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65"/>
  </p:notesMasterIdLst>
  <p:handoutMasterIdLst>
    <p:handoutMasterId r:id="rId66"/>
  </p:handoutMasterIdLst>
  <p:sldIdLst>
    <p:sldId id="269" r:id="rId5"/>
    <p:sldId id="500" r:id="rId6"/>
    <p:sldId id="567" r:id="rId7"/>
    <p:sldId id="566" r:id="rId8"/>
    <p:sldId id="568" r:id="rId9"/>
    <p:sldId id="624" r:id="rId10"/>
    <p:sldId id="663" r:id="rId11"/>
    <p:sldId id="569" r:id="rId12"/>
    <p:sldId id="507" r:id="rId13"/>
    <p:sldId id="664" r:id="rId14"/>
    <p:sldId id="665" r:id="rId15"/>
    <p:sldId id="666" r:id="rId16"/>
    <p:sldId id="574" r:id="rId17"/>
    <p:sldId id="669" r:id="rId18"/>
    <p:sldId id="576" r:id="rId19"/>
    <p:sldId id="579" r:id="rId20"/>
    <p:sldId id="667" r:id="rId21"/>
    <p:sldId id="626" r:id="rId22"/>
    <p:sldId id="580" r:id="rId23"/>
    <p:sldId id="668" r:id="rId24"/>
    <p:sldId id="577" r:id="rId25"/>
    <p:sldId id="583" r:id="rId26"/>
    <p:sldId id="627" r:id="rId27"/>
    <p:sldId id="582" r:id="rId28"/>
    <p:sldId id="628" r:id="rId29"/>
    <p:sldId id="584" r:id="rId30"/>
    <p:sldId id="629" r:id="rId31"/>
    <p:sldId id="630" r:id="rId32"/>
    <p:sldId id="631" r:id="rId33"/>
    <p:sldId id="632" r:id="rId34"/>
    <p:sldId id="670" r:id="rId35"/>
    <p:sldId id="633" r:id="rId36"/>
    <p:sldId id="634" r:id="rId37"/>
    <p:sldId id="635" r:id="rId38"/>
    <p:sldId id="636" r:id="rId39"/>
    <p:sldId id="637" r:id="rId40"/>
    <p:sldId id="640" r:id="rId41"/>
    <p:sldId id="639" r:id="rId42"/>
    <p:sldId id="641" r:id="rId43"/>
    <p:sldId id="642" r:id="rId44"/>
    <p:sldId id="643" r:id="rId45"/>
    <p:sldId id="644" r:id="rId46"/>
    <p:sldId id="645" r:id="rId47"/>
    <p:sldId id="646" r:id="rId48"/>
    <p:sldId id="647" r:id="rId49"/>
    <p:sldId id="648" r:id="rId50"/>
    <p:sldId id="649" r:id="rId51"/>
    <p:sldId id="650" r:id="rId52"/>
    <p:sldId id="651" r:id="rId53"/>
    <p:sldId id="652" r:id="rId54"/>
    <p:sldId id="653" r:id="rId55"/>
    <p:sldId id="654" r:id="rId56"/>
    <p:sldId id="655" r:id="rId57"/>
    <p:sldId id="656" r:id="rId58"/>
    <p:sldId id="657" r:id="rId59"/>
    <p:sldId id="658" r:id="rId60"/>
    <p:sldId id="659" r:id="rId61"/>
    <p:sldId id="660" r:id="rId62"/>
    <p:sldId id="661" r:id="rId63"/>
    <p:sldId id="662" r:id="rId64"/>
  </p:sldIdLst>
  <p:sldSz cx="9144000" cy="6858000" type="screen4x3"/>
  <p:notesSz cx="6858000" cy="919956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0" autoAdjust="0"/>
    <p:restoredTop sz="82416" autoAdjust="0"/>
  </p:normalViewPr>
  <p:slideViewPr>
    <p:cSldViewPr snapToGrid="0" snapToObjects="1">
      <p:cViewPr varScale="1">
        <p:scale>
          <a:sx n="63" d="100"/>
          <a:sy n="63" d="100"/>
        </p:scale>
        <p:origin x="1176" y="72"/>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megan_mccarthy:Desktop:Data%20for%20VISN%204%20graph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15"/>
      <c:hPercent val="53"/>
      <c:rotY val="20"/>
      <c:depthPercent val="60"/>
      <c:rAngAx val="1"/>
    </c:view3D>
    <c:floor>
      <c:thickness val="0"/>
      <c:spPr>
        <a:ln>
          <a:noFill/>
        </a:ln>
      </c:spPr>
    </c:floor>
    <c:sideWall>
      <c:thickness val="0"/>
    </c:sideWall>
    <c:backWall>
      <c:thickness val="0"/>
    </c:backWall>
    <c:plotArea>
      <c:layout>
        <c:manualLayout>
          <c:layoutTarget val="inner"/>
          <c:xMode val="edge"/>
          <c:yMode val="edge"/>
          <c:x val="1.16429495472186E-2"/>
          <c:y val="2.15827338129496E-2"/>
          <c:w val="0.95601552393273004"/>
          <c:h val="0.94244604316546798"/>
        </c:manualLayout>
      </c:layout>
      <c:bar3DChart>
        <c:barDir val="col"/>
        <c:grouping val="stacked"/>
        <c:varyColors val="0"/>
        <c:ser>
          <c:idx val="1"/>
          <c:order val="0"/>
          <c:tx>
            <c:strRef>
              <c:f>Sheet1!$A$2</c:f>
              <c:strCache>
                <c:ptCount val="1"/>
                <c:pt idx="0">
                  <c:v>Nonfatal</c:v>
                </c:pt>
              </c:strCache>
            </c:strRef>
          </c:tx>
          <c:invertIfNegative val="0"/>
          <c:cat>
            <c:strRef>
              <c:f>Sheet1!$B$1:$C$1</c:f>
              <c:strCache>
                <c:ptCount val="2"/>
                <c:pt idx="0">
                  <c:v>Firearms</c:v>
                </c:pt>
                <c:pt idx="1">
                  <c:v>Cutting &amp; Poisoning</c:v>
                </c:pt>
              </c:strCache>
            </c:strRef>
          </c:cat>
          <c:val>
            <c:numRef>
              <c:f>Sheet1!$B$2:$C$2</c:f>
              <c:numCache>
                <c:formatCode>General</c:formatCode>
                <c:ptCount val="2"/>
                <c:pt idx="0">
                  <c:v>0.15</c:v>
                </c:pt>
                <c:pt idx="1">
                  <c:v>0.95</c:v>
                </c:pt>
              </c:numCache>
            </c:numRef>
          </c:val>
          <c:extLst>
            <c:ext xmlns:c16="http://schemas.microsoft.com/office/drawing/2014/chart" uri="{C3380CC4-5D6E-409C-BE32-E72D297353CC}">
              <c16:uniqueId val="{00000000-4B08-4B7C-BC32-49F11D578F0C}"/>
            </c:ext>
          </c:extLst>
        </c:ser>
        <c:ser>
          <c:idx val="2"/>
          <c:order val="1"/>
          <c:tx>
            <c:strRef>
              <c:f>Sheet1!$A$3</c:f>
              <c:strCache>
                <c:ptCount val="1"/>
                <c:pt idx="0">
                  <c:v>Fatal</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1-4B08-4B7C-BC32-49F11D578F0C}"/>
              </c:ext>
            </c:extLst>
          </c:dPt>
          <c:cat>
            <c:strRef>
              <c:f>Sheet1!$B$1:$C$1</c:f>
              <c:strCache>
                <c:ptCount val="2"/>
                <c:pt idx="0">
                  <c:v>Firearms</c:v>
                </c:pt>
                <c:pt idx="1">
                  <c:v>Cutting &amp; Poisoning</c:v>
                </c:pt>
              </c:strCache>
            </c:strRef>
          </c:cat>
          <c:val>
            <c:numRef>
              <c:f>Sheet1!$B$3:$C$3</c:f>
              <c:numCache>
                <c:formatCode>General</c:formatCode>
                <c:ptCount val="2"/>
                <c:pt idx="0">
                  <c:v>0.85</c:v>
                </c:pt>
                <c:pt idx="1">
                  <c:v>0.05</c:v>
                </c:pt>
              </c:numCache>
            </c:numRef>
          </c:val>
          <c:extLst>
            <c:ext xmlns:c16="http://schemas.microsoft.com/office/drawing/2014/chart" uri="{C3380CC4-5D6E-409C-BE32-E72D297353CC}">
              <c16:uniqueId val="{00000002-4B08-4B7C-BC32-49F11D578F0C}"/>
            </c:ext>
          </c:extLst>
        </c:ser>
        <c:dLbls>
          <c:showLegendKey val="0"/>
          <c:showVal val="0"/>
          <c:showCatName val="0"/>
          <c:showSerName val="0"/>
          <c:showPercent val="0"/>
          <c:showBubbleSize val="0"/>
        </c:dLbls>
        <c:gapWidth val="41"/>
        <c:gapDepth val="0"/>
        <c:shape val="pyramid"/>
        <c:axId val="63077760"/>
        <c:axId val="64029824"/>
        <c:axId val="0"/>
      </c:bar3DChart>
      <c:catAx>
        <c:axId val="63077760"/>
        <c:scaling>
          <c:orientation val="minMax"/>
        </c:scaling>
        <c:delete val="1"/>
        <c:axPos val="b"/>
        <c:numFmt formatCode="General" sourceLinked="0"/>
        <c:majorTickMark val="out"/>
        <c:minorTickMark val="none"/>
        <c:tickLblPos val="nextTo"/>
        <c:crossAx val="64029824"/>
        <c:crosses val="autoZero"/>
        <c:auto val="1"/>
        <c:lblAlgn val="ctr"/>
        <c:lblOffset val="100"/>
        <c:noMultiLvlLbl val="0"/>
      </c:catAx>
      <c:valAx>
        <c:axId val="64029824"/>
        <c:scaling>
          <c:orientation val="minMax"/>
        </c:scaling>
        <c:delete val="1"/>
        <c:axPos val="l"/>
        <c:numFmt formatCode="General" sourceLinked="1"/>
        <c:majorTickMark val="out"/>
        <c:minorTickMark val="none"/>
        <c:tickLblPos val="nextTo"/>
        <c:crossAx val="630777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15"/>
      <c:hPercent val="53"/>
      <c:rotY val="20"/>
      <c:depthPercent val="60"/>
      <c:rAngAx val="1"/>
    </c:view3D>
    <c:floor>
      <c:thickness val="0"/>
      <c:spPr>
        <a:ln>
          <a:noFill/>
        </a:ln>
      </c:spPr>
    </c:floor>
    <c:sideWall>
      <c:thickness val="0"/>
    </c:sideWall>
    <c:backWall>
      <c:thickness val="0"/>
    </c:backWall>
    <c:plotArea>
      <c:layout>
        <c:manualLayout>
          <c:layoutTarget val="inner"/>
          <c:xMode val="edge"/>
          <c:yMode val="edge"/>
          <c:x val="1.16429495472186E-2"/>
          <c:y val="2.15827338129496E-2"/>
          <c:w val="0.95601552393273004"/>
          <c:h val="0.94244604316546798"/>
        </c:manualLayout>
      </c:layout>
      <c:bar3DChart>
        <c:barDir val="col"/>
        <c:grouping val="stacked"/>
        <c:varyColors val="0"/>
        <c:ser>
          <c:idx val="1"/>
          <c:order val="0"/>
          <c:tx>
            <c:strRef>
              <c:f>Sheet1!$A$2</c:f>
              <c:strCache>
                <c:ptCount val="1"/>
                <c:pt idx="0">
                  <c:v>Nonfatal</c:v>
                </c:pt>
              </c:strCache>
            </c:strRef>
          </c:tx>
          <c:invertIfNegative val="0"/>
          <c:cat>
            <c:strRef>
              <c:f>Sheet1!$B$1:$C$1</c:f>
              <c:strCache>
                <c:ptCount val="2"/>
                <c:pt idx="0">
                  <c:v>Firearms</c:v>
                </c:pt>
                <c:pt idx="1">
                  <c:v>Cutting &amp; Poisoning</c:v>
                </c:pt>
              </c:strCache>
            </c:strRef>
          </c:cat>
          <c:val>
            <c:numRef>
              <c:f>Sheet1!$B$2:$C$2</c:f>
              <c:numCache>
                <c:formatCode>General</c:formatCode>
                <c:ptCount val="2"/>
                <c:pt idx="0">
                  <c:v>0.15</c:v>
                </c:pt>
                <c:pt idx="1">
                  <c:v>0.95</c:v>
                </c:pt>
              </c:numCache>
            </c:numRef>
          </c:val>
          <c:extLst>
            <c:ext xmlns:c16="http://schemas.microsoft.com/office/drawing/2014/chart" uri="{C3380CC4-5D6E-409C-BE32-E72D297353CC}">
              <c16:uniqueId val="{00000000-F58F-4A83-988C-0854047760FB}"/>
            </c:ext>
          </c:extLst>
        </c:ser>
        <c:ser>
          <c:idx val="2"/>
          <c:order val="1"/>
          <c:tx>
            <c:strRef>
              <c:f>Sheet1!$A$3</c:f>
              <c:strCache>
                <c:ptCount val="1"/>
                <c:pt idx="0">
                  <c:v>Fatal</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1-F58F-4A83-988C-0854047760FB}"/>
              </c:ext>
            </c:extLst>
          </c:dPt>
          <c:cat>
            <c:strRef>
              <c:f>Sheet1!$B$1:$C$1</c:f>
              <c:strCache>
                <c:ptCount val="2"/>
                <c:pt idx="0">
                  <c:v>Firearms</c:v>
                </c:pt>
                <c:pt idx="1">
                  <c:v>Cutting &amp; Poisoning</c:v>
                </c:pt>
              </c:strCache>
            </c:strRef>
          </c:cat>
          <c:val>
            <c:numRef>
              <c:f>Sheet1!$B$3:$C$3</c:f>
              <c:numCache>
                <c:formatCode>General</c:formatCode>
                <c:ptCount val="2"/>
                <c:pt idx="0">
                  <c:v>0.85</c:v>
                </c:pt>
                <c:pt idx="1">
                  <c:v>0.05</c:v>
                </c:pt>
              </c:numCache>
            </c:numRef>
          </c:val>
          <c:extLst>
            <c:ext xmlns:c16="http://schemas.microsoft.com/office/drawing/2014/chart" uri="{C3380CC4-5D6E-409C-BE32-E72D297353CC}">
              <c16:uniqueId val="{00000002-F58F-4A83-988C-0854047760FB}"/>
            </c:ext>
          </c:extLst>
        </c:ser>
        <c:dLbls>
          <c:showLegendKey val="0"/>
          <c:showVal val="0"/>
          <c:showCatName val="0"/>
          <c:showSerName val="0"/>
          <c:showPercent val="0"/>
          <c:showBubbleSize val="0"/>
        </c:dLbls>
        <c:gapWidth val="41"/>
        <c:gapDepth val="0"/>
        <c:shape val="pyramid"/>
        <c:axId val="65674240"/>
        <c:axId val="65676032"/>
        <c:axId val="0"/>
      </c:bar3DChart>
      <c:catAx>
        <c:axId val="65674240"/>
        <c:scaling>
          <c:orientation val="minMax"/>
        </c:scaling>
        <c:delete val="1"/>
        <c:axPos val="b"/>
        <c:numFmt formatCode="General" sourceLinked="0"/>
        <c:majorTickMark val="out"/>
        <c:minorTickMark val="none"/>
        <c:tickLblPos val="nextTo"/>
        <c:crossAx val="65676032"/>
        <c:crosses val="autoZero"/>
        <c:auto val="1"/>
        <c:lblAlgn val="ctr"/>
        <c:lblOffset val="100"/>
        <c:noMultiLvlLbl val="0"/>
      </c:catAx>
      <c:valAx>
        <c:axId val="65676032"/>
        <c:scaling>
          <c:orientation val="minMax"/>
        </c:scaling>
        <c:delete val="1"/>
        <c:axPos val="l"/>
        <c:numFmt formatCode="General" sourceLinked="1"/>
        <c:majorTickMark val="out"/>
        <c:minorTickMark val="none"/>
        <c:tickLblPos val="nextTo"/>
        <c:crossAx val="656742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67071221360504E-2"/>
          <c:y val="7.9730071543108003E-2"/>
          <c:w val="0.86773769068340201"/>
          <c:h val="0.71160015421831202"/>
        </c:manualLayout>
      </c:layout>
      <c:barChart>
        <c:barDir val="col"/>
        <c:grouping val="clustered"/>
        <c:varyColors val="0"/>
        <c:ser>
          <c:idx val="0"/>
          <c:order val="0"/>
          <c:spPr>
            <a:solidFill>
              <a:srgbClr val="FF0000"/>
            </a:solidFill>
          </c:spPr>
          <c:invertIfNegative val="0"/>
          <c:dLbls>
            <c:dLbl>
              <c:idx val="3"/>
              <c:layout>
                <c:manualLayout>
                  <c:x val="3.80952380952381E-3"/>
                  <c:y val="7.22021660649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8-4926-A3C3-D56B3DE18B2C}"/>
                </c:ext>
              </c:extLst>
            </c:dLbl>
            <c:spPr>
              <a:noFill/>
              <a:ln>
                <a:noFill/>
              </a:ln>
              <a:effectLst/>
            </c:spPr>
            <c:txPr>
              <a:bodyPr/>
              <a:lstStyle/>
              <a:p>
                <a:pPr>
                  <a:defRPr sz="160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Sheet1!$D$1:$D$4</c:f>
              <c:strCache>
                <c:ptCount val="4"/>
                <c:pt idx="0">
                  <c:v>Suicidal in past month, not now</c:v>
                </c:pt>
                <c:pt idx="1">
                  <c:v>Suicidal today, no plan</c:v>
                </c:pt>
                <c:pt idx="2">
                  <c:v>Suicidal today, non-gun plan</c:v>
                </c:pt>
                <c:pt idx="3">
                  <c:v>Suicidal today, gun plan</c:v>
                </c:pt>
              </c:strCache>
            </c:strRef>
          </c:cat>
          <c:val>
            <c:numRef>
              <c:f>Sheet1!$E$1:$E$4</c:f>
              <c:numCache>
                <c:formatCode>General</c:formatCode>
                <c:ptCount val="4"/>
                <c:pt idx="0">
                  <c:v>63</c:v>
                </c:pt>
                <c:pt idx="1">
                  <c:v>73</c:v>
                </c:pt>
                <c:pt idx="2">
                  <c:v>81</c:v>
                </c:pt>
                <c:pt idx="3">
                  <c:v>93</c:v>
                </c:pt>
              </c:numCache>
            </c:numRef>
          </c:val>
          <c:extLst>
            <c:ext xmlns:c16="http://schemas.microsoft.com/office/drawing/2014/chart" uri="{C3380CC4-5D6E-409C-BE32-E72D297353CC}">
              <c16:uniqueId val="{00000001-AE98-4926-A3C3-D56B3DE18B2C}"/>
            </c:ext>
          </c:extLst>
        </c:ser>
        <c:dLbls>
          <c:showLegendKey val="0"/>
          <c:showVal val="0"/>
          <c:showCatName val="0"/>
          <c:showSerName val="0"/>
          <c:showPercent val="0"/>
          <c:showBubbleSize val="0"/>
        </c:dLbls>
        <c:gapWidth val="125"/>
        <c:axId val="110011904"/>
        <c:axId val="110013440"/>
      </c:barChart>
      <c:catAx>
        <c:axId val="110011904"/>
        <c:scaling>
          <c:orientation val="minMax"/>
        </c:scaling>
        <c:delete val="0"/>
        <c:axPos val="b"/>
        <c:numFmt formatCode="General" sourceLinked="0"/>
        <c:majorTickMark val="out"/>
        <c:minorTickMark val="none"/>
        <c:tickLblPos val="nextTo"/>
        <c:spPr>
          <a:ln>
            <a:solidFill>
              <a:srgbClr val="FFFFFF">
                <a:lumMod val="75000"/>
              </a:srgbClr>
            </a:solidFill>
          </a:ln>
        </c:spPr>
        <c:txPr>
          <a:bodyPr/>
          <a:lstStyle/>
          <a:p>
            <a:pPr>
              <a:defRPr sz="1500">
                <a:latin typeface="Arial"/>
              </a:defRPr>
            </a:pPr>
            <a:endParaRPr lang="en-US"/>
          </a:p>
        </c:txPr>
        <c:crossAx val="110013440"/>
        <c:crosses val="autoZero"/>
        <c:auto val="1"/>
        <c:lblAlgn val="ctr"/>
        <c:lblOffset val="100"/>
        <c:noMultiLvlLbl val="0"/>
      </c:catAx>
      <c:valAx>
        <c:axId val="110013440"/>
        <c:scaling>
          <c:orientation val="minMax"/>
        </c:scaling>
        <c:delete val="0"/>
        <c:axPos val="l"/>
        <c:majorGridlines>
          <c:spPr>
            <a:ln>
              <a:solidFill>
                <a:schemeClr val="bg2"/>
              </a:solidFill>
            </a:ln>
          </c:spPr>
        </c:majorGridlines>
        <c:numFmt formatCode="General" sourceLinked="1"/>
        <c:majorTickMark val="out"/>
        <c:minorTickMark val="none"/>
        <c:tickLblPos val="nextTo"/>
        <c:spPr>
          <a:ln>
            <a:solidFill>
              <a:srgbClr val="FFFFFF">
                <a:lumMod val="75000"/>
              </a:srgbClr>
            </a:solidFill>
          </a:ln>
        </c:spPr>
        <c:txPr>
          <a:bodyPr/>
          <a:lstStyle/>
          <a:p>
            <a:pPr>
              <a:defRPr sz="1600">
                <a:latin typeface="Arial"/>
              </a:defRPr>
            </a:pPr>
            <a:endParaRPr lang="en-US"/>
          </a:p>
        </c:txPr>
        <c:crossAx val="110011904"/>
        <c:crosses val="autoZero"/>
        <c:crossBetween val="between"/>
        <c:majorUnit val="20"/>
      </c:valAx>
      <c:spPr>
        <a:ln>
          <a:solidFill>
            <a:schemeClr val="bg1">
              <a:lumMod val="75000"/>
            </a:schemeClr>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FF0000"/>
            </a:solidFill>
            <a:ln>
              <a:noFill/>
            </a:ln>
          </c:spPr>
          <c:invertIfNegative val="0"/>
          <c:dLbls>
            <c:dLbl>
              <c:idx val="0"/>
              <c:spPr>
                <a:noFill/>
                <a:ln>
                  <a:noFill/>
                </a:ln>
                <a:effectLst/>
              </c:spPr>
              <c:txPr>
                <a:bodyPr/>
                <a:lstStyle/>
                <a:p>
                  <a:pPr>
                    <a:defRPr sz="1800">
                      <a:solidFill>
                        <a:schemeClr val="tx1">
                          <a:lumMod val="85000"/>
                          <a:lumOff val="15000"/>
                        </a:schemeClr>
                      </a:solidFill>
                      <a:latin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14E-42DA-8B6C-7E6927FE1AB9}"/>
                </c:ext>
              </c:extLst>
            </c:dLbl>
            <c:dLbl>
              <c:idx val="1"/>
              <c:tx>
                <c:rich>
                  <a:bodyPr/>
                  <a:lstStyle/>
                  <a:p>
                    <a:r>
                      <a:rPr lang="en-US" sz="1800" dirty="0">
                        <a:solidFill>
                          <a:schemeClr val="tx1">
                            <a:lumMod val="85000"/>
                            <a:lumOff val="15000"/>
                          </a:schemeClr>
                        </a:solidFill>
                      </a:rPr>
                      <a:t>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E-42DA-8B6C-7E6927FE1AB9}"/>
                </c:ext>
              </c:extLst>
            </c:dLbl>
            <c:dLbl>
              <c:idx val="2"/>
              <c:tx>
                <c:rich>
                  <a:bodyPr/>
                  <a:lstStyle/>
                  <a:p>
                    <a:r>
                      <a:rPr lang="en-US" sz="1800" dirty="0">
                        <a:solidFill>
                          <a:schemeClr val="tx1">
                            <a:lumMod val="85000"/>
                            <a:lumOff val="15000"/>
                          </a:schemeClr>
                        </a:solidFill>
                      </a:rPr>
                      <a:t>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E-42DA-8B6C-7E6927FE1AB9}"/>
                </c:ext>
              </c:extLst>
            </c:dLbl>
            <c:spPr>
              <a:noFill/>
              <a:ln>
                <a:noFill/>
              </a:ln>
              <a:effectLst/>
            </c:spPr>
            <c:txPr>
              <a:bodyPr/>
              <a:lstStyle/>
              <a:p>
                <a:pPr>
                  <a:defRPr sz="2400">
                    <a:solidFill>
                      <a:schemeClr val="accent1">
                        <a:lumMod val="75000"/>
                      </a:schemeClr>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Sheet1!$D$8:$F$8</c:f>
              <c:numCache>
                <c:formatCode>0%</c:formatCode>
                <c:ptCount val="3"/>
                <c:pt idx="0">
                  <c:v>0.5</c:v>
                </c:pt>
                <c:pt idx="1">
                  <c:v>0.68</c:v>
                </c:pt>
                <c:pt idx="2">
                  <c:v>0.63</c:v>
                </c:pt>
              </c:numCache>
            </c:numRef>
          </c:val>
          <c:extLst>
            <c:ext xmlns:c16="http://schemas.microsoft.com/office/drawing/2014/chart" uri="{C3380CC4-5D6E-409C-BE32-E72D297353CC}">
              <c16:uniqueId val="{00000003-714E-42DA-8B6C-7E6927FE1AB9}"/>
            </c:ext>
          </c:extLst>
        </c:ser>
        <c:dLbls>
          <c:showLegendKey val="0"/>
          <c:showVal val="0"/>
          <c:showCatName val="0"/>
          <c:showSerName val="0"/>
          <c:showPercent val="0"/>
          <c:showBubbleSize val="0"/>
        </c:dLbls>
        <c:gapWidth val="150"/>
        <c:axId val="109587072"/>
        <c:axId val="109605248"/>
      </c:barChart>
      <c:catAx>
        <c:axId val="109587072"/>
        <c:scaling>
          <c:orientation val="minMax"/>
        </c:scaling>
        <c:delete val="1"/>
        <c:axPos val="b"/>
        <c:majorTickMark val="out"/>
        <c:minorTickMark val="none"/>
        <c:tickLblPos val="nextTo"/>
        <c:crossAx val="109605248"/>
        <c:crosses val="autoZero"/>
        <c:auto val="1"/>
        <c:lblAlgn val="ctr"/>
        <c:lblOffset val="100"/>
        <c:noMultiLvlLbl val="0"/>
      </c:catAx>
      <c:valAx>
        <c:axId val="109605248"/>
        <c:scaling>
          <c:orientation val="minMax"/>
        </c:scaling>
        <c:delete val="1"/>
        <c:axPos val="l"/>
        <c:majorGridlines/>
        <c:numFmt formatCode="0%" sourceLinked="1"/>
        <c:majorTickMark val="out"/>
        <c:minorTickMark val="none"/>
        <c:tickLblPos val="nextTo"/>
        <c:crossAx val="10958707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8D3CD19-8B5D-4BCF-A44C-26A5C001E019}" type="datetimeFigureOut">
              <a:rPr lang="en-US"/>
              <a:pPr>
                <a:defRPr/>
              </a:pPr>
              <a:t>8/9/2017</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F41C9C-81AC-48B0-9E55-6FF9AAA7F0CD}" type="slidenum">
              <a:rPr lang="en-US"/>
              <a:pPr>
                <a:defRPr/>
              </a:pPr>
              <a:t>‹#›</a:t>
            </a:fld>
            <a:endParaRPr lang="en-US"/>
          </a:p>
        </p:txBody>
      </p:sp>
    </p:spTree>
    <p:extLst>
      <p:ext uri="{BB962C8B-B14F-4D97-AF65-F5344CB8AC3E}">
        <p14:creationId xmlns:p14="http://schemas.microsoft.com/office/powerpoint/2010/main" val="2867550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DC3C9A-516B-4D5F-867F-80E377EC6DA3}" type="datetimeFigureOut">
              <a:rPr lang="en-US"/>
              <a:pPr>
                <a:defRPr/>
              </a:pPr>
              <a:t>8/9/2017</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891992B-A607-43DF-9E43-CCBFD2CD9782}" type="slidenum">
              <a:rPr lang="en-US"/>
              <a:pPr>
                <a:defRPr/>
              </a:pPr>
              <a:t>‹#›</a:t>
            </a:fld>
            <a:endParaRPr lang="en-US"/>
          </a:p>
        </p:txBody>
      </p:sp>
    </p:spTree>
    <p:extLst>
      <p:ext uri="{BB962C8B-B14F-4D97-AF65-F5344CB8AC3E}">
        <p14:creationId xmlns:p14="http://schemas.microsoft.com/office/powerpoint/2010/main" val="39966107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0</a:t>
            </a:fld>
            <a:endParaRPr lang="en-US"/>
          </a:p>
        </p:txBody>
      </p:sp>
    </p:spTree>
    <p:extLst>
      <p:ext uri="{BB962C8B-B14F-4D97-AF65-F5344CB8AC3E}">
        <p14:creationId xmlns:p14="http://schemas.microsoft.com/office/powerpoint/2010/main" val="389688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0BF6335B-A507-4A17-BEC5-CA7B11F205FE}" type="slidenum">
              <a:rPr lang="en-US" sz="1200">
                <a:solidFill>
                  <a:prstClr val="black"/>
                </a:solidFill>
              </a:rPr>
              <a:pPr algn="r" eaLnBrk="0" hangingPunct="0"/>
              <a:t>11</a:t>
            </a:fld>
            <a:endParaRPr lang="en-US" sz="120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0BF6335B-A507-4A17-BEC5-CA7B11F205FE}" type="slidenum">
              <a:rPr lang="en-US" sz="1200">
                <a:solidFill>
                  <a:prstClr val="black"/>
                </a:solidFill>
              </a:rPr>
              <a:pPr algn="r" eaLnBrk="0" hangingPunct="0"/>
              <a:t>12</a:t>
            </a:fld>
            <a:endParaRPr lang="en-US" sz="120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13</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14</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a:t>
            </a:r>
          </a:p>
          <a:p>
            <a:r>
              <a:rPr lang="en-US" dirty="0"/>
              <a:t>Suicide attempts often are impulsive, yet little is known about the characteristics of impulsive suicide. We examined impulsive suicide attempts within a population-based, case-control study of nearly lethal suicide attempts among people 13-34 years of age. Attempts were considered impulsive if the respondent reported spending less than 5 minutes between the decision to attempt suicide and the actual attempt. Among the 153 case-subjects, 24% attempted impulsively. Impulsive attempts were more likely among those who had been in a physical fight and less likely among those who were depressed. Relative to control subjects, male sex, fighting, and hopelessness distinguished impulsive cases but depression did not. Our findings suggest that inadequate control of aggressive impulses might be a greater indicator of risk for impulsive suicide attempts than depression.</a:t>
            </a:r>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15</a:t>
            </a:fld>
            <a:endParaRPr lang="en-US"/>
          </a:p>
        </p:txBody>
      </p:sp>
    </p:spTree>
    <p:extLst>
      <p:ext uri="{BB962C8B-B14F-4D97-AF65-F5344CB8AC3E}">
        <p14:creationId xmlns:p14="http://schemas.microsoft.com/office/powerpoint/2010/main" val="13815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B7DB5429-756F-414F-B16B-539755E0B5AF}" type="slidenum">
              <a:rPr lang="en-US" sz="1200">
                <a:solidFill>
                  <a:prstClr val="black"/>
                </a:solidFill>
              </a:rPr>
              <a:pPr algn="r" eaLnBrk="0" hangingPunct="0"/>
              <a:t>16</a:t>
            </a:fld>
            <a:endParaRPr lang="en-US" sz="12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B7DB5429-756F-414F-B16B-539755E0B5AF}" type="slidenum">
              <a:rPr lang="en-US" sz="1200">
                <a:solidFill>
                  <a:prstClr val="black"/>
                </a:solidFill>
              </a:rPr>
              <a:pPr algn="r" eaLnBrk="0" hangingPunct="0"/>
              <a:t>17</a:t>
            </a:fld>
            <a:endParaRPr lang="en-US" sz="12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3" tIns="45717" rIns="91433" bIns="45717" anchor="b"/>
          <a:lstStyle/>
          <a:p>
            <a:pPr algn="r" eaLnBrk="0" hangingPunct="0"/>
            <a:fld id="{0EA028D9-4641-4A2F-A276-AB47FF7E59E0}" type="slidenum">
              <a:rPr lang="en-US" sz="1200"/>
              <a:pPr algn="r" eaLnBrk="0" hangingPunct="0"/>
              <a:t>19</a:t>
            </a:fld>
            <a:endParaRPr lang="en-US" sz="1200"/>
          </a:p>
        </p:txBody>
      </p:sp>
      <p:sp>
        <p:nvSpPr>
          <p:cNvPr id="131075" name="Rectangle 2"/>
          <p:cNvSpPr>
            <a:spLocks noGrp="1" noRot="1" noChangeAspect="1" noChangeArrowheads="1" noTextEdit="1"/>
          </p:cNvSpPr>
          <p:nvPr>
            <p:ph type="sldImg"/>
          </p:nvPr>
        </p:nvSpPr>
        <p:spPr>
          <a:xfrm>
            <a:off x="1130300" y="690563"/>
            <a:ext cx="4598988" cy="3449637"/>
          </a:xfrm>
          <a:ln/>
        </p:spPr>
      </p:sp>
      <p:sp>
        <p:nvSpPr>
          <p:cNvPr id="13107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Qualtrics</a:t>
            </a:r>
            <a:r>
              <a:rPr lang="en-US" dirty="0"/>
              <a:t> survey, N =</a:t>
            </a:r>
            <a:r>
              <a:rPr lang="en-US" baseline="0" dirty="0"/>
              <a:t> 72 </a:t>
            </a:r>
            <a:r>
              <a:rPr lang="en-US" dirty="0"/>
              <a:t>SFVAMC MH</a:t>
            </a:r>
            <a:r>
              <a:rPr lang="en-US" baseline="0" dirty="0"/>
              <a:t> clinicians, May 2014.</a:t>
            </a:r>
          </a:p>
          <a:p>
            <a:pPr defTabSz="914381">
              <a:defRPr/>
            </a:pPr>
            <a:r>
              <a:rPr lang="en-US" dirty="0">
                <a:solidFill>
                  <a:schemeClr val="bg2"/>
                </a:solidFill>
              </a:rPr>
              <a:t>Response categories are “Not at all important,” “Unimportant” “Neither Important nor Unimportant,” “Important,” and “Extremely Important.” </a:t>
            </a:r>
          </a:p>
          <a:p>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20</a:t>
            </a:fld>
            <a:endParaRPr lang="en-US"/>
          </a:p>
        </p:txBody>
      </p:sp>
    </p:spTree>
    <p:extLst>
      <p:ext uri="{BB962C8B-B14F-4D97-AF65-F5344CB8AC3E}">
        <p14:creationId xmlns:p14="http://schemas.microsoft.com/office/powerpoint/2010/main" val="58227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1</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23</a:t>
            </a:fld>
            <a:endParaRPr lang="en-US"/>
          </a:p>
        </p:txBody>
      </p:sp>
    </p:spTree>
    <p:extLst>
      <p:ext uri="{BB962C8B-B14F-4D97-AF65-F5344CB8AC3E}">
        <p14:creationId xmlns:p14="http://schemas.microsoft.com/office/powerpoint/2010/main" val="177860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a:solidFill>
                <a:schemeClr val="bg2"/>
              </a:solidFill>
              <a:ea typeface="ＭＳ Ｐゴシック"/>
            </a:endParaRPr>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24</a:t>
            </a:fld>
            <a:endParaRPr lang="en-US"/>
          </a:p>
        </p:txBody>
      </p:sp>
    </p:spTree>
    <p:extLst>
      <p:ext uri="{BB962C8B-B14F-4D97-AF65-F5344CB8AC3E}">
        <p14:creationId xmlns:p14="http://schemas.microsoft.com/office/powerpoint/2010/main" val="177860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26</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baseline="0" dirty="0">
              <a:latin typeface="Times" pitchFamily="18" charset="0"/>
              <a:ea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2</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baseline="0" dirty="0">
              <a:latin typeface="Times" pitchFamily="18" charset="0"/>
              <a:ea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31</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baseline="0" dirty="0">
              <a:latin typeface="Times" pitchFamily="18" charset="0"/>
              <a:ea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35</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baseline="0" dirty="0">
              <a:latin typeface="Times" pitchFamily="18" charset="0"/>
              <a:ea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96" indent="-228596">
              <a:buAutoNum type="arabicPeriod"/>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38</a:t>
            </a:fld>
            <a:endParaRPr lang="en-US"/>
          </a:p>
        </p:txBody>
      </p:sp>
    </p:spTree>
    <p:extLst>
      <p:ext uri="{BB962C8B-B14F-4D97-AF65-F5344CB8AC3E}">
        <p14:creationId xmlns:p14="http://schemas.microsoft.com/office/powerpoint/2010/main" val="1640511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39</a:t>
            </a:fld>
            <a:endParaRPr lang="en-US"/>
          </a:p>
        </p:txBody>
      </p:sp>
    </p:spTree>
    <p:extLst>
      <p:ext uri="{BB962C8B-B14F-4D97-AF65-F5344CB8AC3E}">
        <p14:creationId xmlns:p14="http://schemas.microsoft.com/office/powerpoint/2010/main" val="3878039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https://www.fda.gov/drugs/resourcesforyou/consumers/buyingusingmedicinesafely/ensuringsafeuseofmedicine/safedisposalofmedicines/ucm186187.htm</a:t>
            </a:r>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49</a:t>
            </a:fld>
            <a:endParaRPr lang="en-US"/>
          </a:p>
        </p:txBody>
      </p:sp>
    </p:spTree>
    <p:extLst>
      <p:ext uri="{BB962C8B-B14F-4D97-AF65-F5344CB8AC3E}">
        <p14:creationId xmlns:p14="http://schemas.microsoft.com/office/powerpoint/2010/main" val="188939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89C5A937-4C32-402D-BCC1-FE37D35CE1D1}" type="slidenum">
              <a:rPr lang="en-US" sz="1200"/>
              <a:pPr algn="r" eaLnBrk="0" hangingPunct="0"/>
              <a:t>5</a:t>
            </a:fld>
            <a:endParaRPr 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C27C2F5-15C4-4876-8F52-AB49AA33FBCA}" type="slidenum">
              <a:rPr lang="en-US" smtClean="0">
                <a:latin typeface="Times" pitchFamily="18" charset="0"/>
                <a:ea typeface="ＭＳ Ｐゴシック"/>
                <a:cs typeface="ＭＳ Ｐゴシック"/>
              </a:rPr>
              <a:pPr/>
              <a:t>6</a:t>
            </a:fld>
            <a:endParaRPr lang="en-US">
              <a:latin typeface="Times" pitchFamily="18" charset="0"/>
              <a:ea typeface="ＭＳ Ｐゴシック"/>
              <a:cs typeface="ＭＳ Ｐゴシック"/>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C27C2F5-15C4-4876-8F52-AB49AA33FBCA}" type="slidenum">
              <a:rPr lang="en-US" smtClean="0">
                <a:latin typeface="Times" pitchFamily="18" charset="0"/>
                <a:ea typeface="ＭＳ Ｐゴシック"/>
                <a:cs typeface="ＭＳ Ｐゴシック"/>
              </a:rPr>
              <a:pPr/>
              <a:t>7</a:t>
            </a:fld>
            <a:endParaRPr lang="en-US">
              <a:latin typeface="Times" pitchFamily="18" charset="0"/>
              <a:ea typeface="ＭＳ Ｐゴシック"/>
              <a:cs typeface="ＭＳ Ｐゴシック"/>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B7DB5429-756F-414F-B16B-539755E0B5AF}" type="slidenum">
              <a:rPr lang="en-US" sz="1200">
                <a:solidFill>
                  <a:prstClr val="black"/>
                </a:solidFill>
              </a:rPr>
              <a:pPr algn="r" eaLnBrk="0" hangingPunct="0"/>
              <a:t>8</a:t>
            </a:fld>
            <a:endParaRPr lang="en-US" sz="12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0BF6335B-A507-4A17-BEC5-CA7B11F205FE}" type="slidenum">
              <a:rPr lang="en-US" sz="1200">
                <a:solidFill>
                  <a:prstClr val="black"/>
                </a:solidFill>
              </a:rPr>
              <a:pPr algn="r" eaLnBrk="0" hangingPunct="0"/>
              <a:t>9</a:t>
            </a:fld>
            <a:endParaRPr lang="en-US" sz="120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739585"/>
            <a:ext cx="2971800" cy="459978"/>
          </a:xfrm>
          <a:prstGeom prst="rect">
            <a:avLst/>
          </a:prstGeom>
          <a:noFill/>
          <a:ln w="9525">
            <a:noFill/>
            <a:miter lim="800000"/>
            <a:headEnd/>
            <a:tailEnd/>
          </a:ln>
        </p:spPr>
        <p:txBody>
          <a:bodyPr lIns="91438" tIns="45719" rIns="91438" bIns="45719" anchor="b"/>
          <a:lstStyle/>
          <a:p>
            <a:pPr algn="r" eaLnBrk="0" hangingPunct="0"/>
            <a:fld id="{0BF6335B-A507-4A17-BEC5-CA7B11F205FE}" type="slidenum">
              <a:rPr lang="en-US" sz="1200">
                <a:solidFill>
                  <a:prstClr val="black"/>
                </a:solidFill>
              </a:rPr>
              <a:pPr algn="r" eaLnBrk="0" hangingPunct="0"/>
              <a:t>10</a:t>
            </a:fld>
            <a:endParaRPr lang="en-US" sz="120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90C895C-648C-4CC4-B97E-715852255F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a:xfrm>
            <a:off x="457200" y="1935650"/>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E511308B-ABD8-4D40-A8D5-E6D0DF657E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4FB2A58-08ED-462D-9A1A-397F75AF7B5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0"/>
          </p:nvPr>
        </p:nvSpPr>
        <p:spPr/>
        <p:txBody>
          <a:bodyPr/>
          <a:lstStyle>
            <a:lvl1pPr>
              <a:defRPr/>
            </a:lvl1pPr>
          </a:lstStyle>
          <a:p>
            <a:pPr>
              <a:defRPr/>
            </a:pPr>
            <a:fld id="{07618536-31CD-4F46-A830-8B79387281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2910D807-3C6D-4924-B488-146D38718AA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EB90F6A-6885-40E8-A4A8-80577CF104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7CE8C1DB-8A68-430E-A981-B3212B28A1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50C5D961-4FE0-4488-A0F3-CF55CD76FD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3" descr="Slide background with light blue circle-star pattern block behind title. Bottom left reads &quot;Veterans Health Administration.&quot;"/>
          <p:cNvPicPr>
            <a:picLocks noChangeAspect="1"/>
          </p:cNvPicPr>
          <p:nvPr/>
        </p:nvPicPr>
        <p:blipFill>
          <a:blip r:embed="rId12"/>
          <a:srcRect/>
          <a:stretch>
            <a:fillRect/>
          </a:stretch>
        </p:blipFill>
        <p:spPr bwMode="auto">
          <a:xfrm>
            <a:off x="-69850" y="0"/>
            <a:ext cx="9144000" cy="6858000"/>
          </a:xfrm>
          <a:prstGeom prst="rect">
            <a:avLst/>
          </a:prstGeom>
          <a:noFill/>
          <a:ln w="9525">
            <a:noFill/>
            <a:miter lim="800000"/>
            <a:headEnd/>
            <a:tailEnd/>
          </a:ln>
        </p:spPr>
      </p:pic>
      <p:sp>
        <p:nvSpPr>
          <p:cNvPr id="5123" name="Title Placeholder 1"/>
          <p:cNvSpPr>
            <a:spLocks noGrp="1"/>
          </p:cNvSpPr>
          <p:nvPr>
            <p:ph type="title"/>
          </p:nvPr>
        </p:nvSpPr>
        <p:spPr bwMode="auto">
          <a:xfrm>
            <a:off x="447040" y="25431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a:defRPr/>
            </a:pPr>
            <a:fld id="{787D328E-D3AD-4A57-8A75-7CDE3429A6C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27" r:id="rId2"/>
    <p:sldLayoutId id="2147483735" r:id="rId3"/>
    <p:sldLayoutId id="2147483728" r:id="rId4"/>
    <p:sldLayoutId id="2147483729" r:id="rId5"/>
    <p:sldLayoutId id="2147483730" r:id="rId6"/>
    <p:sldLayoutId id="2147483736" r:id="rId7"/>
    <p:sldLayoutId id="2147483731" r:id="rId8"/>
    <p:sldLayoutId id="2147483732" r:id="rId9"/>
    <p:sldLayoutId id="2147483733" r:id="rId10"/>
  </p:sldLayoutIdLst>
  <p:hf hdr="0" ftr="0" dt="0"/>
  <p:txStyles>
    <p:titleStyle>
      <a:lvl1pPr algn="l" defTabSz="457200" rtl="0" eaLnBrk="0" fontAlgn="base" hangingPunct="0">
        <a:spcBef>
          <a:spcPct val="0"/>
        </a:spcBef>
        <a:spcAft>
          <a:spcPct val="0"/>
        </a:spcAft>
        <a:defRPr sz="2800" kern="1200">
          <a:solidFill>
            <a:schemeClr val="bg1"/>
          </a:solidFill>
          <a:latin typeface="Myriad Pro"/>
          <a:ea typeface="Myriad Pro"/>
          <a:cs typeface="Myriad Pro"/>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accent1">
              <a:lumMod val="75000"/>
            </a:schemeClr>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1800" kern="1200">
          <a:solidFill>
            <a:schemeClr val="accent1">
              <a:lumMod val="75000"/>
            </a:schemeClr>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600" kern="1200">
          <a:solidFill>
            <a:schemeClr val="accent1">
              <a:lumMod val="75000"/>
            </a:schemeClr>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400" kern="1200">
          <a:solidFill>
            <a:schemeClr val="accent1">
              <a:lumMod val="75000"/>
            </a:schemeClr>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irecc.va.gov/visn19/consul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Bridget.Matarazzo@va.gov" TargetMode="External"/><Relationship Id="rId2" Type="http://schemas.openxmlformats.org/officeDocument/2006/relationships/hyperlink" Target="mailto:Joseph.Simonetti@va.gov"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233" y="6276977"/>
            <a:ext cx="1341967" cy="339725"/>
          </a:xfrm>
          <a:prstGeom prst="rect">
            <a:avLst/>
          </a:prstGeom>
          <a:noFill/>
        </p:spPr>
        <p:txBody>
          <a:bodyPr wrap="square">
            <a:spAutoFit/>
          </a:bodyPr>
          <a:lstStyle/>
          <a:p>
            <a:pPr fontAlgn="auto">
              <a:spcBef>
                <a:spcPts val="0"/>
              </a:spcBef>
              <a:spcAft>
                <a:spcPts val="0"/>
              </a:spcAft>
              <a:defRPr/>
            </a:pPr>
            <a:r>
              <a:rPr lang="en-US" sz="1600" b="1" dirty="0">
                <a:solidFill>
                  <a:schemeClr val="bg1">
                    <a:lumMod val="65000"/>
                  </a:schemeClr>
                </a:solidFill>
                <a:latin typeface="+mn-lt"/>
              </a:rPr>
              <a:t>August 2017</a:t>
            </a:r>
            <a:endParaRPr lang="en-US" sz="1600" b="1" dirty="0">
              <a:solidFill>
                <a:schemeClr val="bg1">
                  <a:lumMod val="50000"/>
                </a:schemeClr>
              </a:solidFill>
              <a:latin typeface="+mn-lt"/>
            </a:endParaRPr>
          </a:p>
        </p:txBody>
      </p:sp>
      <p:sp>
        <p:nvSpPr>
          <p:cNvPr id="5" name="Title 4"/>
          <p:cNvSpPr>
            <a:spLocks noGrp="1"/>
          </p:cNvSpPr>
          <p:nvPr>
            <p:ph type="ctrTitle"/>
          </p:nvPr>
        </p:nvSpPr>
        <p:spPr>
          <a:xfrm>
            <a:off x="508000" y="3589520"/>
            <a:ext cx="8191500" cy="730127"/>
          </a:xfrm>
        </p:spPr>
        <p:txBody>
          <a:bodyPr>
            <a:noAutofit/>
          </a:bodyPr>
          <a:lstStyle/>
          <a:p>
            <a:pPr>
              <a:lnSpc>
                <a:spcPct val="90000"/>
              </a:lnSpc>
            </a:pPr>
            <a:r>
              <a:rPr lang="en-US" sz="3600" dirty="0">
                <a:solidFill>
                  <a:prstClr val="white"/>
                </a:solidFill>
                <a:latin typeface="Calibri" pitchFamily="34" charset="0"/>
                <a:ea typeface="Calibri" pitchFamily="34" charset="0"/>
                <a:cs typeface="Calibri" pitchFamily="34" charset="0"/>
              </a:rPr>
              <a:t>Lethal Means Safety Counseling </a:t>
            </a:r>
            <a:br>
              <a:rPr lang="en-US" sz="3600" dirty="0">
                <a:solidFill>
                  <a:prstClr val="white"/>
                </a:solidFill>
                <a:latin typeface="Calibri" pitchFamily="34" charset="0"/>
                <a:ea typeface="Calibri" pitchFamily="34" charset="0"/>
                <a:cs typeface="Calibri" pitchFamily="34" charset="0"/>
              </a:rPr>
            </a:br>
            <a:r>
              <a:rPr lang="en-US" sz="3600" dirty="0">
                <a:solidFill>
                  <a:prstClr val="white"/>
                </a:solidFill>
                <a:latin typeface="Calibri" pitchFamily="34" charset="0"/>
                <a:ea typeface="Calibri" pitchFamily="34" charset="0"/>
                <a:cs typeface="Calibri" pitchFamily="34" charset="0"/>
              </a:rPr>
              <a:t>to Reduce Suicide Risk</a:t>
            </a:r>
            <a:endParaRPr lang="en-US" sz="3600" dirty="0"/>
          </a:p>
        </p:txBody>
      </p:sp>
      <p:cxnSp>
        <p:nvCxnSpPr>
          <p:cNvPr id="9" name="Straight Connector 8"/>
          <p:cNvCxnSpPr/>
          <p:nvPr/>
        </p:nvCxnSpPr>
        <p:spPr>
          <a:xfrm>
            <a:off x="7239000" y="6205376"/>
            <a:ext cx="0" cy="495533"/>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9355667" y="4876800"/>
            <a:ext cx="184666" cy="369332"/>
          </a:xfrm>
          <a:prstGeom prst="rect">
            <a:avLst/>
          </a:prstGeom>
          <a:noFill/>
        </p:spPr>
        <p:txBody>
          <a:bodyPr wrap="none" rtlCol="0">
            <a:spAutoFit/>
          </a:bodyPr>
          <a:lstStyle/>
          <a:p>
            <a:endParaRPr lang="en-US" dirty="0"/>
          </a:p>
        </p:txBody>
      </p:sp>
      <p:sp>
        <p:nvSpPr>
          <p:cNvPr id="3" name="TextBox 2"/>
          <p:cNvSpPr txBox="1"/>
          <p:nvPr/>
        </p:nvSpPr>
        <p:spPr>
          <a:xfrm>
            <a:off x="9541933" y="4656667"/>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1798" y="249237"/>
            <a:ext cx="8336281" cy="1290637"/>
          </a:xfrm>
        </p:spPr>
        <p:txBody>
          <a:bodyPr/>
          <a:lstStyle/>
          <a:p>
            <a:pPr eaLnBrk="1" hangingPunct="1"/>
            <a:r>
              <a:rPr lang="en-US" dirty="0">
                <a:latin typeface="Calibri"/>
                <a:ea typeface="ＭＳ Ｐゴシック"/>
                <a:cs typeface="Calibri"/>
              </a:rPr>
              <a:t>Are firearm owners just more suicidal than non-owners?</a:t>
            </a:r>
          </a:p>
        </p:txBody>
      </p:sp>
      <p:graphicFrame>
        <p:nvGraphicFramePr>
          <p:cNvPr id="6" name="Table 5"/>
          <p:cNvGraphicFramePr>
            <a:graphicFrameLocks noGrp="1"/>
          </p:cNvGraphicFramePr>
          <p:nvPr>
            <p:extLst>
              <p:ext uri="{D42A27DB-BD31-4B8C-83A1-F6EECF244321}">
                <p14:modId xmlns:p14="http://schemas.microsoft.com/office/powerpoint/2010/main" val="1400007503"/>
              </p:ext>
            </p:extLst>
          </p:nvPr>
        </p:nvGraphicFramePr>
        <p:xfrm>
          <a:off x="848811" y="2452820"/>
          <a:ext cx="6096000" cy="2194560"/>
        </p:xfrm>
        <a:graphic>
          <a:graphicData uri="http://schemas.openxmlformats.org/drawingml/2006/table">
            <a:tbl>
              <a:tblPr firstRow="1" bandRow="1">
                <a:tableStyleId>{1FECB4D8-DB02-4DC6-A0A2-4F2EBAE1DC90}</a:tableStyleId>
              </a:tblPr>
              <a:tblGrid>
                <a:gridCol w="414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70840">
                <a:tc gridSpan="3">
                  <a:txBody>
                    <a:bodyPr/>
                    <a:lstStyle/>
                    <a:p>
                      <a:r>
                        <a:rPr lang="en-US" sz="2000" dirty="0"/>
                        <a:t>Are people who live in homes with</a:t>
                      </a:r>
                      <a:r>
                        <a:rPr lang="en-US" sz="2000" baseline="0" dirty="0"/>
                        <a:t> </a:t>
                      </a:r>
                      <a:r>
                        <a:rPr lang="en-US" sz="2000" dirty="0"/>
                        <a:t>guns more likely to have…</a:t>
                      </a:r>
                      <a:endParaRPr lang="en-US" sz="2000" dirty="0">
                        <a:solidFill>
                          <a:schemeClr val="bg2"/>
                        </a:solidFill>
                        <a:latin typeface="Arial"/>
                        <a:cs typeface="Arial"/>
                      </a:endParaRPr>
                    </a:p>
                  </a:txBody>
                  <a:tcPr/>
                </a:tc>
                <a:tc hMerge="1">
                  <a:txBody>
                    <a:bodyPr/>
                    <a:lstStyle/>
                    <a:p>
                      <a:endParaRPr lang="en-US" sz="2000" dirty="0">
                        <a:latin typeface="Arial"/>
                        <a:cs typeface="Arial"/>
                      </a:endParaRPr>
                    </a:p>
                  </a:txBody>
                  <a:tcPr/>
                </a:tc>
                <a:tc hMerge="1">
                  <a:txBody>
                    <a:bodyPr/>
                    <a:lstStyle/>
                    <a:p>
                      <a:endParaRPr lang="en-US" sz="2000" dirty="0">
                        <a:latin typeface="Arial"/>
                        <a:cs typeface="Arial"/>
                      </a:endParaRPr>
                    </a:p>
                  </a:txBody>
                  <a:tcPr/>
                </a:tc>
                <a:extLst>
                  <a:ext uri="{0D108BD9-81ED-4DB2-BD59-A6C34878D82A}">
                    <a16:rowId xmlns:a16="http://schemas.microsoft.com/office/drawing/2014/main" val="10000"/>
                  </a:ext>
                </a:extLst>
              </a:tr>
              <a:tr h="370840">
                <a:tc>
                  <a:txBody>
                    <a:bodyPr/>
                    <a:lstStyle/>
                    <a:p>
                      <a:r>
                        <a:rPr lang="en-US" sz="2000" dirty="0"/>
                        <a:t>…experienced</a:t>
                      </a:r>
                      <a:r>
                        <a:rPr lang="en-US" sz="2000" baseline="0" dirty="0"/>
                        <a:t> </a:t>
                      </a:r>
                      <a:r>
                        <a:rPr lang="en-US" sz="2000" dirty="0"/>
                        <a:t>a mental health problem?</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1"/>
                  </a:ext>
                </a:extLst>
              </a:tr>
              <a:tr h="370840">
                <a:tc>
                  <a:txBody>
                    <a:bodyPr/>
                    <a:lstStyle/>
                    <a:p>
                      <a:r>
                        <a:rPr lang="en-US" sz="2000" dirty="0"/>
                        <a:t>…seriously</a:t>
                      </a:r>
                      <a:r>
                        <a:rPr lang="en-US" sz="2000" baseline="0" dirty="0"/>
                        <a:t> considered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2"/>
                  </a:ext>
                </a:extLst>
              </a:tr>
              <a:tr h="370840">
                <a:tc>
                  <a:txBody>
                    <a:bodyPr/>
                    <a:lstStyle/>
                    <a:p>
                      <a:r>
                        <a:rPr lang="en-US" sz="2000" dirty="0"/>
                        <a:t>…attempted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3"/>
                  </a:ext>
                </a:extLst>
              </a:tr>
            </a:tbl>
          </a:graphicData>
        </a:graphic>
      </p:graphicFrame>
      <p:sp>
        <p:nvSpPr>
          <p:cNvPr id="13" name="Text Box 100"/>
          <p:cNvSpPr txBox="1">
            <a:spLocks noChangeArrowheads="1"/>
          </p:cNvSpPr>
          <p:nvPr/>
        </p:nvSpPr>
        <p:spPr bwMode="auto">
          <a:xfrm>
            <a:off x="762000" y="6254132"/>
            <a:ext cx="7899399" cy="430887"/>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Sorenson et al. 2008. </a:t>
            </a:r>
            <a:r>
              <a:rPr lang="en-US" sz="1100" i="1" dirty="0">
                <a:solidFill>
                  <a:schemeClr val="bg1">
                    <a:lumMod val="50000"/>
                  </a:schemeClr>
                </a:solidFill>
                <a:latin typeface="Arial" panose="020B0604020202020204" pitchFamily="34" charset="0"/>
                <a:cs typeface="Arial" panose="020B0604020202020204" pitchFamily="34" charset="0"/>
              </a:rPr>
              <a:t>Evaluation Review</a:t>
            </a:r>
            <a:r>
              <a:rPr lang="en-US" sz="1100" dirty="0">
                <a:solidFill>
                  <a:schemeClr val="bg1">
                    <a:lumMod val="50000"/>
                  </a:schemeClr>
                </a:solidFill>
                <a:latin typeface="Arial" panose="020B0604020202020204" pitchFamily="34" charset="0"/>
                <a:cs typeface="Arial" panose="020B0604020202020204" pitchFamily="34" charset="0"/>
              </a:rPr>
              <a:t>, 32: 239-256; </a:t>
            </a:r>
            <a:r>
              <a:rPr lang="en-US" sz="1100" dirty="0" err="1">
                <a:solidFill>
                  <a:schemeClr val="bg1">
                    <a:lumMod val="50000"/>
                  </a:schemeClr>
                </a:solidFill>
                <a:latin typeface="Arial" panose="020B0604020202020204" pitchFamily="34" charset="0"/>
                <a:cs typeface="Arial" panose="020B0604020202020204" pitchFamily="34" charset="0"/>
              </a:rPr>
              <a:t>Ilgen</a:t>
            </a:r>
            <a:r>
              <a:rPr lang="en-US" sz="1100" dirty="0">
                <a:solidFill>
                  <a:schemeClr val="bg1">
                    <a:lumMod val="50000"/>
                  </a:schemeClr>
                </a:solidFill>
                <a:latin typeface="Arial" panose="020B0604020202020204" pitchFamily="34" charset="0"/>
                <a:cs typeface="Arial" panose="020B0604020202020204" pitchFamily="34" charset="0"/>
              </a:rPr>
              <a:t> et al. 2008. </a:t>
            </a:r>
            <a:r>
              <a:rPr lang="en-US" sz="1100" i="1" dirty="0">
                <a:solidFill>
                  <a:schemeClr val="bg1">
                    <a:lumMod val="50000"/>
                  </a:schemeClr>
                </a:solidFill>
                <a:latin typeface="Arial" panose="020B0604020202020204" pitchFamily="34" charset="0"/>
                <a:cs typeface="Arial" panose="020B0604020202020204" pitchFamily="34" charset="0"/>
              </a:rPr>
              <a:t>General Hospital Psychiatry</a:t>
            </a:r>
            <a:r>
              <a:rPr lang="en-US" sz="1100" dirty="0">
                <a:solidFill>
                  <a:schemeClr val="bg1">
                    <a:lumMod val="50000"/>
                  </a:schemeClr>
                </a:solidFill>
                <a:latin typeface="Arial" panose="020B0604020202020204" pitchFamily="34" charset="0"/>
                <a:cs typeface="Arial" panose="020B0604020202020204" pitchFamily="34" charset="0"/>
              </a:rPr>
              <a:t>, 30(6): 521-527; Miller et al. 2009. </a:t>
            </a:r>
            <a:r>
              <a:rPr lang="en-US" sz="1100" i="1" dirty="0">
                <a:solidFill>
                  <a:schemeClr val="bg1">
                    <a:lumMod val="50000"/>
                  </a:schemeClr>
                </a:solidFill>
                <a:latin typeface="Arial" panose="020B0604020202020204" pitchFamily="34" charset="0"/>
                <a:cs typeface="Arial" panose="020B0604020202020204" pitchFamily="34" charset="0"/>
              </a:rPr>
              <a:t>Injury Prevention, </a:t>
            </a:r>
            <a:r>
              <a:rPr lang="en-US" sz="1100" dirty="0">
                <a:solidFill>
                  <a:schemeClr val="bg1">
                    <a:lumMod val="50000"/>
                  </a:schemeClr>
                </a:solidFill>
                <a:latin typeface="Arial" panose="020B0604020202020204" pitchFamily="34" charset="0"/>
                <a:cs typeface="Arial" panose="020B0604020202020204" pitchFamily="34" charset="0"/>
              </a:rPr>
              <a:t>15:183-187; Betz et al. 2011. </a:t>
            </a:r>
            <a:r>
              <a:rPr lang="en-US" sz="1100" i="1" dirty="0">
                <a:solidFill>
                  <a:schemeClr val="bg1">
                    <a:lumMod val="50000"/>
                  </a:schemeClr>
                </a:solidFill>
                <a:latin typeface="Arial" panose="020B0604020202020204" pitchFamily="34" charset="0"/>
                <a:cs typeface="Arial" panose="020B0604020202020204" pitchFamily="34" charset="0"/>
              </a:rPr>
              <a:t>Suicide and Life-Threatening Behavior</a:t>
            </a:r>
            <a:r>
              <a:rPr lang="en-US" sz="1100" dirty="0">
                <a:solidFill>
                  <a:schemeClr val="bg1">
                    <a:lumMod val="50000"/>
                  </a:schemeClr>
                </a:solidFill>
                <a:latin typeface="Arial" panose="020B0604020202020204" pitchFamily="34" charset="0"/>
                <a:cs typeface="Arial" panose="020B0604020202020204" pitchFamily="34" charset="0"/>
              </a:rPr>
              <a:t>, 41(4): 384-391.</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9</a:t>
            </a:fld>
            <a:endParaRPr lang="en-US" dirty="0"/>
          </a:p>
        </p:txBody>
      </p:sp>
    </p:spTree>
    <p:extLst>
      <p:ext uri="{BB962C8B-B14F-4D97-AF65-F5344CB8AC3E}">
        <p14:creationId xmlns:p14="http://schemas.microsoft.com/office/powerpoint/2010/main" val="133777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1798" y="249237"/>
            <a:ext cx="8336281" cy="1290637"/>
          </a:xfrm>
        </p:spPr>
        <p:txBody>
          <a:bodyPr/>
          <a:lstStyle/>
          <a:p>
            <a:pPr eaLnBrk="1" hangingPunct="1"/>
            <a:r>
              <a:rPr lang="en-US" dirty="0">
                <a:latin typeface="Calibri"/>
                <a:ea typeface="ＭＳ Ｐゴシック"/>
                <a:cs typeface="Calibri"/>
              </a:rPr>
              <a:t>Are firearm owners just more suicidal than non-owners?</a:t>
            </a:r>
          </a:p>
        </p:txBody>
      </p:sp>
      <p:graphicFrame>
        <p:nvGraphicFramePr>
          <p:cNvPr id="6" name="Table 5"/>
          <p:cNvGraphicFramePr>
            <a:graphicFrameLocks noGrp="1"/>
          </p:cNvGraphicFramePr>
          <p:nvPr>
            <p:extLst>
              <p:ext uri="{D42A27DB-BD31-4B8C-83A1-F6EECF244321}">
                <p14:modId xmlns:p14="http://schemas.microsoft.com/office/powerpoint/2010/main" val="1400007503"/>
              </p:ext>
            </p:extLst>
          </p:nvPr>
        </p:nvGraphicFramePr>
        <p:xfrm>
          <a:off x="848811" y="2452820"/>
          <a:ext cx="6096000" cy="2194560"/>
        </p:xfrm>
        <a:graphic>
          <a:graphicData uri="http://schemas.openxmlformats.org/drawingml/2006/table">
            <a:tbl>
              <a:tblPr firstRow="1" bandRow="1">
                <a:tableStyleId>{1FECB4D8-DB02-4DC6-A0A2-4F2EBAE1DC90}</a:tableStyleId>
              </a:tblPr>
              <a:tblGrid>
                <a:gridCol w="414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70840">
                <a:tc gridSpan="3">
                  <a:txBody>
                    <a:bodyPr/>
                    <a:lstStyle/>
                    <a:p>
                      <a:r>
                        <a:rPr lang="en-US" sz="2000" dirty="0"/>
                        <a:t>Are people who live in homes with</a:t>
                      </a:r>
                      <a:r>
                        <a:rPr lang="en-US" sz="2000" baseline="0" dirty="0"/>
                        <a:t> </a:t>
                      </a:r>
                      <a:r>
                        <a:rPr lang="en-US" sz="2000" dirty="0"/>
                        <a:t>guns more likely to have…</a:t>
                      </a:r>
                      <a:endParaRPr lang="en-US" sz="2000" dirty="0">
                        <a:solidFill>
                          <a:schemeClr val="bg2"/>
                        </a:solidFill>
                        <a:latin typeface="Arial"/>
                        <a:cs typeface="Arial"/>
                      </a:endParaRPr>
                    </a:p>
                  </a:txBody>
                  <a:tcPr/>
                </a:tc>
                <a:tc hMerge="1">
                  <a:txBody>
                    <a:bodyPr/>
                    <a:lstStyle/>
                    <a:p>
                      <a:endParaRPr lang="en-US" sz="2000" dirty="0">
                        <a:latin typeface="Arial"/>
                        <a:cs typeface="Arial"/>
                      </a:endParaRPr>
                    </a:p>
                  </a:txBody>
                  <a:tcPr/>
                </a:tc>
                <a:tc hMerge="1">
                  <a:txBody>
                    <a:bodyPr/>
                    <a:lstStyle/>
                    <a:p>
                      <a:endParaRPr lang="en-US" sz="2000" dirty="0">
                        <a:latin typeface="Arial"/>
                        <a:cs typeface="Arial"/>
                      </a:endParaRPr>
                    </a:p>
                  </a:txBody>
                  <a:tcPr/>
                </a:tc>
                <a:extLst>
                  <a:ext uri="{0D108BD9-81ED-4DB2-BD59-A6C34878D82A}">
                    <a16:rowId xmlns:a16="http://schemas.microsoft.com/office/drawing/2014/main" val="10000"/>
                  </a:ext>
                </a:extLst>
              </a:tr>
              <a:tr h="370840">
                <a:tc>
                  <a:txBody>
                    <a:bodyPr/>
                    <a:lstStyle/>
                    <a:p>
                      <a:r>
                        <a:rPr lang="en-US" sz="2000" dirty="0"/>
                        <a:t>…experienced</a:t>
                      </a:r>
                      <a:r>
                        <a:rPr lang="en-US" sz="2000" baseline="0" dirty="0"/>
                        <a:t> </a:t>
                      </a:r>
                      <a:r>
                        <a:rPr lang="en-US" sz="2000" dirty="0"/>
                        <a:t>a mental health problem?</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1"/>
                  </a:ext>
                </a:extLst>
              </a:tr>
              <a:tr h="370840">
                <a:tc>
                  <a:txBody>
                    <a:bodyPr/>
                    <a:lstStyle/>
                    <a:p>
                      <a:r>
                        <a:rPr lang="en-US" sz="2000" dirty="0"/>
                        <a:t>…seriously</a:t>
                      </a:r>
                      <a:r>
                        <a:rPr lang="en-US" sz="2000" baseline="0" dirty="0"/>
                        <a:t> considered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2"/>
                  </a:ext>
                </a:extLst>
              </a:tr>
              <a:tr h="370840">
                <a:tc>
                  <a:txBody>
                    <a:bodyPr/>
                    <a:lstStyle/>
                    <a:p>
                      <a:r>
                        <a:rPr lang="en-US" sz="2000" dirty="0"/>
                        <a:t>…attempted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3"/>
                  </a:ext>
                </a:extLst>
              </a:tr>
            </a:tbl>
          </a:graphicData>
        </a:graphic>
      </p:graphicFrame>
      <p:sp>
        <p:nvSpPr>
          <p:cNvPr id="2" name="Oval 1"/>
          <p:cNvSpPr/>
          <p:nvPr/>
        </p:nvSpPr>
        <p:spPr>
          <a:xfrm>
            <a:off x="5886450" y="3105150"/>
            <a:ext cx="523875" cy="533400"/>
          </a:xfrm>
          <a:prstGeom prst="ellipse">
            <a:avLst/>
          </a:prstGeom>
          <a:noFill/>
          <a:ln w="508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10</a:t>
            </a:fld>
            <a:endParaRPr lang="en-US" dirty="0"/>
          </a:p>
        </p:txBody>
      </p:sp>
      <p:sp>
        <p:nvSpPr>
          <p:cNvPr id="7" name="Text Box 100"/>
          <p:cNvSpPr txBox="1">
            <a:spLocks noChangeArrowheads="1"/>
          </p:cNvSpPr>
          <p:nvPr/>
        </p:nvSpPr>
        <p:spPr bwMode="auto">
          <a:xfrm>
            <a:off x="762000" y="6254132"/>
            <a:ext cx="7899399" cy="430887"/>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Sorenson et al. 2008. </a:t>
            </a:r>
            <a:r>
              <a:rPr lang="en-US" sz="1100" i="1" dirty="0">
                <a:solidFill>
                  <a:schemeClr val="bg1">
                    <a:lumMod val="50000"/>
                  </a:schemeClr>
                </a:solidFill>
                <a:latin typeface="Arial" panose="020B0604020202020204" pitchFamily="34" charset="0"/>
                <a:cs typeface="Arial" panose="020B0604020202020204" pitchFamily="34" charset="0"/>
              </a:rPr>
              <a:t>Evaluation Review</a:t>
            </a:r>
            <a:r>
              <a:rPr lang="en-US" sz="1100" dirty="0">
                <a:solidFill>
                  <a:schemeClr val="bg1">
                    <a:lumMod val="50000"/>
                  </a:schemeClr>
                </a:solidFill>
                <a:latin typeface="Arial" panose="020B0604020202020204" pitchFamily="34" charset="0"/>
                <a:cs typeface="Arial" panose="020B0604020202020204" pitchFamily="34" charset="0"/>
              </a:rPr>
              <a:t>, 32: 239-256; </a:t>
            </a:r>
            <a:r>
              <a:rPr lang="en-US" sz="1100" dirty="0" err="1">
                <a:solidFill>
                  <a:schemeClr val="bg1">
                    <a:lumMod val="50000"/>
                  </a:schemeClr>
                </a:solidFill>
                <a:latin typeface="Arial" panose="020B0604020202020204" pitchFamily="34" charset="0"/>
                <a:cs typeface="Arial" panose="020B0604020202020204" pitchFamily="34" charset="0"/>
              </a:rPr>
              <a:t>Ilgen</a:t>
            </a:r>
            <a:r>
              <a:rPr lang="en-US" sz="1100" dirty="0">
                <a:solidFill>
                  <a:schemeClr val="bg1">
                    <a:lumMod val="50000"/>
                  </a:schemeClr>
                </a:solidFill>
                <a:latin typeface="Arial" panose="020B0604020202020204" pitchFamily="34" charset="0"/>
                <a:cs typeface="Arial" panose="020B0604020202020204" pitchFamily="34" charset="0"/>
              </a:rPr>
              <a:t> et al. 2008. </a:t>
            </a:r>
            <a:r>
              <a:rPr lang="en-US" sz="1100" i="1" dirty="0">
                <a:solidFill>
                  <a:schemeClr val="bg1">
                    <a:lumMod val="50000"/>
                  </a:schemeClr>
                </a:solidFill>
                <a:latin typeface="Arial" panose="020B0604020202020204" pitchFamily="34" charset="0"/>
                <a:cs typeface="Arial" panose="020B0604020202020204" pitchFamily="34" charset="0"/>
              </a:rPr>
              <a:t>General Hospital Psychiatry</a:t>
            </a:r>
            <a:r>
              <a:rPr lang="en-US" sz="1100" dirty="0">
                <a:solidFill>
                  <a:schemeClr val="bg1">
                    <a:lumMod val="50000"/>
                  </a:schemeClr>
                </a:solidFill>
                <a:latin typeface="Arial" panose="020B0604020202020204" pitchFamily="34" charset="0"/>
                <a:cs typeface="Arial" panose="020B0604020202020204" pitchFamily="34" charset="0"/>
              </a:rPr>
              <a:t>, 30(6): 521-527; Miller et al. 2009. </a:t>
            </a:r>
            <a:r>
              <a:rPr lang="en-US" sz="1100" i="1" dirty="0">
                <a:solidFill>
                  <a:schemeClr val="bg1">
                    <a:lumMod val="50000"/>
                  </a:schemeClr>
                </a:solidFill>
                <a:latin typeface="Arial" panose="020B0604020202020204" pitchFamily="34" charset="0"/>
                <a:cs typeface="Arial" panose="020B0604020202020204" pitchFamily="34" charset="0"/>
              </a:rPr>
              <a:t>Injury Prevention, </a:t>
            </a:r>
            <a:r>
              <a:rPr lang="en-US" sz="1100" dirty="0">
                <a:solidFill>
                  <a:schemeClr val="bg1">
                    <a:lumMod val="50000"/>
                  </a:schemeClr>
                </a:solidFill>
                <a:latin typeface="Arial" panose="020B0604020202020204" pitchFamily="34" charset="0"/>
                <a:cs typeface="Arial" panose="020B0604020202020204" pitchFamily="34" charset="0"/>
              </a:rPr>
              <a:t>15:183-187; Betz et al. 2011. </a:t>
            </a:r>
            <a:r>
              <a:rPr lang="en-US" sz="1100" i="1" dirty="0">
                <a:solidFill>
                  <a:schemeClr val="bg1">
                    <a:lumMod val="50000"/>
                  </a:schemeClr>
                </a:solidFill>
                <a:latin typeface="Arial" panose="020B0604020202020204" pitchFamily="34" charset="0"/>
                <a:cs typeface="Arial" panose="020B0604020202020204" pitchFamily="34" charset="0"/>
              </a:rPr>
              <a:t>Suicide and Life-Threatening Behavior</a:t>
            </a:r>
            <a:r>
              <a:rPr lang="en-US" sz="1100" dirty="0">
                <a:solidFill>
                  <a:schemeClr val="bg1">
                    <a:lumMod val="50000"/>
                  </a:schemeClr>
                </a:solidFill>
                <a:latin typeface="Arial" panose="020B0604020202020204" pitchFamily="34" charset="0"/>
                <a:cs typeface="Arial" panose="020B0604020202020204" pitchFamily="34" charset="0"/>
              </a:rPr>
              <a:t>, 41(4): 384-391.</a:t>
            </a:r>
          </a:p>
        </p:txBody>
      </p:sp>
    </p:spTree>
    <p:extLst>
      <p:ext uri="{BB962C8B-B14F-4D97-AF65-F5344CB8AC3E}">
        <p14:creationId xmlns:p14="http://schemas.microsoft.com/office/powerpoint/2010/main" val="133777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1798" y="249237"/>
            <a:ext cx="8336281" cy="1290637"/>
          </a:xfrm>
        </p:spPr>
        <p:txBody>
          <a:bodyPr/>
          <a:lstStyle/>
          <a:p>
            <a:pPr eaLnBrk="1" hangingPunct="1"/>
            <a:r>
              <a:rPr lang="en-US" dirty="0">
                <a:latin typeface="Calibri"/>
                <a:ea typeface="ＭＳ Ｐゴシック"/>
                <a:cs typeface="Calibri"/>
              </a:rPr>
              <a:t>Are firearm owners just more suicidal than non-owners?</a:t>
            </a:r>
          </a:p>
        </p:txBody>
      </p:sp>
      <p:graphicFrame>
        <p:nvGraphicFramePr>
          <p:cNvPr id="6" name="Table 5"/>
          <p:cNvGraphicFramePr>
            <a:graphicFrameLocks noGrp="1"/>
          </p:cNvGraphicFramePr>
          <p:nvPr>
            <p:extLst>
              <p:ext uri="{D42A27DB-BD31-4B8C-83A1-F6EECF244321}">
                <p14:modId xmlns:p14="http://schemas.microsoft.com/office/powerpoint/2010/main" val="1400007503"/>
              </p:ext>
            </p:extLst>
          </p:nvPr>
        </p:nvGraphicFramePr>
        <p:xfrm>
          <a:off x="848811" y="2452820"/>
          <a:ext cx="6096000" cy="2194560"/>
        </p:xfrm>
        <a:graphic>
          <a:graphicData uri="http://schemas.openxmlformats.org/drawingml/2006/table">
            <a:tbl>
              <a:tblPr firstRow="1" bandRow="1">
                <a:tableStyleId>{1FECB4D8-DB02-4DC6-A0A2-4F2EBAE1DC90}</a:tableStyleId>
              </a:tblPr>
              <a:tblGrid>
                <a:gridCol w="414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70840">
                <a:tc gridSpan="3">
                  <a:txBody>
                    <a:bodyPr/>
                    <a:lstStyle/>
                    <a:p>
                      <a:r>
                        <a:rPr lang="en-US" sz="2000" dirty="0"/>
                        <a:t>Are people who live in homes with</a:t>
                      </a:r>
                      <a:r>
                        <a:rPr lang="en-US" sz="2000" baseline="0" dirty="0"/>
                        <a:t> </a:t>
                      </a:r>
                      <a:r>
                        <a:rPr lang="en-US" sz="2000" dirty="0"/>
                        <a:t>guns more likely to have…</a:t>
                      </a:r>
                      <a:endParaRPr lang="en-US" sz="2000" dirty="0">
                        <a:solidFill>
                          <a:schemeClr val="bg2"/>
                        </a:solidFill>
                        <a:latin typeface="Arial"/>
                        <a:cs typeface="Arial"/>
                      </a:endParaRPr>
                    </a:p>
                  </a:txBody>
                  <a:tcPr/>
                </a:tc>
                <a:tc hMerge="1">
                  <a:txBody>
                    <a:bodyPr/>
                    <a:lstStyle/>
                    <a:p>
                      <a:endParaRPr lang="en-US" sz="2000" dirty="0">
                        <a:latin typeface="Arial"/>
                        <a:cs typeface="Arial"/>
                      </a:endParaRPr>
                    </a:p>
                  </a:txBody>
                  <a:tcPr/>
                </a:tc>
                <a:tc hMerge="1">
                  <a:txBody>
                    <a:bodyPr/>
                    <a:lstStyle/>
                    <a:p>
                      <a:endParaRPr lang="en-US" sz="2000" dirty="0">
                        <a:latin typeface="Arial"/>
                        <a:cs typeface="Arial"/>
                      </a:endParaRPr>
                    </a:p>
                  </a:txBody>
                  <a:tcPr/>
                </a:tc>
                <a:extLst>
                  <a:ext uri="{0D108BD9-81ED-4DB2-BD59-A6C34878D82A}">
                    <a16:rowId xmlns:a16="http://schemas.microsoft.com/office/drawing/2014/main" val="10000"/>
                  </a:ext>
                </a:extLst>
              </a:tr>
              <a:tr h="370840">
                <a:tc>
                  <a:txBody>
                    <a:bodyPr/>
                    <a:lstStyle/>
                    <a:p>
                      <a:r>
                        <a:rPr lang="en-US" sz="2000" dirty="0"/>
                        <a:t>…experienced</a:t>
                      </a:r>
                      <a:r>
                        <a:rPr lang="en-US" sz="2000" baseline="0" dirty="0"/>
                        <a:t> </a:t>
                      </a:r>
                      <a:r>
                        <a:rPr lang="en-US" sz="2000" dirty="0"/>
                        <a:t>a mental health problem?</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1"/>
                  </a:ext>
                </a:extLst>
              </a:tr>
              <a:tr h="370840">
                <a:tc>
                  <a:txBody>
                    <a:bodyPr/>
                    <a:lstStyle/>
                    <a:p>
                      <a:r>
                        <a:rPr lang="en-US" sz="2000" dirty="0"/>
                        <a:t>…seriously</a:t>
                      </a:r>
                      <a:r>
                        <a:rPr lang="en-US" sz="2000" baseline="0" dirty="0"/>
                        <a:t> considered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2"/>
                  </a:ext>
                </a:extLst>
              </a:tr>
              <a:tr h="370840">
                <a:tc>
                  <a:txBody>
                    <a:bodyPr/>
                    <a:lstStyle/>
                    <a:p>
                      <a:r>
                        <a:rPr lang="en-US" sz="2000" dirty="0"/>
                        <a:t>…attempted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3"/>
                  </a:ext>
                </a:extLst>
              </a:tr>
            </a:tbl>
          </a:graphicData>
        </a:graphic>
      </p:graphicFrame>
      <p:sp>
        <p:nvSpPr>
          <p:cNvPr id="2" name="Oval 1"/>
          <p:cNvSpPr/>
          <p:nvPr/>
        </p:nvSpPr>
        <p:spPr>
          <a:xfrm>
            <a:off x="5886450" y="3105150"/>
            <a:ext cx="523875" cy="533400"/>
          </a:xfrm>
          <a:prstGeom prst="ellipse">
            <a:avLst/>
          </a:prstGeom>
          <a:noFill/>
          <a:ln w="508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86450" y="3790950"/>
            <a:ext cx="523875" cy="533400"/>
          </a:xfrm>
          <a:prstGeom prst="ellipse">
            <a:avLst/>
          </a:prstGeom>
          <a:noFill/>
          <a:ln w="508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11</a:t>
            </a:fld>
            <a:endParaRPr lang="en-US" dirty="0"/>
          </a:p>
        </p:txBody>
      </p:sp>
      <p:sp>
        <p:nvSpPr>
          <p:cNvPr id="8" name="Text Box 100"/>
          <p:cNvSpPr txBox="1">
            <a:spLocks noChangeArrowheads="1"/>
          </p:cNvSpPr>
          <p:nvPr/>
        </p:nvSpPr>
        <p:spPr bwMode="auto">
          <a:xfrm>
            <a:off x="762000" y="6254132"/>
            <a:ext cx="7899399" cy="430887"/>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Sorenson et al. 2008. </a:t>
            </a:r>
            <a:r>
              <a:rPr lang="en-US" sz="1100" i="1" dirty="0">
                <a:solidFill>
                  <a:schemeClr val="bg1">
                    <a:lumMod val="50000"/>
                  </a:schemeClr>
                </a:solidFill>
                <a:latin typeface="Arial" panose="020B0604020202020204" pitchFamily="34" charset="0"/>
                <a:cs typeface="Arial" panose="020B0604020202020204" pitchFamily="34" charset="0"/>
              </a:rPr>
              <a:t>Evaluation Review</a:t>
            </a:r>
            <a:r>
              <a:rPr lang="en-US" sz="1100" dirty="0">
                <a:solidFill>
                  <a:schemeClr val="bg1">
                    <a:lumMod val="50000"/>
                  </a:schemeClr>
                </a:solidFill>
                <a:latin typeface="Arial" panose="020B0604020202020204" pitchFamily="34" charset="0"/>
                <a:cs typeface="Arial" panose="020B0604020202020204" pitchFamily="34" charset="0"/>
              </a:rPr>
              <a:t>, 32: 239-256; </a:t>
            </a:r>
            <a:r>
              <a:rPr lang="en-US" sz="1100" dirty="0" err="1">
                <a:solidFill>
                  <a:schemeClr val="bg1">
                    <a:lumMod val="50000"/>
                  </a:schemeClr>
                </a:solidFill>
                <a:latin typeface="Arial" panose="020B0604020202020204" pitchFamily="34" charset="0"/>
                <a:cs typeface="Arial" panose="020B0604020202020204" pitchFamily="34" charset="0"/>
              </a:rPr>
              <a:t>Ilgen</a:t>
            </a:r>
            <a:r>
              <a:rPr lang="en-US" sz="1100" dirty="0">
                <a:solidFill>
                  <a:schemeClr val="bg1">
                    <a:lumMod val="50000"/>
                  </a:schemeClr>
                </a:solidFill>
                <a:latin typeface="Arial" panose="020B0604020202020204" pitchFamily="34" charset="0"/>
                <a:cs typeface="Arial" panose="020B0604020202020204" pitchFamily="34" charset="0"/>
              </a:rPr>
              <a:t> et al. 2008. </a:t>
            </a:r>
            <a:r>
              <a:rPr lang="en-US" sz="1100" i="1" dirty="0">
                <a:solidFill>
                  <a:schemeClr val="bg1">
                    <a:lumMod val="50000"/>
                  </a:schemeClr>
                </a:solidFill>
                <a:latin typeface="Arial" panose="020B0604020202020204" pitchFamily="34" charset="0"/>
                <a:cs typeface="Arial" panose="020B0604020202020204" pitchFamily="34" charset="0"/>
              </a:rPr>
              <a:t>General Hospital Psychiatry</a:t>
            </a:r>
            <a:r>
              <a:rPr lang="en-US" sz="1100" dirty="0">
                <a:solidFill>
                  <a:schemeClr val="bg1">
                    <a:lumMod val="50000"/>
                  </a:schemeClr>
                </a:solidFill>
                <a:latin typeface="Arial" panose="020B0604020202020204" pitchFamily="34" charset="0"/>
                <a:cs typeface="Arial" panose="020B0604020202020204" pitchFamily="34" charset="0"/>
              </a:rPr>
              <a:t>, 30(6): 521-527; Miller et al. 2009. </a:t>
            </a:r>
            <a:r>
              <a:rPr lang="en-US" sz="1100" i="1" dirty="0">
                <a:solidFill>
                  <a:schemeClr val="bg1">
                    <a:lumMod val="50000"/>
                  </a:schemeClr>
                </a:solidFill>
                <a:latin typeface="Arial" panose="020B0604020202020204" pitchFamily="34" charset="0"/>
                <a:cs typeface="Arial" panose="020B0604020202020204" pitchFamily="34" charset="0"/>
              </a:rPr>
              <a:t>Injury Prevention, </a:t>
            </a:r>
            <a:r>
              <a:rPr lang="en-US" sz="1100" dirty="0">
                <a:solidFill>
                  <a:schemeClr val="bg1">
                    <a:lumMod val="50000"/>
                  </a:schemeClr>
                </a:solidFill>
                <a:latin typeface="Arial" panose="020B0604020202020204" pitchFamily="34" charset="0"/>
                <a:cs typeface="Arial" panose="020B0604020202020204" pitchFamily="34" charset="0"/>
              </a:rPr>
              <a:t>15:183-187; Betz et al. 2011. </a:t>
            </a:r>
            <a:r>
              <a:rPr lang="en-US" sz="1100" i="1" dirty="0">
                <a:solidFill>
                  <a:schemeClr val="bg1">
                    <a:lumMod val="50000"/>
                  </a:schemeClr>
                </a:solidFill>
                <a:latin typeface="Arial" panose="020B0604020202020204" pitchFamily="34" charset="0"/>
                <a:cs typeface="Arial" panose="020B0604020202020204" pitchFamily="34" charset="0"/>
              </a:rPr>
              <a:t>Suicide and Life-Threatening Behavior</a:t>
            </a:r>
            <a:r>
              <a:rPr lang="en-US" sz="1100" dirty="0">
                <a:solidFill>
                  <a:schemeClr val="bg1">
                    <a:lumMod val="50000"/>
                  </a:schemeClr>
                </a:solidFill>
                <a:latin typeface="Arial" panose="020B0604020202020204" pitchFamily="34" charset="0"/>
                <a:cs typeface="Arial" panose="020B0604020202020204" pitchFamily="34" charset="0"/>
              </a:rPr>
              <a:t>, 41(4): 384-391.</a:t>
            </a:r>
          </a:p>
        </p:txBody>
      </p:sp>
    </p:spTree>
    <p:extLst>
      <p:ext uri="{BB962C8B-B14F-4D97-AF65-F5344CB8AC3E}">
        <p14:creationId xmlns:p14="http://schemas.microsoft.com/office/powerpoint/2010/main" val="133777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1798" y="249237"/>
            <a:ext cx="8336281" cy="1290637"/>
          </a:xfrm>
        </p:spPr>
        <p:txBody>
          <a:bodyPr/>
          <a:lstStyle/>
          <a:p>
            <a:pPr eaLnBrk="1" hangingPunct="1"/>
            <a:r>
              <a:rPr lang="en-US" dirty="0">
                <a:latin typeface="Calibri"/>
                <a:ea typeface="ＭＳ Ｐゴシック"/>
                <a:cs typeface="Calibri"/>
              </a:rPr>
              <a:t>Are firearm owners just more suicidal than non-owners?</a:t>
            </a:r>
          </a:p>
        </p:txBody>
      </p:sp>
      <p:graphicFrame>
        <p:nvGraphicFramePr>
          <p:cNvPr id="6" name="Table 5"/>
          <p:cNvGraphicFramePr>
            <a:graphicFrameLocks noGrp="1"/>
          </p:cNvGraphicFramePr>
          <p:nvPr>
            <p:extLst>
              <p:ext uri="{D42A27DB-BD31-4B8C-83A1-F6EECF244321}">
                <p14:modId xmlns:p14="http://schemas.microsoft.com/office/powerpoint/2010/main" val="3413045189"/>
              </p:ext>
            </p:extLst>
          </p:nvPr>
        </p:nvGraphicFramePr>
        <p:xfrm>
          <a:off x="848811" y="2452820"/>
          <a:ext cx="6096000" cy="2194560"/>
        </p:xfrm>
        <a:graphic>
          <a:graphicData uri="http://schemas.openxmlformats.org/drawingml/2006/table">
            <a:tbl>
              <a:tblPr firstRow="1" bandRow="1">
                <a:tableStyleId>{1FECB4D8-DB02-4DC6-A0A2-4F2EBAE1DC90}</a:tableStyleId>
              </a:tblPr>
              <a:tblGrid>
                <a:gridCol w="414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70840">
                <a:tc gridSpan="3">
                  <a:txBody>
                    <a:bodyPr/>
                    <a:lstStyle/>
                    <a:p>
                      <a:r>
                        <a:rPr lang="en-US" sz="2000" dirty="0"/>
                        <a:t>Are people who live in homes with</a:t>
                      </a:r>
                      <a:r>
                        <a:rPr lang="en-US" sz="2000" baseline="0" dirty="0"/>
                        <a:t> </a:t>
                      </a:r>
                      <a:r>
                        <a:rPr lang="en-US" sz="2000" dirty="0"/>
                        <a:t>guns more likely to have…</a:t>
                      </a:r>
                      <a:endParaRPr lang="en-US" sz="2000" dirty="0">
                        <a:solidFill>
                          <a:schemeClr val="bg2"/>
                        </a:solidFill>
                        <a:latin typeface="Arial"/>
                        <a:cs typeface="Arial"/>
                      </a:endParaRPr>
                    </a:p>
                  </a:txBody>
                  <a:tcPr/>
                </a:tc>
                <a:tc hMerge="1">
                  <a:txBody>
                    <a:bodyPr/>
                    <a:lstStyle/>
                    <a:p>
                      <a:endParaRPr lang="en-US" sz="2000" dirty="0">
                        <a:latin typeface="Arial"/>
                        <a:cs typeface="Arial"/>
                      </a:endParaRPr>
                    </a:p>
                  </a:txBody>
                  <a:tcPr/>
                </a:tc>
                <a:tc hMerge="1">
                  <a:txBody>
                    <a:bodyPr/>
                    <a:lstStyle/>
                    <a:p>
                      <a:endParaRPr lang="en-US" sz="2000" dirty="0">
                        <a:latin typeface="Arial"/>
                        <a:cs typeface="Arial"/>
                      </a:endParaRPr>
                    </a:p>
                  </a:txBody>
                  <a:tcPr/>
                </a:tc>
                <a:extLst>
                  <a:ext uri="{0D108BD9-81ED-4DB2-BD59-A6C34878D82A}">
                    <a16:rowId xmlns:a16="http://schemas.microsoft.com/office/drawing/2014/main" val="10000"/>
                  </a:ext>
                </a:extLst>
              </a:tr>
              <a:tr h="370840">
                <a:tc>
                  <a:txBody>
                    <a:bodyPr/>
                    <a:lstStyle/>
                    <a:p>
                      <a:r>
                        <a:rPr lang="en-US" sz="2000" dirty="0"/>
                        <a:t>…experienced</a:t>
                      </a:r>
                      <a:r>
                        <a:rPr lang="en-US" sz="2000" baseline="0" dirty="0"/>
                        <a:t> </a:t>
                      </a:r>
                      <a:r>
                        <a:rPr lang="en-US" sz="2000" dirty="0"/>
                        <a:t>a mental health problem?</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1"/>
                  </a:ext>
                </a:extLst>
              </a:tr>
              <a:tr h="370840">
                <a:tc>
                  <a:txBody>
                    <a:bodyPr/>
                    <a:lstStyle/>
                    <a:p>
                      <a:r>
                        <a:rPr lang="en-US" sz="2000" dirty="0"/>
                        <a:t>…seriously</a:t>
                      </a:r>
                      <a:r>
                        <a:rPr lang="en-US" sz="2000" baseline="0" dirty="0"/>
                        <a:t> considered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2"/>
                  </a:ext>
                </a:extLst>
              </a:tr>
              <a:tr h="370840">
                <a:tc>
                  <a:txBody>
                    <a:bodyPr/>
                    <a:lstStyle/>
                    <a:p>
                      <a:r>
                        <a:rPr lang="en-US" sz="2000" dirty="0"/>
                        <a:t>…attempted suicide?</a:t>
                      </a:r>
                      <a:endParaRPr lang="en-US" sz="2000" dirty="0">
                        <a:latin typeface="Arial"/>
                        <a:cs typeface="Arial"/>
                      </a:endParaRPr>
                    </a:p>
                  </a:txBody>
                  <a:tcPr/>
                </a:tc>
                <a:tc>
                  <a:txBody>
                    <a:bodyPr/>
                    <a:lstStyle/>
                    <a:p>
                      <a:r>
                        <a:rPr lang="en-US" sz="2000" dirty="0"/>
                        <a:t>Yes</a:t>
                      </a:r>
                      <a:endParaRPr lang="en-US" sz="2000" dirty="0">
                        <a:latin typeface="Arial"/>
                        <a:cs typeface="Arial"/>
                      </a:endParaRPr>
                    </a:p>
                  </a:txBody>
                  <a:tcPr/>
                </a:tc>
                <a:tc>
                  <a:txBody>
                    <a:bodyPr/>
                    <a:lstStyle/>
                    <a:p>
                      <a:r>
                        <a:rPr lang="en-US" sz="2000" b="0" dirty="0"/>
                        <a:t>No</a:t>
                      </a:r>
                      <a:endParaRPr lang="en-US" sz="2000" b="0" dirty="0">
                        <a:latin typeface="Arial"/>
                        <a:cs typeface="Arial"/>
                      </a:endParaRPr>
                    </a:p>
                  </a:txBody>
                  <a:tcPr/>
                </a:tc>
                <a:extLst>
                  <a:ext uri="{0D108BD9-81ED-4DB2-BD59-A6C34878D82A}">
                    <a16:rowId xmlns:a16="http://schemas.microsoft.com/office/drawing/2014/main" val="10003"/>
                  </a:ext>
                </a:extLst>
              </a:tr>
            </a:tbl>
          </a:graphicData>
        </a:graphic>
      </p:graphicFrame>
      <p:sp>
        <p:nvSpPr>
          <p:cNvPr id="2" name="Oval 1"/>
          <p:cNvSpPr/>
          <p:nvPr/>
        </p:nvSpPr>
        <p:spPr>
          <a:xfrm>
            <a:off x="5886450" y="3105150"/>
            <a:ext cx="523875" cy="533400"/>
          </a:xfrm>
          <a:prstGeom prst="ellipse">
            <a:avLst/>
          </a:prstGeom>
          <a:noFill/>
          <a:ln w="508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86450" y="3790950"/>
            <a:ext cx="523875" cy="533400"/>
          </a:xfrm>
          <a:prstGeom prst="ellipse">
            <a:avLst/>
          </a:prstGeom>
          <a:noFill/>
          <a:ln w="508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886450" y="4210050"/>
            <a:ext cx="523875" cy="533400"/>
          </a:xfrm>
          <a:prstGeom prst="ellipse">
            <a:avLst/>
          </a:prstGeom>
          <a:noFill/>
          <a:ln w="508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12</a:t>
            </a:fld>
            <a:endParaRPr lang="en-US" dirty="0"/>
          </a:p>
        </p:txBody>
      </p:sp>
      <p:sp>
        <p:nvSpPr>
          <p:cNvPr id="10" name="Text Box 100"/>
          <p:cNvSpPr txBox="1">
            <a:spLocks noChangeArrowheads="1"/>
          </p:cNvSpPr>
          <p:nvPr/>
        </p:nvSpPr>
        <p:spPr bwMode="auto">
          <a:xfrm>
            <a:off x="762000" y="6254132"/>
            <a:ext cx="7899399" cy="430887"/>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Sorenson et al. 2008. </a:t>
            </a:r>
            <a:r>
              <a:rPr lang="en-US" sz="1100" i="1" dirty="0">
                <a:solidFill>
                  <a:schemeClr val="bg1">
                    <a:lumMod val="50000"/>
                  </a:schemeClr>
                </a:solidFill>
                <a:latin typeface="Arial" panose="020B0604020202020204" pitchFamily="34" charset="0"/>
                <a:cs typeface="Arial" panose="020B0604020202020204" pitchFamily="34" charset="0"/>
              </a:rPr>
              <a:t>Evaluation Review</a:t>
            </a:r>
            <a:r>
              <a:rPr lang="en-US" sz="1100" dirty="0">
                <a:solidFill>
                  <a:schemeClr val="bg1">
                    <a:lumMod val="50000"/>
                  </a:schemeClr>
                </a:solidFill>
                <a:latin typeface="Arial" panose="020B0604020202020204" pitchFamily="34" charset="0"/>
                <a:cs typeface="Arial" panose="020B0604020202020204" pitchFamily="34" charset="0"/>
              </a:rPr>
              <a:t>, 32: 239-256; </a:t>
            </a:r>
            <a:r>
              <a:rPr lang="en-US" sz="1100" dirty="0" err="1">
                <a:solidFill>
                  <a:schemeClr val="bg1">
                    <a:lumMod val="50000"/>
                  </a:schemeClr>
                </a:solidFill>
                <a:latin typeface="Arial" panose="020B0604020202020204" pitchFamily="34" charset="0"/>
                <a:cs typeface="Arial" panose="020B0604020202020204" pitchFamily="34" charset="0"/>
              </a:rPr>
              <a:t>Ilgen</a:t>
            </a:r>
            <a:r>
              <a:rPr lang="en-US" sz="1100" dirty="0">
                <a:solidFill>
                  <a:schemeClr val="bg1">
                    <a:lumMod val="50000"/>
                  </a:schemeClr>
                </a:solidFill>
                <a:latin typeface="Arial" panose="020B0604020202020204" pitchFamily="34" charset="0"/>
                <a:cs typeface="Arial" panose="020B0604020202020204" pitchFamily="34" charset="0"/>
              </a:rPr>
              <a:t> et al. 2008. </a:t>
            </a:r>
            <a:r>
              <a:rPr lang="en-US" sz="1100" i="1" dirty="0">
                <a:solidFill>
                  <a:schemeClr val="bg1">
                    <a:lumMod val="50000"/>
                  </a:schemeClr>
                </a:solidFill>
                <a:latin typeface="Arial" panose="020B0604020202020204" pitchFamily="34" charset="0"/>
                <a:cs typeface="Arial" panose="020B0604020202020204" pitchFamily="34" charset="0"/>
              </a:rPr>
              <a:t>General Hospital Psychiatry</a:t>
            </a:r>
            <a:r>
              <a:rPr lang="en-US" sz="1100" dirty="0">
                <a:solidFill>
                  <a:schemeClr val="bg1">
                    <a:lumMod val="50000"/>
                  </a:schemeClr>
                </a:solidFill>
                <a:latin typeface="Arial" panose="020B0604020202020204" pitchFamily="34" charset="0"/>
                <a:cs typeface="Arial" panose="020B0604020202020204" pitchFamily="34" charset="0"/>
              </a:rPr>
              <a:t>, 30(6): 521-527; Miller et al. 2009. </a:t>
            </a:r>
            <a:r>
              <a:rPr lang="en-US" sz="1100" i="1" dirty="0">
                <a:solidFill>
                  <a:schemeClr val="bg1">
                    <a:lumMod val="50000"/>
                  </a:schemeClr>
                </a:solidFill>
                <a:latin typeface="Arial" panose="020B0604020202020204" pitchFamily="34" charset="0"/>
                <a:cs typeface="Arial" panose="020B0604020202020204" pitchFamily="34" charset="0"/>
              </a:rPr>
              <a:t>Injury Prevention, </a:t>
            </a:r>
            <a:r>
              <a:rPr lang="en-US" sz="1100" dirty="0">
                <a:solidFill>
                  <a:schemeClr val="bg1">
                    <a:lumMod val="50000"/>
                  </a:schemeClr>
                </a:solidFill>
                <a:latin typeface="Arial" panose="020B0604020202020204" pitchFamily="34" charset="0"/>
                <a:cs typeface="Arial" panose="020B0604020202020204" pitchFamily="34" charset="0"/>
              </a:rPr>
              <a:t>15:183-187; Betz et al. 2011. </a:t>
            </a:r>
            <a:r>
              <a:rPr lang="en-US" sz="1100" i="1" dirty="0">
                <a:solidFill>
                  <a:schemeClr val="bg1">
                    <a:lumMod val="50000"/>
                  </a:schemeClr>
                </a:solidFill>
                <a:latin typeface="Arial" panose="020B0604020202020204" pitchFamily="34" charset="0"/>
                <a:cs typeface="Arial" panose="020B0604020202020204" pitchFamily="34" charset="0"/>
              </a:rPr>
              <a:t>Suicide and Life-Threatening Behavior</a:t>
            </a:r>
            <a:r>
              <a:rPr lang="en-US" sz="1100" dirty="0">
                <a:solidFill>
                  <a:schemeClr val="bg1">
                    <a:lumMod val="50000"/>
                  </a:schemeClr>
                </a:solidFill>
                <a:latin typeface="Arial" panose="020B0604020202020204" pitchFamily="34" charset="0"/>
                <a:cs typeface="Arial" panose="020B0604020202020204" pitchFamily="34" charset="0"/>
              </a:rPr>
              <a:t>, 41(4): 384-391.</a:t>
            </a:r>
          </a:p>
        </p:txBody>
      </p:sp>
    </p:spTree>
    <p:extLst>
      <p:ext uri="{BB962C8B-B14F-4D97-AF65-F5344CB8AC3E}">
        <p14:creationId xmlns:p14="http://schemas.microsoft.com/office/powerpoint/2010/main" val="360962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U.S. Veterans &amp; Lethal Medications</a:t>
            </a:r>
          </a:p>
        </p:txBody>
      </p:sp>
      <p:sp>
        <p:nvSpPr>
          <p:cNvPr id="8" name="Rectangle 3"/>
          <p:cNvSpPr txBox="1">
            <a:spLocks noChangeArrowheads="1"/>
          </p:cNvSpPr>
          <p:nvPr/>
        </p:nvSpPr>
        <p:spPr bwMode="auto">
          <a:xfrm>
            <a:off x="440273" y="1955801"/>
            <a:ext cx="7399858" cy="397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buFont typeface="Arial"/>
              <a:buChar char="•"/>
            </a:pPr>
            <a:r>
              <a:rPr lang="en-US" sz="2000" kern="0" dirty="0">
                <a:solidFill>
                  <a:schemeClr val="accent1">
                    <a:lumMod val="75000"/>
                  </a:schemeClr>
                </a:solidFill>
                <a:latin typeface="Calibri"/>
                <a:cs typeface="Calibri"/>
              </a:rPr>
              <a:t>10% of male and 32% of female Veteran suicides were due to intentional poisoning in 2014</a:t>
            </a:r>
          </a:p>
          <a:p>
            <a:pPr marL="342900" indent="-342900">
              <a:lnSpc>
                <a:spcPct val="120000"/>
              </a:lnSpc>
              <a:buFont typeface="Arial"/>
              <a:buChar char="•"/>
            </a:pPr>
            <a:r>
              <a:rPr lang="en-US" sz="2000" kern="0" dirty="0">
                <a:solidFill>
                  <a:schemeClr val="accent1">
                    <a:lumMod val="75000"/>
                  </a:schemeClr>
                </a:solidFill>
                <a:latin typeface="Calibri"/>
                <a:cs typeface="Calibri"/>
              </a:rPr>
              <a:t>Most attention (appropriately) is now on opiate medications</a:t>
            </a:r>
          </a:p>
          <a:p>
            <a:pPr marL="800100" lvl="1" indent="-342900">
              <a:lnSpc>
                <a:spcPct val="120000"/>
              </a:lnSpc>
              <a:buFont typeface="Arial"/>
              <a:buChar char="•"/>
            </a:pPr>
            <a:r>
              <a:rPr lang="en-US" sz="2000" kern="0" dirty="0">
                <a:solidFill>
                  <a:schemeClr val="accent1">
                    <a:lumMod val="75000"/>
                  </a:schemeClr>
                </a:solidFill>
                <a:latin typeface="Calibri"/>
                <a:cs typeface="Calibri"/>
              </a:rPr>
              <a:t>prescribed and </a:t>
            </a:r>
            <a:r>
              <a:rPr lang="en-US" sz="2000" kern="0" dirty="0" err="1">
                <a:solidFill>
                  <a:schemeClr val="accent1">
                    <a:lumMod val="75000"/>
                  </a:schemeClr>
                </a:solidFill>
                <a:latin typeface="Calibri"/>
                <a:cs typeface="Calibri"/>
              </a:rPr>
              <a:t>unprescribed</a:t>
            </a:r>
            <a:endParaRPr lang="en-US" sz="2000" kern="0" dirty="0">
              <a:solidFill>
                <a:schemeClr val="accent1">
                  <a:lumMod val="75000"/>
                </a:schemeClr>
              </a:solidFill>
              <a:latin typeface="Calibri"/>
              <a:cs typeface="Calibri"/>
            </a:endParaRPr>
          </a:p>
          <a:p>
            <a:pPr marL="800100" lvl="1" indent="-342900">
              <a:lnSpc>
                <a:spcPct val="120000"/>
              </a:lnSpc>
              <a:buFont typeface="Arial"/>
              <a:buChar char="•"/>
            </a:pPr>
            <a:r>
              <a:rPr lang="en-US" sz="2000" kern="0" dirty="0">
                <a:solidFill>
                  <a:schemeClr val="accent1">
                    <a:lumMod val="75000"/>
                  </a:schemeClr>
                </a:solidFill>
                <a:latin typeface="Calibri"/>
                <a:cs typeface="Calibri"/>
              </a:rPr>
              <a:t>Particularly patients receiving opiates + benzos</a:t>
            </a:r>
          </a:p>
          <a:p>
            <a:pPr marL="342900" indent="-342900">
              <a:lnSpc>
                <a:spcPct val="120000"/>
              </a:lnSpc>
              <a:buFont typeface="Arial"/>
              <a:buChar char="•"/>
            </a:pPr>
            <a:r>
              <a:rPr lang="en-US" sz="2000" kern="0" dirty="0">
                <a:solidFill>
                  <a:schemeClr val="accent1">
                    <a:lumMod val="75000"/>
                  </a:schemeClr>
                </a:solidFill>
                <a:latin typeface="Calibri"/>
                <a:cs typeface="Calibri"/>
              </a:rPr>
              <a:t>Other medications are commonly implicated:</a:t>
            </a:r>
          </a:p>
          <a:p>
            <a:pPr marL="800100" lvl="1" indent="-342900">
              <a:lnSpc>
                <a:spcPct val="120000"/>
              </a:lnSpc>
              <a:buFont typeface="Arial"/>
              <a:buChar char="•"/>
            </a:pPr>
            <a:r>
              <a:rPr lang="en-US" sz="2000" kern="0" dirty="0">
                <a:solidFill>
                  <a:schemeClr val="accent1">
                    <a:lumMod val="75000"/>
                  </a:schemeClr>
                </a:solidFill>
                <a:latin typeface="Calibri"/>
                <a:cs typeface="Calibri"/>
              </a:rPr>
              <a:t>Acetaminophen</a:t>
            </a:r>
          </a:p>
          <a:p>
            <a:pPr marL="800100" lvl="1" indent="-342900">
              <a:lnSpc>
                <a:spcPct val="120000"/>
              </a:lnSpc>
              <a:buFont typeface="Arial"/>
              <a:buChar char="•"/>
            </a:pPr>
            <a:r>
              <a:rPr lang="en-US" sz="2000" kern="0" dirty="0">
                <a:solidFill>
                  <a:schemeClr val="accent1">
                    <a:lumMod val="75000"/>
                  </a:schemeClr>
                </a:solidFill>
                <a:latin typeface="Calibri"/>
                <a:cs typeface="Calibri"/>
              </a:rPr>
              <a:t>Antipsychotic / antidepressant</a:t>
            </a:r>
          </a:p>
          <a:p>
            <a:pPr marL="800100" lvl="1" indent="-342900">
              <a:lnSpc>
                <a:spcPct val="120000"/>
              </a:lnSpc>
              <a:buFont typeface="Arial"/>
              <a:buChar char="•"/>
            </a:pPr>
            <a:r>
              <a:rPr lang="en-US" sz="2000" kern="0" dirty="0">
                <a:solidFill>
                  <a:schemeClr val="accent1">
                    <a:lumMod val="75000"/>
                  </a:schemeClr>
                </a:solidFill>
                <a:latin typeface="Calibri"/>
                <a:cs typeface="Calibri"/>
              </a:rPr>
              <a:t>Anti-seizure</a:t>
            </a:r>
          </a:p>
          <a:p>
            <a:pPr marL="342900" indent="-342900">
              <a:lnSpc>
                <a:spcPct val="120000"/>
              </a:lnSpc>
              <a:buFont typeface="Arial"/>
              <a:buChar char="•"/>
            </a:pPr>
            <a:endParaRPr lang="en-US" sz="2000" kern="0" dirty="0">
              <a:solidFill>
                <a:schemeClr val="accent1">
                  <a:lumMod val="75000"/>
                </a:schemeClr>
              </a:solidFill>
              <a:latin typeface="Calibri"/>
              <a:cs typeface="Calibri"/>
            </a:endParaRPr>
          </a:p>
          <a:p>
            <a:pPr marL="342900" indent="-342900">
              <a:lnSpc>
                <a:spcPct val="120000"/>
              </a:lnSpc>
              <a:buFont typeface="Arial"/>
              <a:buChar char="•"/>
            </a:pPr>
            <a:endParaRPr lang="en-US" sz="2000" kern="0" dirty="0">
              <a:solidFill>
                <a:schemeClr val="accent1">
                  <a:lumMod val="75000"/>
                </a:schemeClr>
              </a:solidFill>
              <a:latin typeface="Calibri"/>
              <a:cs typeface="Calibri"/>
            </a:endParaRPr>
          </a:p>
          <a:p>
            <a:pPr marL="342900" indent="-342900">
              <a:lnSpc>
                <a:spcPct val="120000"/>
              </a:lnSpc>
              <a:buFont typeface="Arial"/>
              <a:buChar char="•"/>
            </a:pPr>
            <a:endParaRPr lang="en-US" sz="2000" kern="0" dirty="0">
              <a:solidFill>
                <a:schemeClr val="accent1">
                  <a:lumMod val="75000"/>
                </a:schemeClr>
              </a:solidFill>
              <a:latin typeface="Calibri"/>
              <a:cs typeface="Calibri"/>
            </a:endParaRPr>
          </a:p>
          <a:p>
            <a:pPr marL="342900" indent="-342900">
              <a:buFont typeface="Arial"/>
              <a:buChar char="•"/>
            </a:pPr>
            <a:endParaRPr lang="en-US" dirty="0">
              <a:solidFill>
                <a:schemeClr val="bg2"/>
              </a:solidFill>
              <a:latin typeface="Arial"/>
              <a:cs typeface="Arial"/>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13</a:t>
            </a:fld>
            <a:endParaRPr lang="en-US" dirty="0"/>
          </a:p>
        </p:txBody>
      </p:sp>
    </p:spTree>
    <p:extLst>
      <p:ext uri="{BB962C8B-B14F-4D97-AF65-F5344CB8AC3E}">
        <p14:creationId xmlns:p14="http://schemas.microsoft.com/office/powerpoint/2010/main" val="371682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Other Lethal Means &amp; Environmental Risks</a:t>
            </a:r>
          </a:p>
        </p:txBody>
      </p:sp>
      <p:sp>
        <p:nvSpPr>
          <p:cNvPr id="8" name="Rectangle 3"/>
          <p:cNvSpPr txBox="1">
            <a:spLocks noChangeArrowheads="1"/>
          </p:cNvSpPr>
          <p:nvPr/>
        </p:nvSpPr>
        <p:spPr bwMode="auto">
          <a:xfrm>
            <a:off x="440273" y="1955801"/>
            <a:ext cx="7399858" cy="397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buFont typeface="Arial"/>
              <a:buChar char="•"/>
            </a:pPr>
            <a:r>
              <a:rPr lang="en-US" sz="2000" kern="0" dirty="0">
                <a:solidFill>
                  <a:schemeClr val="accent1">
                    <a:lumMod val="75000"/>
                  </a:schemeClr>
                </a:solidFill>
                <a:latin typeface="Calibri"/>
                <a:cs typeface="Calibri"/>
              </a:rPr>
              <a:t>Strangulation</a:t>
            </a:r>
          </a:p>
          <a:p>
            <a:pPr marL="342900" indent="-342900">
              <a:lnSpc>
                <a:spcPct val="120000"/>
              </a:lnSpc>
              <a:buFont typeface="Arial"/>
              <a:buChar char="•"/>
            </a:pPr>
            <a:r>
              <a:rPr lang="en-US" sz="2000" kern="0" dirty="0">
                <a:solidFill>
                  <a:schemeClr val="accent1">
                    <a:lumMod val="75000"/>
                  </a:schemeClr>
                </a:solidFill>
                <a:latin typeface="Calibri"/>
                <a:cs typeface="Calibri"/>
              </a:rPr>
              <a:t>Cutting with sharp objects</a:t>
            </a:r>
          </a:p>
          <a:p>
            <a:pPr marL="342900" indent="-342900">
              <a:lnSpc>
                <a:spcPct val="120000"/>
              </a:lnSpc>
              <a:buFont typeface="Arial"/>
              <a:buChar char="•"/>
            </a:pPr>
            <a:r>
              <a:rPr lang="en-US" sz="2000" kern="0" dirty="0">
                <a:solidFill>
                  <a:schemeClr val="accent1">
                    <a:lumMod val="75000"/>
                  </a:schemeClr>
                </a:solidFill>
                <a:latin typeface="Calibri"/>
                <a:cs typeface="Calibri"/>
              </a:rPr>
              <a:t>Jumping from heights </a:t>
            </a:r>
          </a:p>
          <a:p>
            <a:pPr marL="342900" indent="-342900">
              <a:lnSpc>
                <a:spcPct val="120000"/>
              </a:lnSpc>
              <a:buFont typeface="Arial"/>
              <a:buChar char="•"/>
            </a:pPr>
            <a:r>
              <a:rPr lang="en-US" sz="2000" kern="0" dirty="0">
                <a:solidFill>
                  <a:schemeClr val="accent1">
                    <a:lumMod val="75000"/>
                  </a:schemeClr>
                </a:solidFill>
                <a:latin typeface="Calibri"/>
                <a:cs typeface="Calibri"/>
              </a:rPr>
              <a:t>Suicides in inpatient VHA units</a:t>
            </a:r>
          </a:p>
          <a:p>
            <a:pPr marL="342900" indent="-342900">
              <a:buFont typeface="Arial"/>
              <a:buChar char="•"/>
            </a:pPr>
            <a:endParaRPr lang="en-US" dirty="0">
              <a:solidFill>
                <a:schemeClr val="bg2"/>
              </a:solidFill>
              <a:latin typeface="Arial"/>
              <a:cs typeface="Arial"/>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14</a:t>
            </a:fld>
            <a:endParaRPr lang="en-US" dirty="0"/>
          </a:p>
        </p:txBody>
      </p:sp>
    </p:spTree>
    <p:extLst>
      <p:ext uri="{BB962C8B-B14F-4D97-AF65-F5344CB8AC3E}">
        <p14:creationId xmlns:p14="http://schemas.microsoft.com/office/powerpoint/2010/main" val="375453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Most Suicidal Crises are Brief</a:t>
            </a:r>
          </a:p>
        </p:txBody>
      </p:sp>
      <p:sp>
        <p:nvSpPr>
          <p:cNvPr id="11" name="Rectangle 3"/>
          <p:cNvSpPr txBox="1">
            <a:spLocks noChangeArrowheads="1"/>
          </p:cNvSpPr>
          <p:nvPr/>
        </p:nvSpPr>
        <p:spPr bwMode="auto">
          <a:xfrm>
            <a:off x="440273" y="1955801"/>
            <a:ext cx="7755460" cy="46058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z="2000" dirty="0">
                <a:solidFill>
                  <a:schemeClr val="accent1">
                    <a:lumMod val="75000"/>
                  </a:schemeClr>
                </a:solidFill>
                <a:latin typeface="Calibri"/>
                <a:cs typeface="Calibri"/>
              </a:rPr>
              <a:t>Among 153 survivors of nearly fatal suicide attempts:</a:t>
            </a:r>
          </a:p>
          <a:p>
            <a:pPr>
              <a:lnSpc>
                <a:spcPct val="120000"/>
              </a:lnSpc>
            </a:pPr>
            <a:endParaRPr lang="en-US" sz="2000" dirty="0">
              <a:solidFill>
                <a:schemeClr val="accent1">
                  <a:lumMod val="75000"/>
                </a:schemeClr>
              </a:solidFill>
              <a:latin typeface="Calibri"/>
              <a:cs typeface="Calibri"/>
            </a:endParaRPr>
          </a:p>
          <a:p>
            <a:pPr marL="800100" lvl="1" indent="-342900">
              <a:lnSpc>
                <a:spcPct val="120000"/>
              </a:lnSpc>
              <a:buFont typeface="Arial"/>
              <a:buChar char="•"/>
            </a:pPr>
            <a:r>
              <a:rPr lang="en-US" sz="2000" b="1" dirty="0">
                <a:solidFill>
                  <a:schemeClr val="accent1">
                    <a:lumMod val="75000"/>
                  </a:schemeClr>
                </a:solidFill>
                <a:latin typeface="Calibri"/>
                <a:cs typeface="Calibri"/>
              </a:rPr>
              <a:t>47% said</a:t>
            </a:r>
            <a:r>
              <a:rPr lang="en-US" sz="2000" dirty="0">
                <a:solidFill>
                  <a:schemeClr val="accent1">
                    <a:lumMod val="75000"/>
                  </a:schemeClr>
                </a:solidFill>
                <a:latin typeface="Calibri"/>
                <a:cs typeface="Calibri"/>
              </a:rPr>
              <a:t> </a:t>
            </a:r>
            <a:r>
              <a:rPr lang="en-US" sz="2000" b="1" dirty="0">
                <a:solidFill>
                  <a:schemeClr val="accent1">
                    <a:lumMod val="75000"/>
                  </a:schemeClr>
                </a:solidFill>
                <a:latin typeface="Calibri"/>
                <a:cs typeface="Calibri"/>
              </a:rPr>
              <a:t>it</a:t>
            </a:r>
            <a:r>
              <a:rPr lang="en-US" sz="2000" dirty="0">
                <a:solidFill>
                  <a:schemeClr val="accent1">
                    <a:lumMod val="75000"/>
                  </a:schemeClr>
                </a:solidFill>
                <a:latin typeface="Calibri"/>
                <a:cs typeface="Calibri"/>
              </a:rPr>
              <a:t> </a:t>
            </a:r>
            <a:r>
              <a:rPr lang="en-US" sz="2000" b="1" dirty="0">
                <a:solidFill>
                  <a:schemeClr val="accent1">
                    <a:lumMod val="75000"/>
                  </a:schemeClr>
                </a:solidFill>
                <a:latin typeface="Calibri"/>
                <a:cs typeface="Calibri"/>
              </a:rPr>
              <a:t>took less than 1 hour</a:t>
            </a:r>
            <a:r>
              <a:rPr lang="en-US" sz="2000" dirty="0">
                <a:solidFill>
                  <a:schemeClr val="accent1">
                    <a:lumMod val="75000"/>
                  </a:schemeClr>
                </a:solidFill>
                <a:latin typeface="Calibri"/>
                <a:cs typeface="Calibri"/>
              </a:rPr>
              <a:t> between their decision to attempt suicide and their actual attempt</a:t>
            </a:r>
          </a:p>
          <a:p>
            <a:pPr marL="800100" lvl="1" indent="-342900">
              <a:lnSpc>
                <a:spcPct val="120000"/>
              </a:lnSpc>
              <a:buFont typeface="Arial" panose="020B0604020202020204" pitchFamily="34" charset="0"/>
              <a:buChar char="•"/>
            </a:pPr>
            <a:r>
              <a:rPr lang="en-US" sz="2000" b="1" dirty="0">
                <a:solidFill>
                  <a:schemeClr val="accent1">
                    <a:lumMod val="75000"/>
                  </a:schemeClr>
                </a:solidFill>
                <a:latin typeface="Calibri"/>
                <a:cs typeface="Calibri"/>
              </a:rPr>
              <a:t>24</a:t>
            </a:r>
            <a:r>
              <a:rPr lang="en-US" sz="2000" dirty="0">
                <a:solidFill>
                  <a:schemeClr val="accent1">
                    <a:lumMod val="75000"/>
                  </a:schemeClr>
                </a:solidFill>
                <a:latin typeface="Calibri"/>
                <a:cs typeface="Calibri"/>
              </a:rPr>
              <a:t> </a:t>
            </a:r>
            <a:r>
              <a:rPr lang="en-US" sz="2000" b="1" dirty="0">
                <a:solidFill>
                  <a:schemeClr val="accent1">
                    <a:lumMod val="75000"/>
                  </a:schemeClr>
                </a:solidFill>
                <a:latin typeface="Calibri"/>
                <a:cs typeface="Calibri"/>
              </a:rPr>
              <a:t>% said</a:t>
            </a:r>
            <a:r>
              <a:rPr lang="en-US" sz="2000" dirty="0">
                <a:solidFill>
                  <a:schemeClr val="accent1">
                    <a:lumMod val="75000"/>
                  </a:schemeClr>
                </a:solidFill>
                <a:latin typeface="Calibri"/>
                <a:cs typeface="Calibri"/>
              </a:rPr>
              <a:t> </a:t>
            </a:r>
            <a:r>
              <a:rPr lang="en-US" sz="2000" b="1" dirty="0">
                <a:solidFill>
                  <a:schemeClr val="accent1">
                    <a:lumMod val="75000"/>
                  </a:schemeClr>
                </a:solidFill>
                <a:latin typeface="Calibri"/>
                <a:cs typeface="Calibri"/>
              </a:rPr>
              <a:t>it</a:t>
            </a:r>
            <a:r>
              <a:rPr lang="en-US" sz="2000" dirty="0">
                <a:solidFill>
                  <a:schemeClr val="accent1">
                    <a:lumMod val="75000"/>
                  </a:schemeClr>
                </a:solidFill>
                <a:latin typeface="Calibri"/>
                <a:cs typeface="Calibri"/>
              </a:rPr>
              <a:t> </a:t>
            </a:r>
            <a:r>
              <a:rPr lang="en-US" sz="2000" b="1" dirty="0">
                <a:solidFill>
                  <a:schemeClr val="accent1">
                    <a:lumMod val="75000"/>
                  </a:schemeClr>
                </a:solidFill>
                <a:latin typeface="Calibri"/>
                <a:cs typeface="Calibri"/>
              </a:rPr>
              <a:t>took less than 5 minutes</a:t>
            </a:r>
            <a:r>
              <a:rPr lang="en-US" sz="2000" dirty="0">
                <a:solidFill>
                  <a:schemeClr val="accent1">
                    <a:lumMod val="75000"/>
                  </a:schemeClr>
                </a:solidFill>
                <a:latin typeface="Calibri"/>
                <a:cs typeface="Calibri"/>
              </a:rPr>
              <a:t> for them to act</a:t>
            </a:r>
          </a:p>
          <a:p>
            <a:pPr marL="800100" lvl="1" indent="-342900">
              <a:lnSpc>
                <a:spcPct val="120000"/>
              </a:lnSpc>
              <a:buFont typeface="Arial" panose="020B0604020202020204" pitchFamily="34" charset="0"/>
              <a:buChar char="•"/>
            </a:pPr>
            <a:endParaRPr lang="en-US" sz="2000" dirty="0">
              <a:solidFill>
                <a:schemeClr val="accent1">
                  <a:lumMod val="75000"/>
                </a:schemeClr>
              </a:solidFill>
              <a:latin typeface="Calibri"/>
              <a:cs typeface="Calibri"/>
            </a:endParaRPr>
          </a:p>
          <a:p>
            <a:pPr marL="0" lvl="1">
              <a:lnSpc>
                <a:spcPct val="120000"/>
              </a:lnSpc>
            </a:pPr>
            <a:r>
              <a:rPr lang="en-US" sz="2000" dirty="0">
                <a:solidFill>
                  <a:schemeClr val="accent1">
                    <a:lumMod val="75000"/>
                  </a:schemeClr>
                </a:solidFill>
                <a:latin typeface="Calibri"/>
                <a:cs typeface="Calibri"/>
              </a:rPr>
              <a:t>For a Veteran in crisis, lethal means safety during a critical period can make all the difference</a:t>
            </a:r>
          </a:p>
          <a:p>
            <a:pPr lvl="1">
              <a:lnSpc>
                <a:spcPct val="120000"/>
              </a:lnSpc>
            </a:pPr>
            <a:r>
              <a:rPr lang="en-US" sz="2000" dirty="0">
                <a:solidFill>
                  <a:schemeClr val="accent1">
                    <a:lumMod val="75000"/>
                  </a:schemeClr>
                </a:solidFill>
                <a:latin typeface="Calibri"/>
                <a:cs typeface="Calibri"/>
              </a:rPr>
              <a:t> </a:t>
            </a:r>
          </a:p>
        </p:txBody>
      </p:sp>
      <p:sp>
        <p:nvSpPr>
          <p:cNvPr id="6" name="TextBox 5"/>
          <p:cNvSpPr txBox="1"/>
          <p:nvPr/>
        </p:nvSpPr>
        <p:spPr>
          <a:xfrm>
            <a:off x="9364133" y="3293533"/>
            <a:ext cx="184666" cy="369332"/>
          </a:xfrm>
          <a:prstGeom prst="rect">
            <a:avLst/>
          </a:prstGeom>
          <a:noFill/>
        </p:spPr>
        <p:txBody>
          <a:bodyPr wrap="none" rtlCol="0">
            <a:spAutoFit/>
          </a:bodyPr>
          <a:lstStyle/>
          <a:p>
            <a:endParaRPr lang="en-US" dirty="0"/>
          </a:p>
        </p:txBody>
      </p:sp>
      <p:sp>
        <p:nvSpPr>
          <p:cNvPr id="12" name="Text Box 100"/>
          <p:cNvSpPr txBox="1">
            <a:spLocks noChangeArrowheads="1"/>
          </p:cNvSpPr>
          <p:nvPr/>
        </p:nvSpPr>
        <p:spPr bwMode="auto">
          <a:xfrm>
            <a:off x="762000" y="6254132"/>
            <a:ext cx="7899399" cy="261610"/>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a:cs typeface="Arial"/>
              </a:rPr>
              <a:t>Simon et al. 2001. </a:t>
            </a:r>
            <a:r>
              <a:rPr lang="en-US" sz="1100" i="1" dirty="0">
                <a:solidFill>
                  <a:schemeClr val="bg1">
                    <a:lumMod val="50000"/>
                  </a:schemeClr>
                </a:solidFill>
                <a:latin typeface="Arial"/>
                <a:cs typeface="Arial"/>
              </a:rPr>
              <a:t>Suicide and Life Threatening Behavior</a:t>
            </a:r>
            <a:r>
              <a:rPr lang="en-US" sz="1100" dirty="0">
                <a:solidFill>
                  <a:schemeClr val="bg1">
                    <a:lumMod val="50000"/>
                  </a:schemeClr>
                </a:solidFill>
                <a:latin typeface="Arial"/>
                <a:cs typeface="Arial"/>
              </a:rPr>
              <a:t>, 32(1 </a:t>
            </a:r>
            <a:r>
              <a:rPr lang="en-US" sz="1100" dirty="0" err="1">
                <a:solidFill>
                  <a:schemeClr val="bg1">
                    <a:lumMod val="50000"/>
                  </a:schemeClr>
                </a:solidFill>
                <a:latin typeface="Arial"/>
                <a:cs typeface="Arial"/>
              </a:rPr>
              <a:t>Suppl</a:t>
            </a:r>
            <a:r>
              <a:rPr lang="en-US" sz="1100" dirty="0">
                <a:solidFill>
                  <a:schemeClr val="bg1">
                    <a:lumMod val="50000"/>
                  </a:schemeClr>
                </a:solidFill>
                <a:latin typeface="Arial"/>
                <a:cs typeface="Arial"/>
              </a:rPr>
              <a:t>):49-59</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15</a:t>
            </a:fld>
            <a:endParaRPr lang="en-US" dirty="0"/>
          </a:p>
        </p:txBody>
      </p:sp>
    </p:spTree>
    <p:extLst>
      <p:ext uri="{BB962C8B-B14F-4D97-AF65-F5344CB8AC3E}">
        <p14:creationId xmlns:p14="http://schemas.microsoft.com/office/powerpoint/2010/main" val="358310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marL="0" indent="0" eaLnBrk="1" hangingPunct="1">
              <a:buNone/>
            </a:pPr>
            <a:r>
              <a:rPr lang="en-US" sz="2000" dirty="0">
                <a:solidFill>
                  <a:schemeClr val="accent1">
                    <a:lumMod val="75000"/>
                  </a:schemeClr>
                </a:solidFill>
                <a:latin typeface="Arial"/>
                <a:ea typeface="ＭＳ Ｐゴシック"/>
                <a:cs typeface="Arial"/>
              </a:rPr>
              <a:t>What proportion of serious attempters eventually die by suicide?</a:t>
            </a:r>
          </a:p>
          <a:p>
            <a:pPr eaLnBrk="1" hangingPunct="1">
              <a:buFontTx/>
              <a:buNone/>
            </a:pPr>
            <a:endParaRPr lang="en-US" sz="2000" dirty="0">
              <a:solidFill>
                <a:schemeClr val="accent1">
                  <a:lumMod val="75000"/>
                </a:schemeClr>
              </a:solidFill>
              <a:latin typeface="Calibri"/>
              <a:ea typeface="ＭＳ Ｐゴシック"/>
              <a:cs typeface="Calibri"/>
            </a:endParaRPr>
          </a:p>
          <a:p>
            <a:pPr eaLnBrk="1" hangingPunct="1">
              <a:buFontTx/>
              <a:buNone/>
            </a:pPr>
            <a:r>
              <a:rPr lang="en-US" sz="2000" dirty="0">
                <a:solidFill>
                  <a:schemeClr val="accent1">
                    <a:lumMod val="75000"/>
                  </a:schemeClr>
                </a:solidFill>
                <a:latin typeface="Calibri"/>
                <a:ea typeface="ＭＳ Ｐゴシック"/>
                <a:cs typeface="Calibri"/>
              </a:rPr>
              <a:t>	</a:t>
            </a:r>
            <a:r>
              <a:rPr lang="en-US" sz="2800" dirty="0">
                <a:solidFill>
                  <a:schemeClr val="accent1"/>
                </a:solidFill>
                <a:latin typeface="Calibri"/>
                <a:ea typeface="ＭＳ Ｐゴシック"/>
                <a:cs typeface="Calibri"/>
              </a:rPr>
              <a:t>75%       45%       25%       10%</a:t>
            </a:r>
            <a:r>
              <a:rPr lang="en-US" sz="2000" dirty="0">
                <a:solidFill>
                  <a:schemeClr val="accent1"/>
                </a:solidFill>
                <a:latin typeface="Calibri"/>
                <a:ea typeface="ＭＳ Ｐゴシック"/>
                <a:cs typeface="Calibri"/>
              </a:rPr>
              <a:t>	</a:t>
            </a:r>
          </a:p>
          <a:p>
            <a:pPr eaLnBrk="1" hangingPunct="1">
              <a:buFontTx/>
              <a:buNone/>
            </a:pPr>
            <a:endParaRPr lang="en-US" sz="2000" dirty="0">
              <a:solidFill>
                <a:schemeClr val="accent1">
                  <a:lumMod val="75000"/>
                </a:schemeClr>
              </a:solidFill>
              <a:latin typeface="Calibri"/>
              <a:ea typeface="ＭＳ Ｐゴシック"/>
              <a:cs typeface="Calibri"/>
            </a:endParaRPr>
          </a:p>
          <a:p>
            <a:pPr eaLnBrk="1" hangingPunct="1">
              <a:buFontTx/>
              <a:buNone/>
            </a:pPr>
            <a:endParaRPr lang="en-US" sz="2000" dirty="0">
              <a:solidFill>
                <a:schemeClr val="accent1">
                  <a:lumMod val="75000"/>
                </a:schemeClr>
              </a:solidFill>
              <a:latin typeface="Calibri"/>
              <a:ea typeface="ＭＳ Ｐゴシック"/>
              <a:cs typeface="Calibri"/>
            </a:endParaRPr>
          </a:p>
        </p:txBody>
      </p:sp>
      <p:sp>
        <p:nvSpPr>
          <p:cNvPr id="12"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pPr eaLnBrk="0" hangingPunct="0">
              <a:spcBef>
                <a:spcPct val="50000"/>
              </a:spcBef>
            </a:pPr>
            <a:r>
              <a:rPr lang="en-US" sz="1100" dirty="0">
                <a:solidFill>
                  <a:schemeClr val="bg1">
                    <a:lumMod val="50000"/>
                  </a:schemeClr>
                </a:solidFill>
                <a:latin typeface="Arial" pitchFamily="34" charset="0"/>
              </a:rPr>
              <a:t>Owens et a; </a:t>
            </a:r>
            <a:r>
              <a:rPr lang="en-US" sz="1100" i="1" dirty="0">
                <a:solidFill>
                  <a:schemeClr val="bg1">
                    <a:lumMod val="50000"/>
                  </a:schemeClr>
                </a:solidFill>
                <a:latin typeface="Arial" pitchFamily="34" charset="0"/>
              </a:rPr>
              <a:t>Br J Psychiatry</a:t>
            </a:r>
            <a:r>
              <a:rPr lang="en-US" sz="1100" dirty="0">
                <a:solidFill>
                  <a:schemeClr val="bg1">
                    <a:lumMod val="50000"/>
                  </a:schemeClr>
                </a:solidFill>
                <a:latin typeface="Arial" pitchFamily="34" charset="0"/>
              </a:rPr>
              <a:t>. 2002 Sep; 181:193-9.</a:t>
            </a:r>
            <a:endParaRPr lang="en-US" sz="1100" dirty="0">
              <a:solidFill>
                <a:schemeClr val="bg1">
                  <a:lumMod val="50000"/>
                </a:schemeClr>
              </a:solidFill>
            </a:endParaRPr>
          </a:p>
        </p:txBody>
      </p:sp>
      <p:sp>
        <p:nvSpPr>
          <p:cNvPr id="16"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ea typeface="ＭＳ Ｐゴシック"/>
                <a:cs typeface="Calibri"/>
              </a:rPr>
              <a:t>Subsequent Suicide Attempts</a:t>
            </a:r>
            <a:endParaRPr lang="en-US" sz="2800" dirty="0">
              <a:solidFill>
                <a:schemeClr val="bg1"/>
              </a:solidFill>
              <a:latin typeface="Calibri"/>
              <a:cs typeface="Calibri"/>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16</a:t>
            </a:fld>
            <a:endParaRPr lang="en-US" dirty="0"/>
          </a:p>
        </p:txBody>
      </p:sp>
    </p:spTree>
    <p:extLst>
      <p:ext uri="{BB962C8B-B14F-4D97-AF65-F5344CB8AC3E}">
        <p14:creationId xmlns:p14="http://schemas.microsoft.com/office/powerpoint/2010/main" val="318229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marL="0" indent="0" eaLnBrk="1" hangingPunct="1">
              <a:buNone/>
            </a:pPr>
            <a:r>
              <a:rPr lang="en-US" sz="2000" dirty="0">
                <a:solidFill>
                  <a:schemeClr val="accent1">
                    <a:lumMod val="75000"/>
                  </a:schemeClr>
                </a:solidFill>
                <a:latin typeface="Arial"/>
                <a:ea typeface="ＭＳ Ｐゴシック"/>
                <a:cs typeface="Arial"/>
              </a:rPr>
              <a:t>What proportion of serious attempters eventually die by suicide?</a:t>
            </a:r>
          </a:p>
          <a:p>
            <a:pPr eaLnBrk="1" hangingPunct="1">
              <a:buFontTx/>
              <a:buNone/>
            </a:pPr>
            <a:endParaRPr lang="en-US" sz="2000" dirty="0">
              <a:solidFill>
                <a:schemeClr val="accent1">
                  <a:lumMod val="75000"/>
                </a:schemeClr>
              </a:solidFill>
              <a:latin typeface="Calibri"/>
              <a:ea typeface="ＭＳ Ｐゴシック"/>
              <a:cs typeface="Calibri"/>
            </a:endParaRPr>
          </a:p>
          <a:p>
            <a:pPr eaLnBrk="1" hangingPunct="1">
              <a:buFontTx/>
              <a:buNone/>
            </a:pPr>
            <a:r>
              <a:rPr lang="en-US" sz="2000" dirty="0">
                <a:solidFill>
                  <a:schemeClr val="accent1">
                    <a:lumMod val="75000"/>
                  </a:schemeClr>
                </a:solidFill>
                <a:latin typeface="Calibri"/>
                <a:ea typeface="ＭＳ Ｐゴシック"/>
                <a:cs typeface="Calibri"/>
              </a:rPr>
              <a:t>	</a:t>
            </a:r>
            <a:r>
              <a:rPr lang="en-US" sz="2800" dirty="0">
                <a:solidFill>
                  <a:schemeClr val="accent1"/>
                </a:solidFill>
                <a:latin typeface="Calibri"/>
                <a:ea typeface="ＭＳ Ｐゴシック"/>
                <a:cs typeface="Calibri"/>
              </a:rPr>
              <a:t>75%       45%       25%       </a:t>
            </a:r>
            <a:r>
              <a:rPr lang="en-US" sz="2800" b="1" dirty="0">
                <a:solidFill>
                  <a:schemeClr val="accent3"/>
                </a:solidFill>
                <a:latin typeface="Calibri"/>
                <a:ea typeface="ＭＳ Ｐゴシック"/>
                <a:cs typeface="Calibri"/>
              </a:rPr>
              <a:t>10%</a:t>
            </a:r>
            <a:r>
              <a:rPr lang="en-US" sz="2000" dirty="0">
                <a:solidFill>
                  <a:schemeClr val="accent1">
                    <a:lumMod val="75000"/>
                  </a:schemeClr>
                </a:solidFill>
                <a:latin typeface="Calibri"/>
                <a:ea typeface="ＭＳ Ｐゴシック"/>
                <a:cs typeface="Calibri"/>
              </a:rPr>
              <a:t>	</a:t>
            </a:r>
          </a:p>
          <a:p>
            <a:pPr eaLnBrk="1" hangingPunct="1">
              <a:buFontTx/>
              <a:buNone/>
            </a:pPr>
            <a:endParaRPr lang="en-US" sz="2000" dirty="0">
              <a:solidFill>
                <a:schemeClr val="accent1">
                  <a:lumMod val="75000"/>
                </a:schemeClr>
              </a:solidFill>
              <a:latin typeface="Calibri"/>
              <a:ea typeface="ＭＳ Ｐゴシック"/>
              <a:cs typeface="Calibri"/>
            </a:endParaRPr>
          </a:p>
          <a:p>
            <a:pPr eaLnBrk="1" hangingPunct="1">
              <a:buFontTx/>
              <a:buNone/>
            </a:pPr>
            <a:endParaRPr lang="en-US" sz="2000" dirty="0">
              <a:solidFill>
                <a:schemeClr val="accent1">
                  <a:lumMod val="75000"/>
                </a:schemeClr>
              </a:solidFill>
              <a:latin typeface="Calibri"/>
              <a:ea typeface="ＭＳ Ｐゴシック"/>
              <a:cs typeface="Calibri"/>
            </a:endParaRPr>
          </a:p>
        </p:txBody>
      </p:sp>
      <p:sp>
        <p:nvSpPr>
          <p:cNvPr id="16"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ea typeface="ＭＳ Ｐゴシック"/>
                <a:cs typeface="Calibri"/>
              </a:rPr>
              <a:t>Subsequent Suicide Attempts</a:t>
            </a:r>
            <a:endParaRPr lang="en-US" sz="2800" dirty="0">
              <a:solidFill>
                <a:schemeClr val="bg1"/>
              </a:solidFill>
              <a:latin typeface="Calibri"/>
              <a:cs typeface="Calibri"/>
            </a:endParaRPr>
          </a:p>
        </p:txBody>
      </p:sp>
      <p:sp>
        <p:nvSpPr>
          <p:cNvPr id="7" name="Striped Right Arrow 6"/>
          <p:cNvSpPr/>
          <p:nvPr/>
        </p:nvSpPr>
        <p:spPr>
          <a:xfrm flipH="1">
            <a:off x="5151121" y="2799081"/>
            <a:ext cx="538480" cy="340359"/>
          </a:xfrm>
          <a:prstGeom prst="striped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17</a:t>
            </a:fld>
            <a:endParaRPr lang="en-US" dirty="0"/>
          </a:p>
        </p:txBody>
      </p:sp>
      <p:sp>
        <p:nvSpPr>
          <p:cNvPr id="8"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pPr eaLnBrk="0" hangingPunct="0">
              <a:spcBef>
                <a:spcPct val="50000"/>
              </a:spcBef>
            </a:pPr>
            <a:r>
              <a:rPr lang="en-US" sz="1100" dirty="0">
                <a:solidFill>
                  <a:schemeClr val="bg1">
                    <a:lumMod val="50000"/>
                  </a:schemeClr>
                </a:solidFill>
                <a:latin typeface="Arial" pitchFamily="34" charset="0"/>
              </a:rPr>
              <a:t>Owens et a; </a:t>
            </a:r>
            <a:r>
              <a:rPr lang="en-US" sz="1100" i="1" dirty="0">
                <a:solidFill>
                  <a:schemeClr val="bg1">
                    <a:lumMod val="50000"/>
                  </a:schemeClr>
                </a:solidFill>
                <a:latin typeface="Arial" pitchFamily="34" charset="0"/>
              </a:rPr>
              <a:t>Br J Psychiatry</a:t>
            </a:r>
            <a:r>
              <a:rPr lang="en-US" sz="1100" dirty="0">
                <a:solidFill>
                  <a:schemeClr val="bg1">
                    <a:lumMod val="50000"/>
                  </a:schemeClr>
                </a:solidFill>
                <a:latin typeface="Arial" pitchFamily="34" charset="0"/>
              </a:rPr>
              <a:t>. 2002 Sep; 181:193-9.</a:t>
            </a:r>
            <a:endParaRPr lang="en-US" sz="1100" dirty="0">
              <a:solidFill>
                <a:schemeClr val="bg1">
                  <a:lumMod val="50000"/>
                </a:schemeClr>
              </a:solidFill>
            </a:endParaRPr>
          </a:p>
        </p:txBody>
      </p:sp>
    </p:spTree>
    <p:extLst>
      <p:ext uri="{BB962C8B-B14F-4D97-AF65-F5344CB8AC3E}">
        <p14:creationId xmlns:p14="http://schemas.microsoft.com/office/powerpoint/2010/main" val="415894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Summary: Why Does LMS Matter?</a:t>
            </a:r>
          </a:p>
        </p:txBody>
      </p:sp>
      <p:sp>
        <p:nvSpPr>
          <p:cNvPr id="9" name="Rectangle 3"/>
          <p:cNvSpPr txBox="1">
            <a:spLocks noChangeArrowheads="1"/>
          </p:cNvSpPr>
          <p:nvPr/>
        </p:nvSpPr>
        <p:spPr bwMode="auto">
          <a:xfrm>
            <a:off x="465676" y="1955802"/>
            <a:ext cx="7399858" cy="4089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a:lnSpc>
                <a:spcPct val="120000"/>
              </a:lnSpc>
              <a:spcBef>
                <a:spcPts val="0"/>
              </a:spcBef>
              <a:spcAft>
                <a:spcPts val="600"/>
              </a:spcAft>
              <a:buFont typeface="Arial"/>
              <a:buChar char="•"/>
            </a:pPr>
            <a:r>
              <a:rPr lang="en-US" sz="2000" dirty="0">
                <a:solidFill>
                  <a:schemeClr val="accent1">
                    <a:lumMod val="75000"/>
                  </a:schemeClr>
                </a:solidFill>
                <a:latin typeface="Calibri"/>
                <a:cs typeface="Calibri"/>
              </a:rPr>
              <a:t>Lethality varies greatly by method</a:t>
            </a:r>
          </a:p>
          <a:p>
            <a:pPr lvl="1">
              <a:lnSpc>
                <a:spcPct val="120000"/>
              </a:lnSpc>
              <a:spcBef>
                <a:spcPts val="0"/>
              </a:spcBef>
              <a:spcAft>
                <a:spcPts val="600"/>
              </a:spcAft>
            </a:pPr>
            <a:r>
              <a:rPr lang="en-US" sz="2000" dirty="0">
                <a:solidFill>
                  <a:schemeClr val="accent1">
                    <a:lumMod val="75000"/>
                  </a:schemeClr>
                </a:solidFill>
                <a:latin typeface="Calibri"/>
                <a:cs typeface="Calibri"/>
              </a:rPr>
              <a:t>–	90% of firearm-related attempts result in death</a:t>
            </a:r>
          </a:p>
          <a:p>
            <a:pPr lvl="1">
              <a:lnSpc>
                <a:spcPct val="90000"/>
              </a:lnSpc>
              <a:spcBef>
                <a:spcPts val="0"/>
              </a:spcBef>
              <a:spcAft>
                <a:spcPts val="600"/>
              </a:spcAft>
            </a:pPr>
            <a:r>
              <a:rPr lang="en-US" sz="2000" dirty="0">
                <a:solidFill>
                  <a:schemeClr val="accent1">
                    <a:lumMod val="75000"/>
                  </a:schemeClr>
                </a:solidFill>
                <a:latin typeface="Calibri"/>
                <a:cs typeface="Calibri"/>
              </a:rPr>
              <a:t>–	5% of all other attempts combined result in death</a:t>
            </a:r>
          </a:p>
          <a:p>
            <a:pPr marL="228600" indent="-228600">
              <a:lnSpc>
                <a:spcPct val="120000"/>
              </a:lnSpc>
              <a:spcBef>
                <a:spcPts val="0"/>
              </a:spcBef>
              <a:spcAft>
                <a:spcPts val="600"/>
              </a:spcAft>
              <a:buFont typeface="Arial"/>
              <a:buChar char="•"/>
            </a:pPr>
            <a:r>
              <a:rPr lang="en-US" sz="2000" dirty="0">
                <a:solidFill>
                  <a:schemeClr val="accent1">
                    <a:lumMod val="75000"/>
                  </a:schemeClr>
                </a:solidFill>
                <a:latin typeface="Calibri"/>
                <a:cs typeface="Calibri"/>
              </a:rPr>
              <a:t>The acute phase of a suicidal crisis is often brief</a:t>
            </a:r>
          </a:p>
          <a:p>
            <a:pPr marL="228600" indent="-228600">
              <a:lnSpc>
                <a:spcPct val="120000"/>
              </a:lnSpc>
              <a:spcBef>
                <a:spcPts val="0"/>
              </a:spcBef>
              <a:spcAft>
                <a:spcPts val="600"/>
              </a:spcAft>
              <a:buFont typeface="Arial"/>
              <a:buChar char="•"/>
            </a:pPr>
            <a:r>
              <a:rPr lang="en-US" sz="2000" dirty="0">
                <a:solidFill>
                  <a:schemeClr val="accent1">
                    <a:lumMod val="75000"/>
                  </a:schemeClr>
                </a:solidFill>
                <a:latin typeface="Calibri"/>
                <a:cs typeface="Calibri"/>
              </a:rPr>
              <a:t>90% of those who survive a suicide attempt do not go on to die by suicide</a:t>
            </a:r>
          </a:p>
          <a:p>
            <a:pPr>
              <a:lnSpc>
                <a:spcPct val="90000"/>
              </a:lnSpc>
              <a:spcBef>
                <a:spcPct val="20000"/>
              </a:spcBef>
              <a:defRPr/>
            </a:pPr>
            <a:endParaRPr kumimoji="0" lang="en-US" b="0" i="0" u="none" strike="noStrike" kern="0" cap="none" spc="0" normalizeH="0" baseline="0" noProof="0" dirty="0">
              <a:ln>
                <a:noFill/>
              </a:ln>
              <a:solidFill>
                <a:schemeClr val="accent1">
                  <a:lumMod val="50000"/>
                </a:schemeClr>
              </a:solidFill>
              <a:effectLst/>
              <a:uLnTx/>
              <a:uFillTx/>
              <a:latin typeface="Times New Roman" pitchFamily="18" charset="0"/>
              <a:ea typeface="ＭＳ Ｐゴシック"/>
              <a:cs typeface="ＭＳ Ｐゴシック"/>
            </a:endParaRPr>
          </a:p>
          <a:p>
            <a:pPr marL="339725" marR="0" lvl="0" indent="-339725" algn="l" defTabSz="914400" rtl="0" eaLnBrk="1" fontAlgn="base" latinLnBrk="0" hangingPunct="1">
              <a:lnSpc>
                <a:spcPct val="9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accent1">
                  <a:lumMod val="50000"/>
                </a:schemeClr>
              </a:solidFill>
              <a:effectLst/>
              <a:uLnTx/>
              <a:uFillTx/>
              <a:latin typeface="+mn-lt"/>
              <a:ea typeface="ＭＳ Ｐゴシック"/>
              <a:cs typeface="ＭＳ Ｐゴシック"/>
            </a:endParaRPr>
          </a:p>
          <a:p>
            <a:pPr marL="339725" marR="0" lvl="0" indent="-339725" algn="l" defTabSz="914400" rtl="0" eaLnBrk="1" fontAlgn="base" latinLnBrk="0" hangingPunct="1">
              <a:lnSpc>
                <a:spcPct val="90000"/>
              </a:lnSpc>
              <a:spcBef>
                <a:spcPct val="20000"/>
              </a:spcBef>
              <a:spcAft>
                <a:spcPct val="0"/>
              </a:spcAft>
              <a:buClrTx/>
              <a:buSzTx/>
              <a:buFontTx/>
              <a:buNone/>
              <a:tabLst/>
              <a:defRPr/>
            </a:pPr>
            <a:endParaRPr kumimoji="0" lang="en-US" sz="2800" b="0" i="1" u="none" strike="noStrike" kern="0" cap="none" spc="0" normalizeH="0" baseline="0" noProof="0" dirty="0">
              <a:ln>
                <a:noFill/>
              </a:ln>
              <a:solidFill>
                <a:schemeClr val="accent1">
                  <a:lumMod val="50000"/>
                </a:schemeClr>
              </a:solidFill>
              <a:effectLst/>
              <a:uLnTx/>
              <a:uFillTx/>
              <a:latin typeface="+mn-lt"/>
              <a:ea typeface="ＭＳ Ｐゴシック"/>
              <a:cs typeface="ＭＳ Ｐゴシック"/>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18</a:t>
            </a:fld>
            <a:endParaRPr lang="en-US" dirty="0"/>
          </a:p>
        </p:txBody>
      </p:sp>
    </p:spTree>
    <p:extLst>
      <p:ext uri="{BB962C8B-B14F-4D97-AF65-F5344CB8AC3E}">
        <p14:creationId xmlns:p14="http://schemas.microsoft.com/office/powerpoint/2010/main" val="337386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Presentation Outline</a:t>
            </a:r>
          </a:p>
        </p:txBody>
      </p:sp>
      <p:sp>
        <p:nvSpPr>
          <p:cNvPr id="7" name="Rectangle 3"/>
          <p:cNvSpPr txBox="1">
            <a:spLocks noChangeArrowheads="1"/>
          </p:cNvSpPr>
          <p:nvPr/>
        </p:nvSpPr>
        <p:spPr bwMode="auto">
          <a:xfrm>
            <a:off x="440273" y="1955802"/>
            <a:ext cx="7399858" cy="4089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spcBef>
                <a:spcPct val="20000"/>
              </a:spcBef>
              <a:buFont typeface="Arial"/>
              <a:buChar char="•"/>
              <a:defRPr/>
            </a:pPr>
            <a:r>
              <a:rPr lang="en-US" sz="2400" b="1" i="1" kern="0" dirty="0">
                <a:solidFill>
                  <a:schemeClr val="accent1">
                    <a:lumMod val="75000"/>
                  </a:schemeClr>
                </a:solidFill>
                <a:latin typeface="Calibri"/>
                <a:cs typeface="Calibri"/>
              </a:rPr>
              <a:t>Why? </a:t>
            </a:r>
            <a:r>
              <a:rPr lang="en-US" sz="2000" kern="0" dirty="0">
                <a:solidFill>
                  <a:schemeClr val="accent1">
                    <a:lumMod val="75000"/>
                  </a:schemeClr>
                </a:solidFill>
                <a:latin typeface="Calibri"/>
                <a:cs typeface="Calibri"/>
              </a:rPr>
              <a:t>Lethal means safety during a critical period can save a Veteran’s life</a:t>
            </a:r>
          </a:p>
          <a:p>
            <a:pPr marL="339725" indent="-339725">
              <a:lnSpc>
                <a:spcPct val="120000"/>
              </a:lnSpc>
              <a:spcBef>
                <a:spcPct val="20000"/>
              </a:spcBef>
              <a:buFontTx/>
              <a:buChar char="•"/>
              <a:defRPr/>
            </a:pPr>
            <a:r>
              <a:rPr lang="en-US" sz="2400" b="1" i="1" kern="0" dirty="0">
                <a:solidFill>
                  <a:schemeClr val="accent1">
                    <a:lumMod val="75000"/>
                  </a:schemeClr>
                </a:solidFill>
                <a:latin typeface="Calibri"/>
                <a:cs typeface="Calibri"/>
              </a:rPr>
              <a:t>Who? </a:t>
            </a:r>
            <a:r>
              <a:rPr lang="en-US" sz="2000" kern="0" dirty="0">
                <a:solidFill>
                  <a:schemeClr val="accent1">
                    <a:lumMod val="75000"/>
                  </a:schemeClr>
                </a:solidFill>
                <a:latin typeface="Calibri"/>
                <a:cs typeface="Calibri"/>
              </a:rPr>
              <a:t>Strategies to promote Lethal Means Safety (LMS) should be discussed with all Veterans with High or Intermediate Acute or Chronic suicide risk</a:t>
            </a:r>
          </a:p>
          <a:p>
            <a:pPr marL="339725" indent="-339725">
              <a:lnSpc>
                <a:spcPct val="120000"/>
              </a:lnSpc>
              <a:spcBef>
                <a:spcPct val="20000"/>
              </a:spcBef>
              <a:buFontTx/>
              <a:buChar char="•"/>
              <a:defRPr/>
            </a:pPr>
            <a:r>
              <a:rPr lang="en-US" sz="2400" b="1" i="1" kern="0" dirty="0">
                <a:solidFill>
                  <a:schemeClr val="accent1">
                    <a:lumMod val="75000"/>
                  </a:schemeClr>
                </a:solidFill>
                <a:latin typeface="Calibri"/>
                <a:cs typeface="Calibri"/>
              </a:rPr>
              <a:t>What? </a:t>
            </a:r>
            <a:r>
              <a:rPr lang="en-US" sz="2000" kern="0" dirty="0">
                <a:solidFill>
                  <a:schemeClr val="accent1">
                    <a:lumMod val="75000"/>
                  </a:schemeClr>
                </a:solidFill>
                <a:latin typeface="Calibri"/>
                <a:cs typeface="Calibri"/>
              </a:rPr>
              <a:t>Providing Lethal Means Safety Counseling (LMSC) &amp; information about accessing tangible materials to facilitate lethal means safety (e.g., firearm locking devices, medication disposal kits) will save lives</a:t>
            </a:r>
          </a:p>
          <a:p>
            <a:pPr>
              <a:lnSpc>
                <a:spcPct val="90000"/>
              </a:lnSpc>
              <a:spcBef>
                <a:spcPct val="20000"/>
              </a:spcBef>
              <a:defRPr/>
            </a:pPr>
            <a:endParaRPr kumimoji="0" lang="en-US" b="0" i="0" u="none" strike="noStrike" kern="0" cap="none" spc="0" normalizeH="0" baseline="0" noProof="0" dirty="0">
              <a:ln>
                <a:noFill/>
              </a:ln>
              <a:solidFill>
                <a:schemeClr val="accent1">
                  <a:lumMod val="50000"/>
                </a:schemeClr>
              </a:solidFill>
              <a:effectLst/>
              <a:uLnTx/>
              <a:uFillTx/>
              <a:latin typeface="Times New Roman" pitchFamily="18" charset="0"/>
              <a:ea typeface="ＭＳ Ｐゴシック"/>
              <a:cs typeface="ＭＳ Ｐゴシック"/>
            </a:endParaRPr>
          </a:p>
          <a:p>
            <a:pPr marL="339725" marR="0" lvl="0" indent="-339725" algn="l" defTabSz="914400" rtl="0" eaLnBrk="1" fontAlgn="base" latinLnBrk="0" hangingPunct="1">
              <a:lnSpc>
                <a:spcPct val="9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accent1">
                  <a:lumMod val="50000"/>
                </a:schemeClr>
              </a:solidFill>
              <a:effectLst/>
              <a:uLnTx/>
              <a:uFillTx/>
              <a:latin typeface="+mn-lt"/>
              <a:ea typeface="ＭＳ Ｐゴシック"/>
              <a:cs typeface="ＭＳ Ｐゴシック"/>
            </a:endParaRPr>
          </a:p>
          <a:p>
            <a:pPr marL="339725" marR="0" lvl="0" indent="-339725" algn="l" defTabSz="914400" rtl="0" eaLnBrk="1" fontAlgn="base" latinLnBrk="0" hangingPunct="1">
              <a:lnSpc>
                <a:spcPct val="90000"/>
              </a:lnSpc>
              <a:spcBef>
                <a:spcPct val="20000"/>
              </a:spcBef>
              <a:spcAft>
                <a:spcPct val="0"/>
              </a:spcAft>
              <a:buClrTx/>
              <a:buSzTx/>
              <a:buFontTx/>
              <a:buNone/>
              <a:tabLst/>
              <a:defRPr/>
            </a:pPr>
            <a:endParaRPr kumimoji="0" lang="en-US" sz="2800" b="0" i="1" u="none" strike="noStrike" kern="0" cap="none" spc="0" normalizeH="0" baseline="0" noProof="0" dirty="0">
              <a:ln>
                <a:noFill/>
              </a:ln>
              <a:solidFill>
                <a:schemeClr val="accent1">
                  <a:lumMod val="50000"/>
                </a:schemeClr>
              </a:solidFill>
              <a:effectLst/>
              <a:uLnTx/>
              <a:uFillTx/>
              <a:latin typeface="+mn-lt"/>
              <a:ea typeface="ＭＳ Ｐゴシック"/>
              <a:cs typeface="ＭＳ Ｐゴシック"/>
            </a:endParaRPr>
          </a:p>
        </p:txBody>
      </p:sp>
      <p:sp>
        <p:nvSpPr>
          <p:cNvPr id="2" name="TextBox 1"/>
          <p:cNvSpPr txBox="1"/>
          <p:nvPr/>
        </p:nvSpPr>
        <p:spPr>
          <a:xfrm>
            <a:off x="9702800" y="3191933"/>
            <a:ext cx="184666" cy="369332"/>
          </a:xfrm>
          <a:prstGeom prst="rect">
            <a:avLst/>
          </a:prstGeom>
          <a:noFill/>
        </p:spPr>
        <p:txBody>
          <a:bodyPr wrap="none" rtlCol="0">
            <a:spAutoFit/>
          </a:bodyPr>
          <a:lstStyle/>
          <a:p>
            <a:endParaRPr lang="en-US" dirty="0"/>
          </a:p>
        </p:txBody>
      </p:sp>
      <p:sp>
        <p:nvSpPr>
          <p:cNvPr id="5" name="Slide Number Placeholder 3"/>
          <p:cNvSpPr>
            <a:spLocks noGrp="1"/>
          </p:cNvSpPr>
          <p:nvPr>
            <p:ph type="sldNum" sz="quarter" idx="10"/>
          </p:nvPr>
        </p:nvSpPr>
        <p:spPr>
          <a:xfrm>
            <a:off x="8583613" y="6249988"/>
            <a:ext cx="490537" cy="365125"/>
          </a:xfrm>
        </p:spPr>
        <p:txBody>
          <a:bodyPr/>
          <a:lstStyle/>
          <a:p>
            <a:pPr>
              <a:defRPr/>
            </a:pPr>
            <a:fld id="{E511308B-ABD8-4D40-A8D5-E6D0DF657ED9}" type="slidenum">
              <a:rPr lang="en-US" smtClean="0"/>
              <a:pPr>
                <a:defRPr/>
              </a:pPr>
              <a:t>1</a:t>
            </a:fld>
            <a:endParaRPr lang="en-US" dirty="0"/>
          </a:p>
        </p:txBody>
      </p:sp>
    </p:spTree>
    <p:extLst>
      <p:ext uri="{BB962C8B-B14F-4D97-AF65-F5344CB8AC3E}">
        <p14:creationId xmlns:p14="http://schemas.microsoft.com/office/powerpoint/2010/main" val="278850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76251" y="1953687"/>
            <a:ext cx="7611534" cy="3215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z="2000" dirty="0">
                <a:solidFill>
                  <a:schemeClr val="accent1">
                    <a:lumMod val="75000"/>
                  </a:schemeClr>
                </a:solidFill>
                <a:latin typeface="Calibri"/>
                <a:cs typeface="Calibri"/>
              </a:rPr>
              <a:t>Focus group interviews with Veteran mental health patients, their families, along with their VHA clinicians</a:t>
            </a:r>
            <a:r>
              <a:rPr lang="en-US" sz="2000" dirty="0">
                <a:solidFill>
                  <a:schemeClr val="accent1">
                    <a:lumMod val="75000"/>
                  </a:schemeClr>
                </a:solidFill>
                <a:latin typeface="Calibri"/>
                <a:ea typeface="ＭＳ Ｐゴシック"/>
                <a:cs typeface="Calibri"/>
              </a:rPr>
              <a:t> and peer specialists</a:t>
            </a:r>
          </a:p>
          <a:p>
            <a:pPr>
              <a:lnSpc>
                <a:spcPct val="120000"/>
              </a:lnSpc>
            </a:pPr>
            <a:endParaRPr lang="en-US" sz="2000" dirty="0">
              <a:solidFill>
                <a:schemeClr val="accent1">
                  <a:lumMod val="75000"/>
                </a:schemeClr>
              </a:solidFill>
              <a:latin typeface="Calibri"/>
              <a:ea typeface="ＭＳ Ｐゴシック"/>
              <a:cs typeface="Calibri"/>
            </a:endParaRPr>
          </a:p>
          <a:p>
            <a:pPr lvl="1">
              <a:lnSpc>
                <a:spcPct val="120000"/>
              </a:lnSpc>
            </a:pPr>
            <a:r>
              <a:rPr lang="en-US" sz="2000" dirty="0">
                <a:solidFill>
                  <a:schemeClr val="accent1">
                    <a:lumMod val="75000"/>
                  </a:schemeClr>
                </a:solidFill>
                <a:latin typeface="Calibri"/>
                <a:ea typeface="ＭＳ Ｐゴシック"/>
                <a:cs typeface="Calibri"/>
              </a:rPr>
              <a:t>– 	Veterans agreed that VHA providers have a role to play in 	addressing gun access with Veterans at risk for suicide</a:t>
            </a:r>
          </a:p>
          <a:p>
            <a:pPr lvl="1">
              <a:lnSpc>
                <a:spcPct val="120000"/>
              </a:lnSpc>
            </a:pPr>
            <a:r>
              <a:rPr lang="en-US" sz="2000" dirty="0">
                <a:solidFill>
                  <a:schemeClr val="accent1">
                    <a:lumMod val="75000"/>
                  </a:schemeClr>
                </a:solidFill>
                <a:latin typeface="Calibri"/>
                <a:ea typeface="ＭＳ Ｐゴシック"/>
                <a:cs typeface="Calibri"/>
              </a:rPr>
              <a:t>–	Most participants suggested that family and friends be 	involved in discussions about firearm safety</a:t>
            </a:r>
          </a:p>
          <a:p>
            <a:pPr lvl="1">
              <a:lnSpc>
                <a:spcPct val="120000"/>
              </a:lnSpc>
            </a:pPr>
            <a:endParaRPr lang="en-US" sz="2000" dirty="0">
              <a:solidFill>
                <a:schemeClr val="accent1">
                  <a:lumMod val="75000"/>
                </a:schemeClr>
              </a:solidFill>
              <a:latin typeface="Calibri"/>
              <a:ea typeface="ＭＳ Ｐゴシック"/>
              <a:cs typeface="Calibri"/>
            </a:endParaRPr>
          </a:p>
        </p:txBody>
      </p:sp>
      <p:sp>
        <p:nvSpPr>
          <p:cNvPr id="6" name="Text Box 100"/>
          <p:cNvSpPr txBox="1">
            <a:spLocks noChangeArrowheads="1"/>
          </p:cNvSpPr>
          <p:nvPr/>
        </p:nvSpPr>
        <p:spPr bwMode="auto">
          <a:xfrm>
            <a:off x="762000" y="6254132"/>
            <a:ext cx="7821613" cy="515526"/>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Walters et al. 2012. </a:t>
            </a:r>
            <a:r>
              <a:rPr lang="en-US" sz="1100" i="1" dirty="0">
                <a:solidFill>
                  <a:schemeClr val="bg1">
                    <a:lumMod val="50000"/>
                  </a:schemeClr>
                </a:solidFill>
                <a:latin typeface="Arial" panose="020B0604020202020204" pitchFamily="34" charset="0"/>
                <a:cs typeface="Arial" panose="020B0604020202020204" pitchFamily="34" charset="0"/>
              </a:rPr>
              <a:t>General Hospital Psychiatry</a:t>
            </a:r>
            <a:r>
              <a:rPr lang="en-US" sz="1100" dirty="0">
                <a:solidFill>
                  <a:schemeClr val="bg1">
                    <a:lumMod val="50000"/>
                  </a:schemeClr>
                </a:solidFill>
                <a:latin typeface="Arial" panose="020B0604020202020204" pitchFamily="34" charset="0"/>
                <a:cs typeface="Arial" panose="020B0604020202020204" pitchFamily="34" charset="0"/>
              </a:rPr>
              <a:t>. Azrael et al. April 2014. AAS Presentation.</a:t>
            </a:r>
            <a:endParaRPr lang="en-US" sz="1100" dirty="0">
              <a:solidFill>
                <a:schemeClr val="bg1">
                  <a:lumMod val="50000"/>
                </a:schemeClr>
              </a:solidFill>
            </a:endParaRPr>
          </a:p>
          <a:p>
            <a:pPr eaLnBrk="0" hangingPunct="0">
              <a:spcBef>
                <a:spcPct val="50000"/>
              </a:spcBef>
            </a:pPr>
            <a:endParaRPr lang="en-US" sz="1100" dirty="0">
              <a:solidFill>
                <a:schemeClr val="bg1">
                  <a:lumMod val="50000"/>
                </a:schemeClr>
              </a:solidFill>
              <a:latin typeface="Arial"/>
              <a:cs typeface="Arial"/>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19</a:t>
            </a:fld>
            <a:endParaRPr lang="en-US" dirty="0"/>
          </a:p>
        </p:txBody>
      </p:sp>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Perspectives: Veterans &amp; VHA Providers </a:t>
            </a:r>
          </a:p>
        </p:txBody>
      </p:sp>
    </p:spTree>
    <p:extLst>
      <p:ext uri="{BB962C8B-B14F-4D97-AF65-F5344CB8AC3E}">
        <p14:creationId xmlns:p14="http://schemas.microsoft.com/office/powerpoint/2010/main" val="3047510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3333" y="1863034"/>
            <a:ext cx="5972144" cy="369332"/>
          </a:xfrm>
          <a:prstGeom prst="rect">
            <a:avLst/>
          </a:prstGeom>
        </p:spPr>
        <p:txBody>
          <a:bodyPr wrap="square">
            <a:spAutoFit/>
          </a:bodyPr>
          <a:lstStyle/>
          <a:p>
            <a:r>
              <a:rPr lang="en-US" dirty="0">
                <a:solidFill>
                  <a:schemeClr val="accent1">
                    <a:lumMod val="75000"/>
                  </a:schemeClr>
                </a:solidFill>
                <a:latin typeface="Calibri"/>
                <a:cs typeface="Calibri"/>
              </a:rPr>
              <a:t>% Reporting “Extremely Important”</a:t>
            </a:r>
          </a:p>
        </p:txBody>
      </p:sp>
      <p:sp>
        <p:nvSpPr>
          <p:cNvPr id="21" name="Text Box 100"/>
          <p:cNvSpPr txBox="1">
            <a:spLocks noChangeArrowheads="1"/>
          </p:cNvSpPr>
          <p:nvPr/>
        </p:nvSpPr>
        <p:spPr bwMode="auto">
          <a:xfrm>
            <a:off x="762000" y="6254132"/>
            <a:ext cx="7821613" cy="261610"/>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VHA behavioral health clinicians (N = 112) (2015, unpublished data). </a:t>
            </a:r>
            <a:endParaRPr lang="en-US" sz="1100" dirty="0">
              <a:solidFill>
                <a:schemeClr val="bg1">
                  <a:lumMod val="50000"/>
                </a:schemeClr>
              </a:solidFill>
            </a:endParaRPr>
          </a:p>
        </p:txBody>
      </p:sp>
      <p:sp>
        <p:nvSpPr>
          <p:cNvPr id="22" name="Rectangle 2"/>
          <p:cNvSpPr>
            <a:spLocks noChangeArrowheads="1"/>
          </p:cNvSpPr>
          <p:nvPr/>
        </p:nvSpPr>
        <p:spPr bwMode="auto">
          <a:xfrm>
            <a:off x="423333" y="8043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Clinicians Perceptions of the Importance of Asking about Guns</a:t>
            </a:r>
          </a:p>
        </p:txBody>
      </p:sp>
      <p:graphicFrame>
        <p:nvGraphicFramePr>
          <p:cNvPr id="11" name="Chart 10"/>
          <p:cNvGraphicFramePr>
            <a:graphicFrameLocks/>
          </p:cNvGraphicFramePr>
          <p:nvPr>
            <p:extLst>
              <p:ext uri="{D42A27DB-BD31-4B8C-83A1-F6EECF244321}">
                <p14:modId xmlns:p14="http://schemas.microsoft.com/office/powerpoint/2010/main" val="968699783"/>
              </p:ext>
            </p:extLst>
          </p:nvPr>
        </p:nvGraphicFramePr>
        <p:xfrm>
          <a:off x="761999" y="2409825"/>
          <a:ext cx="6334125" cy="301650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20</a:t>
            </a:fld>
            <a:endParaRPr lang="en-US" dirty="0"/>
          </a:p>
        </p:txBody>
      </p:sp>
    </p:spTree>
    <p:extLst>
      <p:ext uri="{BB962C8B-B14F-4D97-AF65-F5344CB8AC3E}">
        <p14:creationId xmlns:p14="http://schemas.microsoft.com/office/powerpoint/2010/main" val="1181597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The Patient Perspective: 2015 National Firearm Survey</a:t>
            </a:r>
          </a:p>
        </p:txBody>
      </p:sp>
      <p:sp>
        <p:nvSpPr>
          <p:cNvPr id="9" name="Rectangle 3"/>
          <p:cNvSpPr txBox="1">
            <a:spLocks noChangeArrowheads="1"/>
          </p:cNvSpPr>
          <p:nvPr/>
        </p:nvSpPr>
        <p:spPr bwMode="auto">
          <a:xfrm>
            <a:off x="440273" y="1955802"/>
            <a:ext cx="7975594" cy="3513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buFont typeface="Arial" panose="020B0604020202020204" pitchFamily="34" charset="0"/>
              <a:buChar char="•"/>
            </a:pPr>
            <a:r>
              <a:rPr lang="en-US" sz="2000" dirty="0">
                <a:solidFill>
                  <a:schemeClr val="accent1">
                    <a:lumMod val="75000"/>
                  </a:schemeClr>
                </a:solidFill>
                <a:latin typeface="Calibri"/>
                <a:cs typeface="Calibri"/>
              </a:rPr>
              <a:t>Online survey of a nationally representative sample U.S. Veterans</a:t>
            </a:r>
          </a:p>
          <a:p>
            <a:pPr marL="342900" indent="-342900">
              <a:lnSpc>
                <a:spcPct val="120000"/>
              </a:lnSpc>
              <a:buFont typeface="Arial" panose="020B0604020202020204" pitchFamily="34" charset="0"/>
              <a:buChar char="•"/>
            </a:pPr>
            <a:r>
              <a:rPr lang="en-US" sz="2000" dirty="0">
                <a:solidFill>
                  <a:schemeClr val="accent1">
                    <a:lumMod val="75000"/>
                  </a:schemeClr>
                </a:solidFill>
                <a:latin typeface="Calibri"/>
                <a:cs typeface="Calibri"/>
              </a:rPr>
              <a:t>61% response rate </a:t>
            </a:r>
          </a:p>
          <a:p>
            <a:pPr marL="342900" indent="-342900">
              <a:lnSpc>
                <a:spcPct val="120000"/>
              </a:lnSpc>
              <a:buFont typeface="Arial" panose="020B0604020202020204" pitchFamily="34" charset="0"/>
              <a:buChar char="•"/>
            </a:pPr>
            <a:r>
              <a:rPr lang="en-US" sz="2000" dirty="0">
                <a:solidFill>
                  <a:schemeClr val="accent1">
                    <a:lumMod val="75000"/>
                  </a:schemeClr>
                </a:solidFill>
                <a:latin typeface="Calibri"/>
                <a:cs typeface="Calibri"/>
              </a:rPr>
              <a:t>Questions about firearm ownership</a:t>
            </a:r>
          </a:p>
        </p:txBody>
      </p:sp>
      <p:sp>
        <p:nvSpPr>
          <p:cNvPr id="10"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r>
              <a:rPr lang="it-IT" sz="1100" dirty="0" err="1">
                <a:solidFill>
                  <a:schemeClr val="bg1">
                    <a:lumMod val="50000"/>
                  </a:schemeClr>
                </a:solidFill>
              </a:rPr>
              <a:t>Betz</a:t>
            </a:r>
            <a:r>
              <a:rPr lang="it-IT" sz="1100" dirty="0">
                <a:solidFill>
                  <a:schemeClr val="bg1">
                    <a:lumMod val="50000"/>
                  </a:schemeClr>
                </a:solidFill>
              </a:rPr>
              <a:t> et al. </a:t>
            </a:r>
            <a:r>
              <a:rPr lang="it-IT" sz="1100" i="1" dirty="0" err="1">
                <a:solidFill>
                  <a:schemeClr val="bg1">
                    <a:lumMod val="50000"/>
                  </a:schemeClr>
                </a:solidFill>
              </a:rPr>
              <a:t>Annals</a:t>
            </a:r>
            <a:r>
              <a:rPr lang="it-IT" sz="1100" i="1" dirty="0">
                <a:solidFill>
                  <a:schemeClr val="bg1">
                    <a:lumMod val="50000"/>
                  </a:schemeClr>
                </a:solidFill>
              </a:rPr>
              <a:t> of </a:t>
            </a:r>
            <a:r>
              <a:rPr lang="it-IT" sz="1100" i="1" dirty="0" err="1">
                <a:solidFill>
                  <a:schemeClr val="bg1">
                    <a:lumMod val="50000"/>
                  </a:schemeClr>
                </a:solidFill>
              </a:rPr>
              <a:t>Intern</a:t>
            </a:r>
            <a:r>
              <a:rPr lang="it-IT" sz="1100" i="1" dirty="0">
                <a:solidFill>
                  <a:schemeClr val="bg1">
                    <a:lumMod val="50000"/>
                  </a:schemeClr>
                </a:solidFill>
              </a:rPr>
              <a:t> </a:t>
            </a:r>
            <a:r>
              <a:rPr lang="it-IT" sz="1100" i="1" dirty="0" err="1">
                <a:solidFill>
                  <a:schemeClr val="bg1">
                    <a:lumMod val="50000"/>
                  </a:schemeClr>
                </a:solidFill>
              </a:rPr>
              <a:t>Med</a:t>
            </a:r>
            <a:r>
              <a:rPr lang="it-IT" sz="1100" i="1" dirty="0">
                <a:solidFill>
                  <a:schemeClr val="bg1">
                    <a:lumMod val="50000"/>
                  </a:schemeClr>
                </a:solidFill>
              </a:rPr>
              <a:t>. </a:t>
            </a:r>
            <a:r>
              <a:rPr lang="it-IT" sz="1100" dirty="0">
                <a:solidFill>
                  <a:schemeClr val="bg1">
                    <a:lumMod val="50000"/>
                  </a:schemeClr>
                </a:solidFill>
              </a:rPr>
              <a:t>2016;165(8)</a:t>
            </a:r>
            <a:r>
              <a:rPr lang="en-US" sz="1100" dirty="0">
                <a:solidFill>
                  <a:schemeClr val="bg1">
                    <a:lumMod val="50000"/>
                  </a:schemeClr>
                </a:solidFill>
                <a:latin typeface="Arial" pitchFamily="34" charset="0"/>
              </a:rPr>
              <a:t>.</a:t>
            </a:r>
            <a:endParaRPr lang="en-US" sz="1100" dirty="0">
              <a:solidFill>
                <a:schemeClr val="bg1">
                  <a:lumMod val="50000"/>
                </a:schemeClr>
              </a:solidFill>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21</a:t>
            </a:fld>
            <a:endParaRPr lang="en-US" dirty="0"/>
          </a:p>
        </p:txBody>
      </p:sp>
    </p:spTree>
    <p:extLst>
      <p:ext uri="{BB962C8B-B14F-4D97-AF65-F5344CB8AC3E}">
        <p14:creationId xmlns:p14="http://schemas.microsoft.com/office/powerpoint/2010/main" val="246948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r>
              <a:rPr lang="it-IT" sz="1100" dirty="0" err="1">
                <a:solidFill>
                  <a:schemeClr val="bg1">
                    <a:lumMod val="50000"/>
                  </a:schemeClr>
                </a:solidFill>
              </a:rPr>
              <a:t>Betz</a:t>
            </a:r>
            <a:r>
              <a:rPr lang="it-IT" sz="1100" dirty="0">
                <a:solidFill>
                  <a:schemeClr val="bg1">
                    <a:lumMod val="50000"/>
                  </a:schemeClr>
                </a:solidFill>
              </a:rPr>
              <a:t> et al. </a:t>
            </a:r>
            <a:r>
              <a:rPr lang="it-IT" sz="1100" i="1" dirty="0" err="1">
                <a:solidFill>
                  <a:schemeClr val="bg1">
                    <a:lumMod val="50000"/>
                  </a:schemeClr>
                </a:solidFill>
              </a:rPr>
              <a:t>Annals</a:t>
            </a:r>
            <a:r>
              <a:rPr lang="it-IT" sz="1100" i="1" dirty="0">
                <a:solidFill>
                  <a:schemeClr val="bg1">
                    <a:lumMod val="50000"/>
                  </a:schemeClr>
                </a:solidFill>
              </a:rPr>
              <a:t> of </a:t>
            </a:r>
            <a:r>
              <a:rPr lang="it-IT" sz="1100" i="1" dirty="0" err="1">
                <a:solidFill>
                  <a:schemeClr val="bg1">
                    <a:lumMod val="50000"/>
                  </a:schemeClr>
                </a:solidFill>
              </a:rPr>
              <a:t>Intern</a:t>
            </a:r>
            <a:r>
              <a:rPr lang="it-IT" sz="1100" i="1" dirty="0">
                <a:solidFill>
                  <a:schemeClr val="bg1">
                    <a:lumMod val="50000"/>
                  </a:schemeClr>
                </a:solidFill>
              </a:rPr>
              <a:t> </a:t>
            </a:r>
            <a:r>
              <a:rPr lang="it-IT" sz="1100" i="1" dirty="0" err="1">
                <a:solidFill>
                  <a:schemeClr val="bg1">
                    <a:lumMod val="50000"/>
                  </a:schemeClr>
                </a:solidFill>
              </a:rPr>
              <a:t>Med</a:t>
            </a:r>
            <a:r>
              <a:rPr lang="it-IT" sz="1100" i="1" dirty="0">
                <a:solidFill>
                  <a:schemeClr val="bg1">
                    <a:lumMod val="50000"/>
                  </a:schemeClr>
                </a:solidFill>
              </a:rPr>
              <a:t>. </a:t>
            </a:r>
            <a:r>
              <a:rPr lang="it-IT" sz="1100" dirty="0">
                <a:solidFill>
                  <a:schemeClr val="bg1">
                    <a:lumMod val="50000"/>
                  </a:schemeClr>
                </a:solidFill>
              </a:rPr>
              <a:t>2016;165(8)</a:t>
            </a:r>
            <a:r>
              <a:rPr lang="en-US" sz="1100" dirty="0">
                <a:solidFill>
                  <a:schemeClr val="bg1">
                    <a:lumMod val="50000"/>
                  </a:schemeClr>
                </a:solidFill>
                <a:latin typeface="Arial" pitchFamily="34" charset="0"/>
              </a:rPr>
              <a:t>.</a:t>
            </a:r>
            <a:endParaRPr lang="en-US" sz="1100" dirty="0">
              <a:solidFill>
                <a:schemeClr val="bg1">
                  <a:lumMod val="50000"/>
                </a:schemeClr>
              </a:solidFill>
            </a:endParaRPr>
          </a:p>
        </p:txBody>
      </p:sp>
      <p:sp>
        <p:nvSpPr>
          <p:cNvPr id="5" name="Rectangle 2"/>
          <p:cNvSpPr>
            <a:spLocks noChangeArrowheads="1"/>
          </p:cNvSpPr>
          <p:nvPr/>
        </p:nvSpPr>
        <p:spPr bwMode="auto">
          <a:xfrm>
            <a:off x="423333" y="8043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a:t>
            </a:r>
            <a:r>
              <a:rPr lang="is-IS" sz="2800" dirty="0">
                <a:solidFill>
                  <a:schemeClr val="bg1"/>
                </a:solidFill>
                <a:latin typeface="Calibri"/>
                <a:cs typeface="Calibri"/>
              </a:rPr>
              <a:t>…</a:t>
            </a:r>
            <a:r>
              <a:rPr lang="en-US" sz="2800" i="1" dirty="0">
                <a:solidFill>
                  <a:schemeClr val="bg1"/>
                </a:solidFill>
                <a:latin typeface="Calibri"/>
                <a:cs typeface="Calibri"/>
              </a:rPr>
              <a:t>at least sometimes </a:t>
            </a:r>
            <a:r>
              <a:rPr lang="en-US" sz="2800" dirty="0">
                <a:solidFill>
                  <a:schemeClr val="bg1"/>
                </a:solidFill>
                <a:latin typeface="Calibri"/>
                <a:cs typeface="Calibri"/>
              </a:rPr>
              <a:t>appropriate to talk about this with a healthcare provider?”</a:t>
            </a:r>
          </a:p>
        </p:txBody>
      </p:sp>
      <p:graphicFrame>
        <p:nvGraphicFramePr>
          <p:cNvPr id="7" name="Chart 6"/>
          <p:cNvGraphicFramePr>
            <a:graphicFrameLocks/>
          </p:cNvGraphicFramePr>
          <p:nvPr>
            <p:extLst>
              <p:ext uri="{D42A27DB-BD31-4B8C-83A1-F6EECF244321}">
                <p14:modId xmlns:p14="http://schemas.microsoft.com/office/powerpoint/2010/main" val="3913866625"/>
              </p:ext>
            </p:extLst>
          </p:nvPr>
        </p:nvGraphicFramePr>
        <p:xfrm>
          <a:off x="1448852" y="1957212"/>
          <a:ext cx="5176848" cy="34623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06936" y="5272309"/>
            <a:ext cx="1228905" cy="307777"/>
          </a:xfrm>
          <a:prstGeom prst="rect">
            <a:avLst/>
          </a:prstGeom>
          <a:noFill/>
        </p:spPr>
        <p:txBody>
          <a:bodyPr wrap="square" rtlCol="0">
            <a:spAutoFit/>
          </a:bodyPr>
          <a:lstStyle/>
          <a:p>
            <a:pPr algn="ctr"/>
            <a:r>
              <a:rPr lang="en-US" sz="1400" dirty="0">
                <a:solidFill>
                  <a:schemeClr val="tx1">
                    <a:lumMod val="85000"/>
                    <a:lumOff val="15000"/>
                  </a:schemeClr>
                </a:solidFill>
              </a:rPr>
              <a:t>Gun owner</a:t>
            </a:r>
          </a:p>
        </p:txBody>
      </p:sp>
      <p:sp>
        <p:nvSpPr>
          <p:cNvPr id="12" name="TextBox 11"/>
          <p:cNvSpPr txBox="1"/>
          <p:nvPr/>
        </p:nvSpPr>
        <p:spPr>
          <a:xfrm>
            <a:off x="3335080" y="5281665"/>
            <a:ext cx="1402147" cy="523220"/>
          </a:xfrm>
          <a:prstGeom prst="rect">
            <a:avLst/>
          </a:prstGeom>
          <a:noFill/>
        </p:spPr>
        <p:txBody>
          <a:bodyPr wrap="none" rtlCol="0">
            <a:spAutoFit/>
          </a:bodyPr>
          <a:lstStyle/>
          <a:p>
            <a:pPr algn="ctr"/>
            <a:r>
              <a:rPr lang="en-US" sz="1400" dirty="0">
                <a:solidFill>
                  <a:schemeClr val="tx1">
                    <a:lumMod val="85000"/>
                    <a:lumOff val="15000"/>
                  </a:schemeClr>
                </a:solidFill>
              </a:rPr>
              <a:t>Non-owner in a </a:t>
            </a:r>
          </a:p>
          <a:p>
            <a:r>
              <a:rPr lang="en-US" sz="1400" dirty="0">
                <a:solidFill>
                  <a:schemeClr val="tx1">
                    <a:lumMod val="85000"/>
                    <a:lumOff val="15000"/>
                  </a:schemeClr>
                </a:solidFill>
              </a:rPr>
              <a:t>gun household</a:t>
            </a:r>
          </a:p>
        </p:txBody>
      </p:sp>
      <p:sp>
        <p:nvSpPr>
          <p:cNvPr id="13" name="TextBox 12"/>
          <p:cNvSpPr txBox="1"/>
          <p:nvPr/>
        </p:nvSpPr>
        <p:spPr>
          <a:xfrm>
            <a:off x="5238501" y="5272309"/>
            <a:ext cx="1013268" cy="523220"/>
          </a:xfrm>
          <a:prstGeom prst="rect">
            <a:avLst/>
          </a:prstGeom>
          <a:noFill/>
        </p:spPr>
        <p:txBody>
          <a:bodyPr wrap="none" rtlCol="0">
            <a:spAutoFit/>
          </a:bodyPr>
          <a:lstStyle/>
          <a:p>
            <a:pPr algn="ctr"/>
            <a:r>
              <a:rPr lang="en-US" sz="1400" dirty="0">
                <a:solidFill>
                  <a:schemeClr val="tx1">
                    <a:lumMod val="85000"/>
                    <a:lumOff val="15000"/>
                  </a:schemeClr>
                </a:solidFill>
              </a:rPr>
              <a:t>Non-gun </a:t>
            </a:r>
          </a:p>
          <a:p>
            <a:pPr algn="ctr"/>
            <a:r>
              <a:rPr lang="en-US" sz="1400" dirty="0">
                <a:solidFill>
                  <a:schemeClr val="tx1">
                    <a:lumMod val="85000"/>
                    <a:lumOff val="15000"/>
                  </a:schemeClr>
                </a:solidFill>
              </a:rPr>
              <a:t>household</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22</a:t>
            </a:fld>
            <a:endParaRPr lang="en-US" dirty="0"/>
          </a:p>
        </p:txBody>
      </p:sp>
    </p:spTree>
    <p:extLst>
      <p:ext uri="{BB962C8B-B14F-4D97-AF65-F5344CB8AC3E}">
        <p14:creationId xmlns:p14="http://schemas.microsoft.com/office/powerpoint/2010/main" val="240413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23333" y="990612"/>
            <a:ext cx="8064500" cy="550332"/>
          </a:xfrm>
          <a:prstGeom prst="rect">
            <a:avLst/>
          </a:prstGeom>
          <a:noFill/>
          <a:ln w="9525">
            <a:noFill/>
            <a:miter lim="800000"/>
            <a:headEnd/>
            <a:tailEnd/>
          </a:ln>
        </p:spPr>
        <p:txBody>
          <a:bodyPr anchor="ctr"/>
          <a:lstStyle/>
          <a:p>
            <a:pPr>
              <a:lnSpc>
                <a:spcPct val="90000"/>
              </a:lnSpc>
            </a:pPr>
            <a:r>
              <a:rPr lang="en-US" sz="2800" dirty="0">
                <a:solidFill>
                  <a:schemeClr val="bg2"/>
                </a:solidFill>
                <a:latin typeface="Calibri"/>
                <a:cs typeface="Calibri"/>
              </a:rPr>
              <a:t>Perspectives: Firearm Advocacy Organizations</a:t>
            </a:r>
          </a:p>
        </p:txBody>
      </p:sp>
      <p:sp>
        <p:nvSpPr>
          <p:cNvPr id="10" name="Rectangle 3"/>
          <p:cNvSpPr txBox="1">
            <a:spLocks noChangeArrowheads="1"/>
          </p:cNvSpPr>
          <p:nvPr/>
        </p:nvSpPr>
        <p:spPr bwMode="auto">
          <a:xfrm>
            <a:off x="440273" y="1955801"/>
            <a:ext cx="4781967" cy="2626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sz="2000" dirty="0">
                <a:solidFill>
                  <a:schemeClr val="accent1">
                    <a:lumMod val="75000"/>
                  </a:schemeClr>
                </a:solidFill>
                <a:latin typeface="Calibri"/>
                <a:ea typeface="ＭＳ Ｐゴシック"/>
                <a:cs typeface="Calibri"/>
              </a:rPr>
              <a:t>Many advocates for gun ownership recognize that mental health concerns are relevant to gun safety (e.g., National Shooting Sports Foundation, Maryland Licensed Firearm Dealers Association)</a:t>
            </a:r>
          </a:p>
          <a:p>
            <a:pPr eaLnBrk="1" hangingPunct="1">
              <a:lnSpc>
                <a:spcPct val="120000"/>
              </a:lnSpc>
            </a:pPr>
            <a:endParaRPr lang="en-US" sz="2000" dirty="0">
              <a:solidFill>
                <a:schemeClr val="accent1">
                  <a:lumMod val="75000"/>
                </a:schemeClr>
              </a:solidFill>
              <a:latin typeface="Calibri"/>
              <a:ea typeface="ＭＳ Ｐゴシック"/>
              <a:cs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2044127"/>
            <a:ext cx="3620183" cy="369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95875" y="2125407"/>
            <a:ext cx="3444873" cy="3399093"/>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423333" y="6146165"/>
            <a:ext cx="7007860" cy="443198"/>
          </a:xfrm>
          <a:prstGeom prst="rect">
            <a:avLst/>
          </a:prstGeom>
          <a:noFill/>
        </p:spPr>
        <p:txBody>
          <a:bodyPr wrap="square" rtlCol="0">
            <a:spAutoFit/>
          </a:bodyPr>
          <a:lstStyle/>
          <a:p>
            <a:pPr marL="0" indent="0" eaLnBrk="1" hangingPunct="1">
              <a:lnSpc>
                <a:spcPct val="90000"/>
              </a:lnSpc>
              <a:buNone/>
            </a:pPr>
            <a:r>
              <a:rPr lang="en-US" sz="1200" dirty="0">
                <a:solidFill>
                  <a:schemeClr val="bg1">
                    <a:lumMod val="50000"/>
                  </a:schemeClr>
                </a:solidFill>
                <a:latin typeface="Calibri"/>
                <a:ea typeface="ＭＳ Ｐゴシック"/>
                <a:cs typeface="Calibri"/>
              </a:rPr>
              <a:t>Image: http://www.nssfblog.com/nssf-afsp-suicide-prevention-partnership/</a:t>
            </a:r>
          </a:p>
          <a:p>
            <a:endParaRPr lang="en-US"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23</a:t>
            </a:fld>
            <a:endParaRPr lang="en-US" dirty="0"/>
          </a:p>
        </p:txBody>
      </p:sp>
    </p:spTree>
    <p:extLst>
      <p:ext uri="{BB962C8B-B14F-4D97-AF65-F5344CB8AC3E}">
        <p14:creationId xmlns:p14="http://schemas.microsoft.com/office/powerpoint/2010/main" val="341338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47"/>
          <a:stretch/>
        </p:blipFill>
        <p:spPr bwMode="auto">
          <a:xfrm>
            <a:off x="5546203" y="2097476"/>
            <a:ext cx="2950927" cy="383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00"/>
          <p:cNvSpPr txBox="1">
            <a:spLocks noChangeArrowheads="1"/>
          </p:cNvSpPr>
          <p:nvPr/>
        </p:nvSpPr>
        <p:spPr bwMode="auto">
          <a:xfrm>
            <a:off x="762000" y="6254132"/>
            <a:ext cx="7821613" cy="515526"/>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a:cs typeface="Arial"/>
              </a:rPr>
              <a:t>(</a:t>
            </a:r>
            <a:r>
              <a:rPr lang="en-US" sz="1100" dirty="0" err="1">
                <a:solidFill>
                  <a:schemeClr val="bg1">
                    <a:lumMod val="50000"/>
                  </a:schemeClr>
                </a:solidFill>
                <a:latin typeface="Arial"/>
                <a:cs typeface="Arial"/>
              </a:rPr>
              <a:t>Vriniotis</a:t>
            </a:r>
            <a:r>
              <a:rPr lang="en-US" sz="1100" dirty="0">
                <a:solidFill>
                  <a:schemeClr val="bg1">
                    <a:lumMod val="50000"/>
                  </a:schemeClr>
                </a:solidFill>
                <a:latin typeface="Arial"/>
                <a:cs typeface="Arial"/>
              </a:rPr>
              <a:t> et al. </a:t>
            </a:r>
            <a:r>
              <a:rPr lang="en-US" sz="1100" i="1" dirty="0">
                <a:solidFill>
                  <a:schemeClr val="bg1">
                    <a:lumMod val="50000"/>
                  </a:schemeClr>
                </a:solidFill>
                <a:latin typeface="Arial"/>
                <a:cs typeface="Arial"/>
              </a:rPr>
              <a:t>Suicide &amp; Life-Threatening Behavior</a:t>
            </a:r>
            <a:r>
              <a:rPr lang="en-US" sz="1100" dirty="0">
                <a:solidFill>
                  <a:schemeClr val="bg1">
                    <a:lumMod val="50000"/>
                  </a:schemeClr>
                </a:solidFill>
                <a:latin typeface="Arial"/>
                <a:cs typeface="Arial"/>
              </a:rPr>
              <a:t>, 2015;45(2):157-63.) </a:t>
            </a:r>
          </a:p>
          <a:p>
            <a:pPr eaLnBrk="0" hangingPunct="0">
              <a:spcBef>
                <a:spcPct val="50000"/>
              </a:spcBef>
            </a:pPr>
            <a:endParaRPr lang="en-US" sz="1100" dirty="0">
              <a:solidFill>
                <a:schemeClr val="bg1">
                  <a:lumMod val="50000"/>
                </a:schemeClr>
              </a:solidFill>
              <a:latin typeface="Arial"/>
              <a:cs typeface="Arial"/>
            </a:endParaRPr>
          </a:p>
        </p:txBody>
      </p:sp>
      <p:sp>
        <p:nvSpPr>
          <p:cNvPr id="9" name="Rectangle 2"/>
          <p:cNvSpPr>
            <a:spLocks noChangeArrowheads="1"/>
          </p:cNvSpPr>
          <p:nvPr/>
        </p:nvSpPr>
        <p:spPr bwMode="auto">
          <a:xfrm>
            <a:off x="423333" y="990612"/>
            <a:ext cx="8064500" cy="550332"/>
          </a:xfrm>
          <a:prstGeom prst="rect">
            <a:avLst/>
          </a:prstGeom>
          <a:noFill/>
          <a:ln w="9525">
            <a:noFill/>
            <a:miter lim="800000"/>
            <a:headEnd/>
            <a:tailEnd/>
          </a:ln>
        </p:spPr>
        <p:txBody>
          <a:bodyPr anchor="ctr"/>
          <a:lstStyle/>
          <a:p>
            <a:pPr>
              <a:lnSpc>
                <a:spcPct val="90000"/>
              </a:lnSpc>
            </a:pPr>
            <a:r>
              <a:rPr lang="en-US" sz="2800" dirty="0">
                <a:solidFill>
                  <a:schemeClr val="bg2"/>
                </a:solidFill>
                <a:latin typeface="Calibri"/>
                <a:cs typeface="Calibri"/>
              </a:rPr>
              <a:t>Perspectives: Firearm Busine</a:t>
            </a:r>
            <a:r>
              <a:rPr lang="en-US" sz="2800" dirty="0">
                <a:solidFill>
                  <a:schemeClr val="bg1"/>
                </a:solidFill>
                <a:latin typeface="Calibri"/>
                <a:cs typeface="Calibri"/>
              </a:rPr>
              <a:t>ss Community</a:t>
            </a:r>
            <a:endParaRPr lang="en-US" sz="2800" dirty="0">
              <a:solidFill>
                <a:schemeClr val="bg2"/>
              </a:solidFill>
              <a:latin typeface="Calibri"/>
              <a:cs typeface="Calibri"/>
            </a:endParaRPr>
          </a:p>
        </p:txBody>
      </p:sp>
      <p:sp>
        <p:nvSpPr>
          <p:cNvPr id="10" name="Rectangle 3"/>
          <p:cNvSpPr txBox="1">
            <a:spLocks noChangeArrowheads="1"/>
          </p:cNvSpPr>
          <p:nvPr/>
        </p:nvSpPr>
        <p:spPr bwMode="auto">
          <a:xfrm>
            <a:off x="440273" y="1955801"/>
            <a:ext cx="4639727" cy="397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lnSpc>
                <a:spcPct val="120000"/>
              </a:lnSpc>
              <a:buFont typeface="Arial"/>
              <a:buChar char="•"/>
            </a:pPr>
            <a:r>
              <a:rPr lang="en-US" sz="2000" kern="0" dirty="0">
                <a:solidFill>
                  <a:schemeClr val="accent1">
                    <a:lumMod val="75000"/>
                  </a:schemeClr>
                </a:solidFill>
                <a:latin typeface="Calibri"/>
                <a:ea typeface="ＭＳ Ｐゴシック"/>
                <a:cs typeface="Calibri"/>
              </a:rPr>
              <a:t>Firearm retailers are partnering with suicide prevention programs nationally to promote lethal means safety among at-risk customers</a:t>
            </a:r>
          </a:p>
          <a:p>
            <a:pPr marL="342900" indent="-342900">
              <a:lnSpc>
                <a:spcPct val="120000"/>
              </a:lnSpc>
              <a:buFont typeface="Arial"/>
              <a:buChar char="•"/>
            </a:pPr>
            <a:r>
              <a:rPr lang="en-US" sz="2000" dirty="0">
                <a:solidFill>
                  <a:schemeClr val="accent1">
                    <a:lumMod val="75000"/>
                  </a:schemeClr>
                </a:solidFill>
                <a:latin typeface="Calibri"/>
                <a:cs typeface="Calibri"/>
              </a:rPr>
              <a:t>New Hampshire Firearm Safety Coalition’s Gun Shop Project</a:t>
            </a:r>
          </a:p>
          <a:p>
            <a:pPr marL="800100" lvl="1" indent="-342900">
              <a:lnSpc>
                <a:spcPct val="120000"/>
              </a:lnSpc>
              <a:buFont typeface="Arial"/>
              <a:buChar char="•"/>
            </a:pPr>
            <a:r>
              <a:rPr lang="en-US" sz="2000" dirty="0" err="1">
                <a:solidFill>
                  <a:schemeClr val="accent1">
                    <a:lumMod val="75000"/>
                  </a:schemeClr>
                </a:solidFill>
                <a:latin typeface="Calibri"/>
                <a:cs typeface="Calibri"/>
              </a:rPr>
              <a:t>www.nhfsc.org</a:t>
            </a:r>
            <a:endParaRPr lang="en-US" sz="2000" dirty="0">
              <a:solidFill>
                <a:schemeClr val="accent1">
                  <a:lumMod val="75000"/>
                </a:schemeClr>
              </a:solidFill>
              <a:latin typeface="Calibri"/>
              <a:cs typeface="Calibri"/>
            </a:endParaRPr>
          </a:p>
          <a:p>
            <a:pPr marL="342900" indent="-342900">
              <a:buFont typeface="Arial"/>
              <a:buChar char="•"/>
            </a:pPr>
            <a:endParaRPr lang="en-US" dirty="0">
              <a:solidFill>
                <a:schemeClr val="bg2"/>
              </a:solidFill>
              <a:latin typeface="Arial"/>
              <a:cs typeface="Arial"/>
            </a:endParaRPr>
          </a:p>
        </p:txBody>
      </p:sp>
      <p:sp>
        <p:nvSpPr>
          <p:cNvPr id="2" name="Rectangle 1"/>
          <p:cNvSpPr/>
          <p:nvPr/>
        </p:nvSpPr>
        <p:spPr>
          <a:xfrm>
            <a:off x="5556363" y="2097476"/>
            <a:ext cx="2950927" cy="3837657"/>
          </a:xfrm>
          <a:prstGeom prst="rect">
            <a:avLst/>
          </a:prstGeom>
          <a:noFill/>
          <a:ln w="19050"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24</a:t>
            </a:fld>
            <a:endParaRPr lang="en-US" dirty="0"/>
          </a:p>
        </p:txBody>
      </p:sp>
    </p:spTree>
    <p:extLst>
      <p:ext uri="{BB962C8B-B14F-4D97-AF65-F5344CB8AC3E}">
        <p14:creationId xmlns:p14="http://schemas.microsoft.com/office/powerpoint/2010/main" val="426465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996955"/>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Summary of Stakeholders Opinions</a:t>
            </a:r>
          </a:p>
        </p:txBody>
      </p:sp>
      <p:sp>
        <p:nvSpPr>
          <p:cNvPr id="8" name="Rectangle 3"/>
          <p:cNvSpPr txBox="1">
            <a:spLocks noChangeArrowheads="1"/>
          </p:cNvSpPr>
          <p:nvPr/>
        </p:nvSpPr>
        <p:spPr bwMode="auto">
          <a:xfrm>
            <a:off x="440273" y="1955802"/>
            <a:ext cx="7484527" cy="3513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z="2000" kern="0" dirty="0">
                <a:solidFill>
                  <a:schemeClr val="accent1">
                    <a:lumMod val="75000"/>
                  </a:schemeClr>
                </a:solidFill>
                <a:latin typeface="Calibri"/>
                <a:cs typeface="Calibri"/>
              </a:rPr>
              <a:t>National leaders, directives from VHA, advocates for gun ownership and firearm businesses, and many Veterans (including gun owners) and their families agree with promoting lethal means safety among at-risk Veterans</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25</a:t>
            </a:fld>
            <a:endParaRPr lang="en-US" dirty="0"/>
          </a:p>
        </p:txBody>
      </p:sp>
    </p:spTree>
    <p:extLst>
      <p:ext uri="{BB962C8B-B14F-4D97-AF65-F5344CB8AC3E}">
        <p14:creationId xmlns:p14="http://schemas.microsoft.com/office/powerpoint/2010/main" val="338989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3333" y="1625609"/>
            <a:ext cx="8305800" cy="1998129"/>
          </a:xfrm>
          <a:prstGeom prst="rect">
            <a:avLst/>
          </a:prstGeom>
          <a:noFill/>
          <a:ln w="9525">
            <a:noFill/>
            <a:miter lim="800000"/>
            <a:headEnd/>
            <a:tailEnd/>
          </a:ln>
        </p:spPr>
        <p:txBody>
          <a:bodyPr anchor="ctr"/>
          <a:lstStyle/>
          <a:p>
            <a:pPr lvl="0">
              <a:lnSpc>
                <a:spcPct val="90000"/>
              </a:lnSpc>
              <a:spcBef>
                <a:spcPct val="20000"/>
              </a:spcBef>
              <a:defRPr/>
            </a:pPr>
            <a:r>
              <a:rPr lang="en-US" sz="3600" b="1" i="1" kern="0" dirty="0">
                <a:solidFill>
                  <a:schemeClr val="accent1">
                    <a:lumMod val="75000"/>
                  </a:schemeClr>
                </a:solidFill>
                <a:latin typeface="Calibri"/>
                <a:cs typeface="Calibri"/>
              </a:rPr>
              <a:t>Who? </a:t>
            </a:r>
            <a:r>
              <a:rPr lang="en-US" sz="3600" kern="0" dirty="0">
                <a:solidFill>
                  <a:schemeClr val="accent1">
                    <a:lumMod val="75000"/>
                  </a:schemeClr>
                </a:solidFill>
                <a:latin typeface="Calibri"/>
                <a:cs typeface="Calibri"/>
              </a:rPr>
              <a:t>Veterans who may Benefit from LMS</a:t>
            </a:r>
          </a:p>
        </p:txBody>
      </p:sp>
      <p:sp>
        <p:nvSpPr>
          <p:cNvPr id="3" name="TextBox 2"/>
          <p:cNvSpPr txBox="1"/>
          <p:nvPr/>
        </p:nvSpPr>
        <p:spPr>
          <a:xfrm>
            <a:off x="-347133" y="1498600"/>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0"/>
          </p:nvPr>
        </p:nvSpPr>
        <p:spPr/>
        <p:txBody>
          <a:bodyPr/>
          <a:lstStyle/>
          <a:p>
            <a:pPr>
              <a:defRPr/>
            </a:pPr>
            <a:fld id="{0EB90F6A-6885-40E8-A4A8-80577CF104E8}" type="slidenum">
              <a:rPr lang="en-US" smtClean="0"/>
              <a:pPr>
                <a:defRPr/>
              </a:pPr>
              <a:t>26</a:t>
            </a:fld>
            <a:endParaRPr lang="en-US"/>
          </a:p>
        </p:txBody>
      </p:sp>
    </p:spTree>
    <p:extLst>
      <p:ext uri="{BB962C8B-B14F-4D97-AF65-F5344CB8AC3E}">
        <p14:creationId xmlns:p14="http://schemas.microsoft.com/office/powerpoint/2010/main" val="24635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Therapeutic Risk Management</a:t>
            </a:r>
          </a:p>
        </p:txBody>
      </p:sp>
      <p:sp>
        <p:nvSpPr>
          <p:cNvPr id="8" name="Rectangle 3"/>
          <p:cNvSpPr txBox="1">
            <a:spLocks noChangeArrowheads="1"/>
          </p:cNvSpPr>
          <p:nvPr/>
        </p:nvSpPr>
        <p:spPr bwMode="auto">
          <a:xfrm>
            <a:off x="440273" y="1955802"/>
            <a:ext cx="8047560" cy="3513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lnSpc>
                <a:spcPct val="120000"/>
              </a:lnSpc>
              <a:buFont typeface="Arial"/>
              <a:buChar char="•"/>
            </a:pPr>
            <a:r>
              <a:rPr lang="en-US" sz="2000" dirty="0">
                <a:solidFill>
                  <a:schemeClr val="accent1">
                    <a:lumMod val="75000"/>
                  </a:schemeClr>
                </a:solidFill>
                <a:latin typeface="Calibri"/>
                <a:ea typeface="ＭＳ Ｐゴシック"/>
                <a:cs typeface="Calibri"/>
              </a:rPr>
              <a:t>Clinically and medico-legally informed model for the assessment and management of suicide risk</a:t>
            </a:r>
          </a:p>
          <a:p>
            <a:pPr marL="342900" indent="-342900" eaLnBrk="1" hangingPunct="1">
              <a:lnSpc>
                <a:spcPct val="120000"/>
              </a:lnSpc>
              <a:buFont typeface="Arial"/>
              <a:buChar char="•"/>
            </a:pPr>
            <a:r>
              <a:rPr lang="en-US" sz="2000" dirty="0">
                <a:solidFill>
                  <a:schemeClr val="accent1">
                    <a:lumMod val="75000"/>
                  </a:schemeClr>
                </a:solidFill>
                <a:latin typeface="Calibri"/>
                <a:ea typeface="ＭＳ Ｐゴシック"/>
                <a:cs typeface="Calibri"/>
              </a:rPr>
              <a:t>3 main components</a:t>
            </a:r>
          </a:p>
          <a:p>
            <a:pPr marL="400050" lvl="1" eaLnBrk="1" hangingPunct="1">
              <a:lnSpc>
                <a:spcPct val="120000"/>
              </a:lnSpc>
            </a:pPr>
            <a:r>
              <a:rPr lang="en-US" sz="2000" dirty="0">
                <a:solidFill>
                  <a:schemeClr val="accent1">
                    <a:lumMod val="75000"/>
                  </a:schemeClr>
                </a:solidFill>
                <a:latin typeface="Calibri"/>
                <a:ea typeface="ＭＳ Ｐゴシック"/>
                <a:cs typeface="Calibri"/>
              </a:rPr>
              <a:t>–   Augmentation of clinical risk assessment with structured </a:t>
            </a:r>
          </a:p>
          <a:p>
            <a:pPr marL="400050" lvl="1" eaLnBrk="1" hangingPunct="1">
              <a:lnSpc>
                <a:spcPct val="120000"/>
              </a:lnSpc>
            </a:pPr>
            <a:r>
              <a:rPr lang="en-US" sz="2000" dirty="0">
                <a:solidFill>
                  <a:schemeClr val="accent1">
                    <a:lumMod val="75000"/>
                  </a:schemeClr>
                </a:solidFill>
                <a:latin typeface="Calibri"/>
                <a:ea typeface="ＭＳ Ｐゴシック"/>
                <a:cs typeface="Calibri"/>
              </a:rPr>
              <a:t>	    instruments</a:t>
            </a:r>
          </a:p>
          <a:p>
            <a:pPr marL="400050" lvl="1" eaLnBrk="1" hangingPunct="1">
              <a:lnSpc>
                <a:spcPct val="120000"/>
              </a:lnSpc>
            </a:pPr>
            <a:r>
              <a:rPr lang="en-US" sz="2000" dirty="0">
                <a:solidFill>
                  <a:schemeClr val="accent1">
                    <a:lumMod val="75000"/>
                  </a:schemeClr>
                </a:solidFill>
                <a:latin typeface="Calibri"/>
                <a:ea typeface="ＭＳ Ｐゴシック"/>
                <a:cs typeface="Calibri"/>
              </a:rPr>
              <a:t>–   Risk stratification tool with respect to severity and temporality</a:t>
            </a:r>
          </a:p>
          <a:p>
            <a:pPr marL="400050" lvl="1" eaLnBrk="1" hangingPunct="1">
              <a:lnSpc>
                <a:spcPct val="120000"/>
              </a:lnSpc>
            </a:pPr>
            <a:r>
              <a:rPr lang="en-US" sz="2000" dirty="0">
                <a:solidFill>
                  <a:schemeClr val="accent1">
                    <a:lumMod val="75000"/>
                  </a:schemeClr>
                </a:solidFill>
                <a:latin typeface="Calibri"/>
                <a:ea typeface="ＭＳ Ｐゴシック"/>
                <a:cs typeface="Calibri"/>
              </a:rPr>
              <a:t>–   Collaborative development of a safety plan</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27</a:t>
            </a:fld>
            <a:endParaRPr lang="en-US" dirty="0"/>
          </a:p>
        </p:txBody>
      </p:sp>
    </p:spTree>
    <p:extLst>
      <p:ext uri="{BB962C8B-B14F-4D97-AF65-F5344CB8AC3E}">
        <p14:creationId xmlns:p14="http://schemas.microsoft.com/office/powerpoint/2010/main" val="70574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Acute Risk and LMSC</a:t>
            </a:r>
          </a:p>
        </p:txBody>
      </p:sp>
      <p:pic>
        <p:nvPicPr>
          <p:cNvPr id="4" name="Picture 2"/>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824267" y="2123440"/>
            <a:ext cx="2823173" cy="35495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a:cs typeface="Arial"/>
              </a:rPr>
              <a:t>Available at: https://</a:t>
            </a:r>
            <a:r>
              <a:rPr lang="en-US" sz="1100" dirty="0" err="1">
                <a:solidFill>
                  <a:schemeClr val="bg1">
                    <a:lumMod val="50000"/>
                  </a:schemeClr>
                </a:solidFill>
                <a:latin typeface="Arial"/>
                <a:cs typeface="Arial"/>
              </a:rPr>
              <a:t>www.mirecc.va.gov</a:t>
            </a:r>
            <a:r>
              <a:rPr lang="en-US" sz="1100" dirty="0">
                <a:solidFill>
                  <a:schemeClr val="bg1">
                    <a:lumMod val="50000"/>
                  </a:schemeClr>
                </a:solidFill>
                <a:latin typeface="Arial"/>
                <a:cs typeface="Arial"/>
              </a:rPr>
              <a:t>/visn19/</a:t>
            </a:r>
            <a:r>
              <a:rPr lang="en-US" sz="1100" dirty="0" err="1">
                <a:solidFill>
                  <a:schemeClr val="bg1">
                    <a:lumMod val="50000"/>
                  </a:schemeClr>
                </a:solidFill>
                <a:latin typeface="Arial"/>
                <a:cs typeface="Arial"/>
              </a:rPr>
              <a:t>trm</a:t>
            </a:r>
            <a:r>
              <a:rPr lang="en-US" sz="1100" dirty="0">
                <a:solidFill>
                  <a:schemeClr val="bg1">
                    <a:lumMod val="50000"/>
                  </a:schemeClr>
                </a:solidFill>
                <a:latin typeface="Arial"/>
                <a:cs typeface="Arial"/>
              </a:rPr>
              <a:t>/</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791"/>
          <a:stretch/>
        </p:blipFill>
        <p:spPr bwMode="auto">
          <a:xfrm>
            <a:off x="4146586" y="1879600"/>
            <a:ext cx="4418293" cy="367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146586" y="1879600"/>
            <a:ext cx="4418293" cy="3749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1" name="Straight Connector 10"/>
          <p:cNvCxnSpPr/>
          <p:nvPr/>
        </p:nvCxnSpPr>
        <p:spPr>
          <a:xfrm flipH="1">
            <a:off x="824267" y="1879600"/>
            <a:ext cx="3322319" cy="24384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824267" y="4490720"/>
            <a:ext cx="3322320" cy="113792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28</a:t>
            </a:fld>
            <a:endParaRPr lang="en-US" dirty="0"/>
          </a:p>
        </p:txBody>
      </p:sp>
    </p:spTree>
    <p:extLst>
      <p:ext uri="{BB962C8B-B14F-4D97-AF65-F5344CB8AC3E}">
        <p14:creationId xmlns:p14="http://schemas.microsoft.com/office/powerpoint/2010/main" val="21122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3333" y="1625609"/>
            <a:ext cx="8305800" cy="1998129"/>
          </a:xfrm>
          <a:prstGeom prst="rect">
            <a:avLst/>
          </a:prstGeom>
          <a:noFill/>
          <a:ln w="9525">
            <a:noFill/>
            <a:miter lim="800000"/>
            <a:headEnd/>
            <a:tailEnd/>
          </a:ln>
        </p:spPr>
        <p:txBody>
          <a:bodyPr anchor="ctr"/>
          <a:lstStyle/>
          <a:p>
            <a:pPr lvl="0">
              <a:lnSpc>
                <a:spcPct val="90000"/>
              </a:lnSpc>
              <a:spcBef>
                <a:spcPct val="20000"/>
              </a:spcBef>
              <a:defRPr/>
            </a:pPr>
            <a:r>
              <a:rPr lang="en-US" sz="3600" b="1" i="1" kern="0" dirty="0">
                <a:solidFill>
                  <a:schemeClr val="accent1">
                    <a:lumMod val="75000"/>
                  </a:schemeClr>
                </a:solidFill>
                <a:latin typeface="Calibri"/>
                <a:cs typeface="Calibri"/>
              </a:rPr>
              <a:t>Why? </a:t>
            </a:r>
            <a:r>
              <a:rPr lang="en-US" sz="3600" kern="0" dirty="0">
                <a:solidFill>
                  <a:schemeClr val="accent1">
                    <a:lumMod val="75000"/>
                  </a:schemeClr>
                </a:solidFill>
                <a:latin typeface="Calibri"/>
                <a:cs typeface="Calibri"/>
              </a:rPr>
              <a:t>Evidence and Reasoning in Support of Lethal Means Safety</a:t>
            </a:r>
          </a:p>
        </p:txBody>
      </p:sp>
      <p:sp>
        <p:nvSpPr>
          <p:cNvPr id="3" name="TextBox 2"/>
          <p:cNvSpPr txBox="1"/>
          <p:nvPr/>
        </p:nvSpPr>
        <p:spPr>
          <a:xfrm>
            <a:off x="-347133" y="1498600"/>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0"/>
          </p:nvPr>
        </p:nvSpPr>
        <p:spPr/>
        <p:txBody>
          <a:bodyPr/>
          <a:lstStyle/>
          <a:p>
            <a:pPr>
              <a:defRPr/>
            </a:pPr>
            <a:fld id="{0EB90F6A-6885-40E8-A4A8-80577CF104E8}" type="slidenum">
              <a:rPr lang="en-US" smtClean="0"/>
              <a:pPr>
                <a:defRPr/>
              </a:pPr>
              <a:t>2</a:t>
            </a:fld>
            <a:endParaRPr lang="en-US"/>
          </a:p>
        </p:txBody>
      </p:sp>
    </p:spTree>
    <p:extLst>
      <p:ext uri="{BB962C8B-B14F-4D97-AF65-F5344CB8AC3E}">
        <p14:creationId xmlns:p14="http://schemas.microsoft.com/office/powerpoint/2010/main" val="3368746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1" b="33587"/>
          <a:stretch/>
        </p:blipFill>
        <p:spPr bwMode="auto">
          <a:xfrm>
            <a:off x="4150031" y="1879600"/>
            <a:ext cx="4414848" cy="367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a:stretch>
            <a:fillRect/>
          </a:stretch>
        </p:blipFill>
        <p:spPr bwMode="auto">
          <a:xfrm>
            <a:off x="824266" y="2123440"/>
            <a:ext cx="2823173" cy="35495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Chronic Risk and LMSC</a:t>
            </a:r>
          </a:p>
        </p:txBody>
      </p:sp>
      <p:sp>
        <p:nvSpPr>
          <p:cNvPr id="5"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a:cs typeface="Arial"/>
              </a:rPr>
              <a:t>Available at: https://</a:t>
            </a:r>
            <a:r>
              <a:rPr lang="en-US" sz="1100" dirty="0" err="1">
                <a:solidFill>
                  <a:schemeClr val="bg1">
                    <a:lumMod val="50000"/>
                  </a:schemeClr>
                </a:solidFill>
                <a:latin typeface="Arial"/>
                <a:cs typeface="Arial"/>
              </a:rPr>
              <a:t>www.mirecc.va.gov</a:t>
            </a:r>
            <a:r>
              <a:rPr lang="en-US" sz="1100" dirty="0">
                <a:solidFill>
                  <a:schemeClr val="bg1">
                    <a:lumMod val="50000"/>
                  </a:schemeClr>
                </a:solidFill>
                <a:latin typeface="Arial"/>
                <a:cs typeface="Arial"/>
              </a:rPr>
              <a:t>/visn19/</a:t>
            </a:r>
            <a:r>
              <a:rPr lang="en-US" sz="1100" dirty="0" err="1">
                <a:solidFill>
                  <a:schemeClr val="bg1">
                    <a:lumMod val="50000"/>
                  </a:schemeClr>
                </a:solidFill>
                <a:latin typeface="Arial"/>
                <a:cs typeface="Arial"/>
              </a:rPr>
              <a:t>trm</a:t>
            </a:r>
            <a:r>
              <a:rPr lang="en-US" sz="1100" dirty="0">
                <a:solidFill>
                  <a:schemeClr val="bg1">
                    <a:lumMod val="50000"/>
                  </a:schemeClr>
                </a:solidFill>
                <a:latin typeface="Arial"/>
                <a:cs typeface="Arial"/>
              </a:rPr>
              <a:t>/</a:t>
            </a:r>
          </a:p>
        </p:txBody>
      </p:sp>
      <p:sp>
        <p:nvSpPr>
          <p:cNvPr id="9" name="Rectangle 8"/>
          <p:cNvSpPr/>
          <p:nvPr/>
        </p:nvSpPr>
        <p:spPr>
          <a:xfrm>
            <a:off x="4146586" y="1879600"/>
            <a:ext cx="4418293" cy="3749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0" name="Straight Connector 9"/>
          <p:cNvCxnSpPr/>
          <p:nvPr/>
        </p:nvCxnSpPr>
        <p:spPr>
          <a:xfrm flipH="1">
            <a:off x="824267" y="1879600"/>
            <a:ext cx="3322319" cy="24384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824267" y="4490720"/>
            <a:ext cx="3322320" cy="113792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29</a:t>
            </a:fld>
            <a:endParaRPr lang="en-US" dirty="0"/>
          </a:p>
        </p:txBody>
      </p:sp>
    </p:spTree>
    <p:extLst>
      <p:ext uri="{BB962C8B-B14F-4D97-AF65-F5344CB8AC3E}">
        <p14:creationId xmlns:p14="http://schemas.microsoft.com/office/powerpoint/2010/main" val="365871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Low Acute &amp; Chronic Risk</a:t>
            </a:r>
          </a:p>
        </p:txBody>
      </p:sp>
      <p:sp>
        <p:nvSpPr>
          <p:cNvPr id="5" name="Text Box 17"/>
          <p:cNvSpPr txBox="1">
            <a:spLocks noChangeArrowheads="1"/>
          </p:cNvSpPr>
          <p:nvPr/>
        </p:nvSpPr>
        <p:spPr bwMode="auto">
          <a:xfrm>
            <a:off x="812801" y="6261112"/>
            <a:ext cx="6941118" cy="261610"/>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a:cs typeface="Arial"/>
              </a:rPr>
              <a:t>Available at: https://</a:t>
            </a:r>
            <a:r>
              <a:rPr lang="en-US" sz="1100" dirty="0" err="1">
                <a:solidFill>
                  <a:schemeClr val="bg1">
                    <a:lumMod val="50000"/>
                  </a:schemeClr>
                </a:solidFill>
                <a:latin typeface="Arial"/>
                <a:cs typeface="Arial"/>
              </a:rPr>
              <a:t>www.mirecc.va.gov</a:t>
            </a:r>
            <a:r>
              <a:rPr lang="en-US" sz="1100" dirty="0">
                <a:solidFill>
                  <a:schemeClr val="bg1">
                    <a:lumMod val="50000"/>
                  </a:schemeClr>
                </a:solidFill>
                <a:latin typeface="Arial"/>
                <a:cs typeface="Arial"/>
              </a:rPr>
              <a:t>/visn19/</a:t>
            </a:r>
            <a:r>
              <a:rPr lang="en-US" sz="1100" dirty="0" err="1">
                <a:solidFill>
                  <a:schemeClr val="bg1">
                    <a:lumMod val="50000"/>
                  </a:schemeClr>
                </a:solidFill>
                <a:latin typeface="Arial"/>
                <a:cs typeface="Arial"/>
              </a:rPr>
              <a:t>trm</a:t>
            </a:r>
            <a:r>
              <a:rPr lang="en-US" sz="1100" dirty="0">
                <a:solidFill>
                  <a:schemeClr val="bg1">
                    <a:lumMod val="50000"/>
                  </a:schemeClr>
                </a:solidFill>
                <a:latin typeface="Arial"/>
                <a:cs typeface="Arial"/>
              </a:rPr>
              <a:t>/</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30</a:t>
            </a:fld>
            <a:endParaRPr lang="en-US" dirty="0"/>
          </a:p>
        </p:txBody>
      </p:sp>
      <p:sp>
        <p:nvSpPr>
          <p:cNvPr id="12" name="Content Placeholder 2"/>
          <p:cNvSpPr>
            <a:spLocks noGrp="1"/>
          </p:cNvSpPr>
          <p:nvPr>
            <p:ph idx="1"/>
          </p:nvPr>
        </p:nvSpPr>
        <p:spPr>
          <a:xfrm>
            <a:off x="457200" y="1935650"/>
            <a:ext cx="8229600" cy="4190513"/>
          </a:xfrm>
        </p:spPr>
        <p:txBody>
          <a:bodyPr/>
          <a:lstStyle/>
          <a:p>
            <a:pPr marL="342900" lvl="1" indent="-342900">
              <a:lnSpc>
                <a:spcPct val="120000"/>
              </a:lnSpc>
              <a:buFont typeface="Arial" charset="0"/>
              <a:buChar char="•"/>
              <a:defRPr/>
            </a:pPr>
            <a:r>
              <a:rPr lang="en-US" sz="2000" dirty="0">
                <a:solidFill>
                  <a:srgbClr val="00628E"/>
                </a:solidFill>
              </a:rPr>
              <a:t>Lethal means safety counseling may be indicated based on your judgement</a:t>
            </a:r>
          </a:p>
          <a:p>
            <a:pPr marL="742950" lvl="2" indent="-342900">
              <a:lnSpc>
                <a:spcPct val="120000"/>
              </a:lnSpc>
              <a:defRPr/>
            </a:pPr>
            <a:r>
              <a:rPr lang="en-US" dirty="0">
                <a:solidFill>
                  <a:srgbClr val="00628E"/>
                </a:solidFill>
              </a:rPr>
              <a:t>Protective factors?</a:t>
            </a:r>
          </a:p>
          <a:p>
            <a:pPr marL="742950" lvl="2" indent="-342900">
              <a:lnSpc>
                <a:spcPct val="120000"/>
              </a:lnSpc>
              <a:defRPr/>
            </a:pPr>
            <a:r>
              <a:rPr lang="en-US" dirty="0">
                <a:solidFill>
                  <a:srgbClr val="00628E"/>
                </a:solidFill>
              </a:rPr>
              <a:t>Engagement in care &amp; trajectory?</a:t>
            </a:r>
          </a:p>
          <a:p>
            <a:pPr marL="742950" lvl="2" indent="-342900">
              <a:lnSpc>
                <a:spcPct val="120000"/>
              </a:lnSpc>
              <a:defRPr/>
            </a:pPr>
            <a:r>
              <a:rPr lang="en-US" dirty="0">
                <a:solidFill>
                  <a:srgbClr val="00628E"/>
                </a:solidFill>
              </a:rPr>
              <a:t>Expected life stressors?</a:t>
            </a: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Tree>
    <p:extLst>
      <p:ext uri="{BB962C8B-B14F-4D97-AF65-F5344CB8AC3E}">
        <p14:creationId xmlns:p14="http://schemas.microsoft.com/office/powerpoint/2010/main" val="2986101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3333" y="2814329"/>
            <a:ext cx="8305800" cy="1998129"/>
          </a:xfrm>
          <a:prstGeom prst="rect">
            <a:avLst/>
          </a:prstGeom>
          <a:noFill/>
          <a:ln w="9525">
            <a:noFill/>
            <a:miter lim="800000"/>
            <a:headEnd/>
            <a:tailEnd/>
          </a:ln>
        </p:spPr>
        <p:txBody>
          <a:bodyPr anchor="ctr"/>
          <a:lstStyle/>
          <a:p>
            <a:pPr>
              <a:lnSpc>
                <a:spcPct val="90000"/>
              </a:lnSpc>
            </a:pPr>
            <a:r>
              <a:rPr lang="en-US" sz="3600" b="1" i="1" kern="0" dirty="0">
                <a:solidFill>
                  <a:schemeClr val="accent1">
                    <a:lumMod val="75000"/>
                  </a:schemeClr>
                </a:solidFill>
                <a:latin typeface="Calibri"/>
                <a:cs typeface="Calibri"/>
              </a:rPr>
              <a:t>What? </a:t>
            </a:r>
            <a:r>
              <a:rPr lang="en-US" sz="3600" kern="0" dirty="0">
                <a:solidFill>
                  <a:schemeClr val="accent1">
                    <a:lumMod val="75000"/>
                  </a:schemeClr>
                </a:solidFill>
                <a:latin typeface="Calibri"/>
                <a:cs typeface="Calibri"/>
              </a:rPr>
              <a:t>LMSC &amp; Tangible Materials to Facilitate Lethal Means Safety </a:t>
            </a:r>
          </a:p>
          <a:p>
            <a:pPr lvl="0">
              <a:lnSpc>
                <a:spcPct val="90000"/>
              </a:lnSpc>
              <a:spcBef>
                <a:spcPct val="20000"/>
              </a:spcBef>
              <a:defRPr/>
            </a:pPr>
            <a:endParaRPr lang="en-US" sz="3600" kern="0" dirty="0">
              <a:solidFill>
                <a:schemeClr val="bg1"/>
              </a:solidFill>
              <a:latin typeface="Arial"/>
              <a:cs typeface="Arial"/>
            </a:endParaRPr>
          </a:p>
          <a:p>
            <a:pPr lvl="0">
              <a:lnSpc>
                <a:spcPct val="90000"/>
              </a:lnSpc>
              <a:spcBef>
                <a:spcPct val="20000"/>
              </a:spcBef>
              <a:defRPr/>
            </a:pPr>
            <a:endParaRPr lang="en-US" sz="3600" kern="0" dirty="0">
              <a:solidFill>
                <a:schemeClr val="accent1">
                  <a:lumMod val="75000"/>
                </a:schemeClr>
              </a:solidFill>
              <a:latin typeface="Calibri"/>
              <a:cs typeface="Calibri"/>
            </a:endParaRPr>
          </a:p>
        </p:txBody>
      </p:sp>
      <p:sp>
        <p:nvSpPr>
          <p:cNvPr id="3" name="TextBox 2"/>
          <p:cNvSpPr txBox="1"/>
          <p:nvPr/>
        </p:nvSpPr>
        <p:spPr>
          <a:xfrm>
            <a:off x="-347133" y="1498600"/>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0"/>
          </p:nvPr>
        </p:nvSpPr>
        <p:spPr/>
        <p:txBody>
          <a:bodyPr/>
          <a:lstStyle/>
          <a:p>
            <a:pPr>
              <a:defRPr/>
            </a:pPr>
            <a:fld id="{0EB90F6A-6885-40E8-A4A8-80577CF104E8}" type="slidenum">
              <a:rPr lang="en-US" smtClean="0"/>
              <a:pPr>
                <a:defRPr/>
              </a:pPr>
              <a:t>31</a:t>
            </a:fld>
            <a:endParaRPr lang="en-US"/>
          </a:p>
        </p:txBody>
      </p:sp>
    </p:spTree>
    <p:extLst>
      <p:ext uri="{BB962C8B-B14F-4D97-AF65-F5344CB8AC3E}">
        <p14:creationId xmlns:p14="http://schemas.microsoft.com/office/powerpoint/2010/main" val="3763600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Simply Put….</a:t>
            </a:r>
          </a:p>
        </p:txBody>
      </p:sp>
      <p:sp>
        <p:nvSpPr>
          <p:cNvPr id="8" name="Rectangle 3"/>
          <p:cNvSpPr txBox="1">
            <a:spLocks noChangeArrowheads="1"/>
          </p:cNvSpPr>
          <p:nvPr/>
        </p:nvSpPr>
        <p:spPr bwMode="auto">
          <a:xfrm>
            <a:off x="440273" y="1955802"/>
            <a:ext cx="7931567" cy="3513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z="2000" kern="0" dirty="0">
                <a:solidFill>
                  <a:schemeClr val="accent1">
                    <a:lumMod val="75000"/>
                  </a:schemeClr>
                </a:solidFill>
                <a:latin typeface="Calibri"/>
                <a:ea typeface="ＭＳ Ｐゴシック"/>
                <a:cs typeface="Calibri"/>
              </a:rPr>
              <a:t>Working with Veterans and their caregivers, friends or family members to </a:t>
            </a:r>
            <a:r>
              <a:rPr lang="en-US" sz="2000" u="sng" kern="0" dirty="0">
                <a:solidFill>
                  <a:schemeClr val="accent1">
                    <a:lumMod val="75000"/>
                  </a:schemeClr>
                </a:solidFill>
                <a:latin typeface="Calibri"/>
                <a:ea typeface="ＭＳ Ｐゴシック"/>
                <a:cs typeface="Calibri"/>
              </a:rPr>
              <a:t>facilitate</a:t>
            </a:r>
            <a:r>
              <a:rPr lang="en-US" sz="2000" kern="0" dirty="0">
                <a:solidFill>
                  <a:schemeClr val="accent1">
                    <a:lumMod val="75000"/>
                  </a:schemeClr>
                </a:solidFill>
                <a:latin typeface="Calibri"/>
                <a:ea typeface="ＭＳ Ｐゴシック"/>
                <a:cs typeface="Calibri"/>
              </a:rPr>
              <a:t> limiting access to lethal means </a:t>
            </a:r>
            <a:r>
              <a:rPr lang="en-US" sz="2000" u="sng" kern="0" dirty="0">
                <a:solidFill>
                  <a:schemeClr val="accent1">
                    <a:lumMod val="75000"/>
                  </a:schemeClr>
                </a:solidFill>
                <a:latin typeface="Calibri"/>
                <a:ea typeface="ＭＳ Ｐゴシック"/>
                <a:cs typeface="Calibri"/>
              </a:rPr>
              <a:t>during high-risk periods</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32</a:t>
            </a:fld>
            <a:endParaRPr lang="en-US" dirty="0"/>
          </a:p>
        </p:txBody>
      </p:sp>
    </p:spTree>
    <p:extLst>
      <p:ext uri="{BB962C8B-B14F-4D97-AF65-F5344CB8AC3E}">
        <p14:creationId xmlns:p14="http://schemas.microsoft.com/office/powerpoint/2010/main" val="105664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43" t="81429" r="29138" b="805"/>
          <a:stretch/>
        </p:blipFill>
        <p:spPr bwMode="auto">
          <a:xfrm>
            <a:off x="4019593" y="2091260"/>
            <a:ext cx="4691240" cy="125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675644" y="2297167"/>
            <a:ext cx="3048367" cy="320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You’re Already Doing This</a:t>
            </a:r>
          </a:p>
        </p:txBody>
      </p:sp>
      <p:sp>
        <p:nvSpPr>
          <p:cNvPr id="9" name="Rectangle 8"/>
          <p:cNvSpPr/>
          <p:nvPr/>
        </p:nvSpPr>
        <p:spPr>
          <a:xfrm>
            <a:off x="4019590" y="2091260"/>
            <a:ext cx="4680660" cy="1209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0" name="Straight Connector 9"/>
          <p:cNvCxnSpPr/>
          <p:nvPr/>
        </p:nvCxnSpPr>
        <p:spPr>
          <a:xfrm flipH="1">
            <a:off x="697273" y="2091260"/>
            <a:ext cx="3322320" cy="292608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697274" y="3300300"/>
            <a:ext cx="3322316" cy="217424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33</a:t>
            </a:fld>
            <a:endParaRPr lang="en-US" dirty="0"/>
          </a:p>
        </p:txBody>
      </p:sp>
    </p:spTree>
    <p:extLst>
      <p:ext uri="{BB962C8B-B14F-4D97-AF65-F5344CB8AC3E}">
        <p14:creationId xmlns:p14="http://schemas.microsoft.com/office/powerpoint/2010/main" val="366907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You’re Already Doing This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01" y="2055126"/>
            <a:ext cx="6971680" cy="373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04240" y="1930245"/>
            <a:ext cx="7183120" cy="3932075"/>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812801" y="6261112"/>
            <a:ext cx="6941118" cy="515526"/>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http://</a:t>
            </a:r>
            <a:r>
              <a:rPr lang="en-US" sz="1100" dirty="0" err="1">
                <a:solidFill>
                  <a:schemeClr val="bg1">
                    <a:lumMod val="50000"/>
                  </a:schemeClr>
                </a:solidFill>
                <a:latin typeface="Arial" panose="020B0604020202020204" pitchFamily="34" charset="0"/>
                <a:cs typeface="Arial" panose="020B0604020202020204" pitchFamily="34" charset="0"/>
              </a:rPr>
              <a:t>www.mentalhealth.va.gov</a:t>
            </a:r>
            <a:r>
              <a:rPr lang="en-US" sz="1100" dirty="0">
                <a:solidFill>
                  <a:schemeClr val="bg1">
                    <a:lumMod val="50000"/>
                  </a:schemeClr>
                </a:solidFill>
                <a:latin typeface="Arial" panose="020B0604020202020204" pitchFamily="34" charset="0"/>
                <a:cs typeface="Arial" panose="020B0604020202020204" pitchFamily="34" charset="0"/>
              </a:rPr>
              <a:t>/docs/</a:t>
            </a:r>
            <a:r>
              <a:rPr lang="en-US" sz="1100" dirty="0" err="1">
                <a:solidFill>
                  <a:schemeClr val="bg1">
                    <a:lumMod val="50000"/>
                  </a:schemeClr>
                </a:solidFill>
                <a:latin typeface="Arial" panose="020B0604020202020204" pitchFamily="34" charset="0"/>
                <a:cs typeface="Arial" panose="020B0604020202020204" pitchFamily="34" charset="0"/>
              </a:rPr>
              <a:t>VA_SafetyPlan_quickguide.pdf</a:t>
            </a:r>
            <a:endParaRPr lang="en-US" sz="1100" dirty="0">
              <a:solidFill>
                <a:schemeClr val="bg1">
                  <a:lumMod val="50000"/>
                </a:schemeClr>
              </a:solidFill>
            </a:endParaRPr>
          </a:p>
          <a:p>
            <a:pPr eaLnBrk="0" hangingPunct="0">
              <a:spcBef>
                <a:spcPct val="50000"/>
              </a:spcBef>
            </a:pPr>
            <a:r>
              <a:rPr lang="en-US" sz="1100" dirty="0">
                <a:solidFill>
                  <a:schemeClr val="bg1">
                    <a:lumMod val="50000"/>
                  </a:schemeClr>
                </a:solidFill>
                <a:latin typeface="Arial" pitchFamily="34" charset="0"/>
              </a:rPr>
              <a:t>.</a:t>
            </a:r>
            <a:endParaRPr lang="en-US" sz="1100" dirty="0">
              <a:solidFill>
                <a:schemeClr val="bg1">
                  <a:lumMod val="50000"/>
                </a:schemeClr>
              </a:solidFill>
            </a:endParaRPr>
          </a:p>
        </p:txBody>
      </p:sp>
      <p:sp>
        <p:nvSpPr>
          <p:cNvPr id="6" name="Rectangle 5"/>
          <p:cNvSpPr/>
          <p:nvPr/>
        </p:nvSpPr>
        <p:spPr>
          <a:xfrm>
            <a:off x="908478" y="1934484"/>
            <a:ext cx="7183120" cy="120642"/>
          </a:xfrm>
          <a:prstGeom prst="rect">
            <a:avLst/>
          </a:prstGeom>
          <a:solidFill>
            <a:schemeClr val="bg1">
              <a:lumMod val="50000"/>
            </a:schemeClr>
          </a:soli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34</a:t>
            </a:fld>
            <a:endParaRPr lang="en-US" dirty="0"/>
          </a:p>
        </p:txBody>
      </p:sp>
    </p:spTree>
    <p:extLst>
      <p:ext uri="{BB962C8B-B14F-4D97-AF65-F5344CB8AC3E}">
        <p14:creationId xmlns:p14="http://schemas.microsoft.com/office/powerpoint/2010/main" val="3654873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3333" y="1625609"/>
            <a:ext cx="8305800" cy="1998129"/>
          </a:xfrm>
          <a:prstGeom prst="rect">
            <a:avLst/>
          </a:prstGeom>
          <a:noFill/>
          <a:ln w="9525">
            <a:noFill/>
            <a:miter lim="800000"/>
            <a:headEnd/>
            <a:tailEnd/>
          </a:ln>
        </p:spPr>
        <p:txBody>
          <a:bodyPr anchor="ctr"/>
          <a:lstStyle/>
          <a:p>
            <a:pPr lvl="0">
              <a:lnSpc>
                <a:spcPct val="90000"/>
              </a:lnSpc>
              <a:spcBef>
                <a:spcPct val="20000"/>
              </a:spcBef>
              <a:defRPr/>
            </a:pPr>
            <a:r>
              <a:rPr lang="en-US" sz="3600" b="1" i="1" kern="0" dirty="0">
                <a:solidFill>
                  <a:schemeClr val="accent1">
                    <a:lumMod val="75000"/>
                  </a:schemeClr>
                </a:solidFill>
                <a:latin typeface="Calibri"/>
                <a:cs typeface="Calibri"/>
              </a:rPr>
              <a:t>What? </a:t>
            </a:r>
            <a:r>
              <a:rPr lang="en-US" sz="3600" kern="0" dirty="0">
                <a:solidFill>
                  <a:schemeClr val="accent1">
                    <a:lumMod val="75000"/>
                  </a:schemeClr>
                </a:solidFill>
                <a:latin typeface="Calibri"/>
                <a:cs typeface="Calibri"/>
              </a:rPr>
              <a:t>LMSC – The Conversation</a:t>
            </a:r>
          </a:p>
        </p:txBody>
      </p:sp>
      <p:sp>
        <p:nvSpPr>
          <p:cNvPr id="3" name="TextBox 2"/>
          <p:cNvSpPr txBox="1"/>
          <p:nvPr/>
        </p:nvSpPr>
        <p:spPr>
          <a:xfrm>
            <a:off x="-347133" y="1498600"/>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0"/>
          </p:nvPr>
        </p:nvSpPr>
        <p:spPr/>
        <p:txBody>
          <a:bodyPr/>
          <a:lstStyle/>
          <a:p>
            <a:pPr>
              <a:defRPr/>
            </a:pPr>
            <a:fld id="{0EB90F6A-6885-40E8-A4A8-80577CF104E8}" type="slidenum">
              <a:rPr lang="en-US" smtClean="0"/>
              <a:pPr>
                <a:defRPr/>
              </a:pPr>
              <a:t>35</a:t>
            </a:fld>
            <a:endParaRPr lang="en-US"/>
          </a:p>
        </p:txBody>
      </p:sp>
    </p:spTree>
    <p:extLst>
      <p:ext uri="{BB962C8B-B14F-4D97-AF65-F5344CB8AC3E}">
        <p14:creationId xmlns:p14="http://schemas.microsoft.com/office/powerpoint/2010/main" val="3269730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Approaches to LMSC</a:t>
            </a:r>
          </a:p>
        </p:txBody>
      </p:sp>
      <p:sp>
        <p:nvSpPr>
          <p:cNvPr id="4" name="Rectangle 3"/>
          <p:cNvSpPr txBox="1">
            <a:spLocks noChangeArrowheads="1"/>
          </p:cNvSpPr>
          <p:nvPr/>
        </p:nvSpPr>
        <p:spPr bwMode="auto">
          <a:xfrm>
            <a:off x="440273" y="1955802"/>
            <a:ext cx="7931567" cy="3513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buFont typeface="Arial"/>
              <a:buChar char="•"/>
              <a:defRPr/>
            </a:pPr>
            <a:r>
              <a:rPr lang="en-US" sz="2000" dirty="0">
                <a:solidFill>
                  <a:schemeClr val="accent1">
                    <a:lumMod val="75000"/>
                  </a:schemeClr>
                </a:solidFill>
                <a:latin typeface="Calibri"/>
                <a:ea typeface="ＭＳ Ｐゴシック"/>
                <a:cs typeface="Calibri"/>
              </a:rPr>
              <a:t>LMSC is patient-centered, rather than a one-size-fits-all intervention</a:t>
            </a:r>
          </a:p>
          <a:p>
            <a:pPr marL="342900" indent="-342900">
              <a:lnSpc>
                <a:spcPct val="120000"/>
              </a:lnSpc>
              <a:buFont typeface="Arial"/>
              <a:buChar char="•"/>
              <a:defRPr/>
            </a:pPr>
            <a:r>
              <a:rPr lang="en-US" sz="2000" kern="0" dirty="0">
                <a:solidFill>
                  <a:schemeClr val="accent1">
                    <a:lumMod val="75000"/>
                  </a:schemeClr>
                </a:solidFill>
                <a:latin typeface="Calibri"/>
                <a:cs typeface="Calibri"/>
              </a:rPr>
              <a:t>Effective LMSC involves careful consideration of the language and stance we use with patients</a:t>
            </a:r>
          </a:p>
          <a:p>
            <a:pPr marL="342900" indent="-342900">
              <a:lnSpc>
                <a:spcPct val="120000"/>
              </a:lnSpc>
              <a:buFont typeface="Arial"/>
              <a:buChar char="•"/>
              <a:defRPr/>
            </a:pPr>
            <a:r>
              <a:rPr lang="en-US" sz="2000" kern="0" dirty="0">
                <a:solidFill>
                  <a:schemeClr val="accent1">
                    <a:lumMod val="75000"/>
                  </a:schemeClr>
                </a:solidFill>
                <a:latin typeface="Calibri"/>
                <a:cs typeface="Calibri"/>
              </a:rPr>
              <a:t>Whenever possible, LMSC involves ongoing follow up</a:t>
            </a:r>
          </a:p>
          <a:p>
            <a:pPr marL="342900" indent="-342900">
              <a:lnSpc>
                <a:spcPct val="120000"/>
              </a:lnSpc>
              <a:buFont typeface="Arial"/>
              <a:buChar char="•"/>
              <a:defRPr/>
            </a:pPr>
            <a:r>
              <a:rPr lang="en-US" sz="2000" dirty="0">
                <a:solidFill>
                  <a:schemeClr val="accent1">
                    <a:lumMod val="75000"/>
                  </a:schemeClr>
                </a:solidFill>
                <a:latin typeface="Calibri"/>
                <a:ea typeface="ＭＳ Ｐゴシック"/>
                <a:cs typeface="Calibri"/>
              </a:rPr>
              <a:t>We still have a lot to learn about what constitutes effective LMSC for Veterans</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36</a:t>
            </a:fld>
            <a:endParaRPr lang="en-US" dirty="0"/>
          </a:p>
        </p:txBody>
      </p:sp>
    </p:spTree>
    <p:extLst>
      <p:ext uri="{BB962C8B-B14F-4D97-AF65-F5344CB8AC3E}">
        <p14:creationId xmlns:p14="http://schemas.microsoft.com/office/powerpoint/2010/main" val="3727997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Factors That May Impact Your Approach</a:t>
            </a:r>
          </a:p>
        </p:txBody>
      </p:sp>
      <p:sp>
        <p:nvSpPr>
          <p:cNvPr id="4" name="Rectangle 3"/>
          <p:cNvSpPr txBox="1">
            <a:spLocks noChangeArrowheads="1"/>
          </p:cNvSpPr>
          <p:nvPr/>
        </p:nvSpPr>
        <p:spPr bwMode="auto">
          <a:xfrm>
            <a:off x="440273" y="1955802"/>
            <a:ext cx="7931567" cy="3513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Your relationship with the Veteran</a:t>
            </a:r>
          </a:p>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Your knowledge about their access to guns or lethal medications</a:t>
            </a:r>
          </a:p>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Your knowledge of and comfort with guns or other means</a:t>
            </a:r>
          </a:p>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Urgency of situation</a:t>
            </a:r>
          </a:p>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Reasons for gun ownership or necessity of prescribed medications</a:t>
            </a:r>
          </a:p>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Patient’s willingness to consider recommended changes</a:t>
            </a:r>
          </a:p>
          <a:p>
            <a:pPr marL="342900" indent="-342900">
              <a:lnSpc>
                <a:spcPct val="120000"/>
              </a:lnSpc>
              <a:buFont typeface="Arial"/>
              <a:buChar char="•"/>
            </a:pPr>
            <a:r>
              <a:rPr lang="en-US" sz="2000" dirty="0">
                <a:solidFill>
                  <a:schemeClr val="accent1">
                    <a:lumMod val="75000"/>
                  </a:schemeClr>
                </a:solidFill>
                <a:latin typeface="Calibri"/>
                <a:ea typeface="ＭＳ Ｐゴシック"/>
                <a:cs typeface="Calibri"/>
              </a:rPr>
              <a:t>Opportunity for follow up</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37</a:t>
            </a:fld>
            <a:endParaRPr lang="en-US" dirty="0"/>
          </a:p>
        </p:txBody>
      </p:sp>
    </p:spTree>
    <p:extLst>
      <p:ext uri="{BB962C8B-B14F-4D97-AF65-F5344CB8AC3E}">
        <p14:creationId xmlns:p14="http://schemas.microsoft.com/office/powerpoint/2010/main" val="28401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The Message Matters</a:t>
            </a:r>
          </a:p>
        </p:txBody>
      </p:sp>
      <p:sp>
        <p:nvSpPr>
          <p:cNvPr id="3" name="Content Placeholder 2"/>
          <p:cNvSpPr>
            <a:spLocks noGrp="1"/>
          </p:cNvSpPr>
          <p:nvPr>
            <p:ph idx="1"/>
          </p:nvPr>
        </p:nvSpPr>
        <p:spPr/>
        <p:txBody>
          <a:bodyPr/>
          <a:lstStyle/>
          <a:p>
            <a:pPr>
              <a:lnSpc>
                <a:spcPct val="120000"/>
              </a:lnSpc>
            </a:pPr>
            <a:r>
              <a:rPr lang="en-US" dirty="0">
                <a:solidFill>
                  <a:srgbClr val="00628E"/>
                </a:solidFill>
              </a:rPr>
              <a:t>370 undergrads in the Southeast US</a:t>
            </a:r>
          </a:p>
          <a:p>
            <a:pPr>
              <a:lnSpc>
                <a:spcPct val="120000"/>
              </a:lnSpc>
            </a:pPr>
            <a:r>
              <a:rPr lang="en-US" dirty="0">
                <a:solidFill>
                  <a:srgbClr val="00628E"/>
                </a:solidFill>
              </a:rPr>
              <a:t>Randomized to hear scripts about firearm safety in a hypothetical clinical encounter</a:t>
            </a:r>
          </a:p>
          <a:p>
            <a:pPr>
              <a:lnSpc>
                <a:spcPct val="120000"/>
              </a:lnSpc>
            </a:pPr>
            <a:r>
              <a:rPr lang="en-US" dirty="0">
                <a:solidFill>
                  <a:srgbClr val="00628E"/>
                </a:solidFill>
              </a:rPr>
              <a:t>Asked about:</a:t>
            </a:r>
          </a:p>
          <a:p>
            <a:pPr lvl="1">
              <a:lnSpc>
                <a:spcPct val="120000"/>
              </a:lnSpc>
            </a:pPr>
            <a:r>
              <a:rPr lang="en-US" dirty="0">
                <a:solidFill>
                  <a:srgbClr val="00628E"/>
                </a:solidFill>
              </a:rPr>
              <a:t>Acceptability</a:t>
            </a:r>
          </a:p>
          <a:p>
            <a:pPr lvl="1">
              <a:lnSpc>
                <a:spcPct val="90000"/>
              </a:lnSpc>
            </a:pPr>
            <a:r>
              <a:rPr lang="en-US" dirty="0">
                <a:solidFill>
                  <a:srgbClr val="00628E"/>
                </a:solidFill>
              </a:rPr>
              <a:t>Intention to follow clinical recommendations</a:t>
            </a:r>
          </a:p>
          <a:p>
            <a:pPr>
              <a:lnSpc>
                <a:spcPct val="120000"/>
              </a:lnSpc>
            </a:pPr>
            <a:r>
              <a:rPr lang="en-US" dirty="0">
                <a:solidFill>
                  <a:srgbClr val="00628E"/>
                </a:solidFill>
              </a:rPr>
              <a:t>Theory of Reasoned Action</a:t>
            </a:r>
          </a:p>
          <a:p>
            <a:pPr marL="0" indent="0">
              <a:lnSpc>
                <a:spcPct val="120000"/>
              </a:lnSpc>
              <a:buNone/>
            </a:pPr>
            <a:endParaRPr lang="en-US" dirty="0">
              <a:solidFill>
                <a:srgbClr val="00628E"/>
              </a:solidFill>
              <a:latin typeface="Calibri"/>
              <a:ea typeface="ＭＳ Ｐゴシック"/>
              <a:cs typeface="Calibri"/>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38</a:t>
            </a:fld>
            <a:endParaRPr lang="en-US" dirty="0"/>
          </a:p>
        </p:txBody>
      </p:sp>
      <p:sp>
        <p:nvSpPr>
          <p:cNvPr id="5"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it-IT" sz="1200" dirty="0">
                <a:solidFill>
                  <a:srgbClr val="7F7F7F"/>
                </a:solidFill>
              </a:rPr>
              <a:t>Stanley et al.</a:t>
            </a:r>
            <a:r>
              <a:rPr lang="pt-BR" sz="1200" dirty="0">
                <a:solidFill>
                  <a:srgbClr val="7F7F7F"/>
                </a:solidFill>
              </a:rPr>
              <a:t> </a:t>
            </a:r>
            <a:r>
              <a:rPr lang="pt-BR" sz="1200" i="1" dirty="0" err="1">
                <a:solidFill>
                  <a:srgbClr val="7F7F7F"/>
                </a:solidFill>
              </a:rPr>
              <a:t>Arch</a:t>
            </a:r>
            <a:r>
              <a:rPr lang="pt-BR" sz="1200" i="1" dirty="0">
                <a:solidFill>
                  <a:srgbClr val="7F7F7F"/>
                </a:solidFill>
              </a:rPr>
              <a:t> Suicide Res</a:t>
            </a:r>
            <a:r>
              <a:rPr lang="pt-BR" sz="1200" dirty="0">
                <a:solidFill>
                  <a:srgbClr val="7F7F7F"/>
                </a:solidFill>
              </a:rPr>
              <a:t>. 2016 </a:t>
            </a:r>
            <a:r>
              <a:rPr lang="pt-BR" sz="1200" dirty="0" err="1">
                <a:solidFill>
                  <a:srgbClr val="7F7F7F"/>
                </a:solidFill>
              </a:rPr>
              <a:t>Apr</a:t>
            </a:r>
            <a:r>
              <a:rPr lang="pt-BR" sz="1200" dirty="0">
                <a:solidFill>
                  <a:srgbClr val="7F7F7F"/>
                </a:solidFill>
              </a:rPr>
              <a:t> 13:1-17. </a:t>
            </a:r>
            <a:endParaRPr lang="en-US" sz="1200" dirty="0">
              <a:solidFill>
                <a:srgbClr val="7F7F7F"/>
              </a:solidFill>
            </a:endParaRPr>
          </a:p>
        </p:txBody>
      </p:sp>
    </p:spTree>
    <p:extLst>
      <p:ext uri="{BB962C8B-B14F-4D97-AF65-F5344CB8AC3E}">
        <p14:creationId xmlns:p14="http://schemas.microsoft.com/office/powerpoint/2010/main" val="103901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a:t>
            </a:fld>
            <a:endParaRPr lang="en-US" dirty="0"/>
          </a:p>
        </p:txBody>
      </p:sp>
      <p:sp>
        <p:nvSpPr>
          <p:cNvPr id="7" name="Text Box 100"/>
          <p:cNvSpPr txBox="1">
            <a:spLocks noChangeArrowheads="1"/>
          </p:cNvSpPr>
          <p:nvPr/>
        </p:nvSpPr>
        <p:spPr bwMode="auto">
          <a:xfrm>
            <a:off x="762000" y="6254132"/>
            <a:ext cx="7725833" cy="430887"/>
          </a:xfrm>
          <a:prstGeom prst="rect">
            <a:avLst/>
          </a:prstGeom>
          <a:noFill/>
          <a:ln w="9525">
            <a:noFill/>
            <a:miter lim="800000"/>
            <a:headEnd/>
            <a:tailEnd/>
          </a:ln>
        </p:spPr>
        <p:txBody>
          <a:bodyPr wrap="square">
            <a:spAutoFit/>
          </a:bodyPr>
          <a:lstStyle/>
          <a:p>
            <a:r>
              <a:rPr lang="en-US" sz="1100" dirty="0">
                <a:solidFill>
                  <a:schemeClr val="bg1">
                    <a:lumMod val="50000"/>
                  </a:schemeClr>
                </a:solidFill>
              </a:rPr>
              <a:t>“Suicide among veterans and other Americans 2001-2014,” VHA Office of Suicide Prevention, August 3 2016, page 16, Fig 8</a:t>
            </a:r>
            <a:endParaRPr lang="en-US" sz="1100" dirty="0">
              <a:solidFill>
                <a:schemeClr val="bg1">
                  <a:lumMod val="50000"/>
                </a:schemeClr>
              </a:solidFill>
              <a:latin typeface="Arial"/>
              <a:cs typeface="Arial"/>
            </a:endParaRPr>
          </a:p>
        </p:txBody>
      </p:sp>
      <p:sp>
        <p:nvSpPr>
          <p:cNvPr id="9"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Suicide Rates among VHA Users by Sex &amp; Year</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58" y="1806124"/>
            <a:ext cx="6978007" cy="439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3206" y="1806124"/>
            <a:ext cx="5841242" cy="4321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637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1</a:t>
            </a:r>
          </a:p>
        </p:txBody>
      </p:sp>
      <p:sp>
        <p:nvSpPr>
          <p:cNvPr id="3" name="Content Placeholder 2"/>
          <p:cNvSpPr>
            <a:spLocks noGrp="1"/>
          </p:cNvSpPr>
          <p:nvPr>
            <p:ph idx="1"/>
          </p:nvPr>
        </p:nvSpPr>
        <p:spPr/>
        <p:txBody>
          <a:bodyPr/>
          <a:lstStyle/>
          <a:p>
            <a:pPr marL="0" indent="0">
              <a:lnSpc>
                <a:spcPct val="120000"/>
              </a:lnSpc>
              <a:buNone/>
            </a:pPr>
            <a:r>
              <a:rPr lang="en-US" i="1" dirty="0">
                <a:ea typeface="ＭＳ Ｐゴシック"/>
                <a:cs typeface="Calibri"/>
              </a:rPr>
              <a:t>‘‘My goal is to keep you alive and to protect you from hurting yourself or others.…..Because I am concerned about your well-being, I want to have a conversation about means </a:t>
            </a:r>
            <a:r>
              <a:rPr lang="en-US" i="1" u="sng" dirty="0">
                <a:ea typeface="ＭＳ Ｐゴシック"/>
                <a:cs typeface="Calibri"/>
              </a:rPr>
              <a:t>safety</a:t>
            </a:r>
            <a:r>
              <a:rPr lang="en-US" i="1" dirty="0">
                <a:ea typeface="ＭＳ Ｐゴシック"/>
                <a:cs typeface="Calibri"/>
              </a:rPr>
              <a:t>’’</a:t>
            </a:r>
          </a:p>
          <a:p>
            <a:pPr marL="0" indent="0">
              <a:lnSpc>
                <a:spcPct val="120000"/>
              </a:lnSpc>
              <a:buNone/>
            </a:pPr>
            <a:endParaRPr lang="en-US" dirty="0">
              <a:solidFill>
                <a:srgbClr val="3366FF"/>
              </a:solidFill>
              <a:latin typeface="+mj-lt"/>
              <a:ea typeface="ＭＳ Ｐゴシック"/>
            </a:endParaRPr>
          </a:p>
          <a:p>
            <a:pPr marL="0" indent="0">
              <a:lnSpc>
                <a:spcPct val="120000"/>
              </a:lnSpc>
              <a:buNone/>
            </a:pPr>
            <a:r>
              <a:rPr lang="en-US" dirty="0">
                <a:ea typeface="ＭＳ Ｐゴシック"/>
                <a:cs typeface="Calibri"/>
              </a:rPr>
              <a:t> </a:t>
            </a:r>
            <a:endParaRPr lang="en-US" dirty="0">
              <a:solidFill>
                <a:srgbClr val="3366FF"/>
              </a:solidFill>
              <a:latin typeface="+mj-lt"/>
              <a:ea typeface="ＭＳ Ｐゴシック"/>
            </a:endParaRPr>
          </a:p>
          <a:p>
            <a:pPr marL="0" indent="0">
              <a:lnSpc>
                <a:spcPct val="120000"/>
              </a:lnSpc>
              <a:buNone/>
            </a:pPr>
            <a:endParaRPr lang="en-US" dirty="0">
              <a:solidFill>
                <a:srgbClr val="3366FF"/>
              </a:solidFill>
              <a:latin typeface="+mj-lt"/>
              <a:ea typeface="ＭＳ Ｐゴシック"/>
            </a:endParaRPr>
          </a:p>
          <a:p>
            <a:pPr marL="0" indent="0">
              <a:lnSpc>
                <a:spcPct val="120000"/>
              </a:lnSpc>
              <a:buNone/>
            </a:pPr>
            <a:endParaRPr lang="en-US" dirty="0">
              <a:solidFill>
                <a:srgbClr val="3366FF"/>
              </a:solidFill>
              <a:latin typeface="+mj-lt"/>
              <a:ea typeface="ＭＳ Ｐゴシック"/>
            </a:endParaRPr>
          </a:p>
          <a:p>
            <a:pPr>
              <a:lnSpc>
                <a:spcPct val="120000"/>
              </a:lnSpc>
            </a:pPr>
            <a:endParaRPr lang="en-US" dirty="0">
              <a:solidFill>
                <a:srgbClr val="3366FF"/>
              </a:solidFill>
              <a:latin typeface="+mj-lt"/>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39</a:t>
            </a:fld>
            <a:endParaRPr lang="en-US" dirty="0"/>
          </a:p>
        </p:txBody>
      </p:sp>
      <p:sp>
        <p:nvSpPr>
          <p:cNvPr id="5"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it-IT" sz="1200" dirty="0">
                <a:solidFill>
                  <a:srgbClr val="7F7F7F"/>
                </a:solidFill>
              </a:rPr>
              <a:t>Stanley et al.</a:t>
            </a:r>
            <a:r>
              <a:rPr lang="pt-BR" sz="1200" dirty="0">
                <a:solidFill>
                  <a:srgbClr val="7F7F7F"/>
                </a:solidFill>
              </a:rPr>
              <a:t> </a:t>
            </a:r>
            <a:r>
              <a:rPr lang="pt-BR" sz="1200" i="1" dirty="0" err="1">
                <a:solidFill>
                  <a:srgbClr val="7F7F7F"/>
                </a:solidFill>
              </a:rPr>
              <a:t>Arch</a:t>
            </a:r>
            <a:r>
              <a:rPr lang="pt-BR" sz="1200" i="1" dirty="0">
                <a:solidFill>
                  <a:srgbClr val="7F7F7F"/>
                </a:solidFill>
              </a:rPr>
              <a:t> Suicide Res</a:t>
            </a:r>
            <a:r>
              <a:rPr lang="pt-BR" sz="1200" dirty="0">
                <a:solidFill>
                  <a:srgbClr val="7F7F7F"/>
                </a:solidFill>
              </a:rPr>
              <a:t>. 2016 </a:t>
            </a:r>
            <a:r>
              <a:rPr lang="pt-BR" sz="1200" dirty="0" err="1">
                <a:solidFill>
                  <a:srgbClr val="7F7F7F"/>
                </a:solidFill>
              </a:rPr>
              <a:t>Apr</a:t>
            </a:r>
            <a:r>
              <a:rPr lang="pt-BR" sz="1200" dirty="0">
                <a:solidFill>
                  <a:srgbClr val="7F7F7F"/>
                </a:solidFill>
              </a:rPr>
              <a:t> 13:1-17. </a:t>
            </a:r>
            <a:endParaRPr lang="en-US" sz="1200" dirty="0">
              <a:solidFill>
                <a:srgbClr val="7F7F7F"/>
              </a:solidFill>
            </a:endParaRPr>
          </a:p>
        </p:txBody>
      </p:sp>
    </p:spTree>
    <p:extLst>
      <p:ext uri="{BB962C8B-B14F-4D97-AF65-F5344CB8AC3E}">
        <p14:creationId xmlns:p14="http://schemas.microsoft.com/office/powerpoint/2010/main" val="2896672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2</a:t>
            </a:r>
          </a:p>
        </p:txBody>
      </p:sp>
      <p:sp>
        <p:nvSpPr>
          <p:cNvPr id="3" name="Content Placeholder 2"/>
          <p:cNvSpPr>
            <a:spLocks noGrp="1"/>
          </p:cNvSpPr>
          <p:nvPr>
            <p:ph idx="1"/>
          </p:nvPr>
        </p:nvSpPr>
        <p:spPr/>
        <p:txBody>
          <a:bodyPr/>
          <a:lstStyle/>
          <a:p>
            <a:pPr marL="0" indent="0">
              <a:lnSpc>
                <a:spcPct val="120000"/>
              </a:lnSpc>
              <a:buNone/>
            </a:pPr>
            <a:r>
              <a:rPr lang="en-US" i="1" dirty="0">
                <a:ea typeface="ＭＳ Ｐゴシック"/>
                <a:cs typeface="Calibri"/>
              </a:rPr>
              <a:t>‘‘My goal is to keep you alive and to protect you from hurting yourself or others.</a:t>
            </a:r>
            <a:r>
              <a:rPr lang="is-IS" i="1" dirty="0">
                <a:ea typeface="ＭＳ Ｐゴシック"/>
                <a:cs typeface="Calibri"/>
              </a:rPr>
              <a:t>…..</a:t>
            </a:r>
            <a:r>
              <a:rPr lang="en-US" i="1" dirty="0">
                <a:ea typeface="ＭＳ Ｐゴシック"/>
                <a:cs typeface="Calibri"/>
              </a:rPr>
              <a:t>Because I am concerned about your well-being, I want to have a conversation about means </a:t>
            </a:r>
            <a:r>
              <a:rPr lang="en-US" i="1" u="sng" dirty="0">
                <a:ea typeface="ＭＳ Ｐゴシック"/>
                <a:cs typeface="Calibri"/>
              </a:rPr>
              <a:t>restriction</a:t>
            </a:r>
            <a:r>
              <a:rPr lang="en-US" i="1" dirty="0">
                <a:ea typeface="ＭＳ Ｐゴシック"/>
                <a:cs typeface="Calibri"/>
              </a:rPr>
              <a:t>”</a:t>
            </a:r>
          </a:p>
          <a:p>
            <a:pPr marL="0" indent="0">
              <a:lnSpc>
                <a:spcPct val="120000"/>
              </a:lnSpc>
              <a:buNone/>
            </a:pPr>
            <a:endParaRPr lang="en-US" dirty="0">
              <a:ea typeface="ＭＳ Ｐゴシック"/>
              <a:cs typeface="Calibri"/>
            </a:endParaRPr>
          </a:p>
          <a:p>
            <a:pPr marL="0" indent="0">
              <a:lnSpc>
                <a:spcPct val="120000"/>
              </a:lnSpc>
              <a:buNone/>
            </a:pPr>
            <a:endParaRPr lang="en-US" dirty="0">
              <a:ea typeface="ＭＳ Ｐゴシック"/>
              <a:cs typeface="Calibri"/>
            </a:endParaRPr>
          </a:p>
          <a:p>
            <a:pPr marL="0" indent="0">
              <a:lnSpc>
                <a:spcPct val="120000"/>
              </a:lnSpc>
              <a:buNone/>
            </a:pPr>
            <a:r>
              <a:rPr lang="en-US" dirty="0">
                <a:ea typeface="ＭＳ Ｐゴシック"/>
                <a:cs typeface="Calibri"/>
              </a:rPr>
              <a:t> </a:t>
            </a:r>
          </a:p>
          <a:p>
            <a:pPr marL="0" indent="0">
              <a:lnSpc>
                <a:spcPct val="120000"/>
              </a:lnSpc>
              <a:buNone/>
            </a:pPr>
            <a:endParaRPr lang="en-US" dirty="0">
              <a:ea typeface="ＭＳ Ｐゴシック"/>
              <a:cs typeface="Calibri"/>
            </a:endParaRPr>
          </a:p>
          <a:p>
            <a:pPr marL="0" indent="0">
              <a:buNone/>
            </a:pPr>
            <a:endParaRPr lang="en-US" dirty="0">
              <a:solidFill>
                <a:srgbClr val="3366FF"/>
              </a:solidFill>
              <a:latin typeface="+mj-lt"/>
              <a:ea typeface="ＭＳ Ｐゴシック"/>
            </a:endParaRPr>
          </a:p>
          <a:p>
            <a:endParaRPr lang="en-US" dirty="0">
              <a:solidFill>
                <a:srgbClr val="3366FF"/>
              </a:solidFill>
              <a:latin typeface="+mj-lt"/>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40</a:t>
            </a:fld>
            <a:endParaRPr lang="en-US" dirty="0"/>
          </a:p>
        </p:txBody>
      </p:sp>
      <p:sp>
        <p:nvSpPr>
          <p:cNvPr id="5"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it-IT" sz="1200" dirty="0">
                <a:solidFill>
                  <a:srgbClr val="7F7F7F"/>
                </a:solidFill>
              </a:rPr>
              <a:t>Stanley et al.</a:t>
            </a:r>
            <a:r>
              <a:rPr lang="pt-BR" sz="1200" dirty="0">
                <a:solidFill>
                  <a:srgbClr val="7F7F7F"/>
                </a:solidFill>
              </a:rPr>
              <a:t> </a:t>
            </a:r>
            <a:r>
              <a:rPr lang="pt-BR" sz="1200" i="1" dirty="0" err="1">
                <a:solidFill>
                  <a:srgbClr val="7F7F7F"/>
                </a:solidFill>
              </a:rPr>
              <a:t>Arch</a:t>
            </a:r>
            <a:r>
              <a:rPr lang="pt-BR" sz="1200" i="1" dirty="0">
                <a:solidFill>
                  <a:srgbClr val="7F7F7F"/>
                </a:solidFill>
              </a:rPr>
              <a:t> Suicide Res</a:t>
            </a:r>
            <a:r>
              <a:rPr lang="pt-BR" sz="1200" dirty="0">
                <a:solidFill>
                  <a:srgbClr val="7F7F7F"/>
                </a:solidFill>
              </a:rPr>
              <a:t>. 2016 </a:t>
            </a:r>
            <a:r>
              <a:rPr lang="pt-BR" sz="1200" dirty="0" err="1">
                <a:solidFill>
                  <a:srgbClr val="7F7F7F"/>
                </a:solidFill>
              </a:rPr>
              <a:t>Apr</a:t>
            </a:r>
            <a:r>
              <a:rPr lang="pt-BR" sz="1200" dirty="0">
                <a:solidFill>
                  <a:srgbClr val="7F7F7F"/>
                </a:solidFill>
              </a:rPr>
              <a:t> 13:1-17. </a:t>
            </a:r>
            <a:endParaRPr lang="en-US" sz="1200" dirty="0">
              <a:solidFill>
                <a:srgbClr val="7F7F7F"/>
              </a:solidFill>
            </a:endParaRPr>
          </a:p>
        </p:txBody>
      </p:sp>
    </p:spTree>
    <p:extLst>
      <p:ext uri="{BB962C8B-B14F-4D97-AF65-F5344CB8AC3E}">
        <p14:creationId xmlns:p14="http://schemas.microsoft.com/office/powerpoint/2010/main" val="3328981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The Message Matters</a:t>
            </a:r>
          </a:p>
        </p:txBody>
      </p:sp>
      <p:sp>
        <p:nvSpPr>
          <p:cNvPr id="3" name="Content Placeholder 2"/>
          <p:cNvSpPr>
            <a:spLocks noGrp="1"/>
          </p:cNvSpPr>
          <p:nvPr>
            <p:ph idx="1"/>
          </p:nvPr>
        </p:nvSpPr>
        <p:spPr/>
        <p:txBody>
          <a:bodyPr/>
          <a:lstStyle/>
          <a:p>
            <a:pPr marL="0" indent="0">
              <a:lnSpc>
                <a:spcPct val="120000"/>
              </a:lnSpc>
              <a:buNone/>
            </a:pPr>
            <a:r>
              <a:rPr lang="en-US" sz="2200" i="1" dirty="0">
                <a:solidFill>
                  <a:srgbClr val="00628E"/>
                </a:solidFill>
              </a:rPr>
              <a:t>“I want to have a conversation about means </a:t>
            </a:r>
            <a:r>
              <a:rPr lang="en-US" sz="2200" i="1" u="sng" dirty="0">
                <a:solidFill>
                  <a:srgbClr val="00628E"/>
                </a:solidFill>
              </a:rPr>
              <a:t>safety</a:t>
            </a:r>
            <a:r>
              <a:rPr lang="en-US" sz="2200" i="1" dirty="0">
                <a:solidFill>
                  <a:srgbClr val="00628E"/>
                </a:solidFill>
              </a:rPr>
              <a:t>.’’</a:t>
            </a:r>
          </a:p>
          <a:p>
            <a:pPr lvl="1">
              <a:lnSpc>
                <a:spcPct val="120000"/>
              </a:lnSpc>
            </a:pPr>
            <a:r>
              <a:rPr lang="en-US" sz="2200" dirty="0">
                <a:solidFill>
                  <a:srgbClr val="00628E"/>
                </a:solidFill>
              </a:rPr>
              <a:t>More preferable</a:t>
            </a:r>
          </a:p>
          <a:p>
            <a:pPr lvl="1">
              <a:lnSpc>
                <a:spcPct val="120000"/>
              </a:lnSpc>
            </a:pPr>
            <a:r>
              <a:rPr lang="en-US" sz="2200" dirty="0">
                <a:solidFill>
                  <a:srgbClr val="00628E"/>
                </a:solidFill>
              </a:rPr>
              <a:t>Greater intent to follow clinical recommendations to limit firearm access</a:t>
            </a:r>
          </a:p>
          <a:p>
            <a:pPr marL="0" indent="0">
              <a:lnSpc>
                <a:spcPct val="120000"/>
              </a:lnSpc>
              <a:buNone/>
            </a:pPr>
            <a:endParaRPr lang="en-US" dirty="0">
              <a:solidFill>
                <a:srgbClr val="00628E"/>
              </a:solidFill>
              <a:latin typeface="Calibri"/>
              <a:ea typeface="ＭＳ Ｐゴシック"/>
              <a:cs typeface="Calibri"/>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41</a:t>
            </a:fld>
            <a:endParaRPr lang="en-US" dirty="0"/>
          </a:p>
        </p:txBody>
      </p:sp>
      <p:sp>
        <p:nvSpPr>
          <p:cNvPr id="5"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it-IT" sz="1200" dirty="0">
                <a:solidFill>
                  <a:srgbClr val="7F7F7F"/>
                </a:solidFill>
              </a:rPr>
              <a:t>Stanley et al.</a:t>
            </a:r>
            <a:r>
              <a:rPr lang="pt-BR" sz="1200" dirty="0">
                <a:solidFill>
                  <a:srgbClr val="7F7F7F"/>
                </a:solidFill>
              </a:rPr>
              <a:t> </a:t>
            </a:r>
            <a:r>
              <a:rPr lang="pt-BR" sz="1200" i="1" dirty="0" err="1">
                <a:solidFill>
                  <a:srgbClr val="7F7F7F"/>
                </a:solidFill>
              </a:rPr>
              <a:t>Arch</a:t>
            </a:r>
            <a:r>
              <a:rPr lang="pt-BR" sz="1200" i="1" dirty="0">
                <a:solidFill>
                  <a:srgbClr val="7F7F7F"/>
                </a:solidFill>
              </a:rPr>
              <a:t> Suicide Res</a:t>
            </a:r>
            <a:r>
              <a:rPr lang="pt-BR" sz="1200" dirty="0">
                <a:solidFill>
                  <a:srgbClr val="7F7F7F"/>
                </a:solidFill>
              </a:rPr>
              <a:t>. 2016 </a:t>
            </a:r>
            <a:r>
              <a:rPr lang="pt-BR" sz="1200" dirty="0" err="1">
                <a:solidFill>
                  <a:srgbClr val="7F7F7F"/>
                </a:solidFill>
              </a:rPr>
              <a:t>Apr</a:t>
            </a:r>
            <a:r>
              <a:rPr lang="pt-BR" sz="1200" dirty="0">
                <a:solidFill>
                  <a:srgbClr val="7F7F7F"/>
                </a:solidFill>
              </a:rPr>
              <a:t> 13:1-17. </a:t>
            </a:r>
            <a:endParaRPr lang="en-US" sz="1200" dirty="0">
              <a:solidFill>
                <a:srgbClr val="7F7F7F"/>
              </a:solidFill>
            </a:endParaRPr>
          </a:p>
        </p:txBody>
      </p:sp>
    </p:spTree>
    <p:extLst>
      <p:ext uri="{BB962C8B-B14F-4D97-AF65-F5344CB8AC3E}">
        <p14:creationId xmlns:p14="http://schemas.microsoft.com/office/powerpoint/2010/main" val="2970603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Raising the Issue - One Example</a:t>
            </a:r>
          </a:p>
        </p:txBody>
      </p:sp>
      <p:sp>
        <p:nvSpPr>
          <p:cNvPr id="3" name="Content Placeholder 2"/>
          <p:cNvSpPr>
            <a:spLocks noGrp="1"/>
          </p:cNvSpPr>
          <p:nvPr>
            <p:ph idx="1"/>
          </p:nvPr>
        </p:nvSpPr>
        <p:spPr/>
        <p:txBody>
          <a:bodyPr/>
          <a:lstStyle/>
          <a:p>
            <a:pPr marL="0" indent="0" eaLnBrk="1" hangingPunct="1">
              <a:lnSpc>
                <a:spcPct val="120000"/>
              </a:lnSpc>
              <a:spcBef>
                <a:spcPts val="0"/>
              </a:spcBef>
              <a:spcAft>
                <a:spcPts val="600"/>
              </a:spcAft>
              <a:buNone/>
            </a:pPr>
            <a:r>
              <a:rPr lang="en-US" i="1" dirty="0">
                <a:solidFill>
                  <a:srgbClr val="00628E"/>
                </a:solidFill>
              </a:rPr>
              <a:t>“Lots of Veterans have guns at home. What some Veterans in your situation have done is store their guns away from home until they’re feeling better, or lock them and ask someone they trust to hold onto the keys. If you have guns at home, I’m wondering if you’ve thought about a strategy like that.”</a:t>
            </a:r>
          </a:p>
          <a:p>
            <a:pPr marL="0" indent="0" eaLnBrk="1" hangingPunct="1">
              <a:lnSpc>
                <a:spcPct val="120000"/>
              </a:lnSpc>
              <a:spcBef>
                <a:spcPts val="0"/>
              </a:spcBef>
              <a:spcAft>
                <a:spcPts val="600"/>
              </a:spcAft>
              <a:buNone/>
            </a:pPr>
            <a:endParaRPr lang="en-US" i="1" dirty="0">
              <a:solidFill>
                <a:srgbClr val="00628E"/>
              </a:solidFill>
            </a:endParaRPr>
          </a:p>
          <a:p>
            <a:pPr marL="0" indent="0" eaLnBrk="1" hangingPunct="1">
              <a:lnSpc>
                <a:spcPct val="120000"/>
              </a:lnSpc>
              <a:spcBef>
                <a:spcPts val="0"/>
              </a:spcBef>
              <a:spcAft>
                <a:spcPts val="600"/>
              </a:spcAft>
              <a:buNone/>
            </a:pPr>
            <a:r>
              <a:rPr lang="en-US" i="1" dirty="0">
                <a:solidFill>
                  <a:srgbClr val="00628E"/>
                </a:solidFill>
              </a:rPr>
              <a:t>“If temporarily storing them elsewhere is not an option, perhaps we can discuss some alternative ways to keep you safe until you’re feeling better.”</a:t>
            </a:r>
            <a:endParaRPr lang="en-US" dirty="0">
              <a:solidFill>
                <a:srgbClr val="00628E"/>
              </a:solidFill>
            </a:endParaRPr>
          </a:p>
          <a:p>
            <a:pPr marL="0" indent="0" eaLnBrk="1" hangingPunct="1">
              <a:lnSpc>
                <a:spcPct val="120000"/>
              </a:lnSpc>
              <a:spcBef>
                <a:spcPts val="0"/>
              </a:spcBef>
              <a:spcAft>
                <a:spcPts val="600"/>
              </a:spcAft>
              <a:buNone/>
            </a:pPr>
            <a:endParaRPr lang="en-US" i="1" dirty="0">
              <a:solidFill>
                <a:srgbClr val="00628E"/>
              </a:solidFill>
            </a:endParaRPr>
          </a:p>
          <a:p>
            <a:pPr marL="457200" indent="-457200" eaLnBrk="1" hangingPunct="1">
              <a:lnSpc>
                <a:spcPct val="120000"/>
              </a:lnSpc>
              <a:spcBef>
                <a:spcPts val="0"/>
              </a:spcBef>
              <a:spcAft>
                <a:spcPts val="600"/>
              </a:spcAft>
              <a:buFont typeface="+mj-lt"/>
              <a:buAutoNum type="alphaUcPeriod"/>
            </a:pPr>
            <a:endParaRPr lang="en-US" dirty="0">
              <a:solidFill>
                <a:srgbClr val="00628E"/>
              </a:solidFill>
            </a:endParaRPr>
          </a:p>
          <a:p>
            <a:pPr marL="280976" indent="-280976" eaLnBrk="1" hangingPunct="1">
              <a:lnSpc>
                <a:spcPct val="120000"/>
              </a:lnSpc>
              <a:spcBef>
                <a:spcPts val="200"/>
              </a:spcBef>
            </a:pPr>
            <a:endParaRPr lang="en-US" dirty="0">
              <a:solidFill>
                <a:srgbClr val="00628E"/>
              </a:solidFill>
            </a:endParaRPr>
          </a:p>
          <a:p>
            <a:pPr marL="280976" indent="-280976" eaLnBrk="1" hangingPunct="1">
              <a:lnSpc>
                <a:spcPct val="120000"/>
              </a:lnSpc>
            </a:pPr>
            <a:endParaRPr lang="en-US" dirty="0">
              <a:solidFill>
                <a:srgbClr val="00628E"/>
              </a:solidFill>
            </a:endParaRPr>
          </a:p>
          <a:p>
            <a:pPr marL="280976" indent="-280976" eaLnBrk="1" hangingPunct="1">
              <a:lnSpc>
                <a:spcPct val="120000"/>
              </a:lnSpc>
            </a:pPr>
            <a:endParaRPr lang="en-US" dirty="0">
              <a:solidFill>
                <a:srgbClr val="00628E"/>
              </a:solidFill>
            </a:endParaRPr>
          </a:p>
          <a:p>
            <a:pPr marL="0" indent="0">
              <a:lnSpc>
                <a:spcPct val="120000"/>
              </a:lnSpc>
              <a:buNone/>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42</a:t>
            </a:fld>
            <a:endParaRPr lang="en-US" dirty="0"/>
          </a:p>
        </p:txBody>
      </p:sp>
    </p:spTree>
    <p:extLst>
      <p:ext uri="{BB962C8B-B14F-4D97-AF65-F5344CB8AC3E}">
        <p14:creationId xmlns:p14="http://schemas.microsoft.com/office/powerpoint/2010/main" val="3883550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Principles of Motivational Interviewing</a:t>
            </a:r>
          </a:p>
        </p:txBody>
      </p:sp>
      <p:sp>
        <p:nvSpPr>
          <p:cNvPr id="3" name="Content Placeholder 2"/>
          <p:cNvSpPr>
            <a:spLocks noGrp="1"/>
          </p:cNvSpPr>
          <p:nvPr>
            <p:ph idx="1"/>
          </p:nvPr>
        </p:nvSpPr>
        <p:spPr/>
        <p:txBody>
          <a:bodyPr/>
          <a:lstStyle/>
          <a:p>
            <a:pPr>
              <a:lnSpc>
                <a:spcPct val="120000"/>
              </a:lnSpc>
              <a:defRPr/>
            </a:pPr>
            <a:r>
              <a:rPr lang="en-US" dirty="0">
                <a:solidFill>
                  <a:srgbClr val="00628E"/>
                </a:solidFill>
              </a:rPr>
              <a:t>Evocation</a:t>
            </a:r>
          </a:p>
          <a:p>
            <a:pPr lvl="1">
              <a:lnSpc>
                <a:spcPct val="120000"/>
              </a:lnSpc>
              <a:defRPr/>
            </a:pPr>
            <a:r>
              <a:rPr lang="en-US" dirty="0">
                <a:solidFill>
                  <a:srgbClr val="00628E"/>
                </a:solidFill>
              </a:rPr>
              <a:t>Critical elements of change (desires, ability, reasons, needs) are within the person and the provider’s task is to draw them out.</a:t>
            </a:r>
          </a:p>
          <a:p>
            <a:pPr>
              <a:lnSpc>
                <a:spcPct val="120000"/>
              </a:lnSpc>
              <a:defRPr/>
            </a:pPr>
            <a:r>
              <a:rPr lang="en-US" dirty="0">
                <a:solidFill>
                  <a:srgbClr val="00628E"/>
                </a:solidFill>
              </a:rPr>
              <a:t>Collaboration</a:t>
            </a:r>
          </a:p>
          <a:p>
            <a:pPr lvl="1">
              <a:lnSpc>
                <a:spcPct val="120000"/>
              </a:lnSpc>
              <a:defRPr/>
            </a:pPr>
            <a:r>
              <a:rPr lang="en-US" dirty="0">
                <a:solidFill>
                  <a:srgbClr val="00628E"/>
                </a:solidFill>
              </a:rPr>
              <a:t>The person is the expert, the provider is a resource, and they work together.</a:t>
            </a:r>
          </a:p>
          <a:p>
            <a:pPr>
              <a:lnSpc>
                <a:spcPct val="120000"/>
              </a:lnSpc>
              <a:defRPr/>
            </a:pPr>
            <a:r>
              <a:rPr lang="en-US" dirty="0">
                <a:solidFill>
                  <a:srgbClr val="00628E"/>
                </a:solidFill>
              </a:rPr>
              <a:t>Autonomy</a:t>
            </a:r>
          </a:p>
          <a:p>
            <a:pPr lvl="1">
              <a:lnSpc>
                <a:spcPct val="120000"/>
              </a:lnSpc>
              <a:defRPr/>
            </a:pPr>
            <a:r>
              <a:rPr lang="en-US" dirty="0">
                <a:solidFill>
                  <a:srgbClr val="00628E"/>
                </a:solidFill>
              </a:rPr>
              <a:t>The person, not the provider, must decide to change and provide the motivation for it.</a:t>
            </a:r>
          </a:p>
          <a:p>
            <a:pPr marL="457200" indent="-457200" eaLnBrk="1" hangingPunct="1">
              <a:spcBef>
                <a:spcPts val="0"/>
              </a:spcBef>
              <a:spcAft>
                <a:spcPts val="600"/>
              </a:spcAft>
              <a:buFont typeface="+mj-lt"/>
              <a:buAutoNum type="alphaUcPeriod"/>
            </a:pPr>
            <a:endParaRPr lang="en-US" dirty="0">
              <a:solidFill>
                <a:srgbClr val="00628E"/>
              </a:solidFill>
            </a:endParaRPr>
          </a:p>
          <a:p>
            <a:pPr marL="280976" indent="-280976" eaLnBrk="1" hangingPunct="1">
              <a:spcBef>
                <a:spcPts val="200"/>
              </a:spcBef>
            </a:pPr>
            <a:endParaRPr lang="en-US" dirty="0">
              <a:solidFill>
                <a:srgbClr val="00628E"/>
              </a:solidFill>
            </a:endParaRPr>
          </a:p>
          <a:p>
            <a:pPr marL="280976" indent="-280976" eaLnBrk="1" hangingPunct="1"/>
            <a:endParaRPr lang="en-US" dirty="0">
              <a:solidFill>
                <a:srgbClr val="00628E"/>
              </a:solidFill>
            </a:endParaRPr>
          </a:p>
          <a:p>
            <a:pPr marL="280976" indent="-280976" eaLnBrk="1" hangingPunct="1"/>
            <a:endParaRPr lang="en-US" dirty="0">
              <a:solidFill>
                <a:srgbClr val="00628E"/>
              </a:solidFill>
            </a:endParaRPr>
          </a:p>
          <a:p>
            <a:pPr marL="0" indent="0">
              <a:lnSpc>
                <a:spcPct val="120000"/>
              </a:lnSpc>
              <a:buNone/>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43</a:t>
            </a:fld>
            <a:endParaRPr lang="en-US" dirty="0"/>
          </a:p>
        </p:txBody>
      </p:sp>
    </p:spTree>
    <p:extLst>
      <p:ext uri="{BB962C8B-B14F-4D97-AF65-F5344CB8AC3E}">
        <p14:creationId xmlns:p14="http://schemas.microsoft.com/office/powerpoint/2010/main" val="3459404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LMS for Firearms: Temporary off-site storage during at-risk periods</a:t>
            </a:r>
          </a:p>
        </p:txBody>
      </p:sp>
      <p:sp>
        <p:nvSpPr>
          <p:cNvPr id="3" name="Content Placeholder 2"/>
          <p:cNvSpPr>
            <a:spLocks noGrp="1"/>
          </p:cNvSpPr>
          <p:nvPr>
            <p:ph idx="1"/>
          </p:nvPr>
        </p:nvSpPr>
        <p:spPr/>
        <p:txBody>
          <a:bodyPr/>
          <a:lstStyle/>
          <a:p>
            <a:pPr>
              <a:lnSpc>
                <a:spcPct val="120000"/>
              </a:lnSpc>
              <a:defRPr/>
            </a:pPr>
            <a:r>
              <a:rPr lang="en-US" dirty="0">
                <a:solidFill>
                  <a:srgbClr val="00628E"/>
                </a:solidFill>
              </a:rPr>
              <a:t>Friend or relative </a:t>
            </a:r>
          </a:p>
          <a:p>
            <a:pPr lvl="1">
              <a:lnSpc>
                <a:spcPct val="120000"/>
              </a:lnSpc>
              <a:defRPr/>
            </a:pPr>
            <a:r>
              <a:rPr lang="en-US" dirty="0">
                <a:solidFill>
                  <a:srgbClr val="00628E"/>
                </a:solidFill>
              </a:rPr>
              <a:t>Provided they aren’t prohibited from possessing firearms</a:t>
            </a:r>
          </a:p>
          <a:p>
            <a:pPr>
              <a:lnSpc>
                <a:spcPct val="120000"/>
              </a:lnSpc>
              <a:defRPr/>
            </a:pPr>
            <a:r>
              <a:rPr lang="en-US" dirty="0">
                <a:solidFill>
                  <a:srgbClr val="00628E"/>
                </a:solidFill>
              </a:rPr>
              <a:t>Storage facility</a:t>
            </a:r>
          </a:p>
          <a:p>
            <a:pPr lvl="1">
              <a:lnSpc>
                <a:spcPct val="120000"/>
              </a:lnSpc>
              <a:defRPr/>
            </a:pPr>
            <a:r>
              <a:rPr lang="en-US" dirty="0">
                <a:solidFill>
                  <a:srgbClr val="00628E"/>
                </a:solidFill>
              </a:rPr>
              <a:t>Ammunition must be stored separately</a:t>
            </a:r>
          </a:p>
          <a:p>
            <a:pPr>
              <a:lnSpc>
                <a:spcPct val="120000"/>
              </a:lnSpc>
              <a:defRPr/>
            </a:pPr>
            <a:r>
              <a:rPr lang="en-US" dirty="0">
                <a:solidFill>
                  <a:srgbClr val="00628E"/>
                </a:solidFill>
              </a:rPr>
              <a:t>Police departments</a:t>
            </a:r>
          </a:p>
          <a:p>
            <a:pPr lvl="1">
              <a:lnSpc>
                <a:spcPct val="120000"/>
              </a:lnSpc>
              <a:defRPr/>
            </a:pPr>
            <a:r>
              <a:rPr lang="en-US" sz="1800" dirty="0">
                <a:solidFill>
                  <a:srgbClr val="00628E"/>
                </a:solidFill>
              </a:rPr>
              <a:t>Some police departments will store temporarily at no charge</a:t>
            </a:r>
            <a:endParaRPr lang="en-US" dirty="0">
              <a:solidFill>
                <a:srgbClr val="00628E"/>
              </a:solidFill>
            </a:endParaRPr>
          </a:p>
          <a:p>
            <a:pPr>
              <a:lnSpc>
                <a:spcPct val="120000"/>
              </a:lnSpc>
              <a:defRPr/>
            </a:pPr>
            <a:r>
              <a:rPr lang="en-US" dirty="0">
                <a:solidFill>
                  <a:srgbClr val="00628E"/>
                </a:solidFill>
              </a:rPr>
              <a:t>Pawn shops </a:t>
            </a:r>
          </a:p>
          <a:p>
            <a:pPr lvl="1">
              <a:lnSpc>
                <a:spcPct val="120000"/>
              </a:lnSpc>
              <a:defRPr/>
            </a:pPr>
            <a:r>
              <a:rPr lang="en-US" sz="1800" dirty="0">
                <a:solidFill>
                  <a:srgbClr val="00628E"/>
                </a:solidFill>
              </a:rPr>
              <a:t>Pawning the guns for a very small loan amount is reliable storage option; interest fees of ~15-20% monthly</a:t>
            </a:r>
            <a:endParaRPr lang="en-US" dirty="0">
              <a:solidFill>
                <a:srgbClr val="00628E"/>
              </a:solidFill>
            </a:endParaRPr>
          </a:p>
          <a:p>
            <a:pPr>
              <a:lnSpc>
                <a:spcPct val="120000"/>
              </a:lnSpc>
              <a:defRPr/>
            </a:pPr>
            <a:r>
              <a:rPr lang="en-US" dirty="0">
                <a:solidFill>
                  <a:srgbClr val="00628E"/>
                </a:solidFill>
              </a:rPr>
              <a:t>Gun stores or gun clubs </a:t>
            </a:r>
          </a:p>
          <a:p>
            <a:pPr lvl="1">
              <a:lnSpc>
                <a:spcPct val="120000"/>
              </a:lnSpc>
              <a:defRPr/>
            </a:pPr>
            <a:r>
              <a:rPr lang="en-US" sz="1800" dirty="0">
                <a:solidFill>
                  <a:srgbClr val="00628E"/>
                </a:solidFill>
              </a:rPr>
              <a:t>Some may offer free or inexpensive storage options for people they know</a:t>
            </a: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44</a:t>
            </a:fld>
            <a:endParaRPr lang="en-US" dirty="0"/>
          </a:p>
        </p:txBody>
      </p:sp>
    </p:spTree>
    <p:extLst>
      <p:ext uri="{BB962C8B-B14F-4D97-AF65-F5344CB8AC3E}">
        <p14:creationId xmlns:p14="http://schemas.microsoft.com/office/powerpoint/2010/main" val="3687904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LMS for Firearms: other options</a:t>
            </a:r>
          </a:p>
        </p:txBody>
      </p:sp>
      <p:sp>
        <p:nvSpPr>
          <p:cNvPr id="3" name="Content Placeholder 2"/>
          <p:cNvSpPr>
            <a:spLocks noGrp="1"/>
          </p:cNvSpPr>
          <p:nvPr>
            <p:ph idx="1"/>
          </p:nvPr>
        </p:nvSpPr>
        <p:spPr/>
        <p:txBody>
          <a:bodyPr/>
          <a:lstStyle/>
          <a:p>
            <a:pPr marL="341313" lvl="2" indent="-339725">
              <a:lnSpc>
                <a:spcPct val="120000"/>
              </a:lnSpc>
              <a:defRPr/>
            </a:pPr>
            <a:r>
              <a:rPr lang="en-US" sz="2000" dirty="0">
                <a:solidFill>
                  <a:srgbClr val="00628E"/>
                </a:solidFill>
              </a:rPr>
              <a:t>Any step(s) that increase the time and distance between a suicidal impulse and a gun will reduce suicide risk.</a:t>
            </a:r>
          </a:p>
          <a:p>
            <a:pPr marL="341313" lvl="2" indent="-339725">
              <a:lnSpc>
                <a:spcPct val="120000"/>
              </a:lnSpc>
              <a:defRPr/>
            </a:pPr>
            <a:r>
              <a:rPr lang="en-US" sz="2000" dirty="0">
                <a:solidFill>
                  <a:srgbClr val="00628E"/>
                </a:solidFill>
              </a:rPr>
              <a:t>A locked gun poses a lower suicide risk than an unlocked gun</a:t>
            </a:r>
          </a:p>
          <a:p>
            <a:pPr marL="341313" lvl="2" indent="-339725">
              <a:lnSpc>
                <a:spcPct val="120000"/>
              </a:lnSpc>
              <a:defRPr/>
            </a:pPr>
            <a:r>
              <a:rPr lang="en-US" sz="2000" dirty="0">
                <a:solidFill>
                  <a:srgbClr val="00628E"/>
                </a:solidFill>
              </a:rPr>
              <a:t>An unloaded gun poses a lower suicide risk than a loaded gun</a:t>
            </a:r>
          </a:p>
          <a:p>
            <a:pPr marL="681038" lvl="1" indent="-280988" eaLnBrk="1" hangingPunct="1">
              <a:lnSpc>
                <a:spcPct val="120000"/>
              </a:lnSpc>
            </a:pPr>
            <a:r>
              <a:rPr lang="en-US" sz="2000" dirty="0">
                <a:solidFill>
                  <a:srgbClr val="00628E"/>
                </a:solidFill>
              </a:rPr>
              <a:t>Store guns unloaded</a:t>
            </a:r>
          </a:p>
          <a:p>
            <a:pPr marL="681038" lvl="1" indent="-280988" eaLnBrk="1" hangingPunct="1">
              <a:lnSpc>
                <a:spcPct val="90000"/>
              </a:lnSpc>
            </a:pPr>
            <a:r>
              <a:rPr lang="en-US" sz="2000" dirty="0">
                <a:solidFill>
                  <a:srgbClr val="00628E"/>
                </a:solidFill>
              </a:rPr>
              <a:t>Store ammunition out of the home</a:t>
            </a:r>
          </a:p>
          <a:p>
            <a:pPr marL="681038" lvl="1" indent="-280988" eaLnBrk="1" hangingPunct="1">
              <a:lnSpc>
                <a:spcPct val="90000"/>
              </a:lnSpc>
            </a:pPr>
            <a:r>
              <a:rPr lang="en-US" sz="2000" dirty="0">
                <a:solidFill>
                  <a:srgbClr val="00628E"/>
                </a:solidFill>
              </a:rPr>
              <a:t>Store guns and ammunition separately</a:t>
            </a:r>
          </a:p>
          <a:p>
            <a:pPr marL="681038" lvl="1" indent="-280988" eaLnBrk="1" hangingPunct="1">
              <a:lnSpc>
                <a:spcPct val="90000"/>
              </a:lnSpc>
            </a:pPr>
            <a:r>
              <a:rPr lang="en-US" sz="2000" dirty="0">
                <a:solidFill>
                  <a:srgbClr val="00628E"/>
                </a:solidFill>
              </a:rPr>
              <a:t>Lock the gun </a:t>
            </a:r>
          </a:p>
          <a:p>
            <a:pPr marL="681038" lvl="1" indent="-280988" eaLnBrk="1" hangingPunct="1">
              <a:lnSpc>
                <a:spcPct val="90000"/>
              </a:lnSpc>
            </a:pPr>
            <a:r>
              <a:rPr lang="en-US" sz="2000" dirty="0">
                <a:solidFill>
                  <a:srgbClr val="00628E"/>
                </a:solidFill>
              </a:rPr>
              <a:t>Store gun in a safe</a:t>
            </a:r>
          </a:p>
          <a:p>
            <a:pPr marL="681038" lvl="1" indent="-280988" eaLnBrk="1" hangingPunct="1">
              <a:lnSpc>
                <a:spcPct val="90000"/>
              </a:lnSpc>
            </a:pPr>
            <a:r>
              <a:rPr lang="en-US" sz="2000" dirty="0">
                <a:solidFill>
                  <a:srgbClr val="00628E"/>
                </a:solidFill>
              </a:rPr>
              <a:t>Disassemble the gun</a:t>
            </a: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45</a:t>
            </a:fld>
            <a:endParaRPr lang="en-US" dirty="0"/>
          </a:p>
        </p:txBody>
      </p:sp>
    </p:spTree>
    <p:extLst>
      <p:ext uri="{BB962C8B-B14F-4D97-AF65-F5344CB8AC3E}">
        <p14:creationId xmlns:p14="http://schemas.microsoft.com/office/powerpoint/2010/main" val="160198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Locking Options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46</a:t>
            </a:fld>
            <a:endParaRPr lang="en-US" dirty="0"/>
          </a:p>
        </p:txBody>
      </p:sp>
      <p:pic>
        <p:nvPicPr>
          <p:cNvPr id="6" name="Picture 3" descr="C:\Users\atrudeau\Dropbox\MRE Project\Online Course\Graphics\Gun Safety\shutterstock_52035247.jpg"/>
          <p:cNvPicPr>
            <a:picLocks noChangeAspect="1" noChangeArrowheads="1"/>
          </p:cNvPicPr>
          <p:nvPr/>
        </p:nvPicPr>
        <p:blipFill rotWithShape="1">
          <a:blip r:embed="rId2" cstate="print"/>
          <a:srcRect l="3961" t="5217" r="9242"/>
          <a:stretch/>
        </p:blipFill>
        <p:spPr bwMode="auto">
          <a:xfrm>
            <a:off x="3298180" y="2242068"/>
            <a:ext cx="2194559" cy="1476588"/>
          </a:xfrm>
          <a:prstGeom prst="rect">
            <a:avLst/>
          </a:prstGeom>
          <a:noFill/>
          <a:ln>
            <a:noFill/>
          </a:ln>
        </p:spPr>
      </p:pic>
      <p:pic>
        <p:nvPicPr>
          <p:cNvPr id="7" name="Picture 2" descr="C:\Users\atrudeau\Dropbox\MRE Project\Online Course\Graphics\Gun Safety\shutterstock_73378960.jpg"/>
          <p:cNvPicPr>
            <a:picLocks noChangeAspect="1" noChangeArrowheads="1"/>
          </p:cNvPicPr>
          <p:nvPr/>
        </p:nvPicPr>
        <p:blipFill rotWithShape="1">
          <a:blip r:embed="rId3" cstate="print"/>
          <a:srcRect t="6045"/>
          <a:stretch/>
        </p:blipFill>
        <p:spPr bwMode="auto">
          <a:xfrm flipH="1">
            <a:off x="582074" y="2012985"/>
            <a:ext cx="1805457" cy="2550580"/>
          </a:xfrm>
          <a:prstGeom prst="rect">
            <a:avLst/>
          </a:prstGeom>
          <a:noFill/>
          <a:ln>
            <a:noFill/>
          </a:ln>
        </p:spPr>
      </p:pic>
      <p:pic>
        <p:nvPicPr>
          <p:cNvPr id="8" name="Picture 7" descr="Macintosh HD:Users:josephsimonetti:Desktop:Screen Shot 2015-12-01 at 2.33.24 PM.png"/>
          <p:cNvPicPr/>
          <p:nvPr/>
        </p:nvPicPr>
        <p:blipFill rotWithShape="1">
          <a:blip r:embed="rId4" cstate="print">
            <a:extLst>
              <a:ext uri="{28A0092B-C50C-407E-A947-70E740481C1C}">
                <a14:useLocalDpi xmlns:a14="http://schemas.microsoft.com/office/drawing/2010/main" val="0"/>
              </a:ext>
            </a:extLst>
          </a:blip>
          <a:srcRect l="2298" t="4420" r="1769" b="3161"/>
          <a:stretch/>
        </p:blipFill>
        <p:spPr bwMode="auto">
          <a:xfrm>
            <a:off x="702737" y="4452938"/>
            <a:ext cx="1897075" cy="1691745"/>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6265075" y="2132941"/>
            <a:ext cx="1925124" cy="1687641"/>
          </a:xfrm>
          <a:prstGeom prst="rect">
            <a:avLst/>
          </a:prstGeom>
        </p:spPr>
      </p:pic>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3389619" y="4294188"/>
            <a:ext cx="2103120" cy="1955800"/>
          </a:xfrm>
          <a:prstGeom prst="rect">
            <a:avLst/>
          </a:prstGeom>
        </p:spPr>
      </p:pic>
      <p:sp>
        <p:nvSpPr>
          <p:cNvPr id="11" name="Content Placeholder 2"/>
          <p:cNvSpPr>
            <a:spLocks noGrp="1"/>
          </p:cNvSpPr>
          <p:nvPr>
            <p:ph idx="1"/>
          </p:nvPr>
        </p:nvSpPr>
        <p:spPr>
          <a:xfrm>
            <a:off x="5991367" y="4420491"/>
            <a:ext cx="2592246" cy="1871829"/>
          </a:xfrm>
        </p:spPr>
        <p:txBody>
          <a:bodyPr/>
          <a:lstStyle/>
          <a:p>
            <a:pPr marL="401638" lvl="1" eaLnBrk="1" hangingPunct="1">
              <a:buFont typeface="Arial"/>
              <a:buChar char="•"/>
            </a:pPr>
            <a:r>
              <a:rPr lang="en-US" dirty="0"/>
              <a:t>Cable Lock</a:t>
            </a:r>
          </a:p>
          <a:p>
            <a:pPr marL="401638" lvl="1" eaLnBrk="1" hangingPunct="1">
              <a:buFont typeface="Arial"/>
              <a:buChar char="•"/>
            </a:pPr>
            <a:r>
              <a:rPr lang="en-US" dirty="0"/>
              <a:t>Trigger Lock</a:t>
            </a:r>
          </a:p>
          <a:p>
            <a:pPr marL="401638" lvl="1" eaLnBrk="1" hangingPunct="1">
              <a:buFont typeface="Arial"/>
              <a:buChar char="•"/>
            </a:pPr>
            <a:r>
              <a:rPr lang="en-US" dirty="0"/>
              <a:t>Lock Box</a:t>
            </a:r>
          </a:p>
          <a:p>
            <a:pPr marL="401638" lvl="1" eaLnBrk="1" hangingPunct="1">
              <a:buFont typeface="Arial"/>
              <a:buChar char="•"/>
            </a:pPr>
            <a:r>
              <a:rPr lang="en-US" dirty="0"/>
              <a:t>Lifejacket</a:t>
            </a:r>
          </a:p>
          <a:p>
            <a:pPr marL="401638" lvl="1" eaLnBrk="1" hangingPunct="1">
              <a:buFont typeface="Arial"/>
              <a:buChar char="•"/>
            </a:pPr>
            <a:r>
              <a:rPr lang="en-US" dirty="0"/>
              <a:t>Gun Safe / Cabinet</a:t>
            </a: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Tree>
    <p:extLst>
      <p:ext uri="{BB962C8B-B14F-4D97-AF65-F5344CB8AC3E}">
        <p14:creationId xmlns:p14="http://schemas.microsoft.com/office/powerpoint/2010/main" val="4279751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Keys to Success of Onsite Storage Options</a:t>
            </a:r>
          </a:p>
        </p:txBody>
      </p:sp>
      <p:sp>
        <p:nvSpPr>
          <p:cNvPr id="3" name="Content Placeholder 2"/>
          <p:cNvSpPr>
            <a:spLocks noGrp="1"/>
          </p:cNvSpPr>
          <p:nvPr>
            <p:ph idx="1"/>
          </p:nvPr>
        </p:nvSpPr>
        <p:spPr/>
        <p:txBody>
          <a:bodyPr/>
          <a:lstStyle/>
          <a:p>
            <a:pPr marL="342900" lvl="1" indent="-342900">
              <a:lnSpc>
                <a:spcPct val="120000"/>
              </a:lnSpc>
              <a:buFont typeface="Arial"/>
              <a:buChar char="•"/>
              <a:defRPr/>
            </a:pPr>
            <a:r>
              <a:rPr lang="en-US" sz="2000" dirty="0">
                <a:solidFill>
                  <a:srgbClr val="00628E"/>
                </a:solidFill>
              </a:rPr>
              <a:t>Give the lock key to someone else</a:t>
            </a:r>
          </a:p>
          <a:p>
            <a:pPr marL="342900" lvl="1" indent="-342900">
              <a:lnSpc>
                <a:spcPct val="120000"/>
              </a:lnSpc>
              <a:buFont typeface="Arial"/>
              <a:buChar char="•"/>
              <a:defRPr/>
            </a:pPr>
            <a:r>
              <a:rPr lang="en-US" sz="2000" dirty="0">
                <a:solidFill>
                  <a:srgbClr val="00628E"/>
                </a:solidFill>
              </a:rPr>
              <a:t>Asking someone to change safe combination</a:t>
            </a:r>
          </a:p>
          <a:p>
            <a:pPr marL="342900" lvl="1" indent="-342900">
              <a:lnSpc>
                <a:spcPct val="120000"/>
              </a:lnSpc>
              <a:buFont typeface="Arial"/>
              <a:buChar char="•"/>
              <a:defRPr/>
            </a:pPr>
            <a:r>
              <a:rPr lang="en-US" sz="2000" dirty="0">
                <a:solidFill>
                  <a:srgbClr val="00628E"/>
                </a:solidFill>
              </a:rPr>
              <a:t>Temporarily disassemble gun and store components (e.g., firing pin) with someone else</a:t>
            </a:r>
          </a:p>
          <a:p>
            <a:pPr marL="796925" lvl="1" indent="-339725">
              <a:lnSpc>
                <a:spcPct val="90000"/>
              </a:lnSpc>
              <a:buFontTx/>
              <a:buChar char="•"/>
              <a:defRPr/>
            </a:pPr>
            <a:endParaRPr lang="en-US" sz="2000" dirty="0">
              <a:solidFill>
                <a:srgbClr val="00628E"/>
              </a:solidFill>
            </a:endParaRPr>
          </a:p>
          <a:p>
            <a:pPr lvl="2">
              <a:lnSpc>
                <a:spcPct val="90000"/>
              </a:lnSpc>
              <a:defRPr/>
            </a:pPr>
            <a:endParaRPr lang="en-US" sz="2000" dirty="0">
              <a:solidFill>
                <a:srgbClr val="00628E"/>
              </a:solidFill>
            </a:endParaRPr>
          </a:p>
          <a:p>
            <a:pPr marL="2170113" lvl="6" indent="-339725">
              <a:lnSpc>
                <a:spcPct val="90000"/>
              </a:lnSpc>
              <a:buFontTx/>
              <a:buChar char="•"/>
              <a:defRPr/>
            </a:pPr>
            <a:endParaRPr lang="en-US" dirty="0">
              <a:solidFill>
                <a:srgbClr val="00628E"/>
              </a:solidFill>
              <a:ea typeface="Georgia" pitchFamily="18" charset="0"/>
              <a:cs typeface="Georgia"/>
            </a:endParaRPr>
          </a:p>
          <a:p>
            <a:pPr marL="2170113" lvl="6" indent="-339725">
              <a:lnSpc>
                <a:spcPct val="90000"/>
              </a:lnSpc>
              <a:buFontTx/>
              <a:buChar char="•"/>
              <a:defRPr/>
            </a:pPr>
            <a:endParaRPr lang="en-US" dirty="0">
              <a:solidFill>
                <a:srgbClr val="00628E"/>
              </a:solidFill>
              <a:ea typeface="Georgia" pitchFamily="18" charset="0"/>
              <a:cs typeface="Georgia"/>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47</a:t>
            </a:fld>
            <a:endParaRPr lang="en-US" dirty="0"/>
          </a:p>
        </p:txBody>
      </p:sp>
    </p:spTree>
    <p:extLst>
      <p:ext uri="{BB962C8B-B14F-4D97-AF65-F5344CB8AC3E}">
        <p14:creationId xmlns:p14="http://schemas.microsoft.com/office/powerpoint/2010/main" val="1832570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Summary of Safe Storage Options</a:t>
            </a:r>
          </a:p>
        </p:txBody>
      </p:sp>
      <p:sp>
        <p:nvSpPr>
          <p:cNvPr id="3" name="Content Placeholder 2"/>
          <p:cNvSpPr>
            <a:spLocks noGrp="1"/>
          </p:cNvSpPr>
          <p:nvPr>
            <p:ph idx="1"/>
          </p:nvPr>
        </p:nvSpPr>
        <p:spPr/>
        <p:txBody>
          <a:bodyPr/>
          <a:lstStyle/>
          <a:p>
            <a:pPr>
              <a:lnSpc>
                <a:spcPct val="120000"/>
              </a:lnSpc>
            </a:pPr>
            <a:r>
              <a:rPr lang="en-US" dirty="0">
                <a:solidFill>
                  <a:srgbClr val="00628E"/>
                </a:solidFill>
              </a:rPr>
              <a:t>Safest option is temporary off-site storage during high-risk time periods</a:t>
            </a:r>
          </a:p>
          <a:p>
            <a:pPr>
              <a:lnSpc>
                <a:spcPct val="120000"/>
              </a:lnSpc>
            </a:pPr>
            <a:r>
              <a:rPr lang="en-US" dirty="0">
                <a:solidFill>
                  <a:srgbClr val="00628E"/>
                </a:solidFill>
              </a:rPr>
              <a:t>Other options:</a:t>
            </a:r>
          </a:p>
          <a:p>
            <a:pPr lvl="1">
              <a:lnSpc>
                <a:spcPct val="120000"/>
              </a:lnSpc>
            </a:pPr>
            <a:r>
              <a:rPr lang="en-US" sz="2000" dirty="0">
                <a:solidFill>
                  <a:srgbClr val="00628E"/>
                </a:solidFill>
              </a:rPr>
              <a:t>Lock it</a:t>
            </a:r>
          </a:p>
          <a:p>
            <a:pPr lvl="1">
              <a:lnSpc>
                <a:spcPct val="90000"/>
              </a:lnSpc>
            </a:pPr>
            <a:r>
              <a:rPr lang="en-US" sz="2000" dirty="0">
                <a:solidFill>
                  <a:srgbClr val="00628E"/>
                </a:solidFill>
              </a:rPr>
              <a:t>Unload it</a:t>
            </a:r>
          </a:p>
          <a:p>
            <a:pPr lvl="1">
              <a:lnSpc>
                <a:spcPct val="90000"/>
              </a:lnSpc>
            </a:pPr>
            <a:r>
              <a:rPr lang="en-US" sz="2000" dirty="0">
                <a:solidFill>
                  <a:srgbClr val="00628E"/>
                </a:solidFill>
              </a:rPr>
              <a:t>Remove ammunition</a:t>
            </a:r>
          </a:p>
          <a:p>
            <a:pPr lvl="1">
              <a:lnSpc>
                <a:spcPct val="90000"/>
              </a:lnSpc>
            </a:pPr>
            <a:r>
              <a:rPr lang="en-US" sz="2000" dirty="0">
                <a:solidFill>
                  <a:srgbClr val="00628E"/>
                </a:solidFill>
              </a:rPr>
              <a:t>Disassemble it</a:t>
            </a:r>
          </a:p>
          <a:p>
            <a:pPr>
              <a:lnSpc>
                <a:spcPct val="120000"/>
              </a:lnSpc>
            </a:pPr>
            <a:r>
              <a:rPr lang="en-US" dirty="0">
                <a:solidFill>
                  <a:srgbClr val="00628E"/>
                </a:solidFill>
              </a:rPr>
              <a:t>Multiple options for locking devices are available</a:t>
            </a:r>
          </a:p>
          <a:p>
            <a:pPr>
              <a:lnSpc>
                <a:spcPct val="120000"/>
              </a:lnSpc>
            </a:pPr>
            <a:r>
              <a:rPr lang="en-US" dirty="0">
                <a:solidFill>
                  <a:srgbClr val="00628E"/>
                </a:solidFill>
              </a:rPr>
              <a:t>Ideally - Keep the key components elsewhere</a:t>
            </a:r>
          </a:p>
          <a:p>
            <a:endParaRPr lang="en-US" dirty="0">
              <a:solidFill>
                <a:srgbClr val="00628E"/>
              </a:solidFill>
            </a:endParaRPr>
          </a:p>
          <a:p>
            <a:endParaRPr lang="en-US" sz="2400" dirty="0">
              <a:solidFill>
                <a:srgbClr val="003366"/>
              </a:solidFill>
              <a:latin typeface="Arial"/>
              <a:cs typeface="Arial"/>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48</a:t>
            </a:fld>
            <a:endParaRPr lang="en-US" dirty="0"/>
          </a:p>
        </p:txBody>
      </p:sp>
    </p:spTree>
    <p:extLst>
      <p:ext uri="{BB962C8B-B14F-4D97-AF65-F5344CB8AC3E}">
        <p14:creationId xmlns:p14="http://schemas.microsoft.com/office/powerpoint/2010/main" val="398516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a:t>
            </a:fld>
            <a:endParaRPr lang="en-US" dirty="0"/>
          </a:p>
        </p:txBody>
      </p:sp>
      <p:sp>
        <p:nvSpPr>
          <p:cNvPr id="9"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U.S. Veterans &amp; Suicide Methods - 2014</a:t>
            </a:r>
          </a:p>
        </p:txBody>
      </p:sp>
      <p:sp>
        <p:nvSpPr>
          <p:cNvPr id="10" name="Text Box 100"/>
          <p:cNvSpPr txBox="1">
            <a:spLocks noChangeArrowheads="1"/>
          </p:cNvSpPr>
          <p:nvPr/>
        </p:nvSpPr>
        <p:spPr bwMode="auto">
          <a:xfrm>
            <a:off x="762000" y="6254132"/>
            <a:ext cx="7725833" cy="430887"/>
          </a:xfrm>
          <a:prstGeom prst="rect">
            <a:avLst/>
          </a:prstGeom>
          <a:noFill/>
          <a:ln w="9525">
            <a:noFill/>
            <a:miter lim="800000"/>
            <a:headEnd/>
            <a:tailEnd/>
          </a:ln>
        </p:spPr>
        <p:txBody>
          <a:bodyPr wrap="square">
            <a:spAutoFit/>
          </a:bodyPr>
          <a:lstStyle/>
          <a:p>
            <a:r>
              <a:rPr lang="en-US" sz="1100" dirty="0">
                <a:solidFill>
                  <a:schemeClr val="bg1">
                    <a:lumMod val="50000"/>
                  </a:schemeClr>
                </a:solidFill>
              </a:rPr>
              <a:t>“Suicide among veterans and other Americans 2001-2014,” VHA Office of Suicide Prevention, August 3 2016, page 16, Fig 8</a:t>
            </a:r>
            <a:endParaRPr lang="en-US" sz="1100" dirty="0">
              <a:solidFill>
                <a:schemeClr val="bg1">
                  <a:lumMod val="50000"/>
                </a:schemeClr>
              </a:solidFill>
              <a:latin typeface="Arial"/>
              <a:cs typeface="Arial"/>
            </a:endParaRPr>
          </a:p>
        </p:txBody>
      </p:sp>
      <p:sp>
        <p:nvSpPr>
          <p:cNvPr id="8" name="Rectangle 7"/>
          <p:cNvSpPr/>
          <p:nvPr/>
        </p:nvSpPr>
        <p:spPr>
          <a:xfrm>
            <a:off x="721360" y="2509520"/>
            <a:ext cx="5882640" cy="3627120"/>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VHAECHSimonJ\Desktop\Screen Shot 2017-07-16 at 6.15.03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65413"/>
            <a:ext cx="7510992" cy="437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84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LMS for Medications</a:t>
            </a:r>
          </a:p>
        </p:txBody>
      </p:sp>
      <p:sp>
        <p:nvSpPr>
          <p:cNvPr id="3" name="Content Placeholder 2"/>
          <p:cNvSpPr>
            <a:spLocks noGrp="1"/>
          </p:cNvSpPr>
          <p:nvPr>
            <p:ph idx="1"/>
          </p:nvPr>
        </p:nvSpPr>
        <p:spPr>
          <a:xfrm>
            <a:off x="457200" y="1935650"/>
            <a:ext cx="4003040" cy="4190513"/>
          </a:xfrm>
        </p:spPr>
        <p:txBody>
          <a:bodyPr/>
          <a:lstStyle/>
          <a:p>
            <a:pPr marL="0" indent="0">
              <a:lnSpc>
                <a:spcPct val="120000"/>
              </a:lnSpc>
              <a:buNone/>
            </a:pPr>
            <a:r>
              <a:rPr lang="en-US" u="sng" dirty="0">
                <a:solidFill>
                  <a:srgbClr val="00628E"/>
                </a:solidFill>
              </a:rPr>
              <a:t>Essential Meds</a:t>
            </a:r>
          </a:p>
          <a:p>
            <a:pPr>
              <a:lnSpc>
                <a:spcPct val="120000"/>
              </a:lnSpc>
            </a:pPr>
            <a:r>
              <a:rPr lang="en-US" dirty="0">
                <a:solidFill>
                  <a:srgbClr val="00628E"/>
                </a:solidFill>
              </a:rPr>
              <a:t>Blister packets for home medications</a:t>
            </a:r>
          </a:p>
          <a:p>
            <a:pPr>
              <a:lnSpc>
                <a:spcPct val="120000"/>
              </a:lnSpc>
            </a:pPr>
            <a:endParaRPr lang="en-US" dirty="0">
              <a:solidFill>
                <a:srgbClr val="00628E"/>
              </a:solidFill>
            </a:endParaRPr>
          </a:p>
          <a:p>
            <a:pPr marL="0" indent="0">
              <a:lnSpc>
                <a:spcPct val="120000"/>
              </a:lnSpc>
              <a:buNone/>
            </a:pPr>
            <a:r>
              <a:rPr lang="en-US" u="sng" dirty="0">
                <a:solidFill>
                  <a:srgbClr val="00628E"/>
                </a:solidFill>
              </a:rPr>
              <a:t>Unneeded Meds</a:t>
            </a:r>
          </a:p>
          <a:p>
            <a:pPr>
              <a:lnSpc>
                <a:spcPct val="120000"/>
              </a:lnSpc>
            </a:pPr>
            <a:r>
              <a:rPr lang="en-US" dirty="0">
                <a:solidFill>
                  <a:srgbClr val="00628E"/>
                </a:solidFill>
              </a:rPr>
              <a:t>Medication disposal kits</a:t>
            </a:r>
          </a:p>
          <a:p>
            <a:pPr>
              <a:lnSpc>
                <a:spcPct val="120000"/>
              </a:lnSpc>
            </a:pPr>
            <a:r>
              <a:rPr lang="en-US" dirty="0">
                <a:solidFill>
                  <a:srgbClr val="00628E"/>
                </a:solidFill>
              </a:rPr>
              <a:t>Medication disposal bins in VHA facilities</a:t>
            </a:r>
          </a:p>
          <a:p>
            <a:pPr>
              <a:lnSpc>
                <a:spcPct val="120000"/>
              </a:lnSpc>
            </a:pPr>
            <a:r>
              <a:rPr lang="en-US" dirty="0">
                <a:solidFill>
                  <a:srgbClr val="00628E"/>
                </a:solidFill>
              </a:rPr>
              <a:t>Flushing, coffee grounds, trash, etc…</a:t>
            </a:r>
          </a:p>
          <a:p>
            <a:endParaRPr lang="en-US" dirty="0">
              <a:solidFill>
                <a:srgbClr val="00628E"/>
              </a:solidFill>
            </a:endParaRPr>
          </a:p>
          <a:p>
            <a:endParaRPr lang="en-US" sz="2400" dirty="0">
              <a:solidFill>
                <a:srgbClr val="003366"/>
              </a:solidFill>
              <a:latin typeface="Arial"/>
              <a:cs typeface="Arial"/>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49</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793" y="2062931"/>
            <a:ext cx="1888714" cy="178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48370" y="4081674"/>
            <a:ext cx="2781901" cy="2086426"/>
          </a:xfrm>
          <a:prstGeom prst="rect">
            <a:avLst/>
          </a:prstGeom>
          <a:noFill/>
          <a:ln w="9525">
            <a:noFill/>
            <a:miter lim="800000"/>
            <a:headEnd/>
            <a:tailEnd/>
          </a:ln>
        </p:spPr>
      </p:pic>
      <p:pic>
        <p:nvPicPr>
          <p:cNvPr id="1028" name="Picture 4" descr="C:\Users\VHAECHSimonJ\Desktop\iStock-1853131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597" y="2167743"/>
            <a:ext cx="2362087" cy="157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6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LMS for Patients on Opioids</a:t>
            </a:r>
          </a:p>
        </p:txBody>
      </p:sp>
      <p:sp>
        <p:nvSpPr>
          <p:cNvPr id="3" name="Content Placeholder 2"/>
          <p:cNvSpPr>
            <a:spLocks noGrp="1"/>
          </p:cNvSpPr>
          <p:nvPr>
            <p:ph idx="1"/>
          </p:nvPr>
        </p:nvSpPr>
        <p:spPr/>
        <p:txBody>
          <a:bodyPr/>
          <a:lstStyle/>
          <a:p>
            <a:pPr>
              <a:lnSpc>
                <a:spcPct val="120000"/>
              </a:lnSpc>
            </a:pPr>
            <a:r>
              <a:rPr lang="en-US" dirty="0">
                <a:solidFill>
                  <a:srgbClr val="00628E"/>
                </a:solidFill>
              </a:rPr>
              <a:t>Indicated for patients with:</a:t>
            </a:r>
          </a:p>
          <a:p>
            <a:pPr lvl="1">
              <a:lnSpc>
                <a:spcPct val="120000"/>
              </a:lnSpc>
            </a:pPr>
            <a:r>
              <a:rPr lang="en-US" sz="2000" dirty="0">
                <a:solidFill>
                  <a:srgbClr val="00628E"/>
                </a:solidFill>
              </a:rPr>
              <a:t>Suicide risk + access to opioids (prescribed or unprescribed)</a:t>
            </a:r>
          </a:p>
          <a:p>
            <a:pPr lvl="1">
              <a:lnSpc>
                <a:spcPct val="90000"/>
              </a:lnSpc>
            </a:pPr>
            <a:r>
              <a:rPr lang="en-US" sz="2000" dirty="0">
                <a:solidFill>
                  <a:srgbClr val="00628E"/>
                </a:solidFill>
              </a:rPr>
              <a:t>Unintentional overdose risk (STORM Tool) + access to opioids</a:t>
            </a:r>
          </a:p>
          <a:p>
            <a:pPr>
              <a:lnSpc>
                <a:spcPct val="120000"/>
              </a:lnSpc>
            </a:pPr>
            <a:r>
              <a:rPr lang="en-US" dirty="0">
                <a:solidFill>
                  <a:srgbClr val="00628E"/>
                </a:solidFill>
              </a:rPr>
              <a:t>Naloxone nasal spray and </a:t>
            </a:r>
            <a:r>
              <a:rPr lang="en-US" dirty="0" err="1">
                <a:solidFill>
                  <a:srgbClr val="00628E"/>
                </a:solidFill>
              </a:rPr>
              <a:t>autoinjectors</a:t>
            </a:r>
            <a:r>
              <a:rPr lang="en-US" dirty="0">
                <a:solidFill>
                  <a:srgbClr val="00628E"/>
                </a:solidFill>
              </a:rPr>
              <a:t> available via the VHA pharmacy</a:t>
            </a:r>
          </a:p>
          <a:p>
            <a:pPr>
              <a:lnSpc>
                <a:spcPct val="120000"/>
              </a:lnSpc>
            </a:pPr>
            <a:r>
              <a:rPr lang="en-US" dirty="0">
                <a:solidFill>
                  <a:srgbClr val="00628E"/>
                </a:solidFill>
              </a:rPr>
              <a:t>Trainings available at PBM.VA.GOV</a:t>
            </a:r>
          </a:p>
          <a:p>
            <a:endParaRPr lang="en-US" dirty="0">
              <a:solidFill>
                <a:srgbClr val="00628E"/>
              </a:solidFill>
            </a:endParaRPr>
          </a:p>
          <a:p>
            <a:endParaRPr lang="en-US" sz="2400" dirty="0">
              <a:solidFill>
                <a:srgbClr val="003366"/>
              </a:solidFill>
              <a:latin typeface="Arial"/>
              <a:cs typeface="Arial"/>
            </a:endParaRPr>
          </a:p>
          <a:p>
            <a:pPr marL="280976" indent="-280976" eaLnBrk="1" hangingPunct="1"/>
            <a:endParaRPr lang="en-US" dirty="0">
              <a:solidFill>
                <a:srgbClr val="00628E"/>
              </a:solidFill>
            </a:endParaRPr>
          </a:p>
          <a:p>
            <a:pPr marL="0" lvl="1" indent="0">
              <a:lnSpc>
                <a:spcPct val="120000"/>
              </a:lnSpc>
              <a:buNone/>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492" y="4175574"/>
            <a:ext cx="3211815" cy="185097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Screen Shot 2017-07-14 at 6.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6" y="4154408"/>
            <a:ext cx="3517901" cy="1872139"/>
          </a:xfrm>
          <a:prstGeom prst="rect">
            <a:avLst/>
          </a:prstGeom>
          <a:ln>
            <a:noFill/>
          </a:ln>
        </p:spPr>
      </p:pic>
      <p:sp>
        <p:nvSpPr>
          <p:cNvPr id="9" name="TextBox 8"/>
          <p:cNvSpPr txBox="1"/>
          <p:nvPr/>
        </p:nvSpPr>
        <p:spPr>
          <a:xfrm>
            <a:off x="827614" y="6276182"/>
            <a:ext cx="7968848" cy="276999"/>
          </a:xfrm>
          <a:prstGeom prst="rect">
            <a:avLst/>
          </a:prstGeom>
          <a:noFill/>
        </p:spPr>
        <p:txBody>
          <a:bodyPr wrap="none" rtlCol="0">
            <a:spAutoFit/>
          </a:bodyPr>
          <a:lstStyle/>
          <a:p>
            <a:r>
              <a:rPr lang="en-US" sz="1200" dirty="0">
                <a:solidFill>
                  <a:schemeClr val="bg1">
                    <a:lumMod val="50000"/>
                  </a:schemeClr>
                </a:solidFill>
                <a:latin typeface="Arial"/>
                <a:cs typeface="Arial"/>
              </a:rPr>
              <a:t>https://</a:t>
            </a:r>
            <a:r>
              <a:rPr lang="en-US" sz="1200" dirty="0" err="1">
                <a:solidFill>
                  <a:schemeClr val="bg1">
                    <a:lumMod val="50000"/>
                  </a:schemeClr>
                </a:solidFill>
                <a:latin typeface="Arial"/>
                <a:cs typeface="Arial"/>
              </a:rPr>
              <a:t>www.pbm.va.gov</a:t>
            </a:r>
            <a:r>
              <a:rPr lang="en-US" sz="1200" dirty="0">
                <a:solidFill>
                  <a:schemeClr val="bg1">
                    <a:lumMod val="50000"/>
                  </a:schemeClr>
                </a:solidFill>
                <a:latin typeface="Arial"/>
                <a:cs typeface="Arial"/>
              </a:rPr>
              <a:t>/PBM/</a:t>
            </a:r>
            <a:r>
              <a:rPr lang="en-US" sz="1200" dirty="0" err="1">
                <a:solidFill>
                  <a:schemeClr val="bg1">
                    <a:lumMod val="50000"/>
                  </a:schemeClr>
                </a:solidFill>
                <a:latin typeface="Arial"/>
                <a:cs typeface="Arial"/>
              </a:rPr>
              <a:t>AcademicDetailingService</a:t>
            </a:r>
            <a:r>
              <a:rPr lang="en-US" sz="1200" dirty="0">
                <a:solidFill>
                  <a:schemeClr val="bg1">
                    <a:lumMod val="50000"/>
                  </a:schemeClr>
                </a:solidFill>
                <a:latin typeface="Arial"/>
                <a:cs typeface="Arial"/>
              </a:rPr>
              <a:t>/Documents/</a:t>
            </a:r>
            <a:r>
              <a:rPr lang="en-US" sz="1200" dirty="0" err="1">
                <a:solidFill>
                  <a:schemeClr val="bg1">
                    <a:lumMod val="50000"/>
                  </a:schemeClr>
                </a:solidFill>
                <a:latin typeface="Arial"/>
                <a:cs typeface="Arial"/>
              </a:rPr>
              <a:t>Naloxone_Auto_Injector_Kit_Instructions.pdf</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767361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LMS in the Hospital</a:t>
            </a:r>
          </a:p>
        </p:txBody>
      </p:sp>
      <p:sp>
        <p:nvSpPr>
          <p:cNvPr id="3" name="Content Placeholder 2"/>
          <p:cNvSpPr>
            <a:spLocks noGrp="1"/>
          </p:cNvSpPr>
          <p:nvPr>
            <p:ph idx="1"/>
          </p:nvPr>
        </p:nvSpPr>
        <p:spPr>
          <a:xfrm>
            <a:off x="457199" y="1935650"/>
            <a:ext cx="7914217" cy="4190513"/>
          </a:xfrm>
        </p:spPr>
        <p:txBody>
          <a:bodyPr/>
          <a:lstStyle/>
          <a:p>
            <a:pPr marL="0" indent="0">
              <a:lnSpc>
                <a:spcPct val="120000"/>
              </a:lnSpc>
              <a:buNone/>
            </a:pPr>
            <a:r>
              <a:rPr lang="en-US" dirty="0">
                <a:solidFill>
                  <a:srgbClr val="00628E"/>
                </a:solidFill>
              </a:rPr>
              <a:t>243 suicides occurring in VA mental health units between 1999 &amp; 2011</a:t>
            </a:r>
          </a:p>
          <a:p>
            <a:endParaRPr lang="en-US" dirty="0">
              <a:solidFill>
                <a:srgbClr val="00628E"/>
              </a:solidFill>
            </a:endParaRPr>
          </a:p>
          <a:p>
            <a:endParaRPr lang="en-US" kern="0" dirty="0">
              <a:solidFill>
                <a:srgbClr val="003366"/>
              </a:solidFill>
              <a:latin typeface="Arial"/>
              <a:cs typeface="Arial"/>
            </a:endParaRPr>
          </a:p>
          <a:p>
            <a:endParaRPr lang="en-US" dirty="0">
              <a:solidFill>
                <a:srgbClr val="00628E"/>
              </a:solidFill>
            </a:endParaRPr>
          </a:p>
          <a:p>
            <a:endParaRPr lang="en-US" sz="2400" dirty="0">
              <a:solidFill>
                <a:srgbClr val="003366"/>
              </a:solidFill>
              <a:latin typeface="Arial"/>
              <a:cs typeface="Arial"/>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51</a:t>
            </a:fld>
            <a:endParaRPr lang="en-US" dirty="0"/>
          </a:p>
        </p:txBody>
      </p:sp>
      <p:sp>
        <p:nvSpPr>
          <p:cNvPr id="7"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en-US" sz="1200" dirty="0">
                <a:solidFill>
                  <a:srgbClr val="7F7F7F"/>
                </a:solidFill>
                <a:latin typeface="Arial"/>
                <a:cs typeface="Arial"/>
              </a:rPr>
              <a:t>Mills et al. </a:t>
            </a:r>
            <a:r>
              <a:rPr lang="en-US" sz="1200" i="1" dirty="0">
                <a:solidFill>
                  <a:srgbClr val="7F7F7F"/>
                </a:solidFill>
              </a:rPr>
              <a:t>General Hospital Psychiatry </a:t>
            </a:r>
            <a:r>
              <a:rPr lang="en-US" sz="1200" dirty="0">
                <a:solidFill>
                  <a:srgbClr val="7F7F7F"/>
                </a:solidFill>
              </a:rPr>
              <a:t>35 (2013) 528–536</a:t>
            </a:r>
            <a:endParaRPr lang="en-US" sz="1200" dirty="0">
              <a:solidFill>
                <a:srgbClr val="7F7F7F"/>
              </a:solidFill>
              <a:latin typeface="Arial"/>
              <a:cs typeface="Arial"/>
            </a:endParaRPr>
          </a:p>
        </p:txBody>
      </p:sp>
      <p:pic>
        <p:nvPicPr>
          <p:cNvPr id="8" name="Picture 7" descr="Lethal graph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76" y="2656555"/>
            <a:ext cx="7657562" cy="3828781"/>
          </a:xfrm>
          <a:prstGeom prst="rect">
            <a:avLst/>
          </a:prstGeom>
        </p:spPr>
      </p:pic>
    </p:spTree>
    <p:extLst>
      <p:ext uri="{BB962C8B-B14F-4D97-AF65-F5344CB8AC3E}">
        <p14:creationId xmlns:p14="http://schemas.microsoft.com/office/powerpoint/2010/main" val="2504391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Guidance on Environmental Safety</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52</a:t>
            </a:fld>
            <a:endParaRPr lang="en-US" dirty="0"/>
          </a:p>
        </p:txBody>
      </p:sp>
      <p:sp>
        <p:nvSpPr>
          <p:cNvPr id="9"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en-US" sz="1200" dirty="0">
                <a:solidFill>
                  <a:srgbClr val="7F7F7F"/>
                </a:solidFill>
                <a:latin typeface="Arial"/>
                <a:cs typeface="Arial"/>
              </a:rPr>
              <a:t>Mills et al. </a:t>
            </a:r>
            <a:r>
              <a:rPr lang="en-US" sz="1200" i="1" dirty="0">
                <a:solidFill>
                  <a:srgbClr val="7F7F7F"/>
                </a:solidFill>
              </a:rPr>
              <a:t>General Hospital Psychiatry </a:t>
            </a:r>
            <a:r>
              <a:rPr lang="en-US" sz="1200" dirty="0">
                <a:solidFill>
                  <a:srgbClr val="7F7F7F"/>
                </a:solidFill>
              </a:rPr>
              <a:t>35 (2013) 528–536</a:t>
            </a:r>
            <a:endParaRPr lang="en-US" sz="1200" dirty="0">
              <a:solidFill>
                <a:srgbClr val="7F7F7F"/>
              </a:solidFill>
              <a:latin typeface="Arial"/>
              <a:cs typeface="Arial"/>
            </a:endParaRPr>
          </a:p>
        </p:txBody>
      </p:sp>
      <p:pic>
        <p:nvPicPr>
          <p:cNvPr id="12" name="Picture 11" descr="Lethal graph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51" y="1962152"/>
            <a:ext cx="7772400" cy="4013200"/>
          </a:xfrm>
          <a:prstGeom prst="rect">
            <a:avLst/>
          </a:prstGeom>
        </p:spPr>
      </p:pic>
    </p:spTree>
    <p:extLst>
      <p:ext uri="{BB962C8B-B14F-4D97-AF65-F5344CB8AC3E}">
        <p14:creationId xmlns:p14="http://schemas.microsoft.com/office/powerpoint/2010/main" val="2861269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LMSC Documentation</a:t>
            </a:r>
          </a:p>
        </p:txBody>
      </p:sp>
      <p:sp>
        <p:nvSpPr>
          <p:cNvPr id="3" name="Content Placeholder 2"/>
          <p:cNvSpPr>
            <a:spLocks noGrp="1"/>
          </p:cNvSpPr>
          <p:nvPr>
            <p:ph idx="1"/>
          </p:nvPr>
        </p:nvSpPr>
        <p:spPr/>
        <p:txBody>
          <a:bodyPr/>
          <a:lstStyle/>
          <a:p>
            <a:pPr fontAlgn="auto">
              <a:lnSpc>
                <a:spcPct val="120000"/>
              </a:lnSpc>
              <a:spcBef>
                <a:spcPts val="0"/>
              </a:spcBef>
              <a:spcAft>
                <a:spcPts val="900"/>
              </a:spcAft>
              <a:buFont typeface="Arial"/>
              <a:buChar char="•"/>
            </a:pPr>
            <a:r>
              <a:rPr lang="en-US" dirty="0">
                <a:solidFill>
                  <a:srgbClr val="00628E"/>
                </a:solidFill>
              </a:rPr>
              <a:t>Essential for healthcare providers to document their discussion about lethal means and LMSC</a:t>
            </a:r>
          </a:p>
          <a:p>
            <a:pPr fontAlgn="auto">
              <a:lnSpc>
                <a:spcPct val="120000"/>
              </a:lnSpc>
              <a:spcBef>
                <a:spcPts val="0"/>
              </a:spcBef>
              <a:spcAft>
                <a:spcPts val="900"/>
              </a:spcAft>
              <a:buFont typeface="Arial"/>
              <a:buChar char="•"/>
            </a:pPr>
            <a:r>
              <a:rPr lang="en-US" dirty="0">
                <a:solidFill>
                  <a:srgbClr val="00628E"/>
                </a:solidFill>
              </a:rPr>
              <a:t>For example-</a:t>
            </a:r>
          </a:p>
          <a:p>
            <a:pPr marL="457200" lvl="1" indent="0" fontAlgn="auto">
              <a:lnSpc>
                <a:spcPct val="110000"/>
              </a:lnSpc>
              <a:spcBef>
                <a:spcPts val="0"/>
              </a:spcBef>
              <a:spcAft>
                <a:spcPts val="900"/>
              </a:spcAft>
              <a:buNone/>
            </a:pPr>
            <a:r>
              <a:rPr lang="en-US" sz="1900" i="1" dirty="0">
                <a:solidFill>
                  <a:srgbClr val="00628E"/>
                </a:solidFill>
              </a:rPr>
              <a:t>–	“Given Veteran’s moderate acute risk for suicide, we discussed lethal 	means safety. Veteran agreed to have his brother store his firearm until 	the primary driver of his suicide risk (lack of housing) resolves.” </a:t>
            </a:r>
          </a:p>
          <a:p>
            <a:pPr marL="457200" lvl="1" indent="0" fontAlgn="auto">
              <a:lnSpc>
                <a:spcPct val="110000"/>
              </a:lnSpc>
              <a:spcBef>
                <a:spcPts val="0"/>
              </a:spcBef>
              <a:spcAft>
                <a:spcPts val="900"/>
              </a:spcAft>
              <a:buNone/>
            </a:pPr>
            <a:r>
              <a:rPr lang="en-US" sz="1900" i="1" dirty="0">
                <a:solidFill>
                  <a:srgbClr val="00628E"/>
                </a:solidFill>
              </a:rPr>
              <a:t>–	“Veteran remains at high chronic risk for suicide. Veteran shared that he 	has large amounts of unused and unneeded medications at home. I 	provided him with instructions regarding how to safely dispose of these 	medications. Veteran stated that he will call me tomorrow to confirm 	that he has disposed of these medications.”</a:t>
            </a:r>
          </a:p>
          <a:p>
            <a:endParaRPr lang="en-US" dirty="0">
              <a:solidFill>
                <a:srgbClr val="00628E"/>
              </a:solidFill>
            </a:endParaRPr>
          </a:p>
          <a:p>
            <a:endParaRPr lang="en-US" dirty="0">
              <a:solidFill>
                <a:srgbClr val="00628E"/>
              </a:solidFill>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53</a:t>
            </a:fld>
            <a:endParaRPr lang="en-US" dirty="0"/>
          </a:p>
        </p:txBody>
      </p:sp>
    </p:spTree>
    <p:extLst>
      <p:ext uri="{BB962C8B-B14F-4D97-AF65-F5344CB8AC3E}">
        <p14:creationId xmlns:p14="http://schemas.microsoft.com/office/powerpoint/2010/main" val="2260844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Ongoing VHA Efforts</a:t>
            </a:r>
          </a:p>
        </p:txBody>
      </p:sp>
      <p:sp>
        <p:nvSpPr>
          <p:cNvPr id="3" name="Content Placeholder 2"/>
          <p:cNvSpPr>
            <a:spLocks noGrp="1"/>
          </p:cNvSpPr>
          <p:nvPr>
            <p:ph idx="1"/>
          </p:nvPr>
        </p:nvSpPr>
        <p:spPr/>
        <p:txBody>
          <a:bodyPr/>
          <a:lstStyle/>
          <a:p>
            <a:pPr fontAlgn="auto">
              <a:lnSpc>
                <a:spcPct val="120000"/>
              </a:lnSpc>
              <a:spcBef>
                <a:spcPts val="0"/>
              </a:spcBef>
              <a:spcAft>
                <a:spcPts val="900"/>
              </a:spcAft>
              <a:buFont typeface="Arial"/>
              <a:buChar char="•"/>
            </a:pPr>
            <a:r>
              <a:rPr lang="en-US" dirty="0">
                <a:solidFill>
                  <a:srgbClr val="00628E"/>
                </a:solidFill>
              </a:rPr>
              <a:t>Stay tuned for additional resources</a:t>
            </a:r>
          </a:p>
          <a:p>
            <a:pPr lvl="1" fontAlgn="auto">
              <a:lnSpc>
                <a:spcPct val="120000"/>
              </a:lnSpc>
              <a:spcBef>
                <a:spcPts val="0"/>
              </a:spcBef>
              <a:spcAft>
                <a:spcPts val="900"/>
              </a:spcAft>
              <a:buFont typeface="Arial"/>
              <a:buChar char="•"/>
            </a:pPr>
            <a:r>
              <a:rPr lang="en-US" sz="1800" dirty="0">
                <a:solidFill>
                  <a:srgbClr val="00628E"/>
                </a:solidFill>
              </a:rPr>
              <a:t>Online training resources</a:t>
            </a:r>
          </a:p>
          <a:p>
            <a:pPr lvl="1" fontAlgn="auto">
              <a:lnSpc>
                <a:spcPct val="120000"/>
              </a:lnSpc>
              <a:spcBef>
                <a:spcPts val="0"/>
              </a:spcBef>
              <a:spcAft>
                <a:spcPts val="900"/>
              </a:spcAft>
              <a:buFont typeface="Arial"/>
              <a:buChar char="•"/>
            </a:pPr>
            <a:r>
              <a:rPr lang="en-US" dirty="0">
                <a:solidFill>
                  <a:srgbClr val="00628E"/>
                </a:solidFill>
              </a:rPr>
              <a:t>Supplemental videos</a:t>
            </a:r>
            <a:endParaRPr lang="en-US" sz="1800" dirty="0">
              <a:solidFill>
                <a:srgbClr val="00628E"/>
              </a:solidFill>
            </a:endParaRPr>
          </a:p>
          <a:p>
            <a:pPr lvl="1" fontAlgn="auto">
              <a:lnSpc>
                <a:spcPct val="120000"/>
              </a:lnSpc>
              <a:spcBef>
                <a:spcPts val="0"/>
              </a:spcBef>
              <a:spcAft>
                <a:spcPts val="900"/>
              </a:spcAft>
              <a:buFont typeface="Arial"/>
              <a:buChar char="•"/>
            </a:pPr>
            <a:r>
              <a:rPr lang="en-US" dirty="0">
                <a:solidFill>
                  <a:srgbClr val="00628E"/>
                </a:solidFill>
              </a:rPr>
              <a:t>Further distribution of locking devices, medication disposal equipment, and guidance on use</a:t>
            </a:r>
            <a:endParaRPr lang="en-US" sz="18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54</a:t>
            </a:fld>
            <a:endParaRPr lang="en-US" dirty="0"/>
          </a:p>
        </p:txBody>
      </p:sp>
    </p:spTree>
    <p:extLst>
      <p:ext uri="{BB962C8B-B14F-4D97-AF65-F5344CB8AC3E}">
        <p14:creationId xmlns:p14="http://schemas.microsoft.com/office/powerpoint/2010/main" val="15800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17168" t="9053" r="17780" b="12407"/>
          <a:stretch/>
        </p:blipFill>
        <p:spPr>
          <a:xfrm>
            <a:off x="6184549" y="2794983"/>
            <a:ext cx="2180699" cy="1616001"/>
          </a:xfrm>
          <a:prstGeom prst="rect">
            <a:avLst/>
          </a:prstGeom>
        </p:spPr>
      </p:pic>
      <p:sp>
        <p:nvSpPr>
          <p:cNvPr id="2" name="Title 1"/>
          <p:cNvSpPr>
            <a:spLocks noGrp="1"/>
          </p:cNvSpPr>
          <p:nvPr>
            <p:ph type="title"/>
          </p:nvPr>
        </p:nvSpPr>
        <p:spPr/>
        <p:txBody>
          <a:bodyPr/>
          <a:lstStyle/>
          <a:p>
            <a:r>
              <a:rPr lang="en-US" dirty="0">
                <a:latin typeface="+mn-lt"/>
                <a:cs typeface="Arial"/>
              </a:rPr>
              <a:t>Suicide Risk Management Consultation Program</a:t>
            </a:r>
          </a:p>
        </p:txBody>
      </p:sp>
      <p:sp>
        <p:nvSpPr>
          <p:cNvPr id="3" name="Content Placeholder 2"/>
          <p:cNvSpPr>
            <a:spLocks noGrp="1"/>
          </p:cNvSpPr>
          <p:nvPr>
            <p:ph idx="1"/>
          </p:nvPr>
        </p:nvSpPr>
        <p:spPr/>
        <p:txBody>
          <a:bodyPr/>
          <a:lstStyle/>
          <a:p>
            <a:pPr marL="0" indent="0">
              <a:lnSpc>
                <a:spcPct val="120000"/>
              </a:lnSpc>
              <a:buNone/>
            </a:pPr>
            <a:r>
              <a:rPr lang="en-US" dirty="0">
                <a:solidFill>
                  <a:srgbClr val="00628E"/>
                </a:solidFill>
              </a:rPr>
              <a:t>Consultation at no cost for VHA Providers with general</a:t>
            </a:r>
          </a:p>
          <a:p>
            <a:pPr marL="0" indent="0">
              <a:lnSpc>
                <a:spcPct val="120000"/>
              </a:lnSpc>
              <a:buNone/>
            </a:pPr>
            <a:r>
              <a:rPr lang="en-US" dirty="0">
                <a:solidFill>
                  <a:srgbClr val="00628E"/>
                </a:solidFill>
              </a:rPr>
              <a:t>or specific questions about Suicide Risk Management</a:t>
            </a:r>
          </a:p>
          <a:p>
            <a:pPr marL="0" indent="0">
              <a:lnSpc>
                <a:spcPct val="120000"/>
              </a:lnSpc>
              <a:buNone/>
            </a:pPr>
            <a:endParaRPr lang="en-US" dirty="0">
              <a:solidFill>
                <a:srgbClr val="00628E"/>
              </a:solidFill>
            </a:endParaRPr>
          </a:p>
          <a:p>
            <a:pPr marL="685800" lvl="1">
              <a:lnSpc>
                <a:spcPct val="120000"/>
              </a:lnSpc>
              <a:buFont typeface="Arial" panose="020B0604020202020204" pitchFamily="34" charset="0"/>
              <a:buChar char="•"/>
            </a:pPr>
            <a:r>
              <a:rPr lang="en-US" sz="2000" dirty="0">
                <a:solidFill>
                  <a:srgbClr val="00628E"/>
                </a:solidFill>
              </a:rPr>
              <a:t>Lethal means safety counseling</a:t>
            </a:r>
          </a:p>
          <a:p>
            <a:pPr marL="685800" lvl="1">
              <a:lnSpc>
                <a:spcPct val="120000"/>
              </a:lnSpc>
              <a:buFont typeface="Arial" panose="020B0604020202020204" pitchFamily="34" charset="0"/>
              <a:buChar char="•"/>
            </a:pPr>
            <a:r>
              <a:rPr lang="en-US" sz="2000" dirty="0">
                <a:solidFill>
                  <a:srgbClr val="00628E"/>
                </a:solidFill>
              </a:rPr>
              <a:t>Assessment</a:t>
            </a:r>
          </a:p>
          <a:p>
            <a:pPr marL="685800" lvl="1">
              <a:lnSpc>
                <a:spcPct val="120000"/>
              </a:lnSpc>
              <a:buFont typeface="Arial" panose="020B0604020202020204" pitchFamily="34" charset="0"/>
              <a:buChar char="•"/>
            </a:pPr>
            <a:r>
              <a:rPr lang="en-US" sz="2000" dirty="0">
                <a:solidFill>
                  <a:srgbClr val="00628E"/>
                </a:solidFill>
              </a:rPr>
              <a:t>Conceptualizing suicide risk</a:t>
            </a:r>
          </a:p>
          <a:p>
            <a:pPr marL="685800" lvl="1">
              <a:lnSpc>
                <a:spcPct val="120000"/>
              </a:lnSpc>
              <a:buFont typeface="Arial" panose="020B0604020202020204" pitchFamily="34" charset="0"/>
              <a:buChar char="•"/>
            </a:pPr>
            <a:r>
              <a:rPr lang="en-US" sz="2000" dirty="0">
                <a:solidFill>
                  <a:srgbClr val="00628E"/>
                </a:solidFill>
              </a:rPr>
              <a:t>Pharmacotherapy</a:t>
            </a:r>
          </a:p>
          <a:p>
            <a:pPr marL="685800" lvl="1">
              <a:lnSpc>
                <a:spcPct val="120000"/>
              </a:lnSpc>
              <a:buFont typeface="Arial" panose="020B0604020202020204" pitchFamily="34" charset="0"/>
              <a:buChar char="•"/>
            </a:pPr>
            <a:r>
              <a:rPr lang="en-US" sz="2000" dirty="0">
                <a:solidFill>
                  <a:srgbClr val="00628E"/>
                </a:solidFill>
              </a:rPr>
              <a:t>Evidence-based resources for suicide risk management </a:t>
            </a:r>
          </a:p>
          <a:p>
            <a:endParaRPr lang="en-US" dirty="0">
              <a:solidFill>
                <a:srgbClr val="00628E"/>
              </a:solidFill>
            </a:endParaRPr>
          </a:p>
          <a:p>
            <a:endParaRPr lang="en-US" dirty="0">
              <a:solidFill>
                <a:srgbClr val="00628E"/>
              </a:solidFill>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55</a:t>
            </a:fld>
            <a:endParaRPr lang="en-US" dirty="0"/>
          </a:p>
        </p:txBody>
      </p:sp>
      <p:sp>
        <p:nvSpPr>
          <p:cNvPr id="7"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en-US" sz="1200" dirty="0">
                <a:solidFill>
                  <a:srgbClr val="7F7F7F"/>
                </a:solidFill>
                <a:latin typeface="Arial"/>
                <a:cs typeface="Arial"/>
                <a:hlinkClick r:id="rId3"/>
              </a:rPr>
              <a:t>https://www.mirecc.va.gov/visn19/consult</a:t>
            </a:r>
            <a:endParaRPr lang="en-US" sz="1200" dirty="0">
              <a:solidFill>
                <a:srgbClr val="7F7F7F"/>
              </a:solidFill>
              <a:latin typeface="Arial"/>
              <a:cs typeface="Arial"/>
            </a:endParaRPr>
          </a:p>
        </p:txBody>
      </p:sp>
    </p:spTree>
    <p:extLst>
      <p:ext uri="{BB962C8B-B14F-4D97-AF65-F5344CB8AC3E}">
        <p14:creationId xmlns:p14="http://schemas.microsoft.com/office/powerpoint/2010/main" val="488666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Lethal Means Safety in Action</a:t>
            </a:r>
          </a:p>
        </p:txBody>
      </p:sp>
      <p:sp>
        <p:nvSpPr>
          <p:cNvPr id="3" name="Content Placeholder 2"/>
          <p:cNvSpPr>
            <a:spLocks noGrp="1"/>
          </p:cNvSpPr>
          <p:nvPr>
            <p:ph idx="1"/>
          </p:nvPr>
        </p:nvSpPr>
        <p:spPr/>
        <p:txBody>
          <a:bodyPr/>
          <a:lstStyle/>
          <a:p>
            <a:pPr>
              <a:lnSpc>
                <a:spcPct val="110000"/>
              </a:lnSpc>
              <a:buFont typeface="Arial"/>
              <a:buChar char="•"/>
              <a:defRPr/>
            </a:pPr>
            <a:r>
              <a:rPr lang="en-US" dirty="0">
                <a:solidFill>
                  <a:srgbClr val="00628E"/>
                </a:solidFill>
              </a:rPr>
              <a:t>Most 18-21 year-olds in Israel serve in the Israel Defense Force (IDF)</a:t>
            </a:r>
          </a:p>
          <a:p>
            <a:pPr>
              <a:lnSpc>
                <a:spcPct val="110000"/>
              </a:lnSpc>
              <a:buFont typeface="Arial"/>
              <a:buChar char="•"/>
              <a:defRPr/>
            </a:pPr>
            <a:r>
              <a:rPr lang="en-US" dirty="0">
                <a:solidFill>
                  <a:srgbClr val="00628E"/>
                </a:solidFill>
              </a:rPr>
              <a:t>Early 2000s:  90% of IDF suicides were by firearm and most occurred on weekend leave</a:t>
            </a:r>
          </a:p>
          <a:p>
            <a:pPr>
              <a:lnSpc>
                <a:spcPct val="110000"/>
              </a:lnSpc>
              <a:buFont typeface="Arial"/>
              <a:buChar char="•"/>
              <a:defRPr/>
            </a:pPr>
            <a:r>
              <a:rPr lang="en-US" dirty="0">
                <a:solidFill>
                  <a:srgbClr val="00628E"/>
                </a:solidFill>
              </a:rPr>
              <a:t>2006:  IDF implemented a policy requiring soldiers to leave their weapons on base during weekend leave </a:t>
            </a:r>
          </a:p>
          <a:p>
            <a:pPr>
              <a:lnSpc>
                <a:spcPct val="110000"/>
              </a:lnSpc>
              <a:buFont typeface="Arial"/>
              <a:buChar char="•"/>
              <a:defRPr/>
            </a:pPr>
            <a:r>
              <a:rPr lang="en-US" dirty="0">
                <a:solidFill>
                  <a:srgbClr val="00628E"/>
                </a:solidFill>
              </a:rPr>
              <a:t>Suicide rate decreased by 40% </a:t>
            </a:r>
          </a:p>
          <a:p>
            <a:pPr>
              <a:lnSpc>
                <a:spcPct val="110000"/>
              </a:lnSpc>
              <a:buFont typeface="Arial"/>
              <a:buChar char="•"/>
              <a:defRPr/>
            </a:pPr>
            <a:r>
              <a:rPr lang="en-US" dirty="0">
                <a:solidFill>
                  <a:srgbClr val="00628E"/>
                </a:solidFill>
              </a:rPr>
              <a:t>Weekend suicides dropped significantly</a:t>
            </a:r>
          </a:p>
          <a:p>
            <a:pPr>
              <a:lnSpc>
                <a:spcPct val="110000"/>
              </a:lnSpc>
              <a:buFont typeface="Arial"/>
              <a:buChar char="•"/>
              <a:defRPr/>
            </a:pPr>
            <a:r>
              <a:rPr lang="en-US" dirty="0">
                <a:solidFill>
                  <a:srgbClr val="00628E"/>
                </a:solidFill>
              </a:rPr>
              <a:t>Weekday suicides did not</a:t>
            </a:r>
          </a:p>
          <a:p>
            <a:endParaRPr lang="en-US" dirty="0">
              <a:solidFill>
                <a:srgbClr val="00628E"/>
              </a:solidFill>
            </a:endParaRPr>
          </a:p>
          <a:p>
            <a:pPr marL="280976" indent="-280976" eaLnBrk="1" hangingPunct="1"/>
            <a:endParaRPr lang="en-US"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56</a:t>
            </a:fld>
            <a:endParaRPr lang="en-US" dirty="0"/>
          </a:p>
        </p:txBody>
      </p:sp>
      <p:sp>
        <p:nvSpPr>
          <p:cNvPr id="6" name="Text Box 17"/>
          <p:cNvSpPr txBox="1">
            <a:spLocks noChangeArrowheads="1"/>
          </p:cNvSpPr>
          <p:nvPr/>
        </p:nvSpPr>
        <p:spPr bwMode="auto">
          <a:xfrm>
            <a:off x="812801" y="6261112"/>
            <a:ext cx="6941118" cy="276999"/>
          </a:xfrm>
          <a:prstGeom prst="rect">
            <a:avLst/>
          </a:prstGeom>
          <a:noFill/>
          <a:ln w="9525">
            <a:noFill/>
            <a:miter lim="800000"/>
            <a:headEnd/>
            <a:tailEnd/>
          </a:ln>
        </p:spPr>
        <p:txBody>
          <a:bodyPr wrap="square">
            <a:spAutoFit/>
          </a:bodyPr>
          <a:lstStyle/>
          <a:p>
            <a:r>
              <a:rPr lang="en-US" sz="1200" dirty="0" err="1">
                <a:solidFill>
                  <a:srgbClr val="7F7F7F"/>
                </a:solidFill>
              </a:rPr>
              <a:t>Lubin</a:t>
            </a:r>
            <a:r>
              <a:rPr lang="en-US" sz="1200" dirty="0">
                <a:solidFill>
                  <a:srgbClr val="7F7F7F"/>
                </a:solidFill>
              </a:rPr>
              <a:t> et al. 2010. </a:t>
            </a:r>
            <a:r>
              <a:rPr lang="en-US" sz="1200" i="1" dirty="0">
                <a:solidFill>
                  <a:srgbClr val="7F7F7F"/>
                </a:solidFill>
              </a:rPr>
              <a:t>Suicide and Life-Threatening Behavior</a:t>
            </a:r>
            <a:r>
              <a:rPr lang="en-US" sz="1200" dirty="0">
                <a:solidFill>
                  <a:srgbClr val="7F7F7F"/>
                </a:solidFill>
              </a:rPr>
              <a:t>, 40(5), 421-424</a:t>
            </a:r>
          </a:p>
        </p:txBody>
      </p:sp>
    </p:spTree>
    <p:extLst>
      <p:ext uri="{BB962C8B-B14F-4D97-AF65-F5344CB8AC3E}">
        <p14:creationId xmlns:p14="http://schemas.microsoft.com/office/powerpoint/2010/main" val="3665854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Summary</a:t>
            </a:r>
          </a:p>
        </p:txBody>
      </p:sp>
      <p:sp>
        <p:nvSpPr>
          <p:cNvPr id="3" name="Content Placeholder 2"/>
          <p:cNvSpPr>
            <a:spLocks noGrp="1"/>
          </p:cNvSpPr>
          <p:nvPr>
            <p:ph idx="1"/>
          </p:nvPr>
        </p:nvSpPr>
        <p:spPr/>
        <p:txBody>
          <a:bodyPr/>
          <a:lstStyle/>
          <a:p>
            <a:pPr fontAlgn="auto">
              <a:spcBef>
                <a:spcPts val="0"/>
              </a:spcBef>
              <a:spcAft>
                <a:spcPts val="900"/>
              </a:spcAft>
              <a:buFont typeface="Arial"/>
              <a:buChar char="•"/>
            </a:pPr>
            <a:r>
              <a:rPr lang="en-US" dirty="0">
                <a:solidFill>
                  <a:srgbClr val="00628E"/>
                </a:solidFill>
              </a:rPr>
              <a:t>Suicide prevention is a priority </a:t>
            </a:r>
          </a:p>
          <a:p>
            <a:pPr fontAlgn="auto">
              <a:spcBef>
                <a:spcPts val="0"/>
              </a:spcBef>
              <a:spcAft>
                <a:spcPts val="900"/>
              </a:spcAft>
              <a:buFont typeface="Arial"/>
              <a:buChar char="•"/>
            </a:pPr>
            <a:r>
              <a:rPr lang="en-US" dirty="0">
                <a:solidFill>
                  <a:srgbClr val="00628E"/>
                </a:solidFill>
              </a:rPr>
              <a:t>Facilitating LMS among at-risk patients is considered an essential, evidence-based component of effective prevention programs.</a:t>
            </a:r>
          </a:p>
          <a:p>
            <a:pPr>
              <a:lnSpc>
                <a:spcPct val="110000"/>
              </a:lnSpc>
              <a:buFont typeface="Arial"/>
              <a:buChar char="•"/>
              <a:defRPr/>
            </a:pPr>
            <a:r>
              <a:rPr lang="en-US" dirty="0">
                <a:solidFill>
                  <a:srgbClr val="00628E"/>
                </a:solidFill>
              </a:rPr>
              <a:t>Broad agreement that promoting LMS is important.</a:t>
            </a:r>
          </a:p>
          <a:p>
            <a:pPr>
              <a:lnSpc>
                <a:spcPct val="110000"/>
              </a:lnSpc>
              <a:buFont typeface="Arial"/>
              <a:buChar char="•"/>
              <a:defRPr/>
            </a:pPr>
            <a:r>
              <a:rPr lang="en-US" dirty="0">
                <a:solidFill>
                  <a:srgbClr val="00628E"/>
                </a:solidFill>
              </a:rPr>
              <a:t>Most Veteran suicides are firearm-related but medications are also an important cause of death; especially among female patients.</a:t>
            </a:r>
          </a:p>
          <a:p>
            <a:pPr>
              <a:lnSpc>
                <a:spcPct val="110000"/>
              </a:lnSpc>
              <a:buFont typeface="Arial"/>
              <a:buChar char="•"/>
              <a:defRPr/>
            </a:pPr>
            <a:r>
              <a:rPr lang="en-US" dirty="0">
                <a:solidFill>
                  <a:srgbClr val="00628E"/>
                </a:solidFill>
              </a:rPr>
              <a:t>Use Therapeutic Risk Management to identify which patients should receive LMSC.</a:t>
            </a:r>
          </a:p>
          <a:p>
            <a:pPr>
              <a:lnSpc>
                <a:spcPct val="110000"/>
              </a:lnSpc>
              <a:buFont typeface="Arial"/>
              <a:buChar char="•"/>
              <a:defRPr/>
            </a:pPr>
            <a:r>
              <a:rPr lang="en-US" dirty="0">
                <a:solidFill>
                  <a:srgbClr val="00628E"/>
                </a:solidFill>
              </a:rPr>
              <a:t>The conversation requires practice – be on the lookout for more training and materials from VHA. </a:t>
            </a:r>
          </a:p>
          <a:p>
            <a:pPr marL="0" indent="0">
              <a:lnSpc>
                <a:spcPct val="90000"/>
              </a:lnSpc>
              <a:buNone/>
              <a:defRPr/>
            </a:pPr>
            <a:endParaRPr lang="en-US" sz="2800" i="1" kern="0" dirty="0">
              <a:solidFill>
                <a:srgbClr val="003366"/>
              </a:solidFill>
              <a:latin typeface="Times"/>
            </a:endParaRPr>
          </a:p>
          <a:p>
            <a:pPr marL="342900" lvl="1" indent="-342900">
              <a:lnSpc>
                <a:spcPct val="120000"/>
              </a:lnSpc>
              <a:buFont typeface="Arial" charset="0"/>
              <a:buChar char="•"/>
              <a:defRPr/>
            </a:pPr>
            <a:endParaRPr lang="en-US" sz="2000"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57</a:t>
            </a:fld>
            <a:endParaRPr lang="en-US" dirty="0"/>
          </a:p>
        </p:txBody>
      </p:sp>
    </p:spTree>
    <p:extLst>
      <p:ext uri="{BB962C8B-B14F-4D97-AF65-F5344CB8AC3E}">
        <p14:creationId xmlns:p14="http://schemas.microsoft.com/office/powerpoint/2010/main" val="2227211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For More Information</a:t>
            </a:r>
          </a:p>
        </p:txBody>
      </p:sp>
      <p:sp>
        <p:nvSpPr>
          <p:cNvPr id="3" name="Content Placeholder 2"/>
          <p:cNvSpPr>
            <a:spLocks noGrp="1"/>
          </p:cNvSpPr>
          <p:nvPr>
            <p:ph idx="1"/>
          </p:nvPr>
        </p:nvSpPr>
        <p:spPr/>
        <p:txBody>
          <a:bodyPr/>
          <a:lstStyle/>
          <a:p>
            <a:pPr marL="0" indent="0" fontAlgn="auto">
              <a:spcBef>
                <a:spcPts val="0"/>
              </a:spcBef>
              <a:spcAft>
                <a:spcPts val="900"/>
              </a:spcAft>
              <a:buNone/>
            </a:pPr>
            <a:endParaRPr lang="en-US" dirty="0"/>
          </a:p>
          <a:p>
            <a:pPr marL="0" indent="0" fontAlgn="auto">
              <a:lnSpc>
                <a:spcPct val="90000"/>
              </a:lnSpc>
              <a:spcBef>
                <a:spcPts val="0"/>
              </a:spcBef>
              <a:spcAft>
                <a:spcPts val="900"/>
              </a:spcAft>
              <a:buNone/>
            </a:pPr>
            <a:r>
              <a:rPr lang="en-US" b="1" dirty="0"/>
              <a:t>Means Matter website:  </a:t>
            </a:r>
            <a:r>
              <a:rPr lang="en-US" dirty="0"/>
              <a:t>www.meansmatter.org </a:t>
            </a:r>
          </a:p>
          <a:p>
            <a:pPr marL="0" indent="0" fontAlgn="auto">
              <a:lnSpc>
                <a:spcPct val="90000"/>
              </a:lnSpc>
              <a:spcBef>
                <a:spcPts val="0"/>
              </a:spcBef>
              <a:spcAft>
                <a:spcPts val="900"/>
              </a:spcAft>
              <a:buNone/>
            </a:pPr>
            <a:r>
              <a:rPr lang="en-US" dirty="0"/>
              <a:t> </a:t>
            </a:r>
          </a:p>
          <a:p>
            <a:pPr marL="0" indent="0" fontAlgn="auto">
              <a:lnSpc>
                <a:spcPct val="90000"/>
              </a:lnSpc>
              <a:spcBef>
                <a:spcPts val="0"/>
              </a:spcBef>
              <a:spcAft>
                <a:spcPts val="900"/>
              </a:spcAft>
              <a:buNone/>
            </a:pPr>
            <a:r>
              <a:rPr lang="en-US" b="1" dirty="0"/>
              <a:t>Free course on LMSC (CALM-Online): </a:t>
            </a:r>
            <a:r>
              <a:rPr lang="en-US" dirty="0"/>
              <a:t>training.sprc.org</a:t>
            </a:r>
          </a:p>
          <a:p>
            <a:pPr fontAlgn="auto">
              <a:lnSpc>
                <a:spcPct val="90000"/>
              </a:lnSpc>
              <a:spcBef>
                <a:spcPts val="0"/>
              </a:spcBef>
              <a:spcAft>
                <a:spcPts val="900"/>
              </a:spcAft>
              <a:buFont typeface="Arial"/>
              <a:buChar char="•"/>
            </a:pPr>
            <a:endParaRPr lang="en-US" dirty="0"/>
          </a:p>
          <a:p>
            <a:pPr marL="0" indent="0" fontAlgn="auto">
              <a:lnSpc>
                <a:spcPct val="90000"/>
              </a:lnSpc>
              <a:spcBef>
                <a:spcPts val="0"/>
              </a:spcBef>
              <a:spcAft>
                <a:spcPts val="900"/>
              </a:spcAft>
              <a:buNone/>
            </a:pPr>
            <a:r>
              <a:rPr lang="en-US" b="1" dirty="0"/>
              <a:t>Veterans Crisis Line: </a:t>
            </a:r>
            <a:r>
              <a:rPr lang="en-US" dirty="0"/>
              <a:t>veteranscrisisline.net  </a:t>
            </a:r>
          </a:p>
          <a:p>
            <a:pPr fontAlgn="auto">
              <a:lnSpc>
                <a:spcPct val="90000"/>
              </a:lnSpc>
              <a:spcBef>
                <a:spcPts val="0"/>
              </a:spcBef>
              <a:spcAft>
                <a:spcPts val="900"/>
              </a:spcAft>
              <a:buFont typeface="Arial"/>
              <a:buChar char="•"/>
              <a:defRPr/>
            </a:pPr>
            <a:endParaRPr lang="en-US" dirty="0">
              <a:solidFill>
                <a:srgbClr val="00628E"/>
              </a:solidFill>
            </a:endParaRPr>
          </a:p>
          <a:p>
            <a:pPr marL="342900" lvl="1" indent="-342900" fontAlgn="auto">
              <a:lnSpc>
                <a:spcPct val="120000"/>
              </a:lnSpc>
              <a:spcBef>
                <a:spcPts val="0"/>
              </a:spcBef>
              <a:spcAft>
                <a:spcPts val="900"/>
              </a:spcAft>
              <a:buFont typeface="Arial"/>
              <a:buChar char="•"/>
              <a:defRPr/>
            </a:pPr>
            <a:endParaRPr lang="en-US" sz="2000" dirty="0">
              <a:solidFill>
                <a:srgbClr val="00628E"/>
              </a:solidFill>
            </a:endParaRPr>
          </a:p>
          <a:p>
            <a:pPr fontAlgn="auto">
              <a:lnSpc>
                <a:spcPct val="120000"/>
              </a:lnSpc>
              <a:spcBef>
                <a:spcPts val="0"/>
              </a:spcBef>
              <a:spcAft>
                <a:spcPts val="900"/>
              </a:spcAft>
              <a:buFont typeface="Arial"/>
              <a:buChar char="•"/>
              <a:defRPr/>
            </a:pPr>
            <a:endParaRPr lang="en-US" dirty="0">
              <a:solidFill>
                <a:srgbClr val="00628E"/>
              </a:solidFill>
            </a:endParaRPr>
          </a:p>
          <a:p>
            <a:pPr fontAlgn="auto">
              <a:lnSpc>
                <a:spcPct val="120000"/>
              </a:lnSpc>
              <a:spcBef>
                <a:spcPts val="0"/>
              </a:spcBef>
              <a:spcAft>
                <a:spcPts val="900"/>
              </a:spcAft>
              <a:buFont typeface="Arial"/>
              <a:buChar char="•"/>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58</a:t>
            </a:fld>
            <a:endParaRPr lang="en-US" dirty="0"/>
          </a:p>
        </p:txBody>
      </p:sp>
    </p:spTree>
    <p:extLst>
      <p:ext uri="{BB962C8B-B14F-4D97-AF65-F5344CB8AC3E}">
        <p14:creationId xmlns:p14="http://schemas.microsoft.com/office/powerpoint/2010/main" val="86302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U.S. Veterans &amp; Firearms</a:t>
            </a:r>
          </a:p>
        </p:txBody>
      </p:sp>
      <p:sp>
        <p:nvSpPr>
          <p:cNvPr id="7" name="Rectangle 3"/>
          <p:cNvSpPr txBox="1">
            <a:spLocks noChangeArrowheads="1"/>
          </p:cNvSpPr>
          <p:nvPr/>
        </p:nvSpPr>
        <p:spPr bwMode="auto">
          <a:xfrm>
            <a:off x="440273" y="1955802"/>
            <a:ext cx="7975594" cy="4140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0"/>
              </a:spcBef>
              <a:spcAft>
                <a:spcPts val="600"/>
              </a:spcAft>
            </a:pPr>
            <a:r>
              <a:rPr lang="en-US" sz="2000" b="1" dirty="0">
                <a:solidFill>
                  <a:schemeClr val="accent1">
                    <a:lumMod val="75000"/>
                  </a:schemeClr>
                </a:solidFill>
                <a:latin typeface="Calibri"/>
                <a:cs typeface="Calibri"/>
              </a:rPr>
              <a:t>Veterans…</a:t>
            </a:r>
          </a:p>
          <a:p>
            <a:pPr marL="685800" lvl="1" indent="-228600">
              <a:lnSpc>
                <a:spcPct val="120000"/>
              </a:lnSpc>
              <a:spcBef>
                <a:spcPts val="0"/>
              </a:spcBef>
              <a:spcAft>
                <a:spcPts val="600"/>
              </a:spcAft>
              <a:buFont typeface="Arial" panose="020B0604020202020204" pitchFamily="34" charset="0"/>
              <a:buChar char="•"/>
            </a:pPr>
            <a:r>
              <a:rPr lang="en-US" sz="2000" dirty="0">
                <a:solidFill>
                  <a:schemeClr val="accent1">
                    <a:lumMod val="75000"/>
                  </a:schemeClr>
                </a:solidFill>
                <a:latin typeface="Calibri"/>
                <a:cs typeface="Calibri"/>
              </a:rPr>
              <a:t>Have a  high degree of familiarity with firearms</a:t>
            </a:r>
          </a:p>
          <a:p>
            <a:pPr marL="685800" lvl="1" indent="-228600">
              <a:lnSpc>
                <a:spcPct val="120000"/>
              </a:lnSpc>
              <a:spcBef>
                <a:spcPts val="0"/>
              </a:spcBef>
              <a:spcAft>
                <a:spcPts val="600"/>
              </a:spcAft>
              <a:buFont typeface="Arial" panose="020B0604020202020204" pitchFamily="34" charset="0"/>
              <a:buChar char="•"/>
            </a:pPr>
            <a:r>
              <a:rPr lang="en-US" sz="2000" dirty="0">
                <a:solidFill>
                  <a:schemeClr val="accent1">
                    <a:lumMod val="75000"/>
                  </a:schemeClr>
                </a:solidFill>
                <a:latin typeface="Calibri"/>
                <a:cs typeface="Calibri"/>
              </a:rPr>
              <a:t>Are more likely to own firearms than those in the U.S. general population</a:t>
            </a:r>
          </a:p>
          <a:p>
            <a:pPr lvl="2">
              <a:lnSpc>
                <a:spcPct val="120000"/>
              </a:lnSpc>
              <a:spcBef>
                <a:spcPts val="0"/>
              </a:spcBef>
              <a:spcAft>
                <a:spcPts val="600"/>
              </a:spcAft>
            </a:pPr>
            <a:r>
              <a:rPr lang="en-US" sz="2000" i="1" dirty="0">
                <a:solidFill>
                  <a:schemeClr val="accent1">
                    <a:lumMod val="75000"/>
                  </a:schemeClr>
                </a:solidFill>
                <a:latin typeface="Calibri"/>
                <a:cs typeface="Calibri"/>
              </a:rPr>
              <a:t>–   </a:t>
            </a:r>
            <a:r>
              <a:rPr lang="en-US" sz="2000" i="1" u="sng" dirty="0">
                <a:solidFill>
                  <a:schemeClr val="accent1">
                    <a:lumMod val="75000"/>
                  </a:schemeClr>
                </a:solidFill>
                <a:latin typeface="Calibri"/>
                <a:cs typeface="Calibri"/>
              </a:rPr>
              <a:t>1 in 2 </a:t>
            </a:r>
            <a:r>
              <a:rPr lang="en-US" sz="2000" i="1" dirty="0">
                <a:solidFill>
                  <a:schemeClr val="accent1">
                    <a:lumMod val="75000"/>
                  </a:schemeClr>
                </a:solidFill>
                <a:latin typeface="Calibri"/>
                <a:cs typeface="Calibri"/>
              </a:rPr>
              <a:t>owns at least one firearm</a:t>
            </a:r>
          </a:p>
          <a:p>
            <a:pPr lvl="2">
              <a:lnSpc>
                <a:spcPct val="90000"/>
              </a:lnSpc>
              <a:spcBef>
                <a:spcPts val="0"/>
              </a:spcBef>
              <a:spcAft>
                <a:spcPts val="600"/>
              </a:spcAft>
            </a:pPr>
            <a:r>
              <a:rPr lang="en-US" sz="2000" i="1" dirty="0">
                <a:solidFill>
                  <a:schemeClr val="accent1">
                    <a:lumMod val="75000"/>
                  </a:schemeClr>
                </a:solidFill>
                <a:latin typeface="Calibri"/>
                <a:cs typeface="Calibri"/>
              </a:rPr>
              <a:t>–   </a:t>
            </a:r>
            <a:r>
              <a:rPr lang="en-US" sz="2000" i="1" u="sng" dirty="0">
                <a:solidFill>
                  <a:schemeClr val="accent1">
                    <a:lumMod val="75000"/>
                  </a:schemeClr>
                </a:solidFill>
                <a:latin typeface="Calibri"/>
                <a:cs typeface="Calibri"/>
              </a:rPr>
              <a:t>1 in 3 </a:t>
            </a:r>
            <a:r>
              <a:rPr lang="en-US" sz="2000" i="1" dirty="0">
                <a:solidFill>
                  <a:schemeClr val="accent1">
                    <a:lumMod val="75000"/>
                  </a:schemeClr>
                </a:solidFill>
                <a:latin typeface="Calibri"/>
                <a:cs typeface="Calibri"/>
              </a:rPr>
              <a:t>stores a firearm loaded &amp; unlocked</a:t>
            </a:r>
          </a:p>
          <a:p>
            <a:pPr marL="685800" lvl="1" indent="-228600">
              <a:lnSpc>
                <a:spcPct val="120000"/>
              </a:lnSpc>
              <a:spcBef>
                <a:spcPts val="0"/>
              </a:spcBef>
              <a:spcAft>
                <a:spcPts val="600"/>
              </a:spcAft>
              <a:buFont typeface="Arial" panose="020B0604020202020204" pitchFamily="34" charset="0"/>
              <a:buChar char="•"/>
            </a:pPr>
            <a:r>
              <a:rPr lang="en-US" sz="2000" dirty="0">
                <a:solidFill>
                  <a:schemeClr val="accent1">
                    <a:lumMod val="75000"/>
                  </a:schemeClr>
                </a:solidFill>
                <a:latin typeface="Calibri"/>
                <a:cs typeface="Calibri"/>
              </a:rPr>
              <a:t>Are more likely to die from firearm-related suicide than those in the U.S. general population</a:t>
            </a:r>
          </a:p>
        </p:txBody>
      </p:sp>
      <p:sp>
        <p:nvSpPr>
          <p:cNvPr id="4" name="Text Box 17"/>
          <p:cNvSpPr txBox="1">
            <a:spLocks noChangeArrowheads="1"/>
          </p:cNvSpPr>
          <p:nvPr/>
        </p:nvSpPr>
        <p:spPr bwMode="auto">
          <a:xfrm>
            <a:off x="812801" y="6159512"/>
            <a:ext cx="7675032" cy="600164"/>
          </a:xfrm>
          <a:prstGeom prst="rect">
            <a:avLst/>
          </a:prstGeom>
          <a:noFill/>
          <a:ln w="9525">
            <a:noFill/>
            <a:miter lim="800000"/>
            <a:headEnd/>
            <a:tailEnd/>
          </a:ln>
        </p:spPr>
        <p:txBody>
          <a:bodyPr wrap="square">
            <a:spAutoFit/>
          </a:bodyPr>
          <a:lstStyle/>
          <a:p>
            <a:r>
              <a:rPr lang="en-US" sz="1100" dirty="0">
                <a:solidFill>
                  <a:schemeClr val="bg1">
                    <a:lumMod val="50000"/>
                  </a:schemeClr>
                </a:solidFill>
              </a:rPr>
              <a:t>E Cleveland et al. Firearm ownership among American Veterans, </a:t>
            </a:r>
            <a:r>
              <a:rPr lang="en-US" sz="1100" i="1" dirty="0">
                <a:solidFill>
                  <a:schemeClr val="bg1">
                    <a:lumMod val="50000"/>
                  </a:schemeClr>
                </a:solidFill>
              </a:rPr>
              <a:t>Under Review; </a:t>
            </a:r>
            <a:r>
              <a:rPr lang="en-US" sz="1100" dirty="0">
                <a:solidFill>
                  <a:schemeClr val="bg1">
                    <a:lumMod val="50000"/>
                  </a:schemeClr>
                </a:solidFill>
              </a:rPr>
              <a:t>“Suicide among veterans and other Americans 2001-2014,” VHA Office of Suicide Prevention, August 3 2016; </a:t>
            </a:r>
            <a:r>
              <a:rPr lang="en-US" sz="1100" dirty="0">
                <a:solidFill>
                  <a:schemeClr val="bg1">
                    <a:lumMod val="50000"/>
                  </a:schemeClr>
                </a:solidFill>
                <a:latin typeface="Arial"/>
                <a:cs typeface="Arial"/>
              </a:rPr>
              <a:t>Simonetti et al. Firearm storage practices among Veterans with and without suicide risk factors, </a:t>
            </a:r>
            <a:r>
              <a:rPr lang="en-US" sz="1100" i="1" dirty="0">
                <a:solidFill>
                  <a:schemeClr val="bg1">
                    <a:lumMod val="50000"/>
                  </a:schemeClr>
                </a:solidFill>
                <a:latin typeface="Arial"/>
                <a:cs typeface="Arial"/>
              </a:rPr>
              <a:t>Under Review</a:t>
            </a:r>
            <a:endParaRPr lang="en-US" sz="1100" dirty="0">
              <a:solidFill>
                <a:schemeClr val="bg1">
                  <a:lumMod val="50000"/>
                </a:schemeClr>
              </a:solidFill>
              <a:latin typeface="Arial"/>
              <a:cs typeface="Arial"/>
            </a:endParaRP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5</a:t>
            </a:fld>
            <a:endParaRPr lang="en-US" dirty="0"/>
          </a:p>
        </p:txBody>
      </p:sp>
    </p:spTree>
    <p:extLst>
      <p:ext uri="{BB962C8B-B14F-4D97-AF65-F5344CB8AC3E}">
        <p14:creationId xmlns:p14="http://schemas.microsoft.com/office/powerpoint/2010/main" val="897917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a:rPr>
              <a:t>Thank you!		Questions or Comments?</a:t>
            </a:r>
          </a:p>
        </p:txBody>
      </p:sp>
      <p:sp>
        <p:nvSpPr>
          <p:cNvPr id="3" name="Content Placeholder 2"/>
          <p:cNvSpPr>
            <a:spLocks noGrp="1"/>
          </p:cNvSpPr>
          <p:nvPr>
            <p:ph idx="1"/>
          </p:nvPr>
        </p:nvSpPr>
        <p:spPr/>
        <p:txBody>
          <a:bodyPr/>
          <a:lstStyle/>
          <a:p>
            <a:pPr marL="0" indent="0" fontAlgn="auto">
              <a:spcBef>
                <a:spcPts val="0"/>
              </a:spcBef>
              <a:spcAft>
                <a:spcPts val="900"/>
              </a:spcAft>
              <a:buNone/>
            </a:pPr>
            <a:endParaRPr lang="en-US" dirty="0">
              <a:solidFill>
                <a:srgbClr val="00628E"/>
              </a:solidFill>
            </a:endParaRPr>
          </a:p>
          <a:p>
            <a:pPr marL="0" indent="0" fontAlgn="auto">
              <a:spcBef>
                <a:spcPts val="0"/>
              </a:spcBef>
              <a:spcAft>
                <a:spcPts val="900"/>
              </a:spcAft>
              <a:buNone/>
            </a:pPr>
            <a:r>
              <a:rPr lang="en-US" b="1" dirty="0">
                <a:solidFill>
                  <a:srgbClr val="00628E"/>
                </a:solidFill>
              </a:rPr>
              <a:t>Joe Simonetti, MD, MPH</a:t>
            </a:r>
          </a:p>
          <a:p>
            <a:pPr marL="0" indent="0" fontAlgn="auto">
              <a:spcBef>
                <a:spcPts val="0"/>
              </a:spcBef>
              <a:spcAft>
                <a:spcPts val="900"/>
              </a:spcAft>
              <a:buNone/>
            </a:pPr>
            <a:r>
              <a:rPr lang="en-US" dirty="0">
                <a:solidFill>
                  <a:srgbClr val="00628E"/>
                </a:solidFill>
                <a:hlinkClick r:id="rId2"/>
              </a:rPr>
              <a:t>Joseph.Simonetti@va.gov</a:t>
            </a:r>
            <a:endParaRPr lang="en-US" dirty="0">
              <a:solidFill>
                <a:srgbClr val="00628E"/>
              </a:solidFill>
            </a:endParaRPr>
          </a:p>
          <a:p>
            <a:pPr marL="0" indent="0" fontAlgn="auto">
              <a:spcBef>
                <a:spcPts val="0"/>
              </a:spcBef>
              <a:spcAft>
                <a:spcPts val="900"/>
              </a:spcAft>
              <a:buNone/>
            </a:pPr>
            <a:endParaRPr lang="en-US" b="1" dirty="0">
              <a:solidFill>
                <a:srgbClr val="00628E"/>
              </a:solidFill>
            </a:endParaRPr>
          </a:p>
          <a:p>
            <a:pPr marL="0" indent="0" fontAlgn="auto">
              <a:spcBef>
                <a:spcPts val="0"/>
              </a:spcBef>
              <a:spcAft>
                <a:spcPts val="900"/>
              </a:spcAft>
              <a:buNone/>
            </a:pPr>
            <a:r>
              <a:rPr lang="en-US" b="1" dirty="0">
                <a:solidFill>
                  <a:srgbClr val="00628E"/>
                </a:solidFill>
              </a:rPr>
              <a:t>Bridget Matarazzo, </a:t>
            </a:r>
            <a:r>
              <a:rPr lang="en-US" b="1" dirty="0" err="1">
                <a:solidFill>
                  <a:srgbClr val="00628E"/>
                </a:solidFill>
              </a:rPr>
              <a:t>PsyD</a:t>
            </a:r>
            <a:r>
              <a:rPr lang="en-US" b="1" dirty="0">
                <a:solidFill>
                  <a:srgbClr val="00628E"/>
                </a:solidFill>
              </a:rPr>
              <a:t>						</a:t>
            </a:r>
          </a:p>
          <a:p>
            <a:pPr marL="0" indent="0" fontAlgn="auto">
              <a:spcBef>
                <a:spcPts val="0"/>
              </a:spcBef>
              <a:spcAft>
                <a:spcPts val="900"/>
              </a:spcAft>
              <a:buNone/>
            </a:pPr>
            <a:r>
              <a:rPr lang="en-US" dirty="0">
                <a:solidFill>
                  <a:srgbClr val="00628E"/>
                </a:solidFill>
                <a:hlinkClick r:id="rId3"/>
              </a:rPr>
              <a:t>Bridget.Matarazzo@va.gov</a:t>
            </a:r>
            <a:endParaRPr lang="en-US" dirty="0">
              <a:solidFill>
                <a:srgbClr val="00628E"/>
              </a:solidFill>
            </a:endParaRPr>
          </a:p>
          <a:p>
            <a:pPr marL="0" indent="0" fontAlgn="auto">
              <a:spcBef>
                <a:spcPts val="0"/>
              </a:spcBef>
              <a:spcAft>
                <a:spcPts val="900"/>
              </a:spcAft>
              <a:buNone/>
            </a:pPr>
            <a:endParaRPr lang="en-US" dirty="0">
              <a:solidFill>
                <a:srgbClr val="00628E"/>
              </a:solidFill>
            </a:endParaRPr>
          </a:p>
          <a:p>
            <a:pPr marL="0" indent="0" fontAlgn="auto">
              <a:spcBef>
                <a:spcPts val="0"/>
              </a:spcBef>
              <a:spcAft>
                <a:spcPts val="900"/>
              </a:spcAft>
              <a:buNone/>
            </a:pPr>
            <a:endParaRPr lang="en-US" b="1" dirty="0">
              <a:solidFill>
                <a:srgbClr val="00628E"/>
              </a:solidFill>
            </a:endParaRPr>
          </a:p>
          <a:p>
            <a:pPr marL="0" indent="0" fontAlgn="auto">
              <a:lnSpc>
                <a:spcPct val="90000"/>
              </a:lnSpc>
              <a:spcBef>
                <a:spcPts val="0"/>
              </a:spcBef>
              <a:spcAft>
                <a:spcPts val="900"/>
              </a:spcAft>
              <a:buNone/>
            </a:pPr>
            <a:r>
              <a:rPr lang="en-US" b="1" dirty="0">
                <a:solidFill>
                  <a:srgbClr val="00628E"/>
                </a:solidFill>
              </a:rPr>
              <a:t>               @RMIRECC</a:t>
            </a:r>
          </a:p>
          <a:p>
            <a:pPr marL="0" indent="0" fontAlgn="auto">
              <a:lnSpc>
                <a:spcPct val="90000"/>
              </a:lnSpc>
              <a:spcBef>
                <a:spcPts val="0"/>
              </a:spcBef>
              <a:spcAft>
                <a:spcPts val="900"/>
              </a:spcAft>
              <a:buNone/>
            </a:pPr>
            <a:r>
              <a:rPr lang="en-US" b="1" dirty="0">
                <a:solidFill>
                  <a:srgbClr val="00628E"/>
                </a:solidFill>
              </a:rPr>
              <a:t>MIRECC Podcasts @ https://www.mirecc.va.gov/visn19/index.asp</a:t>
            </a:r>
            <a:endParaRPr lang="en-US" sz="2000" dirty="0">
              <a:solidFill>
                <a:srgbClr val="00628E"/>
              </a:solidFill>
            </a:endParaRPr>
          </a:p>
          <a:p>
            <a:pPr marL="0" indent="0">
              <a:lnSpc>
                <a:spcPct val="120000"/>
              </a:lnSpc>
              <a:buNone/>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a:p>
            <a:pPr>
              <a:lnSpc>
                <a:spcPct val="120000"/>
              </a:lnSpc>
              <a:defRPr/>
            </a:pPr>
            <a:endParaRPr lang="en-US" dirty="0">
              <a:solidFill>
                <a:srgbClr val="00628E"/>
              </a:solidFill>
            </a:endParaRP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59</a:t>
            </a:fld>
            <a:endParaRPr lang="en-US" dirty="0"/>
          </a:p>
        </p:txBody>
      </p:sp>
      <p:sp>
        <p:nvSpPr>
          <p:cNvPr id="5" name="AutoShape 2" descr="data:image/png;base64,iVBORw0KGgoAAAANSUhEUgAAAHsAAABkCAMAAACRmb8DAAAAkFBMVEUdofL///8AnPEAnfETn/L6/f8AmvH3/P/g8v3t9/7T6/zk8v0ZovL8//+Cx/ft+P6Nzviq2vpQtPV7wfYzqvPC4/uj1fmKyvfZ8P2d0fnO6Pxtv/aIy/het/VHrfQyqPO13vpbu/W64fqa1flQtvU/sPRzxPeAw/ax2Pm63Pqj2fm14Ptuwvan1PlyvvbK5fuN5pK+AAAFwUlEQVRogb2a23qqOhCAIRlEIBwNCCgiKtp2rV3f/+02J1uREAjCmot+vYj8mSRzyGQkeVZRNSN2I8c5u7GhqQODpTnB+seVIoQRxuUfev3Qufj52MppQzGWngRjujmZzFm65pzsOCEtcIMnWdwd63ue3GIr75DtvyuALlqSANBOaw3V/HyFTi22704nm3cPscCN7vn9Z+FNPfAQwMVusWl6n8x2U6bOP7pTt4av3dsBF0NJreeDfUJAjYnoM+GiCyGBLIdf2aEeiBO7xU5AAqL1f5+HRkNoCVAOK/wYljbHr2GHaTkfbz0BfSRD5Ir++y8K5BY7qD+QiMPDw6DWbcGbx09rtnlrbNMTXvZMEI2SH0TNNpLmCzgVPHDnlRgadvU5Uww3rNk6fcweDkKmpvGtq0NGVqX1+r6lllKz/V8rAXoUYDtiSpPIlM3QtTxSLn3Dbg1wRqPXnoja4P2Jv64eJQBA4sd+fz67REDZ2BP3IaS2RIoAW1k5SL78YH+03TH2/FFoe8MIXWMWgFQmztC7hKfOUNJRSkgFDaxBS475xO7MH7JwmH2fpDZgq1bscc47IzBsB3d9z4mc/Wg4Nz+v2TFr8VDu8xfeFPVplfyaUc1m2wqQb+6ZU3JxMqTBTyJRs9Vv5s4BpDtOdFHEnFop+DlDaeJY1DdNjLK4b+WVUdGzJd7ztxp23K8ClnafbOUV0WMOpBWpGrbJc45Y8iJGplvoLbjmbLYccM0FpDT5st/fbzZbHtChyLNX1AlbdywlFz5rbHYwYvOKO9Yu8HXjYSU70Q3v0VtLxnyoOPfkkNyi4BiHhhoJ+rWe/W7lD4MTAEJSejiIhhJIe9i9Ns7+TB2GBdm0j61ep4QGIXau9bBlO18YDpcuWz3VjmvNu07OIHhnd9nWahdqheXYO+E9FGJv1Q5bcYoczot8XbMj8dgkwP5P7rDl/3BpOVKebG5LsuGTwX7ka4CnJZ4j0S/lhSZnWlLbX8lDBlvsfjFVILEZbHViki8m+CYz2HLwD9CSFDHZ68PyZEh9Jlu+/oNFP9hsdihYP5ggkMlstpwtrjg+97GNdGk2ek02f9hmsGgYKYTKfewihi3Lxp1SylPusF7WsULnQv+ctywKx1nnbtF6N/BF65MCAsEr+uXNIs4Xs7SDPsCWjctCGRvedB9tOm8155T98PGeQHrqoBnvRPotHS7GC7M9xlsV441Kja3Z6Yj1EsR8H1O0YyZ6r+cKEBamzVZ0Q6vEOFlzGjtm1qZf9LZQSvM8LYuuM6KB/Rzxwq4vwrOfdPa73+t+XxYwMJywq6OvbH1+3wKEYdss9gL5C96x0V22TmdGA+kri3btO5j5pKGIge1hK9tZ2ZD1FsIZfk0TLpvxhLKqob1sWZuz9NFNGbhseX2ZK5agC7PXgsOWVWueUAKU9+rR0+dhunSG4/5aaBjHLlMI6d0jByTgrDivv0WNsxV6S3lscdH83pr13ksJxjBtBvjKJQ/29ahxsP1OvCl5BO53KuPYFd8+T2DjZLCDYEw/03D/CgM9omdkkG3q3gRHg5MR78hDbMNhtWcNCMB35+InzFbdZILSIN1GNQ5w2a43ybXi/ZiHew5bMVw6KaJA+mcUuZdt3Ld0UiAF8EY3yLDY9nGbTLyRAbbGNwa9spWTkxzIRC8KGI4CrYeS9uX6dz2M/aPrZDlZoULhiQEEyG6MaT3pHd6kAlgJfidsAfJElK7YRbyYI0VCaSTa/Fbtt32k70VqwOga8oN1H7sQPyeT6SBxWzIG2YX73Ey0aJxvu/UrIXbZylz4E8HAAUjKPkZ0Hw2xyzrLqcjR8EgbK9sQyD4UMqt+dsU/7g6pNGhtgEnqOdPWupddiH2KNkWKhpkTKFweRoQmWzcWPtgj2IWo4f0z+ptTqWxlR7iWyv+kebb98PVpLbyj2KWYqq1pa989O3vrerX2+7Pr64Zmq291iz/J/8eTUoCTs7ntAAAAAElFTkSuQmCC"/>
          <p:cNvSpPr>
            <a:spLocks noChangeAspect="1" noChangeArrowheads="1"/>
          </p:cNvSpPr>
          <p:nvPr/>
        </p:nvSpPr>
        <p:spPr bwMode="auto">
          <a:xfrm>
            <a:off x="155575" y="-258763"/>
            <a:ext cx="685800" cy="55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HsAAABkCAMAAACRmb8DAAAAkFBMVEUdofL///8AnPEAnfETn/L6/f8AmvH3/P/g8v3t9/7T6/zk8v0ZovL8//+Cx/ft+P6Nzviq2vpQtPV7wfYzqvPC4/uj1fmKyvfZ8P2d0fnO6Pxtv/aIy/het/VHrfQyqPO13vpbu/W64fqa1flQtvU/sPRzxPeAw/ax2Pm63Pqj2fm14Ptuwvan1PlyvvbK5fuN5pK+AAAFwUlEQVRogb2a23qqOhCAIRlEIBwNCCgiKtp2rV3f/+02J1uREAjCmot+vYj8mSRzyGQkeVZRNSN2I8c5u7GhqQODpTnB+seVIoQRxuUfev3Qufj52MppQzGWngRjujmZzFm65pzsOCEtcIMnWdwd63ue3GIr75DtvyuALlqSANBOaw3V/HyFTi22704nm3cPscCN7vn9Z+FNPfAQwMVusWl6n8x2U6bOP7pTt4av3dsBF0NJreeDfUJAjYnoM+GiCyGBLIdf2aEeiBO7xU5AAqL1f5+HRkNoCVAOK/wYljbHr2GHaTkfbz0BfSRD5Ir++y8K5BY7qD+QiMPDw6DWbcGbx09rtnlrbNMTXvZMEI2SH0TNNpLmCzgVPHDnlRgadvU5Uww3rNk6fcweDkKmpvGtq0NGVqX1+r6lllKz/V8rAXoUYDtiSpPIlM3QtTxSLn3Dbg1wRqPXnoja4P2Jv64eJQBA4sd+fz67REDZ2BP3IaS2RIoAW1k5SL78YH+03TH2/FFoe8MIXWMWgFQmztC7hKfOUNJRSkgFDaxBS475xO7MH7JwmH2fpDZgq1bscc47IzBsB3d9z4mc/Wg4Nz+v2TFr8VDu8xfeFPVplfyaUc1m2wqQb+6ZU3JxMqTBTyJRs9Vv5s4BpDtOdFHEnFop+DlDaeJY1DdNjLK4b+WVUdGzJd7ztxp23K8ClnafbOUV0WMOpBWpGrbJc45Y8iJGplvoLbjmbLYccM0FpDT5st/fbzZbHtChyLNX1AlbdywlFz5rbHYwYvOKO9Yu8HXjYSU70Q3v0VtLxnyoOPfkkNyi4BiHhhoJ+rWe/W7lD4MTAEJSejiIhhJIe9i9Ns7+TB2GBdm0j61ep4QGIXau9bBlO18YDpcuWz3VjmvNu07OIHhnd9nWahdqheXYO+E9FGJv1Q5bcYoczot8XbMj8dgkwP5P7rDl/3BpOVKebG5LsuGTwX7ka4CnJZ4j0S/lhSZnWlLbX8lDBlvsfjFVILEZbHViki8m+CYz2HLwD9CSFDHZ68PyZEh9Jlu+/oNFP9hsdihYP5ggkMlstpwtrjg+97GNdGk2ek02f9hmsGgYKYTKfewihi3Lxp1SylPusF7WsULnQv+ctywKx1nnbtF6N/BF65MCAsEr+uXNIs4Xs7SDPsCWjctCGRvedB9tOm8155T98PGeQHrqoBnvRPotHS7GC7M9xlsV441Kja3Z6Yj1EsR8H1O0YyZ6r+cKEBamzVZ0Q6vEOFlzGjtm1qZf9LZQSvM8LYuuM6KB/Rzxwq4vwrOfdPa73+t+XxYwMJywq6OvbH1+3wKEYdss9gL5C96x0V22TmdGA+kri3btO5j5pKGIge1hK9tZ2ZD1FsIZfk0TLpvxhLKqob1sWZuz9NFNGbhseX2ZK5agC7PXgsOWVWueUAKU9+rR0+dhunSG4/5aaBjHLlMI6d0jByTgrDivv0WNsxV6S3lscdH83pr13ksJxjBtBvjKJQ/29ahxsP1OvCl5BO53KuPYFd8+T2DjZLCDYEw/03D/CgM9omdkkG3q3gRHg5MR78hDbMNhtWcNCMB35+InzFbdZILSIN1GNQ5w2a43ybXi/ZiHew5bMVw6KaJA+mcUuZdt3Ld0UiAF8EY3yLDY9nGbTLyRAbbGNwa9spWTkxzIRC8KGI4CrYeS9uX6dz2M/aPrZDlZoULhiQEEyG6MaT3pHd6kAlgJfidsAfJElK7YRbyYI0VCaSTa/Fbtt32k70VqwOga8oN1H7sQPyeT6SBxWzIG2YX73Ey0aJxvu/UrIXbZylz4E8HAAUjKPkZ0Hw2xyzrLqcjR8EgbK9sQyD4UMqt+dsU/7g6pNGhtgEnqOdPWupddiH2KNkWKhpkTKFweRoQmWzcWPtgj2IWo4f0z+ptTqWxlR7iWyv+kebb98PVpLbyj2KWYqq1pa989O3vrerX2+7Pr64Zmq291iz/J/8eTUoCTs7ntAAAAAElFTkSuQmCC"/>
          <p:cNvSpPr>
            <a:spLocks noChangeAspect="1" noChangeArrowheads="1"/>
          </p:cNvSpPr>
          <p:nvPr/>
        </p:nvSpPr>
        <p:spPr bwMode="auto">
          <a:xfrm>
            <a:off x="307975" y="-106363"/>
            <a:ext cx="685800" cy="55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VHAECHSimonJ\Desktop\inde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50" y="4924424"/>
            <a:ext cx="8552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502702077"/>
              </p:ext>
            </p:extLst>
          </p:nvPr>
        </p:nvGraphicFramePr>
        <p:xfrm>
          <a:off x="1347208" y="1849759"/>
          <a:ext cx="6640457" cy="3570248"/>
        </p:xfrm>
        <a:graphic>
          <a:graphicData uri="http://schemas.openxmlformats.org/drawingml/2006/chart">
            <c:chart xmlns:c="http://schemas.openxmlformats.org/drawingml/2006/chart" xmlns:r="http://schemas.openxmlformats.org/officeDocument/2006/relationships" r:id="rId3"/>
          </a:graphicData>
        </a:graphic>
      </p:graphicFrame>
      <p:sp>
        <p:nvSpPr>
          <p:cNvPr id="1029" name="Text Box 8"/>
          <p:cNvSpPr txBox="1">
            <a:spLocks noChangeArrowheads="1"/>
          </p:cNvSpPr>
          <p:nvPr/>
        </p:nvSpPr>
        <p:spPr bwMode="auto">
          <a:xfrm>
            <a:off x="2135111" y="5505474"/>
            <a:ext cx="2065873" cy="293798"/>
          </a:xfrm>
          <a:prstGeom prst="rect">
            <a:avLst/>
          </a:prstGeom>
          <a:noFill/>
          <a:ln w="9525">
            <a:noFill/>
            <a:miter lim="800000"/>
            <a:headEnd/>
            <a:tailEnd/>
          </a:ln>
        </p:spPr>
        <p:txBody>
          <a:bodyPr wrap="square">
            <a:spAutoFit/>
          </a:bodyPr>
          <a:lstStyle/>
          <a:p>
            <a:pPr eaLnBrk="0" hangingPunct="0">
              <a:lnSpc>
                <a:spcPct val="50000"/>
              </a:lnSpc>
              <a:spcBef>
                <a:spcPct val="50000"/>
              </a:spcBef>
            </a:pPr>
            <a:r>
              <a:rPr lang="en-US" sz="2200" b="1" dirty="0">
                <a:solidFill>
                  <a:schemeClr val="accent1"/>
                </a:solidFill>
                <a:latin typeface="Calibri"/>
                <a:cs typeface="Calibri"/>
              </a:rPr>
              <a:t>Firearm Injury</a:t>
            </a:r>
          </a:p>
        </p:txBody>
      </p:sp>
      <p:sp>
        <p:nvSpPr>
          <p:cNvPr id="1031" name="Text Box 10"/>
          <p:cNvSpPr txBox="1">
            <a:spLocks noChangeArrowheads="1"/>
          </p:cNvSpPr>
          <p:nvPr/>
        </p:nvSpPr>
        <p:spPr bwMode="auto">
          <a:xfrm>
            <a:off x="491061" y="2797862"/>
            <a:ext cx="1854205"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accent3"/>
                </a:solidFill>
                <a:latin typeface="Calibri"/>
                <a:cs typeface="Calibri"/>
              </a:rPr>
              <a:t>85-90% Fatal</a:t>
            </a:r>
          </a:p>
        </p:txBody>
      </p:sp>
      <p:sp>
        <p:nvSpPr>
          <p:cNvPr id="1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Lethality of Suicide Methods</a:t>
            </a:r>
          </a:p>
        </p:txBody>
      </p:sp>
      <p:cxnSp>
        <p:nvCxnSpPr>
          <p:cNvPr id="5" name="Straight Connector 4"/>
          <p:cNvCxnSpPr/>
          <p:nvPr/>
        </p:nvCxnSpPr>
        <p:spPr>
          <a:xfrm>
            <a:off x="2023533" y="3024283"/>
            <a:ext cx="957792" cy="0"/>
          </a:xfrm>
          <a:prstGeom prst="line">
            <a:avLst/>
          </a:prstGeom>
          <a:ln>
            <a:solidFill>
              <a:schemeClr val="accent3"/>
            </a:solidFill>
          </a:ln>
          <a:effectLst/>
        </p:spPr>
        <p:style>
          <a:lnRef idx="2">
            <a:schemeClr val="accent3"/>
          </a:lnRef>
          <a:fillRef idx="0">
            <a:schemeClr val="accent3"/>
          </a:fillRef>
          <a:effectRef idx="1">
            <a:schemeClr val="accent3"/>
          </a:effectRef>
          <a:fontRef idx="minor">
            <a:schemeClr val="tx1"/>
          </a:fontRef>
        </p:style>
      </p:cxnSp>
      <p:sp>
        <p:nvSpPr>
          <p:cNvPr id="33" name="Text Box 100"/>
          <p:cNvSpPr txBox="1">
            <a:spLocks noChangeArrowheads="1"/>
          </p:cNvSpPr>
          <p:nvPr/>
        </p:nvSpPr>
        <p:spPr bwMode="auto">
          <a:xfrm>
            <a:off x="762000" y="6254132"/>
            <a:ext cx="7406640" cy="430887"/>
          </a:xfrm>
          <a:prstGeom prst="rect">
            <a:avLst/>
          </a:prstGeom>
          <a:noFill/>
          <a:ln w="9525">
            <a:noFill/>
            <a:miter lim="800000"/>
            <a:headEnd/>
            <a:tailEnd/>
          </a:ln>
        </p:spPr>
        <p:txBody>
          <a:bodyPr wrap="square">
            <a:spAutoFit/>
          </a:bodyPr>
          <a:lstStyle/>
          <a:p>
            <a:pPr eaLnBrk="0" hangingPunct="0">
              <a:spcBef>
                <a:spcPct val="50000"/>
              </a:spcBef>
            </a:pPr>
            <a:r>
              <a:rPr lang="en-US" sz="1100" dirty="0">
                <a:solidFill>
                  <a:schemeClr val="bg1">
                    <a:lumMod val="50000"/>
                  </a:schemeClr>
                </a:solidFill>
                <a:latin typeface="Arial"/>
                <a:cs typeface="Arial"/>
              </a:rPr>
              <a:t>CDC WISQARS: Deaths from death certificate data; nonfatal incidents estimated from national sample of hospital emergency departments</a:t>
            </a:r>
          </a:p>
        </p:txBody>
      </p:sp>
      <p:sp>
        <p:nvSpPr>
          <p:cNvPr id="13" name="Text Box 8"/>
          <p:cNvSpPr txBox="1">
            <a:spLocks noChangeArrowheads="1"/>
          </p:cNvSpPr>
          <p:nvPr/>
        </p:nvSpPr>
        <p:spPr bwMode="auto">
          <a:xfrm>
            <a:off x="4965713" y="5514987"/>
            <a:ext cx="2523066" cy="293798"/>
          </a:xfrm>
          <a:prstGeom prst="rect">
            <a:avLst/>
          </a:prstGeom>
          <a:noFill/>
          <a:ln w="9525">
            <a:noFill/>
            <a:miter lim="800000"/>
            <a:headEnd/>
            <a:tailEnd/>
          </a:ln>
        </p:spPr>
        <p:txBody>
          <a:bodyPr wrap="square">
            <a:spAutoFit/>
          </a:bodyPr>
          <a:lstStyle/>
          <a:p>
            <a:pPr eaLnBrk="0" hangingPunct="0">
              <a:lnSpc>
                <a:spcPct val="50000"/>
              </a:lnSpc>
              <a:spcBef>
                <a:spcPct val="50000"/>
              </a:spcBef>
            </a:pPr>
            <a:r>
              <a:rPr lang="en-US" sz="2200" b="1" dirty="0">
                <a:solidFill>
                  <a:schemeClr val="accent1"/>
                </a:solidFill>
                <a:latin typeface="Calibri"/>
                <a:cs typeface="Calibri"/>
              </a:rPr>
              <a:t>All other methods</a:t>
            </a:r>
          </a:p>
        </p:txBody>
      </p:sp>
      <p:sp>
        <p:nvSpPr>
          <p:cNvPr id="14" name="Text Box 10"/>
          <p:cNvSpPr txBox="1">
            <a:spLocks noChangeArrowheads="1"/>
          </p:cNvSpPr>
          <p:nvPr/>
        </p:nvSpPr>
        <p:spPr bwMode="auto">
          <a:xfrm>
            <a:off x="6758315" y="2028965"/>
            <a:ext cx="1358890" cy="400110"/>
          </a:xfrm>
          <a:prstGeom prst="rect">
            <a:avLst/>
          </a:prstGeom>
          <a:noFill/>
          <a:ln w="9525">
            <a:noFill/>
            <a:miter lim="800000"/>
            <a:headEnd/>
            <a:tailEnd/>
          </a:ln>
        </p:spPr>
        <p:txBody>
          <a:bodyPr wrap="square">
            <a:spAutoFit/>
          </a:bodyPr>
          <a:lstStyle/>
          <a:p>
            <a:pPr algn="r" eaLnBrk="0" hangingPunct="0">
              <a:spcBef>
                <a:spcPct val="50000"/>
              </a:spcBef>
            </a:pPr>
            <a:r>
              <a:rPr lang="en-US" sz="2000" b="1" dirty="0">
                <a:solidFill>
                  <a:schemeClr val="accent3"/>
                </a:solidFill>
                <a:latin typeface="Calibri"/>
                <a:cs typeface="Calibri"/>
              </a:rPr>
              <a:t>5% Fatal</a:t>
            </a:r>
          </a:p>
        </p:txBody>
      </p:sp>
      <p:cxnSp>
        <p:nvCxnSpPr>
          <p:cNvPr id="24" name="Straight Connector 23"/>
          <p:cNvCxnSpPr/>
          <p:nvPr/>
        </p:nvCxnSpPr>
        <p:spPr>
          <a:xfrm>
            <a:off x="6009216" y="2248000"/>
            <a:ext cx="1007534" cy="0"/>
          </a:xfrm>
          <a:prstGeom prst="line">
            <a:avLst/>
          </a:prstGeom>
          <a:ln>
            <a:solidFill>
              <a:schemeClr val="accent3"/>
            </a:solidFill>
          </a:ln>
          <a:effectLst/>
        </p:spPr>
        <p:style>
          <a:lnRef idx="2">
            <a:schemeClr val="accent3"/>
          </a:lnRef>
          <a:fillRef idx="0">
            <a:schemeClr val="accent3"/>
          </a:fillRef>
          <a:effectRef idx="1">
            <a:schemeClr val="accent3"/>
          </a:effectRef>
          <a:fontRef idx="minor">
            <a:schemeClr val="tx1"/>
          </a:fontRef>
        </p:style>
      </p:cxnSp>
      <p:sp>
        <p:nvSpPr>
          <p:cNvPr id="3" name="Rectangle 2"/>
          <p:cNvSpPr/>
          <p:nvPr/>
        </p:nvSpPr>
        <p:spPr>
          <a:xfrm>
            <a:off x="4455583" y="1849759"/>
            <a:ext cx="4231217" cy="4084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6</a:t>
            </a:fld>
            <a:endParaRPr lang="en-US" dirty="0"/>
          </a:p>
        </p:txBody>
      </p:sp>
    </p:spTree>
    <p:extLst>
      <p:ext uri="{BB962C8B-B14F-4D97-AF65-F5344CB8AC3E}">
        <p14:creationId xmlns:p14="http://schemas.microsoft.com/office/powerpoint/2010/main" val="123632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087464587"/>
              </p:ext>
            </p:extLst>
          </p:nvPr>
        </p:nvGraphicFramePr>
        <p:xfrm>
          <a:off x="1347208" y="1849759"/>
          <a:ext cx="6640457" cy="3570248"/>
        </p:xfrm>
        <a:graphic>
          <a:graphicData uri="http://schemas.openxmlformats.org/drawingml/2006/chart">
            <c:chart xmlns:c="http://schemas.openxmlformats.org/drawingml/2006/chart" xmlns:r="http://schemas.openxmlformats.org/officeDocument/2006/relationships" r:id="rId3"/>
          </a:graphicData>
        </a:graphic>
      </p:graphicFrame>
      <p:sp>
        <p:nvSpPr>
          <p:cNvPr id="1029" name="Text Box 8"/>
          <p:cNvSpPr txBox="1">
            <a:spLocks noChangeArrowheads="1"/>
          </p:cNvSpPr>
          <p:nvPr/>
        </p:nvSpPr>
        <p:spPr bwMode="auto">
          <a:xfrm>
            <a:off x="2135111" y="5505474"/>
            <a:ext cx="2065873" cy="293798"/>
          </a:xfrm>
          <a:prstGeom prst="rect">
            <a:avLst/>
          </a:prstGeom>
          <a:noFill/>
          <a:ln w="9525">
            <a:noFill/>
            <a:miter lim="800000"/>
            <a:headEnd/>
            <a:tailEnd/>
          </a:ln>
        </p:spPr>
        <p:txBody>
          <a:bodyPr wrap="square">
            <a:spAutoFit/>
          </a:bodyPr>
          <a:lstStyle/>
          <a:p>
            <a:pPr eaLnBrk="0" hangingPunct="0">
              <a:lnSpc>
                <a:spcPct val="50000"/>
              </a:lnSpc>
              <a:spcBef>
                <a:spcPct val="50000"/>
              </a:spcBef>
            </a:pPr>
            <a:r>
              <a:rPr lang="en-US" sz="2200" b="1" dirty="0">
                <a:solidFill>
                  <a:schemeClr val="accent1"/>
                </a:solidFill>
                <a:latin typeface="Calibri"/>
                <a:cs typeface="Calibri"/>
              </a:rPr>
              <a:t>Firearm Injury</a:t>
            </a:r>
          </a:p>
        </p:txBody>
      </p:sp>
      <p:sp>
        <p:nvSpPr>
          <p:cNvPr id="1031" name="Text Box 10"/>
          <p:cNvSpPr txBox="1">
            <a:spLocks noChangeArrowheads="1"/>
          </p:cNvSpPr>
          <p:nvPr/>
        </p:nvSpPr>
        <p:spPr bwMode="auto">
          <a:xfrm>
            <a:off x="491061" y="2797862"/>
            <a:ext cx="1854205"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accent3"/>
                </a:solidFill>
                <a:latin typeface="Calibri"/>
                <a:cs typeface="Calibri"/>
              </a:rPr>
              <a:t>85-90% Fatal</a:t>
            </a:r>
          </a:p>
        </p:txBody>
      </p:sp>
      <p:sp>
        <p:nvSpPr>
          <p:cNvPr id="17"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cs typeface="Calibri"/>
              </a:rPr>
              <a:t>Lethality of Suicide Methods</a:t>
            </a:r>
          </a:p>
        </p:txBody>
      </p:sp>
      <p:cxnSp>
        <p:nvCxnSpPr>
          <p:cNvPr id="5" name="Straight Connector 4"/>
          <p:cNvCxnSpPr/>
          <p:nvPr/>
        </p:nvCxnSpPr>
        <p:spPr>
          <a:xfrm>
            <a:off x="2023533" y="3024283"/>
            <a:ext cx="957792" cy="0"/>
          </a:xfrm>
          <a:prstGeom prst="line">
            <a:avLst/>
          </a:prstGeom>
          <a:ln>
            <a:solidFill>
              <a:schemeClr val="accent3"/>
            </a:solidFill>
          </a:ln>
          <a:effectLst/>
        </p:spPr>
        <p:style>
          <a:lnRef idx="2">
            <a:schemeClr val="accent3"/>
          </a:lnRef>
          <a:fillRef idx="0">
            <a:schemeClr val="accent3"/>
          </a:fillRef>
          <a:effectRef idx="1">
            <a:schemeClr val="accent3"/>
          </a:effectRef>
          <a:fontRef idx="minor">
            <a:schemeClr val="tx1"/>
          </a:fontRef>
        </p:style>
      </p:cxnSp>
      <p:sp>
        <p:nvSpPr>
          <p:cNvPr id="33" name="Text Box 100"/>
          <p:cNvSpPr txBox="1">
            <a:spLocks noChangeArrowheads="1"/>
          </p:cNvSpPr>
          <p:nvPr/>
        </p:nvSpPr>
        <p:spPr bwMode="auto">
          <a:xfrm>
            <a:off x="762000" y="6254132"/>
            <a:ext cx="7406640" cy="430887"/>
          </a:xfrm>
          <a:prstGeom prst="rect">
            <a:avLst/>
          </a:prstGeom>
          <a:noFill/>
          <a:ln w="9525">
            <a:noFill/>
            <a:miter lim="800000"/>
            <a:headEnd/>
            <a:tailEnd/>
          </a:ln>
        </p:spPr>
        <p:txBody>
          <a:bodyPr wrap="square">
            <a:spAutoFit/>
          </a:bodyPr>
          <a:lstStyle/>
          <a:p>
            <a:pPr eaLnBrk="0" hangingPunct="0">
              <a:spcBef>
                <a:spcPct val="50000"/>
              </a:spcBef>
            </a:pPr>
            <a:r>
              <a:rPr lang="en-US" sz="1100" dirty="0">
                <a:solidFill>
                  <a:schemeClr val="bg1">
                    <a:lumMod val="50000"/>
                  </a:schemeClr>
                </a:solidFill>
                <a:latin typeface="Arial"/>
                <a:cs typeface="Arial"/>
              </a:rPr>
              <a:t>CDC WISQARS: Deaths from death certificate data; nonfatal incidents estimated from national sample of hospital emergency departments</a:t>
            </a:r>
          </a:p>
        </p:txBody>
      </p:sp>
      <p:sp>
        <p:nvSpPr>
          <p:cNvPr id="13" name="Text Box 8"/>
          <p:cNvSpPr txBox="1">
            <a:spLocks noChangeArrowheads="1"/>
          </p:cNvSpPr>
          <p:nvPr/>
        </p:nvSpPr>
        <p:spPr bwMode="auto">
          <a:xfrm>
            <a:off x="4897473" y="5378507"/>
            <a:ext cx="2523066" cy="769441"/>
          </a:xfrm>
          <a:prstGeom prst="rect">
            <a:avLst/>
          </a:prstGeom>
          <a:noFill/>
          <a:ln w="9525">
            <a:noFill/>
            <a:miter lim="800000"/>
            <a:headEnd/>
            <a:tailEnd/>
          </a:ln>
        </p:spPr>
        <p:txBody>
          <a:bodyPr wrap="square">
            <a:spAutoFit/>
          </a:bodyPr>
          <a:lstStyle/>
          <a:p>
            <a:pPr algn="ctr" eaLnBrk="0" hangingPunct="0">
              <a:spcBef>
                <a:spcPct val="50000"/>
              </a:spcBef>
              <a:spcAft>
                <a:spcPts val="1200"/>
              </a:spcAft>
            </a:pPr>
            <a:r>
              <a:rPr lang="en-US" sz="2200" b="1" dirty="0">
                <a:solidFill>
                  <a:schemeClr val="accent1"/>
                </a:solidFill>
                <a:latin typeface="Calibri"/>
                <a:cs typeface="Calibri"/>
              </a:rPr>
              <a:t>All other methods combined</a:t>
            </a:r>
          </a:p>
        </p:txBody>
      </p:sp>
      <p:sp>
        <p:nvSpPr>
          <p:cNvPr id="14" name="Text Box 10"/>
          <p:cNvSpPr txBox="1">
            <a:spLocks noChangeArrowheads="1"/>
          </p:cNvSpPr>
          <p:nvPr/>
        </p:nvSpPr>
        <p:spPr bwMode="auto">
          <a:xfrm>
            <a:off x="6758315" y="2028965"/>
            <a:ext cx="1358890" cy="400110"/>
          </a:xfrm>
          <a:prstGeom prst="rect">
            <a:avLst/>
          </a:prstGeom>
          <a:noFill/>
          <a:ln w="9525">
            <a:noFill/>
            <a:miter lim="800000"/>
            <a:headEnd/>
            <a:tailEnd/>
          </a:ln>
        </p:spPr>
        <p:txBody>
          <a:bodyPr wrap="square">
            <a:spAutoFit/>
          </a:bodyPr>
          <a:lstStyle/>
          <a:p>
            <a:pPr algn="r" eaLnBrk="0" hangingPunct="0">
              <a:spcBef>
                <a:spcPct val="50000"/>
              </a:spcBef>
            </a:pPr>
            <a:r>
              <a:rPr lang="en-US" sz="2000" b="1" dirty="0">
                <a:solidFill>
                  <a:schemeClr val="accent3"/>
                </a:solidFill>
                <a:latin typeface="Calibri"/>
                <a:cs typeface="Calibri"/>
              </a:rPr>
              <a:t>5% Fatal</a:t>
            </a:r>
          </a:p>
        </p:txBody>
      </p:sp>
      <p:cxnSp>
        <p:nvCxnSpPr>
          <p:cNvPr id="24" name="Straight Connector 23"/>
          <p:cNvCxnSpPr/>
          <p:nvPr/>
        </p:nvCxnSpPr>
        <p:spPr>
          <a:xfrm>
            <a:off x="6009216" y="2248000"/>
            <a:ext cx="1007534" cy="0"/>
          </a:xfrm>
          <a:prstGeom prst="line">
            <a:avLst/>
          </a:prstGeom>
          <a:ln>
            <a:solidFill>
              <a:schemeClr val="accent3"/>
            </a:solidFill>
          </a:ln>
          <a:effectLst/>
        </p:spPr>
        <p:style>
          <a:lnRef idx="2">
            <a:schemeClr val="accent3"/>
          </a:lnRef>
          <a:fillRef idx="0">
            <a:schemeClr val="accent3"/>
          </a:fillRef>
          <a:effectRef idx="1">
            <a:schemeClr val="accent3"/>
          </a:effectRef>
          <a:fontRef idx="minor">
            <a:schemeClr val="tx1"/>
          </a:fontRef>
        </p:style>
      </p:cxnSp>
      <p:sp>
        <p:nvSpPr>
          <p:cNvPr id="3" name="Slide Number Placeholder 2"/>
          <p:cNvSpPr>
            <a:spLocks noGrp="1"/>
          </p:cNvSpPr>
          <p:nvPr>
            <p:ph type="sldNum" sz="quarter" idx="10"/>
          </p:nvPr>
        </p:nvSpPr>
        <p:spPr/>
        <p:txBody>
          <a:bodyPr/>
          <a:lstStyle/>
          <a:p>
            <a:pPr>
              <a:defRPr/>
            </a:pPr>
            <a:fld id="{E511308B-ABD8-4D40-A8D5-E6D0DF657ED9}" type="slidenum">
              <a:rPr lang="en-US" smtClean="0"/>
              <a:pPr>
                <a:defRPr/>
              </a:pPr>
              <a:t>7</a:t>
            </a:fld>
            <a:endParaRPr lang="en-US" dirty="0"/>
          </a:p>
        </p:txBody>
      </p:sp>
    </p:spTree>
    <p:extLst>
      <p:ext uri="{BB962C8B-B14F-4D97-AF65-F5344CB8AC3E}">
        <p14:creationId xmlns:p14="http://schemas.microsoft.com/office/powerpoint/2010/main" val="276575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marL="0" indent="0" eaLnBrk="1" hangingPunct="1">
              <a:lnSpc>
                <a:spcPct val="120000"/>
              </a:lnSpc>
              <a:spcBef>
                <a:spcPts val="0"/>
              </a:spcBef>
              <a:spcAft>
                <a:spcPts val="600"/>
              </a:spcAft>
              <a:buNone/>
            </a:pPr>
            <a:r>
              <a:rPr lang="en-US" sz="2000" dirty="0">
                <a:solidFill>
                  <a:schemeClr val="accent1">
                    <a:lumMod val="75000"/>
                  </a:schemeClr>
                </a:solidFill>
                <a:cs typeface="Calibri"/>
              </a:rPr>
              <a:t>More than 15 U.S. case-control and cross-sectional studies have found that firearm access is an independent risk factor for suicide</a:t>
            </a:r>
          </a:p>
          <a:p>
            <a:pPr marL="0" indent="0" eaLnBrk="1" hangingPunct="1">
              <a:lnSpc>
                <a:spcPct val="120000"/>
              </a:lnSpc>
              <a:spcBef>
                <a:spcPts val="0"/>
              </a:spcBef>
              <a:spcAft>
                <a:spcPts val="600"/>
              </a:spcAft>
              <a:buNone/>
            </a:pPr>
            <a:endParaRPr lang="en-US" dirty="0">
              <a:cs typeface="Calibri"/>
            </a:endParaRPr>
          </a:p>
          <a:p>
            <a:pPr marL="0" indent="0" eaLnBrk="1" hangingPunct="1">
              <a:lnSpc>
                <a:spcPct val="120000"/>
              </a:lnSpc>
              <a:spcBef>
                <a:spcPts val="0"/>
              </a:spcBef>
              <a:spcAft>
                <a:spcPts val="600"/>
              </a:spcAft>
              <a:buNone/>
            </a:pPr>
            <a:r>
              <a:rPr lang="en-US" dirty="0">
                <a:cs typeface="Calibri"/>
              </a:rPr>
              <a:t>Firearm ownership rates, independent of underlying rates of suicidal behavior, largely determine variations in suicide mortality across the 50 states</a:t>
            </a:r>
            <a:endParaRPr lang="en-US" sz="2000" dirty="0">
              <a:solidFill>
                <a:schemeClr val="accent1">
                  <a:lumMod val="75000"/>
                </a:schemeClr>
              </a:solidFill>
              <a:cs typeface="Calibri"/>
            </a:endParaRPr>
          </a:p>
        </p:txBody>
      </p:sp>
      <p:sp>
        <p:nvSpPr>
          <p:cNvPr id="16" name="Rectangle 2"/>
          <p:cNvSpPr>
            <a:spLocks noChangeArrowheads="1"/>
          </p:cNvSpPr>
          <p:nvPr/>
        </p:nvSpPr>
        <p:spPr bwMode="auto">
          <a:xfrm>
            <a:off x="423333" y="1007538"/>
            <a:ext cx="8064500" cy="550332"/>
          </a:xfrm>
          <a:prstGeom prst="rect">
            <a:avLst/>
          </a:prstGeom>
          <a:noFill/>
          <a:ln w="9525">
            <a:noFill/>
            <a:miter lim="800000"/>
            <a:headEnd/>
            <a:tailEnd/>
          </a:ln>
        </p:spPr>
        <p:txBody>
          <a:bodyPr anchor="ctr"/>
          <a:lstStyle/>
          <a:p>
            <a:r>
              <a:rPr lang="en-US" sz="2800" dirty="0">
                <a:solidFill>
                  <a:schemeClr val="bg1"/>
                </a:solidFill>
                <a:latin typeface="Calibri"/>
                <a:ea typeface="ＭＳ Ｐゴシック"/>
                <a:cs typeface="Calibri"/>
              </a:rPr>
              <a:t>Firearm Access &amp; Suicide</a:t>
            </a:r>
            <a:endParaRPr lang="en-US" sz="2800" dirty="0">
              <a:solidFill>
                <a:schemeClr val="bg1"/>
              </a:solidFill>
              <a:latin typeface="Calibri"/>
              <a:cs typeface="Calibri"/>
            </a:endParaRPr>
          </a:p>
        </p:txBody>
      </p:sp>
      <p:sp>
        <p:nvSpPr>
          <p:cNvPr id="5" name="Text Box 100"/>
          <p:cNvSpPr txBox="1">
            <a:spLocks noChangeArrowheads="1"/>
          </p:cNvSpPr>
          <p:nvPr/>
        </p:nvSpPr>
        <p:spPr bwMode="auto">
          <a:xfrm>
            <a:off x="711623" y="6254132"/>
            <a:ext cx="7487920" cy="261610"/>
          </a:xfrm>
          <a:prstGeom prst="rect">
            <a:avLst/>
          </a:prstGeom>
          <a:noFill/>
          <a:ln w="9525">
            <a:noFill/>
            <a:miter lim="800000"/>
            <a:headEnd/>
            <a:tailEnd/>
          </a:ln>
        </p:spPr>
        <p:txBody>
          <a:bodyPr wrap="square">
            <a:spAutoFit/>
          </a:bodyPr>
          <a:lstStyle/>
          <a:p>
            <a:pPr eaLnBrk="0" hangingPunct="0">
              <a:spcBef>
                <a:spcPct val="50000"/>
              </a:spcBef>
            </a:pPr>
            <a:r>
              <a:rPr lang="en-US" sz="1100" dirty="0">
                <a:solidFill>
                  <a:schemeClr val="bg1">
                    <a:lumMod val="50000"/>
                  </a:schemeClr>
                </a:solidFill>
                <a:latin typeface="Arial" pitchFamily="34" charset="0"/>
                <a:cs typeface="Arial" pitchFamily="34" charset="0"/>
              </a:rPr>
              <a:t>Miller et al. 2013. </a:t>
            </a:r>
            <a:r>
              <a:rPr lang="en-US" sz="1100" i="1" dirty="0">
                <a:solidFill>
                  <a:schemeClr val="bg1">
                    <a:lumMod val="50000"/>
                  </a:schemeClr>
                </a:solidFill>
                <a:latin typeface="Arial" pitchFamily="34" charset="0"/>
                <a:cs typeface="Arial" pitchFamily="34" charset="0"/>
              </a:rPr>
              <a:t>American Journal of Epidemiology</a:t>
            </a:r>
            <a:r>
              <a:rPr lang="en-US" sz="1100" dirty="0">
                <a:solidFill>
                  <a:schemeClr val="bg1">
                    <a:lumMod val="50000"/>
                  </a:schemeClr>
                </a:solidFill>
                <a:latin typeface="Arial" pitchFamily="34" charset="0"/>
                <a:cs typeface="Arial" pitchFamily="34" charset="0"/>
              </a:rPr>
              <a:t>, 178(6), 946-955.</a:t>
            </a:r>
          </a:p>
        </p:txBody>
      </p:sp>
      <p:sp>
        <p:nvSpPr>
          <p:cNvPr id="2" name="Slide Number Placeholder 1"/>
          <p:cNvSpPr>
            <a:spLocks noGrp="1"/>
          </p:cNvSpPr>
          <p:nvPr>
            <p:ph type="sldNum" sz="quarter" idx="10"/>
          </p:nvPr>
        </p:nvSpPr>
        <p:spPr/>
        <p:txBody>
          <a:bodyPr/>
          <a:lstStyle/>
          <a:p>
            <a:pPr>
              <a:defRPr/>
            </a:pPr>
            <a:fld id="{E511308B-ABD8-4D40-A8D5-E6D0DF657ED9}" type="slidenum">
              <a:rPr lang="en-US" smtClean="0"/>
              <a:pPr>
                <a:defRPr/>
              </a:pPr>
              <a:t>8</a:t>
            </a:fld>
            <a:endParaRPr lang="en-US" dirty="0"/>
          </a:p>
        </p:txBody>
      </p:sp>
    </p:spTree>
    <p:extLst>
      <p:ext uri="{BB962C8B-B14F-4D97-AF65-F5344CB8AC3E}">
        <p14:creationId xmlns:p14="http://schemas.microsoft.com/office/powerpoint/2010/main" val="157143009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Type xmlns="c2637ed3-ca2e-408c-bd02-df896c52b2a1">Work Product (Final)</Document_x0020_Type>
    <Archive xmlns="c2637ed3-ca2e-408c-bd02-df896c52b2a1">false</Archive>
    <Related_x0020_Deliverable xmlns="c2637ed3-ca2e-408c-bd02-df896c52b2a1">VHA Identity and Print and Online Style Guide</Related_x0020_Deliverable>
    <Acceptance_x0020_Form_x0020_Complete xmlns="ca16cabb-c3e9-47bf-8563-dfddfb166a71">false</Acceptance_x0020_Form_x0020_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7E7E181B547746B5E093A6EE6666FA" ma:contentTypeVersion="6" ma:contentTypeDescription="Create a new document." ma:contentTypeScope="" ma:versionID="18ba6be538e737698d722d73dd068e05">
  <xsd:schema xmlns:xsd="http://www.w3.org/2001/XMLSchema" xmlns:p="http://schemas.microsoft.com/office/2006/metadata/properties" xmlns:ns2="c2637ed3-ca2e-408c-bd02-df896c52b2a1" xmlns:ns3="ca16cabb-c3e9-47bf-8563-dfddfb166a71" targetNamespace="http://schemas.microsoft.com/office/2006/metadata/properties" ma:root="true" ma:fieldsID="4247828aebb6116de647cbced2c8783f" ns2:_="" ns3:_="">
    <xsd:import namespace="c2637ed3-ca2e-408c-bd02-df896c52b2a1"/>
    <xsd:import namespace="ca16cabb-c3e9-47bf-8563-dfddfb166a71"/>
    <xsd:element name="properties">
      <xsd:complexType>
        <xsd:sequence>
          <xsd:element name="documentManagement">
            <xsd:complexType>
              <xsd:all>
                <xsd:element ref="ns2:Related_x0020_Deliverable"/>
                <xsd:element ref="ns2:Document_x0020_Type"/>
                <xsd:element ref="ns2:Archive" minOccurs="0"/>
                <xsd:element ref="ns3:Acceptance_x0020_Form_x0020_Complete" minOccurs="0"/>
              </xsd:all>
            </xsd:complexType>
          </xsd:element>
        </xsd:sequence>
      </xsd:complexType>
    </xsd:element>
  </xsd:schema>
  <xsd:schema xmlns:xsd="http://www.w3.org/2001/XMLSchema" xmlns:dms="http://schemas.microsoft.com/office/2006/documentManagement/types" targetNamespace="c2637ed3-ca2e-408c-bd02-df896c52b2a1" elementFormDefault="qualified">
    <xsd:import namespace="http://schemas.microsoft.com/office/2006/documentManagement/types"/>
    <xsd:element name="Related_x0020_Deliverable" ma:index="8" ma:displayName="Related Deliverable" ma:format="Dropdown" ma:internalName="Related_x0020_Deliverable">
      <xsd:simpleType>
        <xsd:restriction base="dms:Choice">
          <xsd:enumeration value="Data Gathering Summary of Key Findings"/>
          <xsd:enumeration value="Health &amp; Wellness Strategic Communications and Outreach Plan"/>
          <xsd:enumeration value="Health &amp; Wellness Identity and Print and Online Style Guide"/>
          <xsd:enumeration value="Integrated Strategic Communications Plan"/>
          <xsd:enumeration value="Segmented Audience Study and Analysis"/>
          <xsd:enumeration value="VHA Identity and Print and Online Style Guide"/>
          <xsd:enumeration value="Work Plan"/>
        </xsd:restriction>
      </xsd:simpleType>
    </xsd:element>
    <xsd:element name="Document_x0020_Type" ma:index="9" ma:displayName="Document Type" ma:format="Dropdown" ma:internalName="Document_x0020_Type">
      <xsd:simpleType>
        <xsd:restriction base="dms:Choice">
          <xsd:enumeration value="Client Meeting/Presentation"/>
          <xsd:enumeration value="Deliverable (Draft)"/>
          <xsd:enumeration value="Deliverable (Final)"/>
          <xsd:enumeration value="Input"/>
          <xsd:enumeration value="Work Product (Draft)"/>
          <xsd:enumeration value="Work Product (Final)"/>
          <xsd:enumeration value="Other"/>
        </xsd:restriction>
      </xsd:simpleType>
    </xsd:element>
    <xsd:element name="Archive" ma:index="10" nillable="true" ma:displayName="Archive" ma:default="0" ma:internalName="Archive">
      <xsd:simpleType>
        <xsd:restriction base="dms:Boolean"/>
      </xsd:simpleType>
    </xsd:element>
  </xsd:schema>
  <xsd:schema xmlns:xsd="http://www.w3.org/2001/XMLSchema" xmlns:dms="http://schemas.microsoft.com/office/2006/documentManagement/types" targetNamespace="ca16cabb-c3e9-47bf-8563-dfddfb166a71" elementFormDefault="qualified">
    <xsd:import namespace="http://schemas.microsoft.com/office/2006/documentManagement/types"/>
    <xsd:element name="Acceptance_x0020_Form_x0020_Complete" ma:index="11" nillable="true" ma:displayName="Acceptance Form Complete" ma:default="0" ma:internalName="Acceptance_x0020_Form_x0020_Complet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6207BD3-8695-449B-B7CF-8A50F4786DFE}">
  <ds:schemaRefs>
    <ds:schemaRef ds:uri="http://purl.org/dc/terms/"/>
    <ds:schemaRef ds:uri="http://schemas.openxmlformats.org/package/2006/metadata/core-properties"/>
    <ds:schemaRef ds:uri="http://schemas.microsoft.com/office/2006/documentManagement/types"/>
    <ds:schemaRef ds:uri="c2637ed3-ca2e-408c-bd02-df896c52b2a1"/>
    <ds:schemaRef ds:uri="http://purl.org/dc/elements/1.1/"/>
    <ds:schemaRef ds:uri="http://schemas.microsoft.com/office/2006/metadata/properties"/>
    <ds:schemaRef ds:uri="ca16cabb-c3e9-47bf-8563-dfddfb166a71"/>
    <ds:schemaRef ds:uri="http://www.w3.org/XML/1998/namespace"/>
    <ds:schemaRef ds:uri="http://purl.org/dc/dcmitype/"/>
  </ds:schemaRefs>
</ds:datastoreItem>
</file>

<file path=customXml/itemProps2.xml><?xml version="1.0" encoding="utf-8"?>
<ds:datastoreItem xmlns:ds="http://schemas.openxmlformats.org/officeDocument/2006/customXml" ds:itemID="{D7926BB3-7045-43F3-8964-696B3C3480BC}">
  <ds:schemaRefs>
    <ds:schemaRef ds:uri="http://schemas.microsoft.com/sharepoint/v3/contenttype/forms"/>
  </ds:schemaRefs>
</ds:datastoreItem>
</file>

<file path=customXml/itemProps3.xml><?xml version="1.0" encoding="utf-8"?>
<ds:datastoreItem xmlns:ds="http://schemas.openxmlformats.org/officeDocument/2006/customXml" ds:itemID="{4112F129-858B-4B05-851C-B89D213EC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37ed3-ca2e-408c-bd02-df896c52b2a1"/>
    <ds:schemaRef ds:uri="ca16cabb-c3e9-47bf-8563-dfddfb166a7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7400</TotalTime>
  <Words>2908</Words>
  <Application>Microsoft Office PowerPoint</Application>
  <PresentationFormat>On-screen Show (4:3)</PresentationFormat>
  <Paragraphs>608</Paragraphs>
  <Slides>60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Calibri</vt:lpstr>
      <vt:lpstr>Georgia</vt:lpstr>
      <vt:lpstr>Myriad Pro</vt:lpstr>
      <vt:lpstr>Times</vt:lpstr>
      <vt:lpstr>Times New Roman</vt:lpstr>
      <vt:lpstr>Office Theme</vt:lpstr>
      <vt:lpstr>Lethal Means Safety Counseling  to Reduce Suicide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firearm owners just more suicidal than non-owners?</vt:lpstr>
      <vt:lpstr>Are firearm owners just more suicidal than non-owners?</vt:lpstr>
      <vt:lpstr>Are firearm owners just more suicidal than non-owners?</vt:lpstr>
      <vt:lpstr>Are firearm owners just more suicidal than non-owners?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Message Matters</vt:lpstr>
      <vt:lpstr>Group 1</vt:lpstr>
      <vt:lpstr>Group 2</vt:lpstr>
      <vt:lpstr>The Message Matters</vt:lpstr>
      <vt:lpstr>Raising the Issue - One Example</vt:lpstr>
      <vt:lpstr>Principles of Motivational Interviewing</vt:lpstr>
      <vt:lpstr>LMS for Firearms: Temporary off-site storage during at-risk periods</vt:lpstr>
      <vt:lpstr>LMS for Firearms: other options</vt:lpstr>
      <vt:lpstr>Locking Options</vt:lpstr>
      <vt:lpstr>Keys to Success of Onsite Storage Options</vt:lpstr>
      <vt:lpstr>Summary of Safe Storage Options</vt:lpstr>
      <vt:lpstr>LMS for Medications</vt:lpstr>
      <vt:lpstr>LMS for Patients on Opioids</vt:lpstr>
      <vt:lpstr>LMS in the Hospital</vt:lpstr>
      <vt:lpstr>Guidance on Environmental Safety</vt:lpstr>
      <vt:lpstr>LMSC Documentation</vt:lpstr>
      <vt:lpstr>Ongoing VHA Efforts</vt:lpstr>
      <vt:lpstr>Suicide Risk Management Consultation Program</vt:lpstr>
      <vt:lpstr>Lethal Means Safety in Action</vt:lpstr>
      <vt:lpstr>Summary</vt:lpstr>
      <vt:lpstr>For More Information</vt:lpstr>
      <vt:lpstr>Thank you!  Questions or Comments?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Marina Spenner</cp:lastModifiedBy>
  <cp:revision>577</cp:revision>
  <cp:lastPrinted>2017-07-17T15:10:23Z</cp:lastPrinted>
  <dcterms:created xsi:type="dcterms:W3CDTF">2011-05-12T19:56:03Z</dcterms:created>
  <dcterms:modified xsi:type="dcterms:W3CDTF">2017-08-09T19:53:44Z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0x010100717E7E181B547746B5E093A6EE6666FA</vt:lpwstr>
  </property>
</Properties>
</file>