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0"/>
  </p:notesMasterIdLst>
  <p:sldIdLst>
    <p:sldId id="283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257" r:id="rId21"/>
    <p:sldId id="258" r:id="rId22"/>
    <p:sldId id="259" r:id="rId23"/>
    <p:sldId id="261" r:id="rId24"/>
    <p:sldId id="262" r:id="rId25"/>
    <p:sldId id="260" r:id="rId26"/>
    <p:sldId id="263" r:id="rId27"/>
    <p:sldId id="264" r:id="rId28"/>
    <p:sldId id="267" r:id="rId29"/>
    <p:sldId id="268" r:id="rId30"/>
    <p:sldId id="270" r:id="rId31"/>
    <p:sldId id="271" r:id="rId32"/>
    <p:sldId id="273" r:id="rId33"/>
    <p:sldId id="272" r:id="rId34"/>
    <p:sldId id="274" r:id="rId35"/>
    <p:sldId id="276" r:id="rId36"/>
    <p:sldId id="279" r:id="rId37"/>
    <p:sldId id="277" r:id="rId38"/>
    <p:sldId id="278" r:id="rId39"/>
    <p:sldId id="280" r:id="rId40"/>
    <p:sldId id="282" r:id="rId41"/>
    <p:sldId id="281" r:id="rId42"/>
    <p:sldId id="305" r:id="rId43"/>
    <p:sldId id="306" r:id="rId44"/>
    <p:sldId id="307" r:id="rId45"/>
    <p:sldId id="308" r:id="rId46"/>
    <p:sldId id="309" r:id="rId47"/>
    <p:sldId id="310" r:id="rId48"/>
    <p:sldId id="311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528" autoAdjust="0"/>
  </p:normalViewPr>
  <p:slideViewPr>
    <p:cSldViewPr>
      <p:cViewPr varScale="1">
        <p:scale>
          <a:sx n="70" d="100"/>
          <a:sy n="70" d="100"/>
        </p:scale>
        <p:origin x="116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D784D-CD53-664D-AC2A-E95028182A91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962D2B-7351-9D41-B2C4-CC8CCEE60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04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Good afternoon and welcome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707299-4F37-4C0F-9FA2-4EBC2F7F0E4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 am Dr. Elizabeth Marshall and I am here with my colleague Dr. Mark De Santis</a:t>
            </a:r>
          </a:p>
          <a:p>
            <a:r>
              <a:rPr lang="en-US" dirty="0"/>
              <a:t>We are from the Charleston VA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707299-4F37-4C0F-9FA2-4EBC2F7F0E4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This</a:t>
            </a:r>
            <a:r>
              <a:rPr lang="en-US" baseline="0" dirty="0"/>
              <a:t> is definitely a team effort and we want to acknowledge our colleagues</a:t>
            </a:r>
          </a:p>
          <a:p>
            <a:pPr eaLnBrk="1" hangingPunct="1">
              <a:spcBef>
                <a:spcPct val="0"/>
              </a:spcBef>
            </a:pPr>
            <a:endParaRPr lang="en-US" baseline="0" dirty="0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2088C34-FCBB-42BA-901E-EF4BB3E78B30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CAMS is used in multiple settings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There is empirical support for quantitative and qualitative aspects of the SSF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There are other VA and military projects in process now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707299-4F37-4C0F-9FA2-4EBC2F7F0E4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4074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4F00D2D-CD1C-400A-AF04-2CBDE260AE4A}" type="slidenum">
              <a:rPr lang="en-US" smtClean="0"/>
              <a:pPr/>
              <a:t>45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CB959-C3F6-4CAF-8B6E-F41881C07AE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A57EE4E-5328-45E1-BF90-C40942638AF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CB959-C3F6-4CAF-8B6E-F41881C07AE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7EE4E-5328-45E1-BF90-C40942638AF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A57EE4E-5328-45E1-BF90-C40942638AF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CB959-C3F6-4CAF-8B6E-F41881C07AE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CB959-C3F6-4CAF-8B6E-F41881C07AE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A57EE4E-5328-45E1-BF90-C40942638AF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CB959-C3F6-4CAF-8B6E-F41881C07AE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A57EE4E-5328-45E1-BF90-C40942638AF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8ECB959-C3F6-4CAF-8B6E-F41881C07AE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7EE4E-5328-45E1-BF90-C40942638AF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CB959-C3F6-4CAF-8B6E-F41881C07AE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A57EE4E-5328-45E1-BF90-C40942638AFA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CB959-C3F6-4CAF-8B6E-F41881C07AE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A57EE4E-5328-45E1-BF90-C40942638A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CB959-C3F6-4CAF-8B6E-F41881C07AE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A57EE4E-5328-45E1-BF90-C40942638A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A57EE4E-5328-45E1-BF90-C40942638AFA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CB959-C3F6-4CAF-8B6E-F41881C07AE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A57EE4E-5328-45E1-BF90-C40942638AF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8ECB959-C3F6-4CAF-8B6E-F41881C07AE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8ECB959-C3F6-4CAF-8B6E-F41881C07AE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A57EE4E-5328-45E1-BF90-C40942638AFA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a.gov/oig/publications/reports-list.asp" TargetMode="Externa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.gov/rschstat/eval/tech/evidence-based-practices/finalreport.pdf.%20Accessed%20on%20January%2012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mailto:magrudkm@musc.edu" TargetMode="External"/><Relationship Id="rId2" Type="http://schemas.openxmlformats.org/officeDocument/2006/relationships/hyperlink" Target="mailto:mark.desantis3@va.gov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iStock_000000031957XSma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28600"/>
            <a:ext cx="8356600" cy="6267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9219-31B6-479E-AD7B-3C84ABB86D6D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11200" y="2209800"/>
            <a:ext cx="7696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Development, Evaluation, &amp; Evolution of an E-learning Alternative Training in the Collaborative Assessment &amp; Management of Suicidality</a:t>
            </a:r>
          </a:p>
        </p:txBody>
      </p:sp>
    </p:spTree>
    <p:extLst>
      <p:ext uri="{BB962C8B-B14F-4D97-AF65-F5344CB8AC3E}">
        <p14:creationId xmlns:p14="http://schemas.microsoft.com/office/powerpoint/2010/main" val="2414283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Background:</a:t>
            </a:r>
            <a:br>
              <a:rPr lang="en-US" dirty="0"/>
            </a:br>
            <a:r>
              <a:rPr lang="en-US" dirty="0"/>
              <a:t>Health Education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93688" indent="-293688">
              <a:buNone/>
            </a:pPr>
            <a:r>
              <a:rPr lang="en-US" dirty="0"/>
              <a:t>U.S. Department of Education meta-analysis: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The effectiveness of </a:t>
            </a:r>
            <a:r>
              <a:rPr lang="en-US" dirty="0">
                <a:solidFill>
                  <a:srgbClr val="C00000"/>
                </a:solidFill>
              </a:rPr>
              <a:t>eLearning</a:t>
            </a:r>
            <a:r>
              <a:rPr lang="en-US" dirty="0"/>
              <a:t> compared favorably with blended learning, and generally led to </a:t>
            </a:r>
            <a:r>
              <a:rPr lang="en-US" dirty="0">
                <a:solidFill>
                  <a:srgbClr val="C00000"/>
                </a:solidFill>
              </a:rPr>
              <a:t>more</a:t>
            </a:r>
            <a:r>
              <a:rPr lang="en-US" dirty="0"/>
              <a:t> learning than traditional face-to-face interaction.  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Mixed studies, but little research evidence for changes in practice</a:t>
            </a:r>
          </a:p>
        </p:txBody>
      </p:sp>
    </p:spTree>
    <p:extLst>
      <p:ext uri="{BB962C8B-B14F-4D97-AF65-F5344CB8AC3E}">
        <p14:creationId xmlns:p14="http://schemas.microsoft.com/office/powerpoint/2010/main" val="2844878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CAMS?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en-US" dirty="0">
                <a:solidFill>
                  <a:schemeClr val="accent2">
                    <a:lumMod val="10000"/>
                  </a:schemeClr>
                </a:solidFill>
              </a:rPr>
              <a:t>The Collaborative Assessment and Management of Suicidality (CAMS) is an overall process of clinical assessment, treatment planning, and management of suicidal risk.</a:t>
            </a:r>
          </a:p>
          <a:p>
            <a:pPr marL="0" indent="0">
              <a:buNone/>
              <a:defRPr/>
            </a:pPr>
            <a:endParaRPr lang="en-US" dirty="0">
              <a:solidFill>
                <a:schemeClr val="accent2">
                  <a:lumMod val="10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en-US" dirty="0">
                <a:solidFill>
                  <a:schemeClr val="accent2">
                    <a:lumMod val="10000"/>
                  </a:schemeClr>
                </a:solidFill>
              </a:rPr>
              <a:t>The CAMS core multipurpose risk assessment tool is the Suicide Status Form (SSF).  </a:t>
            </a:r>
          </a:p>
          <a:p>
            <a:pPr marL="0" indent="0">
              <a:buNone/>
              <a:defRPr/>
            </a:pPr>
            <a:endParaRPr lang="en-US" dirty="0">
              <a:solidFill>
                <a:schemeClr val="accent2">
                  <a:lumMod val="10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en-US" dirty="0">
                <a:solidFill>
                  <a:schemeClr val="accent2">
                    <a:lumMod val="10000"/>
                  </a:schemeClr>
                </a:solidFill>
              </a:rPr>
              <a:t>The SSF serves as a roadmap for guiding the clinician and patient, providing crucial and comprehensive documentation.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996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Suicide Status 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Suicide Status Form (SSF) document is used for: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Assessment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Treatment Planning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Tracking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Outcomes</a:t>
            </a:r>
          </a:p>
        </p:txBody>
      </p:sp>
    </p:spTree>
    <p:extLst>
      <p:ext uri="{BB962C8B-B14F-4D97-AF65-F5344CB8AC3E}">
        <p14:creationId xmlns:p14="http://schemas.microsoft.com/office/powerpoint/2010/main" val="4119335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In-Person –vs.- eLearning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Both: 6.5 CEU’s</a:t>
            </a:r>
          </a:p>
          <a:p>
            <a:pPr>
              <a:buNone/>
            </a:pPr>
            <a:r>
              <a:rPr lang="en-US" dirty="0"/>
              <a:t>	the Suicide Status Form (SSF) </a:t>
            </a:r>
          </a:p>
          <a:p>
            <a:pPr>
              <a:buNone/>
            </a:pPr>
            <a:r>
              <a:rPr lang="en-US" dirty="0"/>
              <a:t>	The CAMS Approach to Suicide Risk Assessment</a:t>
            </a:r>
          </a:p>
          <a:p>
            <a:pPr>
              <a:buNone/>
            </a:pPr>
            <a:r>
              <a:rPr lang="en-US" dirty="0"/>
              <a:t>	CAMS Intervention (Problem-Focused Treatment)</a:t>
            </a:r>
          </a:p>
          <a:p>
            <a:pPr>
              <a:buNone/>
            </a:pPr>
            <a:r>
              <a:rPr lang="en-US" dirty="0"/>
              <a:t>In-Person:</a:t>
            </a:r>
          </a:p>
          <a:p>
            <a:pPr>
              <a:buNone/>
            </a:pPr>
            <a:r>
              <a:rPr lang="en-US" dirty="0"/>
              <a:t>	CAMS research studies</a:t>
            </a:r>
          </a:p>
          <a:p>
            <a:pPr>
              <a:buNone/>
            </a:pPr>
            <a:r>
              <a:rPr lang="en-US" dirty="0"/>
              <a:t>	CAMS in college population</a:t>
            </a:r>
          </a:p>
          <a:p>
            <a:pPr>
              <a:buNone/>
            </a:pPr>
            <a:r>
              <a:rPr lang="en-US" dirty="0"/>
              <a:t>	Ethics/Malpractice and Next Steps </a:t>
            </a:r>
          </a:p>
          <a:p>
            <a:pPr>
              <a:buNone/>
            </a:pPr>
            <a:r>
              <a:rPr lang="en-US" dirty="0"/>
              <a:t>eLearning:</a:t>
            </a:r>
          </a:p>
          <a:p>
            <a:pPr marL="341313" indent="-341313">
              <a:buNone/>
            </a:pPr>
            <a:r>
              <a:rPr lang="en-US" dirty="0"/>
              <a:t>      Veteran specific</a:t>
            </a:r>
          </a:p>
          <a:p>
            <a:pPr marL="341313" indent="-341313">
              <a:buNone/>
            </a:pPr>
            <a:r>
              <a:rPr lang="en-US" dirty="0"/>
              <a:t>	CAMS video segments</a:t>
            </a:r>
          </a:p>
          <a:p>
            <a:pPr marL="341313" indent="-341313">
              <a:buNone/>
            </a:pPr>
            <a:r>
              <a:rPr lang="en-US" dirty="0"/>
              <a:t>	</a:t>
            </a:r>
            <a:r>
              <a:rPr lang="en-US" dirty="0">
                <a:cs typeface="ＭＳ Ｐゴシック" charset="-128"/>
              </a:rPr>
              <a:t>VA Suicide Prevention Strategy</a:t>
            </a:r>
          </a:p>
          <a:p>
            <a:pPr marL="341313" indent="-341313">
              <a:buNone/>
            </a:pPr>
            <a:r>
              <a:rPr lang="en-US" dirty="0">
                <a:cs typeface="ＭＳ Ｐゴシック" charset="-128"/>
              </a:rPr>
              <a:t>	4 Modules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1457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E-learning Design Elements with Empirical Evidence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Provide evidence-based intervention strategies</a:t>
            </a:r>
          </a:p>
          <a:p>
            <a:r>
              <a:rPr lang="en-US" dirty="0"/>
              <a:t>Keep it simple, easy to use</a:t>
            </a:r>
          </a:p>
          <a:p>
            <a:r>
              <a:rPr lang="en-US" dirty="0"/>
              <a:t>Make it accessible 24/7</a:t>
            </a:r>
          </a:p>
          <a:p>
            <a:r>
              <a:rPr lang="en-US" dirty="0"/>
              <a:t>Make it platform-independent</a:t>
            </a:r>
          </a:p>
          <a:p>
            <a:r>
              <a:rPr lang="en-US" dirty="0"/>
              <a:t>Keep it anonymous</a:t>
            </a:r>
          </a:p>
          <a:p>
            <a:r>
              <a:rPr lang="en-US" dirty="0"/>
              <a:t>Make it self paced</a:t>
            </a:r>
          </a:p>
          <a:p>
            <a:r>
              <a:rPr lang="en-US" dirty="0"/>
              <a:t>Make it visually attractive &amp; appealing</a:t>
            </a:r>
          </a:p>
          <a:p>
            <a:r>
              <a:rPr lang="en-US" dirty="0"/>
              <a:t>Make it interactive &amp; engaging</a:t>
            </a:r>
          </a:p>
          <a:p>
            <a:r>
              <a:rPr lang="en-US" dirty="0"/>
              <a:t>Organize it in modules</a:t>
            </a:r>
          </a:p>
          <a:p>
            <a:r>
              <a:rPr lang="en-US" dirty="0"/>
              <a:t>Offer individuation</a:t>
            </a:r>
          </a:p>
          <a:p>
            <a:r>
              <a:rPr lang="en-US" dirty="0"/>
              <a:t>Provide resources for help</a:t>
            </a:r>
          </a:p>
        </p:txBody>
      </p:sp>
    </p:spTree>
    <p:extLst>
      <p:ext uri="{BB962C8B-B14F-4D97-AF65-F5344CB8AC3E}">
        <p14:creationId xmlns:p14="http://schemas.microsoft.com/office/powerpoint/2010/main" val="4164587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Barriers in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Microphone problems during filming</a:t>
            </a:r>
          </a:p>
          <a:p>
            <a:pPr lvl="1"/>
            <a:r>
              <a:rPr lang="en-US" dirty="0"/>
              <a:t>Subtitles developed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/>
              <a:t>Technology issues with bandwidth </a:t>
            </a:r>
          </a:p>
          <a:p>
            <a:pPr lvl="1"/>
            <a:r>
              <a:rPr lang="en-US" dirty="0"/>
              <a:t>Multiple compression attempts in order for videos to download</a:t>
            </a:r>
          </a:p>
          <a:p>
            <a:pPr lvl="1"/>
            <a:r>
              <a:rPr lang="en-US" dirty="0"/>
              <a:t>Consultation with VISN technology group</a:t>
            </a:r>
          </a:p>
        </p:txBody>
      </p:sp>
    </p:spTree>
    <p:extLst>
      <p:ext uri="{BB962C8B-B14F-4D97-AF65-F5344CB8AC3E}">
        <p14:creationId xmlns:p14="http://schemas.microsoft.com/office/powerpoint/2010/main" val="35561111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Dissemination Barriers- Websites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CAMS eLearning training</a:t>
            </a:r>
          </a:p>
          <a:p>
            <a:r>
              <a:rPr lang="en-US" dirty="0"/>
              <a:t>Process for VA platform delivery lengthy</a:t>
            </a:r>
          </a:p>
          <a:p>
            <a:r>
              <a:rPr lang="en-US" dirty="0"/>
              <a:t>Website independent of VA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eLearning CEU accreditation on TMS VA website</a:t>
            </a:r>
          </a:p>
          <a:p>
            <a:r>
              <a:rPr lang="en-US" dirty="0"/>
              <a:t>VA satisfactory survey</a:t>
            </a:r>
          </a:p>
          <a:p>
            <a:r>
              <a:rPr lang="en-US" dirty="0"/>
              <a:t>eLearning Quiz (Social Workers had the strictest requirements out of all groups)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5207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Evaluation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Focus groups used to assess CAMS Experiences and adoption</a:t>
            </a:r>
          </a:p>
          <a:p>
            <a:r>
              <a:rPr lang="en-US" dirty="0"/>
              <a:t>Two focus groups were conducted at the primary site which addressed: </a:t>
            </a:r>
          </a:p>
          <a:p>
            <a:pPr lvl="1"/>
            <a:r>
              <a:rPr lang="en-US" dirty="0"/>
              <a:t>impression of training experience; </a:t>
            </a:r>
          </a:p>
          <a:p>
            <a:pPr lvl="1"/>
            <a:r>
              <a:rPr lang="en-US" dirty="0"/>
              <a:t>experience in delivery </a:t>
            </a:r>
          </a:p>
          <a:p>
            <a:pPr lvl="1"/>
            <a:r>
              <a:rPr lang="en-US" dirty="0"/>
              <a:t>organizational incentives, rewards and related organizational goals</a:t>
            </a:r>
          </a:p>
          <a:p>
            <a:pPr lvl="1"/>
            <a:r>
              <a:rPr lang="en-US" dirty="0"/>
              <a:t>facilitating factors or barriers</a:t>
            </a:r>
          </a:p>
          <a:p>
            <a:pPr lvl="1"/>
            <a:r>
              <a:rPr lang="en-US" dirty="0"/>
              <a:t>implementation success</a:t>
            </a:r>
          </a:p>
          <a:p>
            <a:pPr lvl="1"/>
            <a:r>
              <a:rPr lang="en-US" dirty="0"/>
              <a:t>compatibility with professional beliefs 	</a:t>
            </a:r>
          </a:p>
          <a:p>
            <a:pPr lvl="1"/>
            <a:r>
              <a:rPr lang="en-US" dirty="0"/>
              <a:t>values and practices</a:t>
            </a:r>
          </a:p>
          <a:p>
            <a:pPr lvl="1"/>
            <a:r>
              <a:rPr lang="en-US" dirty="0"/>
              <a:t>fit with workflow.</a:t>
            </a:r>
          </a:p>
          <a:p>
            <a:r>
              <a:rPr lang="en-US" dirty="0"/>
              <a:t>Little difference in VA TMS ratings of the 2 modalities in terms of overall satisfaction, learning, content, &amp; objectives.</a:t>
            </a:r>
          </a:p>
        </p:txBody>
      </p:sp>
    </p:spTree>
    <p:extLst>
      <p:ext uri="{BB962C8B-B14F-4D97-AF65-F5344CB8AC3E}">
        <p14:creationId xmlns:p14="http://schemas.microsoft.com/office/powerpoint/2010/main" val="42695483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Delivery of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Clinic blocking 6-8 weeks in advance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In-person trainings</a:t>
            </a:r>
          </a:p>
          <a:p>
            <a:pPr lvl="1"/>
            <a:r>
              <a:rPr lang="en-US" dirty="0"/>
              <a:t>CHS research staff attended each training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E-Learning delivery </a:t>
            </a:r>
          </a:p>
          <a:p>
            <a:pPr lvl="1"/>
            <a:r>
              <a:rPr lang="en-US" dirty="0"/>
              <a:t>Available same day as in-person</a:t>
            </a:r>
          </a:p>
          <a:p>
            <a:pPr lvl="1"/>
            <a:r>
              <a:rPr lang="en-US" dirty="0"/>
              <a:t>Accessibility for 3 weeks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7174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:</a:t>
            </a:r>
            <a:br>
              <a:rPr lang="en-US" sz="5400" dirty="0">
                <a:solidFill>
                  <a:schemeClr val="bg1"/>
                </a:solidFill>
              </a:rPr>
            </a:br>
            <a:r>
              <a:rPr lang="en-US" sz="5400" dirty="0"/>
              <a:t> </a:t>
            </a:r>
            <a:r>
              <a:rPr lang="en-US" dirty="0"/>
              <a:t>Coaching  Component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The Purpose:  </a:t>
            </a:r>
          </a:p>
          <a:p>
            <a:pPr>
              <a:buNone/>
            </a:pPr>
            <a:r>
              <a:rPr lang="en-US" dirty="0"/>
              <a:t>Determine CAMS implementation &amp; increase dissemination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The Format: VANTS call with Dr. Jobes </a:t>
            </a:r>
          </a:p>
          <a:p>
            <a:r>
              <a:rPr lang="en-US" dirty="0"/>
              <a:t>Bi-monthly, 6-1 hour sessions (lunch and learn)</a:t>
            </a:r>
          </a:p>
          <a:p>
            <a:r>
              <a:rPr lang="en-US" dirty="0"/>
              <a:t>Multiple email reminders</a:t>
            </a:r>
          </a:p>
          <a:p>
            <a:pPr marL="0" indent="0">
              <a:buNone/>
            </a:pPr>
            <a:endParaRPr lang="en-US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800000"/>
                </a:solidFill>
              </a:rPr>
              <a:t>78 % had </a:t>
            </a:r>
            <a:r>
              <a:rPr lang="en-US" b="1" dirty="0">
                <a:solidFill>
                  <a:srgbClr val="800000"/>
                </a:solidFill>
              </a:rPr>
              <a:t>NO</a:t>
            </a:r>
            <a:r>
              <a:rPr lang="en-US" dirty="0">
                <a:solidFill>
                  <a:srgbClr val="800000"/>
                </a:solidFill>
              </a:rPr>
              <a:t> attendees</a:t>
            </a:r>
          </a:p>
        </p:txBody>
      </p:sp>
    </p:spTree>
    <p:extLst>
      <p:ext uri="{BB962C8B-B14F-4D97-AF65-F5344CB8AC3E}">
        <p14:creationId xmlns:p14="http://schemas.microsoft.com/office/powerpoint/2010/main" val="2931784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iStock_000000632513XSma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28600"/>
            <a:ext cx="4339796" cy="6324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9219-31B6-479E-AD7B-3C84ABB86D6D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905000"/>
            <a:ext cx="7924800" cy="4297363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900" b="1" dirty="0"/>
              <a:t>Kathryn Magruder, PhD, MPH (PI)</a:t>
            </a:r>
            <a:r>
              <a:rPr lang="en-US" sz="1900" b="1" baseline="30000" dirty="0"/>
              <a:t> </a:t>
            </a:r>
            <a:br>
              <a:rPr lang="en-US" sz="1900" dirty="0"/>
            </a:br>
            <a:r>
              <a:rPr lang="en-US" sz="1900" dirty="0"/>
              <a:t>Professor </a:t>
            </a:r>
          </a:p>
          <a:p>
            <a:pPr>
              <a:spcBef>
                <a:spcPts val="0"/>
              </a:spcBef>
              <a:buNone/>
            </a:pPr>
            <a:r>
              <a:rPr lang="en-US" sz="1900" dirty="0"/>
              <a:t>	Department of Psychiatry </a:t>
            </a:r>
          </a:p>
          <a:p>
            <a:pPr>
              <a:spcBef>
                <a:spcPts val="0"/>
              </a:spcBef>
              <a:buNone/>
            </a:pPr>
            <a:r>
              <a:rPr lang="en-US" sz="1900" dirty="0"/>
              <a:t>	Department of Public Health Sciences</a:t>
            </a:r>
          </a:p>
          <a:p>
            <a:pPr>
              <a:spcBef>
                <a:spcPts val="0"/>
              </a:spcBef>
              <a:buNone/>
            </a:pPr>
            <a:r>
              <a:rPr lang="en-US" sz="1900" dirty="0"/>
              <a:t>	Medical University of South Carolina 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	</a:t>
            </a:r>
            <a:endParaRPr lang="en-US" sz="19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en-US" sz="1900" b="1" dirty="0"/>
              <a:t>Mark L De Santis, MS, Psy.D. (CO-I)</a:t>
            </a:r>
            <a:br>
              <a:rPr lang="en-US" sz="1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900" dirty="0"/>
              <a:t>SPC, VISN 7 Lead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en-US" sz="1900" dirty="0"/>
              <a:t>	Ralph H. Johnson VAMC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en-US" sz="1900" dirty="0"/>
              <a:t>	Assistant Professor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en-US" sz="1900" dirty="0"/>
              <a:t>	Department of Psychiatry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en-US" sz="1900" dirty="0"/>
              <a:t>	Medical University of South Carolina</a:t>
            </a:r>
          </a:p>
          <a:p>
            <a:pPr>
              <a:spcBef>
                <a:spcPts val="0"/>
              </a:spcBef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747027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Provider Outcomes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31" r="7031"/>
          <a:stretch>
            <a:fillRect/>
          </a:stretch>
        </p:blipFill>
        <p:spPr bwMode="auto">
          <a:xfrm>
            <a:off x="2971800" y="-609600"/>
            <a:ext cx="5867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Aim 2</a:t>
            </a:r>
          </a:p>
          <a:p>
            <a:r>
              <a:rPr lang="en-US" dirty="0"/>
              <a:t>Paper 2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2514600"/>
            <a:ext cx="2667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200" dirty="0"/>
              <a:t>Magruder KM, York J, Knapp RG, Yeager DE, Marshall E, </a:t>
            </a:r>
            <a:r>
              <a:rPr lang="en-US" sz="1200" dirty="0" err="1"/>
              <a:t>DeSantis</a:t>
            </a:r>
            <a:r>
              <a:rPr lang="en-US" sz="1200" dirty="0"/>
              <a:t> M.  RCT evaluating provider outcomes by suicide prevention training modality: In-person vs. e-learning. </a:t>
            </a:r>
            <a:r>
              <a:rPr lang="en-US" sz="1200" u="sng" dirty="0"/>
              <a:t>Journal of Mental Health Training, Education and Practice</a:t>
            </a:r>
            <a:r>
              <a:rPr lang="en-US" sz="1200" dirty="0"/>
              <a:t>, 10(4), 207-217, 2015.  </a:t>
            </a:r>
            <a:r>
              <a:rPr lang="en-US" sz="1200" dirty="0" err="1"/>
              <a:t>doi</a:t>
            </a:r>
            <a:r>
              <a:rPr lang="en-US" sz="1200" dirty="0"/>
              <a:t>: 10.1108(JMHTEP-09-2014-0028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6882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To evaluate provider outcomes for CAMS e-learning and CAMS in-person and a control group</a:t>
            </a:r>
          </a:p>
          <a:p>
            <a:pPr lvl="1"/>
            <a:r>
              <a:rPr lang="en-US" dirty="0"/>
              <a:t>Self-evaluated beliefs</a:t>
            </a:r>
          </a:p>
          <a:p>
            <a:pPr lvl="1"/>
            <a:r>
              <a:rPr lang="en-US" dirty="0"/>
              <a:t>Ability</a:t>
            </a:r>
          </a:p>
          <a:p>
            <a:pPr lvl="1"/>
            <a:r>
              <a:rPr lang="en-US" dirty="0"/>
              <a:t>Self-efficacy in managing suicidal patients</a:t>
            </a:r>
          </a:p>
          <a:p>
            <a:r>
              <a:rPr lang="en-US" dirty="0"/>
              <a:t>Research questions</a:t>
            </a:r>
          </a:p>
          <a:p>
            <a:pPr lvl="1"/>
            <a:r>
              <a:rPr lang="en-US" dirty="0"/>
              <a:t>Is CAMS e-learning inferior or superior to CAMS in-person?</a:t>
            </a:r>
          </a:p>
          <a:p>
            <a:pPr lvl="1"/>
            <a:r>
              <a:rPr lang="en-US" dirty="0"/>
              <a:t>Are both CAMS treatment arms superior to control?</a:t>
            </a:r>
          </a:p>
        </p:txBody>
      </p:sp>
    </p:spTree>
    <p:extLst>
      <p:ext uri="{BB962C8B-B14F-4D97-AF65-F5344CB8AC3E}">
        <p14:creationId xmlns:p14="http://schemas.microsoft.com/office/powerpoint/2010/main" val="7820427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Design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5 sites</a:t>
            </a:r>
          </a:p>
          <a:p>
            <a:r>
              <a:rPr lang="en-US" dirty="0"/>
              <a:t>3 randomized provider groups (1:1:1)</a:t>
            </a:r>
          </a:p>
          <a:p>
            <a:pPr lvl="1"/>
            <a:r>
              <a:rPr lang="en-US" dirty="0"/>
              <a:t>CAMS e-learning</a:t>
            </a:r>
          </a:p>
          <a:p>
            <a:pPr lvl="1"/>
            <a:r>
              <a:rPr lang="en-US" dirty="0"/>
              <a:t>CAMS in-person</a:t>
            </a:r>
          </a:p>
          <a:p>
            <a:pPr lvl="1"/>
            <a:r>
              <a:rPr lang="en-US" dirty="0"/>
              <a:t>No training control</a:t>
            </a:r>
          </a:p>
          <a:p>
            <a:r>
              <a:rPr lang="en-US" dirty="0"/>
              <a:t>Randomization by stratified, permuted block (by site and discipline)</a:t>
            </a:r>
          </a:p>
          <a:p>
            <a:r>
              <a:rPr lang="en-US" dirty="0"/>
              <a:t>Questionnaires </a:t>
            </a:r>
          </a:p>
          <a:p>
            <a:pPr lvl="1"/>
            <a:r>
              <a:rPr lang="en-US" dirty="0"/>
              <a:t>Pre-training (baseline)</a:t>
            </a:r>
          </a:p>
          <a:p>
            <a:pPr lvl="1"/>
            <a:r>
              <a:rPr lang="en-US" dirty="0"/>
              <a:t>Immediately following training (T1)</a:t>
            </a:r>
          </a:p>
          <a:p>
            <a:pPr lvl="1"/>
            <a:r>
              <a:rPr lang="en-US" dirty="0"/>
              <a:t>3 months following training (T2)</a:t>
            </a:r>
          </a:p>
          <a:p>
            <a:r>
              <a:rPr lang="en-US" dirty="0"/>
              <a:t>Approved by each site IRB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9582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CAMS in-person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/>
              <a:t>CAMS e-learning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1 day with administrative permission to attend</a:t>
            </a:r>
          </a:p>
          <a:p>
            <a:r>
              <a:rPr lang="en-US" dirty="0"/>
              <a:t>AM/PM sessions</a:t>
            </a:r>
          </a:p>
          <a:p>
            <a:r>
              <a:rPr lang="en-US" dirty="0"/>
              <a:t>CAMS developer sole presenter</a:t>
            </a:r>
          </a:p>
          <a:p>
            <a:r>
              <a:rPr lang="en-US" dirty="0"/>
              <a:t>More on research studies of college &amp; military</a:t>
            </a:r>
          </a:p>
          <a:p>
            <a:r>
              <a:rPr lang="en-US" dirty="0"/>
              <a:t>Content on ethics &amp; malpractice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6.5 hour on-line course with administrative permission to block 6.5 hours</a:t>
            </a:r>
          </a:p>
          <a:p>
            <a:r>
              <a:rPr lang="en-US" dirty="0"/>
              <a:t>Available on same day as in-person; open for 4 weeks</a:t>
            </a:r>
          </a:p>
          <a:p>
            <a:r>
              <a:rPr lang="en-US" dirty="0"/>
              <a:t>4 modules</a:t>
            </a:r>
          </a:p>
          <a:p>
            <a:r>
              <a:rPr lang="en-US" dirty="0"/>
              <a:t>VA system’s approach to suicide prevention</a:t>
            </a:r>
          </a:p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Conditions</a:t>
            </a:r>
          </a:p>
        </p:txBody>
      </p:sp>
    </p:spTree>
    <p:extLst>
      <p:ext uri="{BB962C8B-B14F-4D97-AF65-F5344CB8AC3E}">
        <p14:creationId xmlns:p14="http://schemas.microsoft.com/office/powerpoint/2010/main" val="36609548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CAMS in-person &amp; e-learning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/>
              <a:t>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6.5 CEUs upon completion of CAMS e-learning or in-person</a:t>
            </a:r>
          </a:p>
          <a:p>
            <a:r>
              <a:rPr lang="en-US" dirty="0"/>
              <a:t>Received published CAMS manual upon completion of post-assessment</a:t>
            </a:r>
          </a:p>
          <a:p>
            <a:r>
              <a:rPr lang="en-US" dirty="0"/>
              <a:t>6 1-hour teleconference coaching calls available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Upon completion of post-assessment received text on mental health emergencies (no CAMS specific content)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Conditions</a:t>
            </a:r>
          </a:p>
        </p:txBody>
      </p:sp>
    </p:spTree>
    <p:extLst>
      <p:ext uri="{BB962C8B-B14F-4D97-AF65-F5344CB8AC3E}">
        <p14:creationId xmlns:p14="http://schemas.microsoft.com/office/powerpoint/2010/main" val="18420355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Participant Eligibility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/>
              <a:t>Limited to outpatient mental health clinicians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Psychiatrists</a:t>
            </a:r>
          </a:p>
          <a:p>
            <a:r>
              <a:rPr lang="en-US" dirty="0"/>
              <a:t>Psychologists</a:t>
            </a:r>
          </a:p>
          <a:p>
            <a:r>
              <a:rPr lang="en-US" dirty="0"/>
              <a:t>Advanced practice nurses</a:t>
            </a:r>
          </a:p>
          <a:p>
            <a:r>
              <a:rPr lang="en-US" dirty="0"/>
              <a:t>Social workers</a:t>
            </a:r>
          </a:p>
          <a:p>
            <a:r>
              <a:rPr lang="en-US" dirty="0"/>
              <a:t>Case managers</a:t>
            </a:r>
          </a:p>
          <a:p>
            <a:endParaRPr lang="en-US" dirty="0"/>
          </a:p>
          <a:p>
            <a:r>
              <a:rPr lang="en-US" dirty="0"/>
              <a:t>No previous CAMS training</a:t>
            </a:r>
          </a:p>
          <a:p>
            <a:endParaRPr lang="en-US" dirty="0"/>
          </a:p>
          <a:p>
            <a:r>
              <a:rPr lang="en-US" dirty="0"/>
              <a:t>Trainees (e.g., psychology interns) meeting all other eligibility criteria</a:t>
            </a:r>
          </a:p>
        </p:txBody>
      </p:sp>
    </p:spTree>
    <p:extLst>
      <p:ext uri="{BB962C8B-B14F-4D97-AF65-F5344CB8AC3E}">
        <p14:creationId xmlns:p14="http://schemas.microsoft.com/office/powerpoint/2010/main" val="23468576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CAMS Provider Survey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11 items</a:t>
            </a:r>
          </a:p>
          <a:p>
            <a:pPr lvl="1"/>
            <a:r>
              <a:rPr lang="en-US" dirty="0"/>
              <a:t>Competence</a:t>
            </a:r>
          </a:p>
          <a:p>
            <a:pPr lvl="1"/>
            <a:r>
              <a:rPr lang="en-US" dirty="0"/>
              <a:t>Reactions</a:t>
            </a:r>
          </a:p>
          <a:p>
            <a:pPr lvl="1"/>
            <a:r>
              <a:rPr lang="en-US" dirty="0"/>
              <a:t>Beliefs</a:t>
            </a:r>
          </a:p>
          <a:p>
            <a:pPr lvl="1"/>
            <a:r>
              <a:rPr lang="en-US" dirty="0"/>
              <a:t>Motivations</a:t>
            </a:r>
          </a:p>
          <a:p>
            <a:r>
              <a:rPr lang="en-US" dirty="0"/>
              <a:t>5 point </a:t>
            </a:r>
            <a:r>
              <a:rPr lang="en-US" dirty="0" err="1"/>
              <a:t>Likert</a:t>
            </a:r>
            <a:r>
              <a:rPr lang="en-US" dirty="0"/>
              <a:t> scale (strongly disagree to strongly agree) </a:t>
            </a:r>
          </a:p>
          <a:p>
            <a:r>
              <a:rPr lang="en-US" dirty="0"/>
              <a:t>10 minutes</a:t>
            </a:r>
          </a:p>
          <a:p>
            <a:r>
              <a:rPr lang="en-US" dirty="0"/>
              <a:t>Pre-training, immediately post-training (T1), 3 months post-training (T2)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736667" y="3386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1727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Recruitment Response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/>
              <a:t>309 eligible providers</a:t>
            </a:r>
          </a:p>
          <a:p>
            <a:r>
              <a:rPr lang="en-US" dirty="0"/>
              <a:t>230 formally consented (72%)</a:t>
            </a:r>
          </a:p>
          <a:p>
            <a:r>
              <a:rPr lang="en-US" dirty="0"/>
              <a:t>212 completed baseline assessment &amp; randomized</a:t>
            </a:r>
          </a:p>
          <a:p>
            <a:r>
              <a:rPr lang="en-US" dirty="0"/>
              <a:t>59.4% completed T1 follow-up</a:t>
            </a:r>
          </a:p>
          <a:p>
            <a:r>
              <a:rPr lang="en-US" dirty="0"/>
              <a:t>62.3% completed T2 follow-up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11204907"/>
              </p:ext>
            </p:extLst>
          </p:nvPr>
        </p:nvGraphicFramePr>
        <p:xfrm>
          <a:off x="2895600" y="1752600"/>
          <a:ext cx="6019801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67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72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08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E-learning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In-person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Control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Post-intervention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(T1)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3-month (T2)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9367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010536"/>
              </p:ext>
            </p:extLst>
          </p:nvPr>
        </p:nvGraphicFramePr>
        <p:xfrm>
          <a:off x="762000" y="304800"/>
          <a:ext cx="6629402" cy="6445919"/>
        </p:xfrm>
        <a:graphic>
          <a:graphicData uri="http://schemas.openxmlformats.org/drawingml/2006/table">
            <a:tbl>
              <a:tblPr firstRow="1" firstCol="1" bandRow="1"/>
              <a:tblGrid>
                <a:gridCol w="1595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2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6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6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8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44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Characteristics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E-Learning (n=69)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In-Person 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(n=70)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Control 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(n=73)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Total 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(n=212)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0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Age 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(n, 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20-29 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 (5.8%)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 (5.7%)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287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6 (8.2%)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 (6.6%)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30-39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 (31.9%)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 (31.4%)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287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 (31.5%)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67 (31.6%)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40-49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 (18.8%)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 (21.4%)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287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 (30.1%)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 (23.6%)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0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50-59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 (31.9%)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 (27.1%)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287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 (24.7%)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59 (27.8%)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60-69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 (11.6%)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 (14.3%)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287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 (5.5%)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 (10.4%)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Gender (n,%)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287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Male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 (29.0%)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 (32.9%)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287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 (19.2%)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57 (26.9%)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Female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49 (71.0%)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47 (67.1%)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287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59 (80.8%)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155 (73.1%)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Race (n,%)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287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Caucasian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 (67.2%)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 (68.2%)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287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46 (70.8%)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136 (68.7%)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0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African American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 (28.4%)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 (22.7%)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287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 (21.5%)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48 (24.2%)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0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Hispanic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 (3.0%)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 (0.0%)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287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 (1.5%)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 (1.5%)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0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Other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 (1.5%)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 (9.1%)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287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 (6.2%)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 (5.2%)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0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Profession (n,%)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287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0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Psychiatrist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 (17.4%)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 (17.1%)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287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 (16.4%)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36 (17.0%)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0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Psychologist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 (18.8%)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 (22.9%)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287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 (24.7%)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47 (22.2%)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0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Midlevel Provider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44 (63.8%)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42 (60.0%)</a:t>
                      </a: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287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43 (58.9%)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0020" algn="dec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129 (60.9%)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00081">
                <a:tc gridSpan="5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*Completed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presurvey</a:t>
                      </a:r>
                      <a:endParaRPr lang="en-US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4492" marR="3449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90600" y="152400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Characteristics of Providers Randomized to Training</a:t>
            </a:r>
          </a:p>
        </p:txBody>
      </p:sp>
    </p:spTree>
    <p:extLst>
      <p:ext uri="{BB962C8B-B14F-4D97-AF65-F5344CB8AC3E}">
        <p14:creationId xmlns:p14="http://schemas.microsoft.com/office/powerpoint/2010/main" val="34233420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Baseline vs. Immediate Post-Training (T1)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32907865"/>
              </p:ext>
            </p:extLst>
          </p:nvPr>
        </p:nvGraphicFramePr>
        <p:xfrm>
          <a:off x="152400" y="1143000"/>
          <a:ext cx="8763000" cy="5762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49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37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22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78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148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 </a:t>
                      </a:r>
                      <a:r>
                        <a:rPr lang="en-US" dirty="0" err="1"/>
                        <a:t>vs</a:t>
                      </a:r>
                      <a:r>
                        <a:rPr lang="en-US" dirty="0"/>
                        <a:t>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 </a:t>
                      </a:r>
                      <a:r>
                        <a:rPr lang="en-US" dirty="0" err="1"/>
                        <a:t>vs</a:t>
                      </a:r>
                      <a:r>
                        <a:rPr lang="en-US" dirty="0"/>
                        <a:t>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</a:t>
                      </a:r>
                      <a:r>
                        <a:rPr lang="en-US" dirty="0" err="1"/>
                        <a:t>vs</a:t>
                      </a:r>
                      <a:r>
                        <a:rPr lang="en-US" dirty="0"/>
                        <a:t>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487">
                <a:tc>
                  <a:txBody>
                    <a:bodyPr/>
                    <a:lstStyle/>
                    <a:p>
                      <a:r>
                        <a:rPr lang="en-US" sz="1200" dirty="0"/>
                        <a:t>1. I have anxiety about working with suicidal patients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487">
                <a:tc>
                  <a:txBody>
                    <a:bodyPr/>
                    <a:lstStyle/>
                    <a:p>
                      <a:r>
                        <a:rPr lang="en-US" sz="1200" dirty="0"/>
                        <a:t>2. I am confident in my ability to</a:t>
                      </a:r>
                      <a:r>
                        <a:rPr lang="en-US" sz="1200" baseline="0" dirty="0"/>
                        <a:t> successfully assess suicidal patients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487">
                <a:tc>
                  <a:txBody>
                    <a:bodyPr/>
                    <a:lstStyle/>
                    <a:p>
                      <a:r>
                        <a:rPr lang="en-US" sz="1200" b="1" dirty="0"/>
                        <a:t>3. I</a:t>
                      </a:r>
                      <a:r>
                        <a:rPr lang="en-US" sz="1200" b="1" baseline="0" dirty="0"/>
                        <a:t> am c</a:t>
                      </a:r>
                      <a:r>
                        <a:rPr lang="en-US" sz="1200" b="1" dirty="0"/>
                        <a:t>onfident in my ability to determine suicidal risk level in patients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.01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1859">
                <a:tc>
                  <a:txBody>
                    <a:bodyPr/>
                    <a:lstStyle/>
                    <a:p>
                      <a:r>
                        <a:rPr lang="en-US" sz="1200" b="1" dirty="0"/>
                        <a:t>4. I</a:t>
                      </a:r>
                      <a:r>
                        <a:rPr lang="en-US" sz="1200" b="1" baseline="0" dirty="0"/>
                        <a:t> am c</a:t>
                      </a:r>
                      <a:r>
                        <a:rPr lang="en-US" sz="1200" b="1" dirty="0"/>
                        <a:t>onfident in my ability to form strong therapeutic alliance with suicidal patients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1487">
                <a:tc>
                  <a:txBody>
                    <a:bodyPr/>
                    <a:lstStyle/>
                    <a:p>
                      <a:r>
                        <a:rPr lang="en-US" sz="1200" b="1" dirty="0"/>
                        <a:t>5. I</a:t>
                      </a:r>
                      <a:r>
                        <a:rPr lang="en-US" sz="1200" b="1" baseline="0" dirty="0"/>
                        <a:t> am c</a:t>
                      </a:r>
                      <a:r>
                        <a:rPr lang="en-US" sz="1200" b="1" dirty="0"/>
                        <a:t>onfident that I can help motivate a patient to live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1859">
                <a:tc>
                  <a:txBody>
                    <a:bodyPr/>
                    <a:lstStyle/>
                    <a:p>
                      <a:r>
                        <a:rPr lang="en-US" sz="1200" b="1" dirty="0"/>
                        <a:t>6. I</a:t>
                      </a:r>
                      <a:r>
                        <a:rPr lang="en-US" sz="1200" b="1" baseline="0" dirty="0"/>
                        <a:t> c</a:t>
                      </a:r>
                      <a:r>
                        <a:rPr lang="en-US" sz="1200" b="1" dirty="0"/>
                        <a:t>an develop an adequate safety/coping plan with patients at</a:t>
                      </a:r>
                      <a:r>
                        <a:rPr lang="en-US" sz="1200" b="1" baseline="0" dirty="0"/>
                        <a:t> risk for suicide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.03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487">
                <a:tc>
                  <a:txBody>
                    <a:bodyPr/>
                    <a:lstStyle/>
                    <a:p>
                      <a:r>
                        <a:rPr lang="en-US" sz="1200" dirty="0"/>
                        <a:t>7. I</a:t>
                      </a:r>
                      <a:r>
                        <a:rPr lang="en-US" sz="1200" baseline="0" dirty="0"/>
                        <a:t> a</a:t>
                      </a:r>
                      <a:r>
                        <a:rPr lang="en-US" sz="1200" dirty="0"/>
                        <a:t>m hesitant to ask a patient is s/he is suicidal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1859">
                <a:tc>
                  <a:txBody>
                    <a:bodyPr/>
                    <a:lstStyle/>
                    <a:p>
                      <a:r>
                        <a:rPr lang="en-US" sz="1200" b="1" dirty="0"/>
                        <a:t>8. I</a:t>
                      </a:r>
                      <a:r>
                        <a:rPr lang="en-US" sz="1200" b="1" baseline="0" dirty="0"/>
                        <a:t> b</a:t>
                      </a:r>
                      <a:r>
                        <a:rPr lang="en-US" sz="1200" b="1" dirty="0"/>
                        <a:t>elieve that hospitalization is always the best response for suicidal patients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4129">
                <a:tc>
                  <a:txBody>
                    <a:bodyPr/>
                    <a:lstStyle/>
                    <a:p>
                      <a:r>
                        <a:rPr lang="en-US" sz="1200" b="1" dirty="0"/>
                        <a:t>9. I</a:t>
                      </a:r>
                      <a:r>
                        <a:rPr lang="en-US" sz="1200" b="1" baseline="0" dirty="0"/>
                        <a:t> b</a:t>
                      </a:r>
                      <a:r>
                        <a:rPr lang="en-US" sz="1200" b="1" dirty="0"/>
                        <a:t>elieve</a:t>
                      </a:r>
                      <a:r>
                        <a:rPr lang="en-US" sz="1200" b="1" baseline="0" dirty="0"/>
                        <a:t> that suicidal patients should take an active role in all aspects of their own treatment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.03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4129">
                <a:tc>
                  <a:txBody>
                    <a:bodyPr/>
                    <a:lstStyle/>
                    <a:p>
                      <a:r>
                        <a:rPr lang="en-US" sz="1200" b="1" dirty="0"/>
                        <a:t>10. I</a:t>
                      </a:r>
                      <a:r>
                        <a:rPr lang="en-US" sz="1200" b="1" baseline="0" dirty="0"/>
                        <a:t> b</a:t>
                      </a:r>
                      <a:r>
                        <a:rPr lang="en-US" sz="1200" b="1" dirty="0"/>
                        <a:t>elieve my current practices are sufficient to protect me from liability in the event one of my patients should complete suicide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41122">
                <a:tc>
                  <a:txBody>
                    <a:bodyPr/>
                    <a:lstStyle/>
                    <a:p>
                      <a:r>
                        <a:rPr lang="en-US" sz="1200" dirty="0"/>
                        <a:t>11. I</a:t>
                      </a:r>
                      <a:r>
                        <a:rPr lang="en-US" sz="1200" baseline="0" dirty="0"/>
                        <a:t> a</a:t>
                      </a:r>
                      <a:r>
                        <a:rPr lang="en-US" sz="1200" dirty="0"/>
                        <a:t>m motivated to use what are considered “best practices” in</a:t>
                      </a:r>
                      <a:r>
                        <a:rPr lang="en-US" sz="1200" baseline="0" dirty="0"/>
                        <a:t> suicide prevention even if it requires me to do something different in my clinical practice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41122">
                <a:tc>
                  <a:txBody>
                    <a:bodyPr/>
                    <a:lstStyle/>
                    <a:p>
                      <a:r>
                        <a:rPr lang="en-US" sz="1200" b="1" dirty="0"/>
                        <a:t>Total 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9309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6411" y="381000"/>
            <a:ext cx="4648200" cy="843644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100" dirty="0"/>
              <a:t>Colleagues &amp; Co-authors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9219-31B6-479E-AD7B-3C84ABB86D6D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0483" name="Rectangle 5"/>
          <p:cNvSpPr>
            <a:spLocks noChangeArrowheads="1"/>
          </p:cNvSpPr>
          <p:nvPr/>
        </p:nvSpPr>
        <p:spPr bwMode="auto">
          <a:xfrm>
            <a:off x="70115" y="4267200"/>
            <a:ext cx="4640792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1600" u="sng" dirty="0"/>
              <a:t>Affiliations</a:t>
            </a:r>
          </a:p>
          <a:p>
            <a:pPr marL="342900" indent="-342900">
              <a:buFontTx/>
              <a:buAutoNum type="arabicPeriod"/>
            </a:pPr>
            <a:r>
              <a:rPr lang="en-US" sz="1600" dirty="0"/>
              <a:t>Ralph H. Johnson Veteran’s Administration Medical Center, Charleston, SC</a:t>
            </a:r>
          </a:p>
          <a:p>
            <a:pPr marL="342900" indent="-342900">
              <a:buFontTx/>
              <a:buAutoNum type="arabicPeriod"/>
            </a:pPr>
            <a:r>
              <a:rPr lang="en-US" sz="1600" dirty="0"/>
              <a:t>Medical University of South Carolina, Charleston, SC</a:t>
            </a:r>
          </a:p>
          <a:p>
            <a:pPr marL="342900" indent="-342900">
              <a:buFontTx/>
              <a:buAutoNum type="arabicPeriod"/>
            </a:pPr>
            <a:r>
              <a:rPr lang="en-US" sz="1600" dirty="0"/>
              <a:t>The Catholic University of America, Washington, DC</a:t>
            </a:r>
          </a:p>
          <a:p>
            <a:pPr marL="342900" indent="-342900">
              <a:buFontTx/>
              <a:buAutoNum type="arabicPeriod"/>
            </a:pPr>
            <a:endParaRPr lang="en-US" sz="1600" dirty="0"/>
          </a:p>
        </p:txBody>
      </p:sp>
      <p:sp>
        <p:nvSpPr>
          <p:cNvPr id="20484" name="TextBox 7"/>
          <p:cNvSpPr txBox="1">
            <a:spLocks noChangeArrowheads="1"/>
          </p:cNvSpPr>
          <p:nvPr/>
        </p:nvSpPr>
        <p:spPr bwMode="auto">
          <a:xfrm>
            <a:off x="4529667" y="-76200"/>
            <a:ext cx="4614333" cy="720197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endParaRPr 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buNone/>
            </a:pPr>
            <a:r>
              <a:rPr lang="en-US" sz="1600" b="1" dirty="0">
                <a:solidFill>
                  <a:schemeClr val="bg1"/>
                </a:solidFill>
              </a:rPr>
              <a:t>Jan York, PhD, APRN, FAAN (CO-I)</a:t>
            </a:r>
            <a:r>
              <a:rPr lang="en-US" sz="1600" b="1" baseline="30000" dirty="0">
                <a:solidFill>
                  <a:schemeClr val="bg1"/>
                </a:solidFill>
              </a:rPr>
              <a:t>1,2</a:t>
            </a:r>
            <a:br>
              <a:rPr lang="en-US" sz="1600" dirty="0">
                <a:solidFill>
                  <a:schemeClr val="bg1"/>
                </a:solidFill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Nursing  Researcher, Research Professor</a:t>
            </a:r>
          </a:p>
          <a:p>
            <a:pPr algn="r">
              <a:buNone/>
            </a:pPr>
            <a:endParaRPr 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buNone/>
              <a:defRPr/>
            </a:pPr>
            <a:r>
              <a:rPr lang="en-US" sz="1600" b="1" dirty="0">
                <a:solidFill>
                  <a:schemeClr val="bg1"/>
                </a:solidFill>
              </a:rPr>
              <a:t>Elizabeth Marshall, MD, MBA</a:t>
            </a:r>
            <a:r>
              <a:rPr lang="en-US" sz="1600" b="1" baseline="30000" dirty="0">
                <a:solidFill>
                  <a:schemeClr val="bg1"/>
                </a:solidFill>
              </a:rPr>
              <a:t>1</a:t>
            </a:r>
            <a:endParaRPr lang="en-US" sz="1600" b="1" dirty="0">
              <a:solidFill>
                <a:schemeClr val="bg1"/>
              </a:solidFill>
            </a:endParaRPr>
          </a:p>
          <a:p>
            <a:pPr algn="r">
              <a:buNone/>
              <a:defRPr/>
            </a:pP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Coordinator</a:t>
            </a: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Designer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defRPr/>
            </a:pP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David A. Jobes, PhD, ABPP </a:t>
            </a:r>
            <a:r>
              <a:rPr lang="en-US" sz="16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Professor, Co-Director of Clinical Training, Co-I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Derik Yeager, MBS </a:t>
            </a:r>
            <a:r>
              <a:rPr lang="en-US" sz="16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1,2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Associate</a:t>
            </a:r>
          </a:p>
          <a:p>
            <a:pPr algn="r">
              <a:defRPr/>
            </a:pP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b="1" dirty="0">
                <a:solidFill>
                  <a:schemeClr val="bg1"/>
                </a:solidFill>
                <a:cs typeface="Trebuchet MS"/>
              </a:rPr>
              <a:t>Rebecca Knapp, PhD</a:t>
            </a:r>
            <a:r>
              <a:rPr lang="en-US" sz="16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</a:t>
            </a:r>
            <a:endParaRPr lang="en-US" sz="1600" b="1" dirty="0">
              <a:solidFill>
                <a:schemeClr val="bg1"/>
              </a:solidFill>
              <a:cs typeface="Trebuchet MS"/>
            </a:endParaRPr>
          </a:p>
          <a:p>
            <a:pPr marL="0" lvl="1" algn="r">
              <a:defRPr/>
            </a:pPr>
            <a:r>
              <a:rPr lang="en-US" sz="1600" dirty="0">
                <a:solidFill>
                  <a:schemeClr val="bg1"/>
                </a:solidFill>
                <a:cs typeface="Trebuchet MS"/>
              </a:rPr>
              <a:t> Statistician</a:t>
            </a:r>
          </a:p>
          <a:p>
            <a:pPr algn="r">
              <a:defRPr/>
            </a:pP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Louisa Burriss, PhD </a:t>
            </a:r>
            <a:r>
              <a:rPr lang="en-US" sz="16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1,2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Coordinator</a:t>
            </a:r>
          </a:p>
          <a:p>
            <a:pPr algn="r">
              <a:defRPr/>
            </a:pPr>
            <a:endParaRPr 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1" algn="r"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Lisa  Sternke , Ph.D.</a:t>
            </a:r>
            <a:r>
              <a:rPr lang="en-US" sz="1600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</a:p>
          <a:p>
            <a:pPr marL="0" lvl="1" algn="r">
              <a:defRPr/>
            </a:pPr>
            <a:endParaRPr 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1" algn="r">
              <a:defRPr/>
            </a:pPr>
            <a:r>
              <a:rPr lang="en-US" sz="1600" b="1" dirty="0">
                <a:solidFill>
                  <a:schemeClr val="bg1"/>
                </a:solidFill>
                <a:cs typeface="Trebuchet MS"/>
              </a:rPr>
              <a:t>Mary Mauldin, </a:t>
            </a:r>
            <a:r>
              <a:rPr lang="en-US" sz="1600" b="1" dirty="0" err="1">
                <a:solidFill>
                  <a:schemeClr val="bg1"/>
                </a:solidFill>
                <a:cs typeface="Trebuchet MS"/>
              </a:rPr>
              <a:t>EdD</a:t>
            </a:r>
            <a:r>
              <a:rPr lang="en-US" sz="16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</a:t>
            </a:r>
            <a:endParaRPr lang="en-US" sz="1600" b="1" dirty="0">
              <a:solidFill>
                <a:schemeClr val="bg1"/>
              </a:solidFill>
              <a:cs typeface="Trebuchet MS"/>
            </a:endParaRPr>
          </a:p>
          <a:p>
            <a:pPr marL="0" lvl="1" algn="r">
              <a:defRPr/>
            </a:pPr>
            <a:r>
              <a:rPr lang="en-US" sz="1600" dirty="0">
                <a:solidFill>
                  <a:schemeClr val="bg1"/>
                </a:solidFill>
              </a:rPr>
              <a:t>Professor</a:t>
            </a:r>
          </a:p>
          <a:p>
            <a:pPr marL="0" lvl="1" algn="r">
              <a:defRPr/>
            </a:pPr>
            <a:endParaRPr lang="en-US" sz="1600" dirty="0">
              <a:solidFill>
                <a:schemeClr val="bg1"/>
              </a:solidFill>
              <a:cs typeface="Trebuchet MS"/>
            </a:endParaRPr>
          </a:p>
          <a:p>
            <a:pPr marL="0" lvl="1" algn="r">
              <a:defRPr/>
            </a:pPr>
            <a:r>
              <a:rPr lang="en-US" sz="1600" b="1" dirty="0">
                <a:solidFill>
                  <a:schemeClr val="bg1"/>
                </a:solidFill>
                <a:cs typeface="Trebuchet MS"/>
              </a:rPr>
              <a:t>Stan Sulkowski, BS</a:t>
            </a:r>
            <a:r>
              <a:rPr lang="en-US" sz="16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</a:t>
            </a:r>
            <a:endParaRPr lang="en-US" sz="1600" b="1" dirty="0">
              <a:solidFill>
                <a:schemeClr val="bg1"/>
              </a:solidFill>
              <a:cs typeface="Trebuchet MS"/>
            </a:endParaRPr>
          </a:p>
          <a:p>
            <a:pPr marL="0" lvl="1" algn="r">
              <a:defRPr/>
            </a:pPr>
            <a:r>
              <a:rPr lang="en-US" sz="1600" dirty="0">
                <a:solidFill>
                  <a:schemeClr val="bg1"/>
                </a:solidFill>
              </a:rPr>
              <a:t>CARC Assistant</a:t>
            </a:r>
          </a:p>
          <a:p>
            <a:pPr marL="0" lvl="1" algn="r">
              <a:defRPr/>
            </a:pPr>
            <a:endParaRPr lang="en-US" sz="1600" dirty="0">
              <a:solidFill>
                <a:schemeClr val="bg1"/>
              </a:solidFill>
            </a:endParaRPr>
          </a:p>
          <a:p>
            <a:pPr marL="0" lvl="1" algn="r">
              <a:defRPr/>
            </a:pPr>
            <a:r>
              <a:rPr lang="en-US" sz="1600" b="1" dirty="0">
                <a:solidFill>
                  <a:schemeClr val="bg1"/>
                </a:solidFill>
                <a:cs typeface="Trebuchet MS"/>
              </a:rPr>
              <a:t>Jonathan Coultas, BA</a:t>
            </a:r>
            <a:r>
              <a:rPr lang="en-US" sz="16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</a:t>
            </a:r>
            <a:endParaRPr lang="en-US" sz="1600" b="1" dirty="0">
              <a:solidFill>
                <a:schemeClr val="bg1"/>
              </a:solidFill>
              <a:cs typeface="Trebuchet MS"/>
            </a:endParaRPr>
          </a:p>
          <a:p>
            <a:pPr marL="0" lvl="1" algn="r">
              <a:defRPr/>
            </a:pPr>
            <a:r>
              <a:rPr lang="en-US" sz="1600" dirty="0">
                <a:solidFill>
                  <a:schemeClr val="bg1"/>
                </a:solidFill>
                <a:cs typeface="Trebuchet MS"/>
              </a:rPr>
              <a:t>CARC </a:t>
            </a:r>
            <a:r>
              <a:rPr lang="en-US" sz="1600" dirty="0">
                <a:solidFill>
                  <a:schemeClr val="bg1"/>
                </a:solidFill>
              </a:rPr>
              <a:t>Assistant</a:t>
            </a:r>
          </a:p>
        </p:txBody>
      </p:sp>
    </p:spTree>
    <p:extLst>
      <p:ext uri="{BB962C8B-B14F-4D97-AF65-F5344CB8AC3E}">
        <p14:creationId xmlns:p14="http://schemas.microsoft.com/office/powerpoint/2010/main" val="11876738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Baseline vs. 3 Month Post-Training (T2)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69511082"/>
              </p:ext>
            </p:extLst>
          </p:nvPr>
        </p:nvGraphicFramePr>
        <p:xfrm>
          <a:off x="152400" y="1143000"/>
          <a:ext cx="8763000" cy="5599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49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37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22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78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6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 </a:t>
                      </a:r>
                      <a:r>
                        <a:rPr lang="en-US" dirty="0" err="1"/>
                        <a:t>vs</a:t>
                      </a:r>
                      <a:r>
                        <a:rPr lang="en-US" dirty="0"/>
                        <a:t>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 </a:t>
                      </a:r>
                      <a:r>
                        <a:rPr lang="en-US" dirty="0" err="1"/>
                        <a:t>vs</a:t>
                      </a:r>
                      <a:r>
                        <a:rPr lang="en-US" dirty="0"/>
                        <a:t>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</a:t>
                      </a:r>
                      <a:r>
                        <a:rPr lang="en-US" dirty="0" err="1"/>
                        <a:t>vs</a:t>
                      </a:r>
                      <a:r>
                        <a:rPr lang="en-US" dirty="0"/>
                        <a:t>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400">
                <a:tc>
                  <a:txBody>
                    <a:bodyPr/>
                    <a:lstStyle/>
                    <a:p>
                      <a:r>
                        <a:rPr lang="en-US" sz="1200" dirty="0"/>
                        <a:t>1. I have anxiety about working with suicidal patients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400">
                <a:tc>
                  <a:txBody>
                    <a:bodyPr/>
                    <a:lstStyle/>
                    <a:p>
                      <a:r>
                        <a:rPr lang="en-US" sz="1200" dirty="0"/>
                        <a:t>2. I am confident in my ability to</a:t>
                      </a:r>
                      <a:r>
                        <a:rPr lang="en-US" sz="1200" baseline="0" dirty="0"/>
                        <a:t> successfully assess suicidal patients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.91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400">
                <a:tc>
                  <a:txBody>
                    <a:bodyPr/>
                    <a:lstStyle/>
                    <a:p>
                      <a:r>
                        <a:rPr lang="en-US" sz="1200" dirty="0"/>
                        <a:t>3. I</a:t>
                      </a:r>
                      <a:r>
                        <a:rPr lang="en-US" sz="1200" baseline="0" dirty="0"/>
                        <a:t> am c</a:t>
                      </a:r>
                      <a:r>
                        <a:rPr lang="en-US" sz="1200" dirty="0"/>
                        <a:t>onfident in my ability to determine suicidal risk level in patients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6400">
                <a:tc>
                  <a:txBody>
                    <a:bodyPr/>
                    <a:lstStyle/>
                    <a:p>
                      <a:r>
                        <a:rPr lang="en-US" sz="1200" dirty="0"/>
                        <a:t>4. I</a:t>
                      </a:r>
                      <a:r>
                        <a:rPr lang="en-US" sz="1200" baseline="0" dirty="0"/>
                        <a:t> am c</a:t>
                      </a:r>
                      <a:r>
                        <a:rPr lang="en-US" sz="1200" dirty="0"/>
                        <a:t>onfident in my ability to form strong therapeutic alliance with suicidal patient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6400">
                <a:tc>
                  <a:txBody>
                    <a:bodyPr/>
                    <a:lstStyle/>
                    <a:p>
                      <a:r>
                        <a:rPr lang="en-US" sz="1200" dirty="0"/>
                        <a:t>5. I</a:t>
                      </a:r>
                      <a:r>
                        <a:rPr lang="en-US" sz="1200" baseline="0" dirty="0"/>
                        <a:t> am c</a:t>
                      </a:r>
                      <a:r>
                        <a:rPr lang="en-US" sz="1200" dirty="0"/>
                        <a:t>onfident that I can help motivate a patient to live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6400">
                <a:tc>
                  <a:txBody>
                    <a:bodyPr/>
                    <a:lstStyle/>
                    <a:p>
                      <a:r>
                        <a:rPr lang="en-US" sz="1200" dirty="0"/>
                        <a:t>6. I</a:t>
                      </a:r>
                      <a:r>
                        <a:rPr lang="en-US" sz="1200" baseline="0" dirty="0"/>
                        <a:t> c</a:t>
                      </a:r>
                      <a:r>
                        <a:rPr lang="en-US" sz="1200" dirty="0"/>
                        <a:t>an develop an adequate safety/coping plan with patients at</a:t>
                      </a:r>
                      <a:r>
                        <a:rPr lang="en-US" sz="1200" baseline="0" dirty="0"/>
                        <a:t> risk for suicide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6400">
                <a:tc>
                  <a:txBody>
                    <a:bodyPr/>
                    <a:lstStyle/>
                    <a:p>
                      <a:r>
                        <a:rPr lang="en-US" sz="1200" dirty="0"/>
                        <a:t>7. I</a:t>
                      </a:r>
                      <a:r>
                        <a:rPr lang="en-US" sz="1200" baseline="0" dirty="0"/>
                        <a:t> a</a:t>
                      </a:r>
                      <a:r>
                        <a:rPr lang="en-US" sz="1200" dirty="0"/>
                        <a:t>m hesitant to ask a patient is s/he is suicidal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6400">
                <a:tc>
                  <a:txBody>
                    <a:bodyPr/>
                    <a:lstStyle/>
                    <a:p>
                      <a:r>
                        <a:rPr lang="en-US" sz="1200" b="1" dirty="0"/>
                        <a:t>8. I</a:t>
                      </a:r>
                      <a:r>
                        <a:rPr lang="en-US" sz="1200" b="1" baseline="0" dirty="0"/>
                        <a:t> b</a:t>
                      </a:r>
                      <a:r>
                        <a:rPr lang="en-US" sz="1200" b="1" dirty="0"/>
                        <a:t>elieve that hospitalization is always the best response for suicidal patients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.05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9497">
                <a:tc>
                  <a:txBody>
                    <a:bodyPr/>
                    <a:lstStyle/>
                    <a:p>
                      <a:r>
                        <a:rPr lang="en-US" sz="1200" dirty="0"/>
                        <a:t>9. I</a:t>
                      </a:r>
                      <a:r>
                        <a:rPr lang="en-US" sz="1200" baseline="0" dirty="0"/>
                        <a:t> b</a:t>
                      </a:r>
                      <a:r>
                        <a:rPr lang="en-US" sz="1200" dirty="0"/>
                        <a:t>elieve</a:t>
                      </a:r>
                      <a:r>
                        <a:rPr lang="en-US" sz="1200" baseline="0" dirty="0"/>
                        <a:t> that suicidal patients should take an active role in all aspects of their own treatment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9497">
                <a:tc>
                  <a:txBody>
                    <a:bodyPr/>
                    <a:lstStyle/>
                    <a:p>
                      <a:r>
                        <a:rPr lang="en-US" sz="1200" dirty="0"/>
                        <a:t>10. I</a:t>
                      </a:r>
                      <a:r>
                        <a:rPr lang="en-US" sz="1200" baseline="0" dirty="0"/>
                        <a:t> b</a:t>
                      </a:r>
                      <a:r>
                        <a:rPr lang="en-US" sz="1200" dirty="0"/>
                        <a:t>elieve my current practices are sufficient to protect me from liability in the event one of my patients should complete suicide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48701">
                <a:tc>
                  <a:txBody>
                    <a:bodyPr/>
                    <a:lstStyle/>
                    <a:p>
                      <a:r>
                        <a:rPr lang="en-US" sz="1200" dirty="0"/>
                        <a:t>11. I</a:t>
                      </a:r>
                      <a:r>
                        <a:rPr lang="en-US" sz="1200" baseline="0" dirty="0"/>
                        <a:t> a</a:t>
                      </a:r>
                      <a:r>
                        <a:rPr lang="en-US" sz="1200" dirty="0"/>
                        <a:t>m motivated to use what are considered “best practices” in</a:t>
                      </a:r>
                      <a:r>
                        <a:rPr lang="en-US" sz="1200" baseline="0" dirty="0"/>
                        <a:t> suicide prevention even if it requires me to do something different in my clinical practice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48701">
                <a:tc>
                  <a:txBody>
                    <a:bodyPr/>
                    <a:lstStyle/>
                    <a:p>
                      <a:r>
                        <a:rPr lang="en-US" sz="1200" dirty="0"/>
                        <a:t>Total 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2341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Pre-intervention to T1</a:t>
            </a:r>
          </a:p>
          <a:p>
            <a:pPr lvl="1"/>
            <a:r>
              <a:rPr lang="en-US" dirty="0"/>
              <a:t>Total scores </a:t>
            </a:r>
          </a:p>
          <a:p>
            <a:pPr lvl="2"/>
            <a:r>
              <a:rPr lang="en-US" dirty="0"/>
              <a:t>Not significantly different for 2 CAMS conditions</a:t>
            </a:r>
          </a:p>
          <a:p>
            <a:pPr lvl="2"/>
            <a:r>
              <a:rPr lang="en-US" dirty="0"/>
              <a:t>Both CAMS conditions &gt; control</a:t>
            </a:r>
          </a:p>
          <a:p>
            <a:pPr lvl="1"/>
            <a:r>
              <a:rPr lang="en-US" dirty="0"/>
              <a:t>Individual items</a:t>
            </a:r>
          </a:p>
          <a:p>
            <a:pPr lvl="2"/>
            <a:r>
              <a:rPr lang="en-US" dirty="0"/>
              <a:t>Items 3, 5, &amp; 6: in-person &amp; e-learning &gt; control</a:t>
            </a:r>
          </a:p>
          <a:p>
            <a:pPr lvl="2"/>
            <a:r>
              <a:rPr lang="en-US" dirty="0"/>
              <a:t>Item 4: in-person &gt; control (marginal for e-learning)</a:t>
            </a:r>
          </a:p>
          <a:p>
            <a:pPr lvl="2"/>
            <a:r>
              <a:rPr lang="en-US" dirty="0"/>
              <a:t>Item 8: in-person &gt; e-learning or control</a:t>
            </a:r>
          </a:p>
          <a:p>
            <a:pPr lvl="2"/>
            <a:r>
              <a:rPr lang="en-US" dirty="0"/>
              <a:t>Item 10: e-learning &gt; in-person</a:t>
            </a:r>
          </a:p>
          <a:p>
            <a:r>
              <a:rPr lang="en-US" dirty="0"/>
              <a:t>Pre-intervention to T2</a:t>
            </a:r>
          </a:p>
          <a:p>
            <a:pPr lvl="1"/>
            <a:r>
              <a:rPr lang="en-US" dirty="0"/>
              <a:t>Total score: ns</a:t>
            </a:r>
          </a:p>
          <a:p>
            <a:pPr lvl="1"/>
            <a:r>
              <a:rPr lang="en-US" dirty="0"/>
              <a:t>Individual items</a:t>
            </a:r>
          </a:p>
          <a:p>
            <a:pPr lvl="2"/>
            <a:r>
              <a:rPr lang="en-US" dirty="0"/>
              <a:t>Item 8: in-person &amp; e-learning &gt; control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8567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Strengths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/>
              <a:t>Weaknesses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/>
              <a:t>Multi-site</a:t>
            </a:r>
          </a:p>
          <a:p>
            <a:r>
              <a:rPr lang="en-US" dirty="0"/>
              <a:t>High recruitment rate</a:t>
            </a:r>
          </a:p>
          <a:p>
            <a:r>
              <a:rPr lang="en-US" dirty="0"/>
              <a:t>Large number of participants</a:t>
            </a:r>
          </a:p>
          <a:p>
            <a:r>
              <a:rPr lang="en-US" dirty="0"/>
              <a:t>Variety of provider types</a:t>
            </a:r>
          </a:p>
          <a:p>
            <a:r>
              <a:rPr lang="en-US" dirty="0"/>
              <a:t>Randomization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Drop-outs over study period (though we adjusted statistically)</a:t>
            </a:r>
          </a:p>
          <a:p>
            <a:r>
              <a:rPr lang="en-US" dirty="0"/>
              <a:t>Survey questions may not have captured all of the aspects of CAMS training</a:t>
            </a:r>
          </a:p>
          <a:p>
            <a:r>
              <a:rPr lang="en-US" dirty="0"/>
              <a:t>Questionnaire not validated instrument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37019557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Provider Conclusions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/>
              <a:t>E-learning is roughly equivalent to in-person.</a:t>
            </a:r>
          </a:p>
          <a:p>
            <a:r>
              <a:rPr lang="en-US" dirty="0"/>
              <a:t>Both CAMS conditions were modestly better than the control condition immediately after training.</a:t>
            </a:r>
          </a:p>
          <a:p>
            <a:r>
              <a:rPr lang="en-US" dirty="0"/>
              <a:t>Need to find ways to reinforce and maintain new concepts over time.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ITT analyses included providers who never initiated or only partly completed training:</a:t>
            </a:r>
          </a:p>
          <a:p>
            <a:pPr lvl="1"/>
            <a:r>
              <a:rPr lang="en-US" dirty="0"/>
              <a:t>35% e-learners</a:t>
            </a:r>
          </a:p>
          <a:p>
            <a:pPr lvl="1"/>
            <a:r>
              <a:rPr lang="en-US" dirty="0"/>
              <a:t>27% in-person learners</a:t>
            </a:r>
          </a:p>
          <a:p>
            <a:r>
              <a:rPr lang="en-US" dirty="0"/>
              <a:t>There were no notable differences between the 2 CAMS conditions.</a:t>
            </a:r>
          </a:p>
          <a:p>
            <a:r>
              <a:rPr lang="en-US" dirty="0"/>
              <a:t>Results only sustainable at T2 for 1 item.</a:t>
            </a:r>
          </a:p>
          <a:p>
            <a:r>
              <a:rPr lang="en-US" dirty="0"/>
              <a:t>Coaching calls were not often used – only 22% of calls had any participants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6897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Outcomes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/>
              <a:t>Aim 3</a:t>
            </a:r>
          </a:p>
          <a:p>
            <a:r>
              <a:rPr lang="en-US" dirty="0"/>
              <a:t>Paper 3</a:t>
            </a:r>
          </a:p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To compare outcomes for patients whose providers participated in CAMS e-learning vs. CAMS in-person (vs. control condition)</a:t>
            </a:r>
          </a:p>
          <a:p>
            <a:pPr lvl="1"/>
            <a:r>
              <a:rPr lang="en-US" dirty="0"/>
              <a:t>High risk “flag” episodes</a:t>
            </a:r>
          </a:p>
          <a:p>
            <a:pPr lvl="1"/>
            <a:r>
              <a:rPr lang="en-US" dirty="0"/>
              <a:t>High risk “flag” days</a:t>
            </a:r>
          </a:p>
          <a:p>
            <a:pPr lvl="1"/>
            <a:r>
              <a:rPr lang="en-US" dirty="0"/>
              <a:t>Suicide attempts</a:t>
            </a:r>
          </a:p>
          <a:p>
            <a:pPr lvl="1"/>
            <a:r>
              <a:rPr lang="en-US" dirty="0"/>
              <a:t>Emergency department visits</a:t>
            </a:r>
          </a:p>
          <a:p>
            <a:pPr lvl="1"/>
            <a:r>
              <a:rPr lang="en-US" dirty="0"/>
              <a:t>Mental health visits</a:t>
            </a:r>
          </a:p>
          <a:p>
            <a:pPr lvl="1"/>
            <a:r>
              <a:rPr lang="en-US" dirty="0"/>
              <a:t>Medical visits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6587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Suicidal patients of study providers followed for 1 year post-training</a:t>
            </a:r>
          </a:p>
          <a:p>
            <a:r>
              <a:rPr lang="en-US" dirty="0"/>
              <a:t>Charts abstracted (blinded to provider study condition) for:</a:t>
            </a:r>
          </a:p>
          <a:p>
            <a:pPr lvl="1"/>
            <a:r>
              <a:rPr lang="en-US" dirty="0"/>
              <a:t>Mortality</a:t>
            </a:r>
          </a:p>
          <a:p>
            <a:pPr lvl="1"/>
            <a:r>
              <a:rPr lang="en-US" dirty="0" err="1"/>
              <a:t>Suicidality</a:t>
            </a:r>
            <a:endParaRPr lang="en-US" dirty="0"/>
          </a:p>
          <a:p>
            <a:pPr lvl="2"/>
            <a:r>
              <a:rPr lang="en-US" dirty="0"/>
              <a:t>High risk flag episodes</a:t>
            </a:r>
          </a:p>
          <a:p>
            <a:pPr lvl="2"/>
            <a:r>
              <a:rPr lang="en-US" dirty="0"/>
              <a:t>High risk flag days</a:t>
            </a:r>
          </a:p>
          <a:p>
            <a:pPr lvl="2"/>
            <a:r>
              <a:rPr lang="en-US" dirty="0"/>
              <a:t>Documented suicide attempts</a:t>
            </a:r>
          </a:p>
          <a:p>
            <a:pPr lvl="1"/>
            <a:r>
              <a:rPr lang="en-US" dirty="0"/>
              <a:t>Health services use</a:t>
            </a:r>
          </a:p>
          <a:p>
            <a:pPr lvl="2"/>
            <a:r>
              <a:rPr lang="en-US" dirty="0"/>
              <a:t>Emergency department visits</a:t>
            </a:r>
          </a:p>
          <a:p>
            <a:pPr lvl="2"/>
            <a:r>
              <a:rPr lang="en-US" dirty="0"/>
              <a:t>Outpatient MH visits</a:t>
            </a:r>
          </a:p>
          <a:p>
            <a:pPr lvl="2"/>
            <a:r>
              <a:rPr lang="en-US" dirty="0"/>
              <a:t>Outpatient medical visits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8667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Eligibility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/>
              <a:t>High Risk Flag for Suicide</a:t>
            </a:r>
          </a:p>
          <a:p>
            <a:pPr marL="285750" indent="-285750">
              <a:buFont typeface="Wingdings" charset="2"/>
              <a:buChar char="²"/>
            </a:pPr>
            <a:r>
              <a:rPr lang="en-US" dirty="0"/>
              <a:t>Current serious suicidal ideation</a:t>
            </a:r>
          </a:p>
          <a:p>
            <a:pPr marL="285750" indent="-285750">
              <a:buFont typeface="Wingdings" charset="2"/>
              <a:buChar char="²"/>
            </a:pPr>
            <a:r>
              <a:rPr lang="en-US" dirty="0"/>
              <a:t>Reported suicide attempt</a:t>
            </a:r>
          </a:p>
          <a:p>
            <a:pPr marL="285750" indent="-285750">
              <a:buFont typeface="Wingdings" charset="2"/>
              <a:buChar char="²"/>
            </a:pPr>
            <a:r>
              <a:rPr lang="en-US" dirty="0"/>
              <a:t>Presence of other evidence-based warning signs for suicide</a:t>
            </a:r>
          </a:p>
          <a:p>
            <a:pPr marL="342900" indent="-342900">
              <a:buAutoNum type="arabicParenR"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Primary mental health provider was a study participant (in any of the 3 conditions)</a:t>
            </a:r>
          </a:p>
          <a:p>
            <a:r>
              <a:rPr lang="en-US" dirty="0"/>
              <a:t>Patient on high risk flag for suicide within 1 year after training dates</a:t>
            </a:r>
          </a:p>
          <a:p>
            <a:r>
              <a:rPr lang="en-US" dirty="0"/>
              <a:t>178 patients met criteria</a:t>
            </a:r>
          </a:p>
          <a:p>
            <a:pPr lvl="1"/>
            <a:r>
              <a:rPr lang="en-US" dirty="0"/>
              <a:t>83 CAMS in-person provider</a:t>
            </a:r>
          </a:p>
          <a:p>
            <a:pPr lvl="1"/>
            <a:r>
              <a:rPr lang="en-US" dirty="0"/>
              <a:t>57 CAMS e-learning provider</a:t>
            </a:r>
          </a:p>
          <a:p>
            <a:pPr lvl="1"/>
            <a:r>
              <a:rPr lang="en-US" dirty="0"/>
              <a:t>38 Control condition provider</a:t>
            </a:r>
          </a:p>
        </p:txBody>
      </p:sp>
    </p:spTree>
    <p:extLst>
      <p:ext uri="{BB962C8B-B14F-4D97-AF65-F5344CB8AC3E}">
        <p14:creationId xmlns:p14="http://schemas.microsoft.com/office/powerpoint/2010/main" val="41676777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Descriptive Data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46027558"/>
              </p:ext>
            </p:extLst>
          </p:nvPr>
        </p:nvGraphicFramePr>
        <p:xfrm>
          <a:off x="304800" y="152400"/>
          <a:ext cx="8504240" cy="6484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0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6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60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60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In-person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E-learning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Control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168">
                <a:tc>
                  <a:txBody>
                    <a:bodyPr/>
                    <a:lstStyle/>
                    <a:p>
                      <a:r>
                        <a:rPr lang="en-US" sz="1200" b="1" dirty="0"/>
                        <a:t>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46.4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45.7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49.4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168">
                <a:tc>
                  <a:txBody>
                    <a:bodyPr/>
                    <a:lstStyle/>
                    <a:p>
                      <a:r>
                        <a:rPr lang="en-US" sz="1200" b="1" dirty="0"/>
                        <a:t>Race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168">
                <a:tc>
                  <a:txBody>
                    <a:bodyPr/>
                    <a:lstStyle/>
                    <a:p>
                      <a:r>
                        <a:rPr lang="en-US" sz="1200" dirty="0"/>
                        <a:t>  Caucasian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56.1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40.9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52.4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168">
                <a:tc>
                  <a:txBody>
                    <a:bodyPr/>
                    <a:lstStyle/>
                    <a:p>
                      <a:r>
                        <a:rPr lang="en-US" sz="1200" dirty="0"/>
                        <a:t>  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39.0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57.6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46.0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168">
                <a:tc>
                  <a:txBody>
                    <a:bodyPr/>
                    <a:lstStyle/>
                    <a:p>
                      <a:r>
                        <a:rPr lang="en-US" sz="1200" dirty="0"/>
                        <a:t>  Hispanic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168">
                <a:tc>
                  <a:txBody>
                    <a:bodyPr/>
                    <a:lstStyle/>
                    <a:p>
                      <a:r>
                        <a:rPr lang="en-US" sz="1200" b="1" dirty="0"/>
                        <a:t>Marital 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168">
                <a:tc>
                  <a:txBody>
                    <a:bodyPr/>
                    <a:lstStyle/>
                    <a:p>
                      <a:r>
                        <a:rPr lang="en-US" sz="1200" dirty="0"/>
                        <a:t>  Single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11.4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15.6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9168">
                <a:tc>
                  <a:txBody>
                    <a:bodyPr/>
                    <a:lstStyle/>
                    <a:p>
                      <a:r>
                        <a:rPr lang="en-US" sz="1200" dirty="0"/>
                        <a:t>  Married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35.8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34.9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34.4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9168">
                <a:tc>
                  <a:txBody>
                    <a:bodyPr/>
                    <a:lstStyle/>
                    <a:p>
                      <a:r>
                        <a:rPr lang="en-US" sz="1200" dirty="0"/>
                        <a:t>  Sep/</a:t>
                      </a:r>
                      <a:r>
                        <a:rPr lang="en-US" sz="1200" dirty="0" err="1"/>
                        <a:t>Div</a:t>
                      </a:r>
                      <a:r>
                        <a:rPr lang="en-US" sz="1200" dirty="0"/>
                        <a:t>/</a:t>
                      </a:r>
                      <a:r>
                        <a:rPr lang="en-US" sz="1200" dirty="0" err="1"/>
                        <a:t>Wid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50.4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39.4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48.4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9168">
                <a:tc>
                  <a:txBody>
                    <a:bodyPr/>
                    <a:lstStyle/>
                    <a:p>
                      <a:r>
                        <a:rPr lang="en-US" sz="1200" b="1" dirty="0"/>
                        <a:t>Military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9168">
                <a:tc>
                  <a:txBody>
                    <a:bodyPr/>
                    <a:lstStyle/>
                    <a:p>
                      <a:r>
                        <a:rPr lang="en-US" sz="1200" dirty="0"/>
                        <a:t>  Air</a:t>
                      </a:r>
                      <a:r>
                        <a:rPr lang="en-US" sz="1200" baseline="0" dirty="0"/>
                        <a:t> Force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9.0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6.4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9168">
                <a:tc>
                  <a:txBody>
                    <a:bodyPr/>
                    <a:lstStyle/>
                    <a:p>
                      <a:r>
                        <a:rPr lang="en-US" sz="1200" dirty="0"/>
                        <a:t>  Army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47.2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53.7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65.1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9168">
                <a:tc>
                  <a:txBody>
                    <a:bodyPr/>
                    <a:lstStyle/>
                    <a:p>
                      <a:r>
                        <a:rPr lang="en-US" sz="1200" dirty="0"/>
                        <a:t>  Navy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24.8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22.4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17.5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49168">
                <a:tc>
                  <a:txBody>
                    <a:bodyPr/>
                    <a:lstStyle/>
                    <a:p>
                      <a:r>
                        <a:rPr lang="en-US" sz="1200" dirty="0"/>
                        <a:t>  Marines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11.9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11.1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49168">
                <a:tc>
                  <a:txBody>
                    <a:bodyPr/>
                    <a:lstStyle/>
                    <a:p>
                      <a:r>
                        <a:rPr lang="en-US" sz="1200" b="1" dirty="0"/>
                        <a:t>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49168">
                <a:tc>
                  <a:txBody>
                    <a:bodyPr/>
                    <a:lstStyle/>
                    <a:p>
                      <a:r>
                        <a:rPr lang="en-US" sz="1200" dirty="0"/>
                        <a:t>  Enlisted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76.4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68.8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84.1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49168">
                <a:tc>
                  <a:txBody>
                    <a:bodyPr/>
                    <a:lstStyle/>
                    <a:p>
                      <a:r>
                        <a:rPr lang="en-US" sz="1200" dirty="0"/>
                        <a:t>  Officer/NCO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6.5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r>
                        <a:rPr lang="en-US" sz="1200" b="1" dirty="0"/>
                        <a:t>Combat veteran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14.4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18.5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14.5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41847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0412497"/>
              </p:ext>
            </p:extLst>
          </p:nvPr>
        </p:nvGraphicFramePr>
        <p:xfrm>
          <a:off x="228600" y="152400"/>
          <a:ext cx="8504240" cy="657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1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92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22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In-person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E-learning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Control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/>
                        <a:t>Disability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  % disabled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68.0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56.7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59.4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  MH only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9.5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16.2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11.1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  Medical only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37.8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38.9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  Both </a:t>
                      </a:r>
                      <a:r>
                        <a:rPr lang="en-US" sz="1200" dirty="0" err="1"/>
                        <a:t>mh</a:t>
                      </a:r>
                      <a:r>
                        <a:rPr lang="en-US" sz="1200" baseline="0" dirty="0"/>
                        <a:t> &amp; med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59.5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46.0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50.0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  Mean disability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57.7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58.9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61.7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/>
                        <a:t>Active psych dx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/>
                        <a:t>Medical dx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8.6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7.8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8.8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/>
                        <a:t>ICD </a:t>
                      </a:r>
                      <a:r>
                        <a:rPr lang="en-US" sz="1200" b="1" dirty="0" err="1"/>
                        <a:t>Dx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  Depression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56.4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50.8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62.5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  Bipolar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7.5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  ETOH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18.3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17.9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31.3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  Drugs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21.4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26.9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37.5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  PTSD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46.8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44.8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48.4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  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46.8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28.4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50.0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/>
                        <a:t>Suicide attempts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49.6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43.9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41.9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/>
                        <a:t>Mean # attempts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8906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Observation Days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64340527"/>
              </p:ext>
            </p:extLst>
          </p:nvPr>
        </p:nvGraphicFramePr>
        <p:xfrm>
          <a:off x="301625" y="1527175"/>
          <a:ext cx="8504240" cy="20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0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6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60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60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In-person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E-learning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Control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# of patients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N=83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N=57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N=38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# of observation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17,435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12,051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8,461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Average days/patient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211.4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222.7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71600" y="4572000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data adjusted for varying observation days and standardized to 365 days</a:t>
            </a:r>
          </a:p>
        </p:txBody>
      </p:sp>
    </p:spTree>
    <p:extLst>
      <p:ext uri="{BB962C8B-B14F-4D97-AF65-F5344CB8AC3E}">
        <p14:creationId xmlns:p14="http://schemas.microsoft.com/office/powerpoint/2010/main" val="4014724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10000"/>
                  </a:schemeClr>
                </a:solidFill>
              </a:rPr>
              <a:t>Why is training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dirty="0">
                <a:solidFill>
                  <a:schemeClr val="accent2">
                    <a:lumMod val="10000"/>
                  </a:schemeClr>
                </a:solidFill>
              </a:rPr>
              <a:t>A patient’s ambivalence about dying is an opportunity for a provider to save a life.</a:t>
            </a:r>
          </a:p>
          <a:p>
            <a:pPr marL="0" indent="0">
              <a:buNone/>
              <a:defRPr/>
            </a:pPr>
            <a:endParaRPr lang="en-US" dirty="0">
              <a:solidFill>
                <a:schemeClr val="accent2">
                  <a:lumMod val="10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en-US" dirty="0">
                <a:solidFill>
                  <a:schemeClr val="accent2">
                    <a:lumMod val="10000"/>
                  </a:schemeClr>
                </a:solidFill>
              </a:rPr>
              <a:t>A systematic method of managing suicidality can assuage the fear of losing a patient.</a:t>
            </a:r>
          </a:p>
          <a:p>
            <a:pPr marL="0" indent="0">
              <a:buNone/>
              <a:defRPr/>
            </a:pPr>
            <a:endParaRPr lang="en-US" dirty="0">
              <a:solidFill>
                <a:schemeClr val="accent2">
                  <a:lumMod val="10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en-US" dirty="0">
                <a:solidFill>
                  <a:schemeClr val="accent2">
                    <a:lumMod val="10000"/>
                  </a:schemeClr>
                </a:solidFill>
              </a:rPr>
              <a:t>Training can help increase confidence and competence and dispel common myths.</a:t>
            </a:r>
          </a:p>
        </p:txBody>
      </p:sp>
    </p:spTree>
    <p:extLst>
      <p:ext uri="{BB962C8B-B14F-4D97-AF65-F5344CB8AC3E}">
        <p14:creationId xmlns:p14="http://schemas.microsoft.com/office/powerpoint/2010/main" val="61960677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Outcomes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85206162"/>
              </p:ext>
            </p:extLst>
          </p:nvPr>
        </p:nvGraphicFramePr>
        <p:xfrm>
          <a:off x="301625" y="1527175"/>
          <a:ext cx="850424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4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30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In-person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E-learning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Control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Flag</a:t>
                      </a:r>
                      <a:r>
                        <a:rPr lang="en-US" baseline="0" dirty="0"/>
                        <a:t> episodes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Flag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Attempts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ED visits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MH</a:t>
                      </a:r>
                      <a:r>
                        <a:rPr lang="en-US" baseline="0" dirty="0"/>
                        <a:t> visits (study provider)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MH</a:t>
                      </a:r>
                      <a:r>
                        <a:rPr lang="en-US" baseline="0" dirty="0"/>
                        <a:t> visits (non-study provider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Medical visits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676400" y="502920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data annualized</a:t>
            </a:r>
          </a:p>
        </p:txBody>
      </p:sp>
    </p:spTree>
    <p:extLst>
      <p:ext uri="{BB962C8B-B14F-4D97-AF65-F5344CB8AC3E}">
        <p14:creationId xmlns:p14="http://schemas.microsoft.com/office/powerpoint/2010/main" val="139730777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CAMS training (either e-learning or in-person) did not appear to translate to patient outcomes; however, analyses are still underway</a:t>
            </a:r>
          </a:p>
          <a:p>
            <a:r>
              <a:rPr lang="en-US" dirty="0"/>
              <a:t>Per protocol analyses (i.e., comparing providers who completed training vs. those who did not) may be instructive</a:t>
            </a:r>
          </a:p>
          <a:p>
            <a:r>
              <a:rPr lang="en-US" dirty="0"/>
              <a:t>Additional studies should be conducted to examine training modalities for the management of suicidal patients and patient outcomes</a:t>
            </a:r>
          </a:p>
        </p:txBody>
      </p:sp>
    </p:spTree>
    <p:extLst>
      <p:ext uri="{BB962C8B-B14F-4D97-AF65-F5344CB8AC3E}">
        <p14:creationId xmlns:p14="http://schemas.microsoft.com/office/powerpoint/2010/main" val="224694258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 Found that CAMS e-learning was well-received by providers</a:t>
            </a:r>
            <a:br>
              <a:rPr lang="en-US" dirty="0"/>
            </a:br>
            <a:endParaRPr lang="en-US" dirty="0"/>
          </a:p>
          <a:p>
            <a:r>
              <a:rPr lang="en-US" dirty="0"/>
              <a:t>Moreover, CAMS e-learning was viewed favorably in comparison to live trainings. </a:t>
            </a:r>
            <a:br>
              <a:rPr lang="en-US" dirty="0"/>
            </a:br>
            <a:endParaRPr lang="en-US" dirty="0"/>
          </a:p>
          <a:p>
            <a:r>
              <a:rPr lang="en-US" dirty="0"/>
              <a:t>E-Learning makes training more accessible and standardized</a:t>
            </a:r>
            <a:br>
              <a:rPr lang="en-US" dirty="0"/>
            </a:br>
            <a:endParaRPr lang="en-US" dirty="0"/>
          </a:p>
          <a:p>
            <a:r>
              <a:rPr lang="en-US" dirty="0"/>
              <a:t>Systemic issues existed in adoption/implementation of CAMS treatments (e.g. STAR, PTSD TX protocols)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6879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Breaking New 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complexity of integrating product development, training dissemination, and evaluation of health education	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Little known about health education research that includes assessing patient outcomes</a:t>
            </a:r>
            <a:br>
              <a:rPr lang="en-US" dirty="0"/>
            </a:br>
            <a:endParaRPr lang="en-US" dirty="0"/>
          </a:p>
          <a:p>
            <a:r>
              <a:rPr lang="en-US" dirty="0"/>
              <a:t>CAMS eLearning appears to be as effective as CAMS  in-person learning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29702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Evolution/Discussion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CAMS E-Learning study at VA</a:t>
            </a:r>
          </a:p>
          <a:p>
            <a:r>
              <a:rPr lang="en-US" dirty="0"/>
              <a:t>6 hour course offered through Empathos LLC 92014-2016)</a:t>
            </a:r>
          </a:p>
          <a:p>
            <a:r>
              <a:rPr lang="en-US" dirty="0"/>
              <a:t>Current 3 hour course through CAMS Care LLC</a:t>
            </a:r>
          </a:p>
          <a:p>
            <a:r>
              <a:rPr lang="en-US" dirty="0"/>
              <a:t>Also offers Live role playing and coaching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15302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>
          <a:xfrm>
            <a:off x="4114800" y="-76200"/>
            <a:ext cx="5029200" cy="9144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b="1" dirty="0">
                <a:cs typeface="Trebuchet MS"/>
              </a:rPr>
              <a:t>Acknowledgments</a:t>
            </a: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4C46B576-D141-4386-98F9-D1FC6F3BB632}" type="slidenum">
              <a:rPr lang="en-US"/>
              <a:pPr>
                <a:defRPr/>
              </a:pPr>
              <a:t>45</a:t>
            </a:fld>
            <a:endParaRPr lang="en-US" dirty="0"/>
          </a:p>
        </p:txBody>
      </p:sp>
      <p:sp>
        <p:nvSpPr>
          <p:cNvPr id="52227" name="Content Placeholder 2"/>
          <p:cNvSpPr>
            <a:spLocks noGrp="1"/>
          </p:cNvSpPr>
          <p:nvPr>
            <p:ph sz="quarter" idx="1"/>
          </p:nvPr>
        </p:nvSpPr>
        <p:spPr>
          <a:xfrm>
            <a:off x="4114800" y="914400"/>
            <a:ext cx="4578185" cy="4754563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Aft>
                <a:spcPts val="0"/>
              </a:spcAft>
              <a:buNone/>
            </a:pPr>
            <a:r>
              <a:rPr lang="en-US" sz="1500" b="1" dirty="0">
                <a:latin typeface="Trebuchet MS" pitchFamily="34" charset="0"/>
              </a:rPr>
              <a:t>Site Research Teams</a:t>
            </a:r>
          </a:p>
          <a:p>
            <a:pPr>
              <a:spcAft>
                <a:spcPts val="0"/>
              </a:spcAft>
            </a:pPr>
            <a:r>
              <a:rPr lang="en-US" sz="1400" u="sng" dirty="0">
                <a:latin typeface="Trebuchet MS" pitchFamily="34" charset="0"/>
              </a:rPr>
              <a:t>Columbia VAMC</a:t>
            </a:r>
          </a:p>
          <a:p>
            <a:pPr>
              <a:spcAft>
                <a:spcPts val="0"/>
              </a:spcAft>
              <a:buNone/>
            </a:pPr>
            <a:r>
              <a:rPr lang="en-US" sz="1400" dirty="0">
                <a:latin typeface="Trebuchet MS" pitchFamily="34" charset="0"/>
              </a:rPr>
              <a:t>		Gloria Neumann, </a:t>
            </a:r>
            <a:r>
              <a:rPr lang="en-US" sz="1400" dirty="0" err="1">
                <a:latin typeface="Trebuchet MS" pitchFamily="34" charset="0"/>
              </a:rPr>
              <a:t>PsyD</a:t>
            </a:r>
            <a:r>
              <a:rPr lang="en-US" sz="1400" dirty="0">
                <a:latin typeface="Trebuchet MS" pitchFamily="34" charset="0"/>
              </a:rPr>
              <a:t>, SPC &amp; Lead 		Investigator</a:t>
            </a:r>
          </a:p>
          <a:p>
            <a:pPr>
              <a:spcAft>
                <a:spcPts val="0"/>
              </a:spcAft>
              <a:buNone/>
            </a:pPr>
            <a:r>
              <a:rPr lang="en-US" sz="1400" dirty="0">
                <a:latin typeface="Trebuchet MS" pitchFamily="34" charset="0"/>
              </a:rPr>
              <a:t>		Andrea Peterson, CCRP, Study 			Coordinator</a:t>
            </a:r>
          </a:p>
          <a:p>
            <a:pPr>
              <a:spcAft>
                <a:spcPts val="0"/>
              </a:spcAft>
            </a:pPr>
            <a:r>
              <a:rPr lang="en-US" sz="1400" u="sng" dirty="0">
                <a:latin typeface="Trebuchet MS" pitchFamily="34" charset="0"/>
              </a:rPr>
              <a:t>Tuscaloosa-VAMC</a:t>
            </a:r>
          </a:p>
          <a:p>
            <a:pPr>
              <a:spcAft>
                <a:spcPts val="0"/>
              </a:spcAft>
              <a:buNone/>
            </a:pPr>
            <a:r>
              <a:rPr lang="en-US" sz="1400" dirty="0">
                <a:latin typeface="Trebuchet MS" pitchFamily="34" charset="0"/>
              </a:rPr>
              <a:t>		Pat Pilkinton, MD, Lead Investigator 	Richard Beatty, LCSW, SPC</a:t>
            </a:r>
          </a:p>
          <a:p>
            <a:pPr>
              <a:spcAft>
                <a:spcPts val="0"/>
              </a:spcAft>
              <a:buNone/>
            </a:pPr>
            <a:r>
              <a:rPr lang="en-US" sz="1400" dirty="0">
                <a:latin typeface="Trebuchet MS" pitchFamily="34" charset="0"/>
              </a:rPr>
              <a:t>		Jeff Munford,  APM, Study Coordinator</a:t>
            </a:r>
          </a:p>
          <a:p>
            <a:pPr>
              <a:spcAft>
                <a:spcPts val="0"/>
              </a:spcAft>
              <a:buNone/>
            </a:pPr>
            <a:r>
              <a:rPr lang="en-US" sz="1400" dirty="0">
                <a:latin typeface="Trebuchet MS" pitchFamily="34" charset="0"/>
              </a:rPr>
              <a:t>		Linda Cheatum, </a:t>
            </a:r>
            <a:r>
              <a:rPr lang="en-US" sz="1400" dirty="0" err="1">
                <a:latin typeface="Trebuchet MS" pitchFamily="34" charset="0"/>
              </a:rPr>
              <a:t>EdS</a:t>
            </a:r>
            <a:r>
              <a:rPr lang="en-US" sz="1400" dirty="0">
                <a:latin typeface="Trebuchet MS" pitchFamily="34" charset="0"/>
              </a:rPr>
              <a:t>, MA-Co-I</a:t>
            </a:r>
          </a:p>
          <a:p>
            <a:pPr>
              <a:spcAft>
                <a:spcPts val="0"/>
              </a:spcAft>
            </a:pPr>
            <a:r>
              <a:rPr lang="en-US" sz="1400" u="sng" dirty="0">
                <a:latin typeface="Trebuchet MS" pitchFamily="34" charset="0"/>
              </a:rPr>
              <a:t>Atlanta-VAMC</a:t>
            </a:r>
          </a:p>
          <a:p>
            <a:pPr>
              <a:spcAft>
                <a:spcPts val="0"/>
              </a:spcAft>
              <a:buNone/>
            </a:pPr>
            <a:r>
              <a:rPr lang="en-US" sz="1400" dirty="0">
                <a:latin typeface="Trebuchet MS" pitchFamily="34" charset="0"/>
              </a:rPr>
              <a:t>		Kelly Skelton, MD, PhD &amp; Lead 			Investigator </a:t>
            </a:r>
          </a:p>
          <a:p>
            <a:pPr>
              <a:spcAft>
                <a:spcPts val="0"/>
              </a:spcAft>
              <a:buNone/>
            </a:pPr>
            <a:r>
              <a:rPr lang="en-US" sz="1400" dirty="0">
                <a:latin typeface="Trebuchet MS" pitchFamily="34" charset="0"/>
              </a:rPr>
              <a:t>		Tousha West, LCSW, SPC &amp; Co-I</a:t>
            </a:r>
          </a:p>
          <a:p>
            <a:pPr>
              <a:spcAft>
                <a:spcPts val="0"/>
              </a:spcAft>
              <a:buNone/>
            </a:pPr>
            <a:r>
              <a:rPr lang="en-US" sz="1400" dirty="0">
                <a:latin typeface="Trebuchet MS" pitchFamily="34" charset="0"/>
              </a:rPr>
              <a:t>		Holly Hudson, Study Coordinator</a:t>
            </a:r>
          </a:p>
          <a:p>
            <a:pPr>
              <a:spcAft>
                <a:spcPts val="0"/>
              </a:spcAft>
            </a:pPr>
            <a:r>
              <a:rPr lang="en-US" sz="1400" u="sng" dirty="0">
                <a:latin typeface="Trebuchet MS" pitchFamily="34" charset="0"/>
              </a:rPr>
              <a:t>Birmingham-VAMC</a:t>
            </a:r>
          </a:p>
          <a:p>
            <a:pPr>
              <a:spcAft>
                <a:spcPts val="0"/>
              </a:spcAft>
              <a:buNone/>
            </a:pPr>
            <a:r>
              <a:rPr lang="en-US" sz="1400" dirty="0">
                <a:latin typeface="Trebuchet MS" pitchFamily="34" charset="0"/>
              </a:rPr>
              <a:t>		Pamela Parker, MD, Lead Investigator </a:t>
            </a:r>
          </a:p>
          <a:p>
            <a:pPr>
              <a:spcAft>
                <a:spcPts val="0"/>
              </a:spcAft>
              <a:buNone/>
            </a:pPr>
            <a:r>
              <a:rPr lang="en-US" sz="1400" dirty="0">
                <a:latin typeface="Trebuchet MS" pitchFamily="34" charset="0"/>
              </a:rPr>
              <a:t>		Bill Beidleman, PhD, Co-I </a:t>
            </a:r>
          </a:p>
          <a:p>
            <a:pPr>
              <a:spcAft>
                <a:spcPts val="0"/>
              </a:spcAft>
              <a:buNone/>
            </a:pPr>
            <a:r>
              <a:rPr lang="en-US" sz="1400" dirty="0">
                <a:latin typeface="Trebuchet MS" pitchFamily="34" charset="0"/>
              </a:rPr>
              <a:t>		Sarah Pendleton, LCSW, SPC </a:t>
            </a:r>
          </a:p>
          <a:p>
            <a:pPr>
              <a:spcAft>
                <a:spcPts val="0"/>
              </a:spcAft>
              <a:buNone/>
            </a:pPr>
            <a:r>
              <a:rPr lang="en-US" sz="1400" dirty="0">
                <a:latin typeface="Trebuchet MS" pitchFamily="34" charset="0"/>
              </a:rPr>
              <a:t>		Patricia Rivera, PhD, Co-I</a:t>
            </a:r>
          </a:p>
          <a:p>
            <a:pPr>
              <a:spcAft>
                <a:spcPts val="0"/>
              </a:spcAft>
              <a:buNone/>
            </a:pPr>
            <a:r>
              <a:rPr lang="en-US" sz="1400" dirty="0">
                <a:latin typeface="Trebuchet MS" pitchFamily="34" charset="0"/>
              </a:rPr>
              <a:t>		Crystal Garner, MS, Study Coordinator</a:t>
            </a:r>
          </a:p>
          <a:p>
            <a:pPr lvl="1">
              <a:lnSpc>
                <a:spcPct val="90000"/>
              </a:lnSpc>
              <a:buNone/>
            </a:pPr>
            <a:endParaRPr lang="en-US" sz="1500" dirty="0">
              <a:latin typeface="Trebuchet MS" pitchFamily="34" charset="0"/>
              <a:cs typeface="Trebuchet MS"/>
            </a:endParaRPr>
          </a:p>
        </p:txBody>
      </p:sp>
      <p:pic>
        <p:nvPicPr>
          <p:cNvPr id="7" name="Picture 6" descr="istockphoto_2637504-red-spotted-purple-butterflies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99" y="838200"/>
            <a:ext cx="3647975" cy="50777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92404706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/>
              <a:t>Bagley S, </a:t>
            </a:r>
            <a:r>
              <a:rPr lang="en-US" dirty="0" err="1"/>
              <a:t>Munjas</a:t>
            </a:r>
            <a:r>
              <a:rPr lang="en-US" dirty="0"/>
              <a:t> B, </a:t>
            </a:r>
            <a:r>
              <a:rPr lang="en-US" dirty="0" err="1"/>
              <a:t>Shekelle</a:t>
            </a:r>
            <a:r>
              <a:rPr lang="en-US" dirty="0"/>
              <a:t> P. A systematic review of suicide prevention programs for military or Veterans. </a:t>
            </a:r>
            <a:r>
              <a:rPr lang="en-US" i="1" dirty="0"/>
              <a:t>Suicide and Life-Threatening Behavior </a:t>
            </a:r>
            <a:r>
              <a:rPr lang="en-US" dirty="0"/>
              <a:t>2010; 40:257-265.</a:t>
            </a:r>
            <a:r>
              <a:rPr lang="en-US" i="1" dirty="0"/>
              <a:t> </a:t>
            </a:r>
            <a:endParaRPr lang="en-US" dirty="0"/>
          </a:p>
          <a:p>
            <a:pPr>
              <a:buNone/>
            </a:pPr>
            <a:r>
              <a:rPr lang="en-US" dirty="0"/>
              <a:t> </a:t>
            </a:r>
            <a:r>
              <a:rPr lang="en-US" dirty="0" err="1"/>
              <a:t>Bossarte</a:t>
            </a:r>
            <a:r>
              <a:rPr lang="en-US" dirty="0"/>
              <a:t> R, Claassen C, Knox K. Veteran suicide prevention: emerging priorities and opportunities for intervention. </a:t>
            </a:r>
            <a:r>
              <a:rPr lang="en-US" i="1" dirty="0"/>
              <a:t>Military Medicine</a:t>
            </a:r>
            <a:r>
              <a:rPr lang="en-US" dirty="0"/>
              <a:t> 2010; 175:461462. </a:t>
            </a:r>
          </a:p>
          <a:p>
            <a:pPr>
              <a:buNone/>
            </a:pPr>
            <a:r>
              <a:rPr lang="en-US" dirty="0"/>
              <a:t> Brenner L, Department of Veterans Affairs, Centers for Disease Control and Prevention, Department of Defense. Self-directed Violence (SDV) Classification System. </a:t>
            </a:r>
            <a:r>
              <a:rPr lang="es-MX" dirty="0"/>
              <a:t>2010. </a:t>
            </a:r>
            <a:endParaRPr lang="en-US" dirty="0"/>
          </a:p>
          <a:p>
            <a:pPr>
              <a:buNone/>
            </a:pPr>
            <a:r>
              <a:rPr lang="en-US" dirty="0"/>
              <a:t>Department of Veterans Affairs, Health Services Research and Development Services. </a:t>
            </a:r>
            <a:r>
              <a:rPr lang="en-US" i="1" dirty="0"/>
              <a:t>Strategies for Suicide Prevention in Veterans</a:t>
            </a:r>
            <a:r>
              <a:rPr lang="en-US" dirty="0"/>
              <a:t>. Washington DC: Department of Veterans Affairs; January 2009. </a:t>
            </a:r>
          </a:p>
          <a:p>
            <a:pPr>
              <a:buNone/>
            </a:pPr>
            <a:r>
              <a:rPr lang="en-US" dirty="0"/>
              <a:t>Department of Veterans Affairs. </a:t>
            </a:r>
            <a:r>
              <a:rPr lang="en-US" i="1" dirty="0"/>
              <a:t>Office of inspector general implementing VHA’s mental health strategic plan initiatives for suicide prevention.</a:t>
            </a:r>
            <a:r>
              <a:rPr lang="en-US" dirty="0"/>
              <a:t> 2009. </a:t>
            </a:r>
            <a:r>
              <a:rPr lang="en-US" i="1" u="sng" dirty="0">
                <a:hlinkClick r:id="rId2"/>
              </a:rPr>
              <a:t>http://www.va.gov/oig/publications/reports-list.asp</a:t>
            </a:r>
            <a:r>
              <a:rPr lang="en-US" i="1" dirty="0"/>
              <a:t>.</a:t>
            </a:r>
            <a:r>
              <a:rPr lang="en-US" dirty="0"/>
              <a:t> Accessed July 29, 2009.</a:t>
            </a:r>
          </a:p>
          <a:p>
            <a:pPr>
              <a:buNone/>
            </a:pPr>
            <a:r>
              <a:rPr lang="en-US" dirty="0"/>
              <a:t>Hawks S, Smith T. Thomas H, et al. The forgotten dimensions in health education research. </a:t>
            </a:r>
            <a:r>
              <a:rPr lang="en-US" i="1" dirty="0"/>
              <a:t>Health Education Research</a:t>
            </a:r>
            <a:r>
              <a:rPr lang="en-US" dirty="0"/>
              <a:t> 2008; 23:319-324. </a:t>
            </a:r>
          </a:p>
          <a:p>
            <a:pPr>
              <a:buNone/>
            </a:pPr>
            <a:r>
              <a:rPr lang="en-US" dirty="0" err="1"/>
              <a:t>Jobes</a:t>
            </a:r>
            <a:r>
              <a:rPr lang="en-US" dirty="0"/>
              <a:t> D. </a:t>
            </a:r>
            <a:r>
              <a:rPr lang="en-US" i="1" dirty="0"/>
              <a:t>Managing Suicidal Risk: A Collaborative Approach</a:t>
            </a:r>
            <a:r>
              <a:rPr lang="en-US" dirty="0"/>
              <a:t>. New York, NY: Guilford Press; 2006.</a:t>
            </a:r>
          </a:p>
          <a:p>
            <a:pPr>
              <a:buNone/>
            </a:pPr>
            <a:r>
              <a:rPr lang="de-DE" dirty="0" err="1"/>
              <a:t>Jobes</a:t>
            </a:r>
            <a:r>
              <a:rPr lang="de-DE" dirty="0"/>
              <a:t> D, </a:t>
            </a:r>
            <a:r>
              <a:rPr lang="de-DE" dirty="0" err="1"/>
              <a:t>Comtois</a:t>
            </a:r>
            <a:r>
              <a:rPr lang="de-DE" dirty="0"/>
              <a:t> K, Brenner L, Gutierrez P. </a:t>
            </a:r>
            <a:r>
              <a:rPr lang="en-US" dirty="0"/>
              <a:t>Clinical Trial Feasibility Studies of the Collaborative Assessment and Management of Suicidality (CAMS).  In  R O’Connor, S Platt, J Gordon (</a:t>
            </a:r>
            <a:r>
              <a:rPr lang="en-US" dirty="0" err="1"/>
              <a:t>eds</a:t>
            </a:r>
            <a:r>
              <a:rPr lang="en-US" dirty="0"/>
              <a:t>), </a:t>
            </a:r>
            <a:r>
              <a:rPr lang="en-US" i="1" dirty="0"/>
              <a:t>International Handbook of Suicide Prevention: Research, Policy &amp; Practice</a:t>
            </a:r>
            <a:r>
              <a:rPr lang="en-US" dirty="0"/>
              <a:t>. </a:t>
            </a:r>
            <a:r>
              <a:rPr lang="en-US" dirty="0" err="1"/>
              <a:t>Chichester</a:t>
            </a:r>
            <a:r>
              <a:rPr lang="en-US" dirty="0"/>
              <a:t>, UK, Wiley –Blackwell: </a:t>
            </a:r>
            <a:r>
              <a:rPr lang="de-DE" dirty="0"/>
              <a:t>2011.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15055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s-MX" dirty="0"/>
              <a:t>Magruder K, York J, Jobes D, et al. </a:t>
            </a:r>
            <a:r>
              <a:rPr lang="en-US" dirty="0"/>
              <a:t>Patient and provider outcomes of e-learning training in CAMS. EDU 08-424.Health Services R &amp;D, Department of Veterans Affairs. 8/1/09-7/31/12.</a:t>
            </a:r>
          </a:p>
          <a:p>
            <a:pPr>
              <a:buNone/>
            </a:pPr>
            <a:r>
              <a:rPr lang="en-US" dirty="0"/>
              <a:t> Means B, Toyama Y, Murphy R, </a:t>
            </a:r>
            <a:r>
              <a:rPr lang="en-US" dirty="0" err="1"/>
              <a:t>Bakia</a:t>
            </a:r>
            <a:r>
              <a:rPr lang="en-US" dirty="0"/>
              <a:t> M, Jones K. Evaluation of evidence-based practices in online learning: A meta-analysis and review of online studies. U.S. Center for Technology in Learning, Office of Planning, Evaluation, and Policy Development, U.S. Department of Education 2009. Available at: </a:t>
            </a:r>
            <a:r>
              <a:rPr lang="en-US" u="sng" dirty="0">
                <a:hlinkClick r:id="rId2" invalidUrl="http://www.ed.gov/rschstat/eval/tech/evidence-based-practices/finalreport.pdf. Accessed on January 12"/>
              </a:rPr>
              <a:t>http://www.ed.gov/rschstat/eval/tech/evidence-based-practices/finalreport.pdf. Accessed on January 12</a:t>
            </a:r>
            <a:r>
              <a:rPr lang="en-US" dirty="0"/>
              <a:t>, 2012.</a:t>
            </a:r>
          </a:p>
          <a:p>
            <a:pPr>
              <a:buNone/>
            </a:pPr>
            <a:r>
              <a:rPr lang="en-US" dirty="0"/>
              <a:t> </a:t>
            </a:r>
            <a:r>
              <a:rPr lang="es-MX" dirty="0"/>
              <a:t>Oordt M, Jobes D, Fonseca V, et al. </a:t>
            </a:r>
            <a:r>
              <a:rPr lang="en-US" dirty="0"/>
              <a:t>Training mental health professionals to assess and manage suicidal behavior: Can provider confidence and practice behaviors be altered. </a:t>
            </a:r>
            <a:r>
              <a:rPr lang="en-US" i="1" dirty="0"/>
              <a:t>Suicide and  Life-Threatening Behavior </a:t>
            </a:r>
            <a:r>
              <a:rPr lang="en-US" dirty="0"/>
              <a:t>2009; 39:21-32.</a:t>
            </a:r>
          </a:p>
          <a:p>
            <a:pPr>
              <a:buNone/>
            </a:pPr>
            <a:r>
              <a:rPr lang="en-US" dirty="0"/>
              <a:t> Report of the Blue Ribbon Work Group on Suicide Prevention in the Veteran Population. www. </a:t>
            </a:r>
            <a:r>
              <a:rPr lang="en-US" dirty="0" err="1"/>
              <a:t>mentalhealth.va.gov</a:t>
            </a:r>
            <a:r>
              <a:rPr lang="en-US" dirty="0"/>
              <a:t>/</a:t>
            </a:r>
            <a:r>
              <a:rPr lang="en-US" dirty="0" err="1"/>
              <a:t>suicide_prevention</a:t>
            </a:r>
            <a:r>
              <a:rPr lang="en-US" dirty="0"/>
              <a:t>/Blue_Ribbon_Report_FINAL_June30_08.pdf.</a:t>
            </a:r>
          </a:p>
          <a:p>
            <a:pPr>
              <a:buNone/>
            </a:pPr>
            <a:r>
              <a:rPr lang="en-US" dirty="0"/>
              <a:t> Seal K, </a:t>
            </a:r>
            <a:r>
              <a:rPr lang="en-US" dirty="0" err="1"/>
              <a:t>Bertenthal</a:t>
            </a:r>
            <a:r>
              <a:rPr lang="en-US" dirty="0"/>
              <a:t> D, Miner C et al. Bringing the war back home: Mental health disorders among 103,788 US Veterans returning from Iraq and Afghanistan seen at Department of Veterans Affairs Facilities. </a:t>
            </a:r>
            <a:r>
              <a:rPr lang="en-US" i="1" dirty="0"/>
              <a:t>Archives of</a:t>
            </a:r>
            <a:r>
              <a:rPr lang="en-US" dirty="0"/>
              <a:t> </a:t>
            </a:r>
            <a:r>
              <a:rPr lang="en-US" i="1" dirty="0"/>
              <a:t>Internal Medicine </a:t>
            </a:r>
            <a:r>
              <a:rPr lang="en-US" dirty="0"/>
              <a:t>2007; 167:476-82.   </a:t>
            </a:r>
          </a:p>
          <a:p>
            <a:pPr>
              <a:buNone/>
            </a:pPr>
            <a:r>
              <a:rPr lang="en-US" i="1" dirty="0"/>
              <a:t> </a:t>
            </a:r>
            <a:r>
              <a:rPr lang="en-US" dirty="0" err="1"/>
              <a:t>Sundararaman</a:t>
            </a:r>
            <a:r>
              <a:rPr lang="en-US" dirty="0"/>
              <a:t> R, </a:t>
            </a:r>
            <a:r>
              <a:rPr lang="en-US" dirty="0" err="1"/>
              <a:t>Panangala</a:t>
            </a:r>
            <a:r>
              <a:rPr lang="en-US" dirty="0"/>
              <a:t> S, Lister S. </a:t>
            </a:r>
            <a:r>
              <a:rPr lang="en-US" i="1" dirty="0"/>
              <a:t>Among Veterans- CRS Report to Congress Report for Congress. </a:t>
            </a:r>
            <a:r>
              <a:rPr lang="en-US" dirty="0"/>
              <a:t>Washington, DC: Congressional Research Services, Domestic Social Policy Division; 2008. </a:t>
            </a:r>
          </a:p>
          <a:p>
            <a:pPr>
              <a:buNone/>
            </a:pPr>
            <a:r>
              <a:rPr lang="en-US" dirty="0"/>
              <a:t> </a:t>
            </a:r>
            <a:r>
              <a:rPr lang="en-US" dirty="0" err="1"/>
              <a:t>Valenstein</a:t>
            </a:r>
            <a:r>
              <a:rPr lang="en-US" dirty="0"/>
              <a:t> M, Kim H, </a:t>
            </a:r>
            <a:r>
              <a:rPr lang="en-US" dirty="0" err="1"/>
              <a:t>Ganoczy</a:t>
            </a:r>
            <a:r>
              <a:rPr lang="en-US" dirty="0"/>
              <a:t> D et al. Higher-risk periods for suicide among VA patients receiving depression treatment: Prioritizing suicide prevention efforts. </a:t>
            </a:r>
            <a:r>
              <a:rPr lang="en-US" i="1" dirty="0"/>
              <a:t>Journal of Affective Disorders </a:t>
            </a:r>
            <a:r>
              <a:rPr lang="en-US" dirty="0"/>
              <a:t>2009; 112:50-58.</a:t>
            </a:r>
          </a:p>
          <a:p>
            <a:pPr>
              <a:buNone/>
            </a:pPr>
            <a:r>
              <a:rPr lang="en-US" dirty="0"/>
              <a:t> Williams R, </a:t>
            </a:r>
            <a:r>
              <a:rPr lang="en-US" dirty="0" err="1"/>
              <a:t>Gatien</a:t>
            </a:r>
            <a:r>
              <a:rPr lang="en-US" dirty="0"/>
              <a:t> G, Haggerty B. Design element alternatives for stress-management intervention websites. </a:t>
            </a:r>
            <a:r>
              <a:rPr lang="en-US" i="1" dirty="0"/>
              <a:t>Nursing </a:t>
            </a:r>
            <a:r>
              <a:rPr lang="en-US" i="1" dirty="0" err="1"/>
              <a:t>Outook</a:t>
            </a:r>
            <a:r>
              <a:rPr lang="en-US" dirty="0"/>
              <a:t> 2011: 59: 286-291.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01068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Mark L De </a:t>
            </a:r>
            <a:r>
              <a:rPr lang="en-US" b="1" dirty="0" err="1"/>
              <a:t>Santis</a:t>
            </a:r>
            <a:r>
              <a:rPr lang="en-US" b="1" dirty="0"/>
              <a:t>, PsyD</a:t>
            </a:r>
            <a:r>
              <a:rPr lang="en-US" b="1" baseline="30000" dirty="0"/>
              <a:t>2</a:t>
            </a:r>
            <a:r>
              <a:rPr lang="en-US" b="1" dirty="0"/>
              <a:t> (CO-I)</a:t>
            </a:r>
            <a:r>
              <a:rPr lang="en-US" b="1" baseline="30000" dirty="0"/>
              <a:t>1 </a:t>
            </a:r>
            <a:br>
              <a:rPr lang="en-US" dirty="0"/>
            </a:b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SPC, VISN 7 Co-lead </a:t>
            </a:r>
          </a:p>
          <a:p>
            <a:pPr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mark.desantis3@va.gov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b="1" dirty="0"/>
              <a:t>Kathryn Magruder, PhD, MPH (PI)</a:t>
            </a:r>
            <a:br>
              <a:rPr lang="en-US" dirty="0"/>
            </a:br>
            <a:r>
              <a:rPr lang="en-US" dirty="0"/>
              <a:t>Professor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Deptartment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Psychiatry</a:t>
            </a:r>
          </a:p>
          <a:p>
            <a:pPr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magrudkm@musc.edu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39301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81000" y="1524000"/>
            <a:ext cx="2514600" cy="990600"/>
          </a:xfrm>
        </p:spPr>
        <p:txBody>
          <a:bodyPr/>
          <a:lstStyle/>
          <a:p>
            <a:r>
              <a:rPr lang="en-US" dirty="0"/>
              <a:t>Why e-learning for suicidality management training?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idx="2"/>
          </p:nvPr>
        </p:nvSpPr>
        <p:spPr>
          <a:xfrm>
            <a:off x="381000" y="2971800"/>
            <a:ext cx="2362200" cy="4144963"/>
          </a:xfrm>
        </p:spPr>
        <p:txBody>
          <a:bodyPr>
            <a:normAutofit/>
          </a:bodyPr>
          <a:lstStyle/>
          <a:p>
            <a:r>
              <a:rPr lang="en-US" sz="2000" b="1" i="1" dirty="0">
                <a:solidFill>
                  <a:srgbClr val="FFFF00"/>
                </a:solidFill>
              </a:rPr>
              <a:t>Urgent need to increase access to training!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Suicidality is most common crisis encountered by mental health professionals</a:t>
            </a:r>
          </a:p>
          <a:p>
            <a:r>
              <a:rPr lang="en-US" dirty="0"/>
              <a:t>Graduate &amp; specialty training programs devote little time</a:t>
            </a:r>
          </a:p>
          <a:p>
            <a:r>
              <a:rPr lang="en-US" dirty="0"/>
              <a:t>Also need for CE for providers in practice</a:t>
            </a:r>
          </a:p>
          <a:p>
            <a:r>
              <a:rPr lang="en-US" dirty="0"/>
              <a:t>E-learning may be an efficient way to provide such training </a:t>
            </a:r>
          </a:p>
        </p:txBody>
      </p:sp>
    </p:spTree>
    <p:extLst>
      <p:ext uri="{BB962C8B-B14F-4D97-AF65-F5344CB8AC3E}">
        <p14:creationId xmlns:p14="http://schemas.microsoft.com/office/powerpoint/2010/main" val="1658565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Why CAMS?</a:t>
            </a:r>
            <a:br>
              <a:rPr lang="en-US" dirty="0"/>
            </a:br>
            <a:r>
              <a:rPr lang="en-US" sz="2700" dirty="0"/>
              <a:t>(Collaborative Assessment &amp; Management of Suicidality)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Popular approach to managing suicidal patients</a:t>
            </a:r>
          </a:p>
          <a:p>
            <a:r>
              <a:rPr lang="en-US" dirty="0"/>
              <a:t>Takes a full day of training</a:t>
            </a:r>
          </a:p>
          <a:p>
            <a:r>
              <a:rPr lang="en-US" dirty="0"/>
              <a:t>A number of VA training programs have featured CAMS</a:t>
            </a:r>
          </a:p>
          <a:p>
            <a:r>
              <a:rPr lang="en-US" dirty="0"/>
              <a:t>Lack of other competitive training programs</a:t>
            </a:r>
          </a:p>
          <a:p>
            <a:r>
              <a:rPr lang="en-US" dirty="0"/>
              <a:t>Joint Commission Approval in order to improve outcomes for at risk patients (Sentinel Alert, Issue 56 February 2016)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544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1770"/>
            <a:ext cx="4953000" cy="1349829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000000"/>
                </a:solidFill>
              </a:rPr>
              <a:t>Modest Empirical Support for CAMS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9219-31B6-479E-AD7B-3C84ABB86D6D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724400" cy="4525963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r>
              <a:rPr lang="en-US" sz="2400" dirty="0"/>
              <a:t>CAMS is used in multiple settings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4 supportive randomized controlled trials (two published, one in press and one near submission)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8 nonrandomized trials published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one inpatient study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consistently finding rapid and sustained reduction in suicidal ideation, depressive symptoms, and distress within 6 to 8 sessions</a:t>
            </a:r>
          </a:p>
          <a:p>
            <a:pPr marL="0" indent="0">
              <a:buNone/>
            </a:pPr>
            <a:endParaRPr lang="en-US" sz="2600" dirty="0"/>
          </a:p>
          <a:p>
            <a:pPr>
              <a:buNone/>
            </a:pPr>
            <a:endParaRPr lang="en-US" dirty="0"/>
          </a:p>
        </p:txBody>
      </p:sp>
      <p:pic>
        <p:nvPicPr>
          <p:cNvPr id="9220" name="Picture 4" descr="D:\iStock_000003102856XSma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762000"/>
            <a:ext cx="3594100" cy="5384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60036267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Aims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develop a CAMS e-learning equivalent in content to CAMS in-person learning</a:t>
            </a:r>
          </a:p>
          <a:p>
            <a:r>
              <a:rPr lang="en-US" dirty="0"/>
              <a:t>To compare provider outcomes for e-learning vs. in-person (vs. control condition)</a:t>
            </a:r>
          </a:p>
          <a:p>
            <a:r>
              <a:rPr lang="en-US" dirty="0"/>
              <a:t>To compare outcomes for patients whose providers participated in e-learning vs. in-person (vs. control condition)</a:t>
            </a:r>
          </a:p>
        </p:txBody>
      </p:sp>
    </p:spTree>
    <p:extLst>
      <p:ext uri="{BB962C8B-B14F-4D97-AF65-F5344CB8AC3E}">
        <p14:creationId xmlns:p14="http://schemas.microsoft.com/office/powerpoint/2010/main" val="4008968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  <a:p>
            <a:r>
              <a:rPr lang="en-US" dirty="0"/>
              <a:t>Development and implementation of CAMS e-learning </a:t>
            </a:r>
          </a:p>
          <a:p>
            <a:r>
              <a:rPr lang="en-US" dirty="0"/>
              <a:t>Provider outcomes </a:t>
            </a:r>
          </a:p>
          <a:p>
            <a:r>
              <a:rPr lang="en-US" dirty="0"/>
              <a:t>Patient outcomes </a:t>
            </a:r>
          </a:p>
          <a:p>
            <a:r>
              <a:rPr lang="en-US" dirty="0"/>
              <a:t>Discussion </a:t>
            </a:r>
          </a:p>
        </p:txBody>
      </p:sp>
    </p:spTree>
    <p:extLst>
      <p:ext uri="{BB962C8B-B14F-4D97-AF65-F5344CB8AC3E}">
        <p14:creationId xmlns:p14="http://schemas.microsoft.com/office/powerpoint/2010/main" val="31838393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4634</TotalTime>
  <Words>2815</Words>
  <Application>Microsoft Office PowerPoint</Application>
  <PresentationFormat>On-screen Show (4:3)</PresentationFormat>
  <Paragraphs>770</Paragraphs>
  <Slides>48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6" baseType="lpstr">
      <vt:lpstr>ＭＳ Ｐゴシック</vt:lpstr>
      <vt:lpstr>Calibri</vt:lpstr>
      <vt:lpstr>Georgia</vt:lpstr>
      <vt:lpstr>Times New Roman</vt:lpstr>
      <vt:lpstr>Trebuchet MS</vt:lpstr>
      <vt:lpstr>Wingdings</vt:lpstr>
      <vt:lpstr>Wingdings 2</vt:lpstr>
      <vt:lpstr>Civic</vt:lpstr>
      <vt:lpstr>    </vt:lpstr>
      <vt:lpstr>PowerPoint Presentation</vt:lpstr>
      <vt:lpstr>Colleagues &amp; Co-authors</vt:lpstr>
      <vt:lpstr>Why is training important?</vt:lpstr>
      <vt:lpstr>Why e-learning for suicidality management training?</vt:lpstr>
      <vt:lpstr>Why CAMS? (Collaborative Assessment &amp; Management of Suicidality)</vt:lpstr>
      <vt:lpstr>Modest Empirical Support for CAMS</vt:lpstr>
      <vt:lpstr>Study Aims</vt:lpstr>
      <vt:lpstr>Outline</vt:lpstr>
      <vt:lpstr>Background: Health Education Research</vt:lpstr>
      <vt:lpstr>What is CAMS?</vt:lpstr>
      <vt:lpstr>Suicide Status Form</vt:lpstr>
      <vt:lpstr>In-Person –vs.- eLearning</vt:lpstr>
      <vt:lpstr>E-learning Design Elements with Empirical Evidence </vt:lpstr>
      <vt:lpstr>Barriers in Development</vt:lpstr>
      <vt:lpstr>Dissemination Barriers- Websites</vt:lpstr>
      <vt:lpstr>Process Evaluation </vt:lpstr>
      <vt:lpstr>Delivery of Training</vt:lpstr>
      <vt:lpstr>:  Coaching  Component</vt:lpstr>
      <vt:lpstr>Provider Outcomes</vt:lpstr>
      <vt:lpstr>Purpose</vt:lpstr>
      <vt:lpstr>Study Design Overview</vt:lpstr>
      <vt:lpstr>Training Conditions</vt:lpstr>
      <vt:lpstr>Training Conditions</vt:lpstr>
      <vt:lpstr>Participant Eligibility</vt:lpstr>
      <vt:lpstr>CAMS Provider Survey</vt:lpstr>
      <vt:lpstr>Recruitment Response</vt:lpstr>
      <vt:lpstr>PowerPoint Presentation</vt:lpstr>
      <vt:lpstr>Baseline vs. Immediate Post-Training (T1)</vt:lpstr>
      <vt:lpstr>Baseline vs. 3 Month Post-Training (T2)</vt:lpstr>
      <vt:lpstr>Findings</vt:lpstr>
      <vt:lpstr>Discussion</vt:lpstr>
      <vt:lpstr>Provider Conclusions </vt:lpstr>
      <vt:lpstr>Patient Outcomes</vt:lpstr>
      <vt:lpstr>Study Design</vt:lpstr>
      <vt:lpstr>Patient Eligibility</vt:lpstr>
      <vt:lpstr>Patient Descriptive Data</vt:lpstr>
      <vt:lpstr>PowerPoint Presentation</vt:lpstr>
      <vt:lpstr>Patient Observation Days</vt:lpstr>
      <vt:lpstr>Patient Outcomes</vt:lpstr>
      <vt:lpstr>Conclusions</vt:lpstr>
      <vt:lpstr>Discussion</vt:lpstr>
      <vt:lpstr>Breaking New Ice</vt:lpstr>
      <vt:lpstr>Evolution/Discussion </vt:lpstr>
      <vt:lpstr>Acknowledgments</vt:lpstr>
      <vt:lpstr>References </vt:lpstr>
      <vt:lpstr>References</vt:lpstr>
      <vt:lpstr>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Katheryn</dc:creator>
  <cp:lastModifiedBy>Marina Spenner</cp:lastModifiedBy>
  <cp:revision>73</cp:revision>
  <dcterms:created xsi:type="dcterms:W3CDTF">2017-07-26T19:07:20Z</dcterms:created>
  <dcterms:modified xsi:type="dcterms:W3CDTF">2017-08-09T19:15:38Z</dcterms:modified>
</cp:coreProperties>
</file>