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8" r:id="rId2"/>
    <p:sldId id="281" r:id="rId3"/>
    <p:sldId id="312" r:id="rId4"/>
    <p:sldId id="310" r:id="rId5"/>
    <p:sldId id="308" r:id="rId6"/>
    <p:sldId id="311" r:id="rId7"/>
    <p:sldId id="282" r:id="rId8"/>
    <p:sldId id="283" r:id="rId9"/>
    <p:sldId id="284" r:id="rId10"/>
    <p:sldId id="285" r:id="rId11"/>
    <p:sldId id="289" r:id="rId12"/>
    <p:sldId id="292" r:id="rId13"/>
    <p:sldId id="293" r:id="rId14"/>
    <p:sldId id="294" r:id="rId15"/>
    <p:sldId id="290" r:id="rId16"/>
    <p:sldId id="295" r:id="rId17"/>
    <p:sldId id="296" r:id="rId18"/>
    <p:sldId id="297" r:id="rId19"/>
    <p:sldId id="298" r:id="rId20"/>
    <p:sldId id="299" r:id="rId21"/>
    <p:sldId id="300" r:id="rId22"/>
    <p:sldId id="301" r:id="rId23"/>
    <p:sldId id="309" r:id="rId24"/>
    <p:sldId id="302" r:id="rId25"/>
    <p:sldId id="303" r:id="rId26"/>
    <p:sldId id="304" r:id="rId27"/>
    <p:sldId id="305" r:id="rId28"/>
    <p:sldId id="306" r:id="rId29"/>
    <p:sldId id="307" r:id="rId30"/>
    <p:sldId id="257" r:id="rId31"/>
  </p:sldIdLst>
  <p:sldSz cx="12192000" cy="6858000"/>
  <p:notesSz cx="7010400" cy="9296400"/>
  <p:custDataLst>
    <p:tags r:id="rId34"/>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6569"/>
    <a:srgbClr val="275582"/>
    <a:srgbClr val="891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2" autoAdjust="0"/>
    <p:restoredTop sz="83111" autoAdjust="0"/>
  </p:normalViewPr>
  <p:slideViewPr>
    <p:cSldViewPr>
      <p:cViewPr varScale="1">
        <p:scale>
          <a:sx n="77" d="100"/>
          <a:sy n="77" d="100"/>
        </p:scale>
        <p:origin x="258" y="78"/>
      </p:cViewPr>
      <p:guideLst>
        <p:guide orient="horz" pos="2160"/>
        <p:guide pos="3840"/>
      </p:guideLst>
    </p:cSldViewPr>
  </p:slideViewPr>
  <p:outlineViewPr>
    <p:cViewPr>
      <p:scale>
        <a:sx n="33" d="100"/>
        <a:sy n="33" d="100"/>
      </p:scale>
      <p:origin x="48" y="55506"/>
    </p:cViewPr>
  </p:outlineViewPr>
  <p:notesTextViewPr>
    <p:cViewPr>
      <p:scale>
        <a:sx n="100" d="100"/>
        <a:sy n="100" d="100"/>
      </p:scale>
      <p:origin x="0" y="0"/>
    </p:cViewPr>
  </p:notesTextViewPr>
  <p:sorterViewPr>
    <p:cViewPr>
      <p:scale>
        <a:sx n="100" d="100"/>
        <a:sy n="100" d="100"/>
      </p:scale>
      <p:origin x="0" y="268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9CCA76-052D-4A29-B84E-6457C798D97A}" type="datetimeFigureOut">
              <a:rPr lang="en-US" smtClean="0"/>
              <a:pPr/>
              <a:t>8/9/2017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52BC19B-ACD8-4F7F-9621-FD98F19C79D1}" type="slidenum">
              <a:rPr lang="en-US" smtClean="0"/>
              <a:pPr/>
              <a:t>‹#›</a:t>
            </a:fld>
            <a:endParaRPr lang="en-US" dirty="0"/>
          </a:p>
        </p:txBody>
      </p:sp>
    </p:spTree>
    <p:extLst>
      <p:ext uri="{BB962C8B-B14F-4D97-AF65-F5344CB8AC3E}">
        <p14:creationId xmlns:p14="http://schemas.microsoft.com/office/powerpoint/2010/main" val="1823695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4617CD-99E0-4CD1-A307-3846CC498DEC}" type="datetimeFigureOut">
              <a:rPr lang="en-US" smtClean="0"/>
              <a:pPr/>
              <a:t>8/9/2017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89C20F-123F-4B34-90D5-3D3C7E2B2E0D}" type="slidenum">
              <a:rPr lang="en-US" smtClean="0"/>
              <a:pPr/>
              <a:t>‹#›</a:t>
            </a:fld>
            <a:endParaRPr lang="en-US" dirty="0"/>
          </a:p>
        </p:txBody>
      </p:sp>
    </p:spTree>
    <p:extLst>
      <p:ext uri="{BB962C8B-B14F-4D97-AF65-F5344CB8AC3E}">
        <p14:creationId xmlns:p14="http://schemas.microsoft.com/office/powerpoint/2010/main" val="1891176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9C20F-123F-4B34-90D5-3D3C7E2B2E0D}" type="slidenum">
              <a:rPr lang="en-US" smtClean="0"/>
              <a:pPr/>
              <a:t>1</a:t>
            </a:fld>
            <a:endParaRPr lang="en-US" dirty="0"/>
          </a:p>
        </p:txBody>
      </p:sp>
    </p:spTree>
    <p:extLst>
      <p:ext uri="{BB962C8B-B14F-4D97-AF65-F5344CB8AC3E}">
        <p14:creationId xmlns:p14="http://schemas.microsoft.com/office/powerpoint/2010/main" val="2576575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3"/>
            <a:ext cx="12190993" cy="6857434"/>
          </a:xfrm>
          <a:prstGeom prst="rect">
            <a:avLst/>
          </a:prstGeom>
        </p:spPr>
      </p:pic>
      <p:sp>
        <p:nvSpPr>
          <p:cNvPr id="2" name="Title 1"/>
          <p:cNvSpPr>
            <a:spLocks noGrp="1"/>
          </p:cNvSpPr>
          <p:nvPr>
            <p:ph type="ctrTitle"/>
          </p:nvPr>
        </p:nvSpPr>
        <p:spPr>
          <a:xfrm>
            <a:off x="2540000" y="2435226"/>
            <a:ext cx="904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2540000" y="4191000"/>
            <a:ext cx="90424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2402417" y="6356351"/>
            <a:ext cx="1219200" cy="365125"/>
          </a:xfrm>
        </p:spPr>
        <p:txBody>
          <a:bodyPr/>
          <a:lstStyle>
            <a:lvl1pPr>
              <a:defRPr smtClean="0"/>
            </a:lvl1pPr>
          </a:lstStyle>
          <a:p>
            <a:pPr>
              <a:defRPr/>
            </a:pPr>
            <a:fld id="{201573FA-8A51-412C-936D-A41BF514D6D7}" type="datetime1">
              <a:rPr lang="en-US" smtClean="0"/>
              <a:pPr>
                <a:defRPr/>
              </a:pPr>
              <a:t>8/9/2017</a:t>
            </a:fld>
            <a:endParaRPr lang="en-US" dirty="0"/>
          </a:p>
        </p:txBody>
      </p:sp>
      <p:sp>
        <p:nvSpPr>
          <p:cNvPr id="8" name="Footer Placeholder 4"/>
          <p:cNvSpPr>
            <a:spLocks noGrp="1"/>
          </p:cNvSpPr>
          <p:nvPr>
            <p:ph type="ftr" sz="quarter" idx="11"/>
          </p:nvPr>
        </p:nvSpPr>
        <p:spPr>
          <a:xfrm>
            <a:off x="3926417" y="6356351"/>
            <a:ext cx="2844800" cy="365125"/>
          </a:xfrm>
          <a:prstGeom prst="rect">
            <a:avLst/>
          </a:prstGeom>
        </p:spPr>
        <p:txBody>
          <a:bodyPr/>
          <a:lstStyle>
            <a:lvl1pPr fontAlgn="auto">
              <a:spcBef>
                <a:spcPts val="0"/>
              </a:spcBef>
              <a:spcAft>
                <a:spcPts val="0"/>
              </a:spcAft>
              <a:defRPr lang="en-US">
                <a:latin typeface="+mn-lt"/>
                <a:ea typeface="+mn-ea"/>
                <a:cs typeface="+mn-cs"/>
              </a:defRPr>
            </a:lvl1pPr>
          </a:lstStyle>
          <a:p>
            <a:pPr>
              <a:defRPr/>
            </a:pPr>
            <a:endParaRPr dirty="0"/>
          </a:p>
        </p:txBody>
      </p:sp>
      <p:sp>
        <p:nvSpPr>
          <p:cNvPr id="9" name="Slide Number Placeholder 5"/>
          <p:cNvSpPr>
            <a:spLocks noGrp="1"/>
          </p:cNvSpPr>
          <p:nvPr>
            <p:ph type="sldNum" sz="quarter" idx="12"/>
          </p:nvPr>
        </p:nvSpPr>
        <p:spPr>
          <a:xfrm>
            <a:off x="7076017" y="6356351"/>
            <a:ext cx="914400" cy="365125"/>
          </a:xfrm>
        </p:spPr>
        <p:txBody>
          <a:bodyPr/>
          <a:lstStyle>
            <a:lvl1pPr>
              <a:defRPr smtClean="0"/>
            </a:lvl1pPr>
          </a:lstStyle>
          <a:p>
            <a:pPr>
              <a:defRPr/>
            </a:pPr>
            <a:fld id="{933F3EB5-F6A3-4C9B-92DA-ADE07542AEC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552BD2C0-9DF5-400A-B9D5-782E9DAFF830}" type="datetime1">
              <a:rPr lang="en-US" smtClean="0"/>
              <a:pPr>
                <a:defRPr/>
              </a:pPr>
              <a:t>8/9/2017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EB344E70-B29C-4D5A-B371-00822F1600D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6A37F8A7-0AC6-45B2-AE4F-D50115CD1FAE}" type="datetime1">
              <a:rPr lang="en-US" smtClean="0"/>
              <a:pPr>
                <a:defRPr/>
              </a:pPr>
              <a:t>8/9/2017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30E523AE-DB30-4DA5-8E70-4DBC21529AC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A8CB1DC8-8187-4C6E-B3B4-9372A03A60AA}" type="datetime1">
              <a:rPr lang="en-US" smtClean="0"/>
              <a:pPr>
                <a:defRPr/>
              </a:pPr>
              <a:t>8/9/2017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C06B4EFD-C58E-49A4-816B-2643F1322A3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83C64E64-FE93-48FA-BA77-588CEB3078CF}" type="datetime1">
              <a:rPr lang="en-US" smtClean="0"/>
              <a:pPr>
                <a:defRPr/>
              </a:pPr>
              <a:t>8/9/2017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smtClean="0"/>
            </a:lvl1pPr>
          </a:lstStyle>
          <a:p>
            <a:pPr>
              <a:defRPr/>
            </a:pPr>
            <a:fld id="{146F3452-D885-44AF-A4AA-8E0C5B4ADC3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6482EA8E-5B5F-4962-8EB4-CF739F911C69}" type="datetime1">
              <a:rPr lang="en-US" smtClean="0"/>
              <a:pPr>
                <a:defRPr/>
              </a:pPr>
              <a:t>8/9/2017</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C4A55D31-5EB7-41D3-A951-185D2D09374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fld id="{2A875184-B28F-4351-952F-A469A55C5D3D}" type="datetime1">
              <a:rPr lang="en-US" smtClean="0"/>
              <a:pPr>
                <a:defRPr/>
              </a:pPr>
              <a:t>8/9/2017</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smtClean="0"/>
            </a:lvl1pPr>
          </a:lstStyle>
          <a:p>
            <a:pPr>
              <a:defRPr/>
            </a:pPr>
            <a:fld id="{6858E052-4F63-47DF-8327-0964EF42CF4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descr="PPT Template.jpg"/>
          <p:cNvPicPr>
            <a:picLocks noChangeAspect="1"/>
          </p:cNvPicPr>
          <p:nvPr/>
        </p:nvPicPr>
        <p:blipFill>
          <a:blip r:embed="rId2" cstate="print"/>
          <a:srcRect/>
          <a:stretch>
            <a:fillRect/>
          </a:stretch>
        </p:blipFill>
        <p:spPr bwMode="auto">
          <a:xfrm>
            <a:off x="1" y="0"/>
            <a:ext cx="12192001" cy="68580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6" descr="PPT Template4.jp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8" name="Title 1"/>
          <p:cNvSpPr>
            <a:spLocks noGrp="1"/>
          </p:cNvSpPr>
          <p:nvPr>
            <p:ph type="title"/>
          </p:nvPr>
        </p:nvSpPr>
        <p:spPr>
          <a:xfrm>
            <a:off x="609600" y="274320"/>
            <a:ext cx="10972800" cy="1020762"/>
          </a:xfrm>
        </p:spPr>
        <p:txBody>
          <a:bodyPr/>
          <a:lstStyle>
            <a:lvl1pPr algn="l">
              <a:defRPr/>
            </a:lvl1pPr>
          </a:lstStyle>
          <a:p>
            <a:r>
              <a:rPr lang="en-US"/>
              <a:t>Click to edit Master title style</a:t>
            </a:r>
          </a:p>
        </p:txBody>
      </p:sp>
      <p:sp>
        <p:nvSpPr>
          <p:cNvPr id="9"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
          <p:cNvSpPr>
            <a:spLocks noGrp="1"/>
          </p:cNvSpPr>
          <p:nvPr>
            <p:ph type="dt" sz="half" idx="10"/>
          </p:nvPr>
        </p:nvSpPr>
        <p:spPr/>
        <p:txBody>
          <a:bodyPr/>
          <a:lstStyle>
            <a:lvl1pPr>
              <a:defRPr smtClean="0"/>
            </a:lvl1pPr>
          </a:lstStyle>
          <a:p>
            <a:pPr>
              <a:defRPr/>
            </a:pPr>
            <a:fld id="{53BEE67E-18DF-45BA-89D1-BE53147F28F0}" type="datetime1">
              <a:rPr lang="en-US" smtClean="0"/>
              <a:pPr>
                <a:defRPr/>
              </a:pPr>
              <a:t>8/9/2017</a:t>
            </a:fld>
            <a:endParaRPr lang="en-US" dirty="0"/>
          </a:p>
        </p:txBody>
      </p:sp>
      <p:sp>
        <p:nvSpPr>
          <p:cNvPr id="10"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11" name="Slide Number Placeholder 3"/>
          <p:cNvSpPr>
            <a:spLocks noGrp="1"/>
          </p:cNvSpPr>
          <p:nvPr>
            <p:ph type="sldNum" sz="quarter" idx="12"/>
          </p:nvPr>
        </p:nvSpPr>
        <p:spPr/>
        <p:txBody>
          <a:bodyPr/>
          <a:lstStyle>
            <a:lvl1pPr>
              <a:defRPr smtClean="0"/>
            </a:lvl1pPr>
          </a:lstStyle>
          <a:p>
            <a:pPr>
              <a:defRPr/>
            </a:pPr>
            <a:fld id="{B59B5AD1-D457-44F5-B555-12DCCCD5C4B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4DB3DB1A-DE4A-45BC-9BBA-10CF02FEF056}" type="datetime1">
              <a:rPr lang="en-US" smtClean="0"/>
              <a:pPr>
                <a:defRPr/>
              </a:pPr>
              <a:t>8/9/2017</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42BBCF46-7FEE-45D3-8144-DB6692922CF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F4BE6AA6-E43B-4E48-9BCE-680A1BCAF29A}" type="datetime1">
              <a:rPr lang="en-US" smtClean="0"/>
              <a:pPr>
                <a:defRPr/>
              </a:pPr>
              <a:t>8/9/2017</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smtClean="0"/>
            </a:lvl1pPr>
          </a:lstStyle>
          <a:p>
            <a:pPr>
              <a:defRPr/>
            </a:pPr>
            <a:fld id="{287E32E8-7D8D-49CB-AFFC-D408BA4254E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274638"/>
            <a:ext cx="109728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28" name="Text Placeholder 2"/>
          <p:cNvSpPr>
            <a:spLocks noGrp="1"/>
          </p:cNvSpPr>
          <p:nvPr>
            <p:ph type="body" idx="1"/>
          </p:nvPr>
        </p:nvSpPr>
        <p:spPr bwMode="auto">
          <a:xfrm>
            <a:off x="609600" y="1828801"/>
            <a:ext cx="109728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7592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ＭＳ Ｐゴシック" charset="-128"/>
                <a:cs typeface="Arial" pitchFamily="34" charset="0"/>
              </a:defRPr>
            </a:lvl1pPr>
          </a:lstStyle>
          <a:p>
            <a:pPr>
              <a:defRPr/>
            </a:pPr>
            <a:fld id="{8978D570-5EC6-4C31-AE9B-6347FCFE11DD}" type="datetime1">
              <a:rPr lang="en-US" smtClean="0"/>
              <a:pPr>
                <a:defRPr/>
              </a:pPr>
              <a:t>8/9/2017</a:t>
            </a:fld>
            <a:endParaRPr lang="en-US" dirty="0"/>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ＭＳ Ｐゴシック" charset="-128"/>
                <a:cs typeface="Arial" pitchFamily="34" charset="0"/>
              </a:defRPr>
            </a:lvl1pPr>
          </a:lstStyle>
          <a:p>
            <a:pPr>
              <a:defRPr/>
            </a:pPr>
            <a:fld id="{A40590C8-762A-42EC-A99F-01964D5ABC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harles.Smith@samhsa.hhs.gov" TargetMode="External"/><Relationship Id="rId2" Type="http://schemas.openxmlformats.org/officeDocument/2006/relationships/hyperlink" Target="mailto:SMVFTACenter@prainc.com" TargetMode="External"/><Relationship Id="rId1" Type="http://schemas.openxmlformats.org/officeDocument/2006/relationships/slideLayout" Target="../slideLayouts/slideLayout2.xml"/><Relationship Id="rId4" Type="http://schemas.openxmlformats.org/officeDocument/2006/relationships/hyperlink" Target="mailto:cicely.burrows-mcelwain@samhsa.hhs.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020762"/>
          </a:xfrm>
        </p:spPr>
        <p:txBody>
          <a:bodyPr/>
          <a:lstStyle/>
          <a:p>
            <a:r>
              <a:rPr lang="en-US" dirty="0"/>
              <a:t>The SMVF TA Center (cont’d)</a:t>
            </a:r>
            <a:br>
              <a:rPr lang="en-US" dirty="0"/>
            </a:br>
            <a:endParaRPr lang="en-US" dirty="0"/>
          </a:p>
        </p:txBody>
      </p:sp>
      <p:sp>
        <p:nvSpPr>
          <p:cNvPr id="3" name="Content Placeholder 2"/>
          <p:cNvSpPr>
            <a:spLocks noGrp="1"/>
          </p:cNvSpPr>
          <p:nvPr>
            <p:ph idx="1"/>
          </p:nvPr>
        </p:nvSpPr>
        <p:spPr>
          <a:xfrm>
            <a:off x="1981200" y="1981201"/>
            <a:ext cx="8229600" cy="4297363"/>
          </a:xfrm>
        </p:spPr>
        <p:txBody>
          <a:bodyPr/>
          <a:lstStyle/>
          <a:p>
            <a:r>
              <a:rPr lang="en-US" sz="2800" dirty="0"/>
              <a:t>Work with teams across the country gaining a broad perspective on emerging trends and best practices for SMVF</a:t>
            </a:r>
          </a:p>
          <a:p>
            <a:r>
              <a:rPr lang="en-US" sz="2800" dirty="0"/>
              <a:t>Connects our teams to national experts</a:t>
            </a:r>
          </a:p>
          <a:p>
            <a:r>
              <a:rPr lang="en-US" sz="2800" dirty="0"/>
              <a:t>Shares lessons learned from other states</a:t>
            </a:r>
          </a:p>
          <a:p>
            <a:r>
              <a:rPr lang="en-US" sz="2800" dirty="0"/>
              <a:t>Offers a variety of technical assistance opportunities</a:t>
            </a:r>
          </a:p>
          <a:p>
            <a:endParaRPr lang="en-US"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10</a:t>
            </a:fld>
            <a:endParaRPr lang="en-US" dirty="0"/>
          </a:p>
        </p:txBody>
      </p:sp>
    </p:spTree>
    <p:extLst>
      <p:ext uri="{BB962C8B-B14F-4D97-AF65-F5344CB8AC3E}">
        <p14:creationId xmlns:p14="http://schemas.microsoft.com/office/powerpoint/2010/main" val="166907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a:t>
            </a:r>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11</a:t>
            </a:fld>
            <a:endParaRPr lang="en-US" dirty="0"/>
          </a:p>
        </p:txBody>
      </p:sp>
      <p:pic>
        <p:nvPicPr>
          <p:cNvPr id="5" name="Content Placeholder 2"/>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905000" y="1905000"/>
            <a:ext cx="8534400" cy="4268934"/>
          </a:xfrm>
          <a:prstGeom prst="rect">
            <a:avLst/>
          </a:prstGeom>
        </p:spPr>
      </p:pic>
    </p:spTree>
    <p:extLst>
      <p:ext uri="{BB962C8B-B14F-4D97-AF65-F5344CB8AC3E}">
        <p14:creationId xmlns:p14="http://schemas.microsoft.com/office/powerpoint/2010/main" val="409552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020762"/>
          </a:xfrm>
        </p:spPr>
        <p:txBody>
          <a:bodyPr/>
          <a:lstStyle/>
          <a:p>
            <a:r>
              <a:rPr lang="en-US" dirty="0"/>
              <a:t>Technical Assistance Opportunities</a:t>
            </a:r>
            <a:br>
              <a:rPr lang="en-US" dirty="0"/>
            </a:br>
            <a:endParaRPr lang="en-US" dirty="0"/>
          </a:p>
        </p:txBody>
      </p:sp>
      <p:sp>
        <p:nvSpPr>
          <p:cNvPr id="3" name="Content Placeholder 2"/>
          <p:cNvSpPr>
            <a:spLocks noGrp="1"/>
          </p:cNvSpPr>
          <p:nvPr>
            <p:ph idx="1"/>
          </p:nvPr>
        </p:nvSpPr>
        <p:spPr>
          <a:xfrm>
            <a:off x="1828800" y="1524001"/>
            <a:ext cx="8229600" cy="4297363"/>
          </a:xfrm>
        </p:spPr>
        <p:txBody>
          <a:bodyPr/>
          <a:lstStyle/>
          <a:p>
            <a:pPr>
              <a:spcBef>
                <a:spcPts val="0"/>
              </a:spcBef>
              <a:spcAft>
                <a:spcPts val="600"/>
              </a:spcAft>
              <a:buFontTx/>
              <a:buChar char="•"/>
              <a:defRPr/>
            </a:pPr>
            <a:r>
              <a:rPr lang="en-US" sz="2400" b="1" kern="0" dirty="0">
                <a:ea typeface="+mn-ea"/>
                <a:cs typeface="+mn-cs"/>
              </a:rPr>
              <a:t>Webinar</a:t>
            </a:r>
          </a:p>
          <a:p>
            <a:pPr lvl="1">
              <a:spcBef>
                <a:spcPts val="0"/>
              </a:spcBef>
              <a:spcAft>
                <a:spcPts val="600"/>
              </a:spcAft>
              <a:buFontTx/>
              <a:buChar char="•"/>
              <a:defRPr/>
            </a:pPr>
            <a:r>
              <a:rPr lang="en-US" sz="1800" kern="0" dirty="0">
                <a:ea typeface="+mn-ea"/>
                <a:cs typeface="+mn-cs"/>
              </a:rPr>
              <a:t>Live web-based seminar convening several subject matter experts focused on a single topic, addressing a large web-wide audience</a:t>
            </a:r>
            <a:endParaRPr lang="en-US" sz="1800" b="1" kern="0" dirty="0">
              <a:ea typeface="+mn-ea"/>
              <a:cs typeface="+mn-cs"/>
            </a:endParaRPr>
          </a:p>
          <a:p>
            <a:pPr>
              <a:spcBef>
                <a:spcPts val="0"/>
              </a:spcBef>
              <a:spcAft>
                <a:spcPts val="600"/>
              </a:spcAft>
              <a:buFontTx/>
              <a:buChar char="•"/>
              <a:defRPr/>
            </a:pPr>
            <a:r>
              <a:rPr lang="en-US" sz="2400" b="1" kern="0" dirty="0">
                <a:ea typeface="+mn-ea"/>
                <a:cs typeface="+mn-cs"/>
              </a:rPr>
              <a:t>Learning Community</a:t>
            </a:r>
          </a:p>
          <a:p>
            <a:pPr lvl="1">
              <a:spcBef>
                <a:spcPts val="0"/>
              </a:spcBef>
              <a:spcAft>
                <a:spcPts val="600"/>
              </a:spcAft>
              <a:buFontTx/>
              <a:buChar char="•"/>
              <a:defRPr/>
            </a:pPr>
            <a:r>
              <a:rPr lang="en-US" sz="1800" kern="0" dirty="0">
                <a:ea typeface="+mn-ea"/>
                <a:cs typeface="+mn-cs"/>
              </a:rPr>
              <a:t>Collaborative, multi-session meeting facilitated by SMVF TA Center and subject matter experts to discuss and problem solve with 5-10 state SMVF team members on a specific topic</a:t>
            </a:r>
          </a:p>
          <a:p>
            <a:pPr>
              <a:spcBef>
                <a:spcPts val="0"/>
              </a:spcBef>
              <a:spcAft>
                <a:spcPts val="600"/>
              </a:spcAft>
              <a:buFontTx/>
              <a:buChar char="•"/>
              <a:defRPr/>
            </a:pPr>
            <a:r>
              <a:rPr lang="en-US" sz="2400" b="1" kern="0" dirty="0">
                <a:ea typeface="+mn-ea"/>
                <a:cs typeface="+mn-cs"/>
              </a:rPr>
              <a:t>Virtual Workshop</a:t>
            </a:r>
          </a:p>
          <a:p>
            <a:pPr lvl="1">
              <a:spcBef>
                <a:spcPts val="0"/>
              </a:spcBef>
              <a:spcAft>
                <a:spcPts val="600"/>
              </a:spcAft>
              <a:buFontTx/>
              <a:buChar char="•"/>
              <a:defRPr/>
            </a:pPr>
            <a:r>
              <a:rPr lang="en-US" sz="1800" kern="0" dirty="0">
                <a:ea typeface="+mn-ea"/>
                <a:cs typeface="+mn-cs"/>
              </a:rPr>
              <a:t>Live web-based seminar, similar to a webinar, but focused on SMVF team members as primary audience</a:t>
            </a:r>
            <a:endParaRPr lang="en-US" sz="1800" b="1" kern="0" dirty="0">
              <a:ea typeface="+mn-ea"/>
              <a:cs typeface="+mn-cs"/>
            </a:endParaRPr>
          </a:p>
          <a:p>
            <a:pPr>
              <a:spcBef>
                <a:spcPts val="0"/>
              </a:spcBef>
              <a:spcAft>
                <a:spcPts val="600"/>
              </a:spcAft>
              <a:buFontTx/>
              <a:buChar char="•"/>
              <a:defRPr/>
            </a:pPr>
            <a:r>
              <a:rPr lang="en-US" sz="2400" b="1" kern="0" dirty="0">
                <a:ea typeface="+mn-ea"/>
                <a:cs typeface="+mn-cs"/>
              </a:rPr>
              <a:t>Individualized Technical Assistance Call</a:t>
            </a:r>
          </a:p>
          <a:p>
            <a:pPr lvl="1">
              <a:spcBef>
                <a:spcPts val="0"/>
              </a:spcBef>
              <a:spcAft>
                <a:spcPts val="600"/>
              </a:spcAft>
              <a:buFontTx/>
              <a:buChar char="•"/>
              <a:defRPr/>
            </a:pPr>
            <a:r>
              <a:rPr lang="en-US" sz="1800" kern="0" dirty="0">
                <a:ea typeface="+mn-ea"/>
                <a:cs typeface="+mn-cs"/>
              </a:rPr>
              <a:t>Short scheduled phone call facilitated by SMVF TA Center and joined by subject matter expert and state SMVF team member or as a platform for multiple states to discuss specific issues</a:t>
            </a:r>
          </a:p>
          <a:p>
            <a:endParaRPr lang="en-US"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12</a:t>
            </a:fld>
            <a:endParaRPr lang="en-US" dirty="0"/>
          </a:p>
        </p:txBody>
      </p:sp>
    </p:spTree>
    <p:extLst>
      <p:ext uri="{BB962C8B-B14F-4D97-AF65-F5344CB8AC3E}">
        <p14:creationId xmlns:p14="http://schemas.microsoft.com/office/powerpoint/2010/main" val="392694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4345"/>
            <a:ext cx="8229600" cy="1020762"/>
          </a:xfrm>
        </p:spPr>
        <p:txBody>
          <a:bodyPr/>
          <a:lstStyle/>
          <a:p>
            <a:r>
              <a:rPr lang="en-US" dirty="0"/>
              <a:t>Interagency Teams Bridge the Gaps</a:t>
            </a:r>
            <a:br>
              <a:rPr lang="en-US" dirty="0"/>
            </a:br>
            <a:endParaRPr lang="en-US" dirty="0"/>
          </a:p>
        </p:txBody>
      </p:sp>
      <p:pic>
        <p:nvPicPr>
          <p:cNvPr id="6" name="Content Placeholder 5"/>
          <p:cNvPicPr>
            <a:picLocks noGrp="1" noChangeAspect="1"/>
          </p:cNvPicPr>
          <p:nvPr>
            <p:ph sz="half" idx="1"/>
          </p:nvPr>
        </p:nvPicPr>
        <p:blipFill>
          <a:blip r:embed="rId2"/>
          <a:stretch>
            <a:fillRect/>
          </a:stretch>
        </p:blipFill>
        <p:spPr>
          <a:xfrm>
            <a:off x="2019299" y="1809750"/>
            <a:ext cx="8153400" cy="1865951"/>
          </a:xfrm>
          <a:prstGeom prst="rect">
            <a:avLst/>
          </a:prstGeom>
        </p:spPr>
      </p:pic>
      <p:sp>
        <p:nvSpPr>
          <p:cNvPr id="4" name="Content Placeholder 3"/>
          <p:cNvSpPr>
            <a:spLocks noGrp="1"/>
          </p:cNvSpPr>
          <p:nvPr>
            <p:ph sz="half" idx="2"/>
          </p:nvPr>
        </p:nvSpPr>
        <p:spPr>
          <a:xfrm>
            <a:off x="1752600" y="4191635"/>
            <a:ext cx="8915400" cy="1676401"/>
          </a:xfrm>
        </p:spPr>
        <p:txBody>
          <a:bodyPr/>
          <a:lstStyle/>
          <a:p>
            <a:pPr marL="0" indent="0">
              <a:buNone/>
            </a:pPr>
            <a:r>
              <a:rPr lang="en-US" sz="2000" dirty="0"/>
              <a:t>The behavioral health needs of SMVF require a comprehensive set of services that no single agency, organization, or level of government could address on its own.</a:t>
            </a:r>
          </a:p>
          <a:p>
            <a:pPr marL="0" indent="0">
              <a:buNone/>
            </a:pPr>
            <a:endParaRPr lang="en-US" sz="2000" dirty="0"/>
          </a:p>
          <a:p>
            <a:pPr marL="0" indent="0">
              <a:buNone/>
            </a:pPr>
            <a:r>
              <a:rPr lang="en-US" sz="2000" dirty="0"/>
              <a:t>The team leaders brought together stakeholders from multiple state agencies to build a coordinated response to the needs of SMVF.</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C4A55D31-5EB7-41D3-A951-185D2D093743}" type="slidenum">
              <a:rPr lang="en-US" smtClean="0"/>
              <a:pPr>
                <a:defRPr/>
              </a:pPr>
              <a:t>13</a:t>
            </a:fld>
            <a:endParaRPr lang="en-US" dirty="0"/>
          </a:p>
        </p:txBody>
      </p:sp>
      <p:pic>
        <p:nvPicPr>
          <p:cNvPr id="7" name="Picture 6"/>
          <p:cNvPicPr>
            <a:picLocks noChangeAspect="1"/>
          </p:cNvPicPr>
          <p:nvPr/>
        </p:nvPicPr>
        <p:blipFill>
          <a:blip r:embed="rId3"/>
          <a:stretch>
            <a:fillRect/>
          </a:stretch>
        </p:blipFill>
        <p:spPr>
          <a:xfrm>
            <a:off x="1797948" y="5029834"/>
            <a:ext cx="8596105" cy="91448"/>
          </a:xfrm>
          <a:prstGeom prst="rect">
            <a:avLst/>
          </a:prstGeom>
        </p:spPr>
      </p:pic>
    </p:spTree>
    <p:extLst>
      <p:ext uri="{BB962C8B-B14F-4D97-AF65-F5344CB8AC3E}">
        <p14:creationId xmlns:p14="http://schemas.microsoft.com/office/powerpoint/2010/main" val="2377322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4345"/>
            <a:ext cx="8229600" cy="1020762"/>
          </a:xfrm>
        </p:spPr>
        <p:txBody>
          <a:bodyPr/>
          <a:lstStyle/>
          <a:p>
            <a:r>
              <a:rPr lang="en-US" dirty="0"/>
              <a:t>Agencies Leading Teams</a:t>
            </a:r>
            <a:br>
              <a:rPr lang="en-US" dirty="0"/>
            </a:br>
            <a:endParaRPr lang="en-US" dirty="0"/>
          </a:p>
        </p:txBody>
      </p:sp>
      <p:sp>
        <p:nvSpPr>
          <p:cNvPr id="3" name="Content Placeholder 2"/>
          <p:cNvSpPr>
            <a:spLocks noGrp="1"/>
          </p:cNvSpPr>
          <p:nvPr>
            <p:ph sz="half" idx="1"/>
          </p:nvPr>
        </p:nvSpPr>
        <p:spPr>
          <a:xfrm>
            <a:off x="1981200" y="1828800"/>
            <a:ext cx="8001000" cy="2286000"/>
          </a:xfrm>
        </p:spPr>
        <p:txBody>
          <a:bodyPr/>
          <a:lstStyle/>
          <a:p>
            <a:pPr marL="0" indent="0">
              <a:buNone/>
            </a:pPr>
            <a:r>
              <a:rPr lang="en-US" sz="2400" dirty="0"/>
              <a:t>Interagency state teams are led by a governor-appointed team leader, and each team decides which structure best supports the implementation of their interagency strategic plan, state political climate, and culture</a:t>
            </a:r>
          </a:p>
          <a:p>
            <a:pPr marL="0" indent="0">
              <a:buNone/>
            </a:pPr>
            <a:endParaRPr lang="en-US" dirty="0"/>
          </a:p>
        </p:txBody>
      </p:sp>
      <p:pic>
        <p:nvPicPr>
          <p:cNvPr id="6" name="Content Placeholder 5"/>
          <p:cNvPicPr>
            <a:picLocks noGrp="1" noChangeAspect="1"/>
          </p:cNvPicPr>
          <p:nvPr>
            <p:ph sz="half" idx="2"/>
          </p:nvPr>
        </p:nvPicPr>
        <p:blipFill>
          <a:blip r:embed="rId2"/>
          <a:stretch>
            <a:fillRect/>
          </a:stretch>
        </p:blipFill>
        <p:spPr>
          <a:xfrm>
            <a:off x="1828800" y="4011592"/>
            <a:ext cx="8565622" cy="1749704"/>
          </a:xfrm>
          <a:prstGeom prst="rect">
            <a:avLst/>
          </a:prstGeom>
        </p:spPr>
      </p:pic>
      <p:sp>
        <p:nvSpPr>
          <p:cNvPr id="5" name="Slide Number Placeholder 4"/>
          <p:cNvSpPr>
            <a:spLocks noGrp="1"/>
          </p:cNvSpPr>
          <p:nvPr>
            <p:ph type="sldNum" sz="quarter" idx="12"/>
          </p:nvPr>
        </p:nvSpPr>
        <p:spPr/>
        <p:txBody>
          <a:bodyPr/>
          <a:lstStyle/>
          <a:p>
            <a:pPr>
              <a:defRPr/>
            </a:pPr>
            <a:fld id="{C4A55D31-5EB7-41D3-A951-185D2D093743}" type="slidenum">
              <a:rPr lang="en-US" smtClean="0"/>
              <a:pPr>
                <a:defRPr/>
              </a:pPr>
              <a:t>14</a:t>
            </a:fld>
            <a:endParaRPr lang="en-US" dirty="0"/>
          </a:p>
        </p:txBody>
      </p:sp>
    </p:spTree>
    <p:extLst>
      <p:ext uri="{BB962C8B-B14F-4D97-AF65-F5344CB8AC3E}">
        <p14:creationId xmlns:p14="http://schemas.microsoft.com/office/powerpoint/2010/main" val="293145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791"/>
            <a:ext cx="8229600" cy="1020762"/>
          </a:xfrm>
        </p:spPr>
        <p:txBody>
          <a:bodyPr/>
          <a:lstStyle/>
          <a:p>
            <a:r>
              <a:rPr lang="en-US" dirty="0"/>
              <a:t>Creating a Feasible Interagency State Plan</a:t>
            </a:r>
          </a:p>
        </p:txBody>
      </p:sp>
      <p:sp>
        <p:nvSpPr>
          <p:cNvPr id="3" name="Content Placeholder 2"/>
          <p:cNvSpPr>
            <a:spLocks noGrp="1"/>
          </p:cNvSpPr>
          <p:nvPr>
            <p:ph idx="1"/>
          </p:nvPr>
        </p:nvSpPr>
        <p:spPr>
          <a:xfrm>
            <a:off x="1981200" y="1981201"/>
            <a:ext cx="8229600" cy="4297363"/>
          </a:xfrm>
        </p:spPr>
        <p:txBody>
          <a:bodyPr/>
          <a:lstStyle/>
          <a:p>
            <a:r>
              <a:rPr lang="en-US" sz="2800" dirty="0"/>
              <a:t>Reach consensus on common priorities and goals</a:t>
            </a:r>
          </a:p>
          <a:p>
            <a:r>
              <a:rPr lang="en-US" sz="2800" dirty="0"/>
              <a:t>Streamline and prioritize activities </a:t>
            </a:r>
          </a:p>
          <a:p>
            <a:r>
              <a:rPr lang="en-US" sz="2800" dirty="0"/>
              <a:t>Include new partners to build on existing strengths, foster innovation, and maximize resources</a:t>
            </a:r>
          </a:p>
          <a:p>
            <a:r>
              <a:rPr lang="en-US" sz="2800" dirty="0"/>
              <a:t>Identify concrete products and measurable outcomes</a:t>
            </a:r>
          </a:p>
          <a:p>
            <a:endParaRPr lang="en-US"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15</a:t>
            </a:fld>
            <a:endParaRPr lang="en-US" dirty="0"/>
          </a:p>
        </p:txBody>
      </p:sp>
    </p:spTree>
    <p:extLst>
      <p:ext uri="{BB962C8B-B14F-4D97-AF65-F5344CB8AC3E}">
        <p14:creationId xmlns:p14="http://schemas.microsoft.com/office/powerpoint/2010/main" val="171695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16</a:t>
            </a:fld>
            <a:endParaRPr lang="en-US" dirty="0"/>
          </a:p>
        </p:txBody>
      </p:sp>
      <p:sp>
        <p:nvSpPr>
          <p:cNvPr id="9" name="Title 8"/>
          <p:cNvSpPr>
            <a:spLocks noGrp="1"/>
          </p:cNvSpPr>
          <p:nvPr>
            <p:ph type="title"/>
          </p:nvPr>
        </p:nvSpPr>
        <p:spPr>
          <a:xfrm>
            <a:off x="1553476" y="3581400"/>
            <a:ext cx="8956589" cy="1020762"/>
          </a:xfrm>
        </p:spPr>
        <p:txBody>
          <a:bodyPr/>
          <a:lstStyle/>
          <a:p>
            <a:pPr algn="ctr"/>
            <a:r>
              <a:rPr lang="en-US" sz="2400" b="1" i="1" dirty="0"/>
              <a:t>Advancing Suicide Prevention Best Practices in Peer Support for Service Members, Veterans, and their Families (SPPEER)</a:t>
            </a:r>
            <a:br>
              <a:rPr lang="en-US" sz="2400" b="1" i="1" dirty="0"/>
            </a:br>
            <a:r>
              <a:rPr lang="en-US" sz="2400" b="1" dirty="0"/>
              <a:t>Virtual Implementation Academy</a:t>
            </a:r>
            <a:br>
              <a:rPr lang="en-US" sz="3600" dirty="0"/>
            </a:br>
            <a:endParaRPr lang="en-US"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1999" y="762000"/>
            <a:ext cx="2919541" cy="1905000"/>
          </a:xfrm>
          <a:prstGeom prst="rect">
            <a:avLst/>
          </a:prstGeom>
        </p:spPr>
      </p:pic>
    </p:spTree>
    <p:extLst>
      <p:ext uri="{BB962C8B-B14F-4D97-AF65-F5344CB8AC3E}">
        <p14:creationId xmlns:p14="http://schemas.microsoft.com/office/powerpoint/2010/main" val="387472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020762"/>
          </a:xfrm>
        </p:spPr>
        <p:txBody>
          <a:bodyPr/>
          <a:lstStyle/>
          <a:p>
            <a:r>
              <a:rPr lang="en-US" dirty="0"/>
              <a:t>SPPEER Objectives</a:t>
            </a:r>
            <a:br>
              <a:rPr lang="en-US" dirty="0"/>
            </a:br>
            <a:endParaRPr lang="en-US" dirty="0"/>
          </a:p>
        </p:txBody>
      </p:sp>
      <p:sp>
        <p:nvSpPr>
          <p:cNvPr id="3" name="Content Placeholder 2"/>
          <p:cNvSpPr>
            <a:spLocks noGrp="1"/>
          </p:cNvSpPr>
          <p:nvPr>
            <p:ph idx="1"/>
          </p:nvPr>
        </p:nvSpPr>
        <p:spPr>
          <a:xfrm>
            <a:off x="1981200" y="2015138"/>
            <a:ext cx="8229600" cy="4297363"/>
          </a:xfrm>
        </p:spPr>
        <p:txBody>
          <a:bodyPr/>
          <a:lstStyle/>
          <a:p>
            <a:r>
              <a:rPr lang="en-US" sz="2400" dirty="0"/>
              <a:t>Bring together military and civilian peer leaders with key suicide prevention leaders to create an implementation plan designed to support the adoption of SMVF suicide prevention and trauma-informed best practices.</a:t>
            </a:r>
          </a:p>
          <a:p>
            <a:r>
              <a:rPr lang="en-US" sz="2400" dirty="0"/>
              <a:t>Encourage peers to incorporate suicide prevention best practices in their efforts</a:t>
            </a:r>
          </a:p>
          <a:p>
            <a:r>
              <a:rPr lang="en-US" sz="2400" dirty="0"/>
              <a:t>Encourage states and communities to include peers in their comprehensive approach to suicide prevention</a:t>
            </a:r>
            <a:r>
              <a:rPr lang="en-US" sz="2000" dirty="0"/>
              <a:t>	</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17</a:t>
            </a:fld>
            <a:endParaRPr lang="en-US" dirty="0"/>
          </a:p>
        </p:txBody>
      </p:sp>
    </p:spTree>
    <p:extLst>
      <p:ext uri="{BB962C8B-B14F-4D97-AF65-F5344CB8AC3E}">
        <p14:creationId xmlns:p14="http://schemas.microsoft.com/office/powerpoint/2010/main" val="280310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6424"/>
            <a:ext cx="4800600" cy="1020762"/>
          </a:xfrm>
        </p:spPr>
        <p:txBody>
          <a:bodyPr/>
          <a:lstStyle/>
          <a:p>
            <a:r>
              <a:rPr lang="en-US" dirty="0"/>
              <a:t>SPPEER Logic Model </a:t>
            </a:r>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18</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577467755"/>
              </p:ext>
            </p:extLst>
          </p:nvPr>
        </p:nvGraphicFramePr>
        <p:xfrm>
          <a:off x="3165390" y="823920"/>
          <a:ext cx="5990917" cy="469544"/>
        </p:xfrm>
        <a:graphic>
          <a:graphicData uri="http://schemas.openxmlformats.org/drawingml/2006/table">
            <a:tbl>
              <a:tblPr firstRow="1" firstCol="1" bandRow="1"/>
              <a:tblGrid>
                <a:gridCol w="1996545">
                  <a:extLst>
                    <a:ext uri="{9D8B030D-6E8A-4147-A177-3AD203B41FA5}">
                      <a16:colId xmlns:a16="http://schemas.microsoft.com/office/drawing/2014/main" val="20000"/>
                    </a:ext>
                  </a:extLst>
                </a:gridCol>
                <a:gridCol w="1997186">
                  <a:extLst>
                    <a:ext uri="{9D8B030D-6E8A-4147-A177-3AD203B41FA5}">
                      <a16:colId xmlns:a16="http://schemas.microsoft.com/office/drawing/2014/main" val="20001"/>
                    </a:ext>
                  </a:extLst>
                </a:gridCol>
                <a:gridCol w="1997186">
                  <a:extLst>
                    <a:ext uri="{9D8B030D-6E8A-4147-A177-3AD203B41FA5}">
                      <a16:colId xmlns:a16="http://schemas.microsoft.com/office/drawing/2014/main" val="20002"/>
                    </a:ext>
                  </a:extLst>
                </a:gridCol>
              </a:tblGrid>
              <a:tr h="118592">
                <a:tc gridSpan="3">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a:lnSpc>
                          <a:spcPct val="107000"/>
                        </a:lnSpc>
                        <a:spcBef>
                          <a:spcPts val="0"/>
                        </a:spcBef>
                        <a:spcAft>
                          <a:spcPts val="60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Key Drivers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16F5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156">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Interagency</a:t>
                      </a:r>
                      <a:r>
                        <a:rPr lang="en-US" sz="11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Commitment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16F57"/>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Implementation Plan</a:t>
                      </a:r>
                      <a:r>
                        <a:rPr lang="en-US" sz="11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16F57"/>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Technical</a:t>
                      </a:r>
                      <a:r>
                        <a:rPr lang="en-US" sz="11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Assistance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16F57"/>
                    </a:solidFill>
                  </a:tcPr>
                </a:tc>
                <a:extLst>
                  <a:ext uri="{0D108BD9-81ED-4DB2-BD59-A6C34878D82A}">
                    <a16:rowId xmlns:a16="http://schemas.microsoft.com/office/drawing/2014/main" val="10001"/>
                  </a:ext>
                </a:extLst>
              </a:tr>
            </a:tbl>
          </a:graphicData>
        </a:graphic>
      </p:graphicFrame>
      <p:sp>
        <p:nvSpPr>
          <p:cNvPr id="10" name="Rectangle 9"/>
          <p:cNvSpPr/>
          <p:nvPr/>
        </p:nvSpPr>
        <p:spPr>
          <a:xfrm>
            <a:off x="3144794" y="1492235"/>
            <a:ext cx="5990917" cy="342900"/>
          </a:xfrm>
          <a:prstGeom prst="rect">
            <a:avLst/>
          </a:prstGeom>
          <a:solidFill>
            <a:srgbClr val="84171C"/>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07000"/>
              </a:lnSpc>
              <a:spcBef>
                <a:spcPts val="0"/>
              </a:spcBef>
              <a:spcAft>
                <a:spcPts val="800"/>
              </a:spcAft>
              <a:defRPr/>
            </a:pPr>
            <a:r>
              <a:rPr lang="en-US" sz="1100" b="1" kern="0" dirty="0">
                <a:solidFill>
                  <a:sysClr val="window" lastClr="FFFFFF"/>
                </a:solidFill>
                <a:latin typeface="Calibri" panose="020F0502020204030204"/>
                <a:ea typeface="Calibri" panose="020F0502020204030204" pitchFamily="34" charset="0"/>
                <a:cs typeface="Times New Roman" panose="02020603050405020304" pitchFamily="18" charset="0"/>
              </a:rPr>
              <a:t>SMVF Suicide Prevention and Peer Support Priorities</a:t>
            </a:r>
            <a:endParaRPr lang="en-US" sz="1100"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p:txBody>
      </p:sp>
      <p:sp>
        <p:nvSpPr>
          <p:cNvPr id="11" name="Rectangle 10"/>
          <p:cNvSpPr/>
          <p:nvPr/>
        </p:nvSpPr>
        <p:spPr>
          <a:xfrm>
            <a:off x="3164803" y="2060997"/>
            <a:ext cx="2848766" cy="1557400"/>
          </a:xfrm>
          <a:prstGeom prst="rect">
            <a:avLst/>
          </a:prstGeom>
          <a:solidFill>
            <a:srgbClr val="52748E"/>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07000"/>
              </a:lnSpc>
              <a:spcBef>
                <a:spcPts val="0"/>
              </a:spcBef>
              <a:spcAft>
                <a:spcPts val="0"/>
              </a:spcAft>
              <a:defRPr/>
            </a:pPr>
            <a:r>
              <a:rPr lang="en-US" sz="1200" b="1" kern="0" dirty="0">
                <a:solidFill>
                  <a:sysClr val="window" lastClr="FFFFFF"/>
                </a:solidFill>
                <a:latin typeface="Calibri" panose="020F0502020204030204"/>
                <a:ea typeface="Calibri" panose="020F0502020204030204" pitchFamily="34" charset="0"/>
                <a:cs typeface="Times New Roman" panose="02020603050405020304" pitchFamily="18" charset="0"/>
              </a:rPr>
              <a:t>Building Community Collaboration</a:t>
            </a:r>
          </a:p>
          <a:p>
            <a:pPr marL="171450" indent="-171450" fontAlgn="auto">
              <a:lnSpc>
                <a:spcPct val="107000"/>
              </a:lnSpc>
              <a:spcBef>
                <a:spcPts val="0"/>
              </a:spcBef>
              <a:spcAft>
                <a:spcPts val="0"/>
              </a:spcAft>
              <a:buFont typeface="Arial" panose="020B0604020202020204" pitchFamily="34" charset="0"/>
              <a:buChar char="•"/>
              <a:defRPr/>
            </a:pPr>
            <a:r>
              <a:rPr lang="en-US" sz="1100" kern="0" dirty="0">
                <a:solidFill>
                  <a:sysClr val="window" lastClr="FFFFFF"/>
                </a:solidFill>
                <a:latin typeface="Calibri" panose="020F0502020204030204"/>
                <a:ea typeface="Calibri" panose="020F0502020204030204" pitchFamily="34" charset="0"/>
                <a:cs typeface="Times New Roman" panose="02020603050405020304" pitchFamily="18" charset="0"/>
              </a:rPr>
              <a:t>Establishing leadership and ongoing interagency focus on SMVF suicide prevention and peer support </a:t>
            </a:r>
          </a:p>
          <a:p>
            <a:pPr marL="171450" indent="-171450" fontAlgn="auto">
              <a:lnSpc>
                <a:spcPct val="107000"/>
              </a:lnSpc>
              <a:spcBef>
                <a:spcPts val="0"/>
              </a:spcBef>
              <a:spcAft>
                <a:spcPts val="0"/>
              </a:spcAft>
              <a:buFont typeface="Arial" panose="020B0604020202020204" pitchFamily="34" charset="0"/>
              <a:buChar char="•"/>
              <a:defRPr/>
            </a:pPr>
            <a:r>
              <a:rPr lang="en-US" sz="1100" kern="0" dirty="0">
                <a:solidFill>
                  <a:sysClr val="window" lastClr="FFFFFF"/>
                </a:solidFill>
                <a:latin typeface="Calibri" panose="020F0502020204030204"/>
                <a:ea typeface="Calibri" panose="020F0502020204030204" pitchFamily="34" charset="0"/>
                <a:cs typeface="Times New Roman" panose="02020603050405020304" pitchFamily="18" charset="0"/>
              </a:rPr>
              <a:t>Forming connections and healthy supports in the community </a:t>
            </a:r>
          </a:p>
          <a:p>
            <a:pPr marL="171450" indent="-171450" fontAlgn="auto">
              <a:lnSpc>
                <a:spcPct val="107000"/>
              </a:lnSpc>
              <a:spcBef>
                <a:spcPts val="0"/>
              </a:spcBef>
              <a:spcAft>
                <a:spcPts val="0"/>
              </a:spcAft>
              <a:buFont typeface="Arial" panose="020B0604020202020204" pitchFamily="34" charset="0"/>
              <a:buChar char="•"/>
              <a:defRPr/>
            </a:pPr>
            <a:r>
              <a:rPr lang="en-US" sz="1100" kern="0" dirty="0">
                <a:solidFill>
                  <a:sysClr val="window" lastClr="FFFFFF"/>
                </a:solidFill>
                <a:latin typeface="Calibri" panose="020F0502020204030204"/>
                <a:ea typeface="Calibri" panose="020F0502020204030204" pitchFamily="34" charset="0"/>
                <a:cs typeface="Times New Roman" panose="02020603050405020304" pitchFamily="18" charset="0"/>
              </a:rPr>
              <a:t>Aligning state SMVF and suicide prevention plans  </a:t>
            </a:r>
          </a:p>
        </p:txBody>
      </p:sp>
      <p:sp>
        <p:nvSpPr>
          <p:cNvPr id="12" name="Rectangle 11"/>
          <p:cNvSpPr/>
          <p:nvPr/>
        </p:nvSpPr>
        <p:spPr>
          <a:xfrm>
            <a:off x="3165112" y="3798483"/>
            <a:ext cx="2848767" cy="1584317"/>
          </a:xfrm>
          <a:prstGeom prst="rect">
            <a:avLst/>
          </a:prstGeom>
          <a:solidFill>
            <a:srgbClr val="52748E"/>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07000"/>
              </a:lnSpc>
              <a:spcBef>
                <a:spcPts val="0"/>
              </a:spcBef>
              <a:spcAft>
                <a:spcPts val="0"/>
              </a:spcAft>
              <a:defRPr/>
            </a:pPr>
            <a:r>
              <a:rPr lang="en-US" sz="1200" b="1"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Implementing Suicide Prevention Best Practices</a:t>
            </a:r>
            <a:endParaRPr lang="en-US" sz="12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auto">
              <a:lnSpc>
                <a:spcPct val="107000"/>
              </a:lnSpc>
              <a:spcBef>
                <a:spcPts val="0"/>
              </a:spcBef>
              <a:spcAft>
                <a:spcPts val="0"/>
              </a:spcAft>
              <a:buFont typeface="Symbol" panose="05050102010706020507" pitchFamily="18" charset="2"/>
              <a:buChar char=""/>
              <a:defRPr/>
            </a:pP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Applying the Comprehensive Approach to Suicide Prevention </a:t>
            </a:r>
            <a:endParaRPr lang="en-US"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auto">
              <a:lnSpc>
                <a:spcPct val="107000"/>
              </a:lnSpc>
              <a:spcBef>
                <a:spcPts val="0"/>
              </a:spcBef>
              <a:spcAft>
                <a:spcPts val="0"/>
              </a:spcAft>
              <a:buFont typeface="Symbol" panose="05050102010706020507" pitchFamily="18" charset="2"/>
              <a:buChar char=""/>
              <a:defRPr/>
            </a:pP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Integrating SMVF with Zero Suicide, community-based mental health programs, and other suicide prevention initiatives </a:t>
            </a:r>
            <a:endParaRPr lang="en-US"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6330246" y="2031165"/>
            <a:ext cx="2826060" cy="1489193"/>
          </a:xfrm>
          <a:prstGeom prst="rect">
            <a:avLst/>
          </a:prstGeom>
          <a:solidFill>
            <a:srgbClr val="52748E"/>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07000"/>
              </a:lnSpc>
              <a:spcBef>
                <a:spcPts val="0"/>
              </a:spcBef>
              <a:spcAft>
                <a:spcPts val="0"/>
              </a:spcAft>
              <a:defRPr/>
            </a:pPr>
            <a:r>
              <a:rPr lang="en-US" sz="1200" b="1"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Increasing Impact of the Peer Workforce </a:t>
            </a:r>
            <a:endParaRPr lang="en-US" sz="12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auto">
              <a:lnSpc>
                <a:spcPct val="107000"/>
              </a:lnSpc>
              <a:spcBef>
                <a:spcPts val="0"/>
              </a:spcBef>
              <a:spcAft>
                <a:spcPts val="0"/>
              </a:spcAft>
              <a:buFont typeface="Symbol" panose="05050102010706020507" pitchFamily="18" charset="2"/>
              <a:buChar char=""/>
              <a:defRPr/>
            </a:pP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Incorporating suicide prevention best practices into SMVR peer training </a:t>
            </a:r>
            <a:endParaRPr lang="en-US"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auto">
              <a:lnSpc>
                <a:spcPct val="107000"/>
              </a:lnSpc>
              <a:spcBef>
                <a:spcPts val="0"/>
              </a:spcBef>
              <a:spcAft>
                <a:spcPts val="0"/>
              </a:spcAft>
              <a:buFont typeface="Symbol" panose="05050102010706020507" pitchFamily="18" charset="2"/>
              <a:buChar char=""/>
              <a:defRPr/>
            </a:pP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Incorporating military cultural competency into peer training </a:t>
            </a:r>
            <a:endParaRPr lang="en-US"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auto">
              <a:lnSpc>
                <a:spcPct val="107000"/>
              </a:lnSpc>
              <a:spcBef>
                <a:spcPts val="0"/>
              </a:spcBef>
              <a:spcAft>
                <a:spcPts val="800"/>
              </a:spcAft>
              <a:buFont typeface="Symbol" panose="05050102010706020507" pitchFamily="18" charset="2"/>
              <a:buChar char=""/>
              <a:defRPr/>
            </a:pP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Developing credentialing, licensing, and reimbursement standards for SMVF peers</a:t>
            </a:r>
            <a:endParaRPr lang="en-US"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6338484" y="3725542"/>
            <a:ext cx="2826059" cy="1803692"/>
          </a:xfrm>
          <a:prstGeom prst="rect">
            <a:avLst/>
          </a:prstGeom>
          <a:solidFill>
            <a:srgbClr val="52748E"/>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07000"/>
              </a:lnSpc>
              <a:spcBef>
                <a:spcPts val="0"/>
              </a:spcBef>
              <a:spcAft>
                <a:spcPts val="0"/>
              </a:spcAft>
              <a:defRPr/>
            </a:pPr>
            <a:r>
              <a:rPr lang="en-US" sz="1200" b="1"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Improving Data Access, Sharing, and Analysis </a:t>
            </a:r>
            <a:endParaRPr lang="en-US" sz="12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fontAlgn="auto">
              <a:lnSpc>
                <a:spcPct val="107000"/>
              </a:lnSpc>
              <a:spcBef>
                <a:spcPts val="0"/>
              </a:spcBef>
              <a:spcAft>
                <a:spcPts val="0"/>
              </a:spcAft>
              <a:buFont typeface="Symbol" panose="05050102010706020507" pitchFamily="18" charset="2"/>
              <a:buChar char=""/>
              <a:defRPr/>
            </a:pP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Screening and assessing needs of SMVF </a:t>
            </a:r>
          </a:p>
          <a:p>
            <a:pPr marL="342900" indent="-342900" fontAlgn="auto">
              <a:lnSpc>
                <a:spcPct val="107000"/>
              </a:lnSpc>
              <a:spcBef>
                <a:spcPts val="0"/>
              </a:spcBef>
              <a:spcAft>
                <a:spcPts val="0"/>
              </a:spcAft>
              <a:buFont typeface="Symbol" panose="05050102010706020507" pitchFamily="18" charset="2"/>
              <a:buChar char=""/>
              <a:defRPr/>
            </a:pP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Mapping Suicide prevention resources and supports </a:t>
            </a:r>
          </a:p>
          <a:p>
            <a:pPr marL="342900" indent="-342900" fontAlgn="auto">
              <a:lnSpc>
                <a:spcPct val="107000"/>
              </a:lnSpc>
              <a:spcBef>
                <a:spcPts val="0"/>
              </a:spcBef>
              <a:spcAft>
                <a:spcPts val="0"/>
              </a:spcAft>
              <a:buFont typeface="Symbol" panose="05050102010706020507" pitchFamily="18" charset="2"/>
              <a:buChar char=""/>
              <a:defRPr/>
            </a:pP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Improving access to and sharing of suicide prevention data </a:t>
            </a:r>
          </a:p>
          <a:p>
            <a:pPr marL="342900" indent="-342900" fontAlgn="auto">
              <a:lnSpc>
                <a:spcPct val="107000"/>
              </a:lnSpc>
              <a:spcBef>
                <a:spcPts val="0"/>
              </a:spcBef>
              <a:spcAft>
                <a:spcPts val="0"/>
              </a:spcAft>
              <a:buFont typeface="Symbol" panose="05050102010706020507" pitchFamily="18" charset="2"/>
              <a:buChar char=""/>
              <a:defRPr/>
            </a:pPr>
            <a:r>
              <a:rPr lang="en-US" sz="1100" kern="0" dirty="0">
                <a:solidFill>
                  <a:srgbClr val="FFFFFF"/>
                </a:solidFill>
                <a:latin typeface="Calibri" panose="020F0502020204030204" pitchFamily="34" charset="0"/>
                <a:ea typeface="Calibri" panose="020F0502020204030204" pitchFamily="34" charset="0"/>
                <a:cs typeface="Times New Roman" panose="02020603050405020304" pitchFamily="18" charset="0"/>
              </a:rPr>
              <a:t>Measuring effectiveness of programs and services</a:t>
            </a:r>
            <a:endParaRPr lang="en-US"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Down Arrow 15"/>
          <p:cNvSpPr/>
          <p:nvPr/>
        </p:nvSpPr>
        <p:spPr>
          <a:xfrm>
            <a:off x="6060067" y="1287112"/>
            <a:ext cx="160370" cy="17537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Down Arrow 16"/>
          <p:cNvSpPr/>
          <p:nvPr/>
        </p:nvSpPr>
        <p:spPr>
          <a:xfrm>
            <a:off x="4457395" y="1856521"/>
            <a:ext cx="45720" cy="18356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Down Arrow 20"/>
          <p:cNvSpPr/>
          <p:nvPr/>
        </p:nvSpPr>
        <p:spPr>
          <a:xfrm>
            <a:off x="7697503" y="1843735"/>
            <a:ext cx="45720" cy="1696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Minus 23"/>
          <p:cNvSpPr/>
          <p:nvPr/>
        </p:nvSpPr>
        <p:spPr>
          <a:xfrm rot="5400000">
            <a:off x="4373110" y="3674720"/>
            <a:ext cx="214290" cy="7151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Minus 24"/>
          <p:cNvSpPr/>
          <p:nvPr/>
        </p:nvSpPr>
        <p:spPr>
          <a:xfrm rot="5400000">
            <a:off x="7616793" y="3582638"/>
            <a:ext cx="214290" cy="7151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Minus 27"/>
          <p:cNvSpPr/>
          <p:nvPr/>
        </p:nvSpPr>
        <p:spPr>
          <a:xfrm rot="5400000">
            <a:off x="4225058" y="5545986"/>
            <a:ext cx="510395" cy="71517"/>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Minus 28"/>
          <p:cNvSpPr/>
          <p:nvPr/>
        </p:nvSpPr>
        <p:spPr>
          <a:xfrm rot="5400000">
            <a:off x="7567152" y="5618462"/>
            <a:ext cx="306423" cy="7151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144793" y="5755303"/>
            <a:ext cx="6019749" cy="251603"/>
          </a:xfrm>
          <a:prstGeom prst="rect">
            <a:avLst/>
          </a:prstGeom>
          <a:solidFill>
            <a:srgbClr val="716569"/>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07000"/>
              </a:lnSpc>
              <a:spcBef>
                <a:spcPts val="0"/>
              </a:spcBef>
              <a:spcAft>
                <a:spcPts val="0"/>
              </a:spcAft>
              <a:defRPr/>
            </a:pPr>
            <a:r>
              <a:rPr lang="en-US" sz="1100" b="1" kern="0" dirty="0">
                <a:solidFill>
                  <a:schemeClr val="bg1"/>
                </a:solidFill>
                <a:latin typeface="Calibri" panose="020F0502020204030204" pitchFamily="34" charset="0"/>
                <a:ea typeface="Calibri" panose="020F0502020204030204" pitchFamily="34" charset="0"/>
                <a:cs typeface="Times New Roman" panose="02020603050405020304" pitchFamily="18" charset="0"/>
              </a:rPr>
              <a:t>Outcomes Tracking, Evaluation, and Improvements </a:t>
            </a:r>
          </a:p>
        </p:txBody>
      </p:sp>
    </p:spTree>
    <p:extLst>
      <p:ext uri="{BB962C8B-B14F-4D97-AF65-F5344CB8AC3E}">
        <p14:creationId xmlns:p14="http://schemas.microsoft.com/office/powerpoint/2010/main" val="353232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Participating Delegations</a:t>
            </a:r>
          </a:p>
        </p:txBody>
      </p:sp>
      <p:sp>
        <p:nvSpPr>
          <p:cNvPr id="7" name="Content Placeholder 6"/>
          <p:cNvSpPr>
            <a:spLocks noGrp="1"/>
          </p:cNvSpPr>
          <p:nvPr>
            <p:ph sz="half" idx="2"/>
          </p:nvPr>
        </p:nvSpPr>
        <p:spPr>
          <a:xfrm>
            <a:off x="7323438" y="2209800"/>
            <a:ext cx="3381632" cy="3048000"/>
          </a:xfrm>
        </p:spPr>
        <p:txBody>
          <a:bodyPr/>
          <a:lstStyle/>
          <a:p>
            <a:pPr marL="0" indent="0" algn="ctr">
              <a:buNone/>
            </a:pPr>
            <a:r>
              <a:rPr lang="en-US" sz="2000" dirty="0"/>
              <a:t>Florida</a:t>
            </a:r>
          </a:p>
          <a:p>
            <a:pPr marL="0" indent="0" algn="ctr">
              <a:buNone/>
            </a:pPr>
            <a:r>
              <a:rPr lang="en-US" sz="2000" dirty="0"/>
              <a:t>Illinois</a:t>
            </a:r>
          </a:p>
          <a:p>
            <a:pPr marL="0" indent="0" algn="ctr">
              <a:buNone/>
            </a:pPr>
            <a:r>
              <a:rPr lang="en-US" sz="2000" dirty="0"/>
              <a:t>Michigan</a:t>
            </a:r>
          </a:p>
          <a:p>
            <a:pPr marL="0" indent="0" algn="ctr">
              <a:buNone/>
            </a:pPr>
            <a:r>
              <a:rPr lang="en-US" sz="2000" dirty="0"/>
              <a:t>Missouri</a:t>
            </a:r>
          </a:p>
          <a:p>
            <a:pPr marL="0" indent="0" algn="ctr">
              <a:buNone/>
            </a:pPr>
            <a:r>
              <a:rPr lang="en-US" sz="2000" dirty="0"/>
              <a:t>Pennsylvania</a:t>
            </a:r>
          </a:p>
          <a:p>
            <a:pPr marL="0" indent="0" algn="ctr">
              <a:buNone/>
            </a:pPr>
            <a:r>
              <a:rPr lang="en-US" sz="2000" dirty="0"/>
              <a:t>New York City</a:t>
            </a:r>
          </a:p>
          <a:p>
            <a:pPr marL="0" indent="0" algn="ctr">
              <a:buNone/>
            </a:pPr>
            <a:r>
              <a:rPr lang="en-US" sz="2000" dirty="0"/>
              <a:t>Texas</a:t>
            </a:r>
          </a:p>
          <a:p>
            <a:pPr marL="0" indent="0" algn="ctr">
              <a:buNone/>
            </a:pPr>
            <a:r>
              <a:rPr lang="en-US" sz="2000" dirty="0"/>
              <a:t>Virginia</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19</a:t>
            </a:fld>
            <a:endParaRPr lang="en-US" dirty="0"/>
          </a:p>
        </p:txBody>
      </p:sp>
      <p:pic>
        <p:nvPicPr>
          <p:cNvPr id="9" name="Content Placeholder 8"/>
          <p:cNvPicPr>
            <a:picLocks noGrp="1" noChangeAspect="1"/>
          </p:cNvPicPr>
          <p:nvPr>
            <p:ph sz="half" idx="1"/>
          </p:nvPr>
        </p:nvPicPr>
        <p:blipFill>
          <a:blip r:embed="rId2"/>
          <a:stretch>
            <a:fillRect/>
          </a:stretch>
        </p:blipFill>
        <p:spPr>
          <a:xfrm>
            <a:off x="2133600" y="1828801"/>
            <a:ext cx="5334000" cy="3910815"/>
          </a:xfrm>
          <a:prstGeom prst="rect">
            <a:avLst/>
          </a:prstGeom>
        </p:spPr>
      </p:pic>
    </p:spTree>
    <p:extLst>
      <p:ext uri="{BB962C8B-B14F-4D97-AF65-F5344CB8AC3E}">
        <p14:creationId xmlns:p14="http://schemas.microsoft.com/office/powerpoint/2010/main" val="140335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514601"/>
            <a:ext cx="7543800" cy="1600199"/>
          </a:xfrm>
        </p:spPr>
        <p:txBody>
          <a:bodyPr/>
          <a:lstStyle/>
          <a:p>
            <a:r>
              <a:rPr lang="en-US" sz="3200" dirty="0"/>
              <a:t>Advancing Suicide Prevention Best Practices in Peer Support for Service Members, Veterans, and their Families</a:t>
            </a:r>
          </a:p>
        </p:txBody>
      </p:sp>
      <p:sp>
        <p:nvSpPr>
          <p:cNvPr id="3" name="Subtitle 2"/>
          <p:cNvSpPr>
            <a:spLocks noGrp="1"/>
          </p:cNvSpPr>
          <p:nvPr>
            <p:ph type="subTitle" idx="1"/>
          </p:nvPr>
        </p:nvSpPr>
        <p:spPr>
          <a:xfrm>
            <a:off x="3124200" y="4495800"/>
            <a:ext cx="7543800" cy="1066800"/>
          </a:xfrm>
        </p:spPr>
        <p:txBody>
          <a:bodyPr/>
          <a:lstStyle/>
          <a:p>
            <a:r>
              <a:rPr lang="en-US" sz="2400" dirty="0"/>
              <a:t>2017 DoD/VA Suicide Prevention Conference</a:t>
            </a:r>
          </a:p>
          <a:p>
            <a:endParaRPr lang="en-US" dirty="0"/>
          </a:p>
        </p:txBody>
      </p:sp>
    </p:spTree>
    <p:extLst>
      <p:ext uri="{BB962C8B-B14F-4D97-AF65-F5344CB8AC3E}">
        <p14:creationId xmlns:p14="http://schemas.microsoft.com/office/powerpoint/2010/main" val="3810020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SPPEER Process </a:t>
            </a:r>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20</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59454174"/>
              </p:ext>
            </p:extLst>
          </p:nvPr>
        </p:nvGraphicFramePr>
        <p:xfrm>
          <a:off x="1905001" y="2743201"/>
          <a:ext cx="8390019" cy="1755013"/>
        </p:xfrm>
        <a:graphic>
          <a:graphicData uri="http://schemas.openxmlformats.org/drawingml/2006/table">
            <a:tbl>
              <a:tblPr firstRow="1" firstCol="1" bandRow="1"/>
              <a:tblGrid>
                <a:gridCol w="2097283">
                  <a:extLst>
                    <a:ext uri="{9D8B030D-6E8A-4147-A177-3AD203B41FA5}">
                      <a16:colId xmlns:a16="http://schemas.microsoft.com/office/drawing/2014/main" val="20000"/>
                    </a:ext>
                  </a:extLst>
                </a:gridCol>
                <a:gridCol w="2097283">
                  <a:extLst>
                    <a:ext uri="{9D8B030D-6E8A-4147-A177-3AD203B41FA5}">
                      <a16:colId xmlns:a16="http://schemas.microsoft.com/office/drawing/2014/main" val="20001"/>
                    </a:ext>
                  </a:extLst>
                </a:gridCol>
                <a:gridCol w="2097283">
                  <a:extLst>
                    <a:ext uri="{9D8B030D-6E8A-4147-A177-3AD203B41FA5}">
                      <a16:colId xmlns:a16="http://schemas.microsoft.com/office/drawing/2014/main" val="20002"/>
                    </a:ext>
                  </a:extLst>
                </a:gridCol>
                <a:gridCol w="2098170">
                  <a:extLst>
                    <a:ext uri="{9D8B030D-6E8A-4147-A177-3AD203B41FA5}">
                      <a16:colId xmlns:a16="http://schemas.microsoft.com/office/drawing/2014/main" val="20003"/>
                    </a:ext>
                  </a:extLst>
                </a:gridCol>
              </a:tblGrid>
              <a:tr h="312745">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Arial" panose="020B0604020202020204" pitchFamily="34" charset="0"/>
                        </a:rPr>
                        <a:t>February </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6793CD"/>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March</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6793CD"/>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March</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6793CD"/>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May - September</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6793CD"/>
                    </a:solidFill>
                  </a:tcPr>
                </a:tc>
                <a:extLst>
                  <a:ext uri="{0D108BD9-81ED-4DB2-BD59-A6C34878D82A}">
                    <a16:rowId xmlns:a16="http://schemas.microsoft.com/office/drawing/2014/main" val="10000"/>
                  </a:ext>
                </a:extLst>
              </a:tr>
              <a:tr h="320504">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pPr marL="0" marR="0" algn="ctr">
                        <a:lnSpc>
                          <a:spcPct val="115000"/>
                        </a:lnSpc>
                        <a:spcBef>
                          <a:spcPts val="0"/>
                        </a:spcBef>
                        <a:spcAft>
                          <a:spcPts val="0"/>
                        </a:spcAft>
                      </a:pPr>
                      <a:r>
                        <a:rPr lang="en-US" sz="1600" b="0" dirty="0">
                          <a:effectLst/>
                          <a:latin typeface="Calibri" panose="020F0502020204030204" pitchFamily="34" charset="0"/>
                          <a:cs typeface="Arial" panose="020B0604020202020204" pitchFamily="34" charset="0"/>
                        </a:rPr>
                        <a:t>STEP 1</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84ACB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15000"/>
                        </a:lnSpc>
                        <a:spcBef>
                          <a:spcPts val="0"/>
                        </a:spcBef>
                        <a:spcAft>
                          <a:spcPts val="0"/>
                        </a:spcAft>
                      </a:pPr>
                      <a:r>
                        <a:rPr lang="en-US" sz="1600" dirty="0">
                          <a:effectLst/>
                          <a:latin typeface="Calibri" panose="020F0502020204030204" pitchFamily="34" charset="0"/>
                          <a:cs typeface="Arial" panose="020B0604020202020204" pitchFamily="34" charset="0"/>
                        </a:rPr>
                        <a:t>STEP 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84ACB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15000"/>
                        </a:lnSpc>
                        <a:spcBef>
                          <a:spcPts val="0"/>
                        </a:spcBef>
                        <a:spcAft>
                          <a:spcPts val="0"/>
                        </a:spcAft>
                      </a:pPr>
                      <a:r>
                        <a:rPr lang="en-US" sz="1600" dirty="0">
                          <a:effectLst/>
                          <a:latin typeface="Calibri" panose="020F0502020204030204" pitchFamily="34" charset="0"/>
                          <a:cs typeface="Arial" panose="020B0604020202020204" pitchFamily="34" charset="0"/>
                        </a:rPr>
                        <a:t>STEP 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84ACB6">
                        <a:tint val="4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15000"/>
                        </a:lnSpc>
                        <a:spcBef>
                          <a:spcPts val="0"/>
                        </a:spcBef>
                        <a:spcAft>
                          <a:spcPts val="0"/>
                        </a:spcAft>
                      </a:pPr>
                      <a:r>
                        <a:rPr lang="en-US" sz="1600" dirty="0">
                          <a:effectLst/>
                          <a:latin typeface="Calibri" panose="020F0502020204030204" pitchFamily="34" charset="0"/>
                          <a:cs typeface="Arial" panose="020B0604020202020204" pitchFamily="34" charset="0"/>
                        </a:rPr>
                        <a:t>STEP 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84ACB6">
                        <a:tint val="40000"/>
                      </a:srgbClr>
                    </a:solidFill>
                  </a:tcPr>
                </a:tc>
                <a:extLst>
                  <a:ext uri="{0D108BD9-81ED-4DB2-BD59-A6C34878D82A}">
                    <a16:rowId xmlns:a16="http://schemas.microsoft.com/office/drawing/2014/main" val="10001"/>
                  </a:ext>
                </a:extLst>
              </a:tr>
              <a:tr h="1121764">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pPr marL="0" marR="0" algn="ctr">
                        <a:lnSpc>
                          <a:spcPct val="115000"/>
                        </a:lnSpc>
                        <a:spcBef>
                          <a:spcPts val="0"/>
                        </a:spcBef>
                        <a:spcAft>
                          <a:spcPts val="0"/>
                        </a:spcAft>
                      </a:pPr>
                      <a:r>
                        <a:rPr lang="en-US" sz="1400" b="0" dirty="0">
                          <a:effectLst/>
                          <a:latin typeface="Calibri" panose="020F0502020204030204" pitchFamily="34" charset="0"/>
                          <a:cs typeface="Arial" panose="020B0604020202020204" pitchFamily="34" charset="0"/>
                        </a:rPr>
                        <a:t>Orientation Call</a:t>
                      </a:r>
                    </a:p>
                    <a:p>
                      <a:pPr marL="0" marR="0" algn="ctr">
                        <a:lnSpc>
                          <a:spcPct val="115000"/>
                        </a:lnSpc>
                        <a:spcBef>
                          <a:spcPts val="0"/>
                        </a:spcBef>
                        <a:spcAft>
                          <a:spcPts val="0"/>
                        </a:spcAft>
                      </a:pPr>
                      <a:r>
                        <a:rPr lang="en-US" sz="1400" b="0" dirty="0">
                          <a:effectLst/>
                          <a:latin typeface="Calibri" panose="020F0502020204030204" pitchFamily="34" charset="0"/>
                          <a:cs typeface="Arial" panose="020B0604020202020204" pitchFamily="34" charset="0"/>
                        </a:rPr>
                        <a:t> State/City</a:t>
                      </a:r>
                      <a:r>
                        <a:rPr lang="en-US" sz="1400" b="0" baseline="0" dirty="0">
                          <a:effectLst/>
                          <a:latin typeface="Calibri" panose="020F0502020204030204" pitchFamily="34" charset="0"/>
                          <a:cs typeface="Arial" panose="020B0604020202020204" pitchFamily="34" charset="0"/>
                        </a:rPr>
                        <a:t> </a:t>
                      </a:r>
                      <a:r>
                        <a:rPr lang="en-US" sz="1400" b="0" dirty="0">
                          <a:effectLst/>
                          <a:latin typeface="Calibri" panose="020F0502020204030204" pitchFamily="34" charset="0"/>
                          <a:cs typeface="Arial" panose="020B0604020202020204" pitchFamily="34" charset="0"/>
                        </a:rPr>
                        <a:t>team lead</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84ACB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15000"/>
                        </a:lnSpc>
                        <a:spcBef>
                          <a:spcPts val="0"/>
                        </a:spcBef>
                        <a:spcAft>
                          <a:spcPts val="0"/>
                        </a:spcAft>
                      </a:pPr>
                      <a:r>
                        <a:rPr lang="en-US" sz="1400" dirty="0">
                          <a:effectLst/>
                          <a:latin typeface="Calibri" panose="020F0502020204030204" pitchFamily="34" charset="0"/>
                          <a:cs typeface="Arial" panose="020B0604020202020204" pitchFamily="34" charset="0"/>
                        </a:rPr>
                        <a:t>Web-based</a:t>
                      </a:r>
                    </a:p>
                    <a:p>
                      <a:pPr marL="0" marR="0" algn="ctr">
                        <a:lnSpc>
                          <a:spcPct val="115000"/>
                        </a:lnSpc>
                        <a:spcBef>
                          <a:spcPts val="0"/>
                        </a:spcBef>
                        <a:spcAft>
                          <a:spcPts val="0"/>
                        </a:spcAft>
                      </a:pPr>
                      <a:r>
                        <a:rPr lang="en-US" sz="1400" dirty="0">
                          <a:effectLst/>
                          <a:latin typeface="Calibri" panose="020F0502020204030204" pitchFamily="34" charset="0"/>
                          <a:cs typeface="Arial" panose="020B0604020202020204" pitchFamily="34" charset="0"/>
                        </a:rPr>
                        <a:t>Prep Session(s)</a:t>
                      </a:r>
                    </a:p>
                    <a:p>
                      <a:pPr marL="0" marR="0" algn="ctr">
                        <a:lnSpc>
                          <a:spcPct val="115000"/>
                        </a:lnSpc>
                        <a:spcBef>
                          <a:spcPts val="0"/>
                        </a:spcBef>
                        <a:spcAft>
                          <a:spcPts val="0"/>
                        </a:spcAft>
                      </a:pPr>
                      <a:r>
                        <a:rPr lang="en-US" sz="1400" dirty="0">
                          <a:effectLst/>
                          <a:latin typeface="Calibri" panose="020F0502020204030204" pitchFamily="34" charset="0"/>
                          <a:cs typeface="Arial" panose="020B0604020202020204" pitchFamily="34" charset="0"/>
                        </a:rPr>
                        <a:t>All delegations and delegates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84ACB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15000"/>
                        </a:lnSpc>
                        <a:spcBef>
                          <a:spcPts val="0"/>
                        </a:spcBef>
                        <a:spcAft>
                          <a:spcPts val="0"/>
                        </a:spcAft>
                      </a:pPr>
                      <a:r>
                        <a:rPr lang="en-US" sz="1400" dirty="0">
                          <a:effectLst/>
                          <a:latin typeface="Calibri" panose="020F0502020204030204" pitchFamily="34" charset="0"/>
                          <a:cs typeface="Arial" panose="020B0604020202020204" pitchFamily="34" charset="0"/>
                        </a:rPr>
                        <a:t>Implementation Academy</a:t>
                      </a:r>
                    </a:p>
                    <a:p>
                      <a:pPr marL="0" marR="0" algn="ctr">
                        <a:lnSpc>
                          <a:spcPct val="115000"/>
                        </a:lnSpc>
                        <a:spcBef>
                          <a:spcPts val="0"/>
                        </a:spcBef>
                        <a:spcAft>
                          <a:spcPts val="0"/>
                        </a:spcAft>
                      </a:pPr>
                      <a:r>
                        <a:rPr lang="en-US" sz="1400" dirty="0">
                          <a:effectLst/>
                          <a:latin typeface="Calibri" panose="020F0502020204030204" pitchFamily="34" charset="0"/>
                          <a:cs typeface="Arial" panose="020B0604020202020204" pitchFamily="34" charset="0"/>
                        </a:rPr>
                        <a:t>All delegations and delegates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84ACB6">
                        <a:tint val="2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0" marR="0" algn="ctr">
                        <a:lnSpc>
                          <a:spcPct val="115000"/>
                        </a:lnSpc>
                        <a:spcBef>
                          <a:spcPts val="0"/>
                        </a:spcBef>
                        <a:spcAft>
                          <a:spcPts val="0"/>
                        </a:spcAft>
                      </a:pPr>
                      <a:r>
                        <a:rPr lang="en-US" sz="1400" dirty="0">
                          <a:effectLst/>
                          <a:latin typeface="Calibri" panose="020F0502020204030204" pitchFamily="34" charset="0"/>
                          <a:cs typeface="Arial" panose="020B0604020202020204" pitchFamily="34" charset="0"/>
                        </a:rPr>
                        <a:t>Follow-up TA</a:t>
                      </a:r>
                    </a:p>
                    <a:p>
                      <a:pPr marL="0" marR="0" algn="ctr">
                        <a:lnSpc>
                          <a:spcPct val="115000"/>
                        </a:lnSpc>
                        <a:spcBef>
                          <a:spcPts val="0"/>
                        </a:spcBef>
                        <a:spcAft>
                          <a:spcPts val="0"/>
                        </a:spcAft>
                      </a:pPr>
                      <a:r>
                        <a:rPr lang="en-US" sz="1400" dirty="0">
                          <a:effectLst/>
                          <a:latin typeface="Calibri" panose="020F0502020204030204" pitchFamily="34" charset="0"/>
                          <a:cs typeface="Arial" panose="020B0604020202020204" pitchFamily="34" charset="0"/>
                        </a:rPr>
                        <a:t>Single state/city delegates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84ACB6">
                        <a:tint val="20000"/>
                      </a:srgbClr>
                    </a:solidFill>
                  </a:tcPr>
                </a:tc>
                <a:extLst>
                  <a:ext uri="{0D108BD9-81ED-4DB2-BD59-A6C34878D82A}">
                    <a16:rowId xmlns:a16="http://schemas.microsoft.com/office/drawing/2014/main" val="10002"/>
                  </a:ext>
                </a:extLst>
              </a:tr>
            </a:tbl>
          </a:graphicData>
        </a:graphic>
      </p:graphicFrame>
      <p:sp>
        <p:nvSpPr>
          <p:cNvPr id="10" name="Right Arrow 9"/>
          <p:cNvSpPr/>
          <p:nvPr/>
        </p:nvSpPr>
        <p:spPr>
          <a:xfrm>
            <a:off x="3719598" y="3075002"/>
            <a:ext cx="480291" cy="277798"/>
          </a:xfrm>
          <a:prstGeom prst="rightArrow">
            <a:avLst/>
          </a:prstGeom>
          <a:solidFill>
            <a:sysClr val="window" lastClr="FFFFFF"/>
          </a:solidFill>
          <a:ln w="12700" cap="flat" cmpd="sng" algn="ctr">
            <a:solidFill>
              <a:srgbClr val="3494BA">
                <a:shade val="50000"/>
              </a:srgbClr>
            </a:solidFill>
            <a:prstDash val="solid"/>
          </a:ln>
          <a:effectLst/>
        </p:spPr>
        <p:txBody>
          <a:bodyPr rtlCol="0" anchor="ctr"/>
          <a:lstStyle/>
          <a:p>
            <a:pPr algn="ctr" fontAlgn="auto">
              <a:spcBef>
                <a:spcPts val="0"/>
              </a:spcBef>
              <a:spcAft>
                <a:spcPts val="0"/>
              </a:spcAft>
              <a:defRPr/>
            </a:pPr>
            <a:endParaRPr lang="en-US" kern="0" dirty="0">
              <a:solidFill>
                <a:prstClr val="white"/>
              </a:solidFill>
              <a:latin typeface="Century Gothic" panose="020B0502020202020204"/>
              <a:ea typeface="+mn-ea"/>
              <a:cs typeface="+mn-cs"/>
            </a:endParaRPr>
          </a:p>
        </p:txBody>
      </p:sp>
      <p:sp>
        <p:nvSpPr>
          <p:cNvPr id="11" name="Right Arrow 10"/>
          <p:cNvSpPr/>
          <p:nvPr/>
        </p:nvSpPr>
        <p:spPr>
          <a:xfrm>
            <a:off x="5877012" y="3056267"/>
            <a:ext cx="539578" cy="311553"/>
          </a:xfrm>
          <a:prstGeom prst="rightArrow">
            <a:avLst/>
          </a:prstGeom>
          <a:solidFill>
            <a:sysClr val="window" lastClr="FFFFFF"/>
          </a:solidFill>
          <a:ln w="12700" cap="flat" cmpd="sng" algn="ctr">
            <a:solidFill>
              <a:srgbClr val="3494BA">
                <a:shade val="50000"/>
              </a:srgbClr>
            </a:solidFill>
            <a:prstDash val="solid"/>
          </a:ln>
          <a:effectLst/>
        </p:spPr>
        <p:txBody>
          <a:bodyPr rtlCol="0" anchor="ctr"/>
          <a:lstStyle/>
          <a:p>
            <a:pPr algn="ctr" fontAlgn="auto">
              <a:spcBef>
                <a:spcPts val="0"/>
              </a:spcBef>
              <a:spcAft>
                <a:spcPts val="0"/>
              </a:spcAft>
              <a:defRPr/>
            </a:pPr>
            <a:endParaRPr lang="en-US" kern="0" dirty="0">
              <a:solidFill>
                <a:prstClr val="white"/>
              </a:solidFill>
              <a:latin typeface="Century Gothic" panose="020B0502020202020204"/>
              <a:ea typeface="+mn-ea"/>
              <a:cs typeface="+mn-cs"/>
            </a:endParaRPr>
          </a:p>
        </p:txBody>
      </p:sp>
      <p:sp>
        <p:nvSpPr>
          <p:cNvPr id="12" name="Right Arrow 11"/>
          <p:cNvSpPr/>
          <p:nvPr/>
        </p:nvSpPr>
        <p:spPr>
          <a:xfrm>
            <a:off x="8001001" y="3056266"/>
            <a:ext cx="535935" cy="296534"/>
          </a:xfrm>
          <a:prstGeom prst="rightArrow">
            <a:avLst/>
          </a:prstGeom>
          <a:solidFill>
            <a:sysClr val="window" lastClr="FFFFFF"/>
          </a:solidFill>
          <a:ln w="12700" cap="flat" cmpd="sng" algn="ctr">
            <a:solidFill>
              <a:srgbClr val="3494BA">
                <a:shade val="50000"/>
              </a:srgbClr>
            </a:solidFill>
            <a:prstDash val="solid"/>
          </a:ln>
          <a:effectLst/>
        </p:spPr>
        <p:txBody>
          <a:bodyPr rtlCol="0" anchor="ctr"/>
          <a:lstStyle/>
          <a:p>
            <a:pPr algn="ctr" fontAlgn="auto">
              <a:spcBef>
                <a:spcPts val="0"/>
              </a:spcBef>
              <a:spcAft>
                <a:spcPts val="0"/>
              </a:spcAft>
              <a:defRPr/>
            </a:pPr>
            <a:endParaRPr lang="en-US" kern="0" dirty="0">
              <a:solidFill>
                <a:prstClr val="white"/>
              </a:solidFill>
              <a:latin typeface="Century Gothic" panose="020B0502020202020204"/>
              <a:ea typeface="+mn-ea"/>
              <a:cs typeface="+mn-cs"/>
            </a:endParaRPr>
          </a:p>
        </p:txBody>
      </p:sp>
    </p:spTree>
    <p:extLst>
      <p:ext uri="{BB962C8B-B14F-4D97-AF65-F5344CB8AC3E}">
        <p14:creationId xmlns:p14="http://schemas.microsoft.com/office/powerpoint/2010/main" val="288834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a:t>
            </a:r>
          </a:p>
        </p:txBody>
      </p:sp>
      <p:sp>
        <p:nvSpPr>
          <p:cNvPr id="3" name="Content Placeholder 2"/>
          <p:cNvSpPr>
            <a:spLocks noGrp="1"/>
          </p:cNvSpPr>
          <p:nvPr>
            <p:ph idx="1"/>
          </p:nvPr>
        </p:nvSpPr>
        <p:spPr>
          <a:xfrm>
            <a:off x="1981200" y="2058988"/>
            <a:ext cx="8229600" cy="4297363"/>
          </a:xfrm>
        </p:spPr>
        <p:txBody>
          <a:bodyPr/>
          <a:lstStyle/>
          <a:p>
            <a:r>
              <a:rPr lang="en-US" dirty="0"/>
              <a:t>Building Community Collaboration </a:t>
            </a:r>
          </a:p>
          <a:p>
            <a:r>
              <a:rPr lang="en-US" dirty="0"/>
              <a:t>Increasing Impact of the Peer Workforce</a:t>
            </a:r>
          </a:p>
          <a:p>
            <a:r>
              <a:rPr lang="en-US" dirty="0"/>
              <a:t>Implementing Suicide Prevention Best Practices </a:t>
            </a:r>
          </a:p>
          <a:p>
            <a:r>
              <a:rPr lang="en-US" dirty="0"/>
              <a:t>Improving Data Access, Sharing, and Analysis </a:t>
            </a:r>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21</a:t>
            </a:fld>
            <a:endParaRPr lang="en-US" dirty="0"/>
          </a:p>
        </p:txBody>
      </p:sp>
    </p:spTree>
    <p:extLst>
      <p:ext uri="{BB962C8B-B14F-4D97-AF65-F5344CB8AC3E}">
        <p14:creationId xmlns:p14="http://schemas.microsoft.com/office/powerpoint/2010/main" val="3298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0" y="137969"/>
            <a:ext cx="3429000" cy="1020762"/>
          </a:xfrm>
        </p:spPr>
        <p:txBody>
          <a:bodyPr/>
          <a:lstStyle/>
          <a:p>
            <a:r>
              <a:rPr lang="en-US" dirty="0"/>
              <a:t>Best Practices </a:t>
            </a:r>
          </a:p>
        </p:txBody>
      </p:sp>
      <p:pic>
        <p:nvPicPr>
          <p:cNvPr id="6" name="Content Placeholder 5"/>
          <p:cNvPicPr>
            <a:picLocks noGrp="1" noChangeAspect="1"/>
          </p:cNvPicPr>
          <p:nvPr>
            <p:ph idx="1"/>
          </p:nvPr>
        </p:nvPicPr>
        <p:blipFill>
          <a:blip r:embed="rId2"/>
          <a:stretch>
            <a:fillRect/>
          </a:stretch>
        </p:blipFill>
        <p:spPr>
          <a:xfrm>
            <a:off x="2922803" y="1092772"/>
            <a:ext cx="6346394" cy="2438400"/>
          </a:xfrm>
          <a:prstGeom prst="rect">
            <a:avLst/>
          </a:prstGeom>
        </p:spPr>
      </p:pic>
      <p:sp>
        <p:nvSpPr>
          <p:cNvPr id="5" name="Slide Number Placeholder 4"/>
          <p:cNvSpPr>
            <a:spLocks noGrp="1"/>
          </p:cNvSpPr>
          <p:nvPr>
            <p:ph type="sldNum" sz="quarter" idx="12"/>
          </p:nvPr>
        </p:nvSpPr>
        <p:spPr/>
        <p:txBody>
          <a:bodyPr/>
          <a:lstStyle/>
          <a:p>
            <a:pPr>
              <a:defRPr/>
            </a:pPr>
            <a:fld id="{C4A55D31-5EB7-41D3-A951-185D2D093743}" type="slidenum">
              <a:rPr lang="en-US" smtClean="0"/>
              <a:pPr>
                <a:defRPr/>
              </a:pPr>
              <a:t>22</a:t>
            </a:fld>
            <a:endParaRPr lang="en-US" dirty="0"/>
          </a:p>
        </p:txBody>
      </p:sp>
      <p:pic>
        <p:nvPicPr>
          <p:cNvPr id="9" name="Content Placeholder 8"/>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457700" y="3903612"/>
            <a:ext cx="3276600" cy="756039"/>
          </a:xfrm>
        </p:spPr>
      </p:pic>
      <p:sp>
        <p:nvSpPr>
          <p:cNvPr id="10" name="Rectangle 9"/>
          <p:cNvSpPr/>
          <p:nvPr/>
        </p:nvSpPr>
        <p:spPr>
          <a:xfrm>
            <a:off x="1828799" y="3686461"/>
            <a:ext cx="86868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622" y="4800601"/>
            <a:ext cx="7937157" cy="1332279"/>
          </a:xfrm>
          <a:prstGeom prst="rect">
            <a:avLst/>
          </a:prstGeom>
        </p:spPr>
      </p:pic>
    </p:spTree>
    <p:extLst>
      <p:ext uri="{BB962C8B-B14F-4D97-AF65-F5344CB8AC3E}">
        <p14:creationId xmlns:p14="http://schemas.microsoft.com/office/powerpoint/2010/main" val="1859298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020762"/>
          </a:xfrm>
        </p:spPr>
        <p:txBody>
          <a:bodyPr/>
          <a:lstStyle/>
          <a:p>
            <a:pPr algn="ctr"/>
            <a:r>
              <a:rPr lang="en-US" dirty="0"/>
              <a:t>Cross Collaboration – Thank you to our Partners </a:t>
            </a:r>
            <a:br>
              <a:rPr lang="en-US" dirty="0"/>
            </a:br>
            <a:endParaRPr lang="en-US" dirty="0"/>
          </a:p>
        </p:txBody>
      </p:sp>
      <p:sp>
        <p:nvSpPr>
          <p:cNvPr id="3" name="Content Placeholder 2"/>
          <p:cNvSpPr>
            <a:spLocks noGrp="1"/>
          </p:cNvSpPr>
          <p:nvPr>
            <p:ph idx="1"/>
          </p:nvPr>
        </p:nvSpPr>
        <p:spPr/>
        <p:txBody>
          <a:bodyPr/>
          <a:lstStyle/>
          <a:p>
            <a:pPr marL="0" indent="0" algn="ctr">
              <a:buNone/>
            </a:pPr>
            <a:r>
              <a:rPr lang="en-US" dirty="0"/>
              <a:t>Thank you to our partners who assisted with planning and </a:t>
            </a:r>
          </a:p>
          <a:p>
            <a:pPr marL="0" indent="0" algn="ctr">
              <a:buNone/>
            </a:pPr>
            <a:r>
              <a:rPr lang="en-US" dirty="0"/>
              <a:t>served as subject-matter experts (SMEs)!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59B5AD1-D457-44F5-B555-12DCCCD5C4B5}" type="slidenum">
              <a:rPr lang="en-US" smtClean="0"/>
              <a:pPr>
                <a:defRPr/>
              </a:pPr>
              <a:t>23</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093075"/>
            <a:ext cx="1257818" cy="12557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626" y="3344699"/>
            <a:ext cx="3384367" cy="7524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436" y="4941664"/>
            <a:ext cx="3230471" cy="7300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141" y="4941664"/>
            <a:ext cx="3181091" cy="86847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400" y="3093076"/>
            <a:ext cx="1392052" cy="1470371"/>
          </a:xfrm>
          <a:prstGeom prst="rect">
            <a:avLst/>
          </a:prstGeom>
        </p:spPr>
      </p:pic>
    </p:spTree>
    <p:extLst>
      <p:ext uri="{BB962C8B-B14F-4D97-AF65-F5344CB8AC3E}">
        <p14:creationId xmlns:p14="http://schemas.microsoft.com/office/powerpoint/2010/main" val="1844613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778" y="3200400"/>
            <a:ext cx="6096000" cy="1020762"/>
          </a:xfrm>
        </p:spPr>
        <p:txBody>
          <a:bodyPr/>
          <a:lstStyle/>
          <a:p>
            <a:r>
              <a:rPr lang="en-US" b="1" dirty="0"/>
              <a:t>SPPEER State Examples </a:t>
            </a:r>
          </a:p>
        </p:txBody>
      </p:sp>
      <p:pic>
        <p:nvPicPr>
          <p:cNvPr id="5" name="Content Placeholder 4"/>
          <p:cNvPicPr>
            <a:picLocks noGrp="1" noChangeAspect="1"/>
          </p:cNvPicPr>
          <p:nvPr>
            <p:ph idx="1"/>
          </p:nvPr>
        </p:nvPicPr>
        <p:blipFill>
          <a:blip r:embed="rId2"/>
          <a:stretch>
            <a:fillRect/>
          </a:stretch>
        </p:blipFill>
        <p:spPr>
          <a:xfrm>
            <a:off x="1767016" y="0"/>
            <a:ext cx="5305168" cy="5036014"/>
          </a:xfrm>
          <a:prstGeom prst="rect">
            <a:avLst/>
          </a:prstGeom>
        </p:spPr>
      </p:pic>
      <p:sp>
        <p:nvSpPr>
          <p:cNvPr id="4" name="Slide Number Placeholder 3"/>
          <p:cNvSpPr>
            <a:spLocks noGrp="1"/>
          </p:cNvSpPr>
          <p:nvPr>
            <p:ph type="sldNum" sz="quarter" idx="12"/>
          </p:nvPr>
        </p:nvSpPr>
        <p:spPr/>
        <p:txBody>
          <a:bodyPr/>
          <a:lstStyle/>
          <a:p>
            <a:pPr>
              <a:defRPr/>
            </a:pPr>
            <a:fld id="{B59B5AD1-D457-44F5-B555-12DCCCD5C4B5}" type="slidenum">
              <a:rPr lang="en-US" smtClean="0"/>
              <a:pPr>
                <a:defRPr/>
              </a:pPr>
              <a:t>24</a:t>
            </a:fld>
            <a:endParaRPr lang="en-US" dirty="0"/>
          </a:p>
        </p:txBody>
      </p:sp>
    </p:spTree>
    <p:extLst>
      <p:ext uri="{BB962C8B-B14F-4D97-AF65-F5344CB8AC3E}">
        <p14:creationId xmlns:p14="http://schemas.microsoft.com/office/powerpoint/2010/main" val="119846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Community Collaboration</a:t>
            </a:r>
          </a:p>
        </p:txBody>
      </p:sp>
      <p:sp>
        <p:nvSpPr>
          <p:cNvPr id="3" name="Content Placeholder 2"/>
          <p:cNvSpPr>
            <a:spLocks noGrp="1"/>
          </p:cNvSpPr>
          <p:nvPr>
            <p:ph idx="1"/>
          </p:nvPr>
        </p:nvSpPr>
        <p:spPr>
          <a:xfrm>
            <a:off x="1981200" y="1677194"/>
            <a:ext cx="8229600" cy="4297363"/>
          </a:xfrm>
        </p:spPr>
        <p:txBody>
          <a:bodyPr/>
          <a:lstStyle/>
          <a:p>
            <a:pPr marL="0" indent="0">
              <a:buNone/>
            </a:pPr>
            <a:r>
              <a:rPr lang="en-US" sz="1600" b="1" dirty="0"/>
              <a:t>Florida</a:t>
            </a:r>
            <a:r>
              <a:rPr lang="en-US" sz="1600" dirty="0"/>
              <a:t> established a suicide prevention focused peer support workgroup that meets regularly to discuss key priorities related to SMVF and to provide recommendations to state leadership.</a:t>
            </a:r>
          </a:p>
          <a:p>
            <a:pPr marL="0" indent="0">
              <a:buNone/>
            </a:pPr>
            <a:endParaRPr lang="en-US" sz="1600" dirty="0"/>
          </a:p>
          <a:p>
            <a:pPr marL="0" indent="0">
              <a:buNone/>
            </a:pPr>
            <a:r>
              <a:rPr lang="en-US" sz="1600" b="1" dirty="0"/>
              <a:t>Missouri</a:t>
            </a:r>
            <a:r>
              <a:rPr lang="en-US" sz="1600" dirty="0"/>
              <a:t> established a state SMVF suicide prevention committee (19 members) with workgroups and is holding monthly meetings online.</a:t>
            </a:r>
          </a:p>
          <a:p>
            <a:pPr marL="0" indent="0">
              <a:buNone/>
            </a:pPr>
            <a:endParaRPr lang="en-US" sz="1600" dirty="0"/>
          </a:p>
          <a:p>
            <a:pPr marL="0" indent="0">
              <a:buNone/>
            </a:pPr>
            <a:r>
              <a:rPr lang="en-US" sz="1600" b="1" dirty="0"/>
              <a:t>Texas </a:t>
            </a:r>
            <a:r>
              <a:rPr lang="en-US" sz="1600" dirty="0"/>
              <a:t>passed legislation entitled the Veteran Suicide Prevention Act requiring the establishment of a coordinated suicide prevention action plan to increase access to services for veterans to prevent suicides among veterans; the bill mandates coordination with multiple agencies and organizations including SAMHSA’s SMVF TA Center; this will complement the other legislation that was passed which will expand the TX Military Veteran Peer Network.</a:t>
            </a:r>
          </a:p>
          <a:p>
            <a:pPr marL="0" indent="0">
              <a:buNone/>
            </a:pPr>
            <a:endParaRPr lang="en-US" sz="1600" dirty="0"/>
          </a:p>
          <a:p>
            <a:pPr marL="0" indent="0">
              <a:buNone/>
            </a:pPr>
            <a:r>
              <a:rPr lang="en-US" sz="1600" b="1" dirty="0"/>
              <a:t>Virginia </a:t>
            </a:r>
            <a:r>
              <a:rPr lang="en-US" sz="1600" dirty="0"/>
              <a:t>has formed a connection with the National Guard, Department of Corrections, and statewide Community Health Promotion Council to collaborate in suicide prevention and peer support efforts.</a:t>
            </a:r>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25</a:t>
            </a:fld>
            <a:endParaRPr lang="en-US" dirty="0"/>
          </a:p>
        </p:txBody>
      </p:sp>
    </p:spTree>
    <p:extLst>
      <p:ext uri="{BB962C8B-B14F-4D97-AF65-F5344CB8AC3E}">
        <p14:creationId xmlns:p14="http://schemas.microsoft.com/office/powerpoint/2010/main" val="2066535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Impact of the Workforce</a:t>
            </a:r>
          </a:p>
        </p:txBody>
      </p:sp>
      <p:sp>
        <p:nvSpPr>
          <p:cNvPr id="3" name="Content Placeholder 2"/>
          <p:cNvSpPr>
            <a:spLocks noGrp="1"/>
          </p:cNvSpPr>
          <p:nvPr>
            <p:ph idx="1"/>
          </p:nvPr>
        </p:nvSpPr>
        <p:spPr>
          <a:xfrm>
            <a:off x="1981200" y="2058988"/>
            <a:ext cx="8229600" cy="4297363"/>
          </a:xfrm>
        </p:spPr>
        <p:txBody>
          <a:bodyPr/>
          <a:lstStyle/>
          <a:p>
            <a:pPr marL="0" indent="0">
              <a:buNone/>
            </a:pPr>
            <a:r>
              <a:rPr lang="en-US" sz="2000" b="1" dirty="0"/>
              <a:t>Michigan</a:t>
            </a:r>
            <a:r>
              <a:rPr lang="en-US" sz="2000" dirty="0"/>
              <a:t> allocated a portion of the Mental Health Block Grant funds for 2017-2018 to train veteran peers in ASIST training.</a:t>
            </a:r>
          </a:p>
          <a:p>
            <a:pPr marL="0" indent="0">
              <a:buNone/>
            </a:pPr>
            <a:endParaRPr lang="en-US" sz="2000" dirty="0"/>
          </a:p>
          <a:p>
            <a:pPr marL="0" indent="0">
              <a:buNone/>
            </a:pPr>
            <a:r>
              <a:rPr lang="en-US" sz="2000" b="1" dirty="0"/>
              <a:t>Illinois</a:t>
            </a:r>
            <a:r>
              <a:rPr lang="en-US" sz="2000" dirty="0"/>
              <a:t> provided input on the development of a new Certified Veteran Support Specialist credential. </a:t>
            </a:r>
          </a:p>
          <a:p>
            <a:pPr marL="0" indent="0">
              <a:buNone/>
            </a:pPr>
            <a:endParaRPr lang="en-US" sz="2000" dirty="0"/>
          </a:p>
          <a:p>
            <a:pPr marL="0" indent="0">
              <a:buNone/>
            </a:pPr>
            <a:r>
              <a:rPr lang="en-US" sz="2000" b="1" dirty="0"/>
              <a:t>Missouri</a:t>
            </a:r>
            <a:r>
              <a:rPr lang="en-US" sz="2000" dirty="0"/>
              <a:t> reviewed existing suicide prevention trainings to form recommendations for credentialed and non-credentialed peer training programs.</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26</a:t>
            </a:fld>
            <a:endParaRPr lang="en-US" dirty="0"/>
          </a:p>
        </p:txBody>
      </p:sp>
    </p:spTree>
    <p:extLst>
      <p:ext uri="{BB962C8B-B14F-4D97-AF65-F5344CB8AC3E}">
        <p14:creationId xmlns:p14="http://schemas.microsoft.com/office/powerpoint/2010/main" val="2861533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2564"/>
            <a:ext cx="8229600" cy="1020762"/>
          </a:xfrm>
        </p:spPr>
        <p:txBody>
          <a:bodyPr/>
          <a:lstStyle/>
          <a:p>
            <a:r>
              <a:rPr lang="en-US" dirty="0"/>
              <a:t>Implementing Suicide Prevention Best Practices </a:t>
            </a:r>
          </a:p>
        </p:txBody>
      </p:sp>
      <p:sp>
        <p:nvSpPr>
          <p:cNvPr id="3" name="Content Placeholder 2"/>
          <p:cNvSpPr>
            <a:spLocks noGrp="1"/>
          </p:cNvSpPr>
          <p:nvPr>
            <p:ph idx="1"/>
          </p:nvPr>
        </p:nvSpPr>
        <p:spPr/>
        <p:txBody>
          <a:bodyPr/>
          <a:lstStyle/>
          <a:p>
            <a:pPr marL="0" indent="0">
              <a:spcBef>
                <a:spcPts val="0"/>
              </a:spcBef>
              <a:buNone/>
            </a:pPr>
            <a:r>
              <a:rPr lang="en-US" sz="1600" b="1" dirty="0"/>
              <a:t>Florida</a:t>
            </a:r>
            <a:r>
              <a:rPr lang="en-US" sz="1600" dirty="0"/>
              <a:t> began coordinating with federal and statewide partners to incorporate elements of Zero Suicide to reduce suicide in the state’s veteran community.</a:t>
            </a:r>
          </a:p>
          <a:p>
            <a:pPr marL="0" indent="0">
              <a:spcBef>
                <a:spcPts val="0"/>
              </a:spcBef>
              <a:buNone/>
            </a:pPr>
            <a:endParaRPr lang="en-US" sz="1600" dirty="0"/>
          </a:p>
          <a:p>
            <a:pPr marL="0" indent="0">
              <a:spcBef>
                <a:spcPts val="0"/>
              </a:spcBef>
              <a:buNone/>
            </a:pPr>
            <a:r>
              <a:rPr lang="en-US" sz="1600" b="1" dirty="0"/>
              <a:t>Illinois</a:t>
            </a:r>
            <a:r>
              <a:rPr lang="en-US" sz="1600" dirty="0"/>
              <a:t> began formulating plans to strengthen networks of suicide survivor peer networks across the state to support postvention efforts.</a:t>
            </a:r>
          </a:p>
          <a:p>
            <a:pPr marL="0" indent="0">
              <a:spcBef>
                <a:spcPts val="0"/>
              </a:spcBef>
              <a:buNone/>
            </a:pPr>
            <a:endParaRPr lang="en-US" sz="1600" dirty="0"/>
          </a:p>
          <a:p>
            <a:pPr marL="0" indent="0">
              <a:spcBef>
                <a:spcPts val="0"/>
              </a:spcBef>
              <a:buNone/>
            </a:pPr>
            <a:r>
              <a:rPr lang="en-US" sz="1600" b="1" dirty="0"/>
              <a:t>Michigan</a:t>
            </a:r>
            <a:r>
              <a:rPr lang="en-US" sz="1600" dirty="0"/>
              <a:t> National Guard has scheduled a motorcycle ride for suicide prevention in the fall.</a:t>
            </a:r>
          </a:p>
          <a:p>
            <a:pPr marL="0" indent="0">
              <a:spcBef>
                <a:spcPts val="0"/>
              </a:spcBef>
              <a:buNone/>
            </a:pPr>
            <a:endParaRPr lang="en-US" sz="1600" b="1" dirty="0"/>
          </a:p>
          <a:p>
            <a:pPr marL="0" indent="0">
              <a:spcBef>
                <a:spcPts val="0"/>
              </a:spcBef>
              <a:buNone/>
            </a:pPr>
            <a:r>
              <a:rPr lang="en-US" sz="1600" b="1" dirty="0"/>
              <a:t>Texas </a:t>
            </a:r>
            <a:r>
              <a:rPr lang="en-US" sz="1600" dirty="0"/>
              <a:t>submitted a proposal for the National Suicide Prevention Strategy grant, which includes suicide prevention-specific programming that recognizes SMVF as a population of focus. </a:t>
            </a:r>
          </a:p>
          <a:p>
            <a:pPr marL="0" indent="0">
              <a:spcBef>
                <a:spcPts val="0"/>
              </a:spcBef>
              <a:buNone/>
            </a:pPr>
            <a:endParaRPr lang="en-US" sz="1600" dirty="0"/>
          </a:p>
          <a:p>
            <a:pPr marL="0" indent="0">
              <a:spcBef>
                <a:spcPts val="0"/>
              </a:spcBef>
              <a:buNone/>
            </a:pPr>
            <a:r>
              <a:rPr lang="en-US" sz="1600" b="1" dirty="0"/>
              <a:t>Virginia</a:t>
            </a:r>
            <a:r>
              <a:rPr lang="en-US" sz="1600" dirty="0"/>
              <a:t> began planning for the development of a veteran survey tool to identify veteran prevalence and their patronage at Virginia Community Clinics.</a:t>
            </a:r>
          </a:p>
          <a:p>
            <a:pPr marL="0" indent="0">
              <a:spcBef>
                <a:spcPts val="0"/>
              </a:spcBef>
              <a:buNone/>
            </a:pPr>
            <a:endParaRPr lang="en-US" sz="1600" dirty="0"/>
          </a:p>
          <a:p>
            <a:pPr marL="0" indent="0">
              <a:spcBef>
                <a:spcPts val="0"/>
              </a:spcBef>
              <a:buNone/>
            </a:pPr>
            <a:endParaRPr lang="en-US" sz="2000"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27</a:t>
            </a:fld>
            <a:endParaRPr lang="en-US" dirty="0"/>
          </a:p>
        </p:txBody>
      </p:sp>
    </p:spTree>
    <p:extLst>
      <p:ext uri="{BB962C8B-B14F-4D97-AF65-F5344CB8AC3E}">
        <p14:creationId xmlns:p14="http://schemas.microsoft.com/office/powerpoint/2010/main" val="454350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7553"/>
            <a:ext cx="8229600" cy="1020762"/>
          </a:xfrm>
        </p:spPr>
        <p:txBody>
          <a:bodyPr/>
          <a:lstStyle/>
          <a:p>
            <a:r>
              <a:rPr lang="en-US" dirty="0"/>
              <a:t>Improving Data Access, Sharing, and Analysis</a:t>
            </a:r>
          </a:p>
        </p:txBody>
      </p:sp>
      <p:sp>
        <p:nvSpPr>
          <p:cNvPr id="3" name="Content Placeholder 2"/>
          <p:cNvSpPr>
            <a:spLocks noGrp="1"/>
          </p:cNvSpPr>
          <p:nvPr>
            <p:ph idx="1"/>
          </p:nvPr>
        </p:nvSpPr>
        <p:spPr>
          <a:xfrm>
            <a:off x="1981200" y="1676401"/>
            <a:ext cx="8229600" cy="4297363"/>
          </a:xfrm>
        </p:spPr>
        <p:txBody>
          <a:bodyPr/>
          <a:lstStyle/>
          <a:p>
            <a:pPr marL="0" indent="0">
              <a:buNone/>
            </a:pPr>
            <a:r>
              <a:rPr lang="en-US" sz="2000" b="1" dirty="0"/>
              <a:t>Florida</a:t>
            </a:r>
            <a:r>
              <a:rPr lang="en-US" sz="2000" dirty="0"/>
              <a:t> committed to leveraging their interagency team to develop and employ an SMVF resource inventory across the state.</a:t>
            </a:r>
          </a:p>
          <a:p>
            <a:pPr marL="0" indent="0">
              <a:buNone/>
            </a:pPr>
            <a:endParaRPr lang="en-US" sz="2000" b="1" dirty="0"/>
          </a:p>
          <a:p>
            <a:pPr marL="0" indent="0">
              <a:buNone/>
            </a:pPr>
            <a:r>
              <a:rPr lang="en-US" sz="2000" b="1" dirty="0"/>
              <a:t>Pennsylvania </a:t>
            </a:r>
            <a:r>
              <a:rPr lang="en-US" sz="2000" dirty="0"/>
              <a:t>began working with the Coroner’s Association to explore data sharing options.</a:t>
            </a:r>
          </a:p>
          <a:p>
            <a:pPr marL="0" indent="0">
              <a:buNone/>
            </a:pPr>
            <a:endParaRPr lang="en-US" sz="2000" dirty="0"/>
          </a:p>
          <a:p>
            <a:pPr marL="0" indent="0">
              <a:buNone/>
            </a:pPr>
            <a:r>
              <a:rPr lang="en-US" sz="2000" b="1" dirty="0"/>
              <a:t>Texas</a:t>
            </a:r>
            <a:r>
              <a:rPr lang="en-US" sz="2000" dirty="0"/>
              <a:t> delegation reached consensus to partner with TexVet and Texas A&amp;M Health Science Center on the development of a database that will detail the state’s SMVF demographics. </a:t>
            </a:r>
          </a:p>
          <a:p>
            <a:pPr marL="0" indent="0">
              <a:buNone/>
            </a:pPr>
            <a:endParaRPr lang="en-US" sz="2000" dirty="0"/>
          </a:p>
          <a:p>
            <a:pPr marL="0" indent="0">
              <a:buNone/>
            </a:pPr>
            <a:r>
              <a:rPr lang="en-US" sz="2000" b="1" dirty="0"/>
              <a:t>Virginia</a:t>
            </a:r>
            <a:r>
              <a:rPr lang="en-US" sz="2000" dirty="0"/>
              <a:t> has taken preliminary steps to conduct a statewide assessment of provider awareness and access to suicide prevention trained certified peers.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28</a:t>
            </a:fld>
            <a:endParaRPr lang="en-US" dirty="0"/>
          </a:p>
        </p:txBody>
      </p:sp>
    </p:spTree>
    <p:extLst>
      <p:ext uri="{BB962C8B-B14F-4D97-AF65-F5344CB8AC3E}">
        <p14:creationId xmlns:p14="http://schemas.microsoft.com/office/powerpoint/2010/main" val="4237337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8229600" cy="1020762"/>
          </a:xfrm>
        </p:spPr>
        <p:txBody>
          <a:bodyPr/>
          <a:lstStyle/>
          <a:p>
            <a:r>
              <a:rPr lang="en-US" dirty="0"/>
              <a:t>Ongoing SPPEER </a:t>
            </a:r>
            <a:br>
              <a:rPr lang="en-US" dirty="0"/>
            </a:br>
            <a:r>
              <a:rPr lang="en-US" dirty="0"/>
              <a:t>Technical Assistance</a:t>
            </a:r>
            <a:br>
              <a:rPr lang="en-US" dirty="0"/>
            </a:br>
            <a:endParaRPr lang="en-US" dirty="0"/>
          </a:p>
        </p:txBody>
      </p:sp>
      <p:sp>
        <p:nvSpPr>
          <p:cNvPr id="3" name="Content Placeholder 2"/>
          <p:cNvSpPr>
            <a:spLocks noGrp="1"/>
          </p:cNvSpPr>
          <p:nvPr>
            <p:ph idx="1"/>
          </p:nvPr>
        </p:nvSpPr>
        <p:spPr>
          <a:xfrm>
            <a:off x="1491049" y="1905001"/>
            <a:ext cx="8229600" cy="4297363"/>
          </a:xfrm>
        </p:spPr>
        <p:txBody>
          <a:bodyPr/>
          <a:lstStyle/>
          <a:p>
            <a:pPr marL="1028700" lvl="1" indent="-571500" eaLnBrk="1" fontAlgn="auto" hangingPunct="1">
              <a:lnSpc>
                <a:spcPct val="114000"/>
              </a:lnSpc>
              <a:spcBef>
                <a:spcPts val="0"/>
              </a:spcBef>
              <a:spcAft>
                <a:spcPts val="0"/>
              </a:spcAft>
              <a:buFont typeface="Arial" panose="020B0604020202020204" pitchFamily="34" charset="0"/>
              <a:buChar char="•"/>
            </a:pPr>
            <a:r>
              <a:rPr lang="en-US" sz="3200" dirty="0">
                <a:ea typeface="+mn-ea"/>
                <a:cs typeface="+mn-cs"/>
              </a:rPr>
              <a:t>Technical Assistance calls with SMEs: </a:t>
            </a:r>
          </a:p>
          <a:p>
            <a:pPr marL="1485900" lvl="2" indent="-571500" eaLnBrk="1" fontAlgn="auto" hangingPunct="1">
              <a:lnSpc>
                <a:spcPct val="114000"/>
              </a:lnSpc>
              <a:spcBef>
                <a:spcPts val="0"/>
              </a:spcBef>
              <a:spcAft>
                <a:spcPts val="0"/>
              </a:spcAft>
            </a:pPr>
            <a:r>
              <a:rPr lang="en-US" sz="2800" dirty="0">
                <a:ea typeface="+mn-ea"/>
                <a:cs typeface="+mn-cs"/>
              </a:rPr>
              <a:t>E.g., Suicide Prevention Resource Center and Peer organizations</a:t>
            </a:r>
          </a:p>
          <a:p>
            <a:pPr marL="1028700" lvl="1" indent="-571500" eaLnBrk="1" fontAlgn="auto" hangingPunct="1">
              <a:lnSpc>
                <a:spcPct val="114000"/>
              </a:lnSpc>
              <a:spcBef>
                <a:spcPts val="0"/>
              </a:spcBef>
              <a:spcAft>
                <a:spcPts val="0"/>
              </a:spcAft>
              <a:buFont typeface="Arial" panose="020B0604020202020204" pitchFamily="34" charset="0"/>
              <a:buChar char="•"/>
            </a:pPr>
            <a:r>
              <a:rPr lang="en-US" sz="3200" dirty="0">
                <a:ea typeface="+mn-ea"/>
                <a:cs typeface="+mn-cs"/>
              </a:rPr>
              <a:t>Summer Technical Assistance Series:</a:t>
            </a:r>
          </a:p>
          <a:p>
            <a:pPr marL="1485900" lvl="2" indent="-571500" eaLnBrk="1" fontAlgn="auto" hangingPunct="1">
              <a:lnSpc>
                <a:spcPct val="114000"/>
              </a:lnSpc>
              <a:spcBef>
                <a:spcPts val="0"/>
              </a:spcBef>
              <a:spcAft>
                <a:spcPts val="0"/>
              </a:spcAft>
            </a:pPr>
            <a:r>
              <a:rPr lang="en-US" sz="2800" dirty="0">
                <a:ea typeface="+mn-ea"/>
                <a:cs typeface="+mn-cs"/>
              </a:rPr>
              <a:t>Catalog of SMEs</a:t>
            </a:r>
          </a:p>
          <a:p>
            <a:endParaRPr lang="en-US"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29</a:t>
            </a:fld>
            <a:endParaRPr lang="en-US" dirty="0"/>
          </a:p>
        </p:txBody>
      </p:sp>
    </p:spTree>
    <p:extLst>
      <p:ext uri="{BB962C8B-B14F-4D97-AF65-F5344CB8AC3E}">
        <p14:creationId xmlns:p14="http://schemas.microsoft.com/office/powerpoint/2010/main" val="65692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990600" y="1828800"/>
            <a:ext cx="10972800" cy="4297363"/>
          </a:xfrm>
        </p:spPr>
        <p:txBody>
          <a:bodyPr/>
          <a:lstStyle/>
          <a:p>
            <a:pPr marL="0" indent="0">
              <a:buNone/>
            </a:pPr>
            <a:r>
              <a:rPr lang="en-US" dirty="0"/>
              <a:t>The views, opinions, and content expressed in these presentations do not necessarily reflect the views, opinions, or policies of the Center for Mental Health Services (CMHS), the Substance Abuse and Mental Health Services Administration (SAMHSA), or the U.S. Department of Health and Human Services (HHS).</a:t>
            </a:r>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3</a:t>
            </a:fld>
            <a:endParaRPr lang="en-US" dirty="0"/>
          </a:p>
        </p:txBody>
      </p:sp>
    </p:spTree>
    <p:extLst>
      <p:ext uri="{BB962C8B-B14F-4D97-AF65-F5344CB8AC3E}">
        <p14:creationId xmlns:p14="http://schemas.microsoft.com/office/powerpoint/2010/main" val="3794727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52600" y="0"/>
            <a:ext cx="8915400" cy="1295400"/>
          </a:xfrm>
        </p:spPr>
        <p:txBody>
          <a:bodyPr/>
          <a:lstStyle/>
          <a:p>
            <a:pPr eaLnBrk="1" hangingPunct="1"/>
            <a:r>
              <a:rPr lang="en-US" sz="5400" dirty="0">
                <a:ea typeface="ＭＳ Ｐゴシック"/>
                <a:cs typeface="ＭＳ Ｐゴシック"/>
              </a:rPr>
              <a:t>Contact Information</a:t>
            </a:r>
          </a:p>
        </p:txBody>
      </p:sp>
      <p:sp>
        <p:nvSpPr>
          <p:cNvPr id="14339" name="Content Placeholder 2"/>
          <p:cNvSpPr>
            <a:spLocks noGrp="1"/>
          </p:cNvSpPr>
          <p:nvPr>
            <p:ph idx="1"/>
          </p:nvPr>
        </p:nvSpPr>
        <p:spPr>
          <a:xfrm>
            <a:off x="1905000" y="3831056"/>
            <a:ext cx="8534400" cy="1295400"/>
          </a:xfrm>
        </p:spPr>
        <p:txBody>
          <a:bodyPr/>
          <a:lstStyle/>
          <a:p>
            <a:pPr marL="0" indent="0">
              <a:buNone/>
            </a:pPr>
            <a:endParaRPr lang="en-US" sz="2800" b="1" dirty="0"/>
          </a:p>
          <a:p>
            <a:pPr marL="0" indent="0">
              <a:buNone/>
            </a:pPr>
            <a:r>
              <a:rPr lang="en-US" sz="2800" b="1" dirty="0"/>
              <a:t>SMVF TA Center:</a:t>
            </a:r>
          </a:p>
          <a:p>
            <a:pPr marL="0" indent="0">
              <a:buNone/>
            </a:pPr>
            <a:r>
              <a:rPr lang="en-US" sz="2000" dirty="0"/>
              <a:t>Donna Aligata, R.N.C.  </a:t>
            </a:r>
          </a:p>
          <a:p>
            <a:pPr marL="0" indent="0">
              <a:buNone/>
            </a:pPr>
            <a:r>
              <a:rPr lang="en-US" sz="2000" dirty="0"/>
              <a:t>Phone: (518) 439-7415 ext. 5258</a:t>
            </a:r>
          </a:p>
          <a:p>
            <a:pPr marL="0" indent="0">
              <a:buNone/>
            </a:pPr>
            <a:r>
              <a:rPr lang="en-US" sz="2000" dirty="0"/>
              <a:t>E-mail: </a:t>
            </a:r>
            <a:r>
              <a:rPr lang="en-US" sz="2000" dirty="0">
                <a:hlinkClick r:id="rId2"/>
              </a:rPr>
              <a:t>SMVFTACenter@prainc.com</a:t>
            </a:r>
            <a:endParaRPr lang="en-US" sz="2000"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30</a:t>
            </a:fld>
            <a:endParaRPr lang="en-US" dirty="0"/>
          </a:p>
        </p:txBody>
      </p:sp>
      <p:sp>
        <p:nvSpPr>
          <p:cNvPr id="3" name="TextBox 2"/>
          <p:cNvSpPr txBox="1"/>
          <p:nvPr/>
        </p:nvSpPr>
        <p:spPr>
          <a:xfrm>
            <a:off x="1905000" y="1676400"/>
            <a:ext cx="8001000" cy="2369880"/>
          </a:xfrm>
          <a:prstGeom prst="rect">
            <a:avLst/>
          </a:prstGeom>
          <a:noFill/>
        </p:spPr>
        <p:txBody>
          <a:bodyPr wrap="square" rtlCol="0">
            <a:spAutoFit/>
          </a:bodyPr>
          <a:lstStyle/>
          <a:p>
            <a:r>
              <a:rPr lang="en-US" sz="2800" b="1" dirty="0">
                <a:latin typeface="+mn-lt"/>
              </a:rPr>
              <a:t>SAMHSA:</a:t>
            </a:r>
          </a:p>
          <a:p>
            <a:r>
              <a:rPr lang="en-US" sz="2000" dirty="0">
                <a:latin typeface="+mn-lt"/>
              </a:rPr>
              <a:t>Region VIII Administrator Charles Smith PhD</a:t>
            </a:r>
          </a:p>
          <a:p>
            <a:r>
              <a:rPr lang="en-US" sz="2000" dirty="0">
                <a:latin typeface="+mn-lt"/>
                <a:hlinkClick r:id="rId3"/>
              </a:rPr>
              <a:t>Charles.Smith@samhsa.hhs.gov</a:t>
            </a:r>
            <a:r>
              <a:rPr lang="en-US" sz="2000" dirty="0">
                <a:latin typeface="+mn-lt"/>
              </a:rPr>
              <a:t> </a:t>
            </a:r>
          </a:p>
          <a:p>
            <a:endParaRPr lang="en-US" sz="2000" dirty="0">
              <a:latin typeface="+mn-lt"/>
            </a:endParaRPr>
          </a:p>
          <a:p>
            <a:r>
              <a:rPr lang="en-US" sz="2000" dirty="0">
                <a:latin typeface="+mn-lt"/>
              </a:rPr>
              <a:t>Cicely Burrows-McElwain, LCSW-C </a:t>
            </a:r>
          </a:p>
          <a:p>
            <a:r>
              <a:rPr lang="en-US" sz="2000" dirty="0">
                <a:latin typeface="+mn-lt"/>
              </a:rPr>
              <a:t>Phone: (240) 276-1111</a:t>
            </a:r>
          </a:p>
          <a:p>
            <a:r>
              <a:rPr lang="en-US" sz="2000" dirty="0">
                <a:latin typeface="+mn-lt"/>
              </a:rPr>
              <a:t>E-mail: </a:t>
            </a:r>
            <a:r>
              <a:rPr lang="en-US" sz="2000" dirty="0">
                <a:latin typeface="+mn-lt"/>
                <a:hlinkClick r:id="rId4"/>
              </a:rPr>
              <a:t>cicely.burrows-mcelwain@samhsa.hhs.gov</a:t>
            </a:r>
            <a:r>
              <a:rPr lang="en-US" sz="2000" dirty="0">
                <a:latin typeface="+mn-lt"/>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a:xfrm>
            <a:off x="609600" y="4343400"/>
            <a:ext cx="10972800" cy="990599"/>
          </a:xfrm>
        </p:spPr>
        <p:txBody>
          <a:bodyPr/>
          <a:lstStyle/>
          <a:p>
            <a:pPr marL="0" indent="0" algn="ctr">
              <a:buNone/>
            </a:pPr>
            <a:r>
              <a:rPr lang="en-US" sz="1800" b="1" dirty="0">
                <a:latin typeface="Arial" panose="020B0604020202020204" pitchFamily="34" charset="0"/>
                <a:cs typeface="Arial" panose="020B0604020202020204" pitchFamily="34" charset="0"/>
              </a:rPr>
              <a:t>Charles H. Smith, Ph.D. </a:t>
            </a:r>
          </a:p>
          <a:p>
            <a:pPr marL="0" indent="0" algn="ctr">
              <a:buNone/>
            </a:pPr>
            <a:r>
              <a:rPr lang="en-US" sz="1800" dirty="0">
                <a:latin typeface="Arial" panose="020B0604020202020204" pitchFamily="34" charset="0"/>
                <a:cs typeface="Arial" panose="020B0604020202020204" pitchFamily="34" charset="0"/>
              </a:rPr>
              <a:t>SAMHSA Regional Administrator, oversees Region VIII, which includes Colorado, Montana, North Dakota, South Dakota, Utah, and Wyoming </a:t>
            </a:r>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676400"/>
            <a:ext cx="1657728" cy="2503169"/>
          </a:xfrm>
          <a:prstGeom prst="rect">
            <a:avLst/>
          </a:prstGeom>
          <a:ln>
            <a:solidFill>
              <a:schemeClr val="tx1"/>
            </a:solidFill>
          </a:ln>
        </p:spPr>
      </p:pic>
    </p:spTree>
    <p:extLst>
      <p:ext uri="{BB962C8B-B14F-4D97-AF65-F5344CB8AC3E}">
        <p14:creationId xmlns:p14="http://schemas.microsoft.com/office/powerpoint/2010/main" val="2534080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4481" y="1752598"/>
            <a:ext cx="1370037" cy="1433945"/>
          </a:xfrm>
          <a:prstGeom prst="rect">
            <a:avLst/>
          </a:prstGeom>
          <a:ln>
            <a:solidFill>
              <a:schemeClr val="tx1"/>
            </a:solidFill>
          </a:ln>
        </p:spPr>
      </p:pic>
      <p:sp>
        <p:nvSpPr>
          <p:cNvPr id="4" name="Slide Number Placeholder 3"/>
          <p:cNvSpPr>
            <a:spLocks noGrp="1"/>
          </p:cNvSpPr>
          <p:nvPr>
            <p:ph type="sldNum" sz="quarter" idx="12"/>
          </p:nvPr>
        </p:nvSpPr>
        <p:spPr/>
        <p:txBody>
          <a:bodyPr/>
          <a:lstStyle/>
          <a:p>
            <a:pPr>
              <a:defRPr/>
            </a:pPr>
            <a:fld id="{B59B5AD1-D457-44F5-B555-12DCCCD5C4B5}" type="slidenum">
              <a:rPr lang="en-US" smtClean="0"/>
              <a:pPr>
                <a:defRPr/>
              </a:pPr>
              <a:t>5</a:t>
            </a:fld>
            <a:endParaRPr lang="en-US" dirty="0"/>
          </a:p>
        </p:txBody>
      </p:sp>
      <p:sp>
        <p:nvSpPr>
          <p:cNvPr id="6" name="Rectangle 5"/>
          <p:cNvSpPr/>
          <p:nvPr/>
        </p:nvSpPr>
        <p:spPr>
          <a:xfrm>
            <a:off x="1752600" y="3276601"/>
            <a:ext cx="3733800" cy="2308324"/>
          </a:xfrm>
          <a:prstGeom prst="rect">
            <a:avLst/>
          </a:prstGeom>
        </p:spPr>
        <p:txBody>
          <a:bodyPr wrap="square">
            <a:spAutoFit/>
          </a:bodyPr>
          <a:lstStyle/>
          <a:p>
            <a:pPr algn="ctr"/>
            <a:r>
              <a:rPr lang="en-US" b="1" dirty="0"/>
              <a:t>Cicely K. Burrows-McElwain, L.C.S.W.-C.</a:t>
            </a:r>
          </a:p>
          <a:p>
            <a:pPr algn="ctr"/>
            <a:r>
              <a:rPr lang="en-US" dirty="0"/>
              <a:t>Military and Veteran Affairs Liaison</a:t>
            </a:r>
          </a:p>
          <a:p>
            <a:pPr algn="ctr"/>
            <a:r>
              <a:rPr lang="en-US" dirty="0"/>
              <a:t>National Policy Liaison Branch </a:t>
            </a:r>
          </a:p>
          <a:p>
            <a:pPr algn="ctr"/>
            <a:r>
              <a:rPr lang="en-US" dirty="0"/>
              <a:t>Division of Regional and National Policy/Office of Policy, </a:t>
            </a:r>
          </a:p>
          <a:p>
            <a:pPr algn="ctr"/>
            <a:r>
              <a:rPr lang="en-US" dirty="0"/>
              <a:t>Planning, and Innovation, SAMHSA</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075"/>
          <a:stretch/>
        </p:blipFill>
        <p:spPr>
          <a:xfrm>
            <a:off x="7696200" y="1752598"/>
            <a:ext cx="1581194" cy="1271185"/>
          </a:xfrm>
          <a:prstGeom prst="rect">
            <a:avLst/>
          </a:prstGeom>
          <a:ln w="19050" cap="sq" cmpd="thickThin">
            <a:solidFill>
              <a:srgbClr val="000000"/>
            </a:solidFill>
            <a:prstDash val="solid"/>
            <a:miter lim="800000"/>
          </a:ln>
          <a:effectLst>
            <a:innerShdw blurRad="76200">
              <a:srgbClr val="000000"/>
            </a:innerShdw>
          </a:effectLst>
        </p:spPr>
      </p:pic>
      <p:sp>
        <p:nvSpPr>
          <p:cNvPr id="8" name="Rectangle 7"/>
          <p:cNvSpPr/>
          <p:nvPr/>
        </p:nvSpPr>
        <p:spPr>
          <a:xfrm>
            <a:off x="6096000" y="3276601"/>
            <a:ext cx="4572000" cy="1200329"/>
          </a:xfrm>
          <a:prstGeom prst="rect">
            <a:avLst/>
          </a:prstGeom>
        </p:spPr>
        <p:txBody>
          <a:bodyPr>
            <a:spAutoFit/>
          </a:bodyPr>
          <a:lstStyle/>
          <a:p>
            <a:pPr algn="ctr"/>
            <a:r>
              <a:rPr lang="en-US" b="1" dirty="0"/>
              <a:t>Donna Aligata, R.N.C.</a:t>
            </a:r>
            <a:br>
              <a:rPr lang="en-US" dirty="0"/>
            </a:br>
            <a:r>
              <a:rPr lang="en-US" dirty="0"/>
              <a:t>Project Director </a:t>
            </a:r>
          </a:p>
          <a:p>
            <a:pPr algn="ctr"/>
            <a:r>
              <a:rPr lang="en-US" dirty="0"/>
              <a:t>SAMHSA’s SMVF TA Center</a:t>
            </a:r>
          </a:p>
          <a:p>
            <a:pPr algn="ctr"/>
            <a:r>
              <a:rPr lang="en-US" dirty="0"/>
              <a:t>Policy Research Associates, Inc.</a:t>
            </a:r>
          </a:p>
        </p:txBody>
      </p:sp>
    </p:spTree>
    <p:extLst>
      <p:ext uri="{BB962C8B-B14F-4D97-AF65-F5344CB8AC3E}">
        <p14:creationId xmlns:p14="http://schemas.microsoft.com/office/powerpoint/2010/main" val="384865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Areas for our Discussion</a:t>
            </a:r>
          </a:p>
        </p:txBody>
      </p:sp>
      <p:sp>
        <p:nvSpPr>
          <p:cNvPr id="3" name="Content Placeholder 2"/>
          <p:cNvSpPr>
            <a:spLocks noGrp="1"/>
          </p:cNvSpPr>
          <p:nvPr>
            <p:ph idx="1"/>
          </p:nvPr>
        </p:nvSpPr>
        <p:spPr/>
        <p:txBody>
          <a:bodyPr/>
          <a:lstStyle/>
          <a:p>
            <a:r>
              <a:rPr lang="en-US" sz="2800" dirty="0"/>
              <a:t>Learn about SAMHSA’s work in serving Military and Veterans </a:t>
            </a:r>
          </a:p>
          <a:p>
            <a:pPr marL="0" indent="0">
              <a:buNone/>
            </a:pPr>
            <a:endParaRPr lang="en-US" sz="2800" dirty="0"/>
          </a:p>
          <a:p>
            <a:r>
              <a:rPr lang="en-US" sz="2800" dirty="0"/>
              <a:t>Understand the operations of the SMVF TA Center </a:t>
            </a:r>
          </a:p>
          <a:p>
            <a:pPr marL="0" indent="0">
              <a:buNone/>
            </a:pPr>
            <a:endParaRPr lang="en-US" sz="2800" dirty="0"/>
          </a:p>
          <a:p>
            <a:r>
              <a:rPr lang="en-US" sz="2800" dirty="0"/>
              <a:t>Review the SPPEER Virtual Implementation Academy  Model</a:t>
            </a:r>
          </a:p>
          <a:p>
            <a:endParaRPr lang="en-US" sz="2800" dirty="0"/>
          </a:p>
          <a:p>
            <a:r>
              <a:rPr lang="en-US" sz="2800" dirty="0"/>
              <a:t>Learn about promising outcomes for several states in the pilot cohort</a:t>
            </a:r>
          </a:p>
          <a:p>
            <a:endParaRPr lang="en-US" dirty="0"/>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6</a:t>
            </a:fld>
            <a:endParaRPr lang="en-US" dirty="0"/>
          </a:p>
        </p:txBody>
      </p:sp>
    </p:spTree>
    <p:extLst>
      <p:ext uri="{BB962C8B-B14F-4D97-AF65-F5344CB8AC3E}">
        <p14:creationId xmlns:p14="http://schemas.microsoft.com/office/powerpoint/2010/main" val="142182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8229600" cy="1020762"/>
          </a:xfrm>
        </p:spPr>
        <p:txBody>
          <a:bodyPr/>
          <a:lstStyle/>
          <a:p>
            <a:r>
              <a:rPr lang="en-US" dirty="0"/>
              <a:t>Collaboration Across Federal Agencies</a:t>
            </a:r>
            <a:br>
              <a:rPr lang="en-US" dirty="0"/>
            </a:br>
            <a:endParaRPr lang="en-US" dirty="0"/>
          </a:p>
        </p:txBody>
      </p:sp>
      <p:pic>
        <p:nvPicPr>
          <p:cNvPr id="6" name="Content Placeholder 5"/>
          <p:cNvPicPr>
            <a:picLocks noGrp="1" noChangeAspect="1"/>
          </p:cNvPicPr>
          <p:nvPr>
            <p:ph idx="1"/>
          </p:nvPr>
        </p:nvPicPr>
        <p:blipFill>
          <a:blip r:embed="rId2"/>
          <a:stretch>
            <a:fillRect/>
          </a:stretch>
        </p:blipFill>
        <p:spPr>
          <a:xfrm>
            <a:off x="1905000" y="1981201"/>
            <a:ext cx="2694666" cy="768163"/>
          </a:xfrm>
          <a:prstGeom prst="rect">
            <a:avLst/>
          </a:prstGeom>
        </p:spPr>
      </p:pic>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7</a:t>
            </a:fld>
            <a:endParaRPr lang="en-US" dirty="0"/>
          </a:p>
        </p:txBody>
      </p:sp>
      <p:cxnSp>
        <p:nvCxnSpPr>
          <p:cNvPr id="7" name="Straight Arrow Connector 6"/>
          <p:cNvCxnSpPr/>
          <p:nvPr/>
        </p:nvCxnSpPr>
        <p:spPr>
          <a:xfrm>
            <a:off x="4607904" y="2286000"/>
            <a:ext cx="3429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4950804" y="1844028"/>
            <a:ext cx="2420322" cy="1042506"/>
          </a:xfrm>
          <a:prstGeom prst="rect">
            <a:avLst/>
          </a:prstGeom>
        </p:spPr>
      </p:pic>
      <p:cxnSp>
        <p:nvCxnSpPr>
          <p:cNvPr id="9" name="Straight Arrow Connector 8"/>
          <p:cNvCxnSpPr/>
          <p:nvPr/>
        </p:nvCxnSpPr>
        <p:spPr>
          <a:xfrm>
            <a:off x="7315200" y="2298357"/>
            <a:ext cx="3429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66339" y="2001796"/>
            <a:ext cx="2524125" cy="646331"/>
          </a:xfrm>
          <a:prstGeom prst="rect">
            <a:avLst/>
          </a:prstGeom>
          <a:solidFill>
            <a:srgbClr val="3494BA"/>
          </a:solidFill>
        </p:spPr>
        <p:txBody>
          <a:bodyPr wrap="square" rtlCol="0">
            <a:spAutoFit/>
          </a:bodyPr>
          <a:lstStyle/>
          <a:p>
            <a:pPr algn="ctr" fontAlgn="auto">
              <a:spcBef>
                <a:spcPts val="0"/>
              </a:spcBef>
              <a:spcAft>
                <a:spcPts val="0"/>
              </a:spcAft>
              <a:defRPr/>
            </a:pPr>
            <a:r>
              <a:rPr lang="en-US" b="1" kern="0" dirty="0">
                <a:solidFill>
                  <a:prstClr val="white"/>
                </a:solidFill>
                <a:latin typeface="Century Gothic" panose="020B0502020202020204"/>
                <a:ea typeface="+mn-ea"/>
                <a:cs typeface="+mn-cs"/>
              </a:rPr>
              <a:t>U.S. Department of Defense</a:t>
            </a:r>
          </a:p>
        </p:txBody>
      </p:sp>
      <p:cxnSp>
        <p:nvCxnSpPr>
          <p:cNvPr id="11" name="Straight Arrow Connector 10"/>
          <p:cNvCxnSpPr/>
          <p:nvPr/>
        </p:nvCxnSpPr>
        <p:spPr>
          <a:xfrm>
            <a:off x="6096000" y="2886535"/>
            <a:ext cx="0" cy="484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4" descr="Image result for samhs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2525" y="3252600"/>
            <a:ext cx="1426950" cy="142695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019800" y="445095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7521" y="5140419"/>
            <a:ext cx="1844558" cy="1203574"/>
          </a:xfrm>
          <a:prstGeom prst="rect">
            <a:avLst/>
          </a:prstGeom>
        </p:spPr>
      </p:pic>
    </p:spTree>
    <p:extLst>
      <p:ext uri="{BB962C8B-B14F-4D97-AF65-F5344CB8AC3E}">
        <p14:creationId xmlns:p14="http://schemas.microsoft.com/office/powerpoint/2010/main" val="398426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9251"/>
            <a:ext cx="8229600" cy="1020762"/>
          </a:xfrm>
        </p:spPr>
        <p:txBody>
          <a:bodyPr/>
          <a:lstStyle/>
          <a:p>
            <a:r>
              <a:rPr lang="en-US" sz="3200" dirty="0"/>
              <a:t>Interagency Task Force </a:t>
            </a:r>
            <a:br>
              <a:rPr lang="en-US" sz="3200" dirty="0"/>
            </a:br>
            <a:r>
              <a:rPr lang="en-US" sz="3200" dirty="0"/>
              <a:t>on Military and Veterans Mental Health </a:t>
            </a:r>
            <a:br>
              <a:rPr lang="en-US" sz="3200" dirty="0"/>
            </a:br>
            <a:endParaRPr lang="en-US" sz="3200" dirty="0"/>
          </a:p>
        </p:txBody>
      </p:sp>
      <p:sp>
        <p:nvSpPr>
          <p:cNvPr id="4" name="Content Placeholder 3"/>
          <p:cNvSpPr>
            <a:spLocks noGrp="1"/>
          </p:cNvSpPr>
          <p:nvPr>
            <p:ph sz="half" idx="2"/>
          </p:nvPr>
        </p:nvSpPr>
        <p:spPr>
          <a:xfrm>
            <a:off x="1600200" y="5805528"/>
            <a:ext cx="7315200" cy="770454"/>
          </a:xfrm>
        </p:spPr>
        <p:txBody>
          <a:bodyPr/>
          <a:lstStyle/>
          <a:p>
            <a:pPr marL="0" indent="0">
              <a:buNone/>
            </a:pPr>
            <a:r>
              <a:rPr lang="en-US" sz="2000" dirty="0"/>
              <a:t>2012 Executive Order directing DoD, VA, and DHHS to collaboratively focus on 8 key domains related to SMVF populations nationwide</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C4A55D31-5EB7-41D3-A951-185D2D093743}" type="slidenum">
              <a:rPr lang="en-US" smtClean="0"/>
              <a:pPr>
                <a:defRPr/>
              </a:pPr>
              <a:t>8</a:t>
            </a:fld>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43250" y="1589090"/>
            <a:ext cx="5905500" cy="4216439"/>
          </a:xfrm>
          <a:prstGeom prst="rect">
            <a:avLst/>
          </a:prstGeom>
        </p:spPr>
      </p:pic>
    </p:spTree>
    <p:extLst>
      <p:ext uri="{BB962C8B-B14F-4D97-AF65-F5344CB8AC3E}">
        <p14:creationId xmlns:p14="http://schemas.microsoft.com/office/powerpoint/2010/main" val="188898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020762"/>
          </a:xfrm>
        </p:spPr>
        <p:txBody>
          <a:bodyPr/>
          <a:lstStyle/>
          <a:p>
            <a:r>
              <a:rPr lang="en-US" dirty="0"/>
              <a:t>The SMVF TA Center</a:t>
            </a:r>
            <a:br>
              <a:rPr lang="en-US" dirty="0"/>
            </a:br>
            <a:endParaRPr lang="en-US" dirty="0"/>
          </a:p>
        </p:txBody>
      </p:sp>
      <p:sp>
        <p:nvSpPr>
          <p:cNvPr id="3" name="Content Placeholder 2"/>
          <p:cNvSpPr>
            <a:spLocks noGrp="1"/>
          </p:cNvSpPr>
          <p:nvPr>
            <p:ph idx="1"/>
          </p:nvPr>
        </p:nvSpPr>
        <p:spPr>
          <a:xfrm>
            <a:off x="2016211" y="1905001"/>
            <a:ext cx="8229600" cy="4297363"/>
          </a:xfrm>
        </p:spPr>
        <p:txBody>
          <a:bodyPr/>
          <a:lstStyle/>
          <a:p>
            <a:r>
              <a:rPr lang="en-US" sz="2400" dirty="0"/>
              <a:t>Since 2008, SAMHSA’s Service Members, Veterans, and their Families (SMVF) Technical Assistance (TA) Center has held 8 Policy Academies and 6 Implementation Academies on specific topics of interest to states</a:t>
            </a:r>
          </a:p>
          <a:p>
            <a:endParaRPr lang="en-US" sz="2400" dirty="0"/>
          </a:p>
          <a:p>
            <a:r>
              <a:rPr lang="en-US" sz="2400" dirty="0"/>
              <a:t>49 states, 4 territories, and the District of Columbia have attended one or more of these events and received assistance from the SMVF TA Center in meeting their priorities </a:t>
            </a:r>
          </a:p>
          <a:p>
            <a:endParaRPr lang="en-US" dirty="0"/>
          </a:p>
        </p:txBody>
      </p:sp>
      <p:sp>
        <p:nvSpPr>
          <p:cNvPr id="4" name="Slide Number Placeholder 3"/>
          <p:cNvSpPr>
            <a:spLocks noGrp="1"/>
          </p:cNvSpPr>
          <p:nvPr>
            <p:ph type="sldNum" sz="quarter" idx="12"/>
          </p:nvPr>
        </p:nvSpPr>
        <p:spPr/>
        <p:txBody>
          <a:bodyPr/>
          <a:lstStyle/>
          <a:p>
            <a:pPr>
              <a:defRPr/>
            </a:pPr>
            <a:fld id="{C06B4EFD-C58E-49A4-816B-2643F1322A38}" type="slidenum">
              <a:rPr lang="en-US" smtClean="0"/>
              <a:pPr>
                <a:defRPr/>
              </a:pPr>
              <a:t>9</a:t>
            </a:fld>
            <a:endParaRPr lang="en-US" dirty="0"/>
          </a:p>
        </p:txBody>
      </p:sp>
    </p:spTree>
    <p:extLst>
      <p:ext uri="{BB962C8B-B14F-4D97-AF65-F5344CB8AC3E}">
        <p14:creationId xmlns:p14="http://schemas.microsoft.com/office/powerpoint/2010/main" val="603837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59&quot;/&gt;&lt;/object&gt;&lt;/object&gt;&lt;/object&gt;&lt;/database&gt;"/>
  <p:tag name="SECTOMILLISECCONVERTED" val="1"/>
</p:tagLst>
</file>

<file path=ppt/theme/theme1.xml><?xml version="1.0" encoding="utf-8"?>
<a:theme xmlns:a="http://schemas.openxmlformats.org/drawingml/2006/main" name="SAMHSA_PPT_Template_50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SAMHSA_PPT_Template_508</Template>
  <TotalTime>1884</TotalTime>
  <Words>1475</Words>
  <Application>Microsoft Office PowerPoint</Application>
  <PresentationFormat>Widescreen</PresentationFormat>
  <Paragraphs>206</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Arial</vt:lpstr>
      <vt:lpstr>Calibri</vt:lpstr>
      <vt:lpstr>Century Gothic</vt:lpstr>
      <vt:lpstr>Symbol</vt:lpstr>
      <vt:lpstr>Times New Roman</vt:lpstr>
      <vt:lpstr>SAMHSA_PPT_Template_508</vt:lpstr>
      <vt:lpstr>PowerPoint Presentation</vt:lpstr>
      <vt:lpstr>Advancing Suicide Prevention Best Practices in Peer Support for Service Members, Veterans, and their Families</vt:lpstr>
      <vt:lpstr>Disclaimer</vt:lpstr>
      <vt:lpstr>Introductions</vt:lpstr>
      <vt:lpstr>Presenters</vt:lpstr>
      <vt:lpstr>Key Areas for our Discussion</vt:lpstr>
      <vt:lpstr>Collaboration Across Federal Agencies </vt:lpstr>
      <vt:lpstr>Interagency Task Force  on Military and Veterans Mental Health  </vt:lpstr>
      <vt:lpstr>The SMVF TA Center </vt:lpstr>
      <vt:lpstr>The SMVF TA Center (cont’d) </vt:lpstr>
      <vt:lpstr>Technical Assistance</vt:lpstr>
      <vt:lpstr>Technical Assistance Opportunities </vt:lpstr>
      <vt:lpstr>Interagency Teams Bridge the Gaps </vt:lpstr>
      <vt:lpstr>Agencies Leading Teams </vt:lpstr>
      <vt:lpstr>Creating a Feasible Interagency State Plan</vt:lpstr>
      <vt:lpstr>Advancing Suicide Prevention Best Practices in Peer Support for Service Members, Veterans, and their Families (SPPEER) Virtual Implementation Academy </vt:lpstr>
      <vt:lpstr>SPPEER Objectives </vt:lpstr>
      <vt:lpstr>SPPEER Logic Model </vt:lpstr>
      <vt:lpstr>Participating Delegations</vt:lpstr>
      <vt:lpstr>SPPEER Process </vt:lpstr>
      <vt:lpstr>Priorities  </vt:lpstr>
      <vt:lpstr>Best Practices </vt:lpstr>
      <vt:lpstr>Cross Collaboration – Thank you to our Partners  </vt:lpstr>
      <vt:lpstr>SPPEER State Examples </vt:lpstr>
      <vt:lpstr>Building Community Collaboration</vt:lpstr>
      <vt:lpstr>Increasing Impact of the Workforce</vt:lpstr>
      <vt:lpstr>Implementing Suicide Prevention Best Practices </vt:lpstr>
      <vt:lpstr>Improving Data Access, Sharing, and Analysis</vt:lpstr>
      <vt:lpstr>Ongoing SPPEER  Technical Assistance </vt:lpstr>
      <vt:lpstr>Contact Information</vt:lpstr>
    </vt:vector>
  </TitlesOfParts>
  <Company>SAMHSA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SAMHSA Powerpoint Template</dc:title>
  <dc:subject>SAMSHA Powerpoint Template</dc:subject>
  <dc:creator>DHHS - SAMHSA</dc:creator>
  <cp:keywords>template, powerpoint, samhsa</cp:keywords>
  <cp:lastModifiedBy>Marina Spenner</cp:lastModifiedBy>
  <cp:revision>301</cp:revision>
  <cp:lastPrinted>2015-01-15T21:31:03Z</cp:lastPrinted>
  <dcterms:created xsi:type="dcterms:W3CDTF">2011-01-26T16:13:11Z</dcterms:created>
  <dcterms:modified xsi:type="dcterms:W3CDTF">2017-08-09T16:54:57Z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US English</vt:lpwstr>
  </property>
</Properties>
</file>