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4" r:id="rId1"/>
  </p:sldMasterIdLst>
  <p:notesMasterIdLst>
    <p:notesMasterId r:id="rId22"/>
  </p:notesMasterIdLst>
  <p:handoutMasterIdLst>
    <p:handoutMasterId r:id="rId23"/>
  </p:handoutMasterIdLst>
  <p:sldIdLst>
    <p:sldId id="850" r:id="rId2"/>
    <p:sldId id="851" r:id="rId3"/>
    <p:sldId id="852" r:id="rId4"/>
    <p:sldId id="866" r:id="rId5"/>
    <p:sldId id="999" r:id="rId6"/>
    <p:sldId id="1004" r:id="rId7"/>
    <p:sldId id="1005" r:id="rId8"/>
    <p:sldId id="1003" r:id="rId9"/>
    <p:sldId id="1000" r:id="rId10"/>
    <p:sldId id="997" r:id="rId11"/>
    <p:sldId id="998" r:id="rId12"/>
    <p:sldId id="1002" r:id="rId13"/>
    <p:sldId id="1006" r:id="rId14"/>
    <p:sldId id="1008" r:id="rId15"/>
    <p:sldId id="1010" r:id="rId16"/>
    <p:sldId id="1007" r:id="rId17"/>
    <p:sldId id="1011" r:id="rId18"/>
    <p:sldId id="834" r:id="rId19"/>
    <p:sldId id="836" r:id="rId20"/>
    <p:sldId id="837"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55"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ison, Theresa A Ms Henry Jackson Fundation" initials="MTAMHJF" lastIdx="8" clrIdx="0"/>
  <p:cmAuthor id="1" name="Laura Cho-Stutler" initials="LC"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54518" autoAdjust="0"/>
  </p:normalViewPr>
  <p:slideViewPr>
    <p:cSldViewPr>
      <p:cViewPr varScale="1">
        <p:scale>
          <a:sx n="42" d="100"/>
          <a:sy n="42" d="100"/>
        </p:scale>
        <p:origin x="1926" y="42"/>
      </p:cViewPr>
      <p:guideLst>
        <p:guide orient="horz" pos="2160"/>
        <p:guide pos="2880"/>
      </p:guideLst>
    </p:cSldViewPr>
  </p:slideViewPr>
  <p:outlineViewPr>
    <p:cViewPr>
      <p:scale>
        <a:sx n="33" d="100"/>
        <a:sy n="33" d="100"/>
      </p:scale>
      <p:origin x="0" y="18800"/>
    </p:cViewPr>
  </p:outlineViewPr>
  <p:notesTextViewPr>
    <p:cViewPr>
      <p:scale>
        <a:sx n="200" d="100"/>
        <a:sy n="200" d="100"/>
      </p:scale>
      <p:origin x="0" y="0"/>
    </p:cViewPr>
  </p:notesTextViewPr>
  <p:sorterViewPr>
    <p:cViewPr>
      <p:scale>
        <a:sx n="66" d="100"/>
        <a:sy n="66" d="100"/>
      </p:scale>
      <p:origin x="0" y="-912"/>
    </p:cViewPr>
  </p:sorterViewPr>
  <p:notesViewPr>
    <p:cSldViewPr>
      <p:cViewPr varScale="1">
        <p:scale>
          <a:sx n="85" d="100"/>
          <a:sy n="85" d="100"/>
        </p:scale>
        <p:origin x="2800" y="192"/>
      </p:cViewPr>
      <p:guideLst>
        <p:guide orient="horz" pos="3024"/>
        <p:guide pos="235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5751F-30EC-450D-9DF7-EAC23B9800F2}"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US"/>
        </a:p>
      </dgm:t>
    </dgm:pt>
    <dgm:pt modelId="{4F648990-BE08-490F-877A-8BA586667FF4}">
      <dgm:prSet phldrT="[Text]"/>
      <dgm:spPr>
        <a:solidFill>
          <a:srgbClr val="8FCD4E"/>
        </a:solidFill>
      </dgm:spPr>
      <dgm:t>
        <a:bodyPr/>
        <a:lstStyle/>
        <a:p>
          <a:r>
            <a:rPr lang="en-US" dirty="0"/>
            <a:t>Cognitive Processing Therapy (CPT) for PTSD</a:t>
          </a:r>
        </a:p>
      </dgm:t>
    </dgm:pt>
    <dgm:pt modelId="{05218376-B7E5-45AB-9EDA-F16CE529D13A}" type="parTrans" cxnId="{37135EF2-3FD5-4413-8408-899C4A6B7EB1}">
      <dgm:prSet/>
      <dgm:spPr/>
      <dgm:t>
        <a:bodyPr/>
        <a:lstStyle/>
        <a:p>
          <a:endParaRPr lang="en-US"/>
        </a:p>
      </dgm:t>
    </dgm:pt>
    <dgm:pt modelId="{1EE4C077-7EA1-457C-AC5D-6F1B39DC5210}" type="sibTrans" cxnId="{37135EF2-3FD5-4413-8408-899C4A6B7EB1}">
      <dgm:prSet/>
      <dgm:spPr/>
      <dgm:t>
        <a:bodyPr/>
        <a:lstStyle/>
        <a:p>
          <a:endParaRPr lang="en-US"/>
        </a:p>
      </dgm:t>
    </dgm:pt>
    <dgm:pt modelId="{4F762F89-1709-4B12-AEF1-DB523F647F36}">
      <dgm:prSet phldrT="[Text]"/>
      <dgm:spPr>
        <a:solidFill>
          <a:srgbClr val="8FCD4E"/>
        </a:solidFill>
      </dgm:spPr>
      <dgm:t>
        <a:bodyPr/>
        <a:lstStyle/>
        <a:p>
          <a:r>
            <a:rPr lang="en-US" dirty="0"/>
            <a:t>Prolonged Exposure (PE) Therapy for PTSD </a:t>
          </a:r>
        </a:p>
      </dgm:t>
    </dgm:pt>
    <dgm:pt modelId="{1061758C-6599-43D2-8D59-D5FA28F49728}" type="parTrans" cxnId="{5F125E9B-2945-4C21-97A0-1D7A2D965ABE}">
      <dgm:prSet/>
      <dgm:spPr/>
      <dgm:t>
        <a:bodyPr/>
        <a:lstStyle/>
        <a:p>
          <a:endParaRPr lang="en-US"/>
        </a:p>
      </dgm:t>
    </dgm:pt>
    <dgm:pt modelId="{D71FFF19-8A09-4E62-9462-E4B0CD6FF972}" type="sibTrans" cxnId="{5F125E9B-2945-4C21-97A0-1D7A2D965ABE}">
      <dgm:prSet/>
      <dgm:spPr/>
      <dgm:t>
        <a:bodyPr/>
        <a:lstStyle/>
        <a:p>
          <a:endParaRPr lang="en-US"/>
        </a:p>
      </dgm:t>
    </dgm:pt>
    <dgm:pt modelId="{7F620DCB-1996-4707-80E7-B920384EA679}">
      <dgm:prSet phldrT="[Text]"/>
      <dgm:spPr>
        <a:solidFill>
          <a:schemeClr val="accent5">
            <a:lumMod val="75000"/>
          </a:schemeClr>
        </a:solidFill>
      </dgm:spPr>
      <dgm:t>
        <a:bodyPr/>
        <a:lstStyle/>
        <a:p>
          <a:r>
            <a:rPr lang="en-US" dirty="0"/>
            <a:t>Cognitive Behavioral Therapy for Insomnia (CBT-I)</a:t>
          </a:r>
        </a:p>
      </dgm:t>
    </dgm:pt>
    <dgm:pt modelId="{2AE08292-C1FB-4E1E-8F6D-2831CA4DFBAA}" type="parTrans" cxnId="{70C7B0F7-03D3-44A2-B429-FE06893FB577}">
      <dgm:prSet/>
      <dgm:spPr/>
      <dgm:t>
        <a:bodyPr/>
        <a:lstStyle/>
        <a:p>
          <a:endParaRPr lang="en-US"/>
        </a:p>
      </dgm:t>
    </dgm:pt>
    <dgm:pt modelId="{D9690503-C231-488C-8AD5-0019F1DFA76A}" type="sibTrans" cxnId="{70C7B0F7-03D3-44A2-B429-FE06893FB577}">
      <dgm:prSet/>
      <dgm:spPr/>
      <dgm:t>
        <a:bodyPr/>
        <a:lstStyle/>
        <a:p>
          <a:endParaRPr lang="en-US"/>
        </a:p>
      </dgm:t>
    </dgm:pt>
    <dgm:pt modelId="{E7CDB203-90B2-4EEE-9CDC-51DB26FCB82A}">
      <dgm:prSet phldrT="[Text]"/>
      <dgm:spPr>
        <a:solidFill>
          <a:schemeClr val="accent5">
            <a:lumMod val="75000"/>
          </a:schemeClr>
        </a:solidFill>
      </dgm:spPr>
      <dgm:t>
        <a:bodyPr/>
        <a:lstStyle/>
        <a:p>
          <a:r>
            <a:rPr lang="en-US" dirty="0"/>
            <a:t>Cognitive Behavioral Therapy for Depression (CBT-D)</a:t>
          </a:r>
        </a:p>
      </dgm:t>
    </dgm:pt>
    <dgm:pt modelId="{D01734C9-9D71-48F3-BA52-10A7339CFA9B}" type="parTrans" cxnId="{FD6D3F4E-3DDF-4B89-9D23-D5522A883C76}">
      <dgm:prSet/>
      <dgm:spPr/>
      <dgm:t>
        <a:bodyPr/>
        <a:lstStyle/>
        <a:p>
          <a:endParaRPr lang="en-US"/>
        </a:p>
      </dgm:t>
    </dgm:pt>
    <dgm:pt modelId="{9B4DA6E7-7B6A-4088-91D5-648428AD5ACF}" type="sibTrans" cxnId="{FD6D3F4E-3DDF-4B89-9D23-D5522A883C76}">
      <dgm:prSet/>
      <dgm:spPr/>
      <dgm:t>
        <a:bodyPr/>
        <a:lstStyle/>
        <a:p>
          <a:endParaRPr lang="en-US"/>
        </a:p>
      </dgm:t>
    </dgm:pt>
    <dgm:pt modelId="{752A588D-9363-4DC3-B64C-B8EB9B6E167B}">
      <dgm:prSet phldrT="[Text]"/>
      <dgm:spPr>
        <a:solidFill>
          <a:srgbClr val="7030A0"/>
        </a:solidFill>
      </dgm:spPr>
      <dgm:t>
        <a:bodyPr/>
        <a:lstStyle/>
        <a:p>
          <a:r>
            <a:rPr lang="en-US" dirty="0"/>
            <a:t>1-Day Cognitive Behavioral Therapy for Chronic Pain (CBT-CP)</a:t>
          </a:r>
        </a:p>
      </dgm:t>
    </dgm:pt>
    <dgm:pt modelId="{6A400863-5670-49E0-8AA2-B881E81A758D}" type="parTrans" cxnId="{B573D32E-6DC8-45FE-A58B-85508376FE76}">
      <dgm:prSet/>
      <dgm:spPr/>
      <dgm:t>
        <a:bodyPr/>
        <a:lstStyle/>
        <a:p>
          <a:endParaRPr lang="en-US"/>
        </a:p>
      </dgm:t>
    </dgm:pt>
    <dgm:pt modelId="{534530BA-E762-4510-B442-D0D297C1D3E4}" type="sibTrans" cxnId="{B573D32E-6DC8-45FE-A58B-85508376FE76}">
      <dgm:prSet/>
      <dgm:spPr/>
      <dgm:t>
        <a:bodyPr/>
        <a:lstStyle/>
        <a:p>
          <a:endParaRPr lang="en-US"/>
        </a:p>
      </dgm:t>
    </dgm:pt>
    <dgm:pt modelId="{B7A7670E-2DA6-4ED1-8405-C329F13FE01A}">
      <dgm:prSet phldrT="[Text]"/>
      <dgm:spPr>
        <a:solidFill>
          <a:schemeClr val="accent5">
            <a:lumMod val="75000"/>
          </a:schemeClr>
        </a:solidFill>
      </dgm:spPr>
      <dgm:t>
        <a:bodyPr/>
        <a:lstStyle/>
        <a:p>
          <a:r>
            <a:rPr lang="en-US" dirty="0"/>
            <a:t>Suicide Prevention,  Assessment and Treatment</a:t>
          </a:r>
        </a:p>
      </dgm:t>
    </dgm:pt>
    <dgm:pt modelId="{003DDD4E-091A-4690-9AD0-57BF71249F3E}" type="sibTrans" cxnId="{4E84CE00-D1CE-43FC-89CF-64662CD17ABA}">
      <dgm:prSet/>
      <dgm:spPr/>
      <dgm:t>
        <a:bodyPr/>
        <a:lstStyle/>
        <a:p>
          <a:endParaRPr lang="en-US"/>
        </a:p>
      </dgm:t>
    </dgm:pt>
    <dgm:pt modelId="{1C5052E4-692A-4D1B-B433-EB5F89DB9242}" type="parTrans" cxnId="{4E84CE00-D1CE-43FC-89CF-64662CD17ABA}">
      <dgm:prSet/>
      <dgm:spPr/>
      <dgm:t>
        <a:bodyPr/>
        <a:lstStyle/>
        <a:p>
          <a:endParaRPr lang="en-US"/>
        </a:p>
      </dgm:t>
    </dgm:pt>
    <dgm:pt modelId="{E321DC1F-012E-4DCC-8AD9-B748B050F880}" type="pres">
      <dgm:prSet presAssocID="{B205751F-30EC-450D-9DF7-EAC23B9800F2}" presName="diagram" presStyleCnt="0">
        <dgm:presLayoutVars>
          <dgm:dir/>
          <dgm:resizeHandles val="exact"/>
        </dgm:presLayoutVars>
      </dgm:prSet>
      <dgm:spPr/>
    </dgm:pt>
    <dgm:pt modelId="{B7F9B5B8-BDDB-4754-926C-E1D313E4C786}" type="pres">
      <dgm:prSet presAssocID="{4F648990-BE08-490F-877A-8BA586667FF4}" presName="node" presStyleLbl="node1" presStyleIdx="0" presStyleCnt="6">
        <dgm:presLayoutVars>
          <dgm:bulletEnabled val="1"/>
        </dgm:presLayoutVars>
      </dgm:prSet>
      <dgm:spPr>
        <a:prstGeom prst="roundRect">
          <a:avLst/>
        </a:prstGeom>
      </dgm:spPr>
    </dgm:pt>
    <dgm:pt modelId="{44BF8471-182D-4C32-B429-3566EA993DEA}" type="pres">
      <dgm:prSet presAssocID="{1EE4C077-7EA1-457C-AC5D-6F1B39DC5210}" presName="sibTrans" presStyleCnt="0"/>
      <dgm:spPr/>
    </dgm:pt>
    <dgm:pt modelId="{CE2C9FE7-9570-463E-B19D-05812E3C8612}" type="pres">
      <dgm:prSet presAssocID="{4F762F89-1709-4B12-AEF1-DB523F647F36}" presName="node" presStyleLbl="node1" presStyleIdx="1" presStyleCnt="6">
        <dgm:presLayoutVars>
          <dgm:bulletEnabled val="1"/>
        </dgm:presLayoutVars>
      </dgm:prSet>
      <dgm:spPr>
        <a:prstGeom prst="roundRect">
          <a:avLst/>
        </a:prstGeom>
      </dgm:spPr>
    </dgm:pt>
    <dgm:pt modelId="{A14BA99F-0B4E-4FC3-900C-FDF884740AC9}" type="pres">
      <dgm:prSet presAssocID="{D71FFF19-8A09-4E62-9462-E4B0CD6FF972}" presName="sibTrans" presStyleCnt="0"/>
      <dgm:spPr/>
    </dgm:pt>
    <dgm:pt modelId="{D527766C-8E83-451F-81EA-5F7E058FEDE5}" type="pres">
      <dgm:prSet presAssocID="{7F620DCB-1996-4707-80E7-B920384EA679}" presName="node" presStyleLbl="node1" presStyleIdx="2" presStyleCnt="6">
        <dgm:presLayoutVars>
          <dgm:bulletEnabled val="1"/>
        </dgm:presLayoutVars>
      </dgm:prSet>
      <dgm:spPr>
        <a:prstGeom prst="roundRect">
          <a:avLst/>
        </a:prstGeom>
      </dgm:spPr>
    </dgm:pt>
    <dgm:pt modelId="{1A987EF7-F273-4218-A13A-7E4C090C8B30}" type="pres">
      <dgm:prSet presAssocID="{D9690503-C231-488C-8AD5-0019F1DFA76A}" presName="sibTrans" presStyleCnt="0"/>
      <dgm:spPr/>
    </dgm:pt>
    <dgm:pt modelId="{8AE26A65-7A38-4A27-8329-919AF86D72E9}" type="pres">
      <dgm:prSet presAssocID="{E7CDB203-90B2-4EEE-9CDC-51DB26FCB82A}" presName="node" presStyleLbl="node1" presStyleIdx="3" presStyleCnt="6">
        <dgm:presLayoutVars>
          <dgm:bulletEnabled val="1"/>
        </dgm:presLayoutVars>
      </dgm:prSet>
      <dgm:spPr>
        <a:prstGeom prst="roundRect">
          <a:avLst/>
        </a:prstGeom>
      </dgm:spPr>
    </dgm:pt>
    <dgm:pt modelId="{DC63D1EA-3C43-4DDB-801E-6D9DD26DA549}" type="pres">
      <dgm:prSet presAssocID="{9B4DA6E7-7B6A-4088-91D5-648428AD5ACF}" presName="sibTrans" presStyleCnt="0"/>
      <dgm:spPr/>
    </dgm:pt>
    <dgm:pt modelId="{3671C087-FC7F-4505-806C-299FEB89C0BC}" type="pres">
      <dgm:prSet presAssocID="{B7A7670E-2DA6-4ED1-8405-C329F13FE01A}" presName="node" presStyleLbl="node1" presStyleIdx="4" presStyleCnt="6">
        <dgm:presLayoutVars>
          <dgm:bulletEnabled val="1"/>
        </dgm:presLayoutVars>
      </dgm:prSet>
      <dgm:spPr>
        <a:prstGeom prst="roundRect">
          <a:avLst/>
        </a:prstGeom>
      </dgm:spPr>
    </dgm:pt>
    <dgm:pt modelId="{36E5ACA0-64FE-474A-89CB-B7C3157A8190}" type="pres">
      <dgm:prSet presAssocID="{003DDD4E-091A-4690-9AD0-57BF71249F3E}" presName="sibTrans" presStyleCnt="0"/>
      <dgm:spPr/>
    </dgm:pt>
    <dgm:pt modelId="{36A6EED7-5150-4689-8B7F-F7F140DD32B0}" type="pres">
      <dgm:prSet presAssocID="{752A588D-9363-4DC3-B64C-B8EB9B6E167B}" presName="node" presStyleLbl="node1" presStyleIdx="5" presStyleCnt="6">
        <dgm:presLayoutVars>
          <dgm:bulletEnabled val="1"/>
        </dgm:presLayoutVars>
      </dgm:prSet>
      <dgm:spPr>
        <a:prstGeom prst="roundRect">
          <a:avLst/>
        </a:prstGeom>
      </dgm:spPr>
    </dgm:pt>
  </dgm:ptLst>
  <dgm:cxnLst>
    <dgm:cxn modelId="{4E84CE00-D1CE-43FC-89CF-64662CD17ABA}" srcId="{B205751F-30EC-450D-9DF7-EAC23B9800F2}" destId="{B7A7670E-2DA6-4ED1-8405-C329F13FE01A}" srcOrd="4" destOrd="0" parTransId="{1C5052E4-692A-4D1B-B433-EB5F89DB9242}" sibTransId="{003DDD4E-091A-4690-9AD0-57BF71249F3E}"/>
    <dgm:cxn modelId="{C4490913-76D7-4FBB-978D-BCF22DAAC137}" type="presOf" srcId="{4F762F89-1709-4B12-AEF1-DB523F647F36}" destId="{CE2C9FE7-9570-463E-B19D-05812E3C8612}" srcOrd="0" destOrd="0" presId="urn:microsoft.com/office/officeart/2005/8/layout/default#2"/>
    <dgm:cxn modelId="{18F21F24-DD6D-4C1D-8C49-B7E5CB5C84BC}" type="presOf" srcId="{E7CDB203-90B2-4EEE-9CDC-51DB26FCB82A}" destId="{8AE26A65-7A38-4A27-8329-919AF86D72E9}" srcOrd="0" destOrd="0" presId="urn:microsoft.com/office/officeart/2005/8/layout/default#2"/>
    <dgm:cxn modelId="{B573D32E-6DC8-45FE-A58B-85508376FE76}" srcId="{B205751F-30EC-450D-9DF7-EAC23B9800F2}" destId="{752A588D-9363-4DC3-B64C-B8EB9B6E167B}" srcOrd="5" destOrd="0" parTransId="{6A400863-5670-49E0-8AA2-B881E81A758D}" sibTransId="{534530BA-E762-4510-B442-D0D297C1D3E4}"/>
    <dgm:cxn modelId="{03F27131-B954-43FF-AAAB-F44187549A4D}" type="presOf" srcId="{B7A7670E-2DA6-4ED1-8405-C329F13FE01A}" destId="{3671C087-FC7F-4505-806C-299FEB89C0BC}" srcOrd="0" destOrd="0" presId="urn:microsoft.com/office/officeart/2005/8/layout/default#2"/>
    <dgm:cxn modelId="{FD6D3F4E-3DDF-4B89-9D23-D5522A883C76}" srcId="{B205751F-30EC-450D-9DF7-EAC23B9800F2}" destId="{E7CDB203-90B2-4EEE-9CDC-51DB26FCB82A}" srcOrd="3" destOrd="0" parTransId="{D01734C9-9D71-48F3-BA52-10A7339CFA9B}" sibTransId="{9B4DA6E7-7B6A-4088-91D5-648428AD5ACF}"/>
    <dgm:cxn modelId="{D0E9D395-1FDB-454A-A86F-A6635903191B}" type="presOf" srcId="{7F620DCB-1996-4707-80E7-B920384EA679}" destId="{D527766C-8E83-451F-81EA-5F7E058FEDE5}" srcOrd="0" destOrd="0" presId="urn:microsoft.com/office/officeart/2005/8/layout/default#2"/>
    <dgm:cxn modelId="{5F125E9B-2945-4C21-97A0-1D7A2D965ABE}" srcId="{B205751F-30EC-450D-9DF7-EAC23B9800F2}" destId="{4F762F89-1709-4B12-AEF1-DB523F647F36}" srcOrd="1" destOrd="0" parTransId="{1061758C-6599-43D2-8D59-D5FA28F49728}" sibTransId="{D71FFF19-8A09-4E62-9462-E4B0CD6FF972}"/>
    <dgm:cxn modelId="{0483089C-2B0B-44AD-B2CB-5496C9CBAF20}" type="presOf" srcId="{B205751F-30EC-450D-9DF7-EAC23B9800F2}" destId="{E321DC1F-012E-4DCC-8AD9-B748B050F880}" srcOrd="0" destOrd="0" presId="urn:microsoft.com/office/officeart/2005/8/layout/default#2"/>
    <dgm:cxn modelId="{91F1C5DC-B024-4ADE-BF88-31C2297E4298}" type="presOf" srcId="{752A588D-9363-4DC3-B64C-B8EB9B6E167B}" destId="{36A6EED7-5150-4689-8B7F-F7F140DD32B0}" srcOrd="0" destOrd="0" presId="urn:microsoft.com/office/officeart/2005/8/layout/default#2"/>
    <dgm:cxn modelId="{37135EF2-3FD5-4413-8408-899C4A6B7EB1}" srcId="{B205751F-30EC-450D-9DF7-EAC23B9800F2}" destId="{4F648990-BE08-490F-877A-8BA586667FF4}" srcOrd="0" destOrd="0" parTransId="{05218376-B7E5-45AB-9EDA-F16CE529D13A}" sibTransId="{1EE4C077-7EA1-457C-AC5D-6F1B39DC5210}"/>
    <dgm:cxn modelId="{1F3234F7-81C2-4174-AFDA-7116F4539660}" type="presOf" srcId="{4F648990-BE08-490F-877A-8BA586667FF4}" destId="{B7F9B5B8-BDDB-4754-926C-E1D313E4C786}" srcOrd="0" destOrd="0" presId="urn:microsoft.com/office/officeart/2005/8/layout/default#2"/>
    <dgm:cxn modelId="{70C7B0F7-03D3-44A2-B429-FE06893FB577}" srcId="{B205751F-30EC-450D-9DF7-EAC23B9800F2}" destId="{7F620DCB-1996-4707-80E7-B920384EA679}" srcOrd="2" destOrd="0" parTransId="{2AE08292-C1FB-4E1E-8F6D-2831CA4DFBAA}" sibTransId="{D9690503-C231-488C-8AD5-0019F1DFA76A}"/>
    <dgm:cxn modelId="{38AC2EAB-2324-479C-A52F-F6B61AFC4478}" type="presParOf" srcId="{E321DC1F-012E-4DCC-8AD9-B748B050F880}" destId="{B7F9B5B8-BDDB-4754-926C-E1D313E4C786}" srcOrd="0" destOrd="0" presId="urn:microsoft.com/office/officeart/2005/8/layout/default#2"/>
    <dgm:cxn modelId="{0FF54979-DD12-40DB-9864-80EA3590B009}" type="presParOf" srcId="{E321DC1F-012E-4DCC-8AD9-B748B050F880}" destId="{44BF8471-182D-4C32-B429-3566EA993DEA}" srcOrd="1" destOrd="0" presId="urn:microsoft.com/office/officeart/2005/8/layout/default#2"/>
    <dgm:cxn modelId="{C73B5174-85D3-4D8B-A2C3-BAE6E4A3F3D4}" type="presParOf" srcId="{E321DC1F-012E-4DCC-8AD9-B748B050F880}" destId="{CE2C9FE7-9570-463E-B19D-05812E3C8612}" srcOrd="2" destOrd="0" presId="urn:microsoft.com/office/officeart/2005/8/layout/default#2"/>
    <dgm:cxn modelId="{89FA51C7-AF0F-4146-8E51-07BA71D1D379}" type="presParOf" srcId="{E321DC1F-012E-4DCC-8AD9-B748B050F880}" destId="{A14BA99F-0B4E-4FC3-900C-FDF884740AC9}" srcOrd="3" destOrd="0" presId="urn:microsoft.com/office/officeart/2005/8/layout/default#2"/>
    <dgm:cxn modelId="{03222795-5547-4549-BCC5-02DC8BE9C549}" type="presParOf" srcId="{E321DC1F-012E-4DCC-8AD9-B748B050F880}" destId="{D527766C-8E83-451F-81EA-5F7E058FEDE5}" srcOrd="4" destOrd="0" presId="urn:microsoft.com/office/officeart/2005/8/layout/default#2"/>
    <dgm:cxn modelId="{66B5F1C8-BA8F-4373-908C-41225A5817E5}" type="presParOf" srcId="{E321DC1F-012E-4DCC-8AD9-B748B050F880}" destId="{1A987EF7-F273-4218-A13A-7E4C090C8B30}" srcOrd="5" destOrd="0" presId="urn:microsoft.com/office/officeart/2005/8/layout/default#2"/>
    <dgm:cxn modelId="{AF05183D-B487-45C6-B058-42763BA98DAF}" type="presParOf" srcId="{E321DC1F-012E-4DCC-8AD9-B748B050F880}" destId="{8AE26A65-7A38-4A27-8329-919AF86D72E9}" srcOrd="6" destOrd="0" presId="urn:microsoft.com/office/officeart/2005/8/layout/default#2"/>
    <dgm:cxn modelId="{0BF8F080-5C78-480E-B859-70814A9F3E42}" type="presParOf" srcId="{E321DC1F-012E-4DCC-8AD9-B748B050F880}" destId="{DC63D1EA-3C43-4DDB-801E-6D9DD26DA549}" srcOrd="7" destOrd="0" presId="urn:microsoft.com/office/officeart/2005/8/layout/default#2"/>
    <dgm:cxn modelId="{9512F38B-9ABD-467E-9B79-FFDE97307326}" type="presParOf" srcId="{E321DC1F-012E-4DCC-8AD9-B748B050F880}" destId="{3671C087-FC7F-4505-806C-299FEB89C0BC}" srcOrd="8" destOrd="0" presId="urn:microsoft.com/office/officeart/2005/8/layout/default#2"/>
    <dgm:cxn modelId="{16D526C5-7A9D-4D3B-B9AA-58AE60616A99}" type="presParOf" srcId="{E321DC1F-012E-4DCC-8AD9-B748B050F880}" destId="{36E5ACA0-64FE-474A-89CB-B7C3157A8190}" srcOrd="9" destOrd="0" presId="urn:microsoft.com/office/officeart/2005/8/layout/default#2"/>
    <dgm:cxn modelId="{C040C487-415E-4C4B-BC63-AB9E8C91BA84}" type="presParOf" srcId="{E321DC1F-012E-4DCC-8AD9-B748B050F880}" destId="{36A6EED7-5150-4689-8B7F-F7F140DD32B0}"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B5B8-BDDB-4754-926C-E1D313E4C786}">
      <dsp:nvSpPr>
        <dsp:cNvPr id="0" name=""/>
        <dsp:cNvSpPr/>
      </dsp:nvSpPr>
      <dsp:spPr>
        <a:xfrm>
          <a:off x="0" y="272168"/>
          <a:ext cx="2571749" cy="1543050"/>
        </a:xfrm>
        <a:prstGeom prst="roundRect">
          <a:avLst/>
        </a:prstGeom>
        <a:solidFill>
          <a:srgbClr val="8FCD4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Cognitive Processing Therapy (CPT) for PTSD</a:t>
          </a:r>
        </a:p>
      </dsp:txBody>
      <dsp:txXfrm>
        <a:off x="75325" y="347493"/>
        <a:ext cx="2421099" cy="1392400"/>
      </dsp:txXfrm>
    </dsp:sp>
    <dsp:sp modelId="{CE2C9FE7-9570-463E-B19D-05812E3C8612}">
      <dsp:nvSpPr>
        <dsp:cNvPr id="0" name=""/>
        <dsp:cNvSpPr/>
      </dsp:nvSpPr>
      <dsp:spPr>
        <a:xfrm>
          <a:off x="2828925" y="272168"/>
          <a:ext cx="2571749" cy="1543050"/>
        </a:xfrm>
        <a:prstGeom prst="roundRect">
          <a:avLst/>
        </a:prstGeom>
        <a:solidFill>
          <a:srgbClr val="8FCD4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Prolonged Exposure (PE) Therapy for PTSD </a:t>
          </a:r>
        </a:p>
      </dsp:txBody>
      <dsp:txXfrm>
        <a:off x="2904250" y="347493"/>
        <a:ext cx="2421099" cy="1392400"/>
      </dsp:txXfrm>
    </dsp:sp>
    <dsp:sp modelId="{D527766C-8E83-451F-81EA-5F7E058FEDE5}">
      <dsp:nvSpPr>
        <dsp:cNvPr id="0" name=""/>
        <dsp:cNvSpPr/>
      </dsp:nvSpPr>
      <dsp:spPr>
        <a:xfrm>
          <a:off x="5657849" y="272168"/>
          <a:ext cx="2571749" cy="1543050"/>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Cognitive Behavioral Therapy for Insomnia (CBT-I)</a:t>
          </a:r>
        </a:p>
      </dsp:txBody>
      <dsp:txXfrm>
        <a:off x="5733174" y="347493"/>
        <a:ext cx="2421099" cy="1392400"/>
      </dsp:txXfrm>
    </dsp:sp>
    <dsp:sp modelId="{8AE26A65-7A38-4A27-8329-919AF86D72E9}">
      <dsp:nvSpPr>
        <dsp:cNvPr id="0" name=""/>
        <dsp:cNvSpPr/>
      </dsp:nvSpPr>
      <dsp:spPr>
        <a:xfrm>
          <a:off x="0" y="2072393"/>
          <a:ext cx="2571749" cy="1543050"/>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Cognitive Behavioral Therapy for Depression (CBT-D)</a:t>
          </a:r>
        </a:p>
      </dsp:txBody>
      <dsp:txXfrm>
        <a:off x="75325" y="2147718"/>
        <a:ext cx="2421099" cy="1392400"/>
      </dsp:txXfrm>
    </dsp:sp>
    <dsp:sp modelId="{3671C087-FC7F-4505-806C-299FEB89C0BC}">
      <dsp:nvSpPr>
        <dsp:cNvPr id="0" name=""/>
        <dsp:cNvSpPr/>
      </dsp:nvSpPr>
      <dsp:spPr>
        <a:xfrm>
          <a:off x="2828925" y="2072393"/>
          <a:ext cx="2571749" cy="1543050"/>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Suicide Prevention,  Assessment and Treatment</a:t>
          </a:r>
        </a:p>
      </dsp:txBody>
      <dsp:txXfrm>
        <a:off x="2904250" y="2147718"/>
        <a:ext cx="2421099" cy="1392400"/>
      </dsp:txXfrm>
    </dsp:sp>
    <dsp:sp modelId="{36A6EED7-5150-4689-8B7F-F7F140DD32B0}">
      <dsp:nvSpPr>
        <dsp:cNvPr id="0" name=""/>
        <dsp:cNvSpPr/>
      </dsp:nvSpPr>
      <dsp:spPr>
        <a:xfrm>
          <a:off x="5657849" y="2072393"/>
          <a:ext cx="2571749" cy="154305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1-Day Cognitive Behavioral Therapy for Chronic Pain (CBT-CP)</a:t>
          </a:r>
        </a:p>
      </dsp:txBody>
      <dsp:txXfrm>
        <a:off x="5733174" y="2147718"/>
        <a:ext cx="2421099" cy="1392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8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145" cy="464205"/>
          </a:xfrm>
          <a:prstGeom prst="rect">
            <a:avLst/>
          </a:prstGeom>
        </p:spPr>
        <p:txBody>
          <a:bodyPr vert="horz" wrap="square" lIns="92302" tIns="46151" rIns="92302" bIns="46151" numCol="1" anchor="t" anchorCtr="0" compatLnSpc="1">
            <a:prstTxWarp prst="textNoShape">
              <a:avLst/>
            </a:prstTxWarp>
          </a:bodyPr>
          <a:lstStyle>
            <a:lvl1pPr>
              <a:defRPr sz="1100">
                <a:latin typeface="+mn-lt"/>
                <a:ea typeface="ＭＳ Ｐゴシック" pitchFamily="-106" charset="-128"/>
                <a:cs typeface="+mn-cs"/>
              </a:defRPr>
            </a:lvl1pPr>
          </a:lstStyle>
          <a:p>
            <a:pPr>
              <a:defRPr/>
            </a:pPr>
            <a:r>
              <a:rPr lang="en-US" dirty="0"/>
              <a:t>Suicide Prevention – 5+3</a:t>
            </a:r>
          </a:p>
        </p:txBody>
      </p:sp>
      <p:sp>
        <p:nvSpPr>
          <p:cNvPr id="3" name="Date Placeholder 2"/>
          <p:cNvSpPr>
            <a:spLocks noGrp="1"/>
          </p:cNvSpPr>
          <p:nvPr>
            <p:ph type="dt" idx="1"/>
          </p:nvPr>
        </p:nvSpPr>
        <p:spPr>
          <a:xfrm>
            <a:off x="3970734" y="3"/>
            <a:ext cx="3038145" cy="464205"/>
          </a:xfrm>
          <a:prstGeom prst="rect">
            <a:avLst/>
          </a:prstGeom>
        </p:spPr>
        <p:txBody>
          <a:bodyPr vert="horz" wrap="square" lIns="92302" tIns="46151" rIns="92302" bIns="46151" numCol="1" anchor="t" anchorCtr="0" compatLnSpc="1">
            <a:prstTxWarp prst="textNoShape">
              <a:avLst/>
            </a:prstTxWarp>
          </a:bodyPr>
          <a:lstStyle>
            <a:lvl1pPr algn="r">
              <a:defRPr sz="1100">
                <a:latin typeface="+mn-lt"/>
                <a:ea typeface="ＭＳ Ｐゴシック" pitchFamily="26" charset="-128"/>
              </a:defRPr>
            </a:lvl1pPr>
          </a:lstStyle>
          <a:p>
            <a:pPr>
              <a:defRPr/>
            </a:pPr>
            <a:fld id="{59FD4C35-4439-486F-B110-71E04CD6C164}" type="datetime1">
              <a:rPr lang="en-US" smtClean="0"/>
              <a:pPr>
                <a:defRPr/>
              </a:pPr>
              <a:t>8/9/2017</a:t>
            </a:fld>
            <a:endParaRPr lang="en-US" dirty="0"/>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wrap="square" lIns="92302" tIns="46151" rIns="92302" bIns="4615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1204913" y="4416100"/>
            <a:ext cx="4600576" cy="4658959"/>
          </a:xfrm>
          <a:prstGeom prst="rect">
            <a:avLst/>
          </a:prstGeom>
        </p:spPr>
        <p:txBody>
          <a:bodyPr vert="horz" wrap="square" lIns="92302" tIns="46151" rIns="92302" bIns="4615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2778578" y="8829952"/>
            <a:ext cx="3038145" cy="464205"/>
          </a:xfrm>
          <a:prstGeom prst="rect">
            <a:avLst/>
          </a:prstGeom>
        </p:spPr>
        <p:txBody>
          <a:bodyPr vert="horz" wrap="square" lIns="92302" tIns="46151" rIns="92302" bIns="46151" numCol="1" anchor="b" anchorCtr="0" compatLnSpc="1">
            <a:prstTxWarp prst="textNoShape">
              <a:avLst/>
            </a:prstTxWarp>
          </a:bodyPr>
          <a:lstStyle>
            <a:lvl1pPr algn="r">
              <a:defRPr sz="1200" smtClean="0"/>
            </a:lvl1pPr>
          </a:lstStyle>
          <a:p>
            <a:pPr>
              <a:defRPr/>
            </a:pPr>
            <a:fld id="{E16E4E64-EB2D-4AB7-905C-6E8E70A945F3}" type="slidenum">
              <a:rPr lang="en-US"/>
              <a:pPr>
                <a:defRPr/>
              </a:pPr>
              <a:t>‹#›</a:t>
            </a:fld>
            <a:endParaRPr lang="en-US" dirty="0"/>
          </a:p>
        </p:txBody>
      </p:sp>
    </p:spTree>
    <p:extLst>
      <p:ext uri="{BB962C8B-B14F-4D97-AF65-F5344CB8AC3E}">
        <p14:creationId xmlns:p14="http://schemas.microsoft.com/office/powerpoint/2010/main" val="39959303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play.google.com/store/apps/details?id=us.zoom.videomeetings" TargetMode="External"/><Relationship Id="rId4" Type="http://schemas.openxmlformats.org/officeDocument/2006/relationships/hyperlink" Target="https://itunes.apple.com/us/app/id54650530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eploymentpsych.org/virtual-provider-training-in-second-lif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ondlife.c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Lead</a:t>
            </a:r>
            <a:r>
              <a:rPr lang="en-US" baseline="0" dirty="0"/>
              <a:t> CDP Faculty Member: Sharon Birman, </a:t>
            </a:r>
            <a:r>
              <a:rPr lang="en-US" baseline="0" dirty="0" err="1"/>
              <a:t>Psy.D</a:t>
            </a:r>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F1B53BFD-3D7F-48B9-BBF7-1AF751ACE171}" type="slidenum">
              <a:rPr lang="en-US" smtClean="0"/>
              <a:pPr>
                <a:defRPr/>
              </a:pPr>
              <a:t>1</a:t>
            </a:fld>
            <a:endParaRPr lang="en-US" dirty="0"/>
          </a:p>
        </p:txBody>
      </p:sp>
    </p:spTree>
    <p:extLst>
      <p:ext uri="{BB962C8B-B14F-4D97-AF65-F5344CB8AC3E}">
        <p14:creationId xmlns:p14="http://schemas.microsoft.com/office/powerpoint/2010/main" val="219472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698500"/>
            <a:ext cx="3436938" cy="2578100"/>
          </a:xfrm>
        </p:spPr>
      </p:sp>
      <p:sp>
        <p:nvSpPr>
          <p:cNvPr id="3" name="Notes Placeholder 2"/>
          <p:cNvSpPr>
            <a:spLocks noGrp="1"/>
          </p:cNvSpPr>
          <p:nvPr>
            <p:ph type="body" idx="1"/>
          </p:nvPr>
        </p:nvSpPr>
        <p:spPr>
          <a:xfrm>
            <a:off x="0" y="3429000"/>
            <a:ext cx="7010400" cy="5646059"/>
          </a:xfrm>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a:t>SPEAKER NOTES:</a:t>
            </a:r>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0" i="0" kern="1200" dirty="0">
                <a:solidFill>
                  <a:schemeClr val="tx1"/>
                </a:solidFill>
                <a:effectLst/>
                <a:latin typeface="+mn-lt"/>
                <a:ea typeface="ＭＳ Ｐゴシック" pitchFamily="-106" charset="-128"/>
                <a:cs typeface="ＭＳ Ｐゴシック" pitchFamily="-106" charset="-128"/>
              </a:rPr>
              <a:t>From 2010 through today the EBP Program has brought this training to the following locations: (23 trainings,13 states, 3 OCONUS locations):</a:t>
            </a:r>
            <a:r>
              <a:rPr lang="en-US" sz="1200" b="0" i="0" kern="1200" baseline="0" dirty="0">
                <a:solidFill>
                  <a:schemeClr val="tx1"/>
                </a:solidFill>
                <a:effectLst/>
                <a:latin typeface="+mn-lt"/>
                <a:ea typeface="ＭＳ Ｐゴシック" pitchFamily="-106" charset="-128"/>
                <a:cs typeface="ＭＳ Ｐゴシック" pitchFamily="-106" charset="-128"/>
              </a:rPr>
              <a:t> 1) </a:t>
            </a:r>
            <a:r>
              <a:rPr lang="en-US" sz="1200" b="0" i="0" kern="1200" dirty="0">
                <a:solidFill>
                  <a:schemeClr val="tx1"/>
                </a:solidFill>
                <a:effectLst/>
                <a:latin typeface="+mn-lt"/>
                <a:ea typeface="ＭＳ Ｐゴシック" pitchFamily="-106" charset="-128"/>
                <a:cs typeface="ＭＳ Ｐゴシック" pitchFamily="-106" charset="-128"/>
              </a:rPr>
              <a:t>Rockville, MD;</a:t>
            </a:r>
            <a:r>
              <a:rPr lang="en-US" sz="1200" b="0" i="0" kern="1200" baseline="0" dirty="0">
                <a:solidFill>
                  <a:schemeClr val="tx1"/>
                </a:solidFill>
                <a:effectLst/>
                <a:latin typeface="+mn-lt"/>
                <a:ea typeface="ＭＳ Ｐゴシック" pitchFamily="-106" charset="-128"/>
                <a:cs typeface="ＭＳ Ｐゴシック" pitchFamily="-106" charset="-128"/>
              </a:rPr>
              <a:t> 2) </a:t>
            </a:r>
            <a:r>
              <a:rPr lang="en-US" sz="1200" b="0" i="0" kern="1200" dirty="0">
                <a:solidFill>
                  <a:schemeClr val="tx1"/>
                </a:solidFill>
                <a:effectLst/>
                <a:latin typeface="+mn-lt"/>
                <a:ea typeface="ＭＳ Ｐゴシック" pitchFamily="-106" charset="-128"/>
                <a:cs typeface="ＭＳ Ｐゴシック" pitchFamily="-106" charset="-128"/>
              </a:rPr>
              <a:t>Portsmouth NMC VA;</a:t>
            </a:r>
            <a:r>
              <a:rPr lang="en-US" sz="1200" b="0" i="0" kern="1200" baseline="0" dirty="0">
                <a:solidFill>
                  <a:schemeClr val="tx1"/>
                </a:solidFill>
                <a:effectLst/>
                <a:latin typeface="+mn-lt"/>
                <a:ea typeface="ＭＳ Ｐゴシック" pitchFamily="-106" charset="-128"/>
                <a:cs typeface="ＭＳ Ｐゴシック" pitchFamily="-106" charset="-128"/>
              </a:rPr>
              <a:t> 3) </a:t>
            </a:r>
            <a:r>
              <a:rPr lang="en-US" sz="1200" b="0" i="0" kern="1200" dirty="0">
                <a:solidFill>
                  <a:schemeClr val="tx1"/>
                </a:solidFill>
                <a:effectLst/>
                <a:latin typeface="+mn-lt"/>
                <a:ea typeface="ＭＳ Ｐゴシック" pitchFamily="-106" charset="-128"/>
                <a:cs typeface="ＭＳ Ｐゴシック" pitchFamily="-106" charset="-128"/>
              </a:rPr>
              <a:t>Andrews AFB, MD;</a:t>
            </a:r>
            <a:r>
              <a:rPr lang="en-US" sz="1200" b="0" i="0" kern="1200" baseline="0" dirty="0">
                <a:solidFill>
                  <a:schemeClr val="tx1"/>
                </a:solidFill>
                <a:effectLst/>
                <a:latin typeface="+mn-lt"/>
                <a:ea typeface="ＭＳ Ｐゴシック" pitchFamily="-106" charset="-128"/>
                <a:cs typeface="ＭＳ Ｐゴシック" pitchFamily="-106" charset="-128"/>
              </a:rPr>
              <a:t> 4) </a:t>
            </a:r>
            <a:r>
              <a:rPr lang="en-US" sz="1200" b="0" i="0" kern="1200" dirty="0">
                <a:solidFill>
                  <a:schemeClr val="tx1"/>
                </a:solidFill>
                <a:effectLst/>
                <a:latin typeface="+mn-lt"/>
                <a:ea typeface="ＭＳ Ｐゴシック" pitchFamily="-106" charset="-128"/>
                <a:cs typeface="ＭＳ Ｐゴシック" pitchFamily="-106" charset="-128"/>
              </a:rPr>
              <a:t>Ft. Bliss, TX;</a:t>
            </a:r>
            <a:r>
              <a:rPr lang="en-US" sz="1200" b="0" i="0" kern="1200" baseline="0" dirty="0">
                <a:solidFill>
                  <a:schemeClr val="tx1"/>
                </a:solidFill>
                <a:effectLst/>
                <a:latin typeface="+mn-lt"/>
                <a:ea typeface="ＭＳ Ｐゴシック" pitchFamily="-106" charset="-128"/>
                <a:cs typeface="ＭＳ Ｐゴシック" pitchFamily="-106" charset="-128"/>
              </a:rPr>
              <a:t> 5) </a:t>
            </a:r>
            <a:r>
              <a:rPr lang="en-US" sz="1200" b="0" i="0" kern="1200" dirty="0">
                <a:solidFill>
                  <a:schemeClr val="tx1"/>
                </a:solidFill>
                <a:effectLst/>
                <a:latin typeface="+mn-lt"/>
                <a:ea typeface="ＭＳ Ｐゴシック" pitchFamily="-106" charset="-128"/>
                <a:cs typeface="ＭＳ Ｐゴシック" pitchFamily="-106" charset="-128"/>
              </a:rPr>
              <a:t>Wright </a:t>
            </a:r>
            <a:r>
              <a:rPr lang="en-US" sz="1200" b="0" i="0" kern="1200" dirty="0" err="1">
                <a:solidFill>
                  <a:schemeClr val="tx1"/>
                </a:solidFill>
                <a:effectLst/>
                <a:latin typeface="+mn-lt"/>
                <a:ea typeface="ＭＳ Ｐゴシック" pitchFamily="-106" charset="-128"/>
                <a:cs typeface="ＭＳ Ｐゴシック" pitchFamily="-106" charset="-128"/>
              </a:rPr>
              <a:t>Patt</a:t>
            </a:r>
            <a:r>
              <a:rPr lang="en-US" sz="1200" b="0" i="0" kern="1200" dirty="0">
                <a:solidFill>
                  <a:schemeClr val="tx1"/>
                </a:solidFill>
                <a:effectLst/>
                <a:latin typeface="+mn-lt"/>
                <a:ea typeface="ＭＳ Ｐゴシック" pitchFamily="-106" charset="-128"/>
                <a:cs typeface="ＭＳ Ｐゴシック" pitchFamily="-106" charset="-128"/>
              </a:rPr>
              <a:t> AFB</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OH;</a:t>
            </a:r>
            <a:r>
              <a:rPr lang="en-US" sz="1200" b="0" i="0" kern="1200" baseline="0" dirty="0">
                <a:solidFill>
                  <a:schemeClr val="tx1"/>
                </a:solidFill>
                <a:effectLst/>
                <a:latin typeface="+mn-lt"/>
                <a:ea typeface="ＭＳ Ｐゴシック" pitchFamily="-106" charset="-128"/>
                <a:cs typeface="ＭＳ Ｐゴシック" pitchFamily="-106" charset="-128"/>
              </a:rPr>
              <a:t> 6) </a:t>
            </a:r>
            <a:r>
              <a:rPr lang="en-US" sz="1200" b="0" i="0" kern="1200" dirty="0">
                <a:solidFill>
                  <a:schemeClr val="tx1"/>
                </a:solidFill>
                <a:effectLst/>
                <a:latin typeface="+mn-lt"/>
                <a:ea typeface="ＭＳ Ｐゴシック" pitchFamily="-106" charset="-128"/>
                <a:cs typeface="ＭＳ Ｐゴシック" pitchFamily="-106" charset="-128"/>
              </a:rPr>
              <a:t>Langley AFB, VA;</a:t>
            </a:r>
            <a:r>
              <a:rPr lang="en-US" sz="1200" b="0" i="0" kern="1200" baseline="0" dirty="0">
                <a:solidFill>
                  <a:schemeClr val="tx1"/>
                </a:solidFill>
                <a:effectLst/>
                <a:latin typeface="+mn-lt"/>
                <a:ea typeface="ＭＳ Ｐゴシック" pitchFamily="-106" charset="-128"/>
                <a:cs typeface="ＭＳ Ｐゴシック" pitchFamily="-106" charset="-128"/>
              </a:rPr>
              <a:t> 7) </a:t>
            </a:r>
            <a:r>
              <a:rPr lang="en-US" sz="1200" b="0" i="0" kern="1200" dirty="0">
                <a:solidFill>
                  <a:schemeClr val="tx1"/>
                </a:solidFill>
                <a:effectLst/>
                <a:latin typeface="+mn-lt"/>
                <a:ea typeface="ＭＳ Ｐゴシック" pitchFamily="-106" charset="-128"/>
                <a:cs typeface="ＭＳ Ｐゴシック" pitchFamily="-106" charset="-128"/>
              </a:rPr>
              <a:t>Bremerton, WA</a:t>
            </a:r>
            <a:r>
              <a:rPr lang="en-US" sz="1200" b="0" i="0" kern="1200" baseline="0" dirty="0">
                <a:solidFill>
                  <a:schemeClr val="tx1"/>
                </a:solidFill>
                <a:effectLst/>
                <a:latin typeface="+mn-lt"/>
                <a:ea typeface="ＭＳ Ｐゴシック" pitchFamily="-106" charset="-128"/>
                <a:cs typeface="ＭＳ Ｐゴシック" pitchFamily="-106" charset="-128"/>
              </a:rPr>
              <a:t>; 8) </a:t>
            </a:r>
            <a:r>
              <a:rPr lang="en-US" sz="1200" b="0" i="0" kern="1200" dirty="0">
                <a:solidFill>
                  <a:schemeClr val="tx1"/>
                </a:solidFill>
                <a:effectLst/>
                <a:latin typeface="+mn-lt"/>
                <a:ea typeface="ＭＳ Ｐゴシック" pitchFamily="-106" charset="-128"/>
                <a:cs typeface="ＭＳ Ｐゴシック" pitchFamily="-106" charset="-128"/>
              </a:rPr>
              <a:t>WRNMMC, MD;</a:t>
            </a:r>
            <a:r>
              <a:rPr lang="en-US" sz="1200" b="0" i="0" kern="1200" baseline="0" dirty="0">
                <a:solidFill>
                  <a:schemeClr val="tx1"/>
                </a:solidFill>
                <a:effectLst/>
                <a:latin typeface="+mn-lt"/>
                <a:ea typeface="ＭＳ Ｐゴシック" pitchFamily="-106" charset="-128"/>
                <a:cs typeface="ＭＳ Ｐゴシック" pitchFamily="-106" charset="-128"/>
              </a:rPr>
              <a:t> 9) </a:t>
            </a:r>
            <a:r>
              <a:rPr lang="en-US" sz="1200" b="0" i="0" kern="1200" dirty="0">
                <a:solidFill>
                  <a:schemeClr val="tx1"/>
                </a:solidFill>
                <a:effectLst/>
                <a:latin typeface="+mn-lt"/>
                <a:ea typeface="ＭＳ Ｐゴシック" pitchFamily="-106" charset="-128"/>
                <a:cs typeface="ＭＳ Ｐゴシック" pitchFamily="-106" charset="-128"/>
              </a:rPr>
              <a:t>Camp Pendleton, VA;</a:t>
            </a:r>
            <a:r>
              <a:rPr lang="en-US" sz="1200" b="0" i="0" kern="1200" baseline="0" dirty="0">
                <a:solidFill>
                  <a:schemeClr val="tx1"/>
                </a:solidFill>
                <a:effectLst/>
                <a:latin typeface="+mn-lt"/>
                <a:ea typeface="ＭＳ Ｐゴシック" pitchFamily="-106" charset="-128"/>
                <a:cs typeface="ＭＳ Ｐゴシック" pitchFamily="-106" charset="-128"/>
              </a:rPr>
              <a:t> 10) </a:t>
            </a:r>
            <a:r>
              <a:rPr lang="en-US" sz="1200" b="0" i="0" kern="1200" dirty="0">
                <a:solidFill>
                  <a:schemeClr val="tx1"/>
                </a:solidFill>
                <a:effectLst/>
                <a:latin typeface="+mn-lt"/>
                <a:ea typeface="ＭＳ Ｐゴシック" pitchFamily="-106" charset="-128"/>
                <a:cs typeface="ＭＳ Ｐゴシック" pitchFamily="-106" charset="-128"/>
              </a:rPr>
              <a:t>San Diego NMC, CA;</a:t>
            </a:r>
            <a:r>
              <a:rPr lang="en-US" sz="1200" b="0" i="0" kern="1200" baseline="0" dirty="0">
                <a:solidFill>
                  <a:schemeClr val="tx1"/>
                </a:solidFill>
                <a:effectLst/>
                <a:latin typeface="+mn-lt"/>
                <a:ea typeface="ＭＳ Ｐゴシック" pitchFamily="-106" charset="-128"/>
                <a:cs typeface="ＭＳ Ｐゴシック" pitchFamily="-106" charset="-128"/>
              </a:rPr>
              <a:t> 11)  </a:t>
            </a:r>
            <a:r>
              <a:rPr lang="en-US" sz="1200" b="0" i="0" kern="1200" dirty="0">
                <a:solidFill>
                  <a:schemeClr val="tx1"/>
                </a:solidFill>
                <a:effectLst/>
                <a:latin typeface="+mn-lt"/>
                <a:ea typeface="ＭＳ Ｐゴシック" pitchFamily="-106" charset="-128"/>
                <a:cs typeface="ＭＳ Ｐゴシック" pitchFamily="-106" charset="-128"/>
              </a:rPr>
              <a:t>AFA Colorado Springs, CO;</a:t>
            </a:r>
            <a:r>
              <a:rPr lang="en-US" sz="1200" b="0" i="0" kern="1200" baseline="0" dirty="0">
                <a:solidFill>
                  <a:schemeClr val="tx1"/>
                </a:solidFill>
                <a:effectLst/>
                <a:latin typeface="+mn-lt"/>
                <a:ea typeface="ＭＳ Ｐゴシック" pitchFamily="-106" charset="-128"/>
                <a:cs typeface="ＭＳ Ｐゴシック" pitchFamily="-106" charset="-128"/>
              </a:rPr>
              <a:t> 12) </a:t>
            </a:r>
            <a:r>
              <a:rPr lang="en-US" sz="1200" b="0" i="0" kern="1200" dirty="0">
                <a:solidFill>
                  <a:schemeClr val="tx1"/>
                </a:solidFill>
                <a:effectLst/>
                <a:latin typeface="+mn-lt"/>
                <a:ea typeface="ＭＳ Ｐゴシック" pitchFamily="-106" charset="-128"/>
                <a:cs typeface="ＭＳ Ｐゴシック" pitchFamily="-106" charset="-128"/>
              </a:rPr>
              <a:t>Ft. Knox, KY;</a:t>
            </a:r>
            <a:r>
              <a:rPr lang="en-US" sz="1200" b="0" i="0" kern="1200" baseline="0" dirty="0">
                <a:solidFill>
                  <a:schemeClr val="tx1"/>
                </a:solidFill>
                <a:effectLst/>
                <a:latin typeface="+mn-lt"/>
                <a:ea typeface="ＭＳ Ｐゴシック" pitchFamily="-106" charset="-128"/>
                <a:cs typeface="ＭＳ Ｐゴシック" pitchFamily="-106" charset="-128"/>
              </a:rPr>
              <a:t> 13) </a:t>
            </a:r>
            <a:r>
              <a:rPr lang="en-US" sz="1200" b="0" i="0" kern="1200" dirty="0">
                <a:solidFill>
                  <a:schemeClr val="tx1"/>
                </a:solidFill>
                <a:effectLst/>
                <a:latin typeface="+mn-lt"/>
                <a:ea typeface="ＭＳ Ｐゴシック" pitchFamily="-106" charset="-128"/>
                <a:cs typeface="ＭＳ Ｐゴシック" pitchFamily="-106" charset="-128"/>
              </a:rPr>
              <a:t>Ft. Belvoir, VA; 14) Offutt AFB, NE; 15) </a:t>
            </a:r>
            <a:r>
              <a:rPr lang="en-US" sz="1200" b="0" i="0" kern="1200" dirty="0" err="1">
                <a:solidFill>
                  <a:schemeClr val="tx1"/>
                </a:solidFill>
                <a:effectLst/>
                <a:latin typeface="+mn-lt"/>
                <a:ea typeface="ＭＳ Ｐゴシック" pitchFamily="-106" charset="-128"/>
                <a:cs typeface="ＭＳ Ｐゴシック" pitchFamily="-106" charset="-128"/>
              </a:rPr>
              <a:t>Hanscom</a:t>
            </a:r>
            <a:r>
              <a:rPr lang="en-US" sz="1200" b="0" i="0" kern="1200" dirty="0">
                <a:solidFill>
                  <a:schemeClr val="tx1"/>
                </a:solidFill>
                <a:effectLst/>
                <a:latin typeface="+mn-lt"/>
                <a:ea typeface="ＭＳ Ｐゴシック" pitchFamily="-106" charset="-128"/>
                <a:cs typeface="ＭＳ Ｐゴシック" pitchFamily="-106" charset="-128"/>
              </a:rPr>
              <a:t> AFB, MA;</a:t>
            </a:r>
            <a:r>
              <a:rPr lang="en-US" sz="1200" b="0" i="0" kern="1200" baseline="0" dirty="0">
                <a:solidFill>
                  <a:schemeClr val="tx1"/>
                </a:solidFill>
                <a:effectLst/>
                <a:latin typeface="+mn-lt"/>
                <a:ea typeface="ＭＳ Ｐゴシック" pitchFamily="-106" charset="-128"/>
                <a:cs typeface="ＭＳ Ｐゴシック" pitchFamily="-106" charset="-128"/>
              </a:rPr>
              <a:t> 16) </a:t>
            </a:r>
            <a:r>
              <a:rPr lang="en-US" sz="1200" b="0" i="0" kern="1200" dirty="0">
                <a:solidFill>
                  <a:schemeClr val="tx1"/>
                </a:solidFill>
                <a:effectLst/>
                <a:latin typeface="+mn-lt"/>
                <a:ea typeface="ＭＳ Ｐゴシック" pitchFamily="-106" charset="-128"/>
                <a:cs typeface="ＭＳ Ｐゴシック" pitchFamily="-106" charset="-128"/>
              </a:rPr>
              <a:t>Luke AFB, AZ;</a:t>
            </a:r>
            <a:r>
              <a:rPr lang="en-US" sz="1200" b="0" i="0" kern="1200" baseline="0" dirty="0">
                <a:solidFill>
                  <a:schemeClr val="tx1"/>
                </a:solidFill>
                <a:effectLst/>
                <a:latin typeface="+mn-lt"/>
                <a:ea typeface="ＭＳ Ｐゴシック" pitchFamily="-106" charset="-128"/>
                <a:cs typeface="ＭＳ Ｐゴシック" pitchFamily="-106" charset="-128"/>
              </a:rPr>
              <a:t> 17) </a:t>
            </a:r>
            <a:r>
              <a:rPr lang="en-US" sz="1200" b="0" i="0" kern="1200" dirty="0">
                <a:solidFill>
                  <a:schemeClr val="tx1"/>
                </a:solidFill>
                <a:effectLst/>
                <a:latin typeface="+mn-lt"/>
                <a:ea typeface="ＭＳ Ｐゴシック" pitchFamily="-106" charset="-128"/>
                <a:cs typeface="ＭＳ Ｐゴシック" pitchFamily="-106" charset="-128"/>
              </a:rPr>
              <a:t>Ft. Jackson, SC; 18) Pentagon, VA;</a:t>
            </a:r>
            <a:r>
              <a:rPr lang="en-US" sz="1200" b="0" i="0" kern="1200" baseline="0" dirty="0">
                <a:solidFill>
                  <a:schemeClr val="tx1"/>
                </a:solidFill>
                <a:effectLst/>
                <a:latin typeface="+mn-lt"/>
                <a:ea typeface="ＭＳ Ｐゴシック" pitchFamily="-106" charset="-128"/>
                <a:cs typeface="ＭＳ Ｐゴシック" pitchFamily="-106" charset="-128"/>
              </a:rPr>
              <a:t> 19) </a:t>
            </a:r>
            <a:r>
              <a:rPr lang="en-US" sz="1200" b="0" i="0" kern="1200" dirty="0">
                <a:solidFill>
                  <a:schemeClr val="tx1"/>
                </a:solidFill>
                <a:effectLst/>
                <a:latin typeface="+mn-lt"/>
                <a:ea typeface="ＭＳ Ｐゴシック" pitchFamily="-106" charset="-128"/>
                <a:cs typeface="ＭＳ Ｐゴシック" pitchFamily="-106" charset="-128"/>
              </a:rPr>
              <a:t>Groton, CT;</a:t>
            </a:r>
            <a:r>
              <a:rPr lang="en-US" sz="1200" b="0" i="0" kern="1200" baseline="0" dirty="0">
                <a:solidFill>
                  <a:schemeClr val="tx1"/>
                </a:solidFill>
                <a:effectLst/>
                <a:latin typeface="+mn-lt"/>
                <a:ea typeface="ＭＳ Ｐゴシック" pitchFamily="-106" charset="-128"/>
                <a:cs typeface="ＭＳ Ｐゴシック" pitchFamily="-106" charset="-128"/>
              </a:rPr>
              <a:t> 20) </a:t>
            </a:r>
            <a:r>
              <a:rPr lang="en-US" sz="1200" b="0" i="0" kern="1200" dirty="0">
                <a:solidFill>
                  <a:schemeClr val="tx1"/>
                </a:solidFill>
                <a:effectLst/>
                <a:latin typeface="+mn-lt"/>
                <a:ea typeface="ＭＳ Ｐゴシック" pitchFamily="-106" charset="-128"/>
                <a:cs typeface="ＭＳ Ｐゴシック" pitchFamily="-106" charset="-128"/>
              </a:rPr>
              <a:t>29 Palms, CA</a:t>
            </a:r>
          </a:p>
          <a:p>
            <a:r>
              <a:rPr lang="en-US" sz="1200" b="1" i="0" kern="1200" dirty="0">
                <a:solidFill>
                  <a:schemeClr val="tx1"/>
                </a:solidFill>
                <a:effectLst/>
                <a:latin typeface="+mn-lt"/>
                <a:ea typeface="ＭＳ Ｐゴシック" pitchFamily="-106" charset="-128"/>
                <a:cs typeface="ＭＳ Ｐゴシック" pitchFamily="-106" charset="-128"/>
              </a:rPr>
              <a:t>OCONUS: </a:t>
            </a:r>
            <a:r>
              <a:rPr lang="en-US" sz="1200" b="0" i="0" kern="1200" dirty="0">
                <a:solidFill>
                  <a:schemeClr val="tx1"/>
                </a:solidFill>
                <a:effectLst/>
                <a:latin typeface="+mn-lt"/>
                <a:ea typeface="ＭＳ Ｐゴシック" pitchFamily="-106" charset="-128"/>
                <a:cs typeface="ＭＳ Ｐゴシック" pitchFamily="-106" charset="-128"/>
              </a:rPr>
              <a:t>Tripler AMC, HI, </a:t>
            </a:r>
            <a:r>
              <a:rPr lang="en-US" sz="1200" b="0" i="0" kern="1200" dirty="0" err="1">
                <a:solidFill>
                  <a:schemeClr val="tx1"/>
                </a:solidFill>
                <a:effectLst/>
                <a:latin typeface="+mn-lt"/>
                <a:ea typeface="ＭＳ Ｐゴシック" pitchFamily="-106" charset="-128"/>
                <a:cs typeface="ＭＳ Ｐゴシック" pitchFamily="-106" charset="-128"/>
              </a:rPr>
              <a:t>Aviano</a:t>
            </a:r>
            <a:r>
              <a:rPr lang="en-US" sz="1200" b="0" i="0" kern="1200" dirty="0">
                <a:solidFill>
                  <a:schemeClr val="tx1"/>
                </a:solidFill>
                <a:effectLst/>
                <a:latin typeface="+mn-lt"/>
                <a:ea typeface="ＭＳ Ｐゴシック" pitchFamily="-106" charset="-128"/>
                <a:cs typeface="ＭＳ Ｐゴシック" pitchFamily="-106" charset="-128"/>
              </a:rPr>
              <a:t> AB, Italy,</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Yokota AB, Japan</a:t>
            </a:r>
            <a:endParaRPr lang="en-US" sz="1200" b="0" i="0" kern="1200" baseline="0" dirty="0">
              <a:solidFill>
                <a:schemeClr val="tx1"/>
              </a:solidFill>
              <a:effectLst/>
              <a:latin typeface="+mn-lt"/>
              <a:ea typeface="ＭＳ Ｐゴシック" pitchFamily="-106" charset="-128"/>
              <a:cs typeface="ＭＳ Ｐゴシック" pitchFamily="-106" charset="-128"/>
            </a:endParaRPr>
          </a:p>
          <a:p>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0" i="0" kern="1200" dirty="0">
                <a:solidFill>
                  <a:schemeClr val="tx1"/>
                </a:solidFill>
                <a:effectLst/>
                <a:latin typeface="+mn-lt"/>
                <a:ea typeface="ＭＳ Ｐゴシック" pitchFamily="-106" charset="-128"/>
                <a:cs typeface="ＭＳ Ｐゴシック" pitchFamily="-106" charset="-128"/>
              </a:rPr>
              <a:t>From 2013 through today,</a:t>
            </a:r>
            <a:r>
              <a:rPr lang="en-US" sz="1200" b="0" i="0" kern="1200" baseline="0" dirty="0">
                <a:solidFill>
                  <a:schemeClr val="tx1"/>
                </a:solidFill>
                <a:effectLst/>
                <a:latin typeface="+mn-lt"/>
                <a:ea typeface="ＭＳ Ｐゴシック" pitchFamily="-106" charset="-128"/>
                <a:cs typeface="ＭＳ Ｐゴシック" pitchFamily="-106" charset="-128"/>
              </a:rPr>
              <a:t> SBHP has brought </a:t>
            </a:r>
            <a:r>
              <a:rPr lang="en-US" sz="1200" b="0" i="0" kern="1200" dirty="0">
                <a:solidFill>
                  <a:schemeClr val="tx1"/>
                </a:solidFill>
                <a:effectLst/>
                <a:latin typeface="+mn-lt"/>
                <a:ea typeface="ＭＳ Ｐゴシック" pitchFamily="-106" charset="-128"/>
                <a:cs typeface="ＭＳ Ｐゴシック" pitchFamily="-106" charset="-128"/>
              </a:rPr>
              <a:t>this training to the following locations:</a:t>
            </a:r>
          </a:p>
          <a:p>
            <a:pPr marL="228600" indent="-228600">
              <a:buAutoNum type="arabicParenR"/>
            </a:pPr>
            <a:r>
              <a:rPr lang="en-US" sz="1200" b="0" i="0" kern="1200" dirty="0">
                <a:solidFill>
                  <a:schemeClr val="tx1"/>
                </a:solidFill>
                <a:effectLst/>
                <a:latin typeface="+mn-lt"/>
                <a:ea typeface="ＭＳ Ｐゴシック" pitchFamily="-106" charset="-128"/>
                <a:cs typeface="ＭＳ Ｐゴシック" pitchFamily="-106" charset="-128"/>
              </a:rPr>
              <a:t>Indianapolis,</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IN;</a:t>
            </a:r>
            <a:r>
              <a:rPr lang="en-US" sz="1200" b="0" i="0" kern="1200" baseline="0" dirty="0">
                <a:solidFill>
                  <a:schemeClr val="tx1"/>
                </a:solidFill>
                <a:effectLst/>
                <a:latin typeface="+mn-lt"/>
                <a:ea typeface="ＭＳ Ｐゴシック" pitchFamily="-106" charset="-128"/>
                <a:cs typeface="ＭＳ Ｐゴシック" pitchFamily="-106" charset="-128"/>
              </a:rPr>
              <a:t> 2) Dayton, OH; 3) Los Angeles, CA; 4) Belmont, MA; 5) San Diego, CA; 6) Sacramento, CA; 7) Ft Wayne, IN; 8) Augusta, GA; 9) New York, NY</a:t>
            </a:r>
          </a:p>
          <a:p>
            <a:pPr marL="0" indent="0">
              <a:buNone/>
            </a:pPr>
            <a:endParaRPr lang="en-US" sz="1200" b="0" i="0" kern="1200" baseline="0" dirty="0">
              <a:solidFill>
                <a:schemeClr val="tx1"/>
              </a:solidFill>
              <a:effectLst/>
              <a:latin typeface="+mn-lt"/>
              <a:ea typeface="ＭＳ Ｐゴシック" pitchFamily="-106" charset="-128"/>
              <a:cs typeface="ＭＳ Ｐゴシック" pitchFamily="-106" charset="-128"/>
            </a:endParaRPr>
          </a:p>
          <a:p>
            <a:pPr marL="0" indent="0">
              <a:buNone/>
            </a:pPr>
            <a:r>
              <a:rPr lang="en-US" sz="1200" b="0" i="0" kern="1200" baseline="0" dirty="0">
                <a:solidFill>
                  <a:schemeClr val="tx1"/>
                </a:solidFill>
                <a:effectLst/>
                <a:latin typeface="+mn-lt"/>
                <a:ea typeface="ＭＳ Ｐゴシック" pitchFamily="-106" charset="-128"/>
                <a:cs typeface="ＭＳ Ｐゴシック" pitchFamily="-106" charset="-128"/>
              </a:rPr>
              <a:t>Regional civilian 1-week trainings: Las Vegas, NV</a:t>
            </a:r>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10</a:t>
            </a:fld>
            <a:endParaRPr lang="en-US" dirty="0"/>
          </a:p>
        </p:txBody>
      </p:sp>
    </p:spTree>
    <p:extLst>
      <p:ext uri="{BB962C8B-B14F-4D97-AF65-F5344CB8AC3E}">
        <p14:creationId xmlns:p14="http://schemas.microsoft.com/office/powerpoint/2010/main" val="175607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698500"/>
            <a:ext cx="3436938" cy="2578100"/>
          </a:xfrm>
        </p:spPr>
      </p:sp>
      <p:sp>
        <p:nvSpPr>
          <p:cNvPr id="3" name="Notes Placeholder 2"/>
          <p:cNvSpPr>
            <a:spLocks noGrp="1"/>
          </p:cNvSpPr>
          <p:nvPr>
            <p:ph type="body" idx="1"/>
          </p:nvPr>
        </p:nvSpPr>
        <p:spPr>
          <a:xfrm>
            <a:off x="0" y="3429000"/>
            <a:ext cx="7010400" cy="5646059"/>
          </a:xfrm>
        </p:spPr>
        <p:txBody>
          <a:bodyPr>
            <a:normAutofit/>
          </a:bodyPr>
          <a:lstStyle/>
          <a:p>
            <a:r>
              <a:rPr lang="en-US" dirty="0"/>
              <a:t>In-person workshops around the globe</a:t>
            </a:r>
          </a:p>
          <a:p>
            <a:pPr lvl="1"/>
            <a:r>
              <a:rPr lang="en-US" dirty="0"/>
              <a:t>- CONUS and OCONUS</a:t>
            </a:r>
          </a:p>
          <a:p>
            <a:r>
              <a:rPr lang="en-US" dirty="0"/>
              <a:t>Online trainings</a:t>
            </a:r>
          </a:p>
          <a:p>
            <a:pPr lvl="1"/>
            <a:r>
              <a:rPr lang="en-US" dirty="0"/>
              <a:t>- Second Life</a:t>
            </a:r>
          </a:p>
          <a:p>
            <a:pPr marL="628650" lvl="1" indent="-171450">
              <a:buFontTx/>
              <a:buChar char="-"/>
            </a:pPr>
            <a:r>
              <a:rPr lang="en-US" dirty="0"/>
              <a:t>Zoom</a:t>
            </a:r>
          </a:p>
          <a:p>
            <a:pPr marL="628650" lvl="1" indent="-171450">
              <a:buFontTx/>
              <a:buChar char="-"/>
            </a:pPr>
            <a:endParaRPr lang="en-US" dirty="0"/>
          </a:p>
          <a:p>
            <a:pPr marL="171450" lvl="0" indent="-171450">
              <a:buFontTx/>
              <a:buChar char="-"/>
            </a:pPr>
            <a:r>
              <a:rPr lang="en-US" dirty="0"/>
              <a:t>One</a:t>
            </a:r>
            <a:r>
              <a:rPr lang="en-US" baseline="0" dirty="0"/>
              <a:t> of the reasons we offer different online modalities is to meet the needs of the audience; participant preference will play a role. There is no one best way.  </a:t>
            </a:r>
          </a:p>
          <a:p>
            <a:pPr marL="171450" lvl="0" indent="-171450">
              <a:buFontTx/>
              <a:buChar char="-"/>
            </a:pPr>
            <a:endParaRPr lang="en-US" baseline="0" dirty="0"/>
          </a:p>
          <a:p>
            <a:pPr marL="171450" lvl="0" indent="-171450">
              <a:buFontTx/>
              <a:buChar char="-"/>
            </a:pPr>
            <a:r>
              <a:rPr lang="en-US" baseline="0" dirty="0"/>
              <a:t>It is important to note that we provide many different time zones for this training.  For example, later time to accommodate Alaska and Hawaii. </a:t>
            </a:r>
            <a:endParaRPr lang="en-US" dirty="0"/>
          </a:p>
          <a:p>
            <a:pPr marL="628650" lvl="1" indent="-171450">
              <a:buFontTx/>
              <a:buChar char="-"/>
            </a:pPr>
            <a:endParaRPr lang="en-US" dirty="0"/>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sz="1200" b="0" baseline="0" dirty="0"/>
              <a:t>We need to meet our audiences availability.  It is so important to get this information out that we have really tried to be flexible and creating different lengths of training by modularizing our content. We will not be discussing the modified trainings at this presentation today. </a:t>
            </a:r>
            <a:endParaRPr lang="en-US" sz="1200" b="0"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11</a:t>
            </a:fld>
            <a:endParaRPr lang="en-US" dirty="0"/>
          </a:p>
        </p:txBody>
      </p:sp>
    </p:spTree>
    <p:extLst>
      <p:ext uri="{BB962C8B-B14F-4D97-AF65-F5344CB8AC3E}">
        <p14:creationId xmlns:p14="http://schemas.microsoft.com/office/powerpoint/2010/main" val="84624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a:solidFill>
                  <a:schemeClr val="tx1"/>
                </a:solidFill>
                <a:effectLst/>
                <a:latin typeface="+mn-lt"/>
                <a:ea typeface="ＭＳ Ｐゴシック" pitchFamily="-106" charset="-128"/>
                <a:cs typeface="ＭＳ Ｐゴシック" pitchFamily="-106" charset="-128"/>
              </a:rPr>
              <a:t>From 2010 through today the EBP Program has trained 1097 providers total in Suicide Prevention at on-site workshops (1045 of those were military providers</a:t>
            </a:r>
            <a:r>
              <a:rPr lang="en-US" sz="1200" b="0" i="0" kern="1200" baseline="0" dirty="0">
                <a:solidFill>
                  <a:schemeClr val="tx1"/>
                </a:solidFill>
                <a:effectLst/>
                <a:latin typeface="+mn-lt"/>
                <a:ea typeface="ＭＳ Ｐゴシック" pitchFamily="-106" charset="-128"/>
                <a:cs typeface="ＭＳ Ｐゴシック" pitchFamily="-106" charset="-128"/>
              </a:rPr>
              <a:t> and</a:t>
            </a:r>
            <a:r>
              <a:rPr lang="en-US" sz="1200" b="0" i="0" kern="1200" dirty="0">
                <a:solidFill>
                  <a:schemeClr val="tx1"/>
                </a:solidFill>
                <a:effectLst/>
                <a:latin typeface="+mn-lt"/>
                <a:ea typeface="ＭＳ Ｐゴシック" pitchFamily="-106" charset="-128"/>
                <a:cs typeface="ＭＳ Ｐゴシック" pitchFamily="-106" charset="-128"/>
              </a:rPr>
              <a:t> 52 were civilian).  We brought this training to the following locations: </a:t>
            </a:r>
          </a:p>
          <a:p>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0" i="0" kern="1200" dirty="0">
                <a:solidFill>
                  <a:schemeClr val="tx1"/>
                </a:solidFill>
                <a:effectLst/>
                <a:latin typeface="+mn-lt"/>
                <a:ea typeface="ＭＳ Ｐゴシック" pitchFamily="-106" charset="-128"/>
                <a:cs typeface="ＭＳ Ｐゴシック" pitchFamily="-106" charset="-128"/>
              </a:rPr>
              <a:t>Rockville, MD,</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Portsmouth NMC, VA,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Andrews AFB, MD,</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Ft. Bliss, TX,</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Wright </a:t>
            </a:r>
            <a:r>
              <a:rPr lang="en-US" sz="1200" b="0" i="0" kern="1200" dirty="0" err="1">
                <a:solidFill>
                  <a:schemeClr val="tx1"/>
                </a:solidFill>
                <a:effectLst/>
                <a:latin typeface="+mn-lt"/>
                <a:ea typeface="ＭＳ Ｐゴシック" pitchFamily="-106" charset="-128"/>
                <a:cs typeface="ＭＳ Ｐゴシック" pitchFamily="-106" charset="-128"/>
              </a:rPr>
              <a:t>Patt</a:t>
            </a:r>
            <a:r>
              <a:rPr lang="en-US" sz="1200" b="0" i="0" kern="1200" dirty="0">
                <a:solidFill>
                  <a:schemeClr val="tx1"/>
                </a:solidFill>
                <a:effectLst/>
                <a:latin typeface="+mn-lt"/>
                <a:ea typeface="ＭＳ Ｐゴシック" pitchFamily="-106" charset="-128"/>
                <a:cs typeface="ＭＳ Ｐゴシック" pitchFamily="-106" charset="-128"/>
              </a:rPr>
              <a:t> AFB, OH,</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Langley AFB, VA,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Bremerton, WA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WRNMMC, MD,</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Camp Pendleton, VA,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San Diego NMC, CA,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AFA Colorado Springs, CO,</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Ft. Knox, KY,</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Ft. Belvoir, </a:t>
            </a:r>
            <a:r>
              <a:rPr lang="en-US" sz="1200" b="0" i="0" kern="1200" dirty="0" err="1">
                <a:solidFill>
                  <a:schemeClr val="tx1"/>
                </a:solidFill>
                <a:effectLst/>
                <a:latin typeface="+mn-lt"/>
                <a:ea typeface="ＭＳ Ｐゴシック" pitchFamily="-106" charset="-128"/>
                <a:cs typeface="ＭＳ Ｐゴシック" pitchFamily="-106" charset="-128"/>
              </a:rPr>
              <a:t>VAOffutt</a:t>
            </a:r>
            <a:r>
              <a:rPr lang="en-US" sz="1200" b="0" i="0" kern="1200" dirty="0">
                <a:solidFill>
                  <a:schemeClr val="tx1"/>
                </a:solidFill>
                <a:effectLst/>
                <a:latin typeface="+mn-lt"/>
                <a:ea typeface="ＭＳ Ｐゴシック" pitchFamily="-106" charset="-128"/>
                <a:cs typeface="ＭＳ Ｐゴシック" pitchFamily="-106" charset="-128"/>
              </a:rPr>
              <a:t> AFB, NE,</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err="1">
                <a:solidFill>
                  <a:schemeClr val="tx1"/>
                </a:solidFill>
                <a:effectLst/>
                <a:latin typeface="+mn-lt"/>
                <a:ea typeface="ＭＳ Ｐゴシック" pitchFamily="-106" charset="-128"/>
                <a:cs typeface="ＭＳ Ｐゴシック" pitchFamily="-106" charset="-128"/>
              </a:rPr>
              <a:t>Hanscom</a:t>
            </a:r>
            <a:r>
              <a:rPr lang="en-US" sz="1200" b="0" i="0" kern="1200" dirty="0">
                <a:solidFill>
                  <a:schemeClr val="tx1"/>
                </a:solidFill>
                <a:effectLst/>
                <a:latin typeface="+mn-lt"/>
                <a:ea typeface="ＭＳ Ｐゴシック" pitchFamily="-106" charset="-128"/>
                <a:cs typeface="ＭＳ Ｐゴシック" pitchFamily="-106" charset="-128"/>
              </a:rPr>
              <a:t> AFB, MA,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Luke AFB, AZ,</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Ft. Jackson, SC,</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Pentagon, VA,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Groton, CT,</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29 Palms, CA</a:t>
            </a:r>
          </a:p>
          <a:p>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1" i="0" kern="1200" dirty="0">
                <a:solidFill>
                  <a:schemeClr val="tx1"/>
                </a:solidFill>
                <a:effectLst/>
                <a:latin typeface="+mn-lt"/>
                <a:ea typeface="ＭＳ Ｐゴシック" pitchFamily="-106" charset="-128"/>
                <a:cs typeface="ＭＳ Ｐゴシック" pitchFamily="-106" charset="-128"/>
              </a:rPr>
              <a:t>OCONUS: </a:t>
            </a:r>
            <a:r>
              <a:rPr lang="en-US" sz="1200" b="0" i="0" kern="1200" dirty="0">
                <a:solidFill>
                  <a:schemeClr val="tx1"/>
                </a:solidFill>
                <a:effectLst/>
                <a:latin typeface="+mn-lt"/>
                <a:ea typeface="ＭＳ Ｐゴシック" pitchFamily="-106" charset="-128"/>
                <a:cs typeface="ＭＳ Ｐゴシック" pitchFamily="-106" charset="-128"/>
              </a:rPr>
              <a:t>Tripler AMC, HI, </a:t>
            </a:r>
            <a:r>
              <a:rPr lang="en-US" sz="1200" b="0" i="0" kern="1200" dirty="0" err="1">
                <a:solidFill>
                  <a:schemeClr val="tx1"/>
                </a:solidFill>
                <a:effectLst/>
                <a:latin typeface="+mn-lt"/>
                <a:ea typeface="ＭＳ Ｐゴシック" pitchFamily="-106" charset="-128"/>
                <a:cs typeface="ＭＳ Ｐゴシック" pitchFamily="-106" charset="-128"/>
              </a:rPr>
              <a:t>Aviano</a:t>
            </a:r>
            <a:r>
              <a:rPr lang="en-US" sz="1200" b="0" i="0" kern="1200" dirty="0">
                <a:solidFill>
                  <a:schemeClr val="tx1"/>
                </a:solidFill>
                <a:effectLst/>
                <a:latin typeface="+mn-lt"/>
                <a:ea typeface="ＭＳ Ｐゴシック" pitchFamily="-106" charset="-128"/>
                <a:cs typeface="ＭＳ Ｐゴシック" pitchFamily="-106" charset="-128"/>
              </a:rPr>
              <a:t> AB, Italy,</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Yokota AB, Japan</a:t>
            </a:r>
          </a:p>
          <a:p>
            <a:endParaRPr lang="en-US" sz="1200" b="0" i="0" kern="1200" dirty="0">
              <a:solidFill>
                <a:schemeClr val="tx1"/>
              </a:solidFill>
              <a:effectLst/>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pitchFamily="-106" charset="-128"/>
                <a:cs typeface="ＭＳ Ｐゴシック" pitchFamily="-106" charset="-128"/>
              </a:rPr>
              <a:t>In 2016</a:t>
            </a:r>
            <a:r>
              <a:rPr lang="en-US" sz="1200" b="0" i="0" kern="1200" baseline="0" dirty="0">
                <a:solidFill>
                  <a:schemeClr val="tx1"/>
                </a:solidFill>
                <a:effectLst/>
                <a:latin typeface="+mn-lt"/>
                <a:ea typeface="ＭＳ Ｐゴシック" pitchFamily="-106" charset="-128"/>
                <a:cs typeface="ＭＳ Ｐゴシック" pitchFamily="-106" charset="-128"/>
              </a:rPr>
              <a:t> and 2017 the CDP provided 4 online trainings using the Second Life Platform, with a total of 78 providers across trainings (May 2016, September 2016, October 2016, March 2017). </a:t>
            </a:r>
            <a:r>
              <a:rPr lang="en-US" sz="1200" b="0" i="0" kern="1200" dirty="0">
                <a:solidFill>
                  <a:schemeClr val="tx1"/>
                </a:solidFill>
                <a:effectLst/>
                <a:latin typeface="+mn-lt"/>
                <a:ea typeface="ＭＳ Ｐゴシック" pitchFamily="-106" charset="-128"/>
                <a:cs typeface="ＭＳ Ｐゴシック" pitchFamily="-106" charset="-128"/>
              </a:rPr>
              <a:t>CDP</a:t>
            </a:r>
            <a:r>
              <a:rPr lang="en-US" sz="1200" b="0" i="0" kern="1200" baseline="0" dirty="0">
                <a:solidFill>
                  <a:schemeClr val="tx1"/>
                </a:solidFill>
                <a:effectLst/>
                <a:latin typeface="+mn-lt"/>
                <a:ea typeface="ＭＳ Ｐゴシック" pitchFamily="-106" charset="-128"/>
                <a:cs typeface="ＭＳ Ｐゴシック" pitchFamily="-106" charset="-128"/>
              </a:rPr>
              <a:t> has also established a relationship with the Cohen Veteran Network to ensure training for their providers.  2 trainings have been conducted online for CVN – 1 in SL and 1 in Zoom. </a:t>
            </a:r>
            <a:br>
              <a:rPr lang="en-US" sz="1200" b="0" i="0" kern="1200" dirty="0">
                <a:solidFill>
                  <a:schemeClr val="tx1"/>
                </a:solidFill>
                <a:effectLst/>
                <a:latin typeface="+mn-lt"/>
                <a:ea typeface="ＭＳ Ｐゴシック" pitchFamily="-106" charset="-128"/>
                <a:cs typeface="ＭＳ Ｐゴシック" pitchFamily="-106" charset="-128"/>
              </a:rPr>
            </a:br>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0" i="0" kern="1200" dirty="0">
                <a:solidFill>
                  <a:schemeClr val="tx1"/>
                </a:solidFill>
                <a:effectLst/>
                <a:latin typeface="+mn-lt"/>
                <a:ea typeface="ＭＳ Ｐゴシック" pitchFamily="-106" charset="-128"/>
                <a:cs typeface="ＭＳ Ｐゴシック" pitchFamily="-106" charset="-128"/>
              </a:rPr>
              <a:t>In our Star Behavioral</a:t>
            </a:r>
            <a:r>
              <a:rPr lang="en-US" sz="1200" b="0" i="0" kern="1200" baseline="0" dirty="0">
                <a:solidFill>
                  <a:schemeClr val="tx1"/>
                </a:solidFill>
                <a:effectLst/>
                <a:latin typeface="+mn-lt"/>
                <a:ea typeface="ＭＳ Ｐゴシック" pitchFamily="-106" charset="-128"/>
                <a:cs typeface="ＭＳ Ｐゴシック" pitchFamily="-106" charset="-128"/>
              </a:rPr>
              <a:t> Health Program (</a:t>
            </a:r>
            <a:r>
              <a:rPr lang="en-US" sz="1200" b="0" i="0" kern="1200" dirty="0">
                <a:solidFill>
                  <a:schemeClr val="tx1"/>
                </a:solidFill>
                <a:effectLst/>
                <a:latin typeface="+mn-lt"/>
                <a:ea typeface="ＭＳ Ｐゴシック" pitchFamily="-106" charset="-128"/>
                <a:cs typeface="ＭＳ Ｐゴシック" pitchFamily="-106" charset="-128"/>
              </a:rPr>
              <a:t>SBHP)</a:t>
            </a:r>
            <a:r>
              <a:rPr lang="en-US" sz="1200" b="0" i="0" kern="1200" baseline="0" dirty="0">
                <a:solidFill>
                  <a:schemeClr val="tx1"/>
                </a:solidFill>
                <a:effectLst/>
                <a:latin typeface="+mn-lt"/>
                <a:ea typeface="ＭＳ Ｐゴシック" pitchFamily="-106" charset="-128"/>
                <a:cs typeface="ＭＳ Ｐゴシック" pitchFamily="-106" charset="-128"/>
              </a:rPr>
              <a:t> we provide a tiered approach to training, with EBPs provided in the third Tier. 9 trainings were completed, initiating in 2013 with a total of 217 providers across all trainings (providers mostly civilian, but currently reviewing data to ensure that this is correct) </a:t>
            </a:r>
          </a:p>
          <a:p>
            <a:endParaRPr lang="en-US" sz="1200" b="0" i="0" kern="1200" baseline="0" dirty="0">
              <a:solidFill>
                <a:schemeClr val="tx1"/>
              </a:solidFill>
              <a:effectLst/>
              <a:latin typeface="+mn-lt"/>
              <a:ea typeface="ＭＳ Ｐゴシック" pitchFamily="-106" charset="-128"/>
              <a:cs typeface="ＭＳ Ｐゴシック" pitchFamily="-106" charset="-128"/>
            </a:endParaRPr>
          </a:p>
          <a:p>
            <a:r>
              <a:rPr lang="en-US" sz="1200" b="0" i="0" kern="1200" baseline="0" dirty="0">
                <a:solidFill>
                  <a:schemeClr val="tx1"/>
                </a:solidFill>
                <a:effectLst/>
                <a:latin typeface="+mn-lt"/>
                <a:ea typeface="ＭＳ Ｐゴシック" pitchFamily="-106" charset="-128"/>
                <a:cs typeface="ＭＳ Ｐゴシック" pitchFamily="-106" charset="-128"/>
              </a:rPr>
              <a:t>CDP providers regional civilian 1-week trainings reviewing topics on military culture, as well as 2 day EBP. SP was only recently added to the list of EBPs to be included within the SBHP program and we recently conducted our first training in Las Vegas, NV in March 2017. 31 civilian providers attended this training. </a:t>
            </a:r>
            <a:endParaRPr lang="en-US" sz="1200" b="0" i="0" kern="1200" dirty="0">
              <a:solidFill>
                <a:schemeClr val="tx1"/>
              </a:solidFill>
              <a:effectLst/>
              <a:latin typeface="+mn-lt"/>
              <a:ea typeface="ＭＳ Ｐゴシック" pitchFamily="-106" charset="-128"/>
              <a:cs typeface="ＭＳ Ｐゴシック" pitchFamily="-106" charset="-128"/>
            </a:endParaRPr>
          </a:p>
          <a:p>
            <a:br>
              <a:rPr lang="en-US" sz="1200" b="0" i="0" kern="1200" dirty="0">
                <a:solidFill>
                  <a:schemeClr val="tx1"/>
                </a:solidFill>
                <a:effectLst/>
                <a:latin typeface="+mn-lt"/>
                <a:ea typeface="ＭＳ Ｐゴシック" pitchFamily="-106" charset="-128"/>
                <a:cs typeface="ＭＳ Ｐゴシック" pitchFamily="-106" charset="-128"/>
              </a:rPr>
            </a:br>
            <a:br>
              <a:rPr lang="en-US" dirty="0"/>
            </a:b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12</a:t>
            </a:fld>
            <a:endParaRPr lang="en-US" dirty="0"/>
          </a:p>
        </p:txBody>
      </p:sp>
    </p:spTree>
    <p:extLst>
      <p:ext uri="{BB962C8B-B14F-4D97-AF65-F5344CB8AC3E}">
        <p14:creationId xmlns:p14="http://schemas.microsoft.com/office/powerpoint/2010/main" val="78749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We have some data to</a:t>
            </a:r>
            <a:r>
              <a:rPr lang="en-US" baseline="0" dirty="0"/>
              <a:t> support the effectiveness of our EBP trainings. Pulling up data from FY 2015, there were 6 SP trainings that were conducted in person.  </a:t>
            </a:r>
          </a:p>
          <a:p>
            <a:endParaRPr lang="en-US" baseline="0" dirty="0"/>
          </a:p>
          <a:p>
            <a:r>
              <a:rPr lang="en-US" sz="1200" b="1" i="0" kern="1200" dirty="0">
                <a:solidFill>
                  <a:schemeClr val="tx1"/>
                </a:solidFill>
                <a:effectLst/>
                <a:latin typeface="+mn-lt"/>
                <a:ea typeface="ＭＳ Ｐゴシック" pitchFamily="-106" charset="-128"/>
                <a:cs typeface="ＭＳ Ｐゴシック" pitchFamily="-106" charset="-128"/>
              </a:rPr>
              <a:t>Knowledge, 15-items, % correct</a:t>
            </a:r>
            <a:br>
              <a:rPr lang="en-US" sz="1200" b="1" i="0" kern="1200" dirty="0">
                <a:solidFill>
                  <a:schemeClr val="tx1"/>
                </a:solidFill>
                <a:effectLst/>
                <a:latin typeface="+mn-lt"/>
                <a:ea typeface="ＭＳ Ｐゴシック" pitchFamily="-106" charset="-128"/>
                <a:cs typeface="ＭＳ Ｐゴシック" pitchFamily="-106" charset="-128"/>
              </a:rPr>
            </a:br>
            <a:r>
              <a:rPr lang="en-US" sz="1200" b="0" i="0" kern="1200" dirty="0">
                <a:solidFill>
                  <a:schemeClr val="tx1"/>
                </a:solidFill>
                <a:effectLst/>
                <a:latin typeface="+mn-lt"/>
                <a:ea typeface="ＭＳ Ｐゴシック" pitchFamily="-106" charset="-128"/>
                <a:cs typeface="ＭＳ Ｐゴシック" pitchFamily="-106" charset="-128"/>
              </a:rPr>
              <a:t>Pre n = 122/Post n = 114</a:t>
            </a:r>
            <a:br>
              <a:rPr lang="en-US" sz="1200" b="0" i="0" kern="1200" dirty="0">
                <a:solidFill>
                  <a:schemeClr val="tx1"/>
                </a:solidFill>
                <a:effectLst/>
                <a:latin typeface="+mn-lt"/>
                <a:ea typeface="ＭＳ Ｐゴシック" pitchFamily="-106" charset="-128"/>
                <a:cs typeface="ＭＳ Ｐゴシック" pitchFamily="-106" charset="-128"/>
              </a:rPr>
            </a:br>
            <a:r>
              <a:rPr lang="en-US" sz="1200" b="0" i="0" kern="1200" dirty="0">
                <a:solidFill>
                  <a:schemeClr val="tx1"/>
                </a:solidFill>
                <a:effectLst/>
                <a:latin typeface="+mn-lt"/>
                <a:ea typeface="ＭＳ Ｐゴシック" pitchFamily="-106" charset="-128"/>
                <a:cs typeface="ＭＳ Ｐゴシック" pitchFamily="-106" charset="-128"/>
              </a:rPr>
              <a:t>Pre score: 39.45/</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Post score: 69.12</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baseline="0" dirty="0">
                <a:solidFill>
                  <a:schemeClr val="tx1"/>
                </a:solidFill>
                <a:effectLst/>
                <a:latin typeface="+mn-lt"/>
                <a:ea typeface="ＭＳ Ｐゴシック" pitchFamily="-106" charset="-128"/>
                <a:cs typeface="ＭＳ Ｐゴシック" pitchFamily="-106" charset="-128"/>
                <a:sym typeface="Wingdings"/>
              </a:rPr>
              <a:t> </a:t>
            </a:r>
            <a:r>
              <a:rPr lang="en-US" sz="1200" b="0" i="0" kern="1200" dirty="0">
                <a:solidFill>
                  <a:schemeClr val="tx1"/>
                </a:solidFill>
                <a:effectLst/>
                <a:latin typeface="+mn-lt"/>
                <a:ea typeface="ＭＳ Ｐゴシック" pitchFamily="-106" charset="-128"/>
                <a:cs typeface="ＭＳ Ｐゴシック" pitchFamily="-106" charset="-128"/>
              </a:rPr>
              <a:t>Change: +29.67</a:t>
            </a:r>
            <a:br>
              <a:rPr lang="en-US" sz="1200" b="0" i="0" kern="1200" dirty="0">
                <a:solidFill>
                  <a:schemeClr val="tx1"/>
                </a:solidFill>
                <a:effectLst/>
                <a:latin typeface="+mn-lt"/>
                <a:ea typeface="ＭＳ Ｐゴシック" pitchFamily="-106" charset="-128"/>
                <a:cs typeface="ＭＳ Ｐゴシック" pitchFamily="-106" charset="-128"/>
              </a:rPr>
            </a:br>
            <a:r>
              <a:rPr lang="en-US" sz="1200" b="0" i="0" kern="1200" dirty="0">
                <a:solidFill>
                  <a:schemeClr val="tx1"/>
                </a:solidFill>
                <a:effectLst/>
                <a:latin typeface="+mn-lt"/>
                <a:ea typeface="ＭＳ Ｐゴシック" pitchFamily="-106" charset="-128"/>
                <a:cs typeface="ＭＳ Ｐゴシック" pitchFamily="-106" charset="-128"/>
              </a:rPr>
              <a:t>Stats: Independent samples t-test -</a:t>
            </a:r>
            <a:r>
              <a:rPr lang="en-US" sz="1200" b="0" i="1" kern="1200" dirty="0">
                <a:solidFill>
                  <a:schemeClr val="tx1"/>
                </a:solidFill>
                <a:effectLst/>
                <a:latin typeface="+mn-lt"/>
                <a:ea typeface="ＭＳ Ｐゴシック" pitchFamily="-106" charset="-128"/>
                <a:cs typeface="ＭＳ Ｐゴシック" pitchFamily="-106" charset="-128"/>
              </a:rPr>
              <a:t> t</a:t>
            </a:r>
            <a:r>
              <a:rPr lang="en-US" sz="1200" b="0" i="0" kern="1200" dirty="0">
                <a:solidFill>
                  <a:schemeClr val="tx1"/>
                </a:solidFill>
                <a:effectLst/>
                <a:latin typeface="+mn-lt"/>
                <a:ea typeface="ＭＳ Ｐゴシック" pitchFamily="-106" charset="-128"/>
                <a:cs typeface="ＭＳ Ｐゴシック" pitchFamily="-106" charset="-128"/>
              </a:rPr>
              <a:t>(234) = 13.60, p &lt; .001</a:t>
            </a:r>
          </a:p>
          <a:p>
            <a:endParaRPr lang="en-US" baseline="0" dirty="0"/>
          </a:p>
          <a:p>
            <a:r>
              <a:rPr lang="en-US" sz="1200" b="1" i="0" kern="1200" dirty="0">
                <a:solidFill>
                  <a:schemeClr val="tx1"/>
                </a:solidFill>
                <a:effectLst/>
                <a:latin typeface="+mn-lt"/>
                <a:ea typeface="ＭＳ Ｐゴシック" pitchFamily="-106" charset="-128"/>
                <a:cs typeface="ＭＳ Ｐゴシック" pitchFamily="-106" charset="-128"/>
              </a:rPr>
              <a:t>Preparedness (to use info from SP training), 4-pt scale</a:t>
            </a:r>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0" i="0" kern="1200" dirty="0">
                <a:solidFill>
                  <a:schemeClr val="tx1"/>
                </a:solidFill>
                <a:effectLst/>
                <a:latin typeface="+mn-lt"/>
                <a:ea typeface="ＭＳ Ｐゴシック" pitchFamily="-106" charset="-128"/>
                <a:cs typeface="ＭＳ Ｐゴシック" pitchFamily="-106" charset="-128"/>
              </a:rPr>
              <a:t>n = 126</a:t>
            </a:r>
            <a:br>
              <a:rPr lang="en-US" sz="1200" b="0" i="0" kern="1200" dirty="0">
                <a:solidFill>
                  <a:schemeClr val="tx1"/>
                </a:solidFill>
                <a:effectLst/>
                <a:latin typeface="+mn-lt"/>
                <a:ea typeface="ＭＳ Ｐゴシック" pitchFamily="-106" charset="-128"/>
                <a:cs typeface="ＭＳ Ｐゴシック" pitchFamily="-106" charset="-128"/>
              </a:rPr>
            </a:br>
            <a:r>
              <a:rPr lang="en-US" sz="1200" b="0" i="0" kern="1200" dirty="0">
                <a:solidFill>
                  <a:schemeClr val="tx1"/>
                </a:solidFill>
                <a:effectLst/>
                <a:latin typeface="+mn-lt"/>
                <a:ea typeface="ＭＳ Ｐゴシック" pitchFamily="-106" charset="-128"/>
                <a:cs typeface="ＭＳ Ｐゴシック" pitchFamily="-106" charset="-128"/>
              </a:rPr>
              <a:t>Pre: 2.96/</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Post: 3.41</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baseline="0" dirty="0">
                <a:solidFill>
                  <a:schemeClr val="tx1"/>
                </a:solidFill>
                <a:effectLst/>
                <a:latin typeface="+mn-lt"/>
                <a:ea typeface="ＭＳ Ｐゴシック" pitchFamily="-106" charset="-128"/>
                <a:cs typeface="ＭＳ Ｐゴシック" pitchFamily="-106" charset="-128"/>
                <a:sym typeface="Wingdings"/>
              </a:rPr>
              <a:t> </a:t>
            </a:r>
            <a:r>
              <a:rPr lang="en-US" sz="1200" b="0" i="0" kern="1200" dirty="0">
                <a:solidFill>
                  <a:schemeClr val="tx1"/>
                </a:solidFill>
                <a:effectLst/>
                <a:latin typeface="+mn-lt"/>
                <a:ea typeface="ＭＳ Ｐゴシック" pitchFamily="-106" charset="-128"/>
                <a:cs typeface="ＭＳ Ｐゴシック" pitchFamily="-106" charset="-128"/>
              </a:rPr>
              <a:t>Change: +0.4524</a:t>
            </a:r>
          </a:p>
          <a:p>
            <a:r>
              <a:rPr lang="en-US" sz="1200" b="0" i="0" kern="1200" dirty="0">
                <a:solidFill>
                  <a:schemeClr val="tx1"/>
                </a:solidFill>
                <a:effectLst/>
                <a:latin typeface="+mn-lt"/>
                <a:ea typeface="ＭＳ Ｐゴシック" pitchFamily="-106" charset="-128"/>
                <a:cs typeface="ＭＳ Ｐゴシック" pitchFamily="-106" charset="-128"/>
              </a:rPr>
              <a:t>Stats: Wilcoxon Signed Ranks test - </a:t>
            </a:r>
            <a:r>
              <a:rPr lang="en-US" sz="1200" b="0" i="1" kern="1200" dirty="0">
                <a:solidFill>
                  <a:schemeClr val="tx1"/>
                </a:solidFill>
                <a:effectLst/>
                <a:latin typeface="+mn-lt"/>
                <a:ea typeface="ＭＳ Ｐゴシック" pitchFamily="-106" charset="-128"/>
                <a:cs typeface="ＭＳ Ｐゴシック" pitchFamily="-106" charset="-128"/>
              </a:rPr>
              <a:t>z</a:t>
            </a:r>
            <a:r>
              <a:rPr lang="en-US" sz="1200" b="0" i="0" kern="1200" dirty="0">
                <a:solidFill>
                  <a:schemeClr val="tx1"/>
                </a:solidFill>
                <a:effectLst/>
                <a:latin typeface="+mn-lt"/>
                <a:ea typeface="ＭＳ Ｐゴシック" pitchFamily="-106" charset="-128"/>
                <a:cs typeface="ＭＳ Ｐゴシック" pitchFamily="-106" charset="-128"/>
              </a:rPr>
              <a:t>(126)</a:t>
            </a:r>
            <a:r>
              <a:rPr lang="en-US" sz="1200" b="0" i="1" kern="120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 6.830, </a:t>
            </a:r>
            <a:r>
              <a:rPr lang="en-US" sz="1200" b="0" i="1" kern="1200" dirty="0">
                <a:solidFill>
                  <a:schemeClr val="tx1"/>
                </a:solidFill>
                <a:effectLst/>
                <a:latin typeface="+mn-lt"/>
                <a:ea typeface="ＭＳ Ｐゴシック" pitchFamily="-106" charset="-128"/>
                <a:cs typeface="ＭＳ Ｐゴシック" pitchFamily="-106" charset="-128"/>
              </a:rPr>
              <a:t>p</a:t>
            </a:r>
            <a:r>
              <a:rPr lang="en-US" sz="1200" b="0" i="0" kern="1200" dirty="0">
                <a:solidFill>
                  <a:schemeClr val="tx1"/>
                </a:solidFill>
                <a:effectLst/>
                <a:latin typeface="+mn-lt"/>
                <a:ea typeface="ＭＳ Ｐゴシック" pitchFamily="-106" charset="-128"/>
                <a:cs typeface="ＭＳ Ｐゴシック" pitchFamily="-106" charset="-128"/>
              </a:rPr>
              <a:t> &lt; .001</a:t>
            </a:r>
          </a:p>
          <a:p>
            <a:r>
              <a:rPr lang="en-US" sz="1200" b="0" i="0" u="sng" kern="1200" dirty="0">
                <a:solidFill>
                  <a:schemeClr val="tx1"/>
                </a:solidFill>
                <a:effectLst/>
                <a:latin typeface="+mn-lt"/>
                <a:ea typeface="ＭＳ Ｐゴシック" pitchFamily="-106" charset="-128"/>
                <a:cs typeface="ＭＳ Ｐゴシック" pitchFamily="-106" charset="-128"/>
              </a:rPr>
              <a:t>Notes: </a:t>
            </a:r>
            <a:r>
              <a:rPr lang="en-US" sz="1200" b="0" i="0" kern="1200" dirty="0">
                <a:solidFill>
                  <a:schemeClr val="tx1"/>
                </a:solidFill>
                <a:effectLst/>
                <a:latin typeface="+mn-lt"/>
                <a:ea typeface="ＭＳ Ｐゴシック" pitchFamily="-106" charset="-128"/>
                <a:cs typeface="ＭＳ Ｐゴシック" pitchFamily="-106" charset="-128"/>
              </a:rPr>
              <a:t>53 (42%) respondents reported a positive change, 1 (1%) respondent reported a negative change, 72 (57%) respondents reported no change</a:t>
            </a:r>
            <a:endParaRPr lang="en-US" baseline="0" dirty="0"/>
          </a:p>
          <a:p>
            <a:endParaRPr lang="en-US" baseline="0" dirty="0"/>
          </a:p>
          <a:p>
            <a:r>
              <a:rPr lang="en-US" sz="1200" b="1" i="0" kern="1200" dirty="0">
                <a:solidFill>
                  <a:schemeClr val="tx1"/>
                </a:solidFill>
                <a:effectLst/>
                <a:latin typeface="+mn-lt"/>
                <a:ea typeface="ＭＳ Ｐゴシック" pitchFamily="-106" charset="-128"/>
                <a:cs typeface="ＭＳ Ｐゴシック" pitchFamily="-106" charset="-128"/>
              </a:rPr>
              <a:t>Satisfaction (overall), 4-pt scale</a:t>
            </a:r>
            <a:endParaRPr lang="en-US" sz="1200" b="0" i="0" kern="1200" dirty="0">
              <a:solidFill>
                <a:schemeClr val="tx1"/>
              </a:solidFill>
              <a:effectLst/>
              <a:latin typeface="+mn-lt"/>
              <a:ea typeface="ＭＳ Ｐゴシック" pitchFamily="-106" charset="-128"/>
              <a:cs typeface="ＭＳ Ｐゴシック" pitchFamily="-106" charset="-128"/>
            </a:endParaRPr>
          </a:p>
          <a:p>
            <a:r>
              <a:rPr lang="en-US" sz="1200" b="0" i="0" kern="1200" dirty="0">
                <a:solidFill>
                  <a:schemeClr val="tx1"/>
                </a:solidFill>
                <a:effectLst/>
                <a:latin typeface="+mn-lt"/>
                <a:ea typeface="ＭＳ Ｐゴシック" pitchFamily="-106" charset="-128"/>
                <a:cs typeface="ＭＳ Ｐゴシック" pitchFamily="-106" charset="-128"/>
              </a:rPr>
              <a:t>n = 114</a:t>
            </a:r>
            <a:br>
              <a:rPr lang="en-US" dirty="0"/>
            </a:br>
            <a:r>
              <a:rPr lang="en-US" sz="1200" b="0" i="0" kern="1200" dirty="0">
                <a:solidFill>
                  <a:schemeClr val="tx1"/>
                </a:solidFill>
                <a:effectLst/>
                <a:latin typeface="+mn-lt"/>
                <a:ea typeface="ＭＳ Ｐゴシック" pitchFamily="-106" charset="-128"/>
                <a:cs typeface="ＭＳ Ｐゴシック" pitchFamily="-106" charset="-128"/>
              </a:rPr>
              <a:t>Score: 3.491</a:t>
            </a:r>
            <a:br>
              <a:rPr lang="en-US" dirty="0"/>
            </a:br>
            <a:r>
              <a:rPr lang="en-US" sz="1200" b="0" i="0" kern="1200" dirty="0">
                <a:solidFill>
                  <a:schemeClr val="tx1"/>
                </a:solidFill>
                <a:effectLst/>
                <a:latin typeface="+mn-lt"/>
                <a:ea typeface="ＭＳ Ｐゴシック" pitchFamily="-106" charset="-128"/>
                <a:cs typeface="ＭＳ Ｐゴシック" pitchFamily="-106" charset="-128"/>
              </a:rPr>
              <a:t>Notes: 104 (91%) reported being satisfied with the training (Mostly or Very); 68 (60%) reported being "very satisfied" with the training. </a:t>
            </a:r>
            <a:br>
              <a:rPr lang="en-US" sz="1200" b="0" i="0" kern="1200" dirty="0">
                <a:solidFill>
                  <a:schemeClr val="tx1"/>
                </a:solidFill>
                <a:effectLst/>
                <a:latin typeface="+mn-lt"/>
                <a:ea typeface="ＭＳ Ｐゴシック" pitchFamily="-106" charset="-128"/>
                <a:cs typeface="ＭＳ Ｐゴシック" pitchFamily="-106" charset="-128"/>
              </a:rPr>
            </a:br>
            <a:br>
              <a:rPr lang="en-US" sz="1200" b="0" i="0" kern="1200" dirty="0">
                <a:solidFill>
                  <a:schemeClr val="tx1"/>
                </a:solidFill>
                <a:effectLst/>
                <a:latin typeface="+mn-lt"/>
                <a:ea typeface="ＭＳ Ｐゴシック" pitchFamily="-106" charset="-128"/>
                <a:cs typeface="ＭＳ Ｐゴシック" pitchFamily="-106" charset="-128"/>
              </a:rPr>
            </a:br>
            <a:endParaRPr lang="en-US" baseline="0" dirty="0"/>
          </a:p>
          <a:p>
            <a:r>
              <a:rPr lang="en-US" u="sng" baseline="0" dirty="0"/>
              <a:t>Note for presenter: </a:t>
            </a:r>
            <a:r>
              <a:rPr lang="en-US" baseline="0" dirty="0"/>
              <a:t>We are currently in the process of gathering data regarding our online trainings.  Unfortunately, we do not have the IRB approval to share that data at this time. Generally, when we have compared the online versus in-person across the EBPs, there have been no significant differences in knowledge gain; satisfaction was slightly reduces; self reported readiness was not significantly different, but was slightly better in the online trainings. </a:t>
            </a:r>
          </a:p>
          <a:p>
            <a:endParaRPr lang="en-US" baseline="0" dirty="0"/>
          </a:p>
          <a:p>
            <a:r>
              <a:rPr lang="en-US" baseline="0" dirty="0"/>
              <a:t>Since I cannot present you with any data regarding our online trainings I would like to take a moment to provide a brief demonstration of two of our commonly used online modalities.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Also: mention provider portal and ad-hoc consultation!!!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13</a:t>
            </a:fld>
            <a:endParaRPr lang="en-US" dirty="0"/>
          </a:p>
        </p:txBody>
      </p:sp>
    </p:spTree>
    <p:extLst>
      <p:ext uri="{BB962C8B-B14F-4D97-AF65-F5344CB8AC3E}">
        <p14:creationId xmlns:p14="http://schemas.microsoft.com/office/powerpoint/2010/main" val="170291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698500"/>
            <a:ext cx="3436938" cy="2578100"/>
          </a:xfrm>
        </p:spPr>
      </p:sp>
      <p:sp>
        <p:nvSpPr>
          <p:cNvPr id="3" name="Notes Placeholder 2"/>
          <p:cNvSpPr>
            <a:spLocks noGrp="1"/>
          </p:cNvSpPr>
          <p:nvPr>
            <p:ph type="body" idx="1"/>
          </p:nvPr>
        </p:nvSpPr>
        <p:spPr>
          <a:xfrm>
            <a:off x="0" y="3429000"/>
            <a:ext cx="7010400" cy="5646059"/>
          </a:xfrm>
        </p:spPr>
        <p:txBody>
          <a:bodyPr>
            <a:normAutofit/>
          </a:bodyPr>
          <a:lstStyle/>
          <a:p>
            <a:r>
              <a:rPr lang="en-US" sz="1200" b="1" i="0" kern="1200" dirty="0">
                <a:solidFill>
                  <a:schemeClr val="tx1"/>
                </a:solidFill>
                <a:effectLst/>
                <a:latin typeface="+mn-lt"/>
                <a:ea typeface="ＭＳ Ｐゴシック" pitchFamily="-106" charset="-128"/>
                <a:cs typeface="ＭＳ Ｐゴシック" pitchFamily="-106" charset="-128"/>
              </a:rPr>
              <a:t>Zoom:</a:t>
            </a:r>
            <a:r>
              <a:rPr lang="en-US" sz="1200" b="0" i="0" kern="1200" dirty="0">
                <a:solidFill>
                  <a:schemeClr val="tx1"/>
                </a:solidFill>
                <a:effectLst/>
                <a:latin typeface="+mn-lt"/>
                <a:ea typeface="ＭＳ Ｐゴシック" pitchFamily="-106" charset="-128"/>
                <a:cs typeface="ＭＳ Ｐゴシック" pitchFamily="-106" charset="-128"/>
              </a:rPr>
              <a:t> </a:t>
            </a:r>
            <a:r>
              <a:rPr lang="en-US" sz="1200" b="0" i="0" u="none" strike="noStrike" kern="1200" dirty="0">
                <a:solidFill>
                  <a:schemeClr val="tx1"/>
                </a:solidFill>
                <a:effectLst/>
                <a:latin typeface="+mn-lt"/>
                <a:ea typeface="ＭＳ Ｐゴシック" pitchFamily="-106" charset="-128"/>
                <a:cs typeface="ＭＳ Ｐゴシック" pitchFamily="-106" charset="-128"/>
                <a:hlinkClick r:id="rId3"/>
              </a:rPr>
              <a:t>Zoom</a:t>
            </a:r>
            <a:r>
              <a:rPr lang="en-US" sz="1200" b="0" i="0" kern="1200" dirty="0">
                <a:solidFill>
                  <a:schemeClr val="tx1"/>
                </a:solidFill>
                <a:effectLst/>
                <a:latin typeface="+mn-lt"/>
                <a:ea typeface="ＭＳ Ｐゴシック" pitchFamily="-106" charset="-128"/>
                <a:cs typeface="ＭＳ Ｐゴシック" pitchFamily="-106" charset="-128"/>
              </a:rPr>
              <a:t> is a</a:t>
            </a:r>
            <a:r>
              <a:rPr lang="en-US" sz="1200" b="0" i="0" kern="1200" baseline="0" dirty="0">
                <a:solidFill>
                  <a:schemeClr val="tx1"/>
                </a:solidFill>
                <a:effectLst/>
                <a:latin typeface="+mn-lt"/>
                <a:ea typeface="ＭＳ Ｐゴシック" pitchFamily="-106" charset="-128"/>
                <a:cs typeface="ＭＳ Ｐゴシック" pitchFamily="-106" charset="-128"/>
              </a:rPr>
              <a:t> </a:t>
            </a:r>
            <a:r>
              <a:rPr lang="en-US" sz="1200" b="0" i="0" kern="1200" dirty="0">
                <a:solidFill>
                  <a:schemeClr val="tx1"/>
                </a:solidFill>
                <a:effectLst/>
                <a:latin typeface="+mn-lt"/>
                <a:ea typeface="ＭＳ Ｐゴシック" pitchFamily="-106" charset="-128"/>
                <a:cs typeface="ＭＳ Ｐゴシック" pitchFamily="-106" charset="-128"/>
              </a:rPr>
              <a:t>browser-based web-conferencing platform, allowing for participant-presenter interaction, remote screen and document sharing, and high-quality video and audio. There is also a Zoom app available for mobile devices, both </a:t>
            </a:r>
            <a:r>
              <a:rPr lang="en-US" sz="1200" b="0" i="0" u="none" strike="noStrike" kern="1200" dirty="0">
                <a:solidFill>
                  <a:schemeClr val="tx1"/>
                </a:solidFill>
                <a:effectLst/>
                <a:latin typeface="+mn-lt"/>
                <a:ea typeface="ＭＳ Ｐゴシック" pitchFamily="-106" charset="-128"/>
                <a:cs typeface="ＭＳ Ｐゴシック" pitchFamily="-106" charset="-128"/>
                <a:hlinkClick r:id="rId4"/>
              </a:rPr>
              <a:t>iOS</a:t>
            </a:r>
            <a:r>
              <a:rPr lang="en-US" sz="1200" b="0" i="0" kern="1200" dirty="0">
                <a:solidFill>
                  <a:schemeClr val="tx1"/>
                </a:solidFill>
                <a:effectLst/>
                <a:latin typeface="+mn-lt"/>
                <a:ea typeface="ＭＳ Ｐゴシック" pitchFamily="-106" charset="-128"/>
                <a:cs typeface="ＭＳ Ｐゴシック" pitchFamily="-106" charset="-128"/>
              </a:rPr>
              <a:t> and </a:t>
            </a:r>
            <a:r>
              <a:rPr lang="en-US" sz="1200" b="0" i="0" u="none" strike="noStrike" kern="1200" dirty="0">
                <a:solidFill>
                  <a:schemeClr val="tx1"/>
                </a:solidFill>
                <a:effectLst/>
                <a:latin typeface="+mn-lt"/>
                <a:ea typeface="ＭＳ Ｐゴシック" pitchFamily="-106" charset="-128"/>
                <a:cs typeface="ＭＳ Ｐゴシック" pitchFamily="-106" charset="-128"/>
                <a:hlinkClick r:id="rId5"/>
              </a:rPr>
              <a:t>Android</a:t>
            </a:r>
            <a:r>
              <a:rPr lang="en-US" sz="1200" b="0" i="0" kern="1200" dirty="0">
                <a:solidFill>
                  <a:schemeClr val="tx1"/>
                </a:solidFill>
                <a:effectLst/>
                <a:latin typeface="+mn-lt"/>
                <a:ea typeface="ＭＳ Ｐゴシック" pitchFamily="-106" charset="-128"/>
                <a:cs typeface="ＭＳ Ｐゴシック" pitchFamily="-106" charset="-128"/>
              </a:rPr>
              <a:t>.</a:t>
            </a:r>
          </a:p>
          <a:p>
            <a:endParaRPr lang="en-US" sz="1200" b="0" i="0" kern="1200" baseline="0" dirty="0">
              <a:solidFill>
                <a:schemeClr val="tx1"/>
              </a:solidFill>
              <a:effectLst/>
              <a:latin typeface="+mn-lt"/>
              <a:ea typeface="ＭＳ Ｐゴシック" pitchFamily="-106" charset="-128"/>
              <a:cs typeface="ＭＳ Ｐゴシック" pitchFamily="-106" charset="-128"/>
            </a:endParaRPr>
          </a:p>
          <a:p>
            <a:r>
              <a:rPr lang="en-US" sz="1200" b="0" i="0" kern="1200" baseline="0" dirty="0">
                <a:solidFill>
                  <a:schemeClr val="tx1"/>
                </a:solidFill>
                <a:effectLst/>
                <a:latin typeface="+mn-lt"/>
                <a:ea typeface="ＭＳ Ｐゴシック" pitchFamily="-106" charset="-128"/>
                <a:cs typeface="ＭＳ Ｐゴシック" pitchFamily="-106" charset="-128"/>
              </a:rPr>
              <a:t>We don’t have the bandwidth to have everyone on camera at the same time and can potentially feel isolating. </a:t>
            </a:r>
          </a:p>
          <a:p>
            <a:endParaRPr lang="en-US" sz="1200" b="0" i="0" kern="1200" baseline="0" dirty="0">
              <a:solidFill>
                <a:schemeClr val="tx1"/>
              </a:solidFill>
              <a:effectLst/>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6" charset="-128"/>
                <a:cs typeface="ＭＳ Ｐゴシック" pitchFamily="-106" charset="-128"/>
              </a:rPr>
              <a:t>Many of you have seen an online training platform similar to zoom; you guys may see that this seems very similar to Adobe. </a:t>
            </a:r>
          </a:p>
          <a:p>
            <a:endParaRPr lang="en-US" sz="1200" b="0" i="0" kern="1200" dirty="0">
              <a:solidFill>
                <a:schemeClr val="tx1"/>
              </a:solidFill>
              <a:effectLst/>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14</a:t>
            </a:fld>
            <a:endParaRPr lang="en-US" dirty="0"/>
          </a:p>
        </p:txBody>
      </p:sp>
    </p:spTree>
    <p:extLst>
      <p:ext uri="{BB962C8B-B14F-4D97-AF65-F5344CB8AC3E}">
        <p14:creationId xmlns:p14="http://schemas.microsoft.com/office/powerpoint/2010/main" val="67786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“Rely on internal tech support to transport to breakout rooms” – there is probably</a:t>
            </a:r>
            <a:r>
              <a:rPr lang="en-US" baseline="0" dirty="0"/>
              <a:t> a better way to say this but I am thinking of when I need to bug Micah a million times to move from room to room during a role play versus being able to click a button in SL.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15</a:t>
            </a:fld>
            <a:endParaRPr lang="en-US" dirty="0"/>
          </a:p>
        </p:txBody>
      </p:sp>
    </p:spTree>
    <p:extLst>
      <p:ext uri="{BB962C8B-B14F-4D97-AF65-F5344CB8AC3E}">
        <p14:creationId xmlns:p14="http://schemas.microsoft.com/office/powerpoint/2010/main" val="183018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698500"/>
            <a:ext cx="3436938" cy="2578100"/>
          </a:xfrm>
        </p:spPr>
      </p:sp>
      <p:sp>
        <p:nvSpPr>
          <p:cNvPr id="3" name="Notes Placeholder 2"/>
          <p:cNvSpPr>
            <a:spLocks noGrp="1"/>
          </p:cNvSpPr>
          <p:nvPr>
            <p:ph type="body" idx="1"/>
          </p:nvPr>
        </p:nvSpPr>
        <p:spPr>
          <a:xfrm>
            <a:off x="0" y="3429000"/>
            <a:ext cx="7010400" cy="5646059"/>
          </a:xfrm>
        </p:spPr>
        <p:txBody>
          <a:bodyPr>
            <a:normAutofit/>
          </a:bodyPr>
          <a:lstStyle/>
          <a:p>
            <a:pPr marL="0" indent="0">
              <a:buNone/>
            </a:pPr>
            <a:r>
              <a:rPr lang="en-US" sz="1200" b="1" i="0" u="none" strike="noStrike" kern="1200" dirty="0">
                <a:solidFill>
                  <a:schemeClr val="tx1"/>
                </a:solidFill>
                <a:effectLst/>
                <a:latin typeface="+mn-lt"/>
                <a:ea typeface="ＭＳ Ｐゴシック" pitchFamily="-106" charset="-128"/>
                <a:cs typeface="ＭＳ Ｐゴシック" pitchFamily="-106" charset="-128"/>
                <a:hlinkClick r:id="rId3"/>
              </a:rPr>
              <a:t>Second Life</a:t>
            </a:r>
            <a:r>
              <a:rPr lang="en-US" sz="1200" b="1" i="0" kern="1200" dirty="0">
                <a:solidFill>
                  <a:schemeClr val="tx1"/>
                </a:solidFill>
                <a:effectLst/>
                <a:latin typeface="+mn-lt"/>
                <a:ea typeface="ＭＳ Ｐゴシック" pitchFamily="-106" charset="-128"/>
                <a:cs typeface="ＭＳ Ｐゴシック" pitchFamily="-106" charset="-128"/>
              </a:rPr>
              <a:t>: </a:t>
            </a:r>
            <a:r>
              <a:rPr lang="en-US" sz="1200" b="0" i="0" u="none" strike="noStrike" kern="1200" dirty="0">
                <a:solidFill>
                  <a:schemeClr val="tx1"/>
                </a:solidFill>
                <a:effectLst/>
                <a:latin typeface="+mn-lt"/>
                <a:ea typeface="ＭＳ Ｐゴシック" pitchFamily="-106" charset="-128"/>
                <a:cs typeface="ＭＳ Ｐゴシック" pitchFamily="-106" charset="-128"/>
                <a:hlinkClick r:id="rId4"/>
              </a:rPr>
              <a:t>Second Life</a:t>
            </a:r>
            <a:r>
              <a:rPr lang="en-US" sz="1200" b="0" i="0" kern="1200" dirty="0">
                <a:solidFill>
                  <a:schemeClr val="tx1"/>
                </a:solidFill>
                <a:effectLst/>
                <a:latin typeface="+mn-lt"/>
                <a:ea typeface="ＭＳ Ｐゴシック" pitchFamily="-106" charset="-128"/>
                <a:cs typeface="ＭＳ Ｐゴシック" pitchFamily="-106" charset="-128"/>
              </a:rPr>
              <a:t> is a persistent, virtual world. Participants attend the training and interact via avatars. CDP has established a virtual education center in-world, complete with auditorium, breakout rooms, video display screens, and everything else found in real world training environments. Installing the Second Life program is required however. To learn more about Second Life, visit our </a:t>
            </a:r>
            <a:r>
              <a:rPr lang="en-US" sz="1200" b="0" i="0" u="none" strike="noStrike" kern="1200" dirty="0">
                <a:solidFill>
                  <a:schemeClr val="tx1"/>
                </a:solidFill>
                <a:effectLst/>
                <a:latin typeface="+mn-lt"/>
                <a:ea typeface="ＭＳ Ｐゴシック" pitchFamily="-106" charset="-128"/>
                <a:cs typeface="ＭＳ Ｐゴシック" pitchFamily="-106" charset="-128"/>
                <a:hlinkClick r:id="rId3"/>
              </a:rPr>
              <a:t>Virtual Provider Training in Second Life</a:t>
            </a:r>
            <a:r>
              <a:rPr lang="en-US" sz="1200" b="0" i="0" kern="1200" dirty="0">
                <a:solidFill>
                  <a:schemeClr val="tx1"/>
                </a:solidFill>
                <a:effectLst/>
                <a:latin typeface="+mn-lt"/>
                <a:ea typeface="ＭＳ Ｐゴシック" pitchFamily="-106" charset="-128"/>
                <a:cs typeface="ＭＳ Ｐゴシック" pitchFamily="-106" charset="-128"/>
              </a:rPr>
              <a:t> section.</a:t>
            </a:r>
          </a:p>
          <a:p>
            <a:pPr marL="0" indent="0">
              <a:buNone/>
            </a:pPr>
            <a:endParaRPr lang="en-US" sz="1200" b="0" i="0" kern="1200" dirty="0">
              <a:solidFill>
                <a:schemeClr val="tx1"/>
              </a:solidFill>
              <a:effectLst/>
              <a:latin typeface="+mn-lt"/>
              <a:ea typeface="ＭＳ Ｐゴシック" pitchFamily="-106" charset="-128"/>
              <a:cs typeface="ＭＳ Ｐゴシック" pitchFamily="-106" charset="-128"/>
            </a:endParaRPr>
          </a:p>
          <a:p>
            <a:pPr marL="0" indent="0">
              <a:buNone/>
            </a:pPr>
            <a:r>
              <a:rPr lang="en-US" sz="1200" b="0" i="0" kern="1200" dirty="0">
                <a:solidFill>
                  <a:schemeClr val="tx1"/>
                </a:solidFill>
                <a:effectLst/>
                <a:latin typeface="+mn-lt"/>
                <a:ea typeface="ＭＳ Ｐゴシック" pitchFamily="-106" charset="-128"/>
                <a:cs typeface="ＭＳ Ｐゴシック" pitchFamily="-106" charset="-128"/>
              </a:rPr>
              <a:t>Sometimes people feel more present in SL.</a:t>
            </a:r>
            <a:r>
              <a:rPr lang="en-US" sz="1200" b="0" i="0" kern="1200" baseline="0" dirty="0">
                <a:solidFill>
                  <a:schemeClr val="tx1"/>
                </a:solidFill>
                <a:effectLst/>
                <a:latin typeface="+mn-lt"/>
                <a:ea typeface="ＭＳ Ｐゴシック" pitchFamily="-106" charset="-128"/>
                <a:cs typeface="ＭＳ Ｐゴシック" pitchFamily="-106" charset="-128"/>
              </a:rPr>
              <a:t> </a:t>
            </a:r>
            <a:endParaRPr lang="en-US" b="1"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16</a:t>
            </a:fld>
            <a:endParaRPr lang="en-US" dirty="0"/>
          </a:p>
        </p:txBody>
      </p:sp>
    </p:spTree>
    <p:extLst>
      <p:ext uri="{BB962C8B-B14F-4D97-AF65-F5344CB8AC3E}">
        <p14:creationId xmlns:p14="http://schemas.microsoft.com/office/powerpoint/2010/main" val="47071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Life include its media-rich capabilities. Second Life supports PowerPoint, video, audio, graphic images, voice over internet protocol, public chat, private chat, text based information, and an interactive whiteboard. </a:t>
            </a:r>
          </a:p>
          <a:p>
            <a:endParaRPr lang="en-US" dirty="0"/>
          </a:p>
          <a:p>
            <a:r>
              <a:rPr lang="en-US" dirty="0"/>
              <a:t>A major con of Second Life is the learning time and training costs associated with the application. Novice users are generally unfamiliar with Second Life and the learning curve requires training to</a:t>
            </a:r>
            <a:r>
              <a:rPr lang="en-US" baseline="0" dirty="0"/>
              <a:t> ensure</a:t>
            </a:r>
            <a:r>
              <a:rPr lang="en-US" dirty="0"/>
              <a:t> understanding of the program. </a:t>
            </a:r>
          </a:p>
          <a:p>
            <a:endParaRPr lang="en-US" dirty="0"/>
          </a:p>
          <a:p>
            <a:r>
              <a:rPr lang="en-US" dirty="0"/>
              <a:t>Second Life is a fairly high maintenance program to run. It requires a high speed Internet connection, a quick microprocessor, and a good video/graphics card. It takes up a lot of space on your hard drive due to its high volume of download files. This slows down the program considerably and causes freezing. Other technical problems include “slow responses, lag in resizing objects, a need to empty cache memory following crashes (which do happen), a need to continuously update software, and a need for headphones. </a:t>
            </a:r>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17</a:t>
            </a:fld>
            <a:endParaRPr lang="en-US" dirty="0"/>
          </a:p>
        </p:txBody>
      </p:sp>
    </p:spTree>
    <p:extLst>
      <p:ext uri="{BB962C8B-B14F-4D97-AF65-F5344CB8AC3E}">
        <p14:creationId xmlns:p14="http://schemas.microsoft.com/office/powerpoint/2010/main" val="178965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18</a:t>
            </a:fld>
            <a:endParaRPr lang="en-US" dirty="0"/>
          </a:p>
        </p:txBody>
      </p:sp>
    </p:spTree>
    <p:extLst>
      <p:ext uri="{BB962C8B-B14F-4D97-AF65-F5344CB8AC3E}">
        <p14:creationId xmlns:p14="http://schemas.microsoft.com/office/powerpoint/2010/main" val="227900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attend one of our workshops</a:t>
            </a:r>
            <a:r>
              <a:rPr lang="en-US" baseline="0" dirty="0"/>
              <a:t>, they have access to the provider support portal.</a:t>
            </a:r>
          </a:p>
          <a:p>
            <a:endParaRPr lang="en-US" baseline="0" dirty="0"/>
          </a:p>
          <a:p>
            <a:r>
              <a:rPr lang="en-US" baseline="0" dirty="0"/>
              <a:t>Discuss consultation here</a:t>
            </a:r>
            <a:r>
              <a:rPr lang="is-IS" baseline="0" dirty="0"/>
              <a:t>….</a:t>
            </a:r>
          </a:p>
          <a:p>
            <a:endParaRPr lang="en-US" dirty="0"/>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19</a:t>
            </a:fld>
            <a:endParaRPr lang="en-US" dirty="0"/>
          </a:p>
        </p:txBody>
      </p:sp>
    </p:spTree>
    <p:extLst>
      <p:ext uri="{BB962C8B-B14F-4D97-AF65-F5344CB8AC3E}">
        <p14:creationId xmlns:p14="http://schemas.microsoft.com/office/powerpoint/2010/main" val="36741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baseline="0" dirty="0"/>
              <a:t>Despite the increased understanding of suicide prevention over the past few decades, suicide rates continue to increase. Increased suicide rates in the military population are particularly alarming. One identified gap is providing evidence-based training in suicide prevention and treatment, especially for providers in remote areas and in independent practice. This presentation focuses on the Center for Deployment Psychology’s (CDP) </a:t>
            </a:r>
            <a:r>
              <a:rPr lang="en-US" b="0" baseline="0" dirty="0">
                <a:solidFill>
                  <a:srgbClr val="00B050"/>
                </a:solidFill>
              </a:rPr>
              <a:t>dissemination efforts related to evidence-based treatments and evidence-informed clinical tools for suicide prevention and treatment with Service members</a:t>
            </a:r>
            <a:r>
              <a:rPr lang="en-US" b="0" baseline="0" dirty="0"/>
              <a:t>, Veterans and their families. We plan to highlight the CDP’s training curriculum, the providers we train and the innovative modalities we use to reach more remote provider populations. Our presentation will review the components of our training, which are based on contemporaneous research and reflect the gold standard in care. We will review data related to participants who have completed suicide prevention training with the CDP. In addition, we will highlight how the CDP uniquely reaches audiences that are frequently unavailable for traditional training events, utilizing our multiple online training modalities. This will include demonstrations of trainings, using Zoom, as well as the CDP’s virtual conference center in Second Life.  Depending on internet connection available at the conference site, we would set-up a live demonstration for audience members to interact with remote CDP faculty members.</a:t>
            </a:r>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09443" indent="-272863">
              <a:defRPr>
                <a:solidFill>
                  <a:schemeClr val="tx1"/>
                </a:solidFill>
                <a:latin typeface="Tahoma" panose="020B0604030504040204" pitchFamily="34" charset="0"/>
                <a:ea typeface="ＭＳ Ｐゴシック" panose="020B0600070205080204" pitchFamily="34" charset="-128"/>
              </a:defRPr>
            </a:lvl2pPr>
            <a:lvl3pPr marL="1091451" indent="-218290">
              <a:defRPr>
                <a:solidFill>
                  <a:schemeClr val="tx1"/>
                </a:solidFill>
                <a:latin typeface="Tahoma" panose="020B0604030504040204" pitchFamily="34" charset="0"/>
                <a:ea typeface="ＭＳ Ｐゴシック" panose="020B0600070205080204" pitchFamily="34" charset="-128"/>
              </a:defRPr>
            </a:lvl3pPr>
            <a:lvl4pPr marL="1528031" indent="-218290">
              <a:defRPr>
                <a:solidFill>
                  <a:schemeClr val="tx1"/>
                </a:solidFill>
                <a:latin typeface="Tahoma" panose="020B0604030504040204" pitchFamily="34" charset="0"/>
                <a:ea typeface="ＭＳ Ｐゴシック" panose="020B0600070205080204" pitchFamily="34" charset="-128"/>
              </a:defRPr>
            </a:lvl4pPr>
            <a:lvl5pPr marL="1964611" indent="-218290">
              <a:defRPr>
                <a:solidFill>
                  <a:schemeClr val="tx1"/>
                </a:solidFill>
                <a:latin typeface="Tahoma" panose="020B0604030504040204" pitchFamily="34" charset="0"/>
                <a:ea typeface="ＭＳ Ｐゴシック" panose="020B0600070205080204" pitchFamily="34" charset="-128"/>
              </a:defRPr>
            </a:lvl5pPr>
            <a:lvl6pPr marL="2401192" indent="-21829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837772" indent="-21829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274352" indent="-21829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710932" indent="-21829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B259EEBB-AEC8-4402-9880-AEA098E5EC3E}" type="slidenum">
              <a:rPr lang="en-US"/>
              <a:pPr/>
              <a:t>2</a:t>
            </a:fld>
            <a:endParaRPr lang="en-US" dirty="0"/>
          </a:p>
        </p:txBody>
      </p:sp>
    </p:spTree>
    <p:extLst>
      <p:ext uri="{BB962C8B-B14F-4D97-AF65-F5344CB8AC3E}">
        <p14:creationId xmlns:p14="http://schemas.microsoft.com/office/powerpoint/2010/main" val="191976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Modify</a:t>
            </a:r>
            <a:r>
              <a:rPr lang="en-US" baseline="0" dirty="0"/>
              <a:t> and include my info </a:t>
            </a:r>
            <a:endParaRPr lang="en-US"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20</a:t>
            </a:fld>
            <a:endParaRPr lang="en-US" dirty="0"/>
          </a:p>
        </p:txBody>
      </p:sp>
    </p:spTree>
    <p:extLst>
      <p:ext uri="{BB962C8B-B14F-4D97-AF65-F5344CB8AC3E}">
        <p14:creationId xmlns:p14="http://schemas.microsoft.com/office/powerpoint/2010/main" val="140497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5046153" y="6329526"/>
            <a:ext cx="3860975" cy="332725"/>
          </a:xfrm>
          <a:prstGeom prst="rect">
            <a:avLst/>
          </a:prstGeom>
          <a:noFill/>
          <a:ln w="9525">
            <a:noFill/>
            <a:miter lim="800000"/>
            <a:headEnd/>
            <a:tailEnd/>
          </a:ln>
        </p:spPr>
        <p:txBody>
          <a:bodyPr lIns="88256" tIns="44128" rIns="88256" bIns="44128" anchor="b"/>
          <a:lstStyle/>
          <a:p>
            <a:pPr algn="r" defTabSz="440637"/>
            <a:fld id="{14CBB6D8-B693-41CB-921A-355586BA6416}" type="slidenum">
              <a:rPr lang="en-US" sz="1100">
                <a:latin typeface="Calibri" pitchFamily="34" charset="0"/>
              </a:rPr>
              <a:pPr algn="r" defTabSz="440637"/>
              <a:t>3</a:t>
            </a:fld>
            <a:endParaRPr lang="en-US" sz="1100" dirty="0">
              <a:latin typeface="Calibri" pitchFamily="34" charset="0"/>
            </a:endParaRPr>
          </a:p>
        </p:txBody>
      </p:sp>
      <p:sp>
        <p:nvSpPr>
          <p:cNvPr id="18434" name="Rectangle 2"/>
          <p:cNvSpPr>
            <a:spLocks noGrp="1" noRot="1" noChangeAspect="1" noChangeArrowheads="1" noTextEdit="1"/>
          </p:cNvSpPr>
          <p:nvPr>
            <p:ph type="sldImg"/>
          </p:nvPr>
        </p:nvSpPr>
        <p:spPr bwMode="auto">
          <a:xfrm>
            <a:off x="1181100" y="698500"/>
            <a:ext cx="4649788" cy="3486150"/>
          </a:xfrm>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lIns="86492" tIns="43246" rIns="86492" bIns="43246" numCol="1" anchor="t" anchorCtr="0" compatLnSpc="1">
            <a:prstTxWarp prst="textNoShape">
              <a:avLst/>
            </a:prstTxWarp>
          </a:bodyPr>
          <a:lstStyle/>
          <a:p>
            <a:pPr eaLnBrk="1" hangingPunct="1">
              <a:spcBef>
                <a:spcPct val="0"/>
              </a:spcBef>
            </a:pPr>
            <a:endParaRPr lang="en-US" sz="1600" dirty="0"/>
          </a:p>
        </p:txBody>
      </p:sp>
      <p:sp>
        <p:nvSpPr>
          <p:cNvPr id="18436" name="Slide Number Placeholder 4"/>
          <p:cNvSpPr>
            <a:spLocks noGrp="1"/>
          </p:cNvSpPr>
          <p:nvPr>
            <p:ph type="sldNum" sz="quarter" idx="5"/>
          </p:nvPr>
        </p:nvSpPr>
        <p:spPr>
          <a:noFill/>
        </p:spPr>
        <p:txBody>
          <a:bodyPr/>
          <a:lstStyle/>
          <a:p>
            <a:fld id="{DBFE25BC-EA11-46A9-A3BA-1A8DA53D8A82}" type="slidenum">
              <a:rPr lang="en-US" smtClean="0"/>
              <a:pPr/>
              <a:t>3</a:t>
            </a:fld>
            <a:endParaRPr lang="en-US" dirty="0"/>
          </a:p>
        </p:txBody>
      </p:sp>
    </p:spTree>
    <p:extLst>
      <p:ext uri="{BB962C8B-B14F-4D97-AF65-F5344CB8AC3E}">
        <p14:creationId xmlns:p14="http://schemas.microsoft.com/office/powerpoint/2010/main" val="79061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a:xfrm>
            <a:off x="0" y="4416100"/>
            <a:ext cx="7010400" cy="4658959"/>
          </a:xfrm>
        </p:spPr>
        <p:txBody>
          <a:bodyPr>
            <a:normAutofit/>
          </a:bodyPr>
          <a:lstStyle/>
          <a:p>
            <a:r>
              <a:rPr lang="en-US" sz="1900" b="1" dirty="0"/>
              <a:t>SPEAKER NOTES: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106" charset="-128"/>
                <a:cs typeface="ＭＳ Ｐゴシック" pitchFamily="-106" charset="-128"/>
              </a:rPr>
              <a:t>The Center for Deployment Psychology</a:t>
            </a:r>
            <a:r>
              <a:rPr lang="en-US" sz="1200" kern="1200" dirty="0">
                <a:solidFill>
                  <a:schemeClr val="tx1"/>
                </a:solidFill>
                <a:effectLst/>
                <a:latin typeface="+mn-lt"/>
                <a:ea typeface="ＭＳ Ｐゴシック" pitchFamily="-106" charset="-128"/>
                <a:cs typeface="ＭＳ Ｐゴシック" pitchFamily="-106" charset="-128"/>
              </a:rPr>
              <a:t> (CDP) is a tri-service consortium headquartered at the Uniformed Services University of the Health Sciences (USU) through the Defense-Graduate Psychology Education (D-GPE) grant to the Henry M Jackson Foundation for the Advancement of Military Medicine. The CDP was established in 2006 to train both military and civilian behavioral health professionals to provide high-quality deployment related behavioral health services to military personnel and their families. The CDP embarked on the crucial undertaking of training behavioral health professionals in military culture and deployment-related behavioral health to help them better serve our nation’s Service members, Veterans, and their families.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6" charset="-128"/>
                <a:cs typeface="ＭＳ Ｐゴシック" pitchFamily="-106" charset="-128"/>
              </a:rPr>
              <a:t>The CDP has developed a portfolio of professional education programs to train and educate behavioral health care providers about the unique needs and challenges of treating Service Members, Veterans and their families. CDP’s mission is to lead the development of a community of culturally mindful and clinically competent providers through the delivery of training and education, the convening of experts, and the dissemination of research-based treatment and the latest topics in military behavioral health.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6" charset="-128"/>
                <a:cs typeface="ＭＳ Ｐゴシック" pitchFamily="-106" charset="-128"/>
              </a:rPr>
              <a:t>Since that time, CDP has trained over 40,000 providers on topics including military culture, the impact of deployment, experiences of military families, evidence-based psychotherapies, and clinical issues such as PTSD, TBI, and depression among Service members and Veterans. CDP has created extensive live and online educational opportunities that are specifically designed to build skills and understanding among behavioral health professionals to allow them to improve the quality of care for military and Veteran clients.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06" charset="-128"/>
              <a:cs typeface="ＭＳ Ｐゴシック" pitchFamily="-106" charset="-128"/>
            </a:endParaRPr>
          </a:p>
          <a:p>
            <a:endParaRPr lang="en-US" sz="1900" b="1" dirty="0"/>
          </a:p>
          <a:p>
            <a:endParaRPr lang="en-US" sz="1900" b="1"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4</a:t>
            </a:fld>
            <a:endParaRPr lang="en-US" dirty="0"/>
          </a:p>
        </p:txBody>
      </p:sp>
    </p:spTree>
    <p:extLst>
      <p:ext uri="{BB962C8B-B14F-4D97-AF65-F5344CB8AC3E}">
        <p14:creationId xmlns:p14="http://schemas.microsoft.com/office/powerpoint/2010/main" val="30498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a:t>Here are the</a:t>
            </a:r>
            <a:r>
              <a:rPr lang="en-US" sz="2000" baseline="0" dirty="0"/>
              <a:t> current EBP workshops CDP offers.</a:t>
            </a:r>
          </a:p>
          <a:p>
            <a:endParaRPr lang="en-US" sz="2000" baseline="0" dirty="0"/>
          </a:p>
          <a:p>
            <a:r>
              <a:rPr lang="en-US" sz="2000" b="0" i="0" kern="1200" dirty="0">
                <a:solidFill>
                  <a:schemeClr val="tx1"/>
                </a:solidFill>
                <a:effectLst/>
                <a:latin typeface="+mn-lt"/>
                <a:ea typeface="ＭＳ Ｐゴシック" pitchFamily="-106" charset="-128"/>
                <a:cs typeface="ＭＳ Ｐゴシック" pitchFamily="-106" charset="-128"/>
              </a:rPr>
              <a:t>The CDP is funded in part by the Department of Defense through Health Affairs and is headquartered at the Uniformed Services University of the Health Sciences (USU) in Bethesda, Maryland, but also has twelve additional sites, located at military medical centers across the country that benefit the mental health professional wherever they may be.</a:t>
            </a:r>
          </a:p>
          <a:p>
            <a:endParaRPr lang="en-US" sz="2000" b="0" i="0" kern="1200" dirty="0">
              <a:solidFill>
                <a:schemeClr val="tx1"/>
              </a:solidFill>
              <a:effectLst/>
              <a:latin typeface="+mn-lt"/>
              <a:ea typeface="ＭＳ Ｐゴシック" pitchFamily="-106" charset="-128"/>
              <a:cs typeface="ＭＳ Ｐゴシック" pitchFamily="-106" charset="-128"/>
            </a:endParaRPr>
          </a:p>
          <a:p>
            <a:r>
              <a:rPr lang="en-US" sz="2000" b="0" i="0" kern="1200" dirty="0">
                <a:solidFill>
                  <a:schemeClr val="tx1"/>
                </a:solidFill>
                <a:effectLst/>
                <a:latin typeface="+mn-lt"/>
                <a:ea typeface="ＭＳ Ｐゴシック" pitchFamily="-106" charset="-128"/>
                <a:cs typeface="ＭＳ Ｐゴシック" pitchFamily="-106" charset="-128"/>
              </a:rPr>
              <a:t>The CDP’s faculty</a:t>
            </a:r>
            <a:r>
              <a:rPr lang="en-US" sz="2000" b="0" i="0" kern="1200" baseline="0" dirty="0">
                <a:solidFill>
                  <a:schemeClr val="tx1"/>
                </a:solidFill>
                <a:effectLst/>
                <a:latin typeface="+mn-lt"/>
                <a:ea typeface="ＭＳ Ｐゴシック" pitchFamily="-106" charset="-128"/>
                <a:cs typeface="ＭＳ Ｐゴシック" pitchFamily="-106" charset="-128"/>
              </a:rPr>
              <a:t> at </a:t>
            </a:r>
            <a:r>
              <a:rPr lang="en-US" sz="2000" b="0" i="0" kern="1200" dirty="0">
                <a:solidFill>
                  <a:schemeClr val="tx1"/>
                </a:solidFill>
                <a:effectLst/>
                <a:latin typeface="+mn-lt"/>
                <a:ea typeface="ＭＳ Ｐゴシック" pitchFamily="-106" charset="-128"/>
                <a:cs typeface="ＭＳ Ｐゴシック" pitchFamily="-106" charset="-128"/>
              </a:rPr>
              <a:t>the Air Force, Army and Navy locations are dedicated to educating military and civilian psychologists, psychology interns/residents, and other mental health professionals in deployment-related mental health issues. Each site</a:t>
            </a:r>
            <a:r>
              <a:rPr lang="en-US" sz="2000" b="0" i="0" kern="1200" baseline="0" dirty="0">
                <a:solidFill>
                  <a:schemeClr val="tx1"/>
                </a:solidFill>
                <a:effectLst/>
                <a:latin typeface="+mn-lt"/>
                <a:ea typeface="ＭＳ Ｐゴシック" pitchFamily="-106" charset="-128"/>
                <a:cs typeface="ＭＳ Ｐゴシック" pitchFamily="-106" charset="-128"/>
              </a:rPr>
              <a:t> </a:t>
            </a:r>
            <a:r>
              <a:rPr lang="en-US" sz="2000" b="0" i="0" kern="1200" dirty="0">
                <a:solidFill>
                  <a:schemeClr val="tx1"/>
                </a:solidFill>
                <a:effectLst/>
                <a:latin typeface="+mn-lt"/>
                <a:ea typeface="ＭＳ Ｐゴシック" pitchFamily="-106" charset="-128"/>
                <a:cs typeface="ＭＳ Ｐゴシック" pitchFamily="-106" charset="-128"/>
              </a:rPr>
              <a:t>has an established APA-accredited Psychology Internship program.</a:t>
            </a:r>
          </a:p>
          <a:p>
            <a:endParaRPr lang="en-US" sz="2000" baseline="0" dirty="0"/>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536027A7-2B40-4524-9815-FECA8FD4B7E4}" type="slidenum">
              <a:rPr lang="en-US" smtClean="0"/>
              <a:pPr>
                <a:defRPr/>
              </a:pPr>
              <a:t>5</a:t>
            </a:fld>
            <a:endParaRPr lang="en-US" dirty="0"/>
          </a:p>
        </p:txBody>
      </p:sp>
    </p:spTree>
    <p:extLst>
      <p:ext uri="{BB962C8B-B14F-4D97-AF65-F5344CB8AC3E}">
        <p14:creationId xmlns:p14="http://schemas.microsoft.com/office/powerpoint/2010/main" val="380629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a:xfrm>
            <a:off x="0" y="4416100"/>
            <a:ext cx="7010400" cy="4658959"/>
          </a:xfrm>
        </p:spPr>
        <p:txBody>
          <a:bodyPr>
            <a:normAutofit fontScale="70000" lnSpcReduction="20000"/>
          </a:bodyPr>
          <a:lstStyle/>
          <a:p>
            <a:r>
              <a:rPr lang="en-US" sz="1900" b="1" dirty="0"/>
              <a:t>SPEAKER NOTES:</a:t>
            </a:r>
          </a:p>
          <a:p>
            <a:r>
              <a:rPr lang="en-US" sz="1200" kern="1200" dirty="0">
                <a:solidFill>
                  <a:schemeClr val="tx1"/>
                </a:solidFill>
                <a:effectLst/>
                <a:latin typeface="+mn-lt"/>
                <a:ea typeface="ＭＳ Ｐゴシック" pitchFamily="-106" charset="-128"/>
                <a:cs typeface="ＭＳ Ｐゴシック" pitchFamily="-106" charset="-128"/>
              </a:rPr>
              <a:t>This intensive 2-day module provides training in the assessment and treatment of suicidal ideation and behavior.  Participants will receive in-depth training in cognitive-behavioral therapy for suicide and will have the opportunity to practice assessment and intervention strategies.  Video demonstrations and participant role-plays will be used in class to practice key assessment and treatment techniques.  The module lays the foundation for working with suicidal patients by providing a detailed review of the epidemiology of suicide both in the civilian population and within the military/veteran community.  Participants will be introduced to the DoD/VA supported nomenclature for self-harm and suicidal behavior and will have the opportunity to practice using the nomenclature during class.  In addition, a review of several theories of suicide will be covered as well as a risk and protective factors for suicidal behavior.  The module is designed for behavioral health providers working with Service Members and Veterans who are seeking in-depth training in empirically supported treatment options they can immediately incorporate into their clinical practice.  The training will provide hands on practice activities and is geared towards an actively involved audience through discussion and in class activities.  Participants must attend both days, as the course material is cumulative.  </a:t>
            </a:r>
          </a:p>
          <a:p>
            <a:endParaRPr lang="en-US" sz="1200" kern="1200" dirty="0">
              <a:solidFill>
                <a:schemeClr val="tx1"/>
              </a:solidFill>
              <a:effectLst/>
              <a:latin typeface="+mn-lt"/>
              <a:ea typeface="ＭＳ Ｐゴシック" pitchFamily="-106" charset="-128"/>
              <a:cs typeface="ＭＳ Ｐゴシック" pitchFamily="-106" charset="-128"/>
            </a:endParaRPr>
          </a:p>
          <a:p>
            <a:r>
              <a:rPr lang="en-US" sz="1200" kern="1200" dirty="0">
                <a:solidFill>
                  <a:schemeClr val="tx1"/>
                </a:solidFill>
                <a:effectLst/>
                <a:latin typeface="+mn-lt"/>
                <a:ea typeface="ＭＳ Ｐゴシック" pitchFamily="-106" charset="-128"/>
                <a:cs typeface="ＭＳ Ｐゴシック" pitchFamily="-106" charset="-128"/>
              </a:rPr>
              <a:t>Learning</a:t>
            </a:r>
            <a:r>
              <a:rPr lang="en-US" sz="1200" kern="1200" baseline="0" dirty="0">
                <a:solidFill>
                  <a:schemeClr val="tx1"/>
                </a:solidFill>
                <a:effectLst/>
                <a:latin typeface="+mn-lt"/>
                <a:ea typeface="ＭＳ Ｐゴシック" pitchFamily="-106" charset="-128"/>
                <a:cs typeface="ＭＳ Ｐゴシック" pitchFamily="-106" charset="-128"/>
              </a:rPr>
              <a:t> Objectives:</a:t>
            </a:r>
            <a:endParaRPr lang="en-US" sz="1200" kern="1200" dirty="0">
              <a:solidFill>
                <a:schemeClr val="tx1"/>
              </a:solidFill>
              <a:effectLst/>
              <a:latin typeface="+mn-lt"/>
              <a:ea typeface="ＭＳ Ｐゴシック" pitchFamily="-106" charset="-128"/>
              <a:cs typeface="ＭＳ Ｐゴシック" pitchFamily="-106" charset="-128"/>
            </a:endParaRPr>
          </a:p>
          <a:p>
            <a:pPr marL="742950" indent="-742950">
              <a:buFont typeface="+mj-lt"/>
              <a:buAutoNum type="arabicPeriod"/>
            </a:pPr>
            <a:r>
              <a:rPr lang="en-US" sz="1200" dirty="0"/>
              <a:t>Articulate a few common misperceptions about suicide and suicide attempts.</a:t>
            </a:r>
          </a:p>
          <a:p>
            <a:pPr marL="742950" indent="-742950">
              <a:buFont typeface="+mj-lt"/>
              <a:buAutoNum type="arabicPeriod"/>
            </a:pPr>
            <a:r>
              <a:rPr lang="en-US" sz="1200" dirty="0"/>
              <a:t>Discuss some of the negative consequences of the stigma associated with suicide and suicide attempts.</a:t>
            </a:r>
          </a:p>
          <a:p>
            <a:pPr marL="742950" indent="-742950">
              <a:buFont typeface="+mj-lt"/>
              <a:buAutoNum type="arabicPeriod"/>
            </a:pPr>
            <a:r>
              <a:rPr lang="en-US" sz="1200" dirty="0"/>
              <a:t>Discuss rates of suicide in both civilian and military populations.</a:t>
            </a:r>
          </a:p>
          <a:p>
            <a:pPr marL="742950" indent="-742950">
              <a:buFont typeface="+mj-lt"/>
              <a:buAutoNum type="arabicPeriod"/>
            </a:pPr>
            <a:r>
              <a:rPr lang="en-US" sz="1200" dirty="0"/>
              <a:t>Appropriately define/ label suicide and non-suicidal thoughts and behaviors. </a:t>
            </a:r>
          </a:p>
          <a:p>
            <a:pPr marL="742950" indent="-742950">
              <a:buFont typeface="+mj-lt"/>
              <a:buAutoNum type="arabicPeriod"/>
            </a:pPr>
            <a:r>
              <a:rPr lang="en-US" sz="1200" dirty="0"/>
              <a:t>List several warning signs for suicide.</a:t>
            </a:r>
          </a:p>
          <a:p>
            <a:pPr marL="742950" indent="-742950">
              <a:buFont typeface="+mj-lt"/>
              <a:buAutoNum type="arabicPeriod"/>
            </a:pPr>
            <a:r>
              <a:rPr lang="en-US" sz="1200" dirty="0"/>
              <a:t>Describe some of the similarities and differences in suicide risk factors between civilian and military populations. </a:t>
            </a:r>
          </a:p>
          <a:p>
            <a:pPr marL="742950" indent="-742950">
              <a:buFont typeface="+mj-lt"/>
              <a:buAutoNum type="arabicPeriod"/>
            </a:pPr>
            <a:r>
              <a:rPr lang="en-US" sz="1200" dirty="0"/>
              <a:t>Summarize at least one psychological theory of suicide which describes either a model of suicide risk, or a process of risk assessment. </a:t>
            </a:r>
          </a:p>
          <a:p>
            <a:pPr marL="742950" indent="-742950">
              <a:buFont typeface="+mj-lt"/>
              <a:buAutoNum type="arabicPeriod" startAt="8"/>
            </a:pPr>
            <a:r>
              <a:rPr lang="en-US" sz="1200" dirty="0"/>
              <a:t>Describe a few of the unique challenges associated with suicide risk assessment and prediction.  </a:t>
            </a:r>
          </a:p>
          <a:p>
            <a:pPr marL="742950" indent="-742950">
              <a:buFont typeface="+mj-lt"/>
              <a:buAutoNum type="arabicPeriod" startAt="8"/>
            </a:pPr>
            <a:r>
              <a:rPr lang="en-US" sz="1200" dirty="0"/>
              <a:t>Assess risk for suicide in a manner that is sensitive to both proximal and distal risk factors.</a:t>
            </a:r>
          </a:p>
          <a:p>
            <a:pPr marL="742950" indent="-742950">
              <a:buFont typeface="+mj-lt"/>
              <a:buAutoNum type="arabicPeriod" startAt="8"/>
            </a:pPr>
            <a:r>
              <a:rPr lang="en-US" sz="1200" dirty="0"/>
              <a:t>Collaborate with patient to complete a safety plan.</a:t>
            </a:r>
          </a:p>
          <a:p>
            <a:pPr marL="742950" indent="-742950">
              <a:buFont typeface="+mj-lt"/>
              <a:buAutoNum type="arabicPeriod" startAt="8"/>
            </a:pPr>
            <a:r>
              <a:rPr lang="en-US" sz="1200" dirty="0"/>
              <a:t>Identify key negative automatic thoughts associated with the intent to die by suicide.</a:t>
            </a:r>
          </a:p>
          <a:p>
            <a:pPr marL="742950" indent="-742950">
              <a:buFont typeface="+mj-lt"/>
              <a:buAutoNum type="arabicPeriod" startAt="8"/>
            </a:pPr>
            <a:r>
              <a:rPr lang="en-US" sz="1200" dirty="0"/>
              <a:t>Create a timeline of a patient's suicidal crisis.</a:t>
            </a:r>
          </a:p>
          <a:p>
            <a:pPr marL="742950" indent="-742950">
              <a:buFont typeface="+mj-lt"/>
              <a:buAutoNum type="arabicPeriod" startAt="8"/>
            </a:pPr>
            <a:r>
              <a:rPr lang="en-US" sz="1200" dirty="0"/>
              <a:t>Utilize Cognitive Behavioral Therapy for Suicide in the treatment of suicidal behavior.</a:t>
            </a:r>
          </a:p>
          <a:p>
            <a:pPr marL="742950" indent="-742950">
              <a:buFont typeface="+mj-lt"/>
              <a:buAutoNum type="arabicPeriod" startAt="8"/>
            </a:pPr>
            <a:r>
              <a:rPr lang="en-US" sz="1200" dirty="0"/>
              <a:t>Discuss some of the specific challenges associated with assessing and managing suicide risk during deployment.</a:t>
            </a:r>
          </a:p>
          <a:p>
            <a:pPr marL="742950" indent="-742950">
              <a:buFont typeface="+mj-lt"/>
              <a:buAutoNum type="arabicPeriod"/>
            </a:pPr>
            <a:endParaRPr lang="en-US" sz="1200" dirty="0"/>
          </a:p>
          <a:p>
            <a:endParaRPr lang="en-US" sz="1200" kern="1200" dirty="0">
              <a:solidFill>
                <a:schemeClr val="tx1"/>
              </a:solidFill>
              <a:effectLst/>
              <a:latin typeface="+mn-lt"/>
              <a:ea typeface="ＭＳ Ｐゴシック" pitchFamily="-106" charset="-128"/>
              <a:cs typeface="ＭＳ Ｐゴシック" pitchFamily="-106" charset="-128"/>
            </a:endParaRPr>
          </a:p>
          <a:p>
            <a:r>
              <a:rPr lang="en-US" sz="1200" kern="1200" dirty="0">
                <a:solidFill>
                  <a:schemeClr val="tx1"/>
                </a:solidFill>
                <a:effectLst/>
                <a:latin typeface="+mn-lt"/>
                <a:ea typeface="ＭＳ Ｐゴシック" pitchFamily="-106" charset="-128"/>
                <a:cs typeface="ＭＳ Ｐゴシック" pitchFamily="-106" charset="-128"/>
              </a:rPr>
              <a:t> </a:t>
            </a:r>
          </a:p>
          <a:p>
            <a:r>
              <a:rPr lang="en-US" sz="1200" kern="1200" dirty="0">
                <a:solidFill>
                  <a:schemeClr val="tx1"/>
                </a:solidFill>
                <a:effectLst/>
                <a:latin typeface="+mn-lt"/>
                <a:ea typeface="ＭＳ Ｐゴシック" pitchFamily="-106" charset="-128"/>
                <a:cs typeface="ＭＳ Ｐゴシック" pitchFamily="-106" charset="-128"/>
              </a:rPr>
              <a:t> </a:t>
            </a:r>
          </a:p>
          <a:p>
            <a:r>
              <a:rPr lang="en-US" sz="1200" kern="1200" dirty="0">
                <a:solidFill>
                  <a:schemeClr val="tx1"/>
                </a:solidFill>
                <a:effectLst/>
                <a:latin typeface="+mn-lt"/>
                <a:ea typeface="ＭＳ Ｐゴシック" pitchFamily="-106" charset="-128"/>
                <a:cs typeface="ＭＳ Ｐゴシック" pitchFamily="-106" charset="-128"/>
              </a:rPr>
              <a:t> </a:t>
            </a:r>
          </a:p>
          <a:p>
            <a:r>
              <a:rPr lang="en-US" sz="1200" kern="1200" dirty="0">
                <a:solidFill>
                  <a:schemeClr val="tx1"/>
                </a:solidFill>
                <a:effectLst/>
                <a:latin typeface="+mn-lt"/>
                <a:ea typeface="ＭＳ Ｐゴシック" pitchFamily="-106" charset="-128"/>
                <a:cs typeface="ＭＳ Ｐゴシック" pitchFamily="-106" charset="-128"/>
              </a:rPr>
              <a:t> </a:t>
            </a:r>
          </a:p>
          <a:p>
            <a:endParaRPr lang="en-US" sz="1900" b="1"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6</a:t>
            </a:fld>
            <a:endParaRPr lang="en-US" dirty="0"/>
          </a:p>
        </p:txBody>
      </p:sp>
    </p:spTree>
    <p:extLst>
      <p:ext uri="{BB962C8B-B14F-4D97-AF65-F5344CB8AC3E}">
        <p14:creationId xmlns:p14="http://schemas.microsoft.com/office/powerpoint/2010/main" val="68032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a:xfrm>
            <a:off x="0" y="4416100"/>
            <a:ext cx="7010400" cy="4658959"/>
          </a:xfrm>
        </p:spPr>
        <p:txBody>
          <a:bodyPr>
            <a:normAutofit fontScale="47500" lnSpcReduction="20000"/>
          </a:bodyPr>
          <a:lstStyle/>
          <a:p>
            <a:r>
              <a:rPr lang="en-US" sz="1900" b="1" dirty="0"/>
              <a:t>SPEAKER NOTES:</a:t>
            </a:r>
          </a:p>
          <a:p>
            <a:r>
              <a:rPr lang="en-US" sz="3600" dirty="0"/>
              <a:t>Crisis Intervention </a:t>
            </a:r>
          </a:p>
          <a:p>
            <a:pPr lvl="1"/>
            <a:r>
              <a:rPr lang="en-US" dirty="0"/>
              <a:t>Safety Planning </a:t>
            </a:r>
          </a:p>
          <a:p>
            <a:pPr lvl="1"/>
            <a:r>
              <a:rPr lang="en-US" dirty="0"/>
              <a:t>Hope Box </a:t>
            </a:r>
            <a:br>
              <a:rPr lang="en-US" dirty="0"/>
            </a:br>
            <a:r>
              <a:rPr lang="en-US" dirty="0"/>
              <a:t>Means Restriction Counseling </a:t>
            </a:r>
          </a:p>
          <a:p>
            <a:pPr lvl="1"/>
            <a:endParaRPr lang="en-US" dirty="0"/>
          </a:p>
          <a:p>
            <a:r>
              <a:rPr lang="en-US" sz="3600" dirty="0"/>
              <a:t>Intermediate phase of treatment </a:t>
            </a:r>
          </a:p>
          <a:p>
            <a:pPr lvl="1"/>
            <a:r>
              <a:rPr lang="en-US" dirty="0"/>
              <a:t>Behavioral Strategies </a:t>
            </a:r>
          </a:p>
          <a:p>
            <a:pPr lvl="1"/>
            <a:r>
              <a:rPr lang="en-US" dirty="0"/>
              <a:t>Cognitive Strategies </a:t>
            </a:r>
          </a:p>
          <a:p>
            <a:pPr lvl="1"/>
            <a:r>
              <a:rPr lang="en-US" dirty="0"/>
              <a:t>Problem Solving Strategies </a:t>
            </a:r>
          </a:p>
          <a:p>
            <a:pPr lvl="1"/>
            <a:endParaRPr lang="en-US" sz="3600" dirty="0"/>
          </a:p>
          <a:p>
            <a:r>
              <a:rPr lang="en-US" sz="3600" dirty="0"/>
              <a:t>Later phase of treatment </a:t>
            </a:r>
          </a:p>
          <a:p>
            <a:pPr lvl="1"/>
            <a:r>
              <a:rPr lang="en-US" dirty="0"/>
              <a:t>Consolidation of skills </a:t>
            </a:r>
          </a:p>
          <a:p>
            <a:pPr lvl="1"/>
            <a:r>
              <a:rPr lang="en-US" dirty="0"/>
              <a:t>Relapse prevention exercise </a:t>
            </a:r>
          </a:p>
          <a:p>
            <a:pPr lvl="1"/>
            <a:endParaRPr lang="en-US" sz="3600" dirty="0"/>
          </a:p>
          <a:p>
            <a:pPr lvl="1"/>
            <a:endParaRPr lang="en-US" sz="3600" dirty="0"/>
          </a:p>
          <a:p>
            <a:pPr lvl="0"/>
            <a:r>
              <a:rPr lang="en-US" sz="3600" u="sng" dirty="0"/>
              <a:t>Highlight the important of our work in delivering training in crisis</a:t>
            </a:r>
            <a:r>
              <a:rPr lang="en-US" sz="3600" u="sng" baseline="0" dirty="0"/>
              <a:t> intervention:</a:t>
            </a:r>
            <a:endParaRPr lang="en-US" sz="3600" u="sng" dirty="0"/>
          </a:p>
          <a:p>
            <a:pPr lvl="0"/>
            <a:r>
              <a:rPr lang="en-US" sz="3600" dirty="0"/>
              <a:t>Make</a:t>
            </a:r>
            <a:r>
              <a:rPr lang="en-US" sz="3600" baseline="0" dirty="0"/>
              <a:t> sure to discuss the different trainings that we do in addition to the 2-day.  For example, we have delivered various Speaker’s Bureau trainings of different lengths, 2.5 hour discussion in SBHP, Refresher decks. </a:t>
            </a:r>
          </a:p>
          <a:p>
            <a:pPr lvl="0"/>
            <a:endParaRPr lang="en-US" sz="3600" dirty="0"/>
          </a:p>
          <a:p>
            <a:pPr lvl="1"/>
            <a:endParaRPr lang="en-US"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7</a:t>
            </a:fld>
            <a:endParaRPr lang="en-US" dirty="0"/>
          </a:p>
        </p:txBody>
      </p:sp>
    </p:spTree>
    <p:extLst>
      <p:ext uri="{BB962C8B-B14F-4D97-AF65-F5344CB8AC3E}">
        <p14:creationId xmlns:p14="http://schemas.microsoft.com/office/powerpoint/2010/main" val="174973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a:xfrm>
            <a:off x="0" y="4416100"/>
            <a:ext cx="7010400" cy="4658959"/>
          </a:xfrm>
        </p:spPr>
        <p:txBody>
          <a:bodyPr>
            <a:normAutofit lnSpcReduction="10000"/>
          </a:bodyPr>
          <a:lstStyle/>
          <a:p>
            <a:r>
              <a:rPr lang="en-US" sz="1900" b="1" dirty="0"/>
              <a:t>SPEAKER NOTES:</a:t>
            </a:r>
          </a:p>
          <a:p>
            <a:pPr lvl="0"/>
            <a:r>
              <a:rPr lang="en-US" sz="3600" dirty="0"/>
              <a:t>Why is it that we</a:t>
            </a:r>
            <a:r>
              <a:rPr lang="en-US" sz="3600" baseline="0" dirty="0"/>
              <a:t> implement these different learning methods – adult learning studies demonstrating efficacy of different learning modalities </a:t>
            </a:r>
          </a:p>
          <a:p>
            <a:pPr lvl="0"/>
            <a:endParaRPr lang="en-US" sz="3600" baseline="0" dirty="0"/>
          </a:p>
          <a:p>
            <a:pPr lvl="0"/>
            <a:r>
              <a:rPr lang="en-US" sz="3600" baseline="0" dirty="0"/>
              <a:t>ACCESS Model Paper (Greg Brown) </a:t>
            </a:r>
            <a:endParaRPr lang="en-US" sz="3600" dirty="0"/>
          </a:p>
          <a:p>
            <a:pPr lvl="1"/>
            <a:endParaRPr lang="en-US" dirty="0"/>
          </a:p>
        </p:txBody>
      </p:sp>
      <p:sp>
        <p:nvSpPr>
          <p:cNvPr id="4" name="Slide Number Placeholder 3"/>
          <p:cNvSpPr>
            <a:spLocks noGrp="1"/>
          </p:cNvSpPr>
          <p:nvPr>
            <p:ph type="sldNum" sz="quarter" idx="10"/>
          </p:nvPr>
        </p:nvSpPr>
        <p:spPr/>
        <p:txBody>
          <a:bodyPr/>
          <a:lstStyle/>
          <a:p>
            <a:pPr>
              <a:defRPr/>
            </a:pPr>
            <a:fld id="{746E0964-82A3-4FDB-AEEF-B5046BFEC26E}" type="slidenum">
              <a:rPr lang="en-US" smtClean="0"/>
              <a:pPr>
                <a:defRPr/>
              </a:pPr>
              <a:t>8</a:t>
            </a:fld>
            <a:endParaRPr lang="en-US" dirty="0"/>
          </a:p>
        </p:txBody>
      </p:sp>
    </p:spTree>
    <p:extLst>
      <p:ext uri="{BB962C8B-B14F-4D97-AF65-F5344CB8AC3E}">
        <p14:creationId xmlns:p14="http://schemas.microsoft.com/office/powerpoint/2010/main" val="183293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DoD Providers: make sure when speaking about it</a:t>
            </a:r>
            <a:r>
              <a:rPr lang="en-US" baseline="0" dirty="0"/>
              <a:t> to include the active components, national guard and reservists, as well as GS and contractors. </a:t>
            </a:r>
            <a:endParaRPr lang="en-US" dirty="0"/>
          </a:p>
          <a:p>
            <a:endParaRPr lang="en-US" dirty="0"/>
          </a:p>
          <a:p>
            <a:r>
              <a:rPr lang="en-US" dirty="0"/>
              <a:t>Civilian</a:t>
            </a:r>
            <a:r>
              <a:rPr lang="en-US" baseline="0" dirty="0"/>
              <a:t> providers working with n</a:t>
            </a:r>
            <a:r>
              <a:rPr lang="en-US" dirty="0"/>
              <a:t>ational guard.  </a:t>
            </a:r>
          </a:p>
          <a:p>
            <a:r>
              <a:rPr lang="en-US" dirty="0"/>
              <a:t>Disaster relief providers.</a:t>
            </a:r>
            <a:r>
              <a:rPr lang="en-US" baseline="0" dirty="0"/>
              <a:t> New York has a collaboration with disaster mental health; they are collaborating with SBHP. NY also has PET teams that often attend the trainings. </a:t>
            </a:r>
          </a:p>
          <a:p>
            <a:endParaRPr lang="en-US" baseline="0" dirty="0"/>
          </a:p>
          <a:p>
            <a:r>
              <a:rPr lang="en-US" baseline="0" dirty="0"/>
              <a:t>Graduate students, military psychology work interns, social-work interns, psychiatry residents (some of the locations are co-located with psychiatry residents). </a:t>
            </a:r>
          </a:p>
          <a:p>
            <a:endParaRPr lang="en-US" baseline="0" dirty="0"/>
          </a:p>
          <a:p>
            <a:r>
              <a:rPr lang="en-US" baseline="0" dirty="0"/>
              <a:t>Directors of psychological health – individuals who are working for the guard (each covers a number of guard units). </a:t>
            </a:r>
          </a:p>
          <a:p>
            <a:endParaRPr lang="en-US" baseline="0" dirty="0"/>
          </a:p>
          <a:p>
            <a:r>
              <a:rPr lang="en-US" baseline="0" dirty="0"/>
              <a:t>Psychological Association (i.e. Dayton Area) </a:t>
            </a:r>
          </a:p>
          <a:p>
            <a:endParaRPr lang="en-US" baseline="0" dirty="0"/>
          </a:p>
          <a:p>
            <a:r>
              <a:rPr lang="en-US" baseline="0" dirty="0"/>
              <a:t>VA Collaboration –Area Health Education (AHEC) – public health association specifically intended to reach providers in rural areas.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E16E4E64-EB2D-4AB7-905C-6E8E70A945F3}" type="slidenum">
              <a:rPr lang="en-US" smtClean="0"/>
              <a:pPr>
                <a:defRPr/>
              </a:pPr>
              <a:t>9</a:t>
            </a:fld>
            <a:endParaRPr lang="en-US" dirty="0"/>
          </a:p>
        </p:txBody>
      </p:sp>
    </p:spTree>
    <p:extLst>
      <p:ext uri="{BB962C8B-B14F-4D97-AF65-F5344CB8AC3E}">
        <p14:creationId xmlns:p14="http://schemas.microsoft.com/office/powerpoint/2010/main" val="3893681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ld CDP Logo Always 1st Slide">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F7F4CE1A-77B5-463C-A313-141AB9B50FA6}"/>
              </a:ext>
            </a:extLst>
          </p:cNvPr>
          <p:cNvPicPr>
            <a:picLocks noChangeAspect="1"/>
          </p:cNvPicPr>
          <p:nvPr userDrawn="1"/>
        </p:nvPicPr>
        <p:blipFill>
          <a:blip r:embed="rId2"/>
          <a:stretch>
            <a:fillRect/>
          </a:stretch>
        </p:blipFill>
        <p:spPr>
          <a:xfrm>
            <a:off x="0" y="10056"/>
            <a:ext cx="9144000" cy="6837888"/>
          </a:xfrm>
          <a:prstGeom prst="rect">
            <a:avLst/>
          </a:prstGeom>
        </p:spPr>
      </p:pic>
    </p:spTree>
    <p:extLst>
      <p:ext uri="{BB962C8B-B14F-4D97-AF65-F5344CB8AC3E}">
        <p14:creationId xmlns:p14="http://schemas.microsoft.com/office/powerpoint/2010/main" val="42867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esentation Title Slide (2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5"/>
            <a:ext cx="7772400" cy="1470025"/>
          </a:xfrm>
        </p:spPr>
        <p:txBody>
          <a:bodyPr/>
          <a:lstStyle>
            <a:lvl1pPr>
              <a:defRPr>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7315200" cy="1752600"/>
          </a:xfrm>
        </p:spPr>
        <p:txBody>
          <a:bodyPr anchor="b">
            <a:normAutofit/>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1"/>
            <p:custDataLst>
              <p:tags r:id="rId2"/>
            </p:custDataLst>
          </p:nvPr>
        </p:nvSpPr>
        <p:spPr/>
        <p:txBody>
          <a:bodyPr/>
          <a:lstStyle>
            <a:lvl1pPr>
              <a:defRPr/>
            </a:lvl1pPr>
          </a:lstStyle>
          <a:p>
            <a:pPr>
              <a:defRPr/>
            </a:pPr>
            <a:fld id="{9C67AA37-19E9-4AE4-8C74-0825EEF7D464}" type="slidenum">
              <a:rPr lang="en-US"/>
              <a:pPr>
                <a:defRPr/>
              </a:pPr>
              <a:t>‹#›</a:t>
            </a:fld>
            <a:endParaRPr lang="en-US" dirty="0"/>
          </a:p>
        </p:txBody>
      </p:sp>
    </p:spTree>
    <p:extLst>
      <p:ext uri="{BB962C8B-B14F-4D97-AF65-F5344CB8AC3E}">
        <p14:creationId xmlns:p14="http://schemas.microsoft.com/office/powerpoint/2010/main" val="152834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sclaimer Slide (3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gn="just">
              <a:buFontTx/>
              <a:buNone/>
              <a:defRPr baseline="0"/>
            </a:lvl1pPr>
          </a:lstStyle>
          <a:p>
            <a:pPr lvl="0"/>
            <a:r>
              <a:rPr lang="en-US"/>
              <a:t>Click to edit Master text styles</a:t>
            </a:r>
          </a:p>
        </p:txBody>
      </p:sp>
      <p:sp>
        <p:nvSpPr>
          <p:cNvPr id="4"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1"/>
            <p:custDataLst>
              <p:tags r:id="rId2"/>
            </p:custDataLst>
          </p:nvPr>
        </p:nvSpPr>
        <p:spPr/>
        <p:txBody>
          <a:bodyPr/>
          <a:lstStyle>
            <a:lvl1pPr>
              <a:defRPr/>
            </a:lvl1pPr>
          </a:lstStyle>
          <a:p>
            <a:pPr>
              <a:defRPr/>
            </a:pPr>
            <a:fld id="{9357C1E3-2791-475F-801C-56CF1B3283AD}" type="slidenum">
              <a:rPr lang="en-US"/>
              <a:pPr>
                <a:defRPr/>
              </a:pPr>
              <a:t>‹#›</a:t>
            </a:fld>
            <a:endParaRPr lang="en-US" dirty="0"/>
          </a:p>
        </p:txBody>
      </p:sp>
    </p:spTree>
    <p:extLst>
      <p:ext uri="{BB962C8B-B14F-4D97-AF65-F5344CB8AC3E}">
        <p14:creationId xmlns:p14="http://schemas.microsoft.com/office/powerpoint/2010/main" val="353297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pic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067" y="1371600"/>
            <a:ext cx="8669867" cy="4724400"/>
          </a:xfrm>
        </p:spPr>
        <p:txBody>
          <a:bodyPr/>
          <a:lstStyle>
            <a:lvl1pPr algn="ctr">
              <a:defRPr>
                <a:solidFill>
                  <a:schemeClr val="tx1"/>
                </a:solidFill>
                <a:latin typeface="+mn-lt"/>
              </a:defRPr>
            </a:lvl1pPr>
          </a:lstStyle>
          <a:p>
            <a:r>
              <a:rPr lang="en-US"/>
              <a:t>Click to edit Master title style</a:t>
            </a:r>
            <a:endParaRPr lang="en-US" dirty="0"/>
          </a:p>
        </p:txBody>
      </p:sp>
      <p:sp>
        <p:nvSpPr>
          <p:cNvPr id="3"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4" name="Slide Number Placeholder 5"/>
          <p:cNvSpPr>
            <a:spLocks noGrp="1"/>
          </p:cNvSpPr>
          <p:nvPr>
            <p:ph type="sldNum" sz="quarter" idx="11"/>
            <p:custDataLst>
              <p:tags r:id="rId2"/>
            </p:custDataLst>
          </p:nvPr>
        </p:nvSpPr>
        <p:spPr/>
        <p:txBody>
          <a:bodyPr/>
          <a:lstStyle>
            <a:lvl1pPr>
              <a:defRPr/>
            </a:lvl1pPr>
          </a:lstStyle>
          <a:p>
            <a:pPr>
              <a:defRPr/>
            </a:pPr>
            <a:fld id="{45B6F57B-883C-4FD0-AE8D-583EC74F491C}" type="slidenum">
              <a:rPr lang="en-US"/>
              <a:pPr>
                <a:defRPr/>
              </a:pPr>
              <a:t>‹#›</a:t>
            </a:fld>
            <a:endParaRPr lang="en-US" dirty="0"/>
          </a:p>
        </p:txBody>
      </p:sp>
    </p:spTree>
    <p:extLst>
      <p:ext uri="{BB962C8B-B14F-4D97-AF65-F5344CB8AC3E}">
        <p14:creationId xmlns:p14="http://schemas.microsoft.com/office/powerpoint/2010/main" val="104285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a:spLocks noGrp="1"/>
          </p:cNvSpPr>
          <p:nvPr>
            <p:ph type="ftr" sz="quarter" idx="10"/>
            <p:custDataLst>
              <p:tags r:id="rId1"/>
            </p:custDataLst>
          </p:nvPr>
        </p:nvSpPr>
        <p:spPr>
          <a:xfrm>
            <a:off x="0" y="6501400"/>
            <a:ext cx="6299200" cy="365125"/>
          </a:xfrm>
        </p:spPr>
        <p:txBody>
          <a:bodyPr/>
          <a:lstStyle>
            <a:lvl1pPr>
              <a:defRPr sz="1200"/>
            </a:lvl1pPr>
          </a:lstStyle>
          <a:p>
            <a:pPr>
              <a:defRPr/>
            </a:pPr>
            <a:endParaRPr lang="en-US" dirty="0"/>
          </a:p>
        </p:txBody>
      </p:sp>
      <p:sp>
        <p:nvSpPr>
          <p:cNvPr id="5" name="Slide Number Placeholder 7"/>
          <p:cNvSpPr>
            <a:spLocks noGrp="1"/>
          </p:cNvSpPr>
          <p:nvPr>
            <p:ph type="sldNum" sz="quarter" idx="11"/>
            <p:custDataLst>
              <p:tags r:id="rId2"/>
            </p:custDataLst>
          </p:nvPr>
        </p:nvSpPr>
        <p:spPr>
          <a:xfrm>
            <a:off x="8449469" y="6383338"/>
            <a:ext cx="474663" cy="400050"/>
          </a:xfrm>
        </p:spPr>
        <p:txBody>
          <a:bodyPr/>
          <a:lstStyle>
            <a:lvl1pPr>
              <a:defRPr smtClean="0"/>
            </a:lvl1pPr>
          </a:lstStyle>
          <a:p>
            <a:pPr>
              <a:defRPr/>
            </a:pPr>
            <a:fld id="{36C8D810-9AE1-4C68-8875-9E9BB14A2A2A}" type="slidenum">
              <a:rPr lang="en-US"/>
              <a:pPr>
                <a:defRPr/>
              </a:pPr>
              <a:t>‹#›</a:t>
            </a:fld>
            <a:endParaRPr lang="en-US" dirty="0"/>
          </a:p>
        </p:txBody>
      </p:sp>
    </p:spTree>
    <p:extLst>
      <p:ext uri="{BB962C8B-B14F-4D97-AF65-F5344CB8AC3E}">
        <p14:creationId xmlns:p14="http://schemas.microsoft.com/office/powerpoint/2010/main" val="414528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1"/>
            <p:custDataLst>
              <p:tags r:id="rId2"/>
            </p:custDataLst>
          </p:nvPr>
        </p:nvSpPr>
        <p:spPr/>
        <p:txBody>
          <a:bodyPr/>
          <a:lstStyle>
            <a:lvl1pPr>
              <a:defRPr/>
            </a:lvl1pPr>
          </a:lstStyle>
          <a:p>
            <a:pPr>
              <a:defRPr/>
            </a:pPr>
            <a:fld id="{EE17B16D-7209-4F25-8549-E6DBD11AD66B}" type="slidenum">
              <a:rPr lang="en-US"/>
              <a:pPr>
                <a:defRPr/>
              </a:pPr>
              <a:t>‹#›</a:t>
            </a:fld>
            <a:endParaRPr lang="en-US" dirty="0"/>
          </a:p>
        </p:txBody>
      </p:sp>
    </p:spTree>
    <p:extLst>
      <p:ext uri="{BB962C8B-B14F-4D97-AF65-F5344CB8AC3E}">
        <p14:creationId xmlns:p14="http://schemas.microsoft.com/office/powerpoint/2010/main" val="1712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itle and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8" name="Slide Number Placeholder 5"/>
          <p:cNvSpPr>
            <a:spLocks noGrp="1"/>
          </p:cNvSpPr>
          <p:nvPr>
            <p:ph type="sldNum" sz="quarter" idx="11"/>
            <p:custDataLst>
              <p:tags r:id="rId2"/>
            </p:custDataLst>
          </p:nvPr>
        </p:nvSpPr>
        <p:spPr/>
        <p:txBody>
          <a:bodyPr/>
          <a:lstStyle>
            <a:lvl1pPr>
              <a:defRPr/>
            </a:lvl1pPr>
          </a:lstStyle>
          <a:p>
            <a:pPr>
              <a:defRPr/>
            </a:pPr>
            <a:fld id="{AEE20920-C048-4B77-B333-1C911620080A}" type="slidenum">
              <a:rPr lang="en-US"/>
              <a:pPr>
                <a:defRPr/>
              </a:pPr>
              <a:t>‹#›</a:t>
            </a:fld>
            <a:endParaRPr lang="en-US" dirty="0"/>
          </a:p>
        </p:txBody>
      </p:sp>
    </p:spTree>
    <p:extLst>
      <p:ext uri="{BB962C8B-B14F-4D97-AF65-F5344CB8AC3E}">
        <p14:creationId xmlns:p14="http://schemas.microsoft.com/office/powerpoint/2010/main" val="283360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4" name="Slide Number Placeholder 5"/>
          <p:cNvSpPr>
            <a:spLocks noGrp="1"/>
          </p:cNvSpPr>
          <p:nvPr>
            <p:ph type="sldNum" sz="quarter" idx="11"/>
            <p:custDataLst>
              <p:tags r:id="rId2"/>
            </p:custDataLst>
          </p:nvPr>
        </p:nvSpPr>
        <p:spPr/>
        <p:txBody>
          <a:bodyPr/>
          <a:lstStyle>
            <a:lvl1pPr>
              <a:defRPr/>
            </a:lvl1pPr>
          </a:lstStyle>
          <a:p>
            <a:pPr>
              <a:defRPr/>
            </a:pPr>
            <a:fld id="{A4A58230-1734-4014-98E6-6E2AEC296D35}" type="slidenum">
              <a:rPr lang="en-US"/>
              <a:pPr>
                <a:defRPr/>
              </a:pPr>
              <a:t>‹#›</a:t>
            </a:fld>
            <a:endParaRPr lang="en-US" dirty="0"/>
          </a:p>
        </p:txBody>
      </p:sp>
    </p:spTree>
    <p:extLst>
      <p:ext uri="{BB962C8B-B14F-4D97-AF65-F5344CB8AC3E}">
        <p14:creationId xmlns:p14="http://schemas.microsoft.com/office/powerpoint/2010/main" val="10926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custDataLst>
              <p:tags r:id="rId1"/>
            </p:custDataLst>
          </p:nvPr>
        </p:nvSpPr>
        <p:spPr/>
        <p:txBody>
          <a:bodyPr/>
          <a:lstStyle>
            <a:lvl1pPr>
              <a:defRPr/>
            </a:lvl1pPr>
          </a:lstStyle>
          <a:p>
            <a:pPr>
              <a:defRPr/>
            </a:pPr>
            <a:endParaRPr lang="en-US" dirty="0"/>
          </a:p>
        </p:txBody>
      </p:sp>
      <p:sp>
        <p:nvSpPr>
          <p:cNvPr id="3" name="Slide Number Placeholder 5"/>
          <p:cNvSpPr>
            <a:spLocks noGrp="1"/>
          </p:cNvSpPr>
          <p:nvPr>
            <p:ph type="sldNum" sz="quarter" idx="11"/>
            <p:custDataLst>
              <p:tags r:id="rId2"/>
            </p:custDataLst>
          </p:nvPr>
        </p:nvSpPr>
        <p:spPr/>
        <p:txBody>
          <a:bodyPr/>
          <a:lstStyle>
            <a:lvl1pPr>
              <a:defRPr/>
            </a:lvl1pPr>
          </a:lstStyle>
          <a:p>
            <a:pPr>
              <a:defRPr/>
            </a:pPr>
            <a:fld id="{C2F439B0-0F36-4CD4-822A-D1FF914DF849}" type="slidenum">
              <a:rPr lang="en-US"/>
              <a:pPr>
                <a:defRPr/>
              </a:pPr>
              <a:t>‹#›</a:t>
            </a:fld>
            <a:endParaRPr lang="en-US" dirty="0"/>
          </a:p>
        </p:txBody>
      </p:sp>
    </p:spTree>
    <p:extLst>
      <p:ext uri="{BB962C8B-B14F-4D97-AF65-F5344CB8AC3E}">
        <p14:creationId xmlns:p14="http://schemas.microsoft.com/office/powerpoint/2010/main" val="18975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custDataLst>
              <p:tags r:id="rId12"/>
            </p:custDataLst>
          </p:nvPr>
        </p:nvSpPr>
        <p:spPr bwMode="gray">
          <a:xfrm>
            <a:off x="439738" y="1524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custDataLst>
              <p:tags r:id="rId13"/>
            </p:custDataLst>
          </p:nvPr>
        </p:nvSpPr>
        <p:spPr bwMode="gray">
          <a:xfrm>
            <a:off x="457200" y="1752602"/>
            <a:ext cx="8229600"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custDataLst>
              <p:tags r:id="rId14"/>
            </p:custDataLst>
          </p:nvPr>
        </p:nvSpPr>
        <p:spPr bwMode="gray">
          <a:xfrm>
            <a:off x="439738" y="6324658"/>
            <a:ext cx="6299200" cy="365125"/>
          </a:xfrm>
          <a:prstGeom prst="rect">
            <a:avLst/>
          </a:prstGeom>
        </p:spPr>
        <p:txBody>
          <a:bodyPr vert="horz" lIns="91440" tIns="45720" rIns="91440" bIns="45720" rtlCol="0" anchor="ctr"/>
          <a:lstStyle>
            <a:lvl1pPr algn="l">
              <a:defRPr sz="1200">
                <a:solidFill>
                  <a:schemeClr val="tx1"/>
                </a:solidFill>
                <a:latin typeface="+mn-lt"/>
              </a:defRPr>
            </a:lvl1pPr>
          </a:lstStyle>
          <a:p>
            <a:pPr>
              <a:defRPr/>
            </a:pPr>
            <a:endParaRPr lang="en-US" dirty="0"/>
          </a:p>
        </p:txBody>
      </p:sp>
      <p:sp>
        <p:nvSpPr>
          <p:cNvPr id="6" name="Slide Number Placeholder 5"/>
          <p:cNvSpPr>
            <a:spLocks noGrp="1"/>
          </p:cNvSpPr>
          <p:nvPr>
            <p:ph type="sldNum" sz="quarter" idx="4"/>
            <p:custDataLst>
              <p:tags r:id="rId15"/>
            </p:custDataLst>
          </p:nvPr>
        </p:nvSpPr>
        <p:spPr bwMode="gray">
          <a:xfrm>
            <a:off x="8567767" y="6345238"/>
            <a:ext cx="441325" cy="400050"/>
          </a:xfrm>
          <a:prstGeom prst="rect">
            <a:avLst/>
          </a:prstGeom>
        </p:spPr>
        <p:txBody>
          <a:bodyPr vert="horz" wrap="square" lIns="91440" tIns="45720" rIns="91440" bIns="45720" numCol="1" anchor="ctr" anchorCtr="0" compatLnSpc="1">
            <a:prstTxWarp prst="textNoShape">
              <a:avLst/>
            </a:prstTxWarp>
          </a:bodyPr>
          <a:lstStyle>
            <a:lvl1pPr algn="ctr">
              <a:defRPr smtClean="0">
                <a:solidFill>
                  <a:schemeClr val="bg1"/>
                </a:solidFill>
                <a:latin typeface="Calibri" panose="020F0502020204030204" pitchFamily="34" charset="0"/>
              </a:defRPr>
            </a:lvl1pPr>
          </a:lstStyle>
          <a:p>
            <a:pPr>
              <a:defRPr/>
            </a:pPr>
            <a:fld id="{72DB27E5-03F7-4065-A93F-9C57FABFDB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49" r:id="rId1"/>
    <p:sldLayoutId id="2147484542" r:id="rId2"/>
    <p:sldLayoutId id="2147484543" r:id="rId3"/>
    <p:sldLayoutId id="2147484544" r:id="rId4"/>
    <p:sldLayoutId id="2147484550" r:id="rId5"/>
    <p:sldLayoutId id="2147484545" r:id="rId6"/>
    <p:sldLayoutId id="2147484546" r:id="rId7"/>
    <p:sldLayoutId id="2147484547" r:id="rId8"/>
    <p:sldLayoutId id="2147484548" r:id="rId9"/>
  </p:sldLayoutIdLst>
  <p:hf hdr="0" dt="0"/>
  <p:txStyles>
    <p:titleStyle>
      <a:lvl1pPr algn="ctr" rtl="0" eaLnBrk="0" fontAlgn="base" hangingPunct="0">
        <a:spcBef>
          <a:spcPct val="0"/>
        </a:spcBef>
        <a:spcAft>
          <a:spcPct val="0"/>
        </a:spcAft>
        <a:defRPr sz="4000" b="1" kern="1200">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Georgia" pitchFamily="18" charset="0"/>
        </a:defRPr>
      </a:lvl2pPr>
      <a:lvl3pPr algn="ctr" rtl="0" eaLnBrk="0" fontAlgn="base" hangingPunct="0">
        <a:spcBef>
          <a:spcPct val="0"/>
        </a:spcBef>
        <a:spcAft>
          <a:spcPct val="0"/>
        </a:spcAft>
        <a:defRPr sz="4000" b="1">
          <a:solidFill>
            <a:schemeClr val="bg1"/>
          </a:solidFill>
          <a:latin typeface="Georgia" pitchFamily="18" charset="0"/>
        </a:defRPr>
      </a:lvl3pPr>
      <a:lvl4pPr algn="ctr" rtl="0" eaLnBrk="0" fontAlgn="base" hangingPunct="0">
        <a:spcBef>
          <a:spcPct val="0"/>
        </a:spcBef>
        <a:spcAft>
          <a:spcPct val="0"/>
        </a:spcAft>
        <a:defRPr sz="4000" b="1">
          <a:solidFill>
            <a:schemeClr val="bg1"/>
          </a:solidFill>
          <a:latin typeface="Georgia" pitchFamily="18" charset="0"/>
        </a:defRPr>
      </a:lvl4pPr>
      <a:lvl5pPr algn="ctr" rtl="0" eaLnBrk="0" fontAlgn="base" hangingPunct="0">
        <a:spcBef>
          <a:spcPct val="0"/>
        </a:spcBef>
        <a:spcAft>
          <a:spcPct val="0"/>
        </a:spcAft>
        <a:defRPr sz="4000" b="1">
          <a:solidFill>
            <a:schemeClr val="bg1"/>
          </a:solidFill>
          <a:latin typeface="Georgia" pitchFamily="18" charset="0"/>
        </a:defRPr>
      </a:lvl5pPr>
      <a:lvl6pPr marL="457200" algn="ctr" rtl="0" fontAlgn="base">
        <a:spcBef>
          <a:spcPct val="0"/>
        </a:spcBef>
        <a:spcAft>
          <a:spcPct val="0"/>
        </a:spcAft>
        <a:defRPr sz="4000" b="1">
          <a:solidFill>
            <a:schemeClr val="bg1"/>
          </a:solidFill>
          <a:latin typeface="Georgia" pitchFamily="18" charset="0"/>
        </a:defRPr>
      </a:lvl6pPr>
      <a:lvl7pPr marL="914400" algn="ctr" rtl="0" fontAlgn="base">
        <a:spcBef>
          <a:spcPct val="0"/>
        </a:spcBef>
        <a:spcAft>
          <a:spcPct val="0"/>
        </a:spcAft>
        <a:defRPr sz="4000" b="1">
          <a:solidFill>
            <a:schemeClr val="bg1"/>
          </a:solidFill>
          <a:latin typeface="Georgia" pitchFamily="18" charset="0"/>
        </a:defRPr>
      </a:lvl7pPr>
      <a:lvl8pPr marL="1371600" algn="ctr" rtl="0" fontAlgn="base">
        <a:spcBef>
          <a:spcPct val="0"/>
        </a:spcBef>
        <a:spcAft>
          <a:spcPct val="0"/>
        </a:spcAft>
        <a:defRPr sz="4000" b="1">
          <a:solidFill>
            <a:schemeClr val="bg1"/>
          </a:solidFill>
          <a:latin typeface="Georgia" pitchFamily="18" charset="0"/>
        </a:defRPr>
      </a:lvl8pPr>
      <a:lvl9pPr marL="1828800" algn="ctr" rtl="0" fontAlgn="base">
        <a:spcBef>
          <a:spcPct val="0"/>
        </a:spcBef>
        <a:spcAft>
          <a:spcPct val="0"/>
        </a:spcAft>
        <a:defRPr sz="4000" b="1">
          <a:solidFill>
            <a:schemeClr val="bg1"/>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eneral@DeploymentPsych.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www.facebook.com/DeploymentPsych" TargetMode="External"/><Relationship Id="rId4" Type="http://schemas.openxmlformats.org/officeDocument/2006/relationships/hyperlink" Target="mailto:Sbirman@deploymentpsyc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06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dirty="0"/>
              <a:t>Where CDP Trains</a:t>
            </a:r>
          </a:p>
        </p:txBody>
      </p:sp>
      <p:sp>
        <p:nvSpPr>
          <p:cNvPr id="4" name="Footer Placeholder 3"/>
          <p:cNvSpPr>
            <a:spLocks noGrp="1"/>
          </p:cNvSpPr>
          <p:nvPr>
            <p:ph type="ftr" sz="quarter" idx="10"/>
          </p:nvPr>
        </p:nvSpPr>
        <p:spPr>
          <a:xfrm>
            <a:off x="1" y="6324600"/>
            <a:ext cx="6476999" cy="572583"/>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10</a:t>
            </a:fld>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52602"/>
            <a:ext cx="5562600" cy="5029200"/>
          </a:xfrm>
          <a:prstGeom prst="rect">
            <a:avLst/>
          </a:prstGeom>
        </p:spPr>
      </p:pic>
    </p:spTree>
    <p:extLst>
      <p:ext uri="{BB962C8B-B14F-4D97-AF65-F5344CB8AC3E}">
        <p14:creationId xmlns:p14="http://schemas.microsoft.com/office/powerpoint/2010/main" val="163381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dirty="0"/>
              <a:t>How CDP Trains</a:t>
            </a:r>
          </a:p>
        </p:txBody>
      </p:sp>
      <p:sp>
        <p:nvSpPr>
          <p:cNvPr id="4" name="Footer Placeholder 3"/>
          <p:cNvSpPr>
            <a:spLocks noGrp="1"/>
          </p:cNvSpPr>
          <p:nvPr>
            <p:ph type="ftr" sz="quarter" idx="10"/>
          </p:nvPr>
        </p:nvSpPr>
        <p:spPr>
          <a:xfrm>
            <a:off x="1" y="6324600"/>
            <a:ext cx="6476999" cy="572583"/>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11</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913334"/>
            <a:ext cx="3877469" cy="3632996"/>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67" y="1913333"/>
            <a:ext cx="3763963" cy="3763963"/>
          </a:xfrm>
          <a:prstGeom prst="rect">
            <a:avLst/>
          </a:prstGeom>
        </p:spPr>
      </p:pic>
    </p:spTree>
    <p:extLst>
      <p:ext uri="{BB962C8B-B14F-4D97-AF65-F5344CB8AC3E}">
        <p14:creationId xmlns:p14="http://schemas.microsoft.com/office/powerpoint/2010/main" val="17547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Numbers Trained in Suicide Prevention and Treatment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10448"/>
              </p:ext>
            </p:extLst>
          </p:nvPr>
        </p:nvGraphicFramePr>
        <p:xfrm>
          <a:off x="448468" y="1710303"/>
          <a:ext cx="8212139" cy="4461897"/>
        </p:xfrm>
        <a:graphic>
          <a:graphicData uri="http://schemas.openxmlformats.org/drawingml/2006/table">
            <a:tbl>
              <a:tblPr firstRow="1" bandRow="1">
                <a:tableStyleId>{5C22544A-7EE6-4342-B048-85BDC9FD1C3A}</a:tableStyleId>
              </a:tblPr>
              <a:tblGrid>
                <a:gridCol w="2015707">
                  <a:extLst>
                    <a:ext uri="{9D8B030D-6E8A-4147-A177-3AD203B41FA5}">
                      <a16:colId xmlns:a16="http://schemas.microsoft.com/office/drawing/2014/main" val="20000"/>
                    </a:ext>
                  </a:extLst>
                </a:gridCol>
                <a:gridCol w="2183682">
                  <a:extLst>
                    <a:ext uri="{9D8B030D-6E8A-4147-A177-3AD203B41FA5}">
                      <a16:colId xmlns:a16="http://schemas.microsoft.com/office/drawing/2014/main" val="20001"/>
                    </a:ext>
                  </a:extLst>
                </a:gridCol>
                <a:gridCol w="2053035">
                  <a:extLst>
                    <a:ext uri="{9D8B030D-6E8A-4147-A177-3AD203B41FA5}">
                      <a16:colId xmlns:a16="http://schemas.microsoft.com/office/drawing/2014/main" val="20002"/>
                    </a:ext>
                  </a:extLst>
                </a:gridCol>
                <a:gridCol w="1959715">
                  <a:extLst>
                    <a:ext uri="{9D8B030D-6E8A-4147-A177-3AD203B41FA5}">
                      <a16:colId xmlns:a16="http://schemas.microsoft.com/office/drawing/2014/main" val="20003"/>
                    </a:ext>
                  </a:extLst>
                </a:gridCol>
              </a:tblGrid>
              <a:tr h="967503">
                <a:tc>
                  <a:txBody>
                    <a:bodyPr/>
                    <a:lstStyle/>
                    <a:p>
                      <a:endParaRPr lang="en-US" dirty="0"/>
                    </a:p>
                  </a:txBody>
                  <a:tcPr/>
                </a:tc>
                <a:tc>
                  <a:txBody>
                    <a:bodyPr/>
                    <a:lstStyle/>
                    <a:p>
                      <a:pPr algn="ctr"/>
                      <a:r>
                        <a:rPr lang="en-US" sz="2600" dirty="0"/>
                        <a:t>In-Person Workshops</a:t>
                      </a:r>
                    </a:p>
                  </a:txBody>
                  <a:tcPr/>
                </a:tc>
                <a:tc>
                  <a:txBody>
                    <a:bodyPr/>
                    <a:lstStyle/>
                    <a:p>
                      <a:pPr algn="ctr"/>
                      <a:r>
                        <a:rPr lang="en-US" sz="2600" dirty="0"/>
                        <a:t>Second</a:t>
                      </a:r>
                      <a:r>
                        <a:rPr lang="en-US" sz="2600" baseline="0" dirty="0"/>
                        <a:t> Life</a:t>
                      </a:r>
                      <a:endParaRPr lang="en-US"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t>Zoom</a:t>
                      </a:r>
                    </a:p>
                    <a:p>
                      <a:pPr algn="ctr"/>
                      <a:endParaRPr lang="en-US" sz="2600" dirty="0"/>
                    </a:p>
                  </a:txBody>
                  <a:tcPr/>
                </a:tc>
                <a:extLst>
                  <a:ext uri="{0D108BD9-81ED-4DB2-BD59-A6C34878D82A}">
                    <a16:rowId xmlns:a16="http://schemas.microsoft.com/office/drawing/2014/main" val="10000"/>
                  </a:ext>
                </a:extLst>
              </a:tr>
              <a:tr h="1164798">
                <a:tc>
                  <a:txBody>
                    <a:bodyPr/>
                    <a:lstStyle/>
                    <a:p>
                      <a:pPr algn="l"/>
                      <a:r>
                        <a:rPr lang="en-US" sz="2800" dirty="0"/>
                        <a:t>DoD Providers</a:t>
                      </a:r>
                    </a:p>
                  </a:txBody>
                  <a:tcPr anchor="ctr"/>
                </a:tc>
                <a:tc>
                  <a:txBody>
                    <a:bodyPr/>
                    <a:lstStyle/>
                    <a:p>
                      <a:pPr algn="ctr"/>
                      <a:r>
                        <a:rPr lang="en-US" sz="3200" dirty="0"/>
                        <a:t>1,045</a:t>
                      </a:r>
                    </a:p>
                  </a:txBody>
                  <a:tcPr anchor="ctr"/>
                </a:tc>
                <a:tc>
                  <a:txBody>
                    <a:bodyPr/>
                    <a:lstStyle/>
                    <a:p>
                      <a:pPr algn="ctr"/>
                      <a:r>
                        <a:rPr lang="en-US" sz="3200" dirty="0"/>
                        <a:t>7</a:t>
                      </a:r>
                    </a:p>
                  </a:txBody>
                  <a:tcPr anchor="ctr"/>
                </a:tc>
                <a:tc>
                  <a:txBody>
                    <a:bodyPr/>
                    <a:lstStyle/>
                    <a:p>
                      <a:pPr algn="ctr"/>
                      <a:r>
                        <a:rPr lang="en-US" sz="3200" dirty="0"/>
                        <a:t>0</a:t>
                      </a:r>
                    </a:p>
                  </a:txBody>
                  <a:tcPr anchor="ctr"/>
                </a:tc>
                <a:extLst>
                  <a:ext uri="{0D108BD9-81ED-4DB2-BD59-A6C34878D82A}">
                    <a16:rowId xmlns:a16="http://schemas.microsoft.com/office/drawing/2014/main" val="10001"/>
                  </a:ext>
                </a:extLst>
              </a:tr>
              <a:tr h="1164798">
                <a:tc>
                  <a:txBody>
                    <a:bodyPr/>
                    <a:lstStyle/>
                    <a:p>
                      <a:pPr algn="l"/>
                      <a:r>
                        <a:rPr lang="en-US" sz="2800" dirty="0"/>
                        <a:t>Civilian Providers</a:t>
                      </a:r>
                    </a:p>
                  </a:txBody>
                  <a:tcPr anchor="ctr"/>
                </a:tc>
                <a:tc>
                  <a:txBody>
                    <a:bodyPr/>
                    <a:lstStyle/>
                    <a:p>
                      <a:pPr algn="ctr"/>
                      <a:r>
                        <a:rPr lang="en-US" sz="3200" dirty="0"/>
                        <a:t>300</a:t>
                      </a:r>
                    </a:p>
                  </a:txBody>
                  <a:tcPr anchor="ctr"/>
                </a:tc>
                <a:tc>
                  <a:txBody>
                    <a:bodyPr/>
                    <a:lstStyle/>
                    <a:p>
                      <a:pPr algn="ctr"/>
                      <a:r>
                        <a:rPr lang="en-US" sz="3200" dirty="0"/>
                        <a:t>112</a:t>
                      </a:r>
                    </a:p>
                  </a:txBody>
                  <a:tcPr anchor="ctr"/>
                </a:tc>
                <a:tc>
                  <a:txBody>
                    <a:bodyPr/>
                    <a:lstStyle/>
                    <a:p>
                      <a:pPr algn="ctr"/>
                      <a:r>
                        <a:rPr lang="en-US" sz="3200" dirty="0"/>
                        <a:t>21</a:t>
                      </a:r>
                    </a:p>
                  </a:txBody>
                  <a:tcPr anchor="ctr"/>
                </a:tc>
                <a:extLst>
                  <a:ext uri="{0D108BD9-81ED-4DB2-BD59-A6C34878D82A}">
                    <a16:rowId xmlns:a16="http://schemas.microsoft.com/office/drawing/2014/main" val="10002"/>
                  </a:ext>
                </a:extLst>
              </a:tr>
              <a:tr h="1164798">
                <a:tc>
                  <a:txBody>
                    <a:bodyPr/>
                    <a:lstStyle/>
                    <a:p>
                      <a:pPr algn="l"/>
                      <a:r>
                        <a:rPr lang="en-US" sz="2800" dirty="0"/>
                        <a:t>Total </a:t>
                      </a:r>
                    </a:p>
                    <a:p>
                      <a:pPr algn="l"/>
                      <a:r>
                        <a:rPr lang="en-US" sz="2800" dirty="0"/>
                        <a:t>Providers</a:t>
                      </a:r>
                    </a:p>
                  </a:txBody>
                  <a:tcPr anchor="ctr"/>
                </a:tc>
                <a:tc>
                  <a:txBody>
                    <a:bodyPr/>
                    <a:lstStyle/>
                    <a:p>
                      <a:pPr algn="ctr"/>
                      <a:r>
                        <a:rPr lang="en-US" sz="3200" dirty="0"/>
                        <a:t>1,345</a:t>
                      </a:r>
                    </a:p>
                  </a:txBody>
                  <a:tcPr anchor="ctr"/>
                </a:tc>
                <a:tc>
                  <a:txBody>
                    <a:bodyPr/>
                    <a:lstStyle/>
                    <a:p>
                      <a:pPr algn="ctr"/>
                      <a:r>
                        <a:rPr lang="en-US" sz="3200" dirty="0"/>
                        <a:t>119</a:t>
                      </a:r>
                    </a:p>
                  </a:txBody>
                  <a:tcPr anchor="ctr"/>
                </a:tc>
                <a:tc>
                  <a:txBody>
                    <a:bodyPr/>
                    <a:lstStyle/>
                    <a:p>
                      <a:pPr algn="ctr"/>
                      <a:r>
                        <a:rPr lang="en-US" sz="3200" dirty="0"/>
                        <a:t>21</a:t>
                      </a:r>
                    </a:p>
                  </a:txBody>
                  <a:tcPr anchor="ct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6C8D810-9AE1-4C68-8875-9E9BB14A2A2A}" type="slidenum">
              <a:rPr lang="en-US" smtClean="0"/>
              <a:pPr>
                <a:defRPr/>
              </a:pPr>
              <a:t>12</a:t>
            </a:fld>
            <a:endParaRPr lang="en-US" dirty="0"/>
          </a:p>
        </p:txBody>
      </p:sp>
    </p:spTree>
    <p:extLst>
      <p:ext uri="{BB962C8B-B14F-4D97-AF65-F5344CB8AC3E}">
        <p14:creationId xmlns:p14="http://schemas.microsoft.com/office/powerpoint/2010/main" val="77243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In-Person Training </a:t>
            </a:r>
          </a:p>
        </p:txBody>
      </p:sp>
      <p:sp>
        <p:nvSpPr>
          <p:cNvPr id="5" name="Slide Number Placeholder 4"/>
          <p:cNvSpPr>
            <a:spLocks noGrp="1"/>
          </p:cNvSpPr>
          <p:nvPr>
            <p:ph type="sldNum" sz="quarter" idx="11"/>
          </p:nvPr>
        </p:nvSpPr>
        <p:spPr/>
        <p:txBody>
          <a:bodyPr/>
          <a:lstStyle/>
          <a:p>
            <a:pPr>
              <a:defRPr/>
            </a:pPr>
            <a:fld id="{36C8D810-9AE1-4C68-8875-9E9BB14A2A2A}" type="slidenum">
              <a:rPr lang="en-US" smtClean="0"/>
              <a:pPr>
                <a:defRPr/>
              </a:pPr>
              <a:t>13</a:t>
            </a:fld>
            <a:endParaRPr lang="en-US" dirty="0"/>
          </a:p>
        </p:txBody>
      </p:sp>
      <p:sp>
        <p:nvSpPr>
          <p:cNvPr id="3" name="Content Placeholder 2"/>
          <p:cNvSpPr>
            <a:spLocks noGrp="1"/>
          </p:cNvSpPr>
          <p:nvPr>
            <p:ph idx="1"/>
          </p:nvPr>
        </p:nvSpPr>
        <p:spPr>
          <a:xfrm>
            <a:off x="372268" y="1905000"/>
            <a:ext cx="8466932" cy="4648200"/>
          </a:xfrm>
        </p:spPr>
        <p:txBody>
          <a:bodyPr>
            <a:normAutofit/>
          </a:bodyPr>
          <a:lstStyle/>
          <a:p>
            <a:pPr marL="0" indent="0">
              <a:buNone/>
            </a:pPr>
            <a:endParaRPr lang="en-US" sz="2800" b="1" dirty="0"/>
          </a:p>
          <a:p>
            <a:pPr marL="0" indent="0">
              <a:buNone/>
            </a:pPr>
            <a:endParaRPr lang="en-US" sz="2800" b="1" dirty="0"/>
          </a:p>
          <a:p>
            <a:pPr marL="0" indent="0">
              <a:buNone/>
            </a:pPr>
            <a:endParaRPr lang="en-US" sz="2800" b="1" dirty="0"/>
          </a:p>
          <a:p>
            <a:r>
              <a:rPr lang="en-US" sz="2200" b="1" dirty="0"/>
              <a:t>Knowledge about Suicide Prevention</a:t>
            </a:r>
          </a:p>
          <a:p>
            <a:pPr lvl="1"/>
            <a:r>
              <a:rPr lang="en-US" sz="2000" dirty="0"/>
              <a:t>Significant increase in knowledge based on 15-item multiple choice pre/post measure</a:t>
            </a:r>
          </a:p>
          <a:p>
            <a:r>
              <a:rPr lang="en-US" sz="2200" b="1" dirty="0"/>
              <a:t>Readiness to use Suicide Prevention with clients</a:t>
            </a:r>
          </a:p>
          <a:p>
            <a:pPr lvl="1"/>
            <a:r>
              <a:rPr lang="en-US" sz="2000" dirty="0"/>
              <a:t>Significant increase in self-reported readiness </a:t>
            </a:r>
          </a:p>
          <a:p>
            <a:r>
              <a:rPr lang="en-US" sz="2200" b="1" dirty="0"/>
              <a:t>Satisfaction</a:t>
            </a:r>
          </a:p>
          <a:p>
            <a:pPr lvl="1"/>
            <a:r>
              <a:rPr lang="en-US" sz="2000" dirty="0"/>
              <a:t>91% of participants reported being mostly or very satisfied with the training experience</a:t>
            </a:r>
          </a:p>
        </p:txBody>
      </p:sp>
      <p:pic>
        <p:nvPicPr>
          <p:cNvPr id="9" name="Picture 8"/>
          <p:cNvPicPr>
            <a:picLocks noChangeAspect="1"/>
          </p:cNvPicPr>
          <p:nvPr/>
        </p:nvPicPr>
        <p:blipFill>
          <a:blip r:embed="rId3"/>
          <a:stretch>
            <a:fillRect/>
          </a:stretch>
        </p:blipFill>
        <p:spPr>
          <a:xfrm>
            <a:off x="2667000" y="1752600"/>
            <a:ext cx="3430694" cy="1562080"/>
          </a:xfrm>
          <a:prstGeom prst="rect">
            <a:avLst/>
          </a:prstGeom>
        </p:spPr>
      </p:pic>
      <p:sp>
        <p:nvSpPr>
          <p:cNvPr id="6" name="TextBox 5"/>
          <p:cNvSpPr txBox="1"/>
          <p:nvPr/>
        </p:nvSpPr>
        <p:spPr>
          <a:xfrm>
            <a:off x="122861" y="6553200"/>
            <a:ext cx="6658939" cy="276999"/>
          </a:xfrm>
          <a:prstGeom prst="rect">
            <a:avLst/>
          </a:prstGeom>
          <a:noFill/>
        </p:spPr>
        <p:txBody>
          <a:bodyPr wrap="none" rtlCol="0">
            <a:spAutoFit/>
          </a:bodyPr>
          <a:lstStyle/>
          <a:p>
            <a:r>
              <a:rPr lang="en-US" sz="1200" dirty="0"/>
              <a:t>(Data collected from CDP participants from Sept 2014-Sept 2015; results significant at p &lt; .05)</a:t>
            </a:r>
          </a:p>
        </p:txBody>
      </p:sp>
    </p:spTree>
    <p:extLst>
      <p:ext uri="{BB962C8B-B14F-4D97-AF65-F5344CB8AC3E}">
        <p14:creationId xmlns:p14="http://schemas.microsoft.com/office/powerpoint/2010/main" val="23354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dirty="0"/>
              <a:t>Zoom </a:t>
            </a:r>
          </a:p>
        </p:txBody>
      </p:sp>
      <p:sp>
        <p:nvSpPr>
          <p:cNvPr id="3" name="Content Placeholder 2"/>
          <p:cNvSpPr>
            <a:spLocks noGrp="1"/>
          </p:cNvSpPr>
          <p:nvPr>
            <p:ph idx="1"/>
          </p:nvPr>
        </p:nvSpPr>
        <p:spPr>
          <a:xfrm>
            <a:off x="381000" y="1752600"/>
            <a:ext cx="8458200" cy="4648200"/>
          </a:xfrm>
        </p:spPr>
        <p:txBody>
          <a:bodyPr>
            <a:normAutofit/>
          </a:bodyPr>
          <a:lstStyle/>
          <a:p>
            <a:r>
              <a:rPr lang="en-US" sz="3600" dirty="0"/>
              <a:t>Video goes here</a:t>
            </a:r>
          </a:p>
        </p:txBody>
      </p:sp>
      <p:sp>
        <p:nvSpPr>
          <p:cNvPr id="4" name="Footer Placeholder 3"/>
          <p:cNvSpPr>
            <a:spLocks noGrp="1"/>
          </p:cNvSpPr>
          <p:nvPr>
            <p:ph type="ftr" sz="quarter" idx="10"/>
          </p:nvPr>
        </p:nvSpPr>
        <p:spPr>
          <a:xfrm>
            <a:off x="1" y="6324600"/>
            <a:ext cx="6476999" cy="572583"/>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14</a:t>
            </a:fld>
            <a:endParaRPr lang="en-US" dirty="0"/>
          </a:p>
        </p:txBody>
      </p:sp>
    </p:spTree>
    <p:extLst>
      <p:ext uri="{BB962C8B-B14F-4D97-AF65-F5344CB8AC3E}">
        <p14:creationId xmlns:p14="http://schemas.microsoft.com/office/powerpoint/2010/main" val="26874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a:t>
            </a:r>
          </a:p>
        </p:txBody>
      </p:sp>
      <p:sp>
        <p:nvSpPr>
          <p:cNvPr id="3" name="Text Placeholder 2"/>
          <p:cNvSpPr>
            <a:spLocks noGrp="1"/>
          </p:cNvSpPr>
          <p:nvPr>
            <p:ph type="body" idx="1"/>
          </p:nvPr>
        </p:nvSpPr>
        <p:spPr/>
        <p:txBody>
          <a:bodyPr/>
          <a:lstStyle/>
          <a:p>
            <a:pPr algn="ctr"/>
            <a:r>
              <a:rPr lang="en-US" sz="3600" dirty="0"/>
              <a:t>PROS </a:t>
            </a:r>
          </a:p>
        </p:txBody>
      </p:sp>
      <p:sp>
        <p:nvSpPr>
          <p:cNvPr id="4" name="Content Placeholder 3"/>
          <p:cNvSpPr>
            <a:spLocks noGrp="1"/>
          </p:cNvSpPr>
          <p:nvPr>
            <p:ph sz="half" idx="2"/>
          </p:nvPr>
        </p:nvSpPr>
        <p:spPr>
          <a:solidFill>
            <a:schemeClr val="accent5"/>
          </a:solidFill>
        </p:spPr>
        <p:txBody>
          <a:bodyPr/>
          <a:lstStyle/>
          <a:p>
            <a:r>
              <a:rPr lang="en-US" dirty="0"/>
              <a:t>User friendly </a:t>
            </a:r>
          </a:p>
          <a:p>
            <a:r>
              <a:rPr lang="en-US" dirty="0"/>
              <a:t>High quality audio/video </a:t>
            </a:r>
          </a:p>
          <a:p>
            <a:r>
              <a:rPr lang="en-US" dirty="0"/>
              <a:t>Chat option available </a:t>
            </a:r>
          </a:p>
          <a:p>
            <a:r>
              <a:rPr lang="en-US" dirty="0"/>
              <a:t>Recording options </a:t>
            </a:r>
          </a:p>
          <a:p>
            <a:r>
              <a:rPr lang="en-US" dirty="0"/>
              <a:t>Free customer support </a:t>
            </a:r>
          </a:p>
          <a:p>
            <a:r>
              <a:rPr lang="en-US" dirty="0"/>
              <a:t>Smart Phone App</a:t>
            </a:r>
          </a:p>
          <a:p>
            <a:r>
              <a:rPr lang="en-US" dirty="0"/>
              <a:t>Breakout rooms </a:t>
            </a:r>
          </a:p>
          <a:p>
            <a:r>
              <a:rPr lang="en-US" dirty="0"/>
              <a:t>Screen sharing capabilities </a:t>
            </a:r>
          </a:p>
          <a:p>
            <a:endParaRPr lang="en-US" dirty="0"/>
          </a:p>
        </p:txBody>
      </p:sp>
      <p:sp>
        <p:nvSpPr>
          <p:cNvPr id="5" name="Text Placeholder 4"/>
          <p:cNvSpPr>
            <a:spLocks noGrp="1"/>
          </p:cNvSpPr>
          <p:nvPr>
            <p:ph type="body" sz="quarter" idx="3"/>
          </p:nvPr>
        </p:nvSpPr>
        <p:spPr/>
        <p:txBody>
          <a:bodyPr/>
          <a:lstStyle/>
          <a:p>
            <a:pPr algn="ctr"/>
            <a:r>
              <a:rPr lang="en-US" sz="3600" dirty="0"/>
              <a:t>CONS </a:t>
            </a:r>
          </a:p>
        </p:txBody>
      </p:sp>
      <p:sp>
        <p:nvSpPr>
          <p:cNvPr id="6" name="Content Placeholder 5"/>
          <p:cNvSpPr>
            <a:spLocks noGrp="1"/>
          </p:cNvSpPr>
          <p:nvPr>
            <p:ph sz="quarter" idx="4"/>
          </p:nvPr>
        </p:nvSpPr>
        <p:spPr>
          <a:solidFill>
            <a:schemeClr val="accent2"/>
          </a:solidFill>
        </p:spPr>
        <p:txBody>
          <a:bodyPr/>
          <a:lstStyle/>
          <a:p>
            <a:r>
              <a:rPr lang="en-US" dirty="0"/>
              <a:t>VA/DoD Firewalls </a:t>
            </a:r>
          </a:p>
          <a:p>
            <a:r>
              <a:rPr lang="en-US" dirty="0"/>
              <a:t>Priced per host</a:t>
            </a:r>
          </a:p>
          <a:p>
            <a:r>
              <a:rPr lang="en-US" dirty="0"/>
              <a:t>Rely on internal tech support to transport to breakout rooms </a:t>
            </a:r>
          </a:p>
          <a:p>
            <a:r>
              <a:rPr lang="en-US" dirty="0"/>
              <a:t>Difficulty viewing chat </a:t>
            </a:r>
          </a:p>
          <a:p>
            <a:endParaRPr lang="en-US" dirty="0"/>
          </a:p>
          <a:p>
            <a:endParaRPr lang="en-US" dirty="0"/>
          </a:p>
        </p:txBody>
      </p:sp>
      <p:sp>
        <p:nvSpPr>
          <p:cNvPr id="7" name="Footer Placeholder 6"/>
          <p:cNvSpPr>
            <a:spLocks noGrp="1"/>
          </p:cNvSpPr>
          <p:nvPr>
            <p:ph type="ftr" sz="quarter"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AEE20920-C048-4B77-B333-1C911620080A}" type="slidenum">
              <a:rPr lang="en-US" smtClean="0"/>
              <a:pPr>
                <a:defRPr/>
              </a:pPr>
              <a:t>15</a:t>
            </a:fld>
            <a:endParaRPr lang="en-US" dirty="0"/>
          </a:p>
        </p:txBody>
      </p:sp>
    </p:spTree>
    <p:extLst>
      <p:ext uri="{BB962C8B-B14F-4D97-AF65-F5344CB8AC3E}">
        <p14:creationId xmlns:p14="http://schemas.microsoft.com/office/powerpoint/2010/main" val="149019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dirty="0"/>
              <a:t>Second Life </a:t>
            </a:r>
          </a:p>
        </p:txBody>
      </p:sp>
      <p:sp>
        <p:nvSpPr>
          <p:cNvPr id="4" name="Footer Placeholder 3"/>
          <p:cNvSpPr>
            <a:spLocks noGrp="1"/>
          </p:cNvSpPr>
          <p:nvPr>
            <p:ph type="ftr" sz="quarter" idx="10"/>
          </p:nvPr>
        </p:nvSpPr>
        <p:spPr>
          <a:xfrm>
            <a:off x="1" y="6324600"/>
            <a:ext cx="6476999" cy="572583"/>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16</a:t>
            </a:fld>
            <a:endParaRPr lang="en-US" dirty="0"/>
          </a:p>
        </p:txBody>
      </p:sp>
      <p:sp>
        <p:nvSpPr>
          <p:cNvPr id="3" name="Content Placeholder 2"/>
          <p:cNvSpPr>
            <a:spLocks noGrp="1"/>
          </p:cNvSpPr>
          <p:nvPr>
            <p:ph idx="1"/>
          </p:nvPr>
        </p:nvSpPr>
        <p:spPr/>
        <p:txBody>
          <a:bodyPr/>
          <a:lstStyle/>
          <a:p>
            <a:r>
              <a:rPr lang="en-US"/>
              <a:t>Video goes here</a:t>
            </a:r>
            <a:endParaRPr lang="en-US" dirty="0"/>
          </a:p>
        </p:txBody>
      </p:sp>
    </p:spTree>
    <p:extLst>
      <p:ext uri="{BB962C8B-B14F-4D97-AF65-F5344CB8AC3E}">
        <p14:creationId xmlns:p14="http://schemas.microsoft.com/office/powerpoint/2010/main" val="175077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Life </a:t>
            </a:r>
          </a:p>
        </p:txBody>
      </p:sp>
      <p:sp>
        <p:nvSpPr>
          <p:cNvPr id="3" name="Text Placeholder 2"/>
          <p:cNvSpPr>
            <a:spLocks noGrp="1"/>
          </p:cNvSpPr>
          <p:nvPr>
            <p:ph type="body" idx="1"/>
          </p:nvPr>
        </p:nvSpPr>
        <p:spPr/>
        <p:txBody>
          <a:bodyPr/>
          <a:lstStyle/>
          <a:p>
            <a:pPr algn="ctr"/>
            <a:r>
              <a:rPr lang="en-US" sz="3600" dirty="0"/>
              <a:t>PROS </a:t>
            </a:r>
          </a:p>
        </p:txBody>
      </p:sp>
      <p:sp>
        <p:nvSpPr>
          <p:cNvPr id="4" name="Content Placeholder 3"/>
          <p:cNvSpPr>
            <a:spLocks noGrp="1"/>
          </p:cNvSpPr>
          <p:nvPr>
            <p:ph sz="half" idx="2"/>
          </p:nvPr>
        </p:nvSpPr>
        <p:spPr>
          <a:xfrm>
            <a:off x="457200" y="2174875"/>
            <a:ext cx="4040188" cy="4170364"/>
          </a:xfrm>
          <a:solidFill>
            <a:schemeClr val="accent5"/>
          </a:solidFill>
        </p:spPr>
        <p:txBody>
          <a:bodyPr/>
          <a:lstStyle/>
          <a:p>
            <a:r>
              <a:rPr lang="en-US" dirty="0"/>
              <a:t>No required cost </a:t>
            </a:r>
          </a:p>
          <a:p>
            <a:r>
              <a:rPr lang="en-US" dirty="0"/>
              <a:t>Experiential learning environment</a:t>
            </a:r>
          </a:p>
          <a:p>
            <a:r>
              <a:rPr lang="en-US" dirty="0"/>
              <a:t>Allows full creative control of the environment </a:t>
            </a:r>
          </a:p>
          <a:p>
            <a:r>
              <a:rPr lang="en-US" dirty="0"/>
              <a:t>Chat option available </a:t>
            </a:r>
          </a:p>
          <a:p>
            <a:r>
              <a:rPr lang="en-US" dirty="0"/>
              <a:t>Breakout rooms </a:t>
            </a:r>
          </a:p>
          <a:p>
            <a:r>
              <a:rPr lang="en-US" dirty="0"/>
              <a:t>Media-rich capabilities </a:t>
            </a:r>
          </a:p>
          <a:p>
            <a:r>
              <a:rPr lang="en-US" dirty="0"/>
              <a:t>Teleportation capabilities </a:t>
            </a:r>
          </a:p>
          <a:p>
            <a:r>
              <a:rPr lang="en-US" dirty="0"/>
              <a:t>Open mic capabilities</a:t>
            </a:r>
          </a:p>
        </p:txBody>
      </p:sp>
      <p:sp>
        <p:nvSpPr>
          <p:cNvPr id="5" name="Text Placeholder 4"/>
          <p:cNvSpPr>
            <a:spLocks noGrp="1"/>
          </p:cNvSpPr>
          <p:nvPr>
            <p:ph type="body" sz="quarter" idx="3"/>
          </p:nvPr>
        </p:nvSpPr>
        <p:spPr/>
        <p:txBody>
          <a:bodyPr/>
          <a:lstStyle/>
          <a:p>
            <a:pPr algn="ctr"/>
            <a:r>
              <a:rPr lang="en-US" sz="3600" dirty="0"/>
              <a:t>CONS </a:t>
            </a:r>
          </a:p>
        </p:txBody>
      </p:sp>
      <p:sp>
        <p:nvSpPr>
          <p:cNvPr id="6" name="Content Placeholder 5"/>
          <p:cNvSpPr>
            <a:spLocks noGrp="1"/>
          </p:cNvSpPr>
          <p:nvPr>
            <p:ph sz="quarter" idx="4"/>
          </p:nvPr>
        </p:nvSpPr>
        <p:spPr>
          <a:xfrm>
            <a:off x="4645055" y="2174874"/>
            <a:ext cx="4041775" cy="4149783"/>
          </a:xfrm>
          <a:solidFill>
            <a:schemeClr val="accent2"/>
          </a:solidFill>
        </p:spPr>
        <p:txBody>
          <a:bodyPr/>
          <a:lstStyle/>
          <a:p>
            <a:r>
              <a:rPr lang="en-US" dirty="0"/>
              <a:t>VA/DoD Firewalls </a:t>
            </a:r>
          </a:p>
          <a:p>
            <a:r>
              <a:rPr lang="en-US" dirty="0"/>
              <a:t>Installation of program required in advance </a:t>
            </a:r>
          </a:p>
          <a:p>
            <a:r>
              <a:rPr lang="en-US" dirty="0"/>
              <a:t>Learning time and training cost </a:t>
            </a:r>
          </a:p>
          <a:p>
            <a:r>
              <a:rPr lang="en-US" dirty="0"/>
              <a:t>High maintenance program </a:t>
            </a:r>
          </a:p>
          <a:p>
            <a:r>
              <a:rPr lang="en-US" dirty="0"/>
              <a:t>No screen sharing option  </a:t>
            </a:r>
          </a:p>
        </p:txBody>
      </p:sp>
      <p:sp>
        <p:nvSpPr>
          <p:cNvPr id="7" name="Footer Placeholder 6"/>
          <p:cNvSpPr>
            <a:spLocks noGrp="1"/>
          </p:cNvSpPr>
          <p:nvPr>
            <p:ph type="ftr" sz="quarter"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AEE20920-C048-4B77-B333-1C911620080A}" type="slidenum">
              <a:rPr lang="en-US" smtClean="0"/>
              <a:pPr>
                <a:defRPr/>
              </a:pPr>
              <a:t>17</a:t>
            </a:fld>
            <a:endParaRPr lang="en-US" dirty="0"/>
          </a:p>
        </p:txBody>
      </p:sp>
    </p:spTree>
    <p:extLst>
      <p:ext uri="{BB962C8B-B14F-4D97-AF65-F5344CB8AC3E}">
        <p14:creationId xmlns:p14="http://schemas.microsoft.com/office/powerpoint/2010/main" val="26079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CDP Website:</a:t>
            </a:r>
            <a:br>
              <a:rPr lang="en-US" dirty="0"/>
            </a:br>
            <a:r>
              <a:rPr lang="en-US" dirty="0"/>
              <a:t>Deploymentpsych.org</a:t>
            </a:r>
          </a:p>
        </p:txBody>
      </p:sp>
      <p:sp>
        <p:nvSpPr>
          <p:cNvPr id="3" name="Content Placeholder 2"/>
          <p:cNvSpPr>
            <a:spLocks noGrp="1"/>
          </p:cNvSpPr>
          <p:nvPr>
            <p:ph idx="1"/>
          </p:nvPr>
        </p:nvSpPr>
        <p:spPr>
          <a:xfrm>
            <a:off x="575733" y="1704840"/>
            <a:ext cx="3589867" cy="4953000"/>
          </a:xfrm>
        </p:spPr>
        <p:txBody>
          <a:bodyPr>
            <a:normAutofit fontScale="55000" lnSpcReduction="20000"/>
          </a:bodyPr>
          <a:lstStyle/>
          <a:p>
            <a:pPr marL="0" indent="0">
              <a:buNone/>
            </a:pPr>
            <a:r>
              <a:rPr lang="en-US" sz="4400" b="1" dirty="0">
                <a:latin typeface="Calibri" pitchFamily="34" charset="0"/>
                <a:cs typeface="Calibri" pitchFamily="34" charset="0"/>
              </a:rPr>
              <a:t>Features include:</a:t>
            </a:r>
          </a:p>
          <a:p>
            <a:endParaRPr lang="en-US" sz="2800" dirty="0">
              <a:latin typeface="Calibri" pitchFamily="34" charset="0"/>
              <a:cs typeface="Calibri" pitchFamily="34" charset="0"/>
            </a:endParaRPr>
          </a:p>
          <a:p>
            <a:pPr marL="285750" indent="-285750">
              <a:lnSpc>
                <a:spcPct val="120000"/>
              </a:lnSpc>
              <a:spcBef>
                <a:spcPts val="0"/>
              </a:spcBef>
              <a:spcAft>
                <a:spcPts val="1500"/>
              </a:spcAft>
            </a:pPr>
            <a:r>
              <a:rPr lang="en-US" dirty="0">
                <a:latin typeface="Calibri" pitchFamily="34" charset="0"/>
                <a:cs typeface="Calibri" pitchFamily="34" charset="0"/>
              </a:rPr>
              <a:t>Descriptions and schedules of upcoming training events</a:t>
            </a:r>
          </a:p>
          <a:p>
            <a:pPr marL="285750" indent="-285750">
              <a:lnSpc>
                <a:spcPct val="120000"/>
              </a:lnSpc>
              <a:spcBef>
                <a:spcPts val="0"/>
              </a:spcBef>
              <a:spcAft>
                <a:spcPts val="1500"/>
              </a:spcAft>
            </a:pPr>
            <a:r>
              <a:rPr lang="en-US" dirty="0">
                <a:latin typeface="Calibri" pitchFamily="34" charset="0"/>
                <a:cs typeface="Calibri" pitchFamily="34" charset="0"/>
              </a:rPr>
              <a:t>Blog updated daily with a range of relevant content</a:t>
            </a:r>
          </a:p>
          <a:p>
            <a:pPr marL="285750" indent="-285750">
              <a:lnSpc>
                <a:spcPct val="120000"/>
              </a:lnSpc>
              <a:spcBef>
                <a:spcPts val="0"/>
              </a:spcBef>
              <a:spcAft>
                <a:spcPts val="1500"/>
              </a:spcAft>
            </a:pPr>
            <a:r>
              <a:rPr lang="en-US" dirty="0">
                <a:latin typeface="Calibri" pitchFamily="34" charset="0"/>
                <a:cs typeface="Calibri" pitchFamily="34" charset="0"/>
              </a:rPr>
              <a:t>Articles by subject matter experts related to deployment psychology, including PTSD, mTBI, depression, and insomnia</a:t>
            </a:r>
          </a:p>
          <a:p>
            <a:pPr marL="285750" indent="-285750">
              <a:lnSpc>
                <a:spcPct val="120000"/>
              </a:lnSpc>
              <a:spcBef>
                <a:spcPts val="0"/>
              </a:spcBef>
              <a:spcAft>
                <a:spcPts val="1500"/>
              </a:spcAft>
            </a:pPr>
            <a:r>
              <a:rPr lang="en-US" dirty="0">
                <a:latin typeface="Calibri" pitchFamily="34" charset="0"/>
                <a:cs typeface="Calibri" pitchFamily="34" charset="0"/>
              </a:rPr>
              <a:t>Other resources and information for behavioral health providers</a:t>
            </a:r>
          </a:p>
          <a:p>
            <a:pPr marL="285750" indent="-285750">
              <a:lnSpc>
                <a:spcPct val="120000"/>
              </a:lnSpc>
              <a:spcBef>
                <a:spcPts val="0"/>
              </a:spcBef>
              <a:spcAft>
                <a:spcPts val="1500"/>
              </a:spcAft>
            </a:pPr>
            <a:r>
              <a:rPr lang="en-US" dirty="0">
                <a:latin typeface="Calibri" pitchFamily="34" charset="0"/>
                <a:cs typeface="Calibri" pitchFamily="34" charset="0"/>
              </a:rPr>
              <a:t>Links to CDP’s Facebook page and Twitter feed</a:t>
            </a:r>
          </a:p>
          <a:p>
            <a:endParaRPr lang="en-US" dirty="0"/>
          </a:p>
        </p:txBody>
      </p:sp>
      <p:sp>
        <p:nvSpPr>
          <p:cNvPr id="4" name="Slide Number Placeholder 3"/>
          <p:cNvSpPr>
            <a:spLocks noGrp="1"/>
          </p:cNvSpPr>
          <p:nvPr>
            <p:ph type="sldNum" sz="quarter" idx="11"/>
          </p:nvPr>
        </p:nvSpPr>
        <p:spPr>
          <a:xfrm>
            <a:off x="8500533" y="6344701"/>
            <a:ext cx="508000" cy="401205"/>
          </a:xfrm>
        </p:spPr>
        <p:txBody>
          <a:bodyPr/>
          <a:lstStyle/>
          <a:p>
            <a:pPr>
              <a:defRPr/>
            </a:pPr>
            <a:fld id="{56990FC7-519C-47F6-888D-CE2B9A72EF30}" type="slidenum">
              <a:rPr lang="en-US" smtClean="0"/>
              <a:pPr>
                <a:defRPr/>
              </a:pPr>
              <a:t>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694413"/>
            <a:ext cx="3657600" cy="453813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84325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Support</a:t>
            </a:r>
            <a:br>
              <a:rPr lang="en-US" dirty="0"/>
            </a:br>
            <a:r>
              <a:rPr lang="en-US" sz="2000" dirty="0"/>
              <a:t>CDP’s “Provider Portal” is exclusively for individuals trained by </a:t>
            </a:r>
            <a:br>
              <a:rPr lang="en-US" sz="2000" dirty="0"/>
            </a:br>
            <a:r>
              <a:rPr lang="en-US" sz="2000" dirty="0"/>
              <a:t>the CDP in evidence-based psychotherapies (e.g., CPT, PE, and CBT-I)</a:t>
            </a:r>
          </a:p>
        </p:txBody>
      </p:sp>
      <p:sp>
        <p:nvSpPr>
          <p:cNvPr id="3" name="Content Placeholder 2"/>
          <p:cNvSpPr>
            <a:spLocks noGrp="1"/>
          </p:cNvSpPr>
          <p:nvPr>
            <p:ph idx="1"/>
          </p:nvPr>
        </p:nvSpPr>
        <p:spPr>
          <a:xfrm>
            <a:off x="440270" y="1763110"/>
            <a:ext cx="3522133" cy="4800600"/>
          </a:xfrm>
        </p:spPr>
        <p:txBody>
          <a:bodyPr>
            <a:normAutofit fontScale="55000" lnSpcReduction="20000"/>
          </a:bodyPr>
          <a:lstStyle/>
          <a:p>
            <a:pPr marL="0" indent="0">
              <a:buNone/>
            </a:pPr>
            <a:r>
              <a:rPr lang="en-US" sz="3800" b="1" dirty="0"/>
              <a:t>Features include:</a:t>
            </a:r>
          </a:p>
          <a:p>
            <a:r>
              <a:rPr lang="en-US" dirty="0"/>
              <a:t>Consultation message boards</a:t>
            </a:r>
          </a:p>
          <a:p>
            <a:r>
              <a:rPr lang="en-US" dirty="0"/>
              <a:t>Hosted consultation calls</a:t>
            </a:r>
          </a:p>
          <a:p>
            <a:r>
              <a:rPr lang="en-US" dirty="0"/>
              <a:t>Printable fact sheets, manuals, handouts, and other materials</a:t>
            </a:r>
          </a:p>
          <a:p>
            <a:r>
              <a:rPr lang="en-US" dirty="0"/>
              <a:t>FAQs and one-on-one interaction with answers from SMEs</a:t>
            </a:r>
          </a:p>
          <a:p>
            <a:r>
              <a:rPr lang="en-US" dirty="0"/>
              <a:t>Videos, webinars, and other multimedia training aids</a:t>
            </a:r>
          </a:p>
          <a:p>
            <a:endParaRPr lang="en-US" dirty="0"/>
          </a:p>
          <a:p>
            <a:pPr marL="0" indent="0">
              <a:buNone/>
            </a:pPr>
            <a:r>
              <a:rPr lang="en-US" dirty="0"/>
              <a:t>Participants in CDP’s evidence-based training will automatically receive an email instructing them how to activate their user name and access the “Provider Portal” section at Deploymentpsych.org. </a:t>
            </a:r>
          </a:p>
        </p:txBody>
      </p:sp>
      <p:sp>
        <p:nvSpPr>
          <p:cNvPr id="4" name="Slide Number Placeholder 3"/>
          <p:cNvSpPr>
            <a:spLocks noGrp="1"/>
          </p:cNvSpPr>
          <p:nvPr>
            <p:ph type="sldNum" sz="quarter" idx="11"/>
          </p:nvPr>
        </p:nvSpPr>
        <p:spPr>
          <a:xfrm>
            <a:off x="8500533" y="6344701"/>
            <a:ext cx="508000" cy="401205"/>
          </a:xfrm>
        </p:spPr>
        <p:txBody>
          <a:bodyPr/>
          <a:lstStyle/>
          <a:p>
            <a:pPr>
              <a:defRPr/>
            </a:pPr>
            <a:fld id="{56990FC7-519C-47F6-888D-CE2B9A72EF30}" type="slidenum">
              <a:rPr lang="en-US" smtClean="0"/>
              <a:pPr>
                <a:defRPr/>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935" y="1663409"/>
            <a:ext cx="4283598" cy="4547976"/>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48951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28600" y="2130435"/>
            <a:ext cx="8610600" cy="3355965"/>
          </a:xfrm>
        </p:spPr>
        <p:txBody>
          <a:bodyPr/>
          <a:lstStyle/>
          <a:p>
            <a:r>
              <a:rPr lang="en-US" b="0" dirty="0"/>
              <a:t>Expanding Modalities for Disseminating Evidence-Based Practice in Suicide Prevention and Treatment in Communities Supporting Service Members, Veterans and Their Families </a:t>
            </a:r>
          </a:p>
        </p:txBody>
      </p:sp>
      <p:sp>
        <p:nvSpPr>
          <p:cNvPr id="7" name="Slide Number Placeholder 6"/>
          <p:cNvSpPr>
            <a:spLocks noGrp="1"/>
          </p:cNvSpPr>
          <p:nvPr>
            <p:ph type="sldNum" sz="quarter" idx="11"/>
          </p:nvPr>
        </p:nvSpPr>
        <p:spPr/>
        <p:txBody>
          <a:bodyPr/>
          <a:lstStyle/>
          <a:p>
            <a:pPr>
              <a:defRPr/>
            </a:pPr>
            <a:fld id="{9C67AA37-19E9-4AE4-8C74-0825EEF7D464}" type="slidenum">
              <a:rPr lang="en-US" smtClean="0"/>
              <a:pPr>
                <a:defRPr/>
              </a:pPr>
              <a:t>2</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526274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t>
            </a:r>
            <a:r>
              <a:rPr lang="en-US"/>
              <a:t>Contact Us</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sz="3900" b="1" dirty="0"/>
              <a:t>Center for Deployment Psychology</a:t>
            </a:r>
          </a:p>
          <a:p>
            <a:pPr marL="0" indent="0" algn="ctr">
              <a:buNone/>
            </a:pPr>
            <a:r>
              <a:rPr lang="en-US" dirty="0"/>
              <a:t>Department of Medical &amp; Clinical Psychology</a:t>
            </a:r>
          </a:p>
          <a:p>
            <a:pPr marL="0" indent="0" algn="ctr">
              <a:buNone/>
            </a:pPr>
            <a:r>
              <a:rPr lang="en-US" dirty="0"/>
              <a:t>Uniformed Services University of the Health Sciences</a:t>
            </a:r>
          </a:p>
          <a:p>
            <a:pPr marL="0" indent="0" algn="ctr">
              <a:buNone/>
            </a:pPr>
            <a:r>
              <a:rPr lang="en-US" dirty="0"/>
              <a:t>4301 Jones Bridge Road, Executive Office: Bldg. 11300-602</a:t>
            </a:r>
          </a:p>
          <a:p>
            <a:pPr marL="0" indent="0" algn="ctr">
              <a:buNone/>
            </a:pPr>
            <a:r>
              <a:rPr lang="en-US" dirty="0"/>
              <a:t>Bethesda, MD 20813-4768</a:t>
            </a:r>
          </a:p>
          <a:p>
            <a:endParaRPr lang="en-US" dirty="0"/>
          </a:p>
          <a:p>
            <a:pPr marL="0" indent="0">
              <a:buNone/>
            </a:pPr>
            <a:r>
              <a:rPr lang="en-US" b="1" dirty="0"/>
              <a:t>Email: </a:t>
            </a:r>
            <a:r>
              <a:rPr lang="en-US" dirty="0">
                <a:hlinkClick r:id="rId3"/>
              </a:rPr>
              <a:t>General@DeploymentPsych.org</a:t>
            </a:r>
            <a:endParaRPr lang="en-US" dirty="0"/>
          </a:p>
          <a:p>
            <a:pPr marL="0" indent="0">
              <a:buNone/>
            </a:pPr>
            <a:r>
              <a:rPr lang="en-US" b="1" dirty="0"/>
              <a:t>Presenter: </a:t>
            </a:r>
            <a:r>
              <a:rPr lang="en-US" dirty="0">
                <a:hlinkClick r:id="rId4"/>
              </a:rPr>
              <a:t>Sbirman@deploymentpsych.org</a:t>
            </a:r>
            <a:r>
              <a:rPr lang="en-US" dirty="0"/>
              <a:t> </a:t>
            </a:r>
            <a:endParaRPr lang="en-US" b="1" dirty="0"/>
          </a:p>
          <a:p>
            <a:pPr marL="0" indent="0">
              <a:buNone/>
            </a:pPr>
            <a:r>
              <a:rPr lang="en-US" b="1" dirty="0"/>
              <a:t>Website: </a:t>
            </a:r>
            <a:r>
              <a:rPr lang="en-US" dirty="0" err="1"/>
              <a:t>DeploymentPsych.org</a:t>
            </a:r>
            <a:r>
              <a:rPr lang="en-US" dirty="0"/>
              <a:t> </a:t>
            </a:r>
          </a:p>
          <a:p>
            <a:pPr marL="0" indent="0">
              <a:buNone/>
            </a:pPr>
            <a:r>
              <a:rPr lang="en-US" b="1" dirty="0"/>
              <a:t>Facebook: </a:t>
            </a:r>
            <a:r>
              <a:rPr lang="en-US" dirty="0">
                <a:hlinkClick r:id="rId5"/>
              </a:rPr>
              <a:t>http://www.facebook.com/DeploymentPsych</a:t>
            </a:r>
            <a:endParaRPr lang="en-US" dirty="0"/>
          </a:p>
          <a:p>
            <a:pPr marL="0" indent="0">
              <a:buNone/>
            </a:pPr>
            <a:r>
              <a:rPr lang="en-US" b="1" dirty="0"/>
              <a:t>Twitter: </a:t>
            </a:r>
            <a:r>
              <a:rPr lang="en-US" dirty="0"/>
              <a:t>@</a:t>
            </a:r>
            <a:r>
              <a:rPr lang="en-US" dirty="0" err="1"/>
              <a:t>DeploymentPsych</a:t>
            </a:r>
            <a:endParaRPr lang="en-US" dirty="0"/>
          </a:p>
          <a:p>
            <a:pPr marL="0" indent="0">
              <a:buNone/>
            </a:pPr>
            <a:endParaRPr lang="en-US" dirty="0"/>
          </a:p>
          <a:p>
            <a:endParaRPr lang="en-US" dirty="0"/>
          </a:p>
        </p:txBody>
      </p:sp>
      <p:sp>
        <p:nvSpPr>
          <p:cNvPr id="4" name="Slide Number Placeholder 3"/>
          <p:cNvSpPr>
            <a:spLocks noGrp="1"/>
          </p:cNvSpPr>
          <p:nvPr>
            <p:ph type="sldNum" sz="quarter" idx="11"/>
          </p:nvPr>
        </p:nvSpPr>
        <p:spPr>
          <a:xfrm>
            <a:off x="8500533" y="6344701"/>
            <a:ext cx="508000" cy="401205"/>
          </a:xfrm>
        </p:spPr>
        <p:txBody>
          <a:bodyPr/>
          <a:lstStyle/>
          <a:p>
            <a:pPr>
              <a:defRPr/>
            </a:pPr>
            <a:fld id="{56990FC7-519C-47F6-888D-CE2B9A72EF30}" type="slidenum">
              <a:rPr lang="en-US" smtClean="0"/>
              <a:pPr>
                <a:defRPr/>
              </a:pPr>
              <a:t>20</a:t>
            </a:fld>
            <a:endParaRPr lang="en-US" dirty="0"/>
          </a:p>
        </p:txBody>
      </p:sp>
      <p:sp>
        <p:nvSpPr>
          <p:cNvPr id="5" name="Footer Placeholder 4"/>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686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82241" y="0"/>
            <a:ext cx="8593667" cy="1371600"/>
          </a:xfrm>
        </p:spPr>
        <p:txBody>
          <a:bodyPr/>
          <a:lstStyle/>
          <a:p>
            <a:pPr eaLnBrk="1" hangingPunct="1"/>
            <a:r>
              <a:rPr lang="en-US" dirty="0">
                <a:solidFill>
                  <a:schemeClr val="bg1"/>
                </a:solidFill>
                <a:latin typeface="+mj-lt"/>
                <a:cs typeface="Times New Roman" pitchFamily="18" charset="0"/>
              </a:rPr>
              <a:t>Disclaimer</a:t>
            </a:r>
          </a:p>
        </p:txBody>
      </p:sp>
      <p:sp>
        <p:nvSpPr>
          <p:cNvPr id="17411" name="Rectangle 3"/>
          <p:cNvSpPr>
            <a:spLocks noGrp="1" noChangeArrowheads="1"/>
          </p:cNvSpPr>
          <p:nvPr>
            <p:ph type="subTitle" idx="1"/>
          </p:nvPr>
        </p:nvSpPr>
        <p:spPr>
          <a:xfrm>
            <a:off x="609600" y="2667000"/>
            <a:ext cx="7772400" cy="3810000"/>
          </a:xfrm>
        </p:spPr>
        <p:txBody>
          <a:bodyPr>
            <a:noAutofit/>
          </a:bodyPr>
          <a:lstStyle/>
          <a:p>
            <a:pPr indent="2822" algn="just"/>
            <a:endParaRPr lang="en-US" dirty="0"/>
          </a:p>
          <a:p>
            <a:pPr indent="2822" algn="just"/>
            <a:endParaRPr lang="en-US" sz="3600" dirty="0"/>
          </a:p>
          <a:p>
            <a:pPr indent="2822" algn="just"/>
            <a:r>
              <a:rPr lang="en-US" sz="3600" dirty="0"/>
              <a:t>The views expressed are those of the presenters and do not necessarily reflect the opinions of the Uniformed Services University of the Health Sciences, the Department of Defense, or the U.S. Government.</a:t>
            </a:r>
            <a:endParaRPr lang="en-US" sz="2400" dirty="0">
              <a:latin typeface="Helvetica" pitchFamily="34" charset="0"/>
              <a:ea typeface="ＭＳ Ｐゴシック"/>
              <a:cs typeface="Arial" charset="0"/>
            </a:endParaRPr>
          </a:p>
          <a:p>
            <a:pPr indent="2822" algn="just"/>
            <a:endParaRPr lang="en-US" dirty="0">
              <a:solidFill>
                <a:schemeClr val="tx1"/>
              </a:solidFill>
              <a:ea typeface="ＭＳ Ｐゴシック"/>
              <a:cs typeface="Arial" charset="0"/>
            </a:endParaRPr>
          </a:p>
          <a:p>
            <a:pPr indent="2822" eaLnBrk="1" hangingPunct="1"/>
            <a:endParaRPr lang="en-US" sz="2400" dirty="0">
              <a:latin typeface="Helvetica" pitchFamily="34" charset="0"/>
              <a:ea typeface="ＭＳ Ｐゴシック"/>
              <a:cs typeface="Arial" charset="0"/>
            </a:endParaRPr>
          </a:p>
        </p:txBody>
      </p:sp>
      <p:sp>
        <p:nvSpPr>
          <p:cNvPr id="17412" name="Text Box 4"/>
          <p:cNvSpPr txBox="1">
            <a:spLocks noChangeArrowheads="1"/>
          </p:cNvSpPr>
          <p:nvPr/>
        </p:nvSpPr>
        <p:spPr bwMode="auto">
          <a:xfrm>
            <a:off x="508003" y="5561189"/>
            <a:ext cx="5012267" cy="369332"/>
          </a:xfrm>
          <a:prstGeom prst="rect">
            <a:avLst/>
          </a:prstGeom>
          <a:noFill/>
          <a:ln w="9525">
            <a:noFill/>
            <a:miter lim="800000"/>
            <a:headEnd/>
            <a:tailEnd/>
          </a:ln>
        </p:spPr>
        <p:txBody>
          <a:bodyPr>
            <a:spAutoFit/>
          </a:bodyPr>
          <a:lstStyle/>
          <a:p>
            <a:pPr defTabSz="406405"/>
            <a:endParaRPr lang="en-US" b="0" dirty="0">
              <a:latin typeface="Calibri" pitchFamily="34" charset="0"/>
            </a:endParaRPr>
          </a:p>
        </p:txBody>
      </p:sp>
      <p:sp>
        <p:nvSpPr>
          <p:cNvPr id="4" name="Slide Number Placeholder 3"/>
          <p:cNvSpPr>
            <a:spLocks noGrp="1"/>
          </p:cNvSpPr>
          <p:nvPr>
            <p:ph type="sldNum" sz="quarter" idx="11"/>
          </p:nvPr>
        </p:nvSpPr>
        <p:spPr/>
        <p:txBody>
          <a:bodyPr/>
          <a:lstStyle/>
          <a:p>
            <a:pPr>
              <a:defRPr/>
            </a:pPr>
            <a:fld id="{9C67AA37-19E9-4AE4-8C74-0825EEF7D464}" type="slidenum">
              <a:rPr lang="en-US" smtClean="0"/>
              <a:pPr>
                <a:defRPr/>
              </a:pPr>
              <a:t>3</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9664622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sz="3600" dirty="0"/>
              <a:t>Center for Deployment Psychology (CDP)</a:t>
            </a:r>
          </a:p>
        </p:txBody>
      </p:sp>
      <p:sp>
        <p:nvSpPr>
          <p:cNvPr id="3" name="Content Placeholder 2"/>
          <p:cNvSpPr>
            <a:spLocks noGrp="1"/>
          </p:cNvSpPr>
          <p:nvPr>
            <p:ph idx="1"/>
          </p:nvPr>
        </p:nvSpPr>
        <p:spPr>
          <a:xfrm>
            <a:off x="364067" y="1712696"/>
            <a:ext cx="8382000" cy="4373564"/>
          </a:xfrm>
        </p:spPr>
        <p:txBody>
          <a:bodyPr>
            <a:normAutofit/>
          </a:bodyPr>
          <a:lstStyle/>
          <a:p>
            <a:r>
              <a:rPr lang="en-US" sz="3600" dirty="0"/>
              <a:t>Tri-service consortium </a:t>
            </a:r>
          </a:p>
          <a:p>
            <a:r>
              <a:rPr lang="en-US" sz="3600" dirty="0"/>
              <a:t>Headquartered at </a:t>
            </a:r>
            <a:r>
              <a:rPr lang="en-US" sz="3600" dirty="0">
                <a:ea typeface="ＭＳ Ｐゴシック" pitchFamily="-106" charset="-128"/>
                <a:cs typeface="ＭＳ Ｐゴシック" pitchFamily="-106" charset="-128"/>
              </a:rPr>
              <a:t>Uniformed Services University of the Health Sciences (USU)</a:t>
            </a:r>
          </a:p>
          <a:p>
            <a:r>
              <a:rPr lang="en-US" sz="3600" dirty="0"/>
              <a:t>Provide training to military and civilian behavioral health providers  to meet the </a:t>
            </a:r>
            <a:r>
              <a:rPr lang="en-US" sz="3600" dirty="0">
                <a:ea typeface="ＭＳ Ｐゴシック" pitchFamily="-106" charset="-128"/>
                <a:cs typeface="ＭＳ Ｐゴシック" pitchFamily="-106" charset="-128"/>
              </a:rPr>
              <a:t>unique needs and challenges of Service members, Veterans and their families</a:t>
            </a:r>
            <a:endParaRPr lang="en-US" sz="3600" dirty="0"/>
          </a:p>
          <a:p>
            <a:pPr marL="0" indent="0">
              <a:buNone/>
            </a:pPr>
            <a:endParaRPr lang="en-US" sz="2000" i="1" dirty="0"/>
          </a:p>
          <a:p>
            <a:pPr marL="0" indent="0">
              <a:buNone/>
            </a:pPr>
            <a:endParaRPr lang="en-US" sz="2000" i="1" dirty="0"/>
          </a:p>
          <a:p>
            <a:pPr marL="0" indent="0">
              <a:buNone/>
            </a:pPr>
            <a:endParaRPr lang="en-US" sz="2000" dirty="0"/>
          </a:p>
          <a:p>
            <a:endParaRPr lang="en-US" sz="3600" dirty="0"/>
          </a:p>
          <a:p>
            <a:endParaRPr lang="en-US" dirty="0"/>
          </a:p>
        </p:txBody>
      </p:sp>
      <p:sp>
        <p:nvSpPr>
          <p:cNvPr id="4" name="Footer Placeholder 3"/>
          <p:cNvSpPr>
            <a:spLocks noGrp="1"/>
          </p:cNvSpPr>
          <p:nvPr>
            <p:ph type="ftr" sz="quarter" idx="10"/>
          </p:nvPr>
        </p:nvSpPr>
        <p:spPr>
          <a:xfrm>
            <a:off x="0" y="6594547"/>
            <a:ext cx="7687733" cy="302636"/>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4</a:t>
            </a:fld>
            <a:endParaRPr lang="en-US" dirty="0"/>
          </a:p>
        </p:txBody>
      </p:sp>
    </p:spTree>
    <p:extLst>
      <p:ext uri="{BB962C8B-B14F-4D97-AF65-F5344CB8AC3E}">
        <p14:creationId xmlns:p14="http://schemas.microsoft.com/office/powerpoint/2010/main" val="149989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28752"/>
            <a:ext cx="8229600" cy="1151467"/>
          </a:xfrm>
        </p:spPr>
        <p:txBody>
          <a:bodyPr>
            <a:normAutofit fontScale="90000"/>
          </a:bodyPr>
          <a:lstStyle/>
          <a:p>
            <a:br>
              <a:rPr lang="en-US" dirty="0"/>
            </a:br>
            <a:r>
              <a:rPr lang="en-US" sz="4400" dirty="0"/>
              <a:t>CDP Trainings</a:t>
            </a:r>
            <a:br>
              <a:rPr lang="en-US" dirty="0"/>
            </a:br>
            <a:endParaRPr lang="en-US" dirty="0"/>
          </a:p>
        </p:txBody>
      </p:sp>
      <p:graphicFrame>
        <p:nvGraphicFramePr>
          <p:cNvPr id="7" name="Content Placeholder 6"/>
          <p:cNvGraphicFramePr>
            <a:graphicFrameLocks noGrp="1"/>
          </p:cNvGraphicFramePr>
          <p:nvPr>
            <p:ph idx="1"/>
            <p:extLst/>
          </p:nvPr>
        </p:nvGraphicFramePr>
        <p:xfrm>
          <a:off x="457200" y="1938867"/>
          <a:ext cx="8229600" cy="388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56990FC7-519C-47F6-888D-CE2B9A72EF30}" type="slidenum">
              <a:rPr lang="en-US" smtClean="0"/>
              <a:pPr>
                <a:defRPr/>
              </a:pPr>
              <a:t>5</a:t>
            </a:fld>
            <a:endParaRPr lang="en-US" dirty="0"/>
          </a:p>
        </p:txBody>
      </p:sp>
    </p:spTree>
    <p:extLst>
      <p:ext uri="{BB962C8B-B14F-4D97-AF65-F5344CB8AC3E}">
        <p14:creationId xmlns:p14="http://schemas.microsoft.com/office/powerpoint/2010/main" val="129556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sz="3600" dirty="0"/>
              <a:t>Suicide Prevention and Treatment Curriculum </a:t>
            </a:r>
          </a:p>
        </p:txBody>
      </p:sp>
      <p:sp>
        <p:nvSpPr>
          <p:cNvPr id="3" name="Content Placeholder 2"/>
          <p:cNvSpPr>
            <a:spLocks noGrp="1"/>
          </p:cNvSpPr>
          <p:nvPr>
            <p:ph idx="1"/>
          </p:nvPr>
        </p:nvSpPr>
        <p:spPr>
          <a:xfrm>
            <a:off x="228600" y="1752600"/>
            <a:ext cx="8915400" cy="4373564"/>
          </a:xfrm>
        </p:spPr>
        <p:txBody>
          <a:bodyPr>
            <a:normAutofit/>
          </a:bodyPr>
          <a:lstStyle/>
          <a:p>
            <a:r>
              <a:rPr lang="en-US" sz="3300" dirty="0"/>
              <a:t>Suicide rates and epidemiology</a:t>
            </a:r>
          </a:p>
          <a:p>
            <a:r>
              <a:rPr lang="en-US" sz="3300" dirty="0"/>
              <a:t>Stigma and suicide myths </a:t>
            </a:r>
          </a:p>
          <a:p>
            <a:r>
              <a:rPr lang="en-US" sz="3300" dirty="0"/>
              <a:t>Self Directed Violence Classification System</a:t>
            </a:r>
          </a:p>
          <a:p>
            <a:r>
              <a:rPr lang="en-US" sz="3300" dirty="0"/>
              <a:t>Risk factors/warning signs/protective factors</a:t>
            </a:r>
          </a:p>
          <a:p>
            <a:r>
              <a:rPr lang="en-US" sz="3300" dirty="0"/>
              <a:t>Characteristics of military suicides </a:t>
            </a:r>
          </a:p>
          <a:p>
            <a:r>
              <a:rPr lang="en-US" sz="3300" dirty="0"/>
              <a:t>Theoretical underpinnings of suicide</a:t>
            </a:r>
          </a:p>
          <a:p>
            <a:r>
              <a:rPr lang="en-US" sz="3300" dirty="0"/>
              <a:t>Fluid Vulnerability Theory</a:t>
            </a:r>
          </a:p>
          <a:p>
            <a:endParaRPr lang="en-US" sz="2000" dirty="0"/>
          </a:p>
          <a:p>
            <a:pPr marL="0" indent="0">
              <a:buNone/>
            </a:pPr>
            <a:endParaRPr lang="en-US" sz="2000" dirty="0"/>
          </a:p>
          <a:p>
            <a:pPr marL="0" indent="0">
              <a:buNone/>
            </a:pPr>
            <a:endParaRPr lang="en-US" sz="2000" dirty="0"/>
          </a:p>
          <a:p>
            <a:endParaRPr lang="en-US" sz="3600" dirty="0"/>
          </a:p>
          <a:p>
            <a:endParaRPr lang="en-US" dirty="0"/>
          </a:p>
          <a:p>
            <a:endParaRPr lang="en-US" dirty="0"/>
          </a:p>
        </p:txBody>
      </p:sp>
      <p:sp>
        <p:nvSpPr>
          <p:cNvPr id="4" name="Footer Placeholder 3"/>
          <p:cNvSpPr>
            <a:spLocks noGrp="1"/>
          </p:cNvSpPr>
          <p:nvPr>
            <p:ph type="ftr" sz="quarter" idx="10"/>
          </p:nvPr>
        </p:nvSpPr>
        <p:spPr>
          <a:xfrm>
            <a:off x="0" y="6594547"/>
            <a:ext cx="7687733" cy="302636"/>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6</a:t>
            </a:fld>
            <a:endParaRPr lang="en-US" dirty="0"/>
          </a:p>
        </p:txBody>
      </p:sp>
    </p:spTree>
    <p:extLst>
      <p:ext uri="{BB962C8B-B14F-4D97-AF65-F5344CB8AC3E}">
        <p14:creationId xmlns:p14="http://schemas.microsoft.com/office/powerpoint/2010/main" val="86595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sz="3600" dirty="0"/>
              <a:t>Suicide Prevention and Treatment Curriculum (cont.) </a:t>
            </a:r>
          </a:p>
        </p:txBody>
      </p:sp>
      <p:sp>
        <p:nvSpPr>
          <p:cNvPr id="3" name="Content Placeholder 2"/>
          <p:cNvSpPr>
            <a:spLocks noGrp="1"/>
          </p:cNvSpPr>
          <p:nvPr>
            <p:ph idx="1"/>
          </p:nvPr>
        </p:nvSpPr>
        <p:spPr>
          <a:xfrm>
            <a:off x="457200" y="1752599"/>
            <a:ext cx="8686800" cy="4841947"/>
          </a:xfrm>
        </p:spPr>
        <p:txBody>
          <a:bodyPr>
            <a:normAutofit fontScale="92500"/>
          </a:bodyPr>
          <a:lstStyle/>
          <a:p>
            <a:r>
              <a:rPr lang="en-US" sz="3600" dirty="0"/>
              <a:t>Suicide risk assessment</a:t>
            </a:r>
          </a:p>
          <a:p>
            <a:r>
              <a:rPr lang="en-US" sz="3600" dirty="0"/>
              <a:t>Crisis intervention </a:t>
            </a:r>
          </a:p>
          <a:p>
            <a:r>
              <a:rPr lang="en-US" sz="3600" dirty="0"/>
              <a:t>Cognitive Therapy for Suicidal Patients </a:t>
            </a:r>
          </a:p>
          <a:p>
            <a:pPr lvl="1"/>
            <a:r>
              <a:rPr lang="en-US" sz="3000" dirty="0"/>
              <a:t>Early phase of treatment</a:t>
            </a:r>
          </a:p>
          <a:p>
            <a:pPr lvl="1"/>
            <a:r>
              <a:rPr lang="en-US" sz="3000" dirty="0"/>
              <a:t>Intermediate phase of treatment</a:t>
            </a:r>
          </a:p>
          <a:p>
            <a:pPr lvl="1"/>
            <a:r>
              <a:rPr lang="en-US" sz="3000" dirty="0"/>
              <a:t>Later phase of treatment</a:t>
            </a:r>
          </a:p>
          <a:p>
            <a:r>
              <a:rPr lang="en-US" sz="3600" dirty="0"/>
              <a:t>Managing suicidal risk in a deployed location </a:t>
            </a:r>
          </a:p>
          <a:p>
            <a:r>
              <a:rPr lang="en-US" sz="3600" dirty="0"/>
              <a:t>Special considerations </a:t>
            </a:r>
          </a:p>
          <a:p>
            <a:pPr lvl="1"/>
            <a:endParaRPr lang="en-US" dirty="0"/>
          </a:p>
          <a:p>
            <a:endParaRPr lang="en-US" sz="2000" dirty="0"/>
          </a:p>
          <a:p>
            <a:pPr marL="0" indent="0">
              <a:buNone/>
            </a:pPr>
            <a:endParaRPr lang="en-US" sz="2000" dirty="0"/>
          </a:p>
          <a:p>
            <a:pPr marL="0" indent="0">
              <a:buNone/>
            </a:pPr>
            <a:endParaRPr lang="en-US" sz="2000" dirty="0"/>
          </a:p>
          <a:p>
            <a:endParaRPr lang="en-US" sz="3600" dirty="0"/>
          </a:p>
          <a:p>
            <a:endParaRPr lang="en-US" dirty="0"/>
          </a:p>
          <a:p>
            <a:endParaRPr lang="en-US" dirty="0"/>
          </a:p>
        </p:txBody>
      </p:sp>
      <p:sp>
        <p:nvSpPr>
          <p:cNvPr id="4" name="Footer Placeholder 3"/>
          <p:cNvSpPr>
            <a:spLocks noGrp="1"/>
          </p:cNvSpPr>
          <p:nvPr>
            <p:ph type="ftr" sz="quarter" idx="10"/>
          </p:nvPr>
        </p:nvSpPr>
        <p:spPr>
          <a:xfrm>
            <a:off x="0" y="6594547"/>
            <a:ext cx="7687733" cy="302636"/>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7</a:t>
            </a:fld>
            <a:endParaRPr lang="en-US" dirty="0"/>
          </a:p>
        </p:txBody>
      </p:sp>
    </p:spTree>
    <p:extLst>
      <p:ext uri="{BB962C8B-B14F-4D97-AF65-F5344CB8AC3E}">
        <p14:creationId xmlns:p14="http://schemas.microsoft.com/office/powerpoint/2010/main" val="95853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8229600" cy="1401765"/>
          </a:xfrm>
        </p:spPr>
        <p:txBody>
          <a:bodyPr>
            <a:noAutofit/>
          </a:bodyPr>
          <a:lstStyle/>
          <a:p>
            <a:r>
              <a:rPr lang="en-US" dirty="0"/>
              <a:t>Training Methods </a:t>
            </a:r>
          </a:p>
        </p:txBody>
      </p:sp>
      <p:sp>
        <p:nvSpPr>
          <p:cNvPr id="3" name="Content Placeholder 2"/>
          <p:cNvSpPr>
            <a:spLocks noGrp="1"/>
          </p:cNvSpPr>
          <p:nvPr>
            <p:ph idx="1"/>
          </p:nvPr>
        </p:nvSpPr>
        <p:spPr>
          <a:xfrm>
            <a:off x="457200" y="1752599"/>
            <a:ext cx="8686800" cy="4841947"/>
          </a:xfrm>
        </p:spPr>
        <p:txBody>
          <a:bodyPr>
            <a:normAutofit/>
          </a:bodyPr>
          <a:lstStyle/>
          <a:p>
            <a:r>
              <a:rPr lang="en-US" sz="3600" dirty="0"/>
              <a:t>Didactic lecture </a:t>
            </a:r>
          </a:p>
          <a:p>
            <a:r>
              <a:rPr lang="en-US" sz="3600" dirty="0"/>
              <a:t>Video demonstrations </a:t>
            </a:r>
          </a:p>
          <a:p>
            <a:r>
              <a:rPr lang="en-US" sz="3600" dirty="0"/>
              <a:t>Small group role play exercises </a:t>
            </a:r>
          </a:p>
          <a:p>
            <a:r>
              <a:rPr lang="en-US" sz="3600" dirty="0"/>
              <a:t>Large group practice exercises </a:t>
            </a:r>
          </a:p>
          <a:p>
            <a:r>
              <a:rPr lang="en-US" sz="3600" dirty="0"/>
              <a:t>Individual practice assignments </a:t>
            </a:r>
          </a:p>
          <a:p>
            <a:r>
              <a:rPr lang="en-US" sz="3600" dirty="0"/>
              <a:t>Case vignettes </a:t>
            </a:r>
          </a:p>
          <a:p>
            <a:r>
              <a:rPr lang="en-US" sz="3600" dirty="0"/>
              <a:t>Handouts </a:t>
            </a:r>
          </a:p>
          <a:p>
            <a:pPr lvl="1"/>
            <a:endParaRPr lang="en-US" dirty="0"/>
          </a:p>
          <a:p>
            <a:endParaRPr lang="en-US" sz="2000" dirty="0"/>
          </a:p>
          <a:p>
            <a:pPr marL="0" indent="0">
              <a:buNone/>
            </a:pPr>
            <a:endParaRPr lang="en-US" sz="2000" dirty="0"/>
          </a:p>
          <a:p>
            <a:pPr marL="0" indent="0">
              <a:buNone/>
            </a:pPr>
            <a:endParaRPr lang="en-US" sz="2000" dirty="0"/>
          </a:p>
          <a:p>
            <a:endParaRPr lang="en-US" sz="3600" dirty="0"/>
          </a:p>
          <a:p>
            <a:endParaRPr lang="en-US" dirty="0"/>
          </a:p>
          <a:p>
            <a:endParaRPr lang="en-US" dirty="0"/>
          </a:p>
        </p:txBody>
      </p:sp>
      <p:sp>
        <p:nvSpPr>
          <p:cNvPr id="4" name="Footer Placeholder 3"/>
          <p:cNvSpPr>
            <a:spLocks noGrp="1"/>
          </p:cNvSpPr>
          <p:nvPr>
            <p:ph type="ftr" sz="quarter" idx="10"/>
          </p:nvPr>
        </p:nvSpPr>
        <p:spPr>
          <a:xfrm>
            <a:off x="0" y="6594547"/>
            <a:ext cx="7687733" cy="302636"/>
          </a:xfr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96ACD87-54CD-43C3-96D5-9BBBB79448B4}" type="slidenum">
              <a:rPr lang="en-US" smtClean="0"/>
              <a:pPr>
                <a:defRPr/>
              </a:pPr>
              <a:t>8</a:t>
            </a:fld>
            <a:endParaRPr lang="en-US" dirty="0"/>
          </a:p>
        </p:txBody>
      </p:sp>
    </p:spTree>
    <p:extLst>
      <p:ext uri="{BB962C8B-B14F-4D97-AF65-F5344CB8AC3E}">
        <p14:creationId xmlns:p14="http://schemas.microsoft.com/office/powerpoint/2010/main" val="52653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CDP Trains</a:t>
            </a:r>
          </a:p>
        </p:txBody>
      </p:sp>
      <p:sp>
        <p:nvSpPr>
          <p:cNvPr id="3" name="Content Placeholder 2"/>
          <p:cNvSpPr>
            <a:spLocks noGrp="1"/>
          </p:cNvSpPr>
          <p:nvPr>
            <p:ph idx="1"/>
          </p:nvPr>
        </p:nvSpPr>
        <p:spPr>
          <a:xfrm>
            <a:off x="304800" y="1815114"/>
            <a:ext cx="8247062" cy="4373563"/>
          </a:xfrm>
        </p:spPr>
        <p:txBody>
          <a:bodyPr/>
          <a:lstStyle/>
          <a:p>
            <a:r>
              <a:rPr lang="en-US" dirty="0"/>
              <a:t>Behavioral Health Providers who work with Service members, Veterans, and their families</a:t>
            </a:r>
          </a:p>
          <a:p>
            <a:pPr lvl="1"/>
            <a:r>
              <a:rPr lang="en-US" dirty="0"/>
              <a:t>DoD Providers</a:t>
            </a:r>
          </a:p>
          <a:p>
            <a:pPr lvl="1"/>
            <a:r>
              <a:rPr lang="en-US" dirty="0"/>
              <a:t>Civilian Providers</a:t>
            </a:r>
          </a:p>
          <a:p>
            <a:pPr lvl="2"/>
            <a:r>
              <a:rPr lang="en-US" dirty="0"/>
              <a:t>Tricare Providers</a:t>
            </a:r>
          </a:p>
          <a:p>
            <a:pPr lvl="2"/>
            <a:r>
              <a:rPr lang="en-US" dirty="0"/>
              <a:t>VA Providers</a:t>
            </a:r>
          </a:p>
          <a:p>
            <a:pPr lvl="2"/>
            <a:r>
              <a:rPr lang="en-US" dirty="0"/>
              <a:t>Private Practice Providers</a:t>
            </a:r>
          </a:p>
          <a:p>
            <a:pPr lvl="2"/>
            <a:r>
              <a:rPr lang="en-US" dirty="0"/>
              <a:t>University Counseling Center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6C8D810-9AE1-4C68-8875-9E9BB14A2A2A}" type="slidenum">
              <a:rPr lang="en-US" smtClean="0"/>
              <a:pPr>
                <a:defRPr/>
              </a:pPr>
              <a:t>9</a:t>
            </a:fld>
            <a:endParaRPr lang="en-US" dirty="0"/>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262033" y="2964730"/>
            <a:ext cx="2074333" cy="2074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464" y="3948070"/>
            <a:ext cx="1921668" cy="2056957"/>
          </a:xfrm>
          <a:prstGeom prst="rect">
            <a:avLst/>
          </a:prstGeom>
        </p:spPr>
      </p:pic>
    </p:spTree>
    <p:extLst>
      <p:ext uri="{BB962C8B-B14F-4D97-AF65-F5344CB8AC3E}">
        <p14:creationId xmlns:p14="http://schemas.microsoft.com/office/powerpoint/2010/main" val="399939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BAylgS4Jnhkt4Hv6gInS9S"/>
</p:tagLst>
</file>

<file path=ppt/tags/tag10.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11.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12.xml><?xml version="1.0" encoding="utf-8"?>
<p:tagLst xmlns:a="http://schemas.openxmlformats.org/drawingml/2006/main" xmlns:r="http://schemas.openxmlformats.org/officeDocument/2006/relationships" xmlns:p="http://schemas.openxmlformats.org/presentationml/2006/main">
  <p:tag name="DVSHAPEID" val="2P9KP6kYSjnQqjS1szgM4F"/>
</p:tagLst>
</file>

<file path=ppt/tags/tag13.xml><?xml version="1.0" encoding="utf-8"?>
<p:tagLst xmlns:a="http://schemas.openxmlformats.org/drawingml/2006/main" xmlns:r="http://schemas.openxmlformats.org/officeDocument/2006/relationships" xmlns:p="http://schemas.openxmlformats.org/presentationml/2006/main">
  <p:tag name="DVSHAPEID" val="jLQGueL5mGlR9gznQtmhXV"/>
</p:tagLst>
</file>

<file path=ppt/tags/tag14.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15.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16.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17.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18.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19.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2.xml><?xml version="1.0" encoding="utf-8"?>
<p:tagLst xmlns:a="http://schemas.openxmlformats.org/drawingml/2006/main" xmlns:r="http://schemas.openxmlformats.org/officeDocument/2006/relationships" xmlns:p="http://schemas.openxmlformats.org/presentationml/2006/main">
  <p:tag name="DVSHAPEID" val="lzBM4puEvLfSyKfpakT8l2"/>
</p:tagLst>
</file>

<file path=ppt/tags/tag20.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21.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3.xml><?xml version="1.0" encoding="utf-8"?>
<p:tagLst xmlns:a="http://schemas.openxmlformats.org/drawingml/2006/main" xmlns:r="http://schemas.openxmlformats.org/officeDocument/2006/relationships" xmlns:p="http://schemas.openxmlformats.org/presentationml/2006/main">
  <p:tag name="DVSHAPEID" val="qgEbRnCzalCIeZKtNFfILy"/>
</p:tagLst>
</file>

<file path=ppt/tags/tag4.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5.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6.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7.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ags/tag8.xml><?xml version="1.0" encoding="utf-8"?>
<p:tagLst xmlns:a="http://schemas.openxmlformats.org/drawingml/2006/main" xmlns:r="http://schemas.openxmlformats.org/officeDocument/2006/relationships" xmlns:p="http://schemas.openxmlformats.org/presentationml/2006/main">
  <p:tag name="DVSHAPEID" val="dc9LRQy3Y0wj9k8Ty72WBU"/>
</p:tagLst>
</file>

<file path=ppt/tags/tag9.xml><?xml version="1.0" encoding="utf-8"?>
<p:tagLst xmlns:a="http://schemas.openxmlformats.org/drawingml/2006/main" xmlns:r="http://schemas.openxmlformats.org/officeDocument/2006/relationships" xmlns:p="http://schemas.openxmlformats.org/presentationml/2006/main">
  <p:tag name="DVSHAPEID" val="fPvgFGweSDhR2s15vM07nB"/>
</p:tagLst>
</file>

<file path=ppt/theme/theme1.xml><?xml version="1.0" encoding="utf-8"?>
<a:theme xmlns:a="http://schemas.openxmlformats.org/drawingml/2006/main" name="CDP Slide Template v6 (new graph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P Styl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CDP Revised Final 4 Slides (template v6.1)</Template>
  <TotalTime>102942</TotalTime>
  <Words>2180</Words>
  <Application>Microsoft Office PowerPoint</Application>
  <PresentationFormat>On-screen Show (4:3)</PresentationFormat>
  <Paragraphs>336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Georgia</vt:lpstr>
      <vt:lpstr>Helvetica</vt:lpstr>
      <vt:lpstr>Tahoma</vt:lpstr>
      <vt:lpstr>Times New Roman</vt:lpstr>
      <vt:lpstr>Wingdings</vt:lpstr>
      <vt:lpstr>CDP Slide Template v6 (new graphics)</vt:lpstr>
      <vt:lpstr>PowerPoint Presentation</vt:lpstr>
      <vt:lpstr>Expanding Modalities for Disseminating Evidence-Based Practice in Suicide Prevention and Treatment in Communities Supporting Service Members, Veterans and Their Families </vt:lpstr>
      <vt:lpstr>Disclaimer</vt:lpstr>
      <vt:lpstr>Center for Deployment Psychology (CDP)</vt:lpstr>
      <vt:lpstr> CDP Trainings </vt:lpstr>
      <vt:lpstr>Suicide Prevention and Treatment Curriculum </vt:lpstr>
      <vt:lpstr>Suicide Prevention and Treatment Curriculum (cont.) </vt:lpstr>
      <vt:lpstr>Training Methods </vt:lpstr>
      <vt:lpstr>Who CDP Trains</vt:lpstr>
      <vt:lpstr>Where CDP Trains</vt:lpstr>
      <vt:lpstr>How CDP Trains</vt:lpstr>
      <vt:lpstr>Numbers Trained in Suicide Prevention and Treatment</vt:lpstr>
      <vt:lpstr>In-Person Training </vt:lpstr>
      <vt:lpstr>Zoom </vt:lpstr>
      <vt:lpstr>Zoom</vt:lpstr>
      <vt:lpstr>Second Life </vt:lpstr>
      <vt:lpstr>Second Life </vt:lpstr>
      <vt:lpstr>CDP Website: Deploymentpsych.org</vt:lpstr>
      <vt:lpstr>Provider Support CDP’s “Provider Portal” is exclusively for individuals trained by  the CDP in evidence-based psychotherapies (e.g., CPT, PE, and CBT-I)</vt:lpstr>
      <vt:lpstr>How to Contact Us</vt:lpstr>
    </vt:vector>
  </TitlesOfParts>
  <Company>U.S.Navy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Suicide in Theatre</dc:title>
  <dc:creator>NNMC</dc:creator>
  <cp:lastModifiedBy>Marina Spenner</cp:lastModifiedBy>
  <cp:revision>1705</cp:revision>
  <cp:lastPrinted>2017-05-15T20:56:22Z</cp:lastPrinted>
  <dcterms:created xsi:type="dcterms:W3CDTF">2014-07-29T01:36:23Z</dcterms:created>
  <dcterms:modified xsi:type="dcterms:W3CDTF">2017-08-09T19:46:39Z</dcterms:modified>
</cp:coreProperties>
</file>