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39"/>
  </p:notesMasterIdLst>
  <p:handoutMasterIdLst>
    <p:handoutMasterId r:id="rId40"/>
  </p:handoutMasterIdLst>
  <p:sldIdLst>
    <p:sldId id="260" r:id="rId5"/>
    <p:sldId id="261" r:id="rId6"/>
    <p:sldId id="325" r:id="rId7"/>
    <p:sldId id="326" r:id="rId8"/>
    <p:sldId id="262" r:id="rId9"/>
    <p:sldId id="274" r:id="rId10"/>
    <p:sldId id="276" r:id="rId11"/>
    <p:sldId id="277" r:id="rId12"/>
    <p:sldId id="321" r:id="rId13"/>
    <p:sldId id="298" r:id="rId14"/>
    <p:sldId id="266" r:id="rId15"/>
    <p:sldId id="267" r:id="rId16"/>
    <p:sldId id="299" r:id="rId17"/>
    <p:sldId id="308" r:id="rId18"/>
    <p:sldId id="309" r:id="rId19"/>
    <p:sldId id="310" r:id="rId20"/>
    <p:sldId id="311" r:id="rId21"/>
    <p:sldId id="312" r:id="rId22"/>
    <p:sldId id="313" r:id="rId23"/>
    <p:sldId id="314" r:id="rId24"/>
    <p:sldId id="315" r:id="rId25"/>
    <p:sldId id="289" r:id="rId26"/>
    <p:sldId id="290" r:id="rId27"/>
    <p:sldId id="316" r:id="rId28"/>
    <p:sldId id="323" r:id="rId29"/>
    <p:sldId id="317" r:id="rId30"/>
    <p:sldId id="324" r:id="rId31"/>
    <p:sldId id="284" r:id="rId32"/>
    <p:sldId id="319" r:id="rId33"/>
    <p:sldId id="318" r:id="rId34"/>
    <p:sldId id="285" r:id="rId35"/>
    <p:sldId id="273" r:id="rId36"/>
    <p:sldId id="271" r:id="rId37"/>
    <p:sldId id="32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se, Tina M (CIV)" initials="LTM(" lastIdx="2" clrIdx="0"/>
  <p:cmAuthor id="1" name="Glasheen, Christine E. (CIV)" initials="CE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2DB"/>
    <a:srgbClr val="658DD5"/>
    <a:srgbClr val="606062"/>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53" autoAdjust="0"/>
  </p:normalViewPr>
  <p:slideViewPr>
    <p:cSldViewPr snapToGrid="0" snapToObjects="1">
      <p:cViewPr>
        <p:scale>
          <a:sx n="92" d="100"/>
          <a:sy n="92" d="100"/>
        </p:scale>
        <p:origin x="-594" y="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MARDATA1P\NEHCPH\EDC\Deployment%20Health\1020%20-%20Suicide\Restricted\08%20N171%20Projects\USN%20Suicide%20Attempt%20Project,%20CY%202014%20(FY16)\Drafts\Data\AHLTA%20RESULTS_3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ARDATA1P\NEHCPH\EDC\Deployment%20Health\1020%20-%20Suicide\Restricted\08%20N171%20Projects\USN%20Suicide%20Attempt%20Project,%20CY%202014%20(FY16)\Drafts\Data\AHLTA%20RESULTS_3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ARDATA1P\NEHCPH\EDC\Deployment%20Health\1020%20-%20Suicide\Restricted\08%20N171%20Projects\USN%20Suicide%20Attempt%20Project,%20CY%202014%20(FY16)\Drafts\Data\AHLTA%20RESULTS_3upda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ARDATA1P\NEHCPH\EDC\Deployment%20Health\1020%20-%20Suicide\Restricted\08%20N171%20Projects\USN%20Suicide%20Attempt%20Project,%20CY%202014%20(FY16)\Drafts\Data\AHLTA%20RESULTS_3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16265125186463"/>
          <c:y val="4.3290043290043288E-2"/>
          <c:w val="0.81024935363288697"/>
          <c:h val="0.56856653248922395"/>
        </c:manualLayout>
      </c:layout>
      <c:barChart>
        <c:barDir val="col"/>
        <c:grouping val="clustered"/>
        <c:varyColors val="0"/>
        <c:ser>
          <c:idx val="0"/>
          <c:order val="0"/>
          <c:spPr>
            <a:solidFill>
              <a:schemeClr val="accent3">
                <a:lumMod val="60000"/>
                <a:lumOff val="40000"/>
              </a:schemeClr>
            </a:solidFill>
          </c:spPr>
          <c:invertIfNegative val="0"/>
          <c:cat>
            <c:strRef>
              <c:f>'Attempt - BH'!$B$2:$B$11</c:f>
              <c:strCache>
                <c:ptCount val="10"/>
                <c:pt idx="0">
                  <c:v>Behavioral Health Encounter</c:v>
                </c:pt>
                <c:pt idx="1">
                  <c:v>Current Psychiatric Symptoms</c:v>
                </c:pt>
                <c:pt idx="2">
                  <c:v>Mental Health History</c:v>
                </c:pt>
                <c:pt idx="3">
                  <c:v>Alcohol Use</c:v>
                </c:pt>
                <c:pt idx="4">
                  <c:v>Sleep Problems</c:v>
                </c:pt>
                <c:pt idx="5">
                  <c:v>Tobacco Use</c:v>
                </c:pt>
                <c:pt idx="6">
                  <c:v>Suicide Ideation</c:v>
                </c:pt>
                <c:pt idx="7">
                  <c:v>Suicide Attempt</c:v>
                </c:pt>
                <c:pt idx="8">
                  <c:v>Alcohol Abuse</c:v>
                </c:pt>
                <c:pt idx="9">
                  <c:v>Self Harm</c:v>
                </c:pt>
              </c:strCache>
            </c:strRef>
          </c:cat>
          <c:val>
            <c:numRef>
              <c:f>'Attempt - BH'!$C$2:$C$11</c:f>
              <c:numCache>
                <c:formatCode>General</c:formatCode>
                <c:ptCount val="10"/>
                <c:pt idx="0">
                  <c:v>78</c:v>
                </c:pt>
                <c:pt idx="1">
                  <c:v>74</c:v>
                </c:pt>
                <c:pt idx="2">
                  <c:v>72</c:v>
                </c:pt>
                <c:pt idx="3">
                  <c:v>60</c:v>
                </c:pt>
                <c:pt idx="4">
                  <c:v>56</c:v>
                </c:pt>
                <c:pt idx="5">
                  <c:v>54</c:v>
                </c:pt>
                <c:pt idx="6">
                  <c:v>53</c:v>
                </c:pt>
                <c:pt idx="7">
                  <c:v>44</c:v>
                </c:pt>
                <c:pt idx="8">
                  <c:v>26</c:v>
                </c:pt>
                <c:pt idx="9">
                  <c:v>21</c:v>
                </c:pt>
              </c:numCache>
            </c:numRef>
          </c:val>
        </c:ser>
        <c:dLbls>
          <c:showLegendKey val="0"/>
          <c:showVal val="0"/>
          <c:showCatName val="0"/>
          <c:showSerName val="0"/>
          <c:showPercent val="0"/>
          <c:showBubbleSize val="0"/>
        </c:dLbls>
        <c:gapWidth val="150"/>
        <c:axId val="153469696"/>
        <c:axId val="153545728"/>
      </c:barChart>
      <c:catAx>
        <c:axId val="153469696"/>
        <c:scaling>
          <c:orientation val="minMax"/>
        </c:scaling>
        <c:delete val="0"/>
        <c:axPos val="b"/>
        <c:majorTickMark val="out"/>
        <c:minorTickMark val="none"/>
        <c:tickLblPos val="nextTo"/>
        <c:crossAx val="153545728"/>
        <c:crosses val="autoZero"/>
        <c:auto val="1"/>
        <c:lblAlgn val="ctr"/>
        <c:lblOffset val="100"/>
        <c:noMultiLvlLbl val="0"/>
      </c:catAx>
      <c:valAx>
        <c:axId val="153545728"/>
        <c:scaling>
          <c:orientation val="minMax"/>
        </c:scaling>
        <c:delete val="0"/>
        <c:axPos val="l"/>
        <c:majorGridlines/>
        <c:numFmt formatCode="General" sourceLinked="1"/>
        <c:majorTickMark val="out"/>
        <c:minorTickMark val="none"/>
        <c:tickLblPos val="nextTo"/>
        <c:crossAx val="1534696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lumMod val="60000"/>
                <a:lumOff val="40000"/>
              </a:schemeClr>
            </a:solidFill>
          </c:spPr>
          <c:invertIfNegative val="0"/>
          <c:cat>
            <c:strRef>
              <c:f>Sheet3!$B$2:$B$11</c:f>
              <c:strCache>
                <c:ptCount val="10"/>
                <c:pt idx="0">
                  <c:v>Work Problems</c:v>
                </c:pt>
                <c:pt idx="1">
                  <c:v>Family History Risk Factors</c:v>
                </c:pt>
                <c:pt idx="2">
                  <c:v>Intimate Relationship Problems</c:v>
                </c:pt>
                <c:pt idx="3">
                  <c:v>Transition</c:v>
                </c:pt>
                <c:pt idx="4">
                  <c:v>Home Life Problems</c:v>
                </c:pt>
                <c:pt idx="5">
                  <c:v>Relationship Problems</c:v>
                </c:pt>
                <c:pt idx="6">
                  <c:v>Chronic Pain/Sustained Injury</c:v>
                </c:pt>
                <c:pt idx="7">
                  <c:v>Anger/Aggression</c:v>
                </c:pt>
                <c:pt idx="8">
                  <c:v>Experiencing a Loss</c:v>
                </c:pt>
                <c:pt idx="9">
                  <c:v>Childhood Abuse</c:v>
                </c:pt>
              </c:strCache>
            </c:strRef>
          </c:cat>
          <c:val>
            <c:numRef>
              <c:f>Sheet3!$C$2:$C$11</c:f>
              <c:numCache>
                <c:formatCode>General</c:formatCode>
                <c:ptCount val="10"/>
                <c:pt idx="0">
                  <c:v>51</c:v>
                </c:pt>
                <c:pt idx="1">
                  <c:v>42</c:v>
                </c:pt>
                <c:pt idx="2">
                  <c:v>41</c:v>
                </c:pt>
                <c:pt idx="3">
                  <c:v>37</c:v>
                </c:pt>
                <c:pt idx="4">
                  <c:v>35</c:v>
                </c:pt>
                <c:pt idx="5">
                  <c:v>32</c:v>
                </c:pt>
                <c:pt idx="6">
                  <c:v>27</c:v>
                </c:pt>
                <c:pt idx="7">
                  <c:v>23</c:v>
                </c:pt>
                <c:pt idx="8">
                  <c:v>23</c:v>
                </c:pt>
                <c:pt idx="9">
                  <c:v>22</c:v>
                </c:pt>
              </c:numCache>
            </c:numRef>
          </c:val>
        </c:ser>
        <c:dLbls>
          <c:showLegendKey val="0"/>
          <c:showVal val="0"/>
          <c:showCatName val="0"/>
          <c:showSerName val="0"/>
          <c:showPercent val="0"/>
          <c:showBubbleSize val="0"/>
        </c:dLbls>
        <c:gapWidth val="150"/>
        <c:axId val="43750144"/>
        <c:axId val="43751680"/>
      </c:barChart>
      <c:catAx>
        <c:axId val="43750144"/>
        <c:scaling>
          <c:orientation val="minMax"/>
        </c:scaling>
        <c:delete val="0"/>
        <c:axPos val="b"/>
        <c:majorTickMark val="out"/>
        <c:minorTickMark val="none"/>
        <c:tickLblPos val="nextTo"/>
        <c:crossAx val="43751680"/>
        <c:crosses val="autoZero"/>
        <c:auto val="1"/>
        <c:lblAlgn val="ctr"/>
        <c:lblOffset val="100"/>
        <c:noMultiLvlLbl val="0"/>
      </c:catAx>
      <c:valAx>
        <c:axId val="43751680"/>
        <c:scaling>
          <c:orientation val="minMax"/>
        </c:scaling>
        <c:delete val="0"/>
        <c:axPos val="l"/>
        <c:majorGridlines/>
        <c:numFmt formatCode="General" sourceLinked="1"/>
        <c:majorTickMark val="out"/>
        <c:minorTickMark val="none"/>
        <c:tickLblPos val="nextTo"/>
        <c:crossAx val="437501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Sheet4!$C$1</c:f>
              <c:strCache>
                <c:ptCount val="1"/>
                <c:pt idx="0">
                  <c:v>Death</c:v>
                </c:pt>
              </c:strCache>
            </c:strRef>
          </c:tx>
          <c:spPr>
            <a:solidFill>
              <a:schemeClr val="accent3">
                <a:lumMod val="60000"/>
                <a:lumOff val="40000"/>
              </a:schemeClr>
            </a:solidFill>
          </c:spPr>
          <c:invertIfNegative val="0"/>
          <c:cat>
            <c:strRef>
              <c:f>Sheet4!$B$2:$B$11</c:f>
              <c:strCache>
                <c:ptCount val="10"/>
                <c:pt idx="0">
                  <c:v>Tobacco Use</c:v>
                </c:pt>
                <c:pt idx="1">
                  <c:v>Behavioral Health Encounter</c:v>
                </c:pt>
                <c:pt idx="2">
                  <c:v>Alcohol Use</c:v>
                </c:pt>
                <c:pt idx="3">
                  <c:v>Mental Health History</c:v>
                </c:pt>
                <c:pt idx="4">
                  <c:v>Current Psychiatric Symptoms</c:v>
                </c:pt>
                <c:pt idx="5">
                  <c:v>Sleep Problems</c:v>
                </c:pt>
                <c:pt idx="6">
                  <c:v>Expressed Negative Feelings</c:v>
                </c:pt>
                <c:pt idx="7">
                  <c:v>Suicide Ideation</c:v>
                </c:pt>
                <c:pt idx="8">
                  <c:v>Combat Experience</c:v>
                </c:pt>
                <c:pt idx="9">
                  <c:v>MH Prior Enlistment</c:v>
                </c:pt>
              </c:strCache>
            </c:strRef>
          </c:cat>
          <c:val>
            <c:numRef>
              <c:f>Sheet4!$C$2:$C$11</c:f>
              <c:numCache>
                <c:formatCode>General</c:formatCode>
                <c:ptCount val="10"/>
                <c:pt idx="0">
                  <c:v>13</c:v>
                </c:pt>
                <c:pt idx="1">
                  <c:v>12</c:v>
                </c:pt>
                <c:pt idx="2">
                  <c:v>12</c:v>
                </c:pt>
                <c:pt idx="3">
                  <c:v>9</c:v>
                </c:pt>
                <c:pt idx="4">
                  <c:v>8</c:v>
                </c:pt>
                <c:pt idx="5">
                  <c:v>7</c:v>
                </c:pt>
                <c:pt idx="6">
                  <c:v>7</c:v>
                </c:pt>
                <c:pt idx="7">
                  <c:v>6</c:v>
                </c:pt>
                <c:pt idx="8">
                  <c:v>3</c:v>
                </c:pt>
                <c:pt idx="9">
                  <c:v>2</c:v>
                </c:pt>
              </c:numCache>
            </c:numRef>
          </c:val>
        </c:ser>
        <c:dLbls>
          <c:showLegendKey val="0"/>
          <c:showVal val="0"/>
          <c:showCatName val="0"/>
          <c:showSerName val="0"/>
          <c:showPercent val="0"/>
          <c:showBubbleSize val="0"/>
        </c:dLbls>
        <c:gapWidth val="150"/>
        <c:axId val="43764352"/>
        <c:axId val="190513536"/>
      </c:barChart>
      <c:catAx>
        <c:axId val="43764352"/>
        <c:scaling>
          <c:orientation val="minMax"/>
        </c:scaling>
        <c:delete val="0"/>
        <c:axPos val="b"/>
        <c:majorTickMark val="out"/>
        <c:minorTickMark val="none"/>
        <c:tickLblPos val="nextTo"/>
        <c:crossAx val="190513536"/>
        <c:crosses val="autoZero"/>
        <c:auto val="1"/>
        <c:lblAlgn val="ctr"/>
        <c:lblOffset val="100"/>
        <c:noMultiLvlLbl val="0"/>
      </c:catAx>
      <c:valAx>
        <c:axId val="190513536"/>
        <c:scaling>
          <c:orientation val="minMax"/>
        </c:scaling>
        <c:delete val="0"/>
        <c:axPos val="l"/>
        <c:majorGridlines/>
        <c:numFmt formatCode="General" sourceLinked="1"/>
        <c:majorTickMark val="out"/>
        <c:minorTickMark val="none"/>
        <c:tickLblPos val="nextTo"/>
        <c:crossAx val="437643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lumMod val="60000"/>
                <a:lumOff val="40000"/>
              </a:schemeClr>
            </a:solidFill>
          </c:spPr>
          <c:invertIfNegative val="0"/>
          <c:cat>
            <c:strRef>
              <c:f>'Death - Life'!$B$2:$B$11</c:f>
              <c:strCache>
                <c:ptCount val="10"/>
                <c:pt idx="0">
                  <c:v>Prior Deployment</c:v>
                </c:pt>
                <c:pt idx="1">
                  <c:v>Chronic Pain/Sustained Injury</c:v>
                </c:pt>
                <c:pt idx="2">
                  <c:v>Family History Risk Factors</c:v>
                </c:pt>
                <c:pt idx="3">
                  <c:v>Work Problems</c:v>
                </c:pt>
                <c:pt idx="4">
                  <c:v>Transition</c:v>
                </c:pt>
                <c:pt idx="5">
                  <c:v>Home Life Problems</c:v>
                </c:pt>
                <c:pt idx="6">
                  <c:v>Intimate Relationship Problems</c:v>
                </c:pt>
                <c:pt idx="7">
                  <c:v>Combat Experience</c:v>
                </c:pt>
                <c:pt idx="8">
                  <c:v>Legal Problems</c:v>
                </c:pt>
                <c:pt idx="9">
                  <c:v>Relationship Problems</c:v>
                </c:pt>
              </c:strCache>
            </c:strRef>
          </c:cat>
          <c:val>
            <c:numRef>
              <c:f>'Death - Life'!$C$2:$C$11</c:f>
              <c:numCache>
                <c:formatCode>General</c:formatCode>
                <c:ptCount val="10"/>
                <c:pt idx="0">
                  <c:v>8</c:v>
                </c:pt>
                <c:pt idx="1">
                  <c:v>7</c:v>
                </c:pt>
                <c:pt idx="2">
                  <c:v>6</c:v>
                </c:pt>
                <c:pt idx="3">
                  <c:v>6</c:v>
                </c:pt>
                <c:pt idx="4">
                  <c:v>6</c:v>
                </c:pt>
                <c:pt idx="5">
                  <c:v>5</c:v>
                </c:pt>
                <c:pt idx="6">
                  <c:v>4</c:v>
                </c:pt>
                <c:pt idx="7">
                  <c:v>3</c:v>
                </c:pt>
                <c:pt idx="8">
                  <c:v>3</c:v>
                </c:pt>
                <c:pt idx="9">
                  <c:v>3</c:v>
                </c:pt>
              </c:numCache>
            </c:numRef>
          </c:val>
        </c:ser>
        <c:dLbls>
          <c:showLegendKey val="0"/>
          <c:showVal val="0"/>
          <c:showCatName val="0"/>
          <c:showSerName val="0"/>
          <c:showPercent val="0"/>
          <c:showBubbleSize val="0"/>
        </c:dLbls>
        <c:gapWidth val="150"/>
        <c:axId val="190546688"/>
        <c:axId val="190548224"/>
      </c:barChart>
      <c:catAx>
        <c:axId val="190546688"/>
        <c:scaling>
          <c:orientation val="minMax"/>
        </c:scaling>
        <c:delete val="0"/>
        <c:axPos val="b"/>
        <c:majorTickMark val="out"/>
        <c:minorTickMark val="none"/>
        <c:tickLblPos val="nextTo"/>
        <c:crossAx val="190548224"/>
        <c:crosses val="autoZero"/>
        <c:auto val="1"/>
        <c:lblAlgn val="ctr"/>
        <c:lblOffset val="100"/>
        <c:noMultiLvlLbl val="0"/>
      </c:catAx>
      <c:valAx>
        <c:axId val="190548224"/>
        <c:scaling>
          <c:orientation val="minMax"/>
        </c:scaling>
        <c:delete val="0"/>
        <c:axPos val="l"/>
        <c:majorGridlines/>
        <c:numFmt formatCode="General" sourceLinked="1"/>
        <c:majorTickMark val="out"/>
        <c:minorTickMark val="none"/>
        <c:tickLblPos val="nextTo"/>
        <c:crossAx val="19054668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22F2D-00AD-2243-9DB3-F08711005ED6}" type="datetimeFigureOut">
              <a:rPr lang="en-US" smtClean="0"/>
              <a:pPr/>
              <a:t>8/1/2017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06F8C-5146-3A48-AA22-2FCFA10B9881}" type="slidenum">
              <a:rPr lang="en-US" smtClean="0"/>
              <a:pPr/>
              <a:t>‹#›</a:t>
            </a:fld>
            <a:endParaRPr lang="en-US"/>
          </a:p>
        </p:txBody>
      </p:sp>
    </p:spTree>
    <p:extLst>
      <p:ext uri="{BB962C8B-B14F-4D97-AF65-F5344CB8AC3E}">
        <p14:creationId xmlns:p14="http://schemas.microsoft.com/office/powerpoint/2010/main" val="283569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BD73-7C84-1C4A-BB58-3C63B9ECDD0A}" type="datetimeFigureOut">
              <a:rPr lang="en-US" smtClean="0"/>
              <a:pPr/>
              <a:t>8/1/2017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01FF6-B090-6A44-8C1B-A1FCE1610712}" type="slidenum">
              <a:rPr lang="en-US" smtClean="0"/>
              <a:pPr/>
              <a:t>‹#›</a:t>
            </a:fld>
            <a:endParaRPr lang="en-US"/>
          </a:p>
        </p:txBody>
      </p:sp>
    </p:spTree>
    <p:extLst>
      <p:ext uri="{BB962C8B-B14F-4D97-AF65-F5344CB8AC3E}">
        <p14:creationId xmlns:p14="http://schemas.microsoft.com/office/powerpoint/2010/main" val="1507721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4</a:t>
            </a:fld>
            <a:endParaRPr lang="en-US"/>
          </a:p>
        </p:txBody>
      </p:sp>
    </p:spTree>
    <p:extLst>
      <p:ext uri="{BB962C8B-B14F-4D97-AF65-F5344CB8AC3E}">
        <p14:creationId xmlns:p14="http://schemas.microsoft.com/office/powerpoint/2010/main" val="229022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32</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Purpose – to look across multiple data sets</a:t>
            </a:r>
            <a:r>
              <a:rPr lang="en-US" baseline="0" dirty="0" smtClean="0"/>
              <a:t> and analyze in detail attempts and deaths using a timeline approach.  More information can be identified then what is available from a single data source</a:t>
            </a:r>
          </a:p>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5</a:t>
            </a:fld>
            <a:endParaRPr lang="en-US"/>
          </a:p>
        </p:txBody>
      </p:sp>
    </p:spTree>
    <p:extLst>
      <p:ext uri="{BB962C8B-B14F-4D97-AF65-F5344CB8AC3E}">
        <p14:creationId xmlns:p14="http://schemas.microsoft.com/office/powerpoint/2010/main" val="74231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Reservists</a:t>
            </a:r>
            <a:r>
              <a:rPr lang="en-US" baseline="0" dirty="0" smtClean="0"/>
              <a:t> were excluded due to limited medical care within the MHS</a:t>
            </a:r>
          </a:p>
          <a:p>
            <a:r>
              <a:rPr lang="en-US" baseline="0" dirty="0" smtClean="0"/>
              <a:t>There were no attempts and deaths in CY2014</a:t>
            </a:r>
          </a:p>
          <a:p>
            <a:r>
              <a:rPr lang="en-US" baseline="0" dirty="0" smtClean="0"/>
              <a:t>The first attempt per person in the CY was reviewed.</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6</a:t>
            </a:fld>
            <a:endParaRPr lang="en-US"/>
          </a:p>
        </p:txBody>
      </p:sp>
    </p:spTree>
    <p:extLst>
      <p:ext uri="{BB962C8B-B14F-4D97-AF65-F5344CB8AC3E}">
        <p14:creationId xmlns:p14="http://schemas.microsoft.com/office/powerpoint/2010/main" val="130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8</a:t>
            </a:fld>
            <a:endParaRPr lang="en-US"/>
          </a:p>
        </p:txBody>
      </p:sp>
    </p:spTree>
    <p:extLst>
      <p:ext uri="{BB962C8B-B14F-4D97-AF65-F5344CB8AC3E}">
        <p14:creationId xmlns:p14="http://schemas.microsoft.com/office/powerpoint/2010/main" val="60947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AHLTA - Armed Forces Health Longitudinal Technology Application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Translating Qualitative notes into</a:t>
            </a:r>
            <a:r>
              <a:rPr lang="en-US" sz="1200" kern="1200" baseline="0" dirty="0" smtClean="0">
                <a:solidFill>
                  <a:schemeClr val="tx1"/>
                </a:solidFill>
                <a:effectLst/>
                <a:latin typeface="+mn-lt"/>
                <a:ea typeface="+mn-ea"/>
                <a:cs typeface="+mn-cs"/>
              </a:rPr>
              <a:t> quantitative data</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9</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Give anger example</a:t>
            </a:r>
          </a:p>
          <a:p>
            <a:r>
              <a:rPr lang="en-US" dirty="0" smtClean="0"/>
              <a:t>Does not require a diagnosis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10</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11</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12</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31</a:t>
            </a:fld>
            <a:endParaRPr lang="en-US"/>
          </a:p>
        </p:txBody>
      </p:sp>
    </p:spTree>
    <p:extLst>
      <p:ext uri="{BB962C8B-B14F-4D97-AF65-F5344CB8AC3E}">
        <p14:creationId xmlns:p14="http://schemas.microsoft.com/office/powerpoint/2010/main" val="2561784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231" b="1747"/>
          <a:stretch/>
        </p:blipFill>
        <p:spPr>
          <a:xfrm>
            <a:off x="1" y="0"/>
            <a:ext cx="9158815" cy="5146762"/>
          </a:xfrm>
          <a:prstGeom prst="rect">
            <a:avLst/>
          </a:prstGeom>
        </p:spPr>
      </p:pic>
      <p:sp>
        <p:nvSpPr>
          <p:cNvPr id="2" name="Title 1"/>
          <p:cNvSpPr>
            <a:spLocks noGrp="1"/>
          </p:cNvSpPr>
          <p:nvPr>
            <p:ph type="ctrTitle" hasCustomPrompt="1"/>
          </p:nvPr>
        </p:nvSpPr>
        <p:spPr>
          <a:xfrm>
            <a:off x="685800" y="2774437"/>
            <a:ext cx="7772400" cy="817049"/>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685800" y="3602692"/>
            <a:ext cx="7772400" cy="554690"/>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138529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54715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452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994287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15264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883819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11"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92253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7"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97327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6"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86393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2536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0549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MCPHC_PPT_Template_Slides_0605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72411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58957"/>
            <a:ext cx="8229600" cy="327045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3101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577" y="2711132"/>
            <a:ext cx="7772400" cy="817049"/>
          </a:xfrm>
        </p:spPr>
        <p:txBody>
          <a:bodyPr/>
          <a:lstStyle/>
          <a:p>
            <a:r>
              <a:rPr lang="en-US" dirty="0" smtClean="0">
                <a:solidFill>
                  <a:schemeClr val="tx2"/>
                </a:solidFill>
              </a:rPr>
              <a:t>Attempted Suicides and Suicide Deaths in the United States Navy, CY 2014</a:t>
            </a:r>
            <a:endParaRPr lang="en-US" dirty="0">
              <a:solidFill>
                <a:schemeClr val="tx2"/>
              </a:solidFill>
            </a:endParaRPr>
          </a:p>
        </p:txBody>
      </p:sp>
      <p:sp>
        <p:nvSpPr>
          <p:cNvPr id="3" name="Subtitle 2"/>
          <p:cNvSpPr>
            <a:spLocks noGrp="1"/>
          </p:cNvSpPr>
          <p:nvPr>
            <p:ph type="subTitle" idx="1"/>
          </p:nvPr>
        </p:nvSpPr>
        <p:spPr>
          <a:xfrm>
            <a:off x="685800" y="3529544"/>
            <a:ext cx="7772400" cy="554690"/>
          </a:xfrm>
        </p:spPr>
        <p:txBody>
          <a:bodyPr/>
          <a:lstStyle/>
          <a:p>
            <a:r>
              <a:rPr lang="en-US" dirty="0" smtClean="0">
                <a:solidFill>
                  <a:srgbClr val="606062"/>
                </a:solidFill>
              </a:rPr>
              <a:t>Tina M. Luse, MPH</a:t>
            </a:r>
          </a:p>
          <a:p>
            <a:r>
              <a:rPr lang="en-US" dirty="0" smtClean="0">
                <a:solidFill>
                  <a:srgbClr val="606062"/>
                </a:solidFill>
              </a:rPr>
              <a:t>Christine E. Glasheen, MPH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777" y="4528546"/>
            <a:ext cx="581891" cy="436418"/>
          </a:xfrm>
          <a:prstGeom prst="rect">
            <a:avLst/>
          </a:prstGeom>
        </p:spPr>
      </p:pic>
      <p:sp>
        <p:nvSpPr>
          <p:cNvPr id="6" name="TextBox 5"/>
          <p:cNvSpPr txBox="1"/>
          <p:nvPr/>
        </p:nvSpPr>
        <p:spPr>
          <a:xfrm>
            <a:off x="5140667" y="4528546"/>
            <a:ext cx="3376100" cy="307777"/>
          </a:xfrm>
          <a:prstGeom prst="rect">
            <a:avLst/>
          </a:prstGeom>
          <a:noFill/>
        </p:spPr>
        <p:txBody>
          <a:bodyPr wrap="square" rtlCol="0">
            <a:spAutoFit/>
          </a:bodyPr>
          <a:lstStyle/>
          <a:p>
            <a:r>
              <a:rPr lang="en-US" sz="1400" dirty="0" smtClean="0">
                <a:solidFill>
                  <a:schemeClr val="bg1"/>
                </a:solidFill>
                <a:latin typeface="Impact" panose="020B0806030902050204" pitchFamily="34" charset="0"/>
              </a:rPr>
              <a:t>Armed Forces Health Surveillance Branch</a:t>
            </a:r>
            <a:endParaRPr lang="en-US" sz="1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54414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AHLTA Clinical Notes Review Process</a:t>
            </a:r>
            <a:endParaRPr lang="en-US" dirty="0"/>
          </a:p>
        </p:txBody>
      </p:sp>
      <p:sp>
        <p:nvSpPr>
          <p:cNvPr id="3" name="Content Placeholder 2"/>
          <p:cNvSpPr>
            <a:spLocks noGrp="1"/>
          </p:cNvSpPr>
          <p:nvPr>
            <p:ph idx="1"/>
          </p:nvPr>
        </p:nvSpPr>
        <p:spPr>
          <a:xfrm>
            <a:off x="457200" y="777603"/>
            <a:ext cx="8229600" cy="3270459"/>
          </a:xfrm>
        </p:spPr>
        <p:txBody>
          <a:bodyPr/>
          <a:lstStyle/>
          <a:p>
            <a:r>
              <a:rPr lang="en-US" sz="2000" dirty="0" smtClean="0"/>
              <a:t>Clinical notes from (AHLTA) are reviewed and risk factors are input into a standardized data collection tool</a:t>
            </a:r>
          </a:p>
          <a:p>
            <a:pPr lvl="1"/>
            <a:r>
              <a:rPr lang="en-US" sz="2000" dirty="0" smtClean="0"/>
              <a:t>Data includes records from Military Treatment Facilities, Veterans Affairs, and purchased care outside the military treatment system (when available)</a:t>
            </a:r>
          </a:p>
          <a:p>
            <a:r>
              <a:rPr lang="en-US" sz="2000" dirty="0" smtClean="0"/>
              <a:t>Data are entered for each individual medical record</a:t>
            </a:r>
          </a:p>
          <a:p>
            <a:pPr lvl="1"/>
            <a:r>
              <a:rPr lang="en-US" sz="2000" dirty="0" smtClean="0"/>
              <a:t>Attention is paid to the timeframe for several risk factors</a:t>
            </a:r>
          </a:p>
          <a:p>
            <a:pPr lvl="2"/>
            <a:r>
              <a:rPr lang="en-US" sz="2000" dirty="0" smtClean="0"/>
              <a:t>Suicide Ideation Past vs. Suicide Ideation Current</a:t>
            </a:r>
          </a:p>
          <a:p>
            <a:r>
              <a:rPr lang="en-US" sz="2000" dirty="0" smtClean="0"/>
              <a:t>Data dictionary is consulted for risk factor identification</a:t>
            </a:r>
          </a:p>
          <a:p>
            <a:pPr lvl="1"/>
            <a:r>
              <a:rPr lang="en-US" sz="2000" dirty="0" smtClean="0"/>
              <a:t>Trained review team members consult with each other when classification of risk variables is uncertain</a:t>
            </a:r>
            <a:endParaRPr lang="en-US" sz="2000"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9</a:t>
            </a:fld>
            <a:endParaRPr lang="en-US" sz="1200"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57825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Risk Factor Definition Examples</a:t>
            </a:r>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10</a:t>
            </a:fld>
            <a:endParaRPr lang="en-US" sz="1200"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310759"/>
            <a:ext cx="8229600"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20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11</a:t>
            </a:fld>
            <a:endParaRPr lang="en-US" sz="1200" dirty="0">
              <a:solidFill>
                <a:srgbClr val="FFFF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217" y="49237"/>
            <a:ext cx="5715926" cy="437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15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12</a:t>
            </a:fld>
            <a:endParaRPr lang="en-US" sz="1200"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3" name="TextBox 2"/>
          <p:cNvSpPr txBox="1"/>
          <p:nvPr/>
        </p:nvSpPr>
        <p:spPr>
          <a:xfrm>
            <a:off x="7165797" y="3581357"/>
            <a:ext cx="316096"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7141697" y="2154304"/>
            <a:ext cx="316096"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7129745" y="2756694"/>
            <a:ext cx="316096" cy="369332"/>
          </a:xfrm>
          <a:prstGeom prst="rect">
            <a:avLst/>
          </a:prstGeom>
          <a:solidFill>
            <a:schemeClr val="bg1"/>
          </a:solidFill>
        </p:spPr>
        <p:txBody>
          <a:bodyPr wrap="square" rtlCol="0">
            <a:spAutoFit/>
          </a:bodyPr>
          <a:lstStyle/>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724" y="51854"/>
            <a:ext cx="2432346" cy="435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959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986" y="49237"/>
            <a:ext cx="2440651" cy="436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cxnSp>
        <p:nvCxnSpPr>
          <p:cNvPr id="9" name="Straight Arrow Connector 8"/>
          <p:cNvCxnSpPr/>
          <p:nvPr/>
        </p:nvCxnSpPr>
        <p:spPr>
          <a:xfrm flipH="1">
            <a:off x="7251896" y="1976511"/>
            <a:ext cx="513470" cy="14067"/>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7695027" y="2342270"/>
            <a:ext cx="471267" cy="7033"/>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63268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047" y="154744"/>
            <a:ext cx="2018372" cy="414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7568419" y="563792"/>
            <a:ext cx="53457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425513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048" y="211015"/>
            <a:ext cx="2060216" cy="414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7716131" y="464234"/>
            <a:ext cx="506435"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548547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cxnSp>
        <p:nvCxnSpPr>
          <p:cNvPr id="4" name="Straight Arrow Connector 3"/>
          <p:cNvCxnSpPr/>
          <p:nvPr/>
        </p:nvCxnSpPr>
        <p:spPr>
          <a:xfrm flipH="1">
            <a:off x="7540285" y="790392"/>
            <a:ext cx="506435"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407" y="189913"/>
            <a:ext cx="2102878" cy="418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98011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cxnSp>
        <p:nvCxnSpPr>
          <p:cNvPr id="4" name="Straight Arrow Connector 3"/>
          <p:cNvCxnSpPr/>
          <p:nvPr/>
        </p:nvCxnSpPr>
        <p:spPr>
          <a:xfrm flipH="1">
            <a:off x="7371472" y="3800878"/>
            <a:ext cx="506435"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471" y="289755"/>
            <a:ext cx="2108525" cy="394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67433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cxnSp>
        <p:nvCxnSpPr>
          <p:cNvPr id="4" name="Straight Arrow Connector 3"/>
          <p:cNvCxnSpPr/>
          <p:nvPr/>
        </p:nvCxnSpPr>
        <p:spPr>
          <a:xfrm flipH="1">
            <a:off x="7272996" y="2795038"/>
            <a:ext cx="506435"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471" y="289755"/>
            <a:ext cx="2108525" cy="394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917113" y="3116250"/>
            <a:ext cx="494716"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031500" y="4051751"/>
            <a:ext cx="506435"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73176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5088" y="1269607"/>
            <a:ext cx="4572000" cy="2308324"/>
          </a:xfrm>
          <a:prstGeom prst="rect">
            <a:avLst/>
          </a:prstGeom>
        </p:spPr>
        <p:txBody>
          <a:bodyPr>
            <a:spAutoFit/>
          </a:bodyPr>
          <a:lstStyle/>
          <a:p>
            <a:pPr>
              <a:buNone/>
            </a:pPr>
            <a:r>
              <a:rPr lang="en-US" sz="2400" dirty="0"/>
              <a:t>The views expressed in this presentation are those of the author and do not necessarily reflect the official policy or position of the Department of the Navy, Department of Defense, or the U. S. Government.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0976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1"/>
          </p:nvPr>
        </p:nvSpPr>
        <p:spPr>
          <a:xfrm>
            <a:off x="457200" y="556216"/>
            <a:ext cx="4038600" cy="3572651"/>
          </a:xfrm>
          <a:ln>
            <a:solidFill>
              <a:schemeClr val="tx1"/>
            </a:solidFill>
          </a:ln>
        </p:spPr>
        <p:txBody>
          <a:bodyPr/>
          <a:lstStyle/>
          <a:p>
            <a:pPr marL="0" indent="0">
              <a:buNone/>
            </a:pPr>
            <a:r>
              <a:rPr lang="en-US" sz="1400" b="1" dirty="0"/>
              <a:t>EXAMPLE MEDICAL NOTE</a:t>
            </a:r>
          </a:p>
          <a:p>
            <a:pPr marL="0" indent="0">
              <a:buNone/>
            </a:pPr>
            <a:r>
              <a:rPr lang="en-US" sz="1200" dirty="0"/>
              <a:t>Chief Complaint:  Depressive feelings x 3 </a:t>
            </a:r>
            <a:r>
              <a:rPr lang="en-US" sz="1200" dirty="0" smtClean="0"/>
              <a:t>months</a:t>
            </a:r>
          </a:p>
          <a:p>
            <a:pPr marL="0" indent="0">
              <a:buNone/>
            </a:pPr>
            <a:endParaRPr lang="en-US" sz="1200" dirty="0" smtClean="0"/>
          </a:p>
          <a:p>
            <a:pPr marL="0" indent="0">
              <a:buNone/>
            </a:pPr>
            <a:r>
              <a:rPr lang="en-US" sz="1200" dirty="0"/>
              <a:t>History of Present Illness:  Service member was referred by primary care for depressive feelings x 3 mos</a:t>
            </a:r>
            <a:r>
              <a:rPr lang="en-US" sz="1200" dirty="0" smtClean="0"/>
              <a:t>.</a:t>
            </a:r>
          </a:p>
          <a:p>
            <a:pPr marL="0" indent="0">
              <a:buNone/>
            </a:pPr>
            <a:endParaRPr lang="en-US" sz="1200" dirty="0"/>
          </a:p>
          <a:p>
            <a:pPr marL="0" indent="0">
              <a:buNone/>
            </a:pPr>
            <a:r>
              <a:rPr lang="en-US" sz="1200" dirty="0"/>
              <a:t>SM </a:t>
            </a:r>
            <a:r>
              <a:rPr lang="en-US" sz="1200" dirty="0" smtClean="0"/>
              <a:t>admitted has t</a:t>
            </a:r>
            <a:r>
              <a:rPr lang="en-US" sz="1200" u="sng" dirty="0" smtClean="0"/>
              <a:t>rouble </a:t>
            </a:r>
            <a:r>
              <a:rPr lang="en-US" sz="1200" u="sng" dirty="0"/>
              <a:t>falling asleep and staying asleep.  SM claims that he wakes up nearly every night from nightmares</a:t>
            </a:r>
            <a:r>
              <a:rPr lang="en-US" sz="1200" dirty="0"/>
              <a:t>. </a:t>
            </a:r>
            <a:r>
              <a:rPr lang="en-US" sz="1200" b="1" dirty="0" smtClean="0">
                <a:solidFill>
                  <a:srgbClr val="FF0000"/>
                </a:solidFill>
              </a:rPr>
              <a:t>1</a:t>
            </a:r>
            <a:r>
              <a:rPr lang="en-US" sz="1200" dirty="0" smtClean="0"/>
              <a:t>   </a:t>
            </a:r>
            <a:r>
              <a:rPr lang="en-US" sz="1200" u="sng" dirty="0"/>
              <a:t>SM denies suicide ideation or intent</a:t>
            </a:r>
            <a:r>
              <a:rPr lang="en-US" sz="1200" u="sng" dirty="0" smtClean="0"/>
              <a:t>.</a:t>
            </a:r>
            <a:r>
              <a:rPr lang="en-US" sz="1200" b="1" dirty="0">
                <a:solidFill>
                  <a:srgbClr val="FF0000"/>
                </a:solidFill>
              </a:rPr>
              <a:t> </a:t>
            </a:r>
            <a:r>
              <a:rPr lang="en-US" sz="1200" b="1" dirty="0" smtClean="0">
                <a:solidFill>
                  <a:srgbClr val="FF0000"/>
                </a:solidFill>
              </a:rPr>
              <a:t>2</a:t>
            </a:r>
            <a:r>
              <a:rPr lang="en-US" sz="1200" u="sng" dirty="0" smtClean="0"/>
              <a:t>  He reported thoughts of wanting to die and  “not be here anymore”  two months ago. </a:t>
            </a:r>
            <a:r>
              <a:rPr lang="en-US" sz="1200" b="1" dirty="0" smtClean="0">
                <a:solidFill>
                  <a:srgbClr val="FF0000"/>
                </a:solidFill>
              </a:rPr>
              <a:t>3</a:t>
            </a:r>
            <a:r>
              <a:rPr lang="en-US" sz="1200" u="sng" dirty="0" smtClean="0"/>
              <a:t> Two months ago he took all of his prescription medication (12 pills) and consumed ½ a bottle of tequila. He said he didn’t want to wake up at the time, but a roommate found him and brought him to the ER.</a:t>
            </a:r>
            <a:r>
              <a:rPr lang="en-US" sz="1200" b="1" dirty="0">
                <a:solidFill>
                  <a:srgbClr val="FF0000"/>
                </a:solidFill>
              </a:rPr>
              <a:t> </a:t>
            </a:r>
            <a:r>
              <a:rPr lang="en-US" sz="1200" b="1" dirty="0" smtClean="0">
                <a:solidFill>
                  <a:srgbClr val="FF0000"/>
                </a:solidFill>
              </a:rPr>
              <a:t>4</a:t>
            </a:r>
            <a:endParaRPr lang="en-US" sz="1200" u="sng" dirty="0"/>
          </a:p>
          <a:p>
            <a:pPr marL="0" indent="0">
              <a:buNone/>
            </a:pPr>
            <a:endParaRPr lang="en-US" sz="1200" u="sng" dirty="0" smtClean="0"/>
          </a:p>
          <a:p>
            <a:pPr marL="0" indent="0">
              <a:buNone/>
            </a:pPr>
            <a:r>
              <a:rPr lang="en-US" sz="1200" dirty="0" smtClean="0"/>
              <a:t> </a:t>
            </a:r>
            <a:r>
              <a:rPr lang="en-US" sz="1200" u="sng" dirty="0" smtClean="0"/>
              <a:t>No childhood mental health dx. </a:t>
            </a:r>
            <a:r>
              <a:rPr lang="en-US" sz="1200" b="1" dirty="0" smtClean="0">
                <a:solidFill>
                  <a:srgbClr val="FF0000"/>
                </a:solidFill>
              </a:rPr>
              <a:t>5</a:t>
            </a:r>
          </a:p>
          <a:p>
            <a:pPr marL="0" indent="0">
              <a:buNone/>
            </a:pPr>
            <a:endParaRPr lang="en-US" sz="1200" u="sng" dirty="0" smtClean="0"/>
          </a:p>
          <a:p>
            <a:pPr marL="0" indent="0">
              <a:buNone/>
            </a:pPr>
            <a:r>
              <a:rPr lang="en-US" sz="1200" dirty="0" smtClean="0"/>
              <a:t>Diagnosis</a:t>
            </a:r>
            <a:r>
              <a:rPr lang="en-US" sz="1200" dirty="0"/>
              <a:t>:  Axis I:  </a:t>
            </a:r>
            <a:r>
              <a:rPr lang="en-US" sz="1200" u="sng" dirty="0"/>
              <a:t>Generalized Anxiety Disorder, 300.2</a:t>
            </a:r>
            <a:r>
              <a:rPr lang="en-US" sz="1200" dirty="0"/>
              <a:t> </a:t>
            </a:r>
            <a:r>
              <a:rPr lang="en-US" sz="1200" b="1" dirty="0" smtClean="0">
                <a:solidFill>
                  <a:srgbClr val="FF0000"/>
                </a:solidFill>
              </a:rPr>
              <a:t>6</a:t>
            </a:r>
            <a:endParaRPr lang="en-US" sz="1200" b="1" u="sng" dirty="0">
              <a:solidFill>
                <a:srgbClr val="FF0000"/>
              </a:solidFill>
            </a:endParaRPr>
          </a:p>
          <a:p>
            <a:pPr marL="0" indent="0">
              <a:buNone/>
            </a:pPr>
            <a:r>
              <a:rPr lang="en-US" sz="1200" dirty="0"/>
              <a:t>Disposition:  Released w/o limitations.  F/u as needed in 14 days w/mental health.         </a:t>
            </a:r>
            <a:endParaRPr lang="en-US" sz="1200" dirty="0">
              <a:solidFill>
                <a:srgbClr val="FF0000"/>
              </a:solidFill>
            </a:endParaRPr>
          </a:p>
          <a:p>
            <a:pPr marL="0" indent="0">
              <a:buNone/>
            </a:pPr>
            <a:endParaRPr lang="en-US" dirty="0"/>
          </a:p>
        </p:txBody>
      </p:sp>
      <p:sp>
        <p:nvSpPr>
          <p:cNvPr id="8" name="Title 1"/>
          <p:cNvSpPr>
            <a:spLocks noGrp="1"/>
          </p:cNvSpPr>
          <p:nvPr>
            <p:ph type="title"/>
          </p:nvPr>
        </p:nvSpPr>
        <p:spPr>
          <a:xfrm>
            <a:off x="457200" y="73316"/>
            <a:ext cx="8229600" cy="724110"/>
          </a:xfrm>
        </p:spPr>
        <p:txBody>
          <a:bodyPr/>
          <a:lstStyle/>
          <a:p>
            <a:r>
              <a:rPr lang="en-US" dirty="0" smtClean="0"/>
              <a:t>Data Collection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797" y="73316"/>
            <a:ext cx="2121926" cy="436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7392572" y="872197"/>
            <a:ext cx="46423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399606" y="1024597"/>
            <a:ext cx="46423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399606" y="1200443"/>
            <a:ext cx="46423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399606" y="1390357"/>
            <a:ext cx="46423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430085" y="1622474"/>
            <a:ext cx="464233"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9989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Demographics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600534"/>
              </p:ext>
            </p:extLst>
          </p:nvPr>
        </p:nvGraphicFramePr>
        <p:xfrm>
          <a:off x="457200" y="1058863"/>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Demographics</a:t>
                      </a:r>
                      <a:endParaRPr lang="en-US" dirty="0"/>
                    </a:p>
                  </a:txBody>
                  <a:tcPr/>
                </a:tc>
                <a:tc>
                  <a:txBody>
                    <a:bodyPr/>
                    <a:lstStyle/>
                    <a:p>
                      <a:r>
                        <a:rPr lang="en-US" dirty="0" smtClean="0"/>
                        <a:t>Attempts</a:t>
                      </a:r>
                      <a:endParaRPr lang="en-US" dirty="0"/>
                    </a:p>
                  </a:txBody>
                  <a:tcPr/>
                </a:tc>
                <a:tc>
                  <a:txBody>
                    <a:bodyPr/>
                    <a:lstStyle/>
                    <a:p>
                      <a:r>
                        <a:rPr lang="en-US" dirty="0" smtClean="0"/>
                        <a:t>Deaths</a:t>
                      </a:r>
                      <a:endParaRPr lang="en-US" dirty="0"/>
                    </a:p>
                  </a:txBody>
                  <a:tcPr/>
                </a:tc>
              </a:tr>
              <a:tr h="370840">
                <a:tc>
                  <a:txBody>
                    <a:bodyPr/>
                    <a:lstStyle/>
                    <a:p>
                      <a:r>
                        <a:rPr lang="en-US" dirty="0" smtClean="0"/>
                        <a:t>Population Total</a:t>
                      </a:r>
                      <a:endParaRPr lang="en-US" dirty="0"/>
                    </a:p>
                  </a:txBody>
                  <a:tcPr/>
                </a:tc>
                <a:tc>
                  <a:txBody>
                    <a:bodyPr/>
                    <a:lstStyle/>
                    <a:p>
                      <a:r>
                        <a:rPr lang="en-US" dirty="0" smtClean="0"/>
                        <a:t>128</a:t>
                      </a:r>
                      <a:endParaRPr lang="en-US" dirty="0"/>
                    </a:p>
                  </a:txBody>
                  <a:tcPr/>
                </a:tc>
                <a:tc>
                  <a:txBody>
                    <a:bodyPr/>
                    <a:lstStyle/>
                    <a:p>
                      <a:r>
                        <a:rPr lang="en-US" dirty="0" smtClean="0"/>
                        <a:t>53</a:t>
                      </a:r>
                      <a:endParaRPr lang="en-US" dirty="0"/>
                    </a:p>
                  </a:txBody>
                  <a:tcPr/>
                </a:tc>
              </a:tr>
              <a:tr h="370840">
                <a:tc>
                  <a:txBody>
                    <a:bodyPr/>
                    <a:lstStyle/>
                    <a:p>
                      <a:r>
                        <a:rPr lang="en-US" dirty="0" smtClean="0"/>
                        <a:t>Sex</a:t>
                      </a:r>
                      <a:endParaRPr lang="en-US" dirty="0"/>
                    </a:p>
                  </a:txBody>
                  <a:tcPr/>
                </a:tc>
                <a:tc>
                  <a:txBody>
                    <a:bodyPr/>
                    <a:lstStyle/>
                    <a:p>
                      <a:r>
                        <a:rPr lang="en-US" dirty="0" smtClean="0"/>
                        <a:t>63.3% Male</a:t>
                      </a:r>
                      <a:endParaRPr lang="en-US" dirty="0"/>
                    </a:p>
                  </a:txBody>
                  <a:tcPr/>
                </a:tc>
                <a:tc>
                  <a:txBody>
                    <a:bodyPr/>
                    <a:lstStyle/>
                    <a:p>
                      <a:r>
                        <a:rPr lang="en-US" dirty="0" smtClean="0"/>
                        <a:t>98.1%</a:t>
                      </a:r>
                      <a:r>
                        <a:rPr lang="en-US" baseline="0" dirty="0" smtClean="0"/>
                        <a:t> Male</a:t>
                      </a:r>
                      <a:endParaRPr lang="en-US" dirty="0"/>
                    </a:p>
                  </a:txBody>
                  <a:tcPr/>
                </a:tc>
              </a:tr>
              <a:tr h="370840">
                <a:tc>
                  <a:txBody>
                    <a:bodyPr/>
                    <a:lstStyle/>
                    <a:p>
                      <a:r>
                        <a:rPr lang="en-US" dirty="0" smtClean="0"/>
                        <a:t>Average Age (Range)</a:t>
                      </a:r>
                      <a:endParaRPr lang="en-US" dirty="0"/>
                    </a:p>
                  </a:txBody>
                  <a:tcPr/>
                </a:tc>
                <a:tc>
                  <a:txBody>
                    <a:bodyPr/>
                    <a:lstStyle/>
                    <a:p>
                      <a:r>
                        <a:rPr lang="en-US" dirty="0" smtClean="0"/>
                        <a:t>23 y/o (18-41)</a:t>
                      </a:r>
                      <a:endParaRPr lang="en-US" dirty="0"/>
                    </a:p>
                  </a:txBody>
                  <a:tcPr/>
                </a:tc>
                <a:tc>
                  <a:txBody>
                    <a:bodyPr/>
                    <a:lstStyle/>
                    <a:p>
                      <a:r>
                        <a:rPr lang="en-US" dirty="0" smtClean="0"/>
                        <a:t>26 y/o (20-42)</a:t>
                      </a:r>
                      <a:endParaRPr lang="en-US" dirty="0"/>
                    </a:p>
                  </a:txBody>
                  <a:tcPr/>
                </a:tc>
              </a:tr>
              <a:tr h="370840">
                <a:tc>
                  <a:txBody>
                    <a:bodyPr/>
                    <a:lstStyle/>
                    <a:p>
                      <a:r>
                        <a:rPr lang="en-US" dirty="0" smtClean="0"/>
                        <a:t>Top Occupations</a:t>
                      </a:r>
                      <a:endParaRPr lang="en-US" dirty="0"/>
                    </a:p>
                  </a:txBody>
                  <a:tcPr/>
                </a:tc>
                <a:tc>
                  <a:txBody>
                    <a:bodyPr/>
                    <a:lstStyle/>
                    <a:p>
                      <a:r>
                        <a:rPr lang="en-US" dirty="0" smtClean="0"/>
                        <a:t>Medical Specialties</a:t>
                      </a:r>
                      <a:r>
                        <a:rPr lang="en-US" baseline="0" dirty="0" smtClean="0"/>
                        <a:t> (23.4%)</a:t>
                      </a:r>
                    </a:p>
                    <a:p>
                      <a:r>
                        <a:rPr lang="en-US" dirty="0" smtClean="0"/>
                        <a:t>Electronics Technician (7.0%)</a:t>
                      </a:r>
                      <a:endParaRPr lang="en-US" dirty="0"/>
                    </a:p>
                  </a:txBody>
                  <a:tcPr/>
                </a:tc>
                <a:tc>
                  <a:txBody>
                    <a:bodyPr/>
                    <a:lstStyle/>
                    <a:p>
                      <a:r>
                        <a:rPr lang="en-US" dirty="0" smtClean="0"/>
                        <a:t>Machinist’s Mate (11.3%)</a:t>
                      </a:r>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195825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2" y="966120"/>
            <a:ext cx="6836364" cy="3175643"/>
          </a:xfrm>
          <a:prstGeom prst="rect">
            <a:avLst/>
          </a:prstGeom>
          <a:solidFill>
            <a:srgbClr val="658DD5"/>
          </a:solidFill>
          <a:ln>
            <a:noFill/>
          </a:ln>
        </p:spPr>
      </p:pic>
      <p:sp>
        <p:nvSpPr>
          <p:cNvPr id="6" name="Title 1"/>
          <p:cNvSpPr>
            <a:spLocks noGrp="1"/>
          </p:cNvSpPr>
          <p:nvPr>
            <p:ph type="title"/>
          </p:nvPr>
        </p:nvSpPr>
        <p:spPr>
          <a:xfrm>
            <a:off x="123024" y="108944"/>
            <a:ext cx="5929534" cy="315570"/>
          </a:xfrm>
          <a:noFill/>
          <a:ln>
            <a:noFill/>
          </a:ln>
        </p:spPr>
        <p:txBody>
          <a:bodyPr/>
          <a:lstStyle/>
          <a:p>
            <a:r>
              <a:rPr lang="en-US" sz="2200" dirty="0" smtClean="0">
                <a:solidFill>
                  <a:schemeClr val="tx1"/>
                </a:solidFill>
              </a:rPr>
              <a:t>Method of Suicide Attempts (n=128)</a:t>
            </a:r>
            <a:endParaRPr lang="en-US" sz="2200" dirty="0">
              <a:solidFill>
                <a:schemeClr val="tx1"/>
              </a:solidFill>
            </a:endParaRPr>
          </a:p>
        </p:txBody>
      </p:sp>
    </p:spTree>
    <p:extLst>
      <p:ext uri="{BB962C8B-B14F-4D97-AF65-F5344CB8AC3E}">
        <p14:creationId xmlns:p14="http://schemas.microsoft.com/office/powerpoint/2010/main" val="2542152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36" y="875469"/>
            <a:ext cx="6593555" cy="299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23024" y="108944"/>
            <a:ext cx="5929534" cy="315570"/>
          </a:xfrm>
          <a:noFill/>
          <a:ln>
            <a:noFill/>
          </a:ln>
        </p:spPr>
        <p:txBody>
          <a:bodyPr/>
          <a:lstStyle/>
          <a:p>
            <a:r>
              <a:rPr lang="en-US" sz="2200" dirty="0" smtClean="0">
                <a:solidFill>
                  <a:schemeClr val="tx1"/>
                </a:solidFill>
              </a:rPr>
              <a:t>Method of Suicides (n=53)</a:t>
            </a:r>
            <a:endParaRPr lang="en-US" sz="2200" dirty="0">
              <a:solidFill>
                <a:schemeClr val="tx1"/>
              </a:solidFill>
            </a:endParaRPr>
          </a:p>
        </p:txBody>
      </p:sp>
    </p:spTree>
    <p:extLst>
      <p:ext uri="{BB962C8B-B14F-4D97-AF65-F5344CB8AC3E}">
        <p14:creationId xmlns:p14="http://schemas.microsoft.com/office/powerpoint/2010/main" val="4248642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06340929"/>
              </p:ext>
            </p:extLst>
          </p:nvPr>
        </p:nvGraphicFramePr>
        <p:xfrm>
          <a:off x="457200" y="1070534"/>
          <a:ext cx="8229600" cy="2839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Attempts (n=128)</a:t>
                      </a:r>
                      <a:endParaRPr lang="en-US" dirty="0"/>
                    </a:p>
                  </a:txBody>
                  <a:tcPr/>
                </a:tc>
                <a:tc>
                  <a:txBody>
                    <a:bodyPr/>
                    <a:lstStyle/>
                    <a:p>
                      <a:r>
                        <a:rPr lang="en-US" dirty="0" smtClean="0"/>
                        <a:t>Death (n=53)</a:t>
                      </a:r>
                      <a:endParaRPr lang="en-US" dirty="0"/>
                    </a:p>
                  </a:txBody>
                  <a:tcPr/>
                </a:tc>
              </a:tr>
              <a:tr h="370840">
                <a:tc>
                  <a:txBody>
                    <a:bodyPr/>
                    <a:lstStyle/>
                    <a:p>
                      <a:r>
                        <a:rPr lang="en-US" dirty="0" smtClean="0"/>
                        <a:t>Sailors Identified with Behavioral Health </a:t>
                      </a:r>
                      <a:r>
                        <a:rPr lang="en-US" baseline="0" dirty="0" smtClean="0"/>
                        <a:t>Encounter</a:t>
                      </a:r>
                      <a:endParaRPr lang="en-US" dirty="0"/>
                    </a:p>
                  </a:txBody>
                  <a:tcPr/>
                </a:tc>
                <a:tc>
                  <a:txBody>
                    <a:bodyPr/>
                    <a:lstStyle/>
                    <a:p>
                      <a:r>
                        <a:rPr lang="en-US" dirty="0" smtClean="0"/>
                        <a:t>83 Sailors (64.8%)</a:t>
                      </a:r>
                      <a:endParaRPr lang="en-US" dirty="0"/>
                    </a:p>
                  </a:txBody>
                  <a:tcPr/>
                </a:tc>
                <a:tc>
                  <a:txBody>
                    <a:bodyPr/>
                    <a:lstStyle/>
                    <a:p>
                      <a:r>
                        <a:rPr lang="en-US" dirty="0" smtClean="0"/>
                        <a:t>18 Sailors (34.0%)</a:t>
                      </a:r>
                      <a:endParaRPr lang="en-US" dirty="0"/>
                    </a:p>
                  </a:txBody>
                  <a:tcPr/>
                </a:tc>
              </a:tr>
              <a:tr h="370840">
                <a:tc>
                  <a:txBody>
                    <a:bodyPr/>
                    <a:lstStyle/>
                    <a:p>
                      <a:r>
                        <a:rPr lang="en-US" dirty="0" smtClean="0"/>
                        <a:t>Average Days from Last Behavioral</a:t>
                      </a:r>
                      <a:r>
                        <a:rPr lang="en-US" baseline="0" dirty="0" smtClean="0"/>
                        <a:t> Health Encounter to Cohort Event</a:t>
                      </a:r>
                      <a:endParaRPr lang="en-US" dirty="0"/>
                    </a:p>
                  </a:txBody>
                  <a:tcPr/>
                </a:tc>
                <a:tc>
                  <a:txBody>
                    <a:bodyPr/>
                    <a:lstStyle/>
                    <a:p>
                      <a:r>
                        <a:rPr lang="en-US" dirty="0" smtClean="0"/>
                        <a:t>74.7 Days (1-1,039)</a:t>
                      </a:r>
                      <a:endParaRPr lang="en-US" dirty="0"/>
                    </a:p>
                  </a:txBody>
                  <a:tcPr/>
                </a:tc>
                <a:tc>
                  <a:txBody>
                    <a:bodyPr/>
                    <a:lstStyle/>
                    <a:p>
                      <a:r>
                        <a:rPr lang="en-US" dirty="0" smtClean="0"/>
                        <a:t>221.4 Days (1-892)</a:t>
                      </a:r>
                      <a:endParaRPr lang="en-US" dirty="0"/>
                    </a:p>
                  </a:txBody>
                  <a:tcPr/>
                </a:tc>
              </a:tr>
              <a:tr h="370840">
                <a:tc>
                  <a:txBody>
                    <a:bodyPr/>
                    <a:lstStyle/>
                    <a:p>
                      <a:r>
                        <a:rPr lang="en-US" dirty="0" smtClean="0"/>
                        <a:t>Average MHS Behavioral</a:t>
                      </a:r>
                      <a:r>
                        <a:rPr lang="en-US" baseline="0" dirty="0" smtClean="0"/>
                        <a:t> Health Encounters Prior to Cohort Event</a:t>
                      </a:r>
                      <a:endParaRPr lang="en-US" dirty="0"/>
                    </a:p>
                  </a:txBody>
                  <a:tcPr/>
                </a:tc>
                <a:tc>
                  <a:txBody>
                    <a:bodyPr/>
                    <a:lstStyle/>
                    <a:p>
                      <a:r>
                        <a:rPr lang="en-US" dirty="0" smtClean="0"/>
                        <a:t>45.6 Encounters (1-242)</a:t>
                      </a:r>
                      <a:endParaRPr lang="en-US" dirty="0"/>
                    </a:p>
                  </a:txBody>
                  <a:tcPr/>
                </a:tc>
                <a:tc>
                  <a:txBody>
                    <a:bodyPr/>
                    <a:lstStyle/>
                    <a:p>
                      <a:r>
                        <a:rPr lang="en-US" dirty="0" smtClean="0"/>
                        <a:t>38.6 Encounters (1-241)</a:t>
                      </a:r>
                      <a:endParaRPr lang="en-US" dirty="0"/>
                    </a:p>
                  </a:txBody>
                  <a:tcPr/>
                </a:tc>
              </a:tr>
            </a:tbl>
          </a:graphicData>
        </a:graphic>
      </p:graphicFrame>
      <p:sp>
        <p:nvSpPr>
          <p:cNvPr id="6" name="Title 1"/>
          <p:cNvSpPr>
            <a:spLocks noGrp="1"/>
          </p:cNvSpPr>
          <p:nvPr>
            <p:ph type="title"/>
          </p:nvPr>
        </p:nvSpPr>
        <p:spPr>
          <a:noFill/>
          <a:ln>
            <a:noFill/>
          </a:ln>
        </p:spPr>
        <p:txBody>
          <a:bodyPr/>
          <a:lstStyle/>
          <a:p>
            <a:r>
              <a:rPr lang="en-US" sz="2200" dirty="0" smtClean="0">
                <a:solidFill>
                  <a:schemeClr val="tx1"/>
                </a:solidFill>
              </a:rPr>
              <a:t>Prior Medical Encounters with Behavioral Health Conditions,</a:t>
            </a:r>
            <a:br>
              <a:rPr lang="en-US" sz="2200" dirty="0" smtClean="0">
                <a:solidFill>
                  <a:schemeClr val="tx1"/>
                </a:solidFill>
              </a:rPr>
            </a:br>
            <a:r>
              <a:rPr lang="en-US" sz="2200" dirty="0" smtClean="0">
                <a:solidFill>
                  <a:schemeClr val="tx1"/>
                </a:solidFill>
              </a:rPr>
              <a:t> 3 Years Prior to Event</a:t>
            </a:r>
            <a:endParaRPr lang="en-US" sz="22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4549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38353078"/>
              </p:ext>
            </p:extLst>
          </p:nvPr>
        </p:nvGraphicFramePr>
        <p:xfrm>
          <a:off x="457200" y="1070534"/>
          <a:ext cx="8229600" cy="3114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Attempts (n=128)</a:t>
                      </a:r>
                      <a:endParaRPr lang="en-US" dirty="0"/>
                    </a:p>
                  </a:txBody>
                  <a:tcPr/>
                </a:tc>
                <a:tc>
                  <a:txBody>
                    <a:bodyPr/>
                    <a:lstStyle/>
                    <a:p>
                      <a:r>
                        <a:rPr lang="en-US" dirty="0" smtClean="0"/>
                        <a:t>Death (n=53)</a:t>
                      </a:r>
                      <a:endParaRPr lang="en-US" dirty="0"/>
                    </a:p>
                  </a:txBody>
                  <a:tcPr/>
                </a:tc>
              </a:tr>
              <a:tr h="370840">
                <a:tc>
                  <a:txBody>
                    <a:bodyPr/>
                    <a:lstStyle/>
                    <a:p>
                      <a:r>
                        <a:rPr lang="en-US" dirty="0" smtClean="0"/>
                        <a:t>Sailors Identified with </a:t>
                      </a:r>
                    </a:p>
                    <a:p>
                      <a:r>
                        <a:rPr lang="en-US" dirty="0" smtClean="0"/>
                        <a:t>Substance</a:t>
                      </a:r>
                      <a:r>
                        <a:rPr lang="en-US" baseline="0" dirty="0" smtClean="0"/>
                        <a:t> Abuse Treatment</a:t>
                      </a:r>
                      <a:endParaRPr lang="en-US" dirty="0"/>
                    </a:p>
                  </a:txBody>
                  <a:tcPr/>
                </a:tc>
                <a:tc>
                  <a:txBody>
                    <a:bodyPr/>
                    <a:lstStyle/>
                    <a:p>
                      <a:r>
                        <a:rPr lang="en-US" dirty="0" smtClean="0"/>
                        <a:t>19 Sailors (14.8%)</a:t>
                      </a:r>
                    </a:p>
                    <a:p>
                      <a:r>
                        <a:rPr lang="en-US" dirty="0" smtClean="0"/>
                        <a:t>    16 Alcohol</a:t>
                      </a:r>
                    </a:p>
                    <a:p>
                      <a:r>
                        <a:rPr lang="en-US" baseline="0" dirty="0" smtClean="0"/>
                        <a:t>      3 Drug/Other</a:t>
                      </a:r>
                      <a:endParaRPr lang="en-US" dirty="0"/>
                    </a:p>
                  </a:txBody>
                  <a:tcPr/>
                </a:tc>
                <a:tc>
                  <a:txBody>
                    <a:bodyPr/>
                    <a:lstStyle/>
                    <a:p>
                      <a:r>
                        <a:rPr lang="en-US" dirty="0" smtClean="0"/>
                        <a:t>6 Sailors (11.3%)</a:t>
                      </a:r>
                    </a:p>
                    <a:p>
                      <a:r>
                        <a:rPr lang="en-US" dirty="0" smtClean="0"/>
                        <a:t>    3 Alcohol</a:t>
                      </a:r>
                    </a:p>
                    <a:p>
                      <a:r>
                        <a:rPr lang="en-US" dirty="0" smtClean="0"/>
                        <a:t>    3 Drug/Other</a:t>
                      </a:r>
                      <a:endParaRPr lang="en-US" dirty="0"/>
                    </a:p>
                  </a:txBody>
                  <a:tcPr/>
                </a:tc>
              </a:tr>
              <a:tr h="370840">
                <a:tc>
                  <a:txBody>
                    <a:bodyPr/>
                    <a:lstStyle/>
                    <a:p>
                      <a:r>
                        <a:rPr lang="en-US" dirty="0" smtClean="0"/>
                        <a:t>Average Days from Last Alcohol</a:t>
                      </a:r>
                      <a:r>
                        <a:rPr lang="en-US" baseline="0" dirty="0" smtClean="0"/>
                        <a:t> Abuse Encounter to Cohort Event</a:t>
                      </a:r>
                      <a:endParaRPr lang="en-US" dirty="0"/>
                    </a:p>
                  </a:txBody>
                  <a:tcPr/>
                </a:tc>
                <a:tc>
                  <a:txBody>
                    <a:bodyPr/>
                    <a:lstStyle/>
                    <a:p>
                      <a:r>
                        <a:rPr lang="en-US" dirty="0" smtClean="0"/>
                        <a:t>96.4 Days (18-347)</a:t>
                      </a:r>
                      <a:endParaRPr lang="en-US" dirty="0"/>
                    </a:p>
                  </a:txBody>
                  <a:tcPr/>
                </a:tc>
                <a:tc>
                  <a:txBody>
                    <a:bodyPr/>
                    <a:lstStyle/>
                    <a:p>
                      <a:r>
                        <a:rPr lang="en-US" dirty="0" smtClean="0"/>
                        <a:t>--</a:t>
                      </a:r>
                      <a:endParaRPr lang="en-US" dirty="0"/>
                    </a:p>
                  </a:txBody>
                  <a:tcPr/>
                </a:tc>
              </a:tr>
              <a:tr h="370840">
                <a:tc>
                  <a:txBody>
                    <a:bodyPr/>
                    <a:lstStyle/>
                    <a:p>
                      <a:r>
                        <a:rPr lang="en-US" dirty="0" smtClean="0"/>
                        <a:t>Average Days from Last Drug</a:t>
                      </a:r>
                      <a:r>
                        <a:rPr lang="en-US" baseline="0" dirty="0" smtClean="0"/>
                        <a:t> Abuse Encounter to Cohort Event</a:t>
                      </a:r>
                      <a:endParaRPr lang="en-US" dirty="0"/>
                    </a:p>
                  </a:txBody>
                  <a:tcPr/>
                </a:tc>
                <a:tc>
                  <a:txBody>
                    <a:bodyPr/>
                    <a:lstStyle/>
                    <a:p>
                      <a:r>
                        <a:rPr lang="en-US" dirty="0" smtClean="0"/>
                        <a:t>61.3 Days (25-107)</a:t>
                      </a:r>
                      <a:endParaRPr lang="en-US" dirty="0"/>
                    </a:p>
                  </a:txBody>
                  <a:tcPr/>
                </a:tc>
                <a:tc>
                  <a:txBody>
                    <a:bodyPr/>
                    <a:lstStyle/>
                    <a:p>
                      <a:r>
                        <a:rPr lang="en-US" dirty="0" smtClean="0"/>
                        <a:t>--</a:t>
                      </a:r>
                      <a:endParaRPr lang="en-US" dirty="0"/>
                    </a:p>
                  </a:txBody>
                  <a:tcPr/>
                </a:tc>
              </a:tr>
            </a:tbl>
          </a:graphicData>
        </a:graphic>
      </p:graphicFrame>
      <p:sp>
        <p:nvSpPr>
          <p:cNvPr id="6" name="Title 1"/>
          <p:cNvSpPr>
            <a:spLocks noGrp="1"/>
          </p:cNvSpPr>
          <p:nvPr>
            <p:ph type="title"/>
          </p:nvPr>
        </p:nvSpPr>
        <p:spPr>
          <a:noFill/>
          <a:ln>
            <a:noFill/>
          </a:ln>
        </p:spPr>
        <p:txBody>
          <a:bodyPr/>
          <a:lstStyle/>
          <a:p>
            <a:r>
              <a:rPr lang="en-US" sz="2400" dirty="0"/>
              <a:t>Substance Abuse Treatment, One Year Prior to Event</a:t>
            </a:r>
            <a:endParaRPr lang="en-US" sz="22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483734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8429104"/>
              </p:ext>
            </p:extLst>
          </p:nvPr>
        </p:nvGraphicFramePr>
        <p:xfrm>
          <a:off x="457200" y="1143270"/>
          <a:ext cx="8229600" cy="2839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Attempts (n=128)</a:t>
                      </a:r>
                      <a:endParaRPr lang="en-US" dirty="0"/>
                    </a:p>
                  </a:txBody>
                  <a:tcPr/>
                </a:tc>
                <a:tc>
                  <a:txBody>
                    <a:bodyPr/>
                    <a:lstStyle/>
                    <a:p>
                      <a:r>
                        <a:rPr lang="en-US" dirty="0" smtClean="0"/>
                        <a:t>Death (n=53)</a:t>
                      </a:r>
                      <a:endParaRPr lang="en-US" dirty="0"/>
                    </a:p>
                  </a:txBody>
                  <a:tcPr/>
                </a:tc>
              </a:tr>
              <a:tr h="370840">
                <a:tc>
                  <a:txBody>
                    <a:bodyPr/>
                    <a:lstStyle/>
                    <a:p>
                      <a:r>
                        <a:rPr lang="en-US" dirty="0" smtClean="0"/>
                        <a:t>Sailors Identified with a Medical </a:t>
                      </a:r>
                      <a:r>
                        <a:rPr lang="en-US" baseline="0" dirty="0" smtClean="0"/>
                        <a:t>Encounter</a:t>
                      </a:r>
                      <a:endParaRPr lang="en-US" dirty="0"/>
                    </a:p>
                  </a:txBody>
                  <a:tcPr/>
                </a:tc>
                <a:tc>
                  <a:txBody>
                    <a:bodyPr/>
                    <a:lstStyle/>
                    <a:p>
                      <a:r>
                        <a:rPr lang="en-US" dirty="0" smtClean="0"/>
                        <a:t>108 Sailors (84.4%)</a:t>
                      </a:r>
                      <a:endParaRPr lang="en-US" dirty="0"/>
                    </a:p>
                  </a:txBody>
                  <a:tcPr/>
                </a:tc>
                <a:tc>
                  <a:txBody>
                    <a:bodyPr/>
                    <a:lstStyle/>
                    <a:p>
                      <a:r>
                        <a:rPr lang="en-US" dirty="0" smtClean="0"/>
                        <a:t>29 Sailors (54.7%)</a:t>
                      </a:r>
                      <a:endParaRPr lang="en-US" dirty="0"/>
                    </a:p>
                  </a:txBody>
                  <a:tcPr/>
                </a:tc>
              </a:tr>
              <a:tr h="370840">
                <a:tc>
                  <a:txBody>
                    <a:bodyPr/>
                    <a:lstStyle/>
                    <a:p>
                      <a:r>
                        <a:rPr lang="en-US" dirty="0" smtClean="0"/>
                        <a:t>Average Days from Last Medical</a:t>
                      </a:r>
                      <a:r>
                        <a:rPr lang="en-US" baseline="0" dirty="0" smtClean="0"/>
                        <a:t> Encounter to Cohort Event</a:t>
                      </a:r>
                      <a:endParaRPr lang="en-US" dirty="0"/>
                    </a:p>
                  </a:txBody>
                  <a:tcPr/>
                </a:tc>
                <a:tc>
                  <a:txBody>
                    <a:bodyPr/>
                    <a:lstStyle/>
                    <a:p>
                      <a:r>
                        <a:rPr lang="en-US" dirty="0" smtClean="0"/>
                        <a:t>13.9 Days (1-84)</a:t>
                      </a:r>
                      <a:endParaRPr lang="en-US" dirty="0"/>
                    </a:p>
                  </a:txBody>
                  <a:tcPr/>
                </a:tc>
                <a:tc>
                  <a:txBody>
                    <a:bodyPr/>
                    <a:lstStyle/>
                    <a:p>
                      <a:r>
                        <a:rPr lang="en-US" dirty="0" smtClean="0"/>
                        <a:t>23.3 Days (1-88)</a:t>
                      </a:r>
                      <a:endParaRPr lang="en-US" dirty="0"/>
                    </a:p>
                  </a:txBody>
                  <a:tcPr/>
                </a:tc>
              </a:tr>
              <a:tr h="370840">
                <a:tc>
                  <a:txBody>
                    <a:bodyPr/>
                    <a:lstStyle/>
                    <a:p>
                      <a:r>
                        <a:rPr lang="en-US" dirty="0" smtClean="0"/>
                        <a:t>Average MHS Medical </a:t>
                      </a:r>
                      <a:r>
                        <a:rPr lang="en-US" baseline="0" dirty="0" smtClean="0"/>
                        <a:t>Encounters Prior to Cohort Event</a:t>
                      </a:r>
                      <a:endParaRPr lang="en-US" dirty="0"/>
                    </a:p>
                  </a:txBody>
                  <a:tcPr/>
                </a:tc>
                <a:tc>
                  <a:txBody>
                    <a:bodyPr/>
                    <a:lstStyle/>
                    <a:p>
                      <a:r>
                        <a:rPr lang="en-US" dirty="0" smtClean="0"/>
                        <a:t>16.7 Encounters (1-146)</a:t>
                      </a:r>
                      <a:endParaRPr lang="en-US" dirty="0"/>
                    </a:p>
                  </a:txBody>
                  <a:tcPr/>
                </a:tc>
                <a:tc>
                  <a:txBody>
                    <a:bodyPr/>
                    <a:lstStyle/>
                    <a:p>
                      <a:r>
                        <a:rPr lang="en-US" dirty="0" smtClean="0"/>
                        <a:t>7.7 Encounters (1-34)</a:t>
                      </a:r>
                      <a:endParaRPr lang="en-US" dirty="0"/>
                    </a:p>
                  </a:txBody>
                  <a:tcPr/>
                </a:tc>
              </a:tr>
            </a:tbl>
          </a:graphicData>
        </a:graphic>
      </p:graphicFrame>
      <p:sp>
        <p:nvSpPr>
          <p:cNvPr id="2" name="Title 1"/>
          <p:cNvSpPr>
            <a:spLocks noGrp="1"/>
          </p:cNvSpPr>
          <p:nvPr>
            <p:ph type="title"/>
          </p:nvPr>
        </p:nvSpPr>
        <p:spPr/>
        <p:txBody>
          <a:bodyPr/>
          <a:lstStyle/>
          <a:p>
            <a:r>
              <a:rPr lang="en-US" dirty="0" smtClean="0"/>
              <a:t>Prior Medical Encounters,  90 Days Prior to Event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942824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37885646"/>
              </p:ext>
            </p:extLst>
          </p:nvPr>
        </p:nvGraphicFramePr>
        <p:xfrm>
          <a:off x="457200" y="1143270"/>
          <a:ext cx="8229600" cy="2565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Attempts (n=128)</a:t>
                      </a:r>
                      <a:endParaRPr lang="en-US" dirty="0"/>
                    </a:p>
                  </a:txBody>
                  <a:tcPr/>
                </a:tc>
                <a:tc>
                  <a:txBody>
                    <a:bodyPr/>
                    <a:lstStyle/>
                    <a:p>
                      <a:r>
                        <a:rPr lang="en-US" dirty="0" smtClean="0"/>
                        <a:t>Death (n=53)</a:t>
                      </a:r>
                      <a:endParaRPr lang="en-US" dirty="0"/>
                    </a:p>
                  </a:txBody>
                  <a:tcPr/>
                </a:tc>
              </a:tr>
              <a:tr h="370840">
                <a:tc>
                  <a:txBody>
                    <a:bodyPr/>
                    <a:lstStyle/>
                    <a:p>
                      <a:r>
                        <a:rPr lang="en-US" dirty="0" smtClean="0"/>
                        <a:t>Sailors with a Selected</a:t>
                      </a:r>
                      <a:r>
                        <a:rPr lang="en-US" baseline="0" dirty="0" smtClean="0"/>
                        <a:t> Prescription Fills</a:t>
                      </a:r>
                      <a:endParaRPr lang="en-US" dirty="0"/>
                    </a:p>
                  </a:txBody>
                  <a:tcPr/>
                </a:tc>
                <a:tc>
                  <a:txBody>
                    <a:bodyPr/>
                    <a:lstStyle/>
                    <a:p>
                      <a:r>
                        <a:rPr lang="en-US" dirty="0" smtClean="0"/>
                        <a:t>54 Sailors (42.1%)</a:t>
                      </a:r>
                    </a:p>
                    <a:p>
                      <a:r>
                        <a:rPr lang="en-US" dirty="0" smtClean="0"/>
                        <a:t>    22 One</a:t>
                      </a:r>
                      <a:r>
                        <a:rPr lang="en-US" baseline="0" dirty="0" smtClean="0"/>
                        <a:t> Prescription</a:t>
                      </a:r>
                    </a:p>
                    <a:p>
                      <a:r>
                        <a:rPr lang="en-US" baseline="0" dirty="0" smtClean="0"/>
                        <a:t>    32 Two or More Prescription</a:t>
                      </a:r>
                      <a:endParaRPr lang="en-US" dirty="0" smtClean="0"/>
                    </a:p>
                  </a:txBody>
                  <a:tcPr/>
                </a:tc>
                <a:tc>
                  <a:txBody>
                    <a:bodyPr/>
                    <a:lstStyle/>
                    <a:p>
                      <a:r>
                        <a:rPr lang="en-US" dirty="0" smtClean="0"/>
                        <a:t>8 Sailors (15.1%)</a:t>
                      </a:r>
                    </a:p>
                    <a:p>
                      <a:r>
                        <a:rPr lang="en-US" dirty="0" smtClean="0"/>
                        <a:t>   5 One Prescription</a:t>
                      </a:r>
                    </a:p>
                    <a:p>
                      <a:r>
                        <a:rPr lang="en-US" dirty="0" smtClean="0"/>
                        <a:t>   3 Two or More Prescription</a:t>
                      </a:r>
                      <a:endParaRPr lang="en-US" dirty="0"/>
                    </a:p>
                  </a:txBody>
                  <a:tcPr/>
                </a:tc>
              </a:tr>
              <a:tr h="370840">
                <a:tc>
                  <a:txBody>
                    <a:bodyPr/>
                    <a:lstStyle/>
                    <a:p>
                      <a:r>
                        <a:rPr lang="en-US" dirty="0" smtClean="0"/>
                        <a:t>Average Number of Prescription</a:t>
                      </a:r>
                      <a:r>
                        <a:rPr lang="en-US" baseline="0" dirty="0" smtClean="0"/>
                        <a:t> Fills</a:t>
                      </a:r>
                      <a:endParaRPr lang="en-US" dirty="0"/>
                    </a:p>
                  </a:txBody>
                  <a:tcPr/>
                </a:tc>
                <a:tc>
                  <a:txBody>
                    <a:bodyPr/>
                    <a:lstStyle/>
                    <a:p>
                      <a:r>
                        <a:rPr lang="en-US" dirty="0" smtClean="0"/>
                        <a:t>5.1 Prescriptions (1-25)</a:t>
                      </a:r>
                      <a:endParaRPr lang="en-US" dirty="0"/>
                    </a:p>
                  </a:txBody>
                  <a:tcPr/>
                </a:tc>
                <a:tc>
                  <a:txBody>
                    <a:bodyPr/>
                    <a:lstStyle/>
                    <a:p>
                      <a:r>
                        <a:rPr lang="en-US" dirty="0" smtClean="0"/>
                        <a:t>4 Prescriptions</a:t>
                      </a:r>
                      <a:r>
                        <a:rPr lang="en-US" baseline="0" dirty="0" smtClean="0"/>
                        <a:t> (1-11)</a:t>
                      </a:r>
                      <a:endParaRPr lang="en-US" dirty="0"/>
                    </a:p>
                  </a:txBody>
                  <a:tcPr/>
                </a:tc>
              </a:tr>
              <a:tr h="370840">
                <a:tc>
                  <a:txBody>
                    <a:bodyPr/>
                    <a:lstStyle/>
                    <a:p>
                      <a:r>
                        <a:rPr lang="en-US" dirty="0" smtClean="0"/>
                        <a:t>Average</a:t>
                      </a:r>
                      <a:r>
                        <a:rPr lang="en-US" baseline="0" dirty="0" smtClean="0"/>
                        <a:t> Days from Last Prescription Fill to Event</a:t>
                      </a:r>
                      <a:endParaRPr lang="en-US" dirty="0"/>
                    </a:p>
                  </a:txBody>
                  <a:tcPr/>
                </a:tc>
                <a:tc>
                  <a:txBody>
                    <a:bodyPr/>
                    <a:lstStyle/>
                    <a:p>
                      <a:r>
                        <a:rPr lang="en-US" dirty="0" smtClean="0"/>
                        <a:t>38.0</a:t>
                      </a:r>
                      <a:r>
                        <a:rPr lang="en-US" baseline="0" dirty="0" smtClean="0"/>
                        <a:t> Days</a:t>
                      </a:r>
                      <a:r>
                        <a:rPr lang="en-US" dirty="0" smtClean="0"/>
                        <a:t> (1-90)</a:t>
                      </a:r>
                      <a:endParaRPr lang="en-US" dirty="0"/>
                    </a:p>
                  </a:txBody>
                  <a:tcPr/>
                </a:tc>
                <a:tc>
                  <a:txBody>
                    <a:bodyPr/>
                    <a:lstStyle/>
                    <a:p>
                      <a:r>
                        <a:rPr lang="en-US" dirty="0" smtClean="0"/>
                        <a:t>34.9</a:t>
                      </a:r>
                      <a:r>
                        <a:rPr lang="en-US" baseline="0" dirty="0" smtClean="0"/>
                        <a:t> Days (1-89)</a:t>
                      </a:r>
                      <a:endParaRPr lang="en-US" dirty="0"/>
                    </a:p>
                  </a:txBody>
                  <a:tcPr/>
                </a:tc>
              </a:tr>
            </a:tbl>
          </a:graphicData>
        </a:graphic>
      </p:graphicFrame>
      <p:sp>
        <p:nvSpPr>
          <p:cNvPr id="2" name="Title 1"/>
          <p:cNvSpPr>
            <a:spLocks noGrp="1"/>
          </p:cNvSpPr>
          <p:nvPr>
            <p:ph type="title"/>
          </p:nvPr>
        </p:nvSpPr>
        <p:spPr/>
        <p:txBody>
          <a:bodyPr/>
          <a:lstStyle/>
          <a:p>
            <a:r>
              <a:rPr lang="en-US" dirty="0" smtClean="0"/>
              <a:t>Selected Prescriptions Fills, 90 Days Prior to Event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882903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4" name="Title 1"/>
          <p:cNvSpPr>
            <a:spLocks noGrp="1"/>
          </p:cNvSpPr>
          <p:nvPr>
            <p:ph type="title"/>
          </p:nvPr>
        </p:nvSpPr>
        <p:spPr>
          <a:xfrm>
            <a:off x="457200" y="205979"/>
            <a:ext cx="8229600" cy="724110"/>
          </a:xfrm>
          <a:noFill/>
          <a:ln>
            <a:noFill/>
          </a:ln>
        </p:spPr>
        <p:txBody>
          <a:bodyPr/>
          <a:lstStyle/>
          <a:p>
            <a:r>
              <a:rPr lang="en-US" sz="2200" dirty="0" smtClean="0">
                <a:solidFill>
                  <a:schemeClr val="tx1"/>
                </a:solidFill>
              </a:rPr>
              <a:t>Behavioral Health Related Risk Factors Identified in AHLTA, </a:t>
            </a:r>
            <a:br>
              <a:rPr lang="en-US" sz="2200" dirty="0" smtClean="0">
                <a:solidFill>
                  <a:schemeClr val="tx1"/>
                </a:solidFill>
              </a:rPr>
            </a:br>
            <a:r>
              <a:rPr lang="en-US" sz="2200" dirty="0" smtClean="0">
                <a:solidFill>
                  <a:schemeClr val="tx1"/>
                </a:solidFill>
              </a:rPr>
              <a:t>90 Days Prior to Suicide Attempt (n=128)</a:t>
            </a:r>
            <a:endParaRPr lang="en-US" sz="2200" dirty="0">
              <a:solidFill>
                <a:schemeClr val="tx1"/>
              </a:solidFill>
            </a:endParaRPr>
          </a:p>
        </p:txBody>
      </p:sp>
      <p:graphicFrame>
        <p:nvGraphicFramePr>
          <p:cNvPr id="6" name="Chart 5"/>
          <p:cNvGraphicFramePr>
            <a:graphicFrameLocks/>
          </p:cNvGraphicFramePr>
          <p:nvPr>
            <p:extLst>
              <p:ext uri="{D42A27DB-BD31-4B8C-83A1-F6EECF244321}">
                <p14:modId xmlns:p14="http://schemas.microsoft.com/office/powerpoint/2010/main" val="1585976246"/>
              </p:ext>
            </p:extLst>
          </p:nvPr>
        </p:nvGraphicFramePr>
        <p:xfrm>
          <a:off x="1765495" y="958214"/>
          <a:ext cx="5401993" cy="3346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851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6" name="Title 1"/>
          <p:cNvSpPr>
            <a:spLocks noGrp="1"/>
          </p:cNvSpPr>
          <p:nvPr>
            <p:ph type="title"/>
          </p:nvPr>
        </p:nvSpPr>
        <p:spPr>
          <a:xfrm>
            <a:off x="457200" y="205979"/>
            <a:ext cx="8229600" cy="724110"/>
          </a:xfrm>
          <a:noFill/>
          <a:ln>
            <a:noFill/>
          </a:ln>
        </p:spPr>
        <p:txBody>
          <a:bodyPr/>
          <a:lstStyle/>
          <a:p>
            <a:r>
              <a:rPr lang="en-US" sz="2200" dirty="0" smtClean="0">
                <a:solidFill>
                  <a:schemeClr val="tx1"/>
                </a:solidFill>
              </a:rPr>
              <a:t>Life Experience Risk Factors Identified in AHLTA, </a:t>
            </a:r>
            <a:br>
              <a:rPr lang="en-US" sz="2200" dirty="0" smtClean="0">
                <a:solidFill>
                  <a:schemeClr val="tx1"/>
                </a:solidFill>
              </a:rPr>
            </a:br>
            <a:r>
              <a:rPr lang="en-US" sz="2200" dirty="0" smtClean="0">
                <a:solidFill>
                  <a:schemeClr val="tx1"/>
                </a:solidFill>
              </a:rPr>
              <a:t>90 Days Prior to Suicide Attempt (n=128)</a:t>
            </a:r>
            <a:endParaRPr lang="en-US" sz="2200"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691882416"/>
              </p:ext>
            </p:extLst>
          </p:nvPr>
        </p:nvGraphicFramePr>
        <p:xfrm>
          <a:off x="1793631" y="1080575"/>
          <a:ext cx="5190978" cy="2935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205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EpiData Center Overview</a:t>
            </a:r>
            <a:endParaRPr lang="en-US" dirty="0"/>
          </a:p>
        </p:txBody>
      </p:sp>
      <p:sp>
        <p:nvSpPr>
          <p:cNvPr id="3" name="Content Placeholder 2"/>
          <p:cNvSpPr>
            <a:spLocks noGrp="1"/>
          </p:cNvSpPr>
          <p:nvPr>
            <p:ph idx="1"/>
          </p:nvPr>
        </p:nvSpPr>
        <p:spPr>
          <a:xfrm>
            <a:off x="457200" y="824346"/>
            <a:ext cx="8229600" cy="3462617"/>
          </a:xfrm>
        </p:spPr>
        <p:txBody>
          <a:bodyPr/>
          <a:lstStyle/>
          <a:p>
            <a:r>
              <a:rPr lang="en-US" sz="2000" dirty="0" smtClean="0"/>
              <a:t>Five Divisions</a:t>
            </a:r>
          </a:p>
          <a:p>
            <a:pPr lvl="1"/>
            <a:r>
              <a:rPr lang="en-US" sz="2000" dirty="0" smtClean="0"/>
              <a:t>Reportable and Emerging Infections</a:t>
            </a:r>
          </a:p>
          <a:p>
            <a:pPr lvl="1"/>
            <a:r>
              <a:rPr lang="en-US" sz="2000" dirty="0" smtClean="0"/>
              <a:t>Hospital Acquired Infections and Patient Safety</a:t>
            </a:r>
          </a:p>
          <a:p>
            <a:pPr lvl="1"/>
            <a:r>
              <a:rPr lang="en-US" sz="2000" dirty="0" smtClean="0"/>
              <a:t>Exposure and Injury Analysis</a:t>
            </a:r>
          </a:p>
          <a:p>
            <a:pPr lvl="1"/>
            <a:r>
              <a:rPr lang="en-US" sz="2000" dirty="0" smtClean="0"/>
              <a:t>Behavioral and Operational Health</a:t>
            </a:r>
          </a:p>
          <a:p>
            <a:pPr lvl="1"/>
            <a:r>
              <a:rPr lang="en-US" sz="2000" dirty="0" smtClean="0"/>
              <a:t>Application Development and Data Systems Support</a:t>
            </a:r>
            <a:endParaRPr lang="en-US" sz="2000" dirty="0"/>
          </a:p>
          <a:p>
            <a:r>
              <a:rPr lang="en-US" sz="2000" dirty="0" smtClean="0"/>
              <a:t>Epidemiologists and statistical programmers with support from senior epidemiologists and IT team</a:t>
            </a:r>
          </a:p>
          <a:p>
            <a:r>
              <a:rPr lang="en-US" sz="2000" dirty="0" smtClean="0"/>
              <a:t>Division Officers coordinate resources and schedules to meet deadlines and provide project oversight</a:t>
            </a:r>
            <a:endParaRPr lang="en-US" sz="2000" dirty="0"/>
          </a:p>
        </p:txBody>
      </p:sp>
      <p:sp>
        <p:nvSpPr>
          <p:cNvPr id="5" name="Slide Number Placeholder 4"/>
          <p:cNvSpPr>
            <a:spLocks noGrp="1"/>
          </p:cNvSpPr>
          <p:nvPr>
            <p:ph type="sldNum" sz="quarter" idx="4294967295"/>
          </p:nvPr>
        </p:nvSpPr>
        <p:spPr>
          <a:xfrm>
            <a:off x="6553200" y="4767263"/>
            <a:ext cx="2133600" cy="273844"/>
          </a:xfrm>
          <a:prstGeom prst="rect">
            <a:avLst/>
          </a:prstGeom>
        </p:spPr>
        <p:txBody>
          <a:bodyPr/>
          <a:lstStyle/>
          <a:p>
            <a:fld id="{DA93C073-08DE-9C40-9CD0-DDF7A0FDEC50}" type="slidenum">
              <a:rPr lang="en-US" smtClean="0"/>
              <a:pPr/>
              <a:t>2</a:t>
            </a:fld>
            <a:endParaRPr lang="en-US"/>
          </a:p>
        </p:txBody>
      </p:sp>
    </p:spTree>
    <p:extLst>
      <p:ext uri="{BB962C8B-B14F-4D97-AF65-F5344CB8AC3E}">
        <p14:creationId xmlns:p14="http://schemas.microsoft.com/office/powerpoint/2010/main" val="498179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4" name="Title 1"/>
          <p:cNvSpPr>
            <a:spLocks noGrp="1"/>
          </p:cNvSpPr>
          <p:nvPr>
            <p:ph type="title"/>
          </p:nvPr>
        </p:nvSpPr>
        <p:spPr>
          <a:xfrm>
            <a:off x="457200" y="205979"/>
            <a:ext cx="8229600" cy="724110"/>
          </a:xfrm>
          <a:noFill/>
          <a:ln>
            <a:noFill/>
          </a:ln>
        </p:spPr>
        <p:txBody>
          <a:bodyPr/>
          <a:lstStyle/>
          <a:p>
            <a:r>
              <a:rPr lang="en-US" sz="2200" dirty="0" smtClean="0">
                <a:solidFill>
                  <a:schemeClr val="tx1"/>
                </a:solidFill>
              </a:rPr>
              <a:t>Behavioral Health Related Risk Factors Identified in AHLTA, </a:t>
            </a:r>
            <a:br>
              <a:rPr lang="en-US" sz="2200" dirty="0" smtClean="0">
                <a:solidFill>
                  <a:schemeClr val="tx1"/>
                </a:solidFill>
              </a:rPr>
            </a:br>
            <a:r>
              <a:rPr lang="en-US" sz="2200" dirty="0" smtClean="0">
                <a:solidFill>
                  <a:schemeClr val="tx1"/>
                </a:solidFill>
              </a:rPr>
              <a:t>90 Days Prior to Suicide Deaths (n=53)</a:t>
            </a:r>
            <a:endParaRPr lang="en-US" sz="22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1879677117"/>
              </p:ext>
            </p:extLst>
          </p:nvPr>
        </p:nvGraphicFramePr>
        <p:xfrm>
          <a:off x="1600054" y="1099185"/>
          <a:ext cx="5535930" cy="2945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0689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6" name="Title 1"/>
          <p:cNvSpPr>
            <a:spLocks noGrp="1"/>
          </p:cNvSpPr>
          <p:nvPr>
            <p:ph type="title"/>
          </p:nvPr>
        </p:nvSpPr>
        <p:spPr>
          <a:xfrm>
            <a:off x="457200" y="205979"/>
            <a:ext cx="8229600" cy="724110"/>
          </a:xfrm>
          <a:noFill/>
          <a:ln>
            <a:noFill/>
          </a:ln>
        </p:spPr>
        <p:txBody>
          <a:bodyPr/>
          <a:lstStyle/>
          <a:p>
            <a:r>
              <a:rPr lang="en-US" sz="2200" dirty="0" smtClean="0">
                <a:solidFill>
                  <a:schemeClr val="tx1"/>
                </a:solidFill>
              </a:rPr>
              <a:t>Life Experience Risk Factors Identified in AHLTA, </a:t>
            </a:r>
            <a:br>
              <a:rPr lang="en-US" sz="2200" dirty="0" smtClean="0">
                <a:solidFill>
                  <a:schemeClr val="tx1"/>
                </a:solidFill>
              </a:rPr>
            </a:br>
            <a:r>
              <a:rPr lang="en-US" sz="2200" dirty="0" smtClean="0">
                <a:solidFill>
                  <a:schemeClr val="tx1"/>
                </a:solidFill>
              </a:rPr>
              <a:t>90 Days Prior to Suicide Deaths (n=53)</a:t>
            </a:r>
            <a:endParaRPr lang="en-US" sz="22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1014359223"/>
              </p:ext>
            </p:extLst>
          </p:nvPr>
        </p:nvGraphicFramePr>
        <p:xfrm>
          <a:off x="1906172" y="1031337"/>
          <a:ext cx="4909625" cy="2963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1277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Discussion</a:t>
            </a:r>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31</a:t>
            </a:fld>
            <a:endParaRPr lang="en-US" sz="1200" dirty="0">
              <a:solidFill>
                <a:srgbClr val="FFFFFF"/>
              </a:solidFill>
            </a:endParaRPr>
          </a:p>
        </p:txBody>
      </p:sp>
      <p:sp>
        <p:nvSpPr>
          <p:cNvPr id="3" name="Content Placeholder 2"/>
          <p:cNvSpPr>
            <a:spLocks noGrp="1"/>
          </p:cNvSpPr>
          <p:nvPr>
            <p:ph idx="1"/>
          </p:nvPr>
        </p:nvSpPr>
        <p:spPr/>
        <p:txBody>
          <a:bodyPr/>
          <a:lstStyle/>
          <a:p>
            <a:r>
              <a:rPr lang="en-US" dirty="0" smtClean="0"/>
              <a:t>Case reviews are a retrospective analysis of categorical risk variables based on provider documentation and self-report of service member</a:t>
            </a:r>
          </a:p>
          <a:p>
            <a:r>
              <a:rPr lang="en-US" dirty="0" smtClean="0"/>
              <a:t>For variables where a trained reviewer could not determine the best category, consultation with other team members was sought</a:t>
            </a:r>
          </a:p>
          <a:p>
            <a:r>
              <a:rPr lang="en-US" dirty="0" smtClean="0"/>
              <a:t>Results are not generalizable to a larger population</a:t>
            </a:r>
          </a:p>
          <a:p>
            <a:r>
              <a:rPr lang="en-US" dirty="0" smtClean="0"/>
              <a:t>Final report provided to N171</a:t>
            </a:r>
          </a:p>
          <a:p>
            <a:r>
              <a:rPr lang="en-US" dirty="0" smtClean="0"/>
              <a:t>NMCPHC completed 3 reports with 4 years of data</a:t>
            </a:r>
          </a:p>
          <a:p>
            <a:pPr marL="320040" lvl="1" indent="0">
              <a:buNone/>
            </a:pP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846957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p:txBody>
          <a:bodyPr/>
          <a:lstStyle/>
          <a:p>
            <a:r>
              <a:rPr lang="en-US" dirty="0"/>
              <a:t>Dagny Aldrich</a:t>
            </a:r>
          </a:p>
          <a:p>
            <a:r>
              <a:rPr lang="en-US" dirty="0" smtClean="0"/>
              <a:t>Laura </a:t>
            </a:r>
            <a:r>
              <a:rPr lang="en-US" dirty="0"/>
              <a:t>Armstrong-Bauer</a:t>
            </a:r>
          </a:p>
          <a:p>
            <a:r>
              <a:rPr lang="en-US" dirty="0" smtClean="0"/>
              <a:t>Michael </a:t>
            </a:r>
            <a:r>
              <a:rPr lang="en-US" dirty="0"/>
              <a:t>Birnbaum</a:t>
            </a:r>
          </a:p>
          <a:p>
            <a:r>
              <a:rPr lang="en-US" dirty="0"/>
              <a:t>Malia Carpio</a:t>
            </a:r>
          </a:p>
          <a:p>
            <a:r>
              <a:rPr lang="en-US" dirty="0"/>
              <a:t>Anna Carroll</a:t>
            </a:r>
          </a:p>
          <a:p>
            <a:r>
              <a:rPr lang="en-US" dirty="0" smtClean="0"/>
              <a:t>Ashleigh </a:t>
            </a:r>
            <a:r>
              <a:rPr lang="en-US" dirty="0"/>
              <a:t>Drake</a:t>
            </a:r>
          </a:p>
          <a:p>
            <a:endParaRPr lang="en-US" dirty="0"/>
          </a:p>
        </p:txBody>
      </p:sp>
      <p:sp>
        <p:nvSpPr>
          <p:cNvPr id="4" name="Content Placeholder 3"/>
          <p:cNvSpPr>
            <a:spLocks noGrp="1"/>
          </p:cNvSpPr>
          <p:nvPr>
            <p:ph sz="half" idx="2"/>
          </p:nvPr>
        </p:nvSpPr>
        <p:spPr/>
        <p:txBody>
          <a:bodyPr/>
          <a:lstStyle/>
          <a:p>
            <a:r>
              <a:rPr lang="en-US" dirty="0"/>
              <a:t>Jessica Newton</a:t>
            </a:r>
          </a:p>
          <a:p>
            <a:r>
              <a:rPr lang="en-US" dirty="0"/>
              <a:t>Katy Pelchy</a:t>
            </a:r>
          </a:p>
          <a:p>
            <a:r>
              <a:rPr lang="en-US" dirty="0"/>
              <a:t>Beth Poitras</a:t>
            </a:r>
          </a:p>
          <a:p>
            <a:r>
              <a:rPr lang="en-US" dirty="0"/>
              <a:t>Dr. Chris Rennix</a:t>
            </a:r>
          </a:p>
          <a:p>
            <a:r>
              <a:rPr lang="en-US" dirty="0"/>
              <a:t>Chelsea Saia</a:t>
            </a:r>
          </a:p>
          <a:p>
            <a:pPr marL="0" indent="0">
              <a:buNone/>
            </a:pPr>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32</a:t>
            </a:fld>
            <a:endParaRPr lang="en-US" sz="1200" dirty="0">
              <a:solidFill>
                <a:srgbClr val="FFFF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114083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037"/>
            <a:ext cx="8229600" cy="724110"/>
          </a:xfrm>
        </p:spPr>
        <p:txBody>
          <a:bodyPr/>
          <a:lstStyle/>
          <a:p>
            <a:pPr algn="ctr"/>
            <a:r>
              <a:rPr lang="en-US" dirty="0" smtClean="0"/>
              <a:t>Questions?</a:t>
            </a:r>
            <a:br>
              <a:rPr lang="en-US" dirty="0" smtClean="0"/>
            </a:br>
            <a:r>
              <a:rPr lang="en-US" sz="2000" dirty="0" smtClean="0"/>
              <a:t>Tina Luse, MPH</a:t>
            </a:r>
            <a:br>
              <a:rPr lang="en-US" sz="2000" dirty="0" smtClean="0"/>
            </a:br>
            <a:r>
              <a:rPr lang="en-US" sz="2000" dirty="0" err="1" smtClean="0"/>
              <a:t>Tina.m.luse,civ@mail.mil</a:t>
            </a:r>
            <a:r>
              <a:rPr lang="en-US" sz="2000" dirty="0" smtClean="0"/>
              <a:t/>
            </a:r>
            <a:br>
              <a:rPr lang="en-US" sz="2000" dirty="0" smtClean="0"/>
            </a:br>
            <a:r>
              <a:rPr lang="en-US" sz="2000" dirty="0" smtClean="0"/>
              <a:t>757-953-0449</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914434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sz="2000" dirty="0" smtClean="0"/>
              <a:t>Navy lead for health surveillance.</a:t>
            </a:r>
          </a:p>
          <a:p>
            <a:r>
              <a:rPr lang="en-US" sz="2000" dirty="0" smtClean="0"/>
              <a:t>Provide data analysis for public health surveillance for Navy and Marine Corps members and beneficiaries.</a:t>
            </a:r>
          </a:p>
          <a:p>
            <a:r>
              <a:rPr lang="en-US" sz="2000" dirty="0" smtClean="0"/>
              <a:t>Conduct investigations and studies.</a:t>
            </a:r>
          </a:p>
          <a:p>
            <a:r>
              <a:rPr lang="en-US" sz="2000" dirty="0" smtClean="0"/>
              <a:t>Provide support for outbreak investigations</a:t>
            </a:r>
          </a:p>
          <a:p>
            <a:r>
              <a:rPr lang="en-US" sz="2000" dirty="0" smtClean="0"/>
              <a:t>Provide epidemiologic and data consultation, as well as study design support.</a:t>
            </a:r>
          </a:p>
          <a:p>
            <a:r>
              <a:rPr lang="en-US" sz="2000" dirty="0" smtClean="0"/>
              <a:t>Provide innovative approaches to infectious disease surveillance for the Department of Defense in support of the Global Emerging Infection Surveillance and Response System.</a:t>
            </a:r>
          </a:p>
          <a:p>
            <a:r>
              <a:rPr lang="en-US" sz="2000" dirty="0" smtClean="0"/>
              <a:t>Develop and support public health data collection applications</a:t>
            </a:r>
          </a:p>
          <a:p>
            <a:endParaRPr lang="en-US" sz="2000" dirty="0"/>
          </a:p>
        </p:txBody>
      </p:sp>
      <p:sp>
        <p:nvSpPr>
          <p:cNvPr id="5" name="Slide Number Placeholder 4"/>
          <p:cNvSpPr>
            <a:spLocks noGrp="1"/>
          </p:cNvSpPr>
          <p:nvPr>
            <p:ph type="sldNum" sz="quarter" idx="4294967295"/>
          </p:nvPr>
        </p:nvSpPr>
        <p:spPr>
          <a:xfrm>
            <a:off x="6553200" y="4767263"/>
            <a:ext cx="2133600" cy="273844"/>
          </a:xfrm>
          <a:prstGeom prst="rect">
            <a:avLst/>
          </a:prstGeom>
        </p:spPr>
        <p:txBody>
          <a:bodyPr/>
          <a:lstStyle/>
          <a:p>
            <a:fld id="{DA93C073-08DE-9C40-9CD0-DDF7A0FDEC50}" type="slidenum">
              <a:rPr lang="en-US" smtClean="0"/>
              <a:pPr/>
              <a:t>3</a:t>
            </a:fld>
            <a:endParaRPr lang="en-US"/>
          </a:p>
        </p:txBody>
      </p:sp>
    </p:spTree>
    <p:extLst>
      <p:ext uri="{BB962C8B-B14F-4D97-AF65-F5344CB8AC3E}">
        <p14:creationId xmlns:p14="http://schemas.microsoft.com/office/powerpoint/2010/main" val="376864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and Operational Health Division</a:t>
            </a:r>
            <a:endParaRPr lang="en-US" dirty="0"/>
          </a:p>
        </p:txBody>
      </p:sp>
      <p:sp>
        <p:nvSpPr>
          <p:cNvPr id="3" name="Content Placeholder 2"/>
          <p:cNvSpPr>
            <a:spLocks noGrp="1"/>
          </p:cNvSpPr>
          <p:nvPr>
            <p:ph idx="1"/>
          </p:nvPr>
        </p:nvSpPr>
        <p:spPr>
          <a:xfrm>
            <a:off x="457200" y="742434"/>
            <a:ext cx="8229600" cy="3270459"/>
          </a:xfrm>
        </p:spPr>
        <p:txBody>
          <a:bodyPr/>
          <a:lstStyle/>
          <a:p>
            <a:r>
              <a:rPr lang="en-US" sz="2000" dirty="0" smtClean="0"/>
              <a:t>Supports Navy Suicide Prevention Office efforts by conducting multiple epidemiologic and analytic projects</a:t>
            </a:r>
          </a:p>
          <a:p>
            <a:pPr lvl="1"/>
            <a:r>
              <a:rPr lang="en-US" sz="2000" dirty="0" smtClean="0"/>
              <a:t>Monthly surveillance of suicide-related behaviors, psychotropic medications, and Post Deployment Health Assessment responses and referrals</a:t>
            </a:r>
          </a:p>
          <a:p>
            <a:pPr lvl="1"/>
            <a:r>
              <a:rPr lang="en-US" sz="2000" dirty="0" smtClean="0"/>
              <a:t>Medical record reviews for all Navy suicide deaths</a:t>
            </a:r>
          </a:p>
          <a:p>
            <a:pPr lvl="2"/>
            <a:r>
              <a:rPr lang="en-US" sz="2000" dirty="0" smtClean="0"/>
              <a:t>Clinical/administrative data</a:t>
            </a:r>
          </a:p>
          <a:p>
            <a:pPr lvl="2"/>
            <a:r>
              <a:rPr lang="en-US" sz="2000" dirty="0" smtClean="0"/>
              <a:t>Quantitative review of AHLTA clinical notes</a:t>
            </a:r>
          </a:p>
          <a:p>
            <a:pPr lvl="1"/>
            <a:r>
              <a:rPr lang="en-US" sz="2000" b="1" dirty="0" smtClean="0"/>
              <a:t>Analysis of risk factors among Navy suicide attempts and deaths</a:t>
            </a:r>
          </a:p>
          <a:p>
            <a:pPr lvl="1"/>
            <a:r>
              <a:rPr lang="en-US" sz="2000" dirty="0" smtClean="0"/>
              <a:t>Ad hoc analyses</a:t>
            </a:r>
            <a:endParaRPr lang="en-US" sz="2000"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4</a:t>
            </a:fld>
            <a:endParaRPr lang="en-US" sz="1200"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3370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Suicide Analysis in DON</a:t>
            </a:r>
            <a:endParaRPr lang="en-US" dirty="0"/>
          </a:p>
        </p:txBody>
      </p:sp>
      <p:sp>
        <p:nvSpPr>
          <p:cNvPr id="3" name="Content Placeholder 2"/>
          <p:cNvSpPr>
            <a:spLocks noGrp="1"/>
          </p:cNvSpPr>
          <p:nvPr>
            <p:ph idx="1"/>
          </p:nvPr>
        </p:nvSpPr>
        <p:spPr>
          <a:xfrm>
            <a:off x="457200" y="840908"/>
            <a:ext cx="8229600" cy="3270459"/>
          </a:xfrm>
        </p:spPr>
        <p:txBody>
          <a:bodyPr/>
          <a:lstStyle/>
          <a:p>
            <a:r>
              <a:rPr lang="en-US" sz="2200" dirty="0"/>
              <a:t>In coordination with the Navy Suicide Prevention Program (N171), the </a:t>
            </a:r>
            <a:r>
              <a:rPr lang="en-US" sz="2200" dirty="0" err="1"/>
              <a:t>EpiData</a:t>
            </a:r>
            <a:r>
              <a:rPr lang="en-US" sz="2200" dirty="0"/>
              <a:t> Center </a:t>
            </a:r>
            <a:r>
              <a:rPr lang="en-US" sz="2200" dirty="0" smtClean="0"/>
              <a:t>Department, NMCPHC, </a:t>
            </a:r>
            <a:r>
              <a:rPr lang="en-US" sz="2200" dirty="0"/>
              <a:t>has carried out </a:t>
            </a:r>
            <a:r>
              <a:rPr lang="en-US" sz="2200" dirty="0" smtClean="0"/>
              <a:t>these analyses since 2012</a:t>
            </a:r>
          </a:p>
          <a:p>
            <a:r>
              <a:rPr lang="en-US" sz="2200" dirty="0"/>
              <a:t>The purpose of this analysis is to provide more details on suicide, both attempts and deaths, than are typically available through any single </a:t>
            </a:r>
            <a:r>
              <a:rPr lang="en-US" sz="2200" dirty="0" smtClean="0"/>
              <a:t>data source</a:t>
            </a:r>
          </a:p>
          <a:p>
            <a:r>
              <a:rPr lang="en-US" sz="2200" dirty="0"/>
              <a:t>A timeline approach was created to analyze suicide attempt and death cases at various points of interest prior to a suicide </a:t>
            </a:r>
            <a:r>
              <a:rPr lang="en-US" sz="2200" dirty="0" smtClean="0"/>
              <a:t>event</a:t>
            </a:r>
            <a:endParaRPr lang="en-US" sz="2200" dirty="0"/>
          </a:p>
          <a:p>
            <a:r>
              <a:rPr lang="en-US" sz="2200" dirty="0" smtClean="0"/>
              <a:t>The </a:t>
            </a:r>
            <a:r>
              <a:rPr lang="en-US" sz="2200" dirty="0"/>
              <a:t>2014 cohorts of suicide attempts and deaths were analyzed separately by event </a:t>
            </a:r>
            <a:r>
              <a:rPr lang="en-US" sz="2200" dirty="0" smtClean="0"/>
              <a:t>type</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67269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930089"/>
            <a:ext cx="8229600" cy="3270459"/>
          </a:xfrm>
        </p:spPr>
        <p:txBody>
          <a:bodyPr/>
          <a:lstStyle/>
          <a:p>
            <a:r>
              <a:rPr lang="en-US" dirty="0" smtClean="0"/>
              <a:t>N171 provided EDC with calendar year (CY) 2014 rosters of active duty Sailors who met the DOD criteria for reportable suicide death or suicide attempt</a:t>
            </a:r>
          </a:p>
          <a:p>
            <a:r>
              <a:rPr lang="en-US" dirty="0" smtClean="0"/>
              <a:t>DODSER was used to identify the event date and unique identifier</a:t>
            </a:r>
          </a:p>
          <a:p>
            <a:r>
              <a:rPr lang="en-US" dirty="0" smtClean="0"/>
              <a:t>Suicide deaths and attempt cohorts were matched to multiple datasets to identify potential risk factors at various time points</a:t>
            </a:r>
          </a:p>
          <a:p>
            <a:r>
              <a:rPr lang="en-US" dirty="0" smtClean="0"/>
              <a:t>A medical record review and suicide risk factor analysis of all encounters 90 days prior to suicide event and 30 days post (attempt only) was also completed</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34247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
        <p:nvSpPr>
          <p:cNvPr id="7" name="Title 1"/>
          <p:cNvSpPr>
            <a:spLocks noGrp="1"/>
          </p:cNvSpPr>
          <p:nvPr>
            <p:ph type="title"/>
          </p:nvPr>
        </p:nvSpPr>
        <p:spPr>
          <a:xfrm>
            <a:off x="358727" y="114539"/>
            <a:ext cx="8229600" cy="724110"/>
          </a:xfrm>
        </p:spPr>
        <p:txBody>
          <a:bodyPr/>
          <a:lstStyle/>
          <a:p>
            <a:r>
              <a:rPr lang="en-US" dirty="0" smtClean="0"/>
              <a:t>Methods – Data Sources</a:t>
            </a:r>
            <a:endParaRPr lang="en-US" dirty="0"/>
          </a:p>
        </p:txBody>
      </p:sp>
      <p:sp>
        <p:nvSpPr>
          <p:cNvPr id="8" name="Content Placeholder 2"/>
          <p:cNvSpPr>
            <a:spLocks noGrp="1"/>
          </p:cNvSpPr>
          <p:nvPr>
            <p:ph idx="1"/>
          </p:nvPr>
        </p:nvSpPr>
        <p:spPr>
          <a:xfrm>
            <a:off x="457200" y="777603"/>
            <a:ext cx="8229600" cy="3270459"/>
          </a:xfrm>
        </p:spPr>
        <p:txBody>
          <a:bodyPr/>
          <a:lstStyle/>
          <a:p>
            <a:r>
              <a:rPr lang="en-US" sz="2000" dirty="0" smtClean="0"/>
              <a:t>Electronic medical record (AHLTA)</a:t>
            </a:r>
          </a:p>
          <a:p>
            <a:r>
              <a:rPr lang="en-US" sz="2000" dirty="0" smtClean="0"/>
              <a:t>DODSER</a:t>
            </a:r>
          </a:p>
          <a:p>
            <a:r>
              <a:rPr lang="en-US" sz="2000" dirty="0" smtClean="0"/>
              <a:t>Deployment information</a:t>
            </a:r>
          </a:p>
          <a:p>
            <a:r>
              <a:rPr lang="en-US" sz="2000" dirty="0" smtClean="0"/>
              <a:t>Personnel data</a:t>
            </a:r>
          </a:p>
          <a:p>
            <a:pPr lvl="1"/>
            <a:r>
              <a:rPr lang="en-US" sz="2000" dirty="0" smtClean="0"/>
              <a:t>Demographics, medical evaluation boards, transaction data</a:t>
            </a:r>
          </a:p>
          <a:p>
            <a:r>
              <a:rPr lang="en-US" sz="2000" dirty="0" smtClean="0"/>
              <a:t>Encounter data</a:t>
            </a:r>
          </a:p>
          <a:p>
            <a:pPr lvl="1"/>
            <a:r>
              <a:rPr lang="en-US" sz="2000" dirty="0" smtClean="0"/>
              <a:t>Inpatient, outpatient, In-theatre</a:t>
            </a:r>
          </a:p>
          <a:p>
            <a:pPr lvl="1"/>
            <a:r>
              <a:rPr lang="en-US" sz="2000" dirty="0" smtClean="0"/>
              <a:t>Direct and purchased care</a:t>
            </a:r>
          </a:p>
          <a:p>
            <a:r>
              <a:rPr lang="en-US" sz="2000" dirty="0" smtClean="0"/>
              <a:t>Deployment Health Assessments</a:t>
            </a:r>
          </a:p>
          <a:p>
            <a:r>
              <a:rPr lang="en-US" sz="2000" dirty="0" smtClean="0"/>
              <a:t>Pharmacy </a:t>
            </a:r>
            <a:r>
              <a:rPr lang="en-US" sz="2000" dirty="0"/>
              <a:t>t</a:t>
            </a:r>
            <a:r>
              <a:rPr lang="en-US" sz="2000" dirty="0" smtClean="0"/>
              <a:t>ransactions</a:t>
            </a:r>
          </a:p>
          <a:p>
            <a:pPr lvl="1"/>
            <a:endParaRPr lang="en-US" sz="2000" dirty="0"/>
          </a:p>
        </p:txBody>
      </p:sp>
    </p:spTree>
    <p:extLst>
      <p:ext uri="{BB962C8B-B14F-4D97-AF65-F5344CB8AC3E}">
        <p14:creationId xmlns:p14="http://schemas.microsoft.com/office/powerpoint/2010/main" val="4033838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Timeline Approach</a:t>
            </a:r>
            <a:endParaRPr lang="en-US" dirty="0"/>
          </a:p>
        </p:txBody>
      </p:sp>
      <p:cxnSp>
        <p:nvCxnSpPr>
          <p:cNvPr id="6" name="Straight Arrow Connector 5"/>
          <p:cNvCxnSpPr/>
          <p:nvPr/>
        </p:nvCxnSpPr>
        <p:spPr>
          <a:xfrm flipV="1">
            <a:off x="189914" y="2151185"/>
            <a:ext cx="8743071" cy="4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8002" y="1978856"/>
            <a:ext cx="0" cy="37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84007" y="1978856"/>
            <a:ext cx="0" cy="37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66621" y="1964788"/>
            <a:ext cx="0" cy="37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51583" y="1978856"/>
            <a:ext cx="0" cy="37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20486" y="2012424"/>
            <a:ext cx="0" cy="37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288213" y="2030103"/>
            <a:ext cx="0" cy="372794"/>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0" y="1581537"/>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1</a:t>
            </a:r>
          </a:p>
          <a:p>
            <a:pPr algn="ctr"/>
            <a:r>
              <a:rPr lang="en-US" sz="1100" b="1" dirty="0" smtClean="0">
                <a:solidFill>
                  <a:schemeClr val="accent3">
                    <a:lumMod val="50000"/>
                  </a:schemeClr>
                </a:solidFill>
              </a:rPr>
              <a:t>Anytime Prior</a:t>
            </a:r>
            <a:endParaRPr lang="en-US" dirty="0"/>
          </a:p>
        </p:txBody>
      </p:sp>
      <p:sp>
        <p:nvSpPr>
          <p:cNvPr id="17" name="TextBox 16"/>
          <p:cNvSpPr txBox="1"/>
          <p:nvPr/>
        </p:nvSpPr>
        <p:spPr>
          <a:xfrm>
            <a:off x="1456005" y="1581537"/>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2</a:t>
            </a:r>
          </a:p>
          <a:p>
            <a:pPr algn="ctr"/>
            <a:r>
              <a:rPr lang="en-US" sz="1100" b="1" dirty="0" smtClean="0">
                <a:solidFill>
                  <a:schemeClr val="accent3">
                    <a:lumMod val="50000"/>
                  </a:schemeClr>
                </a:solidFill>
              </a:rPr>
              <a:t>3 Year</a:t>
            </a:r>
            <a:endParaRPr lang="en-US" dirty="0"/>
          </a:p>
        </p:txBody>
      </p:sp>
      <p:sp>
        <p:nvSpPr>
          <p:cNvPr id="18" name="TextBox 17"/>
          <p:cNvSpPr txBox="1"/>
          <p:nvPr/>
        </p:nvSpPr>
        <p:spPr>
          <a:xfrm>
            <a:off x="3038618" y="1533900"/>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3</a:t>
            </a:r>
          </a:p>
          <a:p>
            <a:pPr algn="ctr"/>
            <a:r>
              <a:rPr lang="en-US" sz="1100" b="1" dirty="0" smtClean="0">
                <a:solidFill>
                  <a:schemeClr val="accent3">
                    <a:lumMod val="50000"/>
                  </a:schemeClr>
                </a:solidFill>
              </a:rPr>
              <a:t>1 Year</a:t>
            </a:r>
            <a:endParaRPr lang="en-US" dirty="0"/>
          </a:p>
        </p:txBody>
      </p:sp>
      <p:sp>
        <p:nvSpPr>
          <p:cNvPr id="19" name="TextBox 18"/>
          <p:cNvSpPr txBox="1"/>
          <p:nvPr/>
        </p:nvSpPr>
        <p:spPr>
          <a:xfrm>
            <a:off x="4623580" y="1539856"/>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4</a:t>
            </a:r>
          </a:p>
          <a:p>
            <a:pPr algn="ctr"/>
            <a:r>
              <a:rPr lang="en-US" sz="1100" b="1" dirty="0" smtClean="0">
                <a:solidFill>
                  <a:schemeClr val="accent3">
                    <a:lumMod val="50000"/>
                  </a:schemeClr>
                </a:solidFill>
              </a:rPr>
              <a:t>90 Days</a:t>
            </a:r>
            <a:endParaRPr lang="en-US" dirty="0"/>
          </a:p>
        </p:txBody>
      </p:sp>
      <p:sp>
        <p:nvSpPr>
          <p:cNvPr id="20" name="TextBox 19"/>
          <p:cNvSpPr txBox="1"/>
          <p:nvPr/>
        </p:nvSpPr>
        <p:spPr>
          <a:xfrm>
            <a:off x="6092483" y="1548490"/>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5</a:t>
            </a:r>
          </a:p>
          <a:p>
            <a:pPr algn="ctr"/>
            <a:r>
              <a:rPr lang="en-US" sz="1100" b="1" dirty="0" smtClean="0">
                <a:solidFill>
                  <a:schemeClr val="accent3">
                    <a:lumMod val="50000"/>
                  </a:schemeClr>
                </a:solidFill>
              </a:rPr>
              <a:t>Attempt or Death</a:t>
            </a:r>
            <a:endParaRPr lang="en-US" dirty="0"/>
          </a:p>
        </p:txBody>
      </p:sp>
      <p:sp>
        <p:nvSpPr>
          <p:cNvPr id="21" name="TextBox 20"/>
          <p:cNvSpPr txBox="1"/>
          <p:nvPr/>
        </p:nvSpPr>
        <p:spPr>
          <a:xfrm>
            <a:off x="7560210" y="1558613"/>
            <a:ext cx="1456005" cy="430887"/>
          </a:xfrm>
          <a:prstGeom prst="rect">
            <a:avLst/>
          </a:prstGeom>
          <a:noFill/>
        </p:spPr>
        <p:txBody>
          <a:bodyPr wrap="square" rtlCol="0">
            <a:spAutoFit/>
          </a:bodyPr>
          <a:lstStyle/>
          <a:p>
            <a:pPr algn="ctr"/>
            <a:r>
              <a:rPr lang="en-US" sz="1100" b="1" dirty="0" smtClean="0">
                <a:solidFill>
                  <a:schemeClr val="accent3">
                    <a:lumMod val="50000"/>
                  </a:schemeClr>
                </a:solidFill>
              </a:rPr>
              <a:t>Analysis Time Point 6</a:t>
            </a:r>
          </a:p>
          <a:p>
            <a:pPr algn="ctr"/>
            <a:r>
              <a:rPr lang="en-US" sz="1100" b="1" dirty="0" smtClean="0">
                <a:solidFill>
                  <a:schemeClr val="accent3">
                    <a:lumMod val="50000"/>
                  </a:schemeClr>
                </a:solidFill>
              </a:rPr>
              <a:t>31 Days After Attempt</a:t>
            </a:r>
            <a:endParaRPr lang="en-US" dirty="0"/>
          </a:p>
        </p:txBody>
      </p:sp>
      <p:cxnSp>
        <p:nvCxnSpPr>
          <p:cNvPr id="24" name="Straight Connector 23"/>
          <p:cNvCxnSpPr/>
          <p:nvPr/>
        </p:nvCxnSpPr>
        <p:spPr>
          <a:xfrm>
            <a:off x="7560210" y="1343465"/>
            <a:ext cx="0" cy="15755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07498" y="2494114"/>
            <a:ext cx="1041008" cy="600164"/>
          </a:xfrm>
          <a:prstGeom prst="rect">
            <a:avLst/>
          </a:prstGeom>
          <a:solidFill>
            <a:schemeClr val="accent3">
              <a:lumMod val="20000"/>
              <a:lumOff val="80000"/>
            </a:schemeClr>
          </a:solidFill>
        </p:spPr>
        <p:txBody>
          <a:bodyPr wrap="square" rtlCol="0">
            <a:spAutoFit/>
          </a:bodyPr>
          <a:lstStyle/>
          <a:p>
            <a:r>
              <a:rPr lang="en-US" sz="1100" dirty="0" smtClean="0"/>
              <a:t>1.Prior Suicide Ideation Visit</a:t>
            </a:r>
          </a:p>
          <a:p>
            <a:r>
              <a:rPr lang="en-US" sz="1100" dirty="0" smtClean="0"/>
              <a:t>2.AFQT Scores</a:t>
            </a:r>
            <a:endParaRPr lang="en-US" sz="1100" dirty="0"/>
          </a:p>
        </p:txBody>
      </p:sp>
      <p:sp>
        <p:nvSpPr>
          <p:cNvPr id="27" name="TextBox 26"/>
          <p:cNvSpPr txBox="1"/>
          <p:nvPr/>
        </p:nvSpPr>
        <p:spPr>
          <a:xfrm>
            <a:off x="1478864" y="2489757"/>
            <a:ext cx="1410285" cy="600164"/>
          </a:xfrm>
          <a:prstGeom prst="rect">
            <a:avLst/>
          </a:prstGeom>
          <a:solidFill>
            <a:schemeClr val="accent3">
              <a:lumMod val="20000"/>
              <a:lumOff val="80000"/>
            </a:schemeClr>
          </a:solidFill>
        </p:spPr>
        <p:txBody>
          <a:bodyPr wrap="square" rtlCol="0">
            <a:spAutoFit/>
          </a:bodyPr>
          <a:lstStyle/>
          <a:p>
            <a:r>
              <a:rPr lang="en-US" sz="1100" dirty="0" smtClean="0"/>
              <a:t>1.Deployment History </a:t>
            </a:r>
          </a:p>
          <a:p>
            <a:r>
              <a:rPr lang="en-US" sz="1100" dirty="0" smtClean="0"/>
              <a:t>2.Prior Behavioral Health Encounters</a:t>
            </a:r>
            <a:endParaRPr lang="en-US" sz="1100" dirty="0"/>
          </a:p>
        </p:txBody>
      </p:sp>
      <p:sp>
        <p:nvSpPr>
          <p:cNvPr id="28" name="TextBox 27"/>
          <p:cNvSpPr txBox="1"/>
          <p:nvPr/>
        </p:nvSpPr>
        <p:spPr>
          <a:xfrm>
            <a:off x="2959485" y="2480046"/>
            <a:ext cx="1614270" cy="1615827"/>
          </a:xfrm>
          <a:prstGeom prst="rect">
            <a:avLst/>
          </a:prstGeom>
          <a:solidFill>
            <a:schemeClr val="accent3">
              <a:lumMod val="20000"/>
              <a:lumOff val="80000"/>
            </a:schemeClr>
          </a:solidFill>
        </p:spPr>
        <p:txBody>
          <a:bodyPr wrap="square" rtlCol="0">
            <a:spAutoFit/>
          </a:bodyPr>
          <a:lstStyle>
            <a:defPPr>
              <a:defRPr lang="en-US"/>
            </a:defPPr>
            <a:lvl1pPr>
              <a:defRPr sz="1100"/>
            </a:lvl1pPr>
          </a:lstStyle>
          <a:p>
            <a:r>
              <a:rPr lang="en-US" dirty="0"/>
              <a:t>1.PCS Moves</a:t>
            </a:r>
          </a:p>
          <a:p>
            <a:r>
              <a:rPr lang="en-US" dirty="0"/>
              <a:t>2.Change in Rank</a:t>
            </a:r>
          </a:p>
          <a:p>
            <a:r>
              <a:rPr lang="en-US" dirty="0"/>
              <a:t>3.DHA Surveys</a:t>
            </a:r>
          </a:p>
          <a:p>
            <a:r>
              <a:rPr lang="en-US" dirty="0"/>
              <a:t>4.MEBs</a:t>
            </a:r>
          </a:p>
          <a:p>
            <a:r>
              <a:rPr lang="en-US" dirty="0"/>
              <a:t>5.Transactions</a:t>
            </a:r>
          </a:p>
          <a:p>
            <a:r>
              <a:rPr lang="en-US" dirty="0" smtClean="0"/>
              <a:t>6.Treatment </a:t>
            </a:r>
            <a:r>
              <a:rPr lang="en-US" dirty="0"/>
              <a:t>of Substance Abuse</a:t>
            </a:r>
          </a:p>
          <a:p>
            <a:r>
              <a:rPr lang="en-US" dirty="0" smtClean="0"/>
              <a:t>7.Theater </a:t>
            </a:r>
            <a:r>
              <a:rPr lang="en-US" dirty="0"/>
              <a:t>Medical Encounters</a:t>
            </a:r>
          </a:p>
        </p:txBody>
      </p:sp>
      <p:sp>
        <p:nvSpPr>
          <p:cNvPr id="29" name="TextBox 28"/>
          <p:cNvSpPr txBox="1"/>
          <p:nvPr/>
        </p:nvSpPr>
        <p:spPr>
          <a:xfrm>
            <a:off x="4613615" y="2545251"/>
            <a:ext cx="1475936" cy="769441"/>
          </a:xfrm>
          <a:prstGeom prst="rect">
            <a:avLst/>
          </a:prstGeom>
          <a:solidFill>
            <a:schemeClr val="accent3">
              <a:lumMod val="20000"/>
              <a:lumOff val="80000"/>
            </a:schemeClr>
          </a:solidFill>
        </p:spPr>
        <p:txBody>
          <a:bodyPr wrap="square" rtlCol="0">
            <a:spAutoFit/>
          </a:bodyPr>
          <a:lstStyle/>
          <a:p>
            <a:r>
              <a:rPr lang="en-US" sz="1100" dirty="0" smtClean="0"/>
              <a:t>1.Medical Encounters</a:t>
            </a:r>
          </a:p>
          <a:p>
            <a:r>
              <a:rPr lang="en-US" sz="1100" dirty="0"/>
              <a:t>2.Provider</a:t>
            </a:r>
            <a:r>
              <a:rPr lang="en-US" sz="1100" dirty="0" smtClean="0"/>
              <a:t> Notes</a:t>
            </a:r>
          </a:p>
          <a:p>
            <a:r>
              <a:rPr lang="en-US" sz="1100" dirty="0" smtClean="0"/>
              <a:t>3.Selected Medication Use</a:t>
            </a:r>
            <a:endParaRPr lang="en-US" sz="1100" dirty="0"/>
          </a:p>
        </p:txBody>
      </p:sp>
      <p:sp>
        <p:nvSpPr>
          <p:cNvPr id="30" name="TextBox 29"/>
          <p:cNvSpPr txBox="1"/>
          <p:nvPr/>
        </p:nvSpPr>
        <p:spPr>
          <a:xfrm>
            <a:off x="6143482" y="2533332"/>
            <a:ext cx="1354008" cy="769441"/>
          </a:xfrm>
          <a:prstGeom prst="rect">
            <a:avLst/>
          </a:prstGeom>
          <a:solidFill>
            <a:schemeClr val="accent3">
              <a:lumMod val="20000"/>
              <a:lumOff val="80000"/>
            </a:schemeClr>
          </a:solidFill>
        </p:spPr>
        <p:txBody>
          <a:bodyPr wrap="square" rtlCol="0">
            <a:spAutoFit/>
          </a:bodyPr>
          <a:lstStyle/>
          <a:p>
            <a:r>
              <a:rPr lang="en-US" sz="1100" dirty="0" smtClean="0"/>
              <a:t>1.Same Day Medical Care </a:t>
            </a:r>
          </a:p>
          <a:p>
            <a:r>
              <a:rPr lang="en-US" sz="1100" dirty="0" smtClean="0"/>
              <a:t>2.Same Day Events from DODSER</a:t>
            </a:r>
            <a:endParaRPr lang="en-US" sz="1100" dirty="0"/>
          </a:p>
        </p:txBody>
      </p:sp>
      <p:sp>
        <p:nvSpPr>
          <p:cNvPr id="31" name="TextBox 30"/>
          <p:cNvSpPr txBox="1"/>
          <p:nvPr/>
        </p:nvSpPr>
        <p:spPr>
          <a:xfrm>
            <a:off x="7634064" y="2566361"/>
            <a:ext cx="1298921" cy="430887"/>
          </a:xfrm>
          <a:prstGeom prst="rect">
            <a:avLst/>
          </a:prstGeom>
          <a:solidFill>
            <a:schemeClr val="accent3">
              <a:lumMod val="20000"/>
              <a:lumOff val="80000"/>
            </a:schemeClr>
          </a:solidFill>
        </p:spPr>
        <p:txBody>
          <a:bodyPr wrap="square" rtlCol="0">
            <a:spAutoFit/>
          </a:bodyPr>
          <a:lstStyle/>
          <a:p>
            <a:r>
              <a:rPr lang="en-US" sz="1100" dirty="0" smtClean="0"/>
              <a:t>1.Medical Aftercare</a:t>
            </a:r>
          </a:p>
          <a:p>
            <a:r>
              <a:rPr lang="en-US" sz="1100" dirty="0" smtClean="0"/>
              <a:t>2.Provider Notes</a:t>
            </a:r>
            <a:endParaRPr lang="en-US" sz="1100"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38710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894BF312B1446885AF218E04136E7" ma:contentTypeVersion="3" ma:contentTypeDescription="Create a new document." ma:contentTypeScope="" ma:versionID="53401ef3f88320d5df20c7c353a339dc">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98A19-5478-41E1-874B-CD13E5A1F873}">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E59FD2-643B-4713-B6F6-CBD316FC08A1}">
  <ds:schemaRefs>
    <ds:schemaRef ds:uri="http://schemas.microsoft.com/sharepoint/v3/contenttype/forms"/>
  </ds:schemaRefs>
</ds:datastoreItem>
</file>

<file path=customXml/itemProps3.xml><?xml version="1.0" encoding="utf-8"?>
<ds:datastoreItem xmlns:ds="http://schemas.openxmlformats.org/officeDocument/2006/customXml" ds:itemID="{9790FFD0-2151-4BE0-B833-818148C40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2460</TotalTime>
  <Words>2579</Words>
  <Application>Microsoft Office PowerPoint</Application>
  <PresentationFormat>On-screen Show (16:9)</PresentationFormat>
  <Paragraphs>312</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NMCPHC_PPT_GENERAL_TEMPLATE_DRAFT_11Feb2016</vt:lpstr>
      <vt:lpstr>Attempted Suicides and Suicide Deaths in the United States Navy, CY 2014</vt:lpstr>
      <vt:lpstr>PowerPoint Presentation</vt:lpstr>
      <vt:lpstr>EpiData Center Overview</vt:lpstr>
      <vt:lpstr>Mission</vt:lpstr>
      <vt:lpstr>Behavioral and Operational Health Division</vt:lpstr>
      <vt:lpstr>Background: Suicide Analysis in DON</vt:lpstr>
      <vt:lpstr>Methods</vt:lpstr>
      <vt:lpstr>Methods – Data Sources</vt:lpstr>
      <vt:lpstr>Methods – Timeline Approach</vt:lpstr>
      <vt:lpstr>Methods: AHLTA Clinical Notes Review Process</vt:lpstr>
      <vt:lpstr>Methods: Risk Factor Definition Examples</vt:lpstr>
      <vt:lpstr>PowerPoint Presentation</vt:lpstr>
      <vt:lpstr>PowerPoint Presentation</vt:lpstr>
      <vt:lpstr>Data Collection</vt:lpstr>
      <vt:lpstr>Data Collection</vt:lpstr>
      <vt:lpstr>Data Collection</vt:lpstr>
      <vt:lpstr>Data Collection</vt:lpstr>
      <vt:lpstr>Data Collection</vt:lpstr>
      <vt:lpstr>Data Collection</vt:lpstr>
      <vt:lpstr>Data Collection</vt:lpstr>
      <vt:lpstr>Results - Demographics</vt:lpstr>
      <vt:lpstr>Method of Suicide Attempts (n=128)</vt:lpstr>
      <vt:lpstr>Method of Suicides (n=53)</vt:lpstr>
      <vt:lpstr>Prior Medical Encounters with Behavioral Health Conditions,  3 Years Prior to Event</vt:lpstr>
      <vt:lpstr>Substance Abuse Treatment, One Year Prior to Event</vt:lpstr>
      <vt:lpstr>Prior Medical Encounters,  90 Days Prior to Event</vt:lpstr>
      <vt:lpstr>Selected Prescriptions Fills, 90 Days Prior to Event</vt:lpstr>
      <vt:lpstr>Behavioral Health Related Risk Factors Identified in AHLTA,  90 Days Prior to Suicide Attempt (n=128)</vt:lpstr>
      <vt:lpstr>Life Experience Risk Factors Identified in AHLTA,  90 Days Prior to Suicide Attempt (n=128)</vt:lpstr>
      <vt:lpstr>Behavioral Health Related Risk Factors Identified in AHLTA,  90 Days Prior to Suicide Deaths (n=53)</vt:lpstr>
      <vt:lpstr>Life Experience Risk Factors Identified in AHLTA,  90 Days Prior to Suicide Deaths (n=53)</vt:lpstr>
      <vt:lpstr>Limitations and Discussion</vt:lpstr>
      <vt:lpstr>Acknowledgements</vt:lpstr>
      <vt:lpstr>Questions? Tina Luse, MPH Tina.m.luse,civ@mail.mil 757-953-0449</vt:lpstr>
    </vt:vector>
  </TitlesOfParts>
  <Company>NMCP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Genevieve (CTR)</dc:creator>
  <cp:lastModifiedBy>NMCPHC</cp:lastModifiedBy>
  <cp:revision>62</cp:revision>
  <dcterms:created xsi:type="dcterms:W3CDTF">2016-02-11T20:48:13Z</dcterms:created>
  <dcterms:modified xsi:type="dcterms:W3CDTF">2017-08-01T13:06:25Z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0x0101001D2894BF312B1446885AF218E04136E7</vt:lpwstr>
  </property>
  <property fmtid="{D5CDD505-2E9C-101B-9397-08002B2CF9AE}" pid="3" name="Order">
    <vt:r8>2700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