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33"/>
  </p:notesMasterIdLst>
  <p:handoutMasterIdLst>
    <p:handoutMasterId r:id="rId34"/>
  </p:handoutMasterIdLst>
  <p:sldIdLst>
    <p:sldId id="260" r:id="rId5"/>
    <p:sldId id="261" r:id="rId6"/>
    <p:sldId id="289" r:id="rId7"/>
    <p:sldId id="290" r:id="rId8"/>
    <p:sldId id="291" r:id="rId9"/>
    <p:sldId id="262" r:id="rId10"/>
    <p:sldId id="263" r:id="rId11"/>
    <p:sldId id="270" r:id="rId12"/>
    <p:sldId id="271" r:id="rId13"/>
    <p:sldId id="264" r:id="rId14"/>
    <p:sldId id="273" r:id="rId15"/>
    <p:sldId id="274" r:id="rId16"/>
    <p:sldId id="275" r:id="rId17"/>
    <p:sldId id="266" r:id="rId18"/>
    <p:sldId id="282" r:id="rId19"/>
    <p:sldId id="283" r:id="rId20"/>
    <p:sldId id="284" r:id="rId21"/>
    <p:sldId id="281" r:id="rId22"/>
    <p:sldId id="285" r:id="rId23"/>
    <p:sldId id="292" r:id="rId24"/>
    <p:sldId id="276" r:id="rId25"/>
    <p:sldId id="286" r:id="rId26"/>
    <p:sldId id="277" r:id="rId27"/>
    <p:sldId id="278" r:id="rId28"/>
    <p:sldId id="287" r:id="rId29"/>
    <p:sldId id="288" r:id="rId30"/>
    <p:sldId id="279" r:id="rId31"/>
    <p:sldId id="280"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se, Tina M (CIV)" initials="LTM(" lastIdx="2" clrIdx="0"/>
  <p:cmAuthor id="1" name="Glasheen, Christine E. (CIV)" initials="CEG"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2"/>
    <a:srgbClr val="5F60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53" autoAdjust="0"/>
  </p:normalViewPr>
  <p:slideViewPr>
    <p:cSldViewPr snapToGrid="0" snapToObjects="1">
      <p:cViewPr>
        <p:scale>
          <a:sx n="92" d="100"/>
          <a:sy n="92" d="100"/>
        </p:scale>
        <p:origin x="-594" y="-7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F22F2D-00AD-2243-9DB3-F08711005ED6}" type="datetimeFigureOut">
              <a:rPr lang="en-US" smtClean="0"/>
              <a:pPr/>
              <a:t>7/31/2017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F06F8C-5146-3A48-AA22-2FCFA10B9881}" type="slidenum">
              <a:rPr lang="en-US" smtClean="0"/>
              <a:pPr/>
              <a:t>‹#›</a:t>
            </a:fld>
            <a:endParaRPr lang="en-US"/>
          </a:p>
        </p:txBody>
      </p:sp>
    </p:spTree>
    <p:extLst>
      <p:ext uri="{BB962C8B-B14F-4D97-AF65-F5344CB8AC3E}">
        <p14:creationId xmlns:p14="http://schemas.microsoft.com/office/powerpoint/2010/main" val="2835692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9BD73-7C84-1C4A-BB58-3C63B9ECDD0A}" type="datetimeFigureOut">
              <a:rPr lang="en-US" smtClean="0"/>
              <a:pPr/>
              <a:t>7/31/2017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01FF6-B090-6A44-8C1B-A1FCE1610712}" type="slidenum">
              <a:rPr lang="en-US" smtClean="0"/>
              <a:pPr/>
              <a:t>‹#›</a:t>
            </a:fld>
            <a:endParaRPr lang="en-US"/>
          </a:p>
        </p:txBody>
      </p:sp>
    </p:spTree>
    <p:extLst>
      <p:ext uri="{BB962C8B-B14F-4D97-AF65-F5344CB8AC3E}">
        <p14:creationId xmlns:p14="http://schemas.microsoft.com/office/powerpoint/2010/main" val="1507721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Surveillance</a:t>
            </a:r>
          </a:p>
          <a:p>
            <a:r>
              <a:rPr lang="en-US" dirty="0" smtClean="0"/>
              <a:t>- PTSD, Depressive Disorder, Alcohol Use Disorder…extended use of</a:t>
            </a:r>
            <a:r>
              <a:rPr lang="en-US" baseline="0" dirty="0" smtClean="0"/>
              <a:t> psychotropic medications… service members answer and referrals on the Post Deployment Health Reassessment</a:t>
            </a:r>
            <a:endParaRPr lang="en-US" dirty="0" smtClean="0"/>
          </a:p>
          <a:p>
            <a:endParaRPr lang="en-US" dirty="0" smtClean="0"/>
          </a:p>
          <a:p>
            <a:r>
              <a:rPr lang="en-US" dirty="0" smtClean="0"/>
              <a:t>Clinical/admin</a:t>
            </a:r>
            <a:r>
              <a:rPr lang="en-US" baseline="0" dirty="0" smtClean="0"/>
              <a:t> </a:t>
            </a:r>
          </a:p>
          <a:p>
            <a:r>
              <a:rPr lang="en-US" baseline="0" dirty="0" smtClean="0"/>
              <a:t>-Personnel records (Demographics), outpatient/inpatient/theater encounters, Deployment Health Assessments, Pharmacy Transactions</a:t>
            </a:r>
          </a:p>
          <a:p>
            <a:endParaRPr lang="en-US" baseline="0" dirty="0" smtClean="0"/>
          </a:p>
          <a:p>
            <a:r>
              <a:rPr lang="en-US" baseline="0" dirty="0" smtClean="0"/>
              <a:t>Quantitative </a:t>
            </a:r>
          </a:p>
          <a:p>
            <a:r>
              <a:rPr lang="en-US" baseline="0" dirty="0" smtClean="0"/>
              <a:t>-Review of medical notes, summary of notes, evaluate notes for suicide risk factors</a:t>
            </a:r>
          </a:p>
          <a:p>
            <a:endParaRPr lang="en-US" baseline="0" dirty="0" smtClean="0"/>
          </a:p>
          <a:p>
            <a:r>
              <a:rPr lang="en-US" baseline="0" dirty="0" smtClean="0"/>
              <a:t>Next Presentation</a:t>
            </a:r>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5</a:t>
            </a:fld>
            <a:endParaRPr lang="en-US"/>
          </a:p>
        </p:txBody>
      </p:sp>
    </p:spTree>
    <p:extLst>
      <p:ext uri="{BB962C8B-B14F-4D97-AF65-F5344CB8AC3E}">
        <p14:creationId xmlns:p14="http://schemas.microsoft.com/office/powerpoint/2010/main" val="1687724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Tool Contains 168 variables</a:t>
            </a:r>
          </a:p>
        </p:txBody>
      </p:sp>
      <p:sp>
        <p:nvSpPr>
          <p:cNvPr id="4" name="Slide Number Placeholder 3"/>
          <p:cNvSpPr>
            <a:spLocks noGrp="1"/>
          </p:cNvSpPr>
          <p:nvPr>
            <p:ph type="sldNum" sz="quarter" idx="10"/>
          </p:nvPr>
        </p:nvSpPr>
        <p:spPr/>
        <p:txBody>
          <a:bodyPr/>
          <a:lstStyle/>
          <a:p>
            <a:fld id="{42001FF6-B090-6A44-8C1B-A1FCE1610712}" type="slidenum">
              <a:rPr lang="en-US" smtClean="0"/>
              <a:pPr/>
              <a:t>14</a:t>
            </a:fld>
            <a:endParaRPr lang="en-US"/>
          </a:p>
        </p:txBody>
      </p:sp>
    </p:spTree>
    <p:extLst>
      <p:ext uri="{BB962C8B-B14F-4D97-AF65-F5344CB8AC3E}">
        <p14:creationId xmlns:p14="http://schemas.microsoft.com/office/powerpoint/2010/main" val="1845497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Tool Contains 168 variables</a:t>
            </a:r>
          </a:p>
        </p:txBody>
      </p:sp>
      <p:sp>
        <p:nvSpPr>
          <p:cNvPr id="4" name="Slide Number Placeholder 3"/>
          <p:cNvSpPr>
            <a:spLocks noGrp="1"/>
          </p:cNvSpPr>
          <p:nvPr>
            <p:ph type="sldNum" sz="quarter" idx="10"/>
          </p:nvPr>
        </p:nvSpPr>
        <p:spPr/>
        <p:txBody>
          <a:bodyPr/>
          <a:lstStyle/>
          <a:p>
            <a:fld id="{42001FF6-B090-6A44-8C1B-A1FCE1610712}" type="slidenum">
              <a:rPr lang="en-US" smtClean="0"/>
              <a:pPr/>
              <a:t>15</a:t>
            </a:fld>
            <a:endParaRPr lang="en-US"/>
          </a:p>
        </p:txBody>
      </p:sp>
    </p:spTree>
    <p:extLst>
      <p:ext uri="{BB962C8B-B14F-4D97-AF65-F5344CB8AC3E}">
        <p14:creationId xmlns:p14="http://schemas.microsoft.com/office/powerpoint/2010/main" val="184549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Tool Contains 168 variables</a:t>
            </a:r>
          </a:p>
        </p:txBody>
      </p:sp>
      <p:sp>
        <p:nvSpPr>
          <p:cNvPr id="4" name="Slide Number Placeholder 3"/>
          <p:cNvSpPr>
            <a:spLocks noGrp="1"/>
          </p:cNvSpPr>
          <p:nvPr>
            <p:ph type="sldNum" sz="quarter" idx="10"/>
          </p:nvPr>
        </p:nvSpPr>
        <p:spPr/>
        <p:txBody>
          <a:bodyPr/>
          <a:lstStyle/>
          <a:p>
            <a:fld id="{42001FF6-B090-6A44-8C1B-A1FCE1610712}" type="slidenum">
              <a:rPr lang="en-US" smtClean="0"/>
              <a:pPr/>
              <a:t>16</a:t>
            </a:fld>
            <a:endParaRPr lang="en-US"/>
          </a:p>
        </p:txBody>
      </p:sp>
    </p:spTree>
    <p:extLst>
      <p:ext uri="{BB962C8B-B14F-4D97-AF65-F5344CB8AC3E}">
        <p14:creationId xmlns:p14="http://schemas.microsoft.com/office/powerpoint/2010/main" val="1845497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Boxes</a:t>
            </a:r>
          </a:p>
          <a:p>
            <a:r>
              <a:rPr lang="en-US" dirty="0" smtClean="0"/>
              <a:t>Drop Down Menus</a:t>
            </a:r>
          </a:p>
          <a:p>
            <a:r>
              <a:rPr lang="en-US" dirty="0" smtClean="0"/>
              <a:t>Free Text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17</a:t>
            </a:fld>
            <a:endParaRPr lang="en-US"/>
          </a:p>
        </p:txBody>
      </p:sp>
    </p:spTree>
    <p:extLst>
      <p:ext uri="{BB962C8B-B14F-4D97-AF65-F5344CB8AC3E}">
        <p14:creationId xmlns:p14="http://schemas.microsoft.com/office/powerpoint/2010/main" val="2279098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Tabs</a:t>
            </a:r>
          </a:p>
          <a:p>
            <a:r>
              <a:rPr lang="en-US" dirty="0" smtClean="0"/>
              <a:t>Much easier to capture Timeframes</a:t>
            </a:r>
          </a:p>
          <a:p>
            <a:r>
              <a:rPr lang="en-US" dirty="0" smtClean="0"/>
              <a:t>Customer identified</a:t>
            </a:r>
            <a:r>
              <a:rPr lang="en-US" baseline="0" dirty="0" smtClean="0"/>
              <a:t> timeframes.</a:t>
            </a:r>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18</a:t>
            </a:fld>
            <a:endParaRPr lang="en-US"/>
          </a:p>
        </p:txBody>
      </p:sp>
    </p:spTree>
    <p:extLst>
      <p:ext uri="{BB962C8B-B14F-4D97-AF65-F5344CB8AC3E}">
        <p14:creationId xmlns:p14="http://schemas.microsoft.com/office/powerpoint/2010/main" val="2402214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26</a:t>
            </a:fld>
            <a:endParaRPr lang="en-US"/>
          </a:p>
        </p:txBody>
      </p:sp>
    </p:spTree>
    <p:extLst>
      <p:ext uri="{BB962C8B-B14F-4D97-AF65-F5344CB8AC3E}">
        <p14:creationId xmlns:p14="http://schemas.microsoft.com/office/powerpoint/2010/main" val="256178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Wed</a:t>
            </a:r>
            <a:r>
              <a:rPr lang="en-US" baseline="0" dirty="0" smtClean="0"/>
              <a:t> at 1:30</a:t>
            </a:r>
          </a:p>
          <a:p>
            <a:endParaRPr lang="en-US" baseline="0" dirty="0" smtClean="0"/>
          </a:p>
          <a:p>
            <a:r>
              <a:rPr lang="en-US" baseline="0" dirty="0" smtClean="0"/>
              <a:t>Purpose of the Deep Dive</a:t>
            </a:r>
          </a:p>
          <a:p>
            <a:r>
              <a:rPr lang="en-US" baseline="0" dirty="0" smtClean="0"/>
              <a:t>Data lag -  the 2017 Deep Dive was for 2015 records (needed to ensure completion of NCIS)</a:t>
            </a:r>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6</a:t>
            </a:fld>
            <a:endParaRPr lang="en-US"/>
          </a:p>
        </p:txBody>
      </p:sp>
    </p:spTree>
    <p:extLst>
      <p:ext uri="{BB962C8B-B14F-4D97-AF65-F5344CB8AC3E}">
        <p14:creationId xmlns:p14="http://schemas.microsoft.com/office/powerpoint/2010/main" val="19887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 Encounter includes Purchased Care</a:t>
            </a:r>
          </a:p>
          <a:p>
            <a:endParaRPr lang="en-US" dirty="0" smtClean="0"/>
          </a:p>
          <a:p>
            <a:r>
              <a:rPr lang="en-US" dirty="0" smtClean="0"/>
              <a:t>TAPS – Families have to opt in to share their information.</a:t>
            </a:r>
            <a:r>
              <a:rPr lang="en-US" baseline="0" dirty="0" smtClean="0"/>
              <a:t>  We really appreciate families providing these data as sometimes they provide good insights into the lives of the Sailors.</a:t>
            </a:r>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7</a:t>
            </a:fld>
            <a:endParaRPr lang="en-US"/>
          </a:p>
        </p:txBody>
      </p:sp>
    </p:spTree>
    <p:extLst>
      <p:ext uri="{BB962C8B-B14F-4D97-AF65-F5344CB8AC3E}">
        <p14:creationId xmlns:p14="http://schemas.microsoft.com/office/powerpoint/2010/main" val="97064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group has representation from each discipline</a:t>
            </a:r>
          </a:p>
          <a:p>
            <a:r>
              <a:rPr lang="en-US" dirty="0" smtClean="0"/>
              <a:t>30 cases</a:t>
            </a:r>
            <a:r>
              <a:rPr lang="en-US" baseline="0" dirty="0" smtClean="0"/>
              <a:t> in one group and 29 in other</a:t>
            </a:r>
          </a:p>
          <a:p>
            <a:r>
              <a:rPr lang="en-US" baseline="0" dirty="0" smtClean="0"/>
              <a:t>Collection tool is projected on a screen with one epidemiologist entering the data in each room</a:t>
            </a:r>
          </a:p>
          <a:p>
            <a:r>
              <a:rPr lang="en-US" baseline="0" dirty="0" smtClean="0"/>
              <a:t>Team members have laptops with a disk of all data for their cases</a:t>
            </a:r>
          </a:p>
          <a:p>
            <a:r>
              <a:rPr lang="en-US" baseline="0" dirty="0" smtClean="0"/>
              <a:t>For many group members it is the first time they are seeing these data.</a:t>
            </a:r>
            <a:endParaRPr lang="en-US" dirty="0" smtClean="0"/>
          </a:p>
          <a:p>
            <a:r>
              <a:rPr lang="en-US" dirty="0" smtClean="0"/>
              <a:t>Data</a:t>
            </a:r>
            <a:r>
              <a:rPr lang="en-US" baseline="0" dirty="0" smtClean="0"/>
              <a:t> are secured during breaks and in the evening.  No data are stored on laptops.</a:t>
            </a:r>
            <a:endParaRPr lang="en-US" dirty="0" smtClean="0"/>
          </a:p>
          <a:p>
            <a:r>
              <a:rPr lang="en-US" dirty="0" smtClean="0"/>
              <a:t>Timeframes</a:t>
            </a:r>
            <a:r>
              <a:rPr lang="en-US" baseline="0" dirty="0" smtClean="0"/>
              <a:t> are estimated.</a:t>
            </a:r>
          </a:p>
          <a:p>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8</a:t>
            </a:fld>
            <a:endParaRPr lang="en-US"/>
          </a:p>
        </p:txBody>
      </p:sp>
    </p:spTree>
    <p:extLst>
      <p:ext uri="{BB962C8B-B14F-4D97-AF65-F5344CB8AC3E}">
        <p14:creationId xmlns:p14="http://schemas.microsoft.com/office/powerpoint/2010/main" val="3489090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Lack of standardization</a:t>
            </a:r>
          </a:p>
          <a:p>
            <a:r>
              <a:rPr lang="en-US" dirty="0" smtClean="0"/>
              <a:t>- Different people filling it out each year</a:t>
            </a:r>
            <a:r>
              <a:rPr lang="en-US" baseline="0" dirty="0" smtClean="0"/>
              <a:t> and also changing variables across years.</a:t>
            </a:r>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9</a:t>
            </a:fld>
            <a:endParaRPr lang="en-US"/>
          </a:p>
        </p:txBody>
      </p:sp>
    </p:spTree>
    <p:extLst>
      <p:ext uri="{BB962C8B-B14F-4D97-AF65-F5344CB8AC3E}">
        <p14:creationId xmlns:p14="http://schemas.microsoft.com/office/powerpoint/2010/main" val="73095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identified</a:t>
            </a:r>
            <a:r>
              <a:rPr lang="en-US" baseline="0" dirty="0" smtClean="0"/>
              <a:t> some new variables from research</a:t>
            </a:r>
          </a:p>
          <a:p>
            <a:r>
              <a:rPr lang="en-US" baseline="0" dirty="0" smtClean="0"/>
              <a:t>Removed variables that were found to not add value.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10</a:t>
            </a:fld>
            <a:endParaRPr lang="en-US"/>
          </a:p>
        </p:txBody>
      </p:sp>
    </p:spTree>
    <p:extLst>
      <p:ext uri="{BB962C8B-B14F-4D97-AF65-F5344CB8AC3E}">
        <p14:creationId xmlns:p14="http://schemas.microsoft.com/office/powerpoint/2010/main" val="323404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consuming – Give time estimate –  Creating</a:t>
            </a:r>
            <a:r>
              <a:rPr lang="en-US" baseline="0" dirty="0" smtClean="0"/>
              <a:t> specification document took several week, Building the tool took </a:t>
            </a:r>
            <a:r>
              <a:rPr lang="en-US" dirty="0" smtClean="0"/>
              <a:t>2 months,</a:t>
            </a:r>
            <a:r>
              <a:rPr lang="en-US" baseline="0" dirty="0" smtClean="0"/>
              <a:t> Revisions took 2 months</a:t>
            </a:r>
            <a:endParaRPr lang="en-US" dirty="0" smtClean="0"/>
          </a:p>
          <a:p>
            <a:r>
              <a:rPr lang="en-US" dirty="0" smtClean="0"/>
              <a:t>Epidemiologists do not speak</a:t>
            </a:r>
            <a:r>
              <a:rPr lang="en-US" baseline="0" dirty="0" smtClean="0"/>
              <a:t> in IT language and vice versa</a:t>
            </a:r>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11</a:t>
            </a:fld>
            <a:endParaRPr lang="en-US"/>
          </a:p>
        </p:txBody>
      </p:sp>
    </p:spTree>
    <p:extLst>
      <p:ext uri="{BB962C8B-B14F-4D97-AF65-F5344CB8AC3E}">
        <p14:creationId xmlns:p14="http://schemas.microsoft.com/office/powerpoint/2010/main" val="93071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Beta testing took several</a:t>
            </a:r>
            <a:r>
              <a:rPr lang="en-US" baseline="0" dirty="0" smtClean="0"/>
              <a:t> weeks.</a:t>
            </a:r>
          </a:p>
          <a:p>
            <a:endParaRPr lang="en-US" baseline="0" dirty="0" smtClean="0"/>
          </a:p>
          <a:p>
            <a:r>
              <a:rPr lang="en-US" baseline="0" dirty="0" smtClean="0"/>
              <a:t>We added and removed variables from Excel</a:t>
            </a:r>
          </a:p>
          <a:p>
            <a:endParaRPr lang="en-US" baseline="0" dirty="0" smtClean="0"/>
          </a:p>
          <a:p>
            <a:r>
              <a:rPr lang="en-US" baseline="0" dirty="0" smtClean="0"/>
              <a:t>Flow and spelling </a:t>
            </a:r>
            <a:endParaRPr lang="en-US" dirty="0"/>
          </a:p>
        </p:txBody>
      </p:sp>
      <p:sp>
        <p:nvSpPr>
          <p:cNvPr id="4" name="Slide Number Placeholder 3"/>
          <p:cNvSpPr>
            <a:spLocks noGrp="1"/>
          </p:cNvSpPr>
          <p:nvPr>
            <p:ph type="sldNum" sz="quarter" idx="10"/>
          </p:nvPr>
        </p:nvSpPr>
        <p:spPr/>
        <p:txBody>
          <a:bodyPr/>
          <a:lstStyle/>
          <a:p>
            <a:fld id="{42001FF6-B090-6A44-8C1B-A1FCE1610712}" type="slidenum">
              <a:rPr lang="en-US" smtClean="0"/>
              <a:pPr/>
              <a:t>12</a:t>
            </a:fld>
            <a:endParaRPr lang="en-US"/>
          </a:p>
        </p:txBody>
      </p:sp>
    </p:spTree>
    <p:extLst>
      <p:ext uri="{BB962C8B-B14F-4D97-AF65-F5344CB8AC3E}">
        <p14:creationId xmlns:p14="http://schemas.microsoft.com/office/powerpoint/2010/main" val="2184774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Tool Contains 168 variables</a:t>
            </a:r>
          </a:p>
        </p:txBody>
      </p:sp>
      <p:sp>
        <p:nvSpPr>
          <p:cNvPr id="4" name="Slide Number Placeholder 3"/>
          <p:cNvSpPr>
            <a:spLocks noGrp="1"/>
          </p:cNvSpPr>
          <p:nvPr>
            <p:ph type="sldNum" sz="quarter" idx="10"/>
          </p:nvPr>
        </p:nvSpPr>
        <p:spPr/>
        <p:txBody>
          <a:bodyPr/>
          <a:lstStyle/>
          <a:p>
            <a:fld id="{42001FF6-B090-6A44-8C1B-A1FCE1610712}" type="slidenum">
              <a:rPr lang="en-US" smtClean="0"/>
              <a:pPr/>
              <a:t>13</a:t>
            </a:fld>
            <a:endParaRPr lang="en-US"/>
          </a:p>
        </p:txBody>
      </p:sp>
    </p:spTree>
    <p:extLst>
      <p:ext uri="{BB962C8B-B14F-4D97-AF65-F5344CB8AC3E}">
        <p14:creationId xmlns:p14="http://schemas.microsoft.com/office/powerpoint/2010/main" val="1845497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231" b="1747"/>
          <a:stretch/>
        </p:blipFill>
        <p:spPr>
          <a:xfrm>
            <a:off x="1" y="0"/>
            <a:ext cx="9158815" cy="5146762"/>
          </a:xfrm>
          <a:prstGeom prst="rect">
            <a:avLst/>
          </a:prstGeom>
        </p:spPr>
      </p:pic>
      <p:sp>
        <p:nvSpPr>
          <p:cNvPr id="2" name="Title 1"/>
          <p:cNvSpPr>
            <a:spLocks noGrp="1"/>
          </p:cNvSpPr>
          <p:nvPr>
            <p:ph type="ctrTitle" hasCustomPrompt="1"/>
          </p:nvPr>
        </p:nvSpPr>
        <p:spPr>
          <a:xfrm>
            <a:off x="685800" y="2774437"/>
            <a:ext cx="7772400" cy="817049"/>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685800" y="3602692"/>
            <a:ext cx="7772400" cy="554690"/>
          </a:xfrm>
        </p:spPr>
        <p:txBody>
          <a:bodyPr/>
          <a:lstStyle>
            <a:lvl1pPr marL="0" indent="0" algn="l">
              <a:buNone/>
              <a:defRPr>
                <a:solidFill>
                  <a:srgbClr val="5F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11385291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8"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54715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8"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184522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7"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8"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2994287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8"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1815264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9"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38838199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11"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18922532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7"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39732717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6"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86393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9"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225365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9" name="Slide Number Placeholder 5"/>
          <p:cNvSpPr txBox="1">
            <a:spLocks/>
          </p:cNvSpPr>
          <p:nvPr userDrawn="1"/>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105491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NMCPHC_PPT_Template_Slides_060512.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72411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58957"/>
            <a:ext cx="8229600" cy="3270459"/>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981409" y="4663365"/>
            <a:ext cx="4903447" cy="273844"/>
          </a:xfrm>
          <a:prstGeom prst="rect">
            <a:avLst/>
          </a:prstGeom>
        </p:spPr>
        <p:txBody>
          <a:bodyPr/>
          <a:lstStyle>
            <a:lvl1pPr>
              <a:defRPr sz="1200">
                <a:solidFill>
                  <a:schemeClr val="bg1"/>
                </a:solidFill>
              </a:defRPr>
            </a:lvl1pPr>
          </a:lstStyle>
          <a:p>
            <a:r>
              <a:rPr lang="en-US" dirty="0" smtClean="0"/>
              <a:t>Click to add optional section title or footer</a:t>
            </a:r>
            <a:endParaRPr lang="en-US" dirty="0"/>
          </a:p>
        </p:txBody>
      </p:sp>
      <p:sp>
        <p:nvSpPr>
          <p:cNvPr id="9" name="Slide Number Placeholder 5"/>
          <p:cNvSpPr txBox="1">
            <a:spLocks/>
          </p:cNvSpPr>
          <p:nvPr/>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a:t>
            </a:fld>
            <a:endParaRPr lang="en-US" sz="1200">
              <a:solidFill>
                <a:srgbClr val="FFFFFF"/>
              </a:solidFill>
            </a:endParaRPr>
          </a:p>
        </p:txBody>
      </p:sp>
    </p:spTree>
    <p:extLst>
      <p:ext uri="{BB962C8B-B14F-4D97-AF65-F5344CB8AC3E}">
        <p14:creationId xmlns:p14="http://schemas.microsoft.com/office/powerpoint/2010/main" val="331011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274320" indent="-274320" algn="l" defTabSz="457200" rtl="0" eaLnBrk="1" latinLnBrk="0" hangingPunct="1">
        <a:spcBef>
          <a:spcPts val="0"/>
        </a:spcBef>
        <a:buClr>
          <a:schemeClr val="accent1"/>
        </a:buClr>
        <a:buFont typeface="Wingdings" charset="2"/>
        <a:buChar char="§"/>
        <a:defRPr sz="2400" kern="1200">
          <a:solidFill>
            <a:schemeClr val="tx1"/>
          </a:solidFill>
          <a:latin typeface="+mn-lt"/>
          <a:ea typeface="+mn-ea"/>
          <a:cs typeface="+mn-cs"/>
        </a:defRPr>
      </a:lvl1pPr>
      <a:lvl2pPr marL="640080" indent="-32004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2pPr>
      <a:lvl3pPr marL="960120" indent="-27432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3pPr>
      <a:lvl4pPr marL="1325880" indent="-274320" algn="l" defTabSz="457200" rtl="0" eaLnBrk="1" latinLnBrk="0" hangingPunct="1">
        <a:spcBef>
          <a:spcPts val="600"/>
        </a:spcBef>
        <a:buClr>
          <a:schemeClr val="accent1"/>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mailto:tina.m.luse.civ@mail.mi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18166"/>
            <a:ext cx="7772400" cy="817049"/>
          </a:xfrm>
        </p:spPr>
        <p:txBody>
          <a:bodyPr/>
          <a:lstStyle/>
          <a:p>
            <a:r>
              <a:rPr lang="en-US" dirty="0" smtClean="0">
                <a:solidFill>
                  <a:schemeClr val="tx2"/>
                </a:solidFill>
              </a:rPr>
              <a:t>Developing a Suicide Deep Dive Data Collection Tool for the Navy</a:t>
            </a:r>
            <a:endParaRPr lang="en-US" dirty="0">
              <a:solidFill>
                <a:schemeClr val="tx2"/>
              </a:solidFill>
            </a:endParaRPr>
          </a:p>
        </p:txBody>
      </p:sp>
      <p:sp>
        <p:nvSpPr>
          <p:cNvPr id="3" name="Subtitle 2"/>
          <p:cNvSpPr>
            <a:spLocks noGrp="1"/>
          </p:cNvSpPr>
          <p:nvPr>
            <p:ph type="subTitle" idx="1"/>
          </p:nvPr>
        </p:nvSpPr>
        <p:spPr>
          <a:xfrm>
            <a:off x="685800" y="3529544"/>
            <a:ext cx="7772400" cy="554690"/>
          </a:xfrm>
        </p:spPr>
        <p:txBody>
          <a:bodyPr/>
          <a:lstStyle/>
          <a:p>
            <a:r>
              <a:rPr lang="en-US" dirty="0" smtClean="0">
                <a:solidFill>
                  <a:srgbClr val="606062"/>
                </a:solidFill>
              </a:rPr>
              <a:t>Tina M. Luse, MPH</a:t>
            </a:r>
          </a:p>
          <a:p>
            <a:r>
              <a:rPr lang="en-US" dirty="0" smtClean="0">
                <a:solidFill>
                  <a:srgbClr val="606062"/>
                </a:solidFill>
              </a:rPr>
              <a:t>Christine E. Glasheen, MPH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777" y="4528546"/>
            <a:ext cx="581891" cy="436418"/>
          </a:xfrm>
          <a:prstGeom prst="rect">
            <a:avLst/>
          </a:prstGeom>
        </p:spPr>
      </p:pic>
      <p:sp>
        <p:nvSpPr>
          <p:cNvPr id="6" name="TextBox 5"/>
          <p:cNvSpPr txBox="1"/>
          <p:nvPr/>
        </p:nvSpPr>
        <p:spPr>
          <a:xfrm>
            <a:off x="5140667" y="4528546"/>
            <a:ext cx="3376100" cy="307777"/>
          </a:xfrm>
          <a:prstGeom prst="rect">
            <a:avLst/>
          </a:prstGeom>
          <a:noFill/>
        </p:spPr>
        <p:txBody>
          <a:bodyPr wrap="square" rtlCol="0">
            <a:spAutoFit/>
          </a:bodyPr>
          <a:lstStyle/>
          <a:p>
            <a:r>
              <a:rPr lang="en-US" sz="1400" dirty="0" smtClean="0">
                <a:solidFill>
                  <a:schemeClr val="bg1"/>
                </a:solidFill>
                <a:latin typeface="Impact" panose="020B0806030902050204" pitchFamily="34" charset="0"/>
              </a:rPr>
              <a:t>Armed Forces Health Surveillance Branch</a:t>
            </a:r>
            <a:endParaRPr lang="en-US" sz="1400" dirty="0">
              <a:solidFill>
                <a:schemeClr val="bg1"/>
              </a:solidFill>
              <a:latin typeface="Impact" panose="020B0806030902050204" pitchFamily="34" charset="0"/>
            </a:endParaRPr>
          </a:p>
        </p:txBody>
      </p:sp>
    </p:spTree>
    <p:extLst>
      <p:ext uri="{BB962C8B-B14F-4D97-AF65-F5344CB8AC3E}">
        <p14:creationId xmlns:p14="http://schemas.microsoft.com/office/powerpoint/2010/main" val="3544145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Request</a:t>
            </a:r>
            <a:endParaRPr lang="en-US" dirty="0"/>
          </a:p>
        </p:txBody>
      </p:sp>
      <p:sp>
        <p:nvSpPr>
          <p:cNvPr id="3" name="Content Placeholder 2"/>
          <p:cNvSpPr>
            <a:spLocks noGrp="1"/>
          </p:cNvSpPr>
          <p:nvPr>
            <p:ph idx="1"/>
          </p:nvPr>
        </p:nvSpPr>
        <p:spPr>
          <a:xfrm>
            <a:off x="457200" y="735400"/>
            <a:ext cx="8229600" cy="3270459"/>
          </a:xfrm>
        </p:spPr>
        <p:txBody>
          <a:bodyPr/>
          <a:lstStyle/>
          <a:p>
            <a:r>
              <a:rPr lang="en-US" sz="2200" dirty="0" smtClean="0"/>
              <a:t>For the CY2015 Deep Dive, Navy Suicide Prevention Office (N171) tasked NMCPHC to develop a suicide data collection tool for the Navy deep dive.</a:t>
            </a:r>
          </a:p>
          <a:p>
            <a:r>
              <a:rPr lang="en-US" sz="2200" dirty="0" smtClean="0"/>
              <a:t>Prior to 2015 Deep Dive data were collected in Excel </a:t>
            </a:r>
          </a:p>
          <a:p>
            <a:pPr lvl="1"/>
            <a:r>
              <a:rPr lang="en-US" sz="2200" dirty="0" smtClean="0"/>
              <a:t>Lack of data standardization across years</a:t>
            </a:r>
            <a:endParaRPr lang="en-US" sz="2200" dirty="0"/>
          </a:p>
          <a:p>
            <a:pPr lvl="1"/>
            <a:r>
              <a:rPr lang="en-US" sz="2200" dirty="0"/>
              <a:t>More prone to data entry </a:t>
            </a:r>
            <a:r>
              <a:rPr lang="en-US" sz="2200" dirty="0" smtClean="0"/>
              <a:t>errors</a:t>
            </a:r>
          </a:p>
          <a:p>
            <a:pPr lvl="1"/>
            <a:r>
              <a:rPr lang="en-US" sz="2200" dirty="0" smtClean="0"/>
              <a:t>Did not allow for drop downs selection menus</a:t>
            </a:r>
          </a:p>
          <a:p>
            <a:pPr lvl="1"/>
            <a:r>
              <a:rPr lang="en-US" sz="2200" dirty="0" smtClean="0"/>
              <a:t>Unfriendly interface</a:t>
            </a:r>
          </a:p>
          <a:p>
            <a:r>
              <a:rPr lang="en-US" sz="2200" dirty="0" smtClean="0"/>
              <a:t>NMCPHC had previously created a deep dive data collection tool for a Marine Corps suicide project (Summer of 2016)</a:t>
            </a:r>
          </a:p>
          <a:p>
            <a:pPr lvl="1"/>
            <a:endParaRPr lang="en-US" dirty="0" smtClean="0"/>
          </a:p>
          <a:p>
            <a:pPr lvl="1"/>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472104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Identify Variables</a:t>
            </a:r>
            <a:endParaRPr lang="en-US" dirty="0"/>
          </a:p>
        </p:txBody>
      </p:sp>
      <p:sp>
        <p:nvSpPr>
          <p:cNvPr id="3" name="Content Placeholder 2"/>
          <p:cNvSpPr>
            <a:spLocks noGrp="1"/>
          </p:cNvSpPr>
          <p:nvPr>
            <p:ph idx="1"/>
          </p:nvPr>
        </p:nvSpPr>
        <p:spPr>
          <a:xfrm>
            <a:off x="457200" y="730966"/>
            <a:ext cx="8229600" cy="3270459"/>
          </a:xfrm>
        </p:spPr>
        <p:txBody>
          <a:bodyPr numCol="2"/>
          <a:lstStyle/>
          <a:p>
            <a:r>
              <a:rPr lang="en-US" sz="2000" dirty="0" smtClean="0"/>
              <a:t>Used existing N171 Excel tool variables</a:t>
            </a:r>
          </a:p>
          <a:p>
            <a:r>
              <a:rPr lang="en-US" sz="2000" dirty="0" smtClean="0"/>
              <a:t>Met with N171 to identify new variables</a:t>
            </a:r>
          </a:p>
          <a:p>
            <a:r>
              <a:rPr lang="en-US" sz="2000" dirty="0" smtClean="0"/>
              <a:t>Data Categories</a:t>
            </a:r>
          </a:p>
          <a:p>
            <a:pPr lvl="1"/>
            <a:r>
              <a:rPr lang="en-US" sz="2000" dirty="0" smtClean="0"/>
              <a:t>Demographics</a:t>
            </a:r>
          </a:p>
          <a:p>
            <a:pPr lvl="1"/>
            <a:r>
              <a:rPr lang="en-US" sz="2000" dirty="0" smtClean="0"/>
              <a:t>Military</a:t>
            </a:r>
          </a:p>
          <a:p>
            <a:pPr lvl="1"/>
            <a:r>
              <a:rPr lang="en-US" sz="2000" dirty="0" smtClean="0"/>
              <a:t>Suicide Event</a:t>
            </a:r>
          </a:p>
          <a:p>
            <a:pPr lvl="1"/>
            <a:r>
              <a:rPr lang="en-US" sz="2000" dirty="0" smtClean="0"/>
              <a:t>Health/Medical</a:t>
            </a:r>
          </a:p>
          <a:p>
            <a:pPr lvl="1"/>
            <a:endParaRPr lang="en-US" sz="2000" dirty="0" smtClean="0"/>
          </a:p>
          <a:p>
            <a:pPr lvl="1"/>
            <a:endParaRPr lang="en-US" sz="2000" dirty="0"/>
          </a:p>
          <a:p>
            <a:pPr lvl="1"/>
            <a:endParaRPr lang="en-US" sz="2000" dirty="0" smtClean="0"/>
          </a:p>
          <a:p>
            <a:pPr lvl="1"/>
            <a:endParaRPr lang="en-US" sz="2000" dirty="0"/>
          </a:p>
          <a:p>
            <a:pPr lvl="1"/>
            <a:r>
              <a:rPr lang="en-US" sz="2000" dirty="0" smtClean="0"/>
              <a:t>Personal Factors</a:t>
            </a:r>
          </a:p>
          <a:p>
            <a:pPr lvl="1"/>
            <a:r>
              <a:rPr lang="en-US" sz="2000" dirty="0" smtClean="0"/>
              <a:t>Personal History</a:t>
            </a:r>
          </a:p>
          <a:p>
            <a:pPr lvl="1"/>
            <a:r>
              <a:rPr lang="en-US" sz="2000" dirty="0" smtClean="0"/>
              <a:t>Notes</a:t>
            </a:r>
          </a:p>
          <a:p>
            <a:pPr lvl="1"/>
            <a:r>
              <a:rPr lang="en-US" sz="2000" dirty="0" smtClean="0"/>
              <a:t>Data Quality</a:t>
            </a:r>
          </a:p>
          <a:p>
            <a:pPr lvl="1"/>
            <a:endParaRPr lang="en-US" sz="1800" dirty="0" smtClean="0"/>
          </a:p>
          <a:p>
            <a:pPr lvl="1"/>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8591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Build the Database</a:t>
            </a:r>
            <a:endParaRPr lang="en-US" dirty="0"/>
          </a:p>
        </p:txBody>
      </p:sp>
      <p:sp>
        <p:nvSpPr>
          <p:cNvPr id="3" name="Content Placeholder 2"/>
          <p:cNvSpPr>
            <a:spLocks noGrp="1"/>
          </p:cNvSpPr>
          <p:nvPr>
            <p:ph idx="1"/>
          </p:nvPr>
        </p:nvSpPr>
        <p:spPr>
          <a:xfrm>
            <a:off x="457200" y="835327"/>
            <a:ext cx="8229600" cy="3270459"/>
          </a:xfrm>
        </p:spPr>
        <p:txBody>
          <a:bodyPr/>
          <a:lstStyle/>
          <a:p>
            <a:r>
              <a:rPr lang="en-US" sz="2000" dirty="0" smtClean="0"/>
              <a:t>Discussed software with EDC IT staff </a:t>
            </a:r>
          </a:p>
          <a:p>
            <a:pPr lvl="1"/>
            <a:r>
              <a:rPr lang="en-US" sz="2000" dirty="0" smtClean="0"/>
              <a:t>Microsoft Access</a:t>
            </a:r>
          </a:p>
          <a:p>
            <a:pPr lvl="2"/>
            <a:r>
              <a:rPr lang="en-US" sz="2000" dirty="0" smtClean="0"/>
              <a:t>Easy to use</a:t>
            </a:r>
          </a:p>
          <a:p>
            <a:pPr lvl="2"/>
            <a:r>
              <a:rPr lang="en-US" sz="2000" dirty="0" smtClean="0"/>
              <a:t>Easy to change</a:t>
            </a:r>
          </a:p>
          <a:p>
            <a:pPr lvl="2"/>
            <a:r>
              <a:rPr lang="en-US" sz="2000" dirty="0" smtClean="0"/>
              <a:t>Export functions</a:t>
            </a:r>
          </a:p>
          <a:p>
            <a:pPr lvl="2"/>
            <a:r>
              <a:rPr lang="en-US" sz="2000" dirty="0" smtClean="0"/>
              <a:t>Widely available</a:t>
            </a:r>
          </a:p>
          <a:p>
            <a:pPr lvl="2"/>
            <a:r>
              <a:rPr lang="en-US" sz="2000" dirty="0" smtClean="0"/>
              <a:t>Government Approved</a:t>
            </a:r>
          </a:p>
          <a:p>
            <a:r>
              <a:rPr lang="en-US" sz="2000" dirty="0" smtClean="0"/>
              <a:t>Developed a specification document for IT staff</a:t>
            </a:r>
          </a:p>
          <a:p>
            <a:pPr marL="594360" lvl="2">
              <a:spcBef>
                <a:spcPts val="0"/>
              </a:spcBef>
              <a:buFont typeface="Wingdings" charset="2"/>
              <a:buChar char="§"/>
            </a:pPr>
            <a:r>
              <a:rPr lang="en-US" sz="2000" dirty="0"/>
              <a:t>Variable name, format, menus, </a:t>
            </a:r>
            <a:r>
              <a:rPr lang="en-US" sz="2000" dirty="0" smtClean="0"/>
              <a:t>rules</a:t>
            </a:r>
            <a:endParaRPr lang="en-US" sz="2000" dirty="0"/>
          </a:p>
          <a:p>
            <a:r>
              <a:rPr lang="en-US" sz="2000" dirty="0" smtClean="0"/>
              <a:t>Multiple revisions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171375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Beta Testing</a:t>
            </a:r>
            <a:endParaRPr lang="en-US" dirty="0"/>
          </a:p>
        </p:txBody>
      </p:sp>
      <p:sp>
        <p:nvSpPr>
          <p:cNvPr id="3" name="Content Placeholder 2"/>
          <p:cNvSpPr>
            <a:spLocks noGrp="1"/>
          </p:cNvSpPr>
          <p:nvPr>
            <p:ph idx="1"/>
          </p:nvPr>
        </p:nvSpPr>
        <p:spPr/>
        <p:txBody>
          <a:bodyPr/>
          <a:lstStyle/>
          <a:p>
            <a:r>
              <a:rPr lang="en-US" dirty="0" smtClean="0"/>
              <a:t>Sent to N171 for review and edits</a:t>
            </a:r>
          </a:p>
          <a:p>
            <a:r>
              <a:rPr lang="en-US" dirty="0" smtClean="0"/>
              <a:t>EDC Epidemiologists and IT staff tested the dataset over multiple weeks</a:t>
            </a:r>
          </a:p>
          <a:p>
            <a:pPr lvl="1"/>
            <a:r>
              <a:rPr lang="en-US" dirty="0" smtClean="0"/>
              <a:t>Overall design made sense</a:t>
            </a:r>
          </a:p>
          <a:p>
            <a:pPr lvl="1"/>
            <a:r>
              <a:rPr lang="en-US" dirty="0" smtClean="0"/>
              <a:t>Data on front end matched data on back end</a:t>
            </a:r>
          </a:p>
          <a:p>
            <a:pPr lvl="1"/>
            <a:r>
              <a:rPr lang="en-US" dirty="0" smtClean="0"/>
              <a:t>Multiple revisions</a:t>
            </a: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065730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920" y="77207"/>
            <a:ext cx="5183944" cy="43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044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920" y="77207"/>
            <a:ext cx="5183944" cy="43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1019908" y="618978"/>
            <a:ext cx="626012" cy="133644"/>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939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920" y="77207"/>
            <a:ext cx="5183944" cy="43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668215" y="1153551"/>
            <a:ext cx="893299" cy="647114"/>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951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920" y="77207"/>
            <a:ext cx="5183944" cy="43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1125415" y="3854548"/>
            <a:ext cx="626013" cy="246184"/>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261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102821"/>
            <a:ext cx="4211076" cy="429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00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657" y="42204"/>
            <a:ext cx="5359400"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589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5088" y="1269607"/>
            <a:ext cx="4572000" cy="2308324"/>
          </a:xfrm>
          <a:prstGeom prst="rect">
            <a:avLst/>
          </a:prstGeom>
        </p:spPr>
        <p:txBody>
          <a:bodyPr>
            <a:spAutoFit/>
          </a:bodyPr>
          <a:lstStyle/>
          <a:p>
            <a:pPr>
              <a:buNone/>
            </a:pPr>
            <a:r>
              <a:rPr lang="en-US" sz="2400" dirty="0"/>
              <a:t>The views expressed in this presentation are those of the author and do not necessarily reflect the official policy or position of the Department of the Navy, Department of Defense, or the U. S. Government.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009768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Categories</a:t>
            </a:r>
            <a:endParaRPr lang="en-US" dirty="0"/>
          </a:p>
        </p:txBody>
      </p:sp>
      <p:sp>
        <p:nvSpPr>
          <p:cNvPr id="3" name="Content Placeholder 2"/>
          <p:cNvSpPr>
            <a:spLocks noGrp="1"/>
          </p:cNvSpPr>
          <p:nvPr>
            <p:ph idx="1"/>
          </p:nvPr>
        </p:nvSpPr>
        <p:spPr/>
        <p:txBody>
          <a:bodyPr/>
          <a:lstStyle/>
          <a:p>
            <a:pPr lvl="1"/>
            <a:r>
              <a:rPr lang="en-US" sz="2000" dirty="0"/>
              <a:t>Demographics</a:t>
            </a:r>
          </a:p>
          <a:p>
            <a:pPr lvl="1"/>
            <a:r>
              <a:rPr lang="en-US" sz="2000" dirty="0"/>
              <a:t>Military</a:t>
            </a:r>
          </a:p>
          <a:p>
            <a:pPr lvl="1"/>
            <a:r>
              <a:rPr lang="en-US" sz="2000" dirty="0"/>
              <a:t>Suicide Event</a:t>
            </a:r>
          </a:p>
          <a:p>
            <a:pPr lvl="1"/>
            <a:r>
              <a:rPr lang="en-US" sz="2000" dirty="0"/>
              <a:t>Health/Medical</a:t>
            </a:r>
          </a:p>
          <a:p>
            <a:pPr lvl="1"/>
            <a:r>
              <a:rPr lang="en-US" sz="2000" dirty="0" smtClean="0"/>
              <a:t>Personal </a:t>
            </a:r>
            <a:r>
              <a:rPr lang="en-US" sz="2000" dirty="0"/>
              <a:t>Factors</a:t>
            </a:r>
          </a:p>
          <a:p>
            <a:pPr lvl="1"/>
            <a:r>
              <a:rPr lang="en-US" sz="2000" dirty="0"/>
              <a:t>Personal History</a:t>
            </a:r>
          </a:p>
          <a:p>
            <a:pPr lvl="1"/>
            <a:r>
              <a:rPr lang="en-US" sz="2000" dirty="0"/>
              <a:t>Notes</a:t>
            </a:r>
          </a:p>
          <a:p>
            <a:pPr lvl="1"/>
            <a:r>
              <a:rPr lang="en-US" sz="2000" dirty="0"/>
              <a:t>Data Quality</a:t>
            </a:r>
          </a:p>
          <a:p>
            <a:endParaRPr lang="en-US" dirty="0"/>
          </a:p>
        </p:txBody>
      </p:sp>
    </p:spTree>
    <p:extLst>
      <p:ext uri="{BB962C8B-B14F-4D97-AF65-F5344CB8AC3E}">
        <p14:creationId xmlns:p14="http://schemas.microsoft.com/office/powerpoint/2010/main" val="1253202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Finalize Data Dictionary</a:t>
            </a:r>
            <a:endParaRPr lang="en-US" dirty="0"/>
          </a:p>
        </p:txBody>
      </p:sp>
      <p:sp>
        <p:nvSpPr>
          <p:cNvPr id="3" name="Content Placeholder 2"/>
          <p:cNvSpPr>
            <a:spLocks noGrp="1"/>
          </p:cNvSpPr>
          <p:nvPr>
            <p:ph idx="1"/>
          </p:nvPr>
        </p:nvSpPr>
        <p:spPr/>
        <p:txBody>
          <a:bodyPr/>
          <a:lstStyle/>
          <a:p>
            <a:r>
              <a:rPr lang="en-US" dirty="0" smtClean="0"/>
              <a:t>Entry created in a data dictionary for each variable available in tool</a:t>
            </a:r>
          </a:p>
          <a:p>
            <a:r>
              <a:rPr lang="en-US" dirty="0" smtClean="0"/>
              <a:t>Included a description, values, and notes</a:t>
            </a:r>
          </a:p>
          <a:p>
            <a:r>
              <a:rPr lang="en-US" dirty="0" smtClean="0"/>
              <a:t>Helps to guide Deep Dive team</a:t>
            </a:r>
          </a:p>
          <a:p>
            <a:r>
              <a:rPr lang="en-US" dirty="0" smtClean="0"/>
              <a:t>Keeps answers consistent across two work groups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3277107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Dictionary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0764854"/>
              </p:ext>
            </p:extLst>
          </p:nvPr>
        </p:nvGraphicFramePr>
        <p:xfrm>
          <a:off x="457200" y="930089"/>
          <a:ext cx="8229600" cy="329692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Variable</a:t>
                      </a:r>
                      <a:endParaRPr lang="en-US" dirty="0"/>
                    </a:p>
                  </a:txBody>
                  <a:tcPr/>
                </a:tc>
                <a:tc>
                  <a:txBody>
                    <a:bodyPr/>
                    <a:lstStyle/>
                    <a:p>
                      <a:r>
                        <a:rPr lang="en-US" dirty="0" smtClean="0"/>
                        <a:t>Description</a:t>
                      </a:r>
                      <a:endParaRPr lang="en-US" dirty="0"/>
                    </a:p>
                  </a:txBody>
                  <a:tcPr/>
                </a:tc>
                <a:tc>
                  <a:txBody>
                    <a:bodyPr/>
                    <a:lstStyle/>
                    <a:p>
                      <a:r>
                        <a:rPr lang="en-US" dirty="0" smtClean="0"/>
                        <a:t>Values</a:t>
                      </a:r>
                      <a:endParaRPr lang="en-US" dirty="0"/>
                    </a:p>
                  </a:txBody>
                  <a:tcPr/>
                </a:tc>
                <a:tc>
                  <a:txBody>
                    <a:bodyPr/>
                    <a:lstStyle/>
                    <a:p>
                      <a:r>
                        <a:rPr lang="en-US" dirty="0" smtClean="0"/>
                        <a:t>Notes</a:t>
                      </a:r>
                      <a:endParaRPr lang="en-US" dirty="0"/>
                    </a:p>
                  </a:txBody>
                  <a:tcPr/>
                </a:tc>
              </a:tr>
              <a:tr h="370840">
                <a:tc>
                  <a:txBody>
                    <a:bodyPr/>
                    <a:lstStyle/>
                    <a:p>
                      <a:r>
                        <a:rPr lang="en-US" dirty="0" smtClean="0"/>
                        <a:t>Last Visit to Medical</a:t>
                      </a:r>
                      <a:endParaRPr lang="en-US" dirty="0"/>
                    </a:p>
                  </a:txBody>
                  <a:tcPr/>
                </a:tc>
                <a:tc>
                  <a:txBody>
                    <a:bodyPr/>
                    <a:lstStyle/>
                    <a:p>
                      <a:r>
                        <a:rPr lang="en-US" dirty="0" smtClean="0"/>
                        <a:t>Location of last medical encounter prior</a:t>
                      </a:r>
                      <a:r>
                        <a:rPr lang="en-US" baseline="0" dirty="0" smtClean="0"/>
                        <a:t> to death</a:t>
                      </a:r>
                      <a:endParaRPr lang="en-US" dirty="0"/>
                    </a:p>
                  </a:txBody>
                  <a:tcPr/>
                </a:tc>
                <a:tc>
                  <a:txBody>
                    <a:bodyPr/>
                    <a:lstStyle/>
                    <a:p>
                      <a:r>
                        <a:rPr lang="en-US" dirty="0" smtClean="0"/>
                        <a:t>Purchased Care</a:t>
                      </a:r>
                    </a:p>
                    <a:p>
                      <a:r>
                        <a:rPr lang="en-US" dirty="0" smtClean="0"/>
                        <a:t>Military</a:t>
                      </a:r>
                    </a:p>
                    <a:p>
                      <a:r>
                        <a:rPr lang="en-US" dirty="0" smtClean="0"/>
                        <a:t>VA</a:t>
                      </a:r>
                      <a:endParaRPr lang="en-US" dirty="0"/>
                    </a:p>
                  </a:txBody>
                  <a:tcPr/>
                </a:tc>
                <a:tc>
                  <a:txBody>
                    <a:bodyPr/>
                    <a:lstStyle/>
                    <a:p>
                      <a:endParaRPr lang="en-US" dirty="0"/>
                    </a:p>
                  </a:txBody>
                  <a:tcPr/>
                </a:tc>
              </a:tr>
              <a:tr h="370840">
                <a:tc>
                  <a:txBody>
                    <a:bodyPr/>
                    <a:lstStyle/>
                    <a:p>
                      <a:r>
                        <a:rPr lang="en-US" dirty="0" smtClean="0"/>
                        <a:t>Last Visit</a:t>
                      </a:r>
                      <a:r>
                        <a:rPr lang="en-US" baseline="0" dirty="0" smtClean="0"/>
                        <a:t> to Medical Time</a:t>
                      </a:r>
                      <a:endParaRPr lang="en-US" dirty="0"/>
                    </a:p>
                  </a:txBody>
                  <a:tcPr/>
                </a:tc>
                <a:tc>
                  <a:txBody>
                    <a:bodyPr/>
                    <a:lstStyle/>
                    <a:p>
                      <a:r>
                        <a:rPr lang="en-US" dirty="0" smtClean="0"/>
                        <a:t>Most</a:t>
                      </a:r>
                      <a:r>
                        <a:rPr lang="en-US" baseline="0" dirty="0" smtClean="0"/>
                        <a:t> recent medical encounter prior to suicide</a:t>
                      </a:r>
                      <a:endParaRPr lang="en-US" dirty="0"/>
                    </a:p>
                  </a:txBody>
                  <a:tcPr/>
                </a:tc>
                <a:tc>
                  <a:txBody>
                    <a:bodyPr/>
                    <a:lstStyle/>
                    <a:p>
                      <a:r>
                        <a:rPr lang="en-US" dirty="0" smtClean="0"/>
                        <a:t>No Visits</a:t>
                      </a:r>
                    </a:p>
                    <a:p>
                      <a:r>
                        <a:rPr lang="en-US" dirty="0" smtClean="0"/>
                        <a:t>Same</a:t>
                      </a:r>
                      <a:r>
                        <a:rPr lang="en-US" baseline="0" dirty="0" smtClean="0"/>
                        <a:t> Day as Suicide</a:t>
                      </a:r>
                    </a:p>
                    <a:p>
                      <a:r>
                        <a:rPr lang="en-US" baseline="0" dirty="0" smtClean="0"/>
                        <a:t>&lt;30 days</a:t>
                      </a:r>
                    </a:p>
                    <a:p>
                      <a:r>
                        <a:rPr lang="en-US" baseline="0" dirty="0" smtClean="0"/>
                        <a:t>31-6 months</a:t>
                      </a:r>
                    </a:p>
                    <a:p>
                      <a:r>
                        <a:rPr lang="en-US" baseline="0" dirty="0" smtClean="0"/>
                        <a:t>6 months – 1 Year</a:t>
                      </a:r>
                    </a:p>
                    <a:p>
                      <a:r>
                        <a:rPr lang="en-US" baseline="0" dirty="0" smtClean="0"/>
                        <a:t>&gt;1 Year</a:t>
                      </a:r>
                    </a:p>
                    <a:p>
                      <a:r>
                        <a:rPr lang="en-US" baseline="0" dirty="0" smtClean="0"/>
                        <a:t>Unknown</a:t>
                      </a:r>
                      <a:endParaRPr lang="en-US" dirty="0"/>
                    </a:p>
                  </a:txBody>
                  <a:tcPr/>
                </a:tc>
                <a:tc>
                  <a:txBody>
                    <a:bodyPr/>
                    <a:lstStyle/>
                    <a:p>
                      <a:r>
                        <a:rPr lang="en-US" dirty="0" smtClean="0"/>
                        <a:t>This</a:t>
                      </a:r>
                      <a:r>
                        <a:rPr lang="en-US" baseline="0" dirty="0" smtClean="0"/>
                        <a:t> encounter and ‘Last visit to Medical’ can be the same encounter.  Does not include no-show, cancellations, or left without being seen.</a:t>
                      </a:r>
                      <a:endParaRPr lang="en-US" dirty="0"/>
                    </a:p>
                  </a:txBody>
                  <a:tcPr/>
                </a:tc>
              </a:tr>
            </a:tbl>
          </a:graphicData>
        </a:graphic>
      </p:graphicFrame>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spTree>
    <p:extLst>
      <p:ext uri="{BB962C8B-B14F-4D97-AF65-F5344CB8AC3E}">
        <p14:creationId xmlns:p14="http://schemas.microsoft.com/office/powerpoint/2010/main" val="1142892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Rollout</a:t>
            </a:r>
            <a:endParaRPr lang="en-US" dirty="0"/>
          </a:p>
        </p:txBody>
      </p:sp>
      <p:sp>
        <p:nvSpPr>
          <p:cNvPr id="3" name="Content Placeholder 2"/>
          <p:cNvSpPr>
            <a:spLocks noGrp="1"/>
          </p:cNvSpPr>
          <p:nvPr>
            <p:ph idx="1"/>
          </p:nvPr>
        </p:nvSpPr>
        <p:spPr/>
        <p:txBody>
          <a:bodyPr/>
          <a:lstStyle/>
          <a:p>
            <a:r>
              <a:rPr lang="en-US" dirty="0" smtClean="0"/>
              <a:t>May 2017 – Deep Dive work groups successfully used collection tool</a:t>
            </a:r>
          </a:p>
          <a:p>
            <a:r>
              <a:rPr lang="en-US" dirty="0" smtClean="0"/>
              <a:t>It worked great and helped the teams stay focused</a:t>
            </a:r>
          </a:p>
          <a:p>
            <a:r>
              <a:rPr lang="en-US" dirty="0" smtClean="0"/>
              <a:t>But there were some lessons learned!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4157688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 Successes</a:t>
            </a:r>
            <a:endParaRPr lang="en-US" dirty="0"/>
          </a:p>
        </p:txBody>
      </p:sp>
      <p:sp>
        <p:nvSpPr>
          <p:cNvPr id="3" name="Content Placeholder 2"/>
          <p:cNvSpPr>
            <a:spLocks noGrp="1"/>
          </p:cNvSpPr>
          <p:nvPr>
            <p:ph idx="1"/>
          </p:nvPr>
        </p:nvSpPr>
        <p:spPr>
          <a:xfrm>
            <a:off x="457200" y="933320"/>
            <a:ext cx="8229600" cy="3270459"/>
          </a:xfrm>
        </p:spPr>
        <p:txBody>
          <a:bodyPr/>
          <a:lstStyle/>
          <a:p>
            <a:r>
              <a:rPr lang="en-US" sz="2000" dirty="0" smtClean="0"/>
              <a:t>Created in less than four months</a:t>
            </a:r>
          </a:p>
          <a:p>
            <a:r>
              <a:rPr lang="en-US" sz="2000" dirty="0" smtClean="0"/>
              <a:t>Helped facilitate the flow of the Deep Dives</a:t>
            </a:r>
          </a:p>
          <a:p>
            <a:r>
              <a:rPr lang="en-US" sz="2000" dirty="0" smtClean="0"/>
              <a:t>Created clean Excel sheet for analysis post Deep Dive</a:t>
            </a:r>
          </a:p>
          <a:p>
            <a:pPr lvl="1"/>
            <a:r>
              <a:rPr lang="en-US" sz="2000" dirty="0" smtClean="0"/>
              <a:t>Saves time</a:t>
            </a:r>
          </a:p>
          <a:p>
            <a:r>
              <a:rPr lang="en-US" sz="2000" dirty="0"/>
              <a:t>Comment field that flowed across segments was very </a:t>
            </a:r>
            <a:r>
              <a:rPr lang="en-US" sz="2000" dirty="0" smtClean="0"/>
              <a:t>helpful</a:t>
            </a:r>
          </a:p>
          <a:p>
            <a:r>
              <a:rPr lang="en-US" sz="2000" dirty="0" smtClean="0"/>
              <a:t>At end of Deep Dive, data was exported to facilitate discussion</a:t>
            </a:r>
            <a:endParaRPr lang="en-US" sz="2000" dirty="0"/>
          </a:p>
          <a:p>
            <a:endParaRPr lang="en-US" sz="2000" dirty="0" smtClean="0"/>
          </a:p>
          <a:p>
            <a:endParaRPr lang="en-US" sz="2000" dirty="0" smtClean="0"/>
          </a:p>
          <a:p>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132289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 Challenges</a:t>
            </a:r>
            <a:endParaRPr lang="en-US" dirty="0"/>
          </a:p>
        </p:txBody>
      </p:sp>
      <p:sp>
        <p:nvSpPr>
          <p:cNvPr id="3" name="Content Placeholder 2"/>
          <p:cNvSpPr>
            <a:spLocks noGrp="1"/>
          </p:cNvSpPr>
          <p:nvPr>
            <p:ph idx="1"/>
          </p:nvPr>
        </p:nvSpPr>
        <p:spPr>
          <a:xfrm>
            <a:off x="457200" y="798056"/>
            <a:ext cx="8229600" cy="3270459"/>
          </a:xfrm>
        </p:spPr>
        <p:txBody>
          <a:bodyPr/>
          <a:lstStyle/>
          <a:p>
            <a:r>
              <a:rPr lang="en-US" sz="2000" dirty="0"/>
              <a:t>Beta testing should occur on computer screen that will be used at Deep Dive (Resolution</a:t>
            </a:r>
            <a:r>
              <a:rPr lang="en-US" sz="2000" dirty="0" smtClean="0"/>
              <a:t>)</a:t>
            </a:r>
          </a:p>
          <a:p>
            <a:r>
              <a:rPr lang="en-US" sz="2000" dirty="0"/>
              <a:t>Variable values did not match what was in the available documentation.</a:t>
            </a:r>
          </a:p>
          <a:p>
            <a:pPr lvl="1"/>
            <a:r>
              <a:rPr lang="en-US" sz="2000" dirty="0"/>
              <a:t>Example: Last suicide prevention </a:t>
            </a:r>
            <a:r>
              <a:rPr lang="en-US" sz="2000" dirty="0" smtClean="0"/>
              <a:t>briefing</a:t>
            </a:r>
          </a:p>
          <a:p>
            <a:r>
              <a:rPr lang="en-US" sz="2000" dirty="0"/>
              <a:t>Flow of tool should be optimized</a:t>
            </a:r>
          </a:p>
          <a:p>
            <a:pPr lvl="1"/>
            <a:r>
              <a:rPr lang="en-US" sz="2000" dirty="0"/>
              <a:t>Unknown vs. Blank </a:t>
            </a:r>
            <a:r>
              <a:rPr lang="en-US" sz="2000" dirty="0" smtClean="0"/>
              <a:t>values</a:t>
            </a:r>
          </a:p>
          <a:p>
            <a:r>
              <a:rPr lang="en-US" sz="2000" dirty="0"/>
              <a:t>Eliminate as much user error as possible</a:t>
            </a:r>
          </a:p>
          <a:p>
            <a:pPr lvl="1"/>
            <a:r>
              <a:rPr lang="en-US" sz="2000" dirty="0"/>
              <a:t>Variable constraints, create sub-tabs, autofill </a:t>
            </a:r>
            <a:r>
              <a:rPr lang="en-US" sz="2000" dirty="0" smtClean="0"/>
              <a:t>subcategories</a:t>
            </a:r>
          </a:p>
          <a:p>
            <a:r>
              <a:rPr lang="en-US" sz="2000" dirty="0"/>
              <a:t>The most well thought out tool/dictionary cannot account for all circumstances</a:t>
            </a:r>
          </a:p>
          <a:p>
            <a:r>
              <a:rPr lang="en-US" sz="2000" dirty="0"/>
              <a:t>Discrepancies still exist between the two work groups</a:t>
            </a:r>
          </a:p>
          <a:p>
            <a:pPr lvl="1"/>
            <a:endParaRPr lang="en-US" sz="2000" dirty="0"/>
          </a:p>
          <a:p>
            <a:pPr marL="320040" lvl="1" indent="0">
              <a:buNone/>
            </a:pPr>
            <a:endParaRPr lang="en-US" sz="2000" dirty="0"/>
          </a:p>
          <a:p>
            <a:pPr marL="320040" lvl="1" indent="0">
              <a:buNone/>
            </a:pPr>
            <a:endParaRPr lang="en-US" sz="2000" dirty="0"/>
          </a:p>
          <a:p>
            <a:endParaRPr lang="en-US" sz="2000" dirty="0" smtClean="0"/>
          </a:p>
          <a:p>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523989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State</a:t>
            </a:r>
            <a:endParaRPr lang="en-US" dirty="0"/>
          </a:p>
        </p:txBody>
      </p:sp>
      <p:sp>
        <p:nvSpPr>
          <p:cNvPr id="3" name="Content Placeholder 2"/>
          <p:cNvSpPr>
            <a:spLocks noGrp="1"/>
          </p:cNvSpPr>
          <p:nvPr>
            <p:ph idx="1"/>
          </p:nvPr>
        </p:nvSpPr>
        <p:spPr/>
        <p:txBody>
          <a:bodyPr/>
          <a:lstStyle/>
          <a:p>
            <a:r>
              <a:rPr lang="en-US" dirty="0" smtClean="0"/>
              <a:t>Data from tool is used in the N171 Deep Dive Report</a:t>
            </a:r>
          </a:p>
          <a:p>
            <a:r>
              <a:rPr lang="en-US" dirty="0" smtClean="0"/>
              <a:t>Can be used for Deep Dives in other services </a:t>
            </a:r>
          </a:p>
          <a:p>
            <a:pPr lvl="1"/>
            <a:r>
              <a:rPr lang="en-US" dirty="0" smtClean="0"/>
              <a:t>Tailored for each service</a:t>
            </a:r>
          </a:p>
          <a:p>
            <a:r>
              <a:rPr lang="en-US" dirty="0" smtClean="0"/>
              <a:t>Will be used again next year with minor edits</a:t>
            </a:r>
          </a:p>
          <a:p>
            <a:pPr lvl="1"/>
            <a:r>
              <a:rPr lang="en-US" dirty="0" smtClean="0"/>
              <a:t>Variables remain the same</a:t>
            </a:r>
          </a:p>
          <a:p>
            <a:pPr lvl="1"/>
            <a:endParaRPr lang="en-US" dirty="0"/>
          </a:p>
        </p:txBody>
      </p:sp>
      <p:sp>
        <p:nvSpPr>
          <p:cNvPr id="4" name="Footer Placeholder 3"/>
          <p:cNvSpPr>
            <a:spLocks noGrp="1"/>
          </p:cNvSpPr>
          <p:nvPr>
            <p:ph type="ftr" sz="quarter" idx="3"/>
          </p:nvPr>
        </p:nvSpPr>
        <p:spPr/>
        <p:txBody>
          <a:bodyPr/>
          <a:lstStyle/>
          <a:p>
            <a:r>
              <a:rPr lang="en-US" smtClean="0"/>
              <a:t>Click to add optional section title or footer</a:t>
            </a:r>
            <a:endParaRPr lang="en-US" dirty="0"/>
          </a:p>
        </p:txBody>
      </p:sp>
    </p:spTree>
    <p:extLst>
      <p:ext uri="{BB962C8B-B14F-4D97-AF65-F5344CB8AC3E}">
        <p14:creationId xmlns:p14="http://schemas.microsoft.com/office/powerpoint/2010/main" val="2025858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sz="half" idx="1"/>
          </p:nvPr>
        </p:nvSpPr>
        <p:spPr>
          <a:xfrm>
            <a:off x="457200" y="806256"/>
            <a:ext cx="4038600" cy="3394472"/>
          </a:xfrm>
        </p:spPr>
        <p:txBody>
          <a:bodyPr/>
          <a:lstStyle/>
          <a:p>
            <a:r>
              <a:rPr lang="en-US" sz="2400" dirty="0" smtClean="0"/>
              <a:t>IT Programmers</a:t>
            </a:r>
          </a:p>
          <a:p>
            <a:pPr lvl="1"/>
            <a:r>
              <a:rPr lang="en-US" sz="2000" dirty="0" smtClean="0"/>
              <a:t>Sean Tosloskie</a:t>
            </a:r>
          </a:p>
          <a:p>
            <a:pPr lvl="1"/>
            <a:r>
              <a:rPr lang="en-US" sz="2000" dirty="0" smtClean="0"/>
              <a:t>James McWhorter</a:t>
            </a:r>
          </a:p>
          <a:p>
            <a:r>
              <a:rPr lang="en-US" sz="2400" dirty="0" smtClean="0"/>
              <a:t>Epidemiologists</a:t>
            </a:r>
            <a:endParaRPr lang="en-US" sz="2400" dirty="0"/>
          </a:p>
          <a:p>
            <a:pPr lvl="1"/>
            <a:r>
              <a:rPr lang="en-US" sz="2000" dirty="0" smtClean="0"/>
              <a:t>Michael </a:t>
            </a:r>
            <a:r>
              <a:rPr lang="en-US" sz="2000" dirty="0"/>
              <a:t>Birnbaum</a:t>
            </a:r>
          </a:p>
          <a:p>
            <a:pPr lvl="1"/>
            <a:r>
              <a:rPr lang="en-US" sz="2000" dirty="0"/>
              <a:t>Malia </a:t>
            </a:r>
            <a:r>
              <a:rPr lang="en-US" sz="2000" dirty="0" smtClean="0"/>
              <a:t>Carpio</a:t>
            </a:r>
          </a:p>
          <a:p>
            <a:pPr lvl="1"/>
            <a:r>
              <a:rPr lang="en-US" sz="2000" dirty="0" smtClean="0"/>
              <a:t>Alina Rossini</a:t>
            </a:r>
          </a:p>
          <a:p>
            <a:pPr lvl="1"/>
            <a:r>
              <a:rPr lang="en-US" sz="2000" dirty="0" smtClean="0"/>
              <a:t>Andrea Harris</a:t>
            </a:r>
          </a:p>
          <a:p>
            <a:pPr lvl="1"/>
            <a:r>
              <a:rPr lang="en-US" sz="2000" dirty="0" smtClean="0"/>
              <a:t>Rakel Cleveland</a:t>
            </a:r>
            <a:endParaRPr lang="en-US" sz="2000" dirty="0"/>
          </a:p>
          <a:p>
            <a:endParaRPr lang="en-US" dirty="0"/>
          </a:p>
        </p:txBody>
      </p:sp>
      <p:sp>
        <p:nvSpPr>
          <p:cNvPr id="4" name="Content Placeholder 3"/>
          <p:cNvSpPr>
            <a:spLocks noGrp="1"/>
          </p:cNvSpPr>
          <p:nvPr>
            <p:ph sz="half" idx="2"/>
          </p:nvPr>
        </p:nvSpPr>
        <p:spPr/>
        <p:txBody>
          <a:bodyPr/>
          <a:lstStyle/>
          <a:p>
            <a:endParaRPr lang="en-US" dirty="0" smtClean="0"/>
          </a:p>
          <a:p>
            <a:endParaRPr lang="en-US" dirty="0"/>
          </a:p>
          <a:p>
            <a:endParaRPr lang="en-US" dirty="0" smtClean="0"/>
          </a:p>
          <a:p>
            <a:endParaRPr lang="en-US" dirty="0"/>
          </a:p>
        </p:txBody>
      </p:sp>
      <p:sp>
        <p:nvSpPr>
          <p:cNvPr id="7" name="Slide Number Placeholder 5"/>
          <p:cNvSpPr txBox="1">
            <a:spLocks/>
          </p:cNvSpPr>
          <p:nvPr/>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26</a:t>
            </a:fld>
            <a:endParaRPr lang="en-US" sz="1200" dirty="0">
              <a:solidFill>
                <a:srgbClr val="FFFFFF"/>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3388705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0" y="1791431"/>
            <a:ext cx="3882683" cy="724110"/>
          </a:xfrm>
        </p:spPr>
        <p:txBody>
          <a:bodyPr/>
          <a:lstStyle/>
          <a:p>
            <a:pPr algn="ctr"/>
            <a:r>
              <a:rPr lang="en-US" dirty="0" smtClean="0"/>
              <a:t>Questions?</a:t>
            </a:r>
            <a:br>
              <a:rPr lang="en-US" dirty="0" smtClean="0"/>
            </a:br>
            <a:r>
              <a:rPr lang="en-US" dirty="0" smtClean="0"/>
              <a:t/>
            </a:r>
            <a:br>
              <a:rPr lang="en-US" dirty="0" smtClean="0"/>
            </a:br>
            <a:r>
              <a:rPr lang="en-US" sz="1800" dirty="0" smtClean="0"/>
              <a:t>Contact Information</a:t>
            </a:r>
            <a:br>
              <a:rPr lang="en-US" sz="1800" dirty="0" smtClean="0"/>
            </a:br>
            <a:r>
              <a:rPr lang="en-US" sz="1800" dirty="0" smtClean="0"/>
              <a:t>Tina Luse, MPH</a:t>
            </a:r>
            <a:br>
              <a:rPr lang="en-US" sz="1800" dirty="0" smtClean="0"/>
            </a:br>
            <a:r>
              <a:rPr lang="en-US" sz="1800" dirty="0" smtClean="0">
                <a:hlinkClick r:id="rId2"/>
              </a:rPr>
              <a:t>tina.m.luse.civ@mail.mil</a:t>
            </a:r>
            <a:r>
              <a:rPr lang="en-US" sz="1800" dirty="0" smtClean="0"/>
              <a:t/>
            </a:r>
            <a:br>
              <a:rPr lang="en-US" sz="1800" dirty="0" smtClean="0"/>
            </a:br>
            <a:r>
              <a:rPr lang="en-US" sz="1800" dirty="0" smtClean="0"/>
              <a:t>757-953-0449</a:t>
            </a:r>
            <a:r>
              <a:rPr lang="en-US" dirty="0" smtClean="0"/>
              <a:t/>
            </a:r>
            <a:br>
              <a:rPr lang="en-US" dirty="0" smtClean="0"/>
            </a:br>
            <a:endParaRPr lang="en-US" dirty="0"/>
          </a:p>
        </p:txBody>
      </p:sp>
    </p:spTree>
    <p:extLst>
      <p:ext uri="{BB962C8B-B14F-4D97-AF65-F5344CB8AC3E}">
        <p14:creationId xmlns:p14="http://schemas.microsoft.com/office/powerpoint/2010/main" val="207869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EpiData Center Overview</a:t>
            </a:r>
            <a:endParaRPr lang="en-US" dirty="0"/>
          </a:p>
        </p:txBody>
      </p:sp>
      <p:sp>
        <p:nvSpPr>
          <p:cNvPr id="3" name="Content Placeholder 2"/>
          <p:cNvSpPr>
            <a:spLocks noGrp="1"/>
          </p:cNvSpPr>
          <p:nvPr>
            <p:ph idx="1"/>
          </p:nvPr>
        </p:nvSpPr>
        <p:spPr>
          <a:xfrm>
            <a:off x="457200" y="824346"/>
            <a:ext cx="8229600" cy="3462617"/>
          </a:xfrm>
        </p:spPr>
        <p:txBody>
          <a:bodyPr/>
          <a:lstStyle/>
          <a:p>
            <a:r>
              <a:rPr lang="en-US" sz="2000" dirty="0" smtClean="0"/>
              <a:t>Five Divisions</a:t>
            </a:r>
          </a:p>
          <a:p>
            <a:pPr lvl="1"/>
            <a:r>
              <a:rPr lang="en-US" sz="2000" dirty="0" smtClean="0"/>
              <a:t>Reportable and Emerging Infections</a:t>
            </a:r>
          </a:p>
          <a:p>
            <a:pPr lvl="1"/>
            <a:r>
              <a:rPr lang="en-US" sz="2000" dirty="0" smtClean="0"/>
              <a:t>Hospital Acquired Infections and Patient Safety</a:t>
            </a:r>
          </a:p>
          <a:p>
            <a:pPr lvl="1"/>
            <a:r>
              <a:rPr lang="en-US" sz="2000" dirty="0" smtClean="0"/>
              <a:t>Exposure and Injury Analysis</a:t>
            </a:r>
          </a:p>
          <a:p>
            <a:pPr lvl="1"/>
            <a:r>
              <a:rPr lang="en-US" sz="2000" dirty="0" smtClean="0"/>
              <a:t>Behavioral and Operational Health</a:t>
            </a:r>
          </a:p>
          <a:p>
            <a:pPr lvl="1"/>
            <a:r>
              <a:rPr lang="en-US" sz="2000" dirty="0" smtClean="0"/>
              <a:t>Application Development and Data Systems Support</a:t>
            </a:r>
            <a:endParaRPr lang="en-US" sz="2000" dirty="0"/>
          </a:p>
          <a:p>
            <a:r>
              <a:rPr lang="en-US" sz="2000" dirty="0" smtClean="0"/>
              <a:t>Epidemiologists and statistical programmers with support from senior epidemiologists and IT team</a:t>
            </a:r>
          </a:p>
          <a:p>
            <a:r>
              <a:rPr lang="en-US" sz="2000" dirty="0" smtClean="0"/>
              <a:t>Division Officers coordinate resources and schedules to meet deadlines and provide project oversight</a:t>
            </a:r>
            <a:endParaRPr lang="en-US" sz="2000" dirty="0"/>
          </a:p>
        </p:txBody>
      </p:sp>
      <p:sp>
        <p:nvSpPr>
          <p:cNvPr id="5" name="Slide Number Placeholder 4"/>
          <p:cNvSpPr>
            <a:spLocks noGrp="1"/>
          </p:cNvSpPr>
          <p:nvPr>
            <p:ph type="sldNum" sz="quarter" idx="4294967295"/>
          </p:nvPr>
        </p:nvSpPr>
        <p:spPr>
          <a:xfrm>
            <a:off x="6553200" y="4767263"/>
            <a:ext cx="2133600" cy="273844"/>
          </a:xfrm>
          <a:prstGeom prst="rect">
            <a:avLst/>
          </a:prstGeom>
        </p:spPr>
        <p:txBody>
          <a:bodyPr/>
          <a:lstStyle/>
          <a:p>
            <a:fld id="{DA93C073-08DE-9C40-9CD0-DDF7A0FDEC50}" type="slidenum">
              <a:rPr lang="en-US" smtClean="0"/>
              <a:pPr/>
              <a:t>2</a:t>
            </a:fld>
            <a:endParaRPr lang="en-US"/>
          </a:p>
        </p:txBody>
      </p:sp>
    </p:spTree>
    <p:extLst>
      <p:ext uri="{BB962C8B-B14F-4D97-AF65-F5344CB8AC3E}">
        <p14:creationId xmlns:p14="http://schemas.microsoft.com/office/powerpoint/2010/main" val="758081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40"/>
            <a:ext cx="8229600" cy="724110"/>
          </a:xfrm>
        </p:spPr>
        <p:txBody>
          <a:bodyPr/>
          <a:lstStyle/>
          <a:p>
            <a:r>
              <a:rPr lang="en-US" dirty="0" smtClean="0"/>
              <a:t>Staff</a:t>
            </a:r>
            <a:endParaRPr lang="en-US" dirty="0"/>
          </a:p>
        </p:txBody>
      </p:sp>
      <p:sp>
        <p:nvSpPr>
          <p:cNvPr id="3" name="Content Placeholder 2"/>
          <p:cNvSpPr>
            <a:spLocks noGrp="1"/>
          </p:cNvSpPr>
          <p:nvPr>
            <p:ph idx="1"/>
          </p:nvPr>
        </p:nvSpPr>
        <p:spPr>
          <a:xfrm>
            <a:off x="457200" y="621464"/>
            <a:ext cx="8229600" cy="3462617"/>
          </a:xfrm>
        </p:spPr>
        <p:txBody>
          <a:bodyPr/>
          <a:lstStyle/>
          <a:p>
            <a:pPr>
              <a:lnSpc>
                <a:spcPct val="80000"/>
              </a:lnSpc>
            </a:pPr>
            <a:r>
              <a:rPr lang="en-US" sz="2000" dirty="0" smtClean="0"/>
              <a:t>Senior epidemiologists  - 4</a:t>
            </a:r>
          </a:p>
          <a:p>
            <a:pPr>
              <a:lnSpc>
                <a:spcPct val="80000"/>
              </a:lnSpc>
            </a:pPr>
            <a:r>
              <a:rPr lang="en-US" sz="2000" dirty="0" smtClean="0"/>
              <a:t>Senior IT developer - 1</a:t>
            </a:r>
          </a:p>
          <a:p>
            <a:pPr>
              <a:lnSpc>
                <a:spcPct val="80000"/>
              </a:lnSpc>
            </a:pPr>
            <a:r>
              <a:rPr lang="en-US" sz="2000" dirty="0" smtClean="0"/>
              <a:t>Staff epidemiologists -21</a:t>
            </a:r>
          </a:p>
          <a:p>
            <a:pPr lvl="1">
              <a:lnSpc>
                <a:spcPct val="80000"/>
              </a:lnSpc>
            </a:pPr>
            <a:r>
              <a:rPr lang="en-US" sz="2000" dirty="0" smtClean="0"/>
              <a:t>Provide project support</a:t>
            </a:r>
          </a:p>
          <a:p>
            <a:pPr>
              <a:lnSpc>
                <a:spcPct val="80000"/>
              </a:lnSpc>
            </a:pPr>
            <a:r>
              <a:rPr lang="en-US" sz="2000" dirty="0" smtClean="0"/>
              <a:t>Programmers – 8</a:t>
            </a:r>
          </a:p>
          <a:p>
            <a:pPr lvl="1">
              <a:lnSpc>
                <a:spcPct val="80000"/>
              </a:lnSpc>
            </a:pPr>
            <a:r>
              <a:rPr lang="en-US" sz="2000" dirty="0" smtClean="0"/>
              <a:t>Prepare data for analysis </a:t>
            </a:r>
          </a:p>
          <a:p>
            <a:pPr>
              <a:lnSpc>
                <a:spcPct val="80000"/>
              </a:lnSpc>
            </a:pPr>
            <a:r>
              <a:rPr lang="en-US" sz="2000" dirty="0" smtClean="0"/>
              <a:t>Database administrators – 4</a:t>
            </a:r>
          </a:p>
          <a:p>
            <a:pPr lvl="1">
              <a:lnSpc>
                <a:spcPct val="80000"/>
              </a:lnSpc>
            </a:pPr>
            <a:r>
              <a:rPr lang="en-US" sz="2000" dirty="0" smtClean="0"/>
              <a:t>Responsible for data acquisition and organization</a:t>
            </a:r>
          </a:p>
          <a:p>
            <a:pPr>
              <a:lnSpc>
                <a:spcPct val="80000"/>
              </a:lnSpc>
            </a:pPr>
            <a:r>
              <a:rPr lang="en-US" sz="2000" dirty="0" smtClean="0"/>
              <a:t>Help desk personnel  - 5</a:t>
            </a:r>
          </a:p>
          <a:p>
            <a:pPr lvl="1">
              <a:lnSpc>
                <a:spcPct val="80000"/>
              </a:lnSpc>
            </a:pPr>
            <a:r>
              <a:rPr lang="en-US" sz="2000" dirty="0" smtClean="0"/>
              <a:t>External data collection programs, program support (e.g. </a:t>
            </a:r>
            <a:r>
              <a:rPr lang="en-US" sz="2000" dirty="0" err="1" smtClean="0"/>
              <a:t>eDHA</a:t>
            </a:r>
            <a:r>
              <a:rPr lang="en-US" sz="2000" dirty="0" smtClean="0"/>
              <a:t>, </a:t>
            </a:r>
            <a:r>
              <a:rPr lang="en-US" sz="2000" dirty="0" err="1" smtClean="0"/>
              <a:t>DRSi</a:t>
            </a:r>
            <a:r>
              <a:rPr lang="en-US" sz="2000" dirty="0" smtClean="0"/>
              <a:t>, </a:t>
            </a:r>
            <a:r>
              <a:rPr lang="en-US" sz="2000" dirty="0" err="1" smtClean="0"/>
              <a:t>CarePoint</a:t>
            </a:r>
            <a:r>
              <a:rPr lang="en-US" sz="2000" dirty="0" smtClean="0"/>
              <a:t>)</a:t>
            </a:r>
          </a:p>
          <a:p>
            <a:pPr>
              <a:lnSpc>
                <a:spcPct val="80000"/>
              </a:lnSpc>
            </a:pPr>
            <a:r>
              <a:rPr lang="en-US" sz="2000" dirty="0" smtClean="0"/>
              <a:t>Management Assistants – 1</a:t>
            </a:r>
          </a:p>
          <a:p>
            <a:pPr>
              <a:lnSpc>
                <a:spcPct val="80000"/>
              </a:lnSpc>
            </a:pPr>
            <a:r>
              <a:rPr lang="en-US" sz="2000" dirty="0" smtClean="0"/>
              <a:t>Technical Writers - 1</a:t>
            </a:r>
          </a:p>
        </p:txBody>
      </p:sp>
      <p:sp>
        <p:nvSpPr>
          <p:cNvPr id="5" name="Slide Number Placeholder 4"/>
          <p:cNvSpPr>
            <a:spLocks noGrp="1"/>
          </p:cNvSpPr>
          <p:nvPr>
            <p:ph type="sldNum" sz="quarter" idx="4294967295"/>
          </p:nvPr>
        </p:nvSpPr>
        <p:spPr>
          <a:xfrm>
            <a:off x="6553200" y="4767263"/>
            <a:ext cx="2133600" cy="273844"/>
          </a:xfrm>
          <a:prstGeom prst="rect">
            <a:avLst/>
          </a:prstGeom>
        </p:spPr>
        <p:txBody>
          <a:bodyPr/>
          <a:lstStyle/>
          <a:p>
            <a:fld id="{DA93C073-08DE-9C40-9CD0-DDF7A0FDEC50}" type="slidenum">
              <a:rPr lang="en-US" smtClean="0"/>
              <a:pPr/>
              <a:t>3</a:t>
            </a:fld>
            <a:endParaRPr lang="en-US"/>
          </a:p>
        </p:txBody>
      </p:sp>
    </p:spTree>
    <p:extLst>
      <p:ext uri="{BB962C8B-B14F-4D97-AF65-F5344CB8AC3E}">
        <p14:creationId xmlns:p14="http://schemas.microsoft.com/office/powerpoint/2010/main" val="2222880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lstStyle/>
          <a:p>
            <a:r>
              <a:rPr lang="en-US" sz="2000" dirty="0" smtClean="0"/>
              <a:t>Navy lead for health surveillance.</a:t>
            </a:r>
          </a:p>
          <a:p>
            <a:r>
              <a:rPr lang="en-US" sz="2000" dirty="0" smtClean="0"/>
              <a:t>Provide data analysis for public health surveillance for Navy and Marine Corps members and beneficiaries.</a:t>
            </a:r>
          </a:p>
          <a:p>
            <a:r>
              <a:rPr lang="en-US" sz="2000" dirty="0" smtClean="0"/>
              <a:t>Conduct investigations and studies.</a:t>
            </a:r>
          </a:p>
          <a:p>
            <a:r>
              <a:rPr lang="en-US" sz="2000" dirty="0" smtClean="0"/>
              <a:t>Provide support for outbreak investigations</a:t>
            </a:r>
          </a:p>
          <a:p>
            <a:r>
              <a:rPr lang="en-US" sz="2000" dirty="0" smtClean="0"/>
              <a:t>Provide epidemiologic and data consultation, as well as study design support.</a:t>
            </a:r>
          </a:p>
          <a:p>
            <a:r>
              <a:rPr lang="en-US" sz="2000" dirty="0" smtClean="0"/>
              <a:t>Provide innovative approaches to infectious disease surveillance for the Department of Defense in support of the Global Emerging Infection Surveillance and Response System.</a:t>
            </a:r>
          </a:p>
          <a:p>
            <a:r>
              <a:rPr lang="en-US" sz="2000" dirty="0" smtClean="0"/>
              <a:t>Develop and support public health data collection applications</a:t>
            </a:r>
          </a:p>
          <a:p>
            <a:endParaRPr lang="en-US" sz="2000" dirty="0"/>
          </a:p>
        </p:txBody>
      </p:sp>
      <p:sp>
        <p:nvSpPr>
          <p:cNvPr id="5" name="Slide Number Placeholder 4"/>
          <p:cNvSpPr>
            <a:spLocks noGrp="1"/>
          </p:cNvSpPr>
          <p:nvPr>
            <p:ph type="sldNum" sz="quarter" idx="4294967295"/>
          </p:nvPr>
        </p:nvSpPr>
        <p:spPr>
          <a:xfrm>
            <a:off x="6553200" y="4767263"/>
            <a:ext cx="2133600" cy="273844"/>
          </a:xfrm>
          <a:prstGeom prst="rect">
            <a:avLst/>
          </a:prstGeom>
        </p:spPr>
        <p:txBody>
          <a:bodyPr/>
          <a:lstStyle/>
          <a:p>
            <a:fld id="{DA93C073-08DE-9C40-9CD0-DDF7A0FDEC50}" type="slidenum">
              <a:rPr lang="en-US" smtClean="0"/>
              <a:pPr/>
              <a:t>4</a:t>
            </a:fld>
            <a:endParaRPr lang="en-US"/>
          </a:p>
        </p:txBody>
      </p:sp>
    </p:spTree>
    <p:extLst>
      <p:ext uri="{BB962C8B-B14F-4D97-AF65-F5344CB8AC3E}">
        <p14:creationId xmlns:p14="http://schemas.microsoft.com/office/powerpoint/2010/main" val="202199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675"/>
            <a:ext cx="8229600" cy="724110"/>
          </a:xfrm>
        </p:spPr>
        <p:txBody>
          <a:bodyPr/>
          <a:lstStyle/>
          <a:p>
            <a:r>
              <a:rPr lang="en-US" dirty="0" smtClean="0"/>
              <a:t>Behavioral Health Division</a:t>
            </a:r>
            <a:endParaRPr lang="en-US" dirty="0"/>
          </a:p>
        </p:txBody>
      </p:sp>
      <p:sp>
        <p:nvSpPr>
          <p:cNvPr id="3" name="Content Placeholder 2"/>
          <p:cNvSpPr>
            <a:spLocks noGrp="1"/>
          </p:cNvSpPr>
          <p:nvPr>
            <p:ph idx="1"/>
          </p:nvPr>
        </p:nvSpPr>
        <p:spPr>
          <a:xfrm>
            <a:off x="457200" y="601529"/>
            <a:ext cx="8229600" cy="3270459"/>
          </a:xfrm>
        </p:spPr>
        <p:txBody>
          <a:bodyPr/>
          <a:lstStyle/>
          <a:p>
            <a:r>
              <a:rPr lang="en-US" sz="2000" dirty="0" smtClean="0"/>
              <a:t>Supports </a:t>
            </a:r>
            <a:r>
              <a:rPr lang="en-US" sz="2000" dirty="0" smtClean="0"/>
              <a:t>Navy Suicide Prevention efforts by conducting multiple epidemiologic and analytic projects.</a:t>
            </a:r>
          </a:p>
          <a:p>
            <a:pPr lvl="1"/>
            <a:r>
              <a:rPr lang="en-US" sz="2000" dirty="0" smtClean="0"/>
              <a:t>Surveillance of behavioral health conditions</a:t>
            </a:r>
          </a:p>
          <a:p>
            <a:pPr lvl="1"/>
            <a:r>
              <a:rPr lang="en-US" sz="2000" dirty="0" smtClean="0"/>
              <a:t>Medical record reviews for all USN/USMC suicide deaths</a:t>
            </a:r>
          </a:p>
          <a:p>
            <a:pPr lvl="2"/>
            <a:r>
              <a:rPr lang="en-US" sz="2000" dirty="0" smtClean="0"/>
              <a:t>Clinical/administrative data</a:t>
            </a:r>
          </a:p>
          <a:p>
            <a:pPr lvl="2"/>
            <a:r>
              <a:rPr lang="en-US" sz="2000" dirty="0" smtClean="0"/>
              <a:t>Quantitative review of AHLTA clinical notes</a:t>
            </a:r>
          </a:p>
          <a:p>
            <a:pPr lvl="1"/>
            <a:r>
              <a:rPr lang="en-US" sz="2000" b="1" dirty="0" smtClean="0"/>
              <a:t>Participate in Navy interdisciplinary Suicide Case Reviews (‘Deep Dives’)</a:t>
            </a:r>
          </a:p>
          <a:p>
            <a:pPr lvl="1"/>
            <a:r>
              <a:rPr lang="en-US" sz="2000" dirty="0" smtClean="0"/>
              <a:t>Analysis of risk factors among Navy suicide attempts and death</a:t>
            </a:r>
          </a:p>
          <a:p>
            <a:pPr lvl="1"/>
            <a:r>
              <a:rPr lang="en-US" sz="2000" dirty="0" smtClean="0"/>
              <a:t>Ad hoc analyses</a:t>
            </a:r>
            <a:endParaRPr lang="en-US" sz="2000" dirty="0"/>
          </a:p>
        </p:txBody>
      </p:sp>
      <p:sp>
        <p:nvSpPr>
          <p:cNvPr id="7" name="Slide Number Placeholder 5"/>
          <p:cNvSpPr txBox="1">
            <a:spLocks/>
          </p:cNvSpPr>
          <p:nvPr/>
        </p:nvSpPr>
        <p:spPr>
          <a:xfrm>
            <a:off x="6169486" y="4663365"/>
            <a:ext cx="2517314"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A93C073-08DE-9C40-9CD0-DDF7A0FDEC50}" type="slidenum">
              <a:rPr lang="en-US" sz="1200" smtClean="0">
                <a:solidFill>
                  <a:srgbClr val="FFFFFF"/>
                </a:solidFill>
              </a:rPr>
              <a:pPr algn="r"/>
              <a:t>5</a:t>
            </a:fld>
            <a:endParaRPr lang="en-US" sz="1200" dirty="0">
              <a:solidFill>
                <a:srgbClr val="FFFFFF"/>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2433708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a:xfrm>
            <a:off x="457200" y="745435"/>
            <a:ext cx="8229600" cy="3583982"/>
          </a:xfrm>
        </p:spPr>
        <p:txBody>
          <a:bodyPr/>
          <a:lstStyle/>
          <a:p>
            <a:r>
              <a:rPr lang="en-US" sz="2000" dirty="0" smtClean="0"/>
              <a:t>Navy Suicide Deep Dives</a:t>
            </a:r>
          </a:p>
          <a:p>
            <a:pPr lvl="1"/>
            <a:r>
              <a:rPr lang="en-US" sz="2000" dirty="0" smtClean="0"/>
              <a:t>Organized by Navy Suicide Prevention Program (N171)</a:t>
            </a:r>
          </a:p>
          <a:p>
            <a:pPr lvl="1"/>
            <a:r>
              <a:rPr lang="en-US" sz="2000" dirty="0" smtClean="0"/>
              <a:t>Yearly working group</a:t>
            </a:r>
          </a:p>
          <a:p>
            <a:pPr lvl="1"/>
            <a:r>
              <a:rPr lang="en-US" sz="2000" dirty="0" smtClean="0"/>
              <a:t>Consists of a multi-disciplinary team of psychiatrists, psychologists, epidemiologists, social workers, law enforcement, chaplains, and counselors</a:t>
            </a:r>
          </a:p>
          <a:p>
            <a:pPr lvl="1"/>
            <a:r>
              <a:rPr lang="en-US" sz="2000" dirty="0" smtClean="0"/>
              <a:t>Comprehensive record review</a:t>
            </a:r>
          </a:p>
          <a:p>
            <a:pPr lvl="1"/>
            <a:r>
              <a:rPr lang="en-US" sz="2000" b="1" dirty="0" smtClean="0"/>
              <a:t>Collect standardized data on each case</a:t>
            </a:r>
          </a:p>
          <a:p>
            <a:pPr lvl="1"/>
            <a:r>
              <a:rPr lang="en-US" sz="2000" dirty="0" smtClean="0"/>
              <a:t>Find </a:t>
            </a:r>
            <a:r>
              <a:rPr lang="en-US" sz="2000" dirty="0"/>
              <a:t>common risk factors, opportunities for interventions, and suggest recommendations for future prevention strategies to policymakers</a:t>
            </a:r>
            <a:endParaRPr lang="en-US" sz="2000" dirty="0" smtClean="0"/>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601253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Review	</a:t>
            </a:r>
            <a:endParaRPr lang="en-US" dirty="0"/>
          </a:p>
        </p:txBody>
      </p:sp>
      <p:sp>
        <p:nvSpPr>
          <p:cNvPr id="3" name="Content Placeholder 2"/>
          <p:cNvSpPr>
            <a:spLocks noGrp="1"/>
          </p:cNvSpPr>
          <p:nvPr>
            <p:ph idx="1"/>
          </p:nvPr>
        </p:nvSpPr>
        <p:spPr>
          <a:xfrm>
            <a:off x="457200" y="775692"/>
            <a:ext cx="8229600" cy="3270459"/>
          </a:xfrm>
        </p:spPr>
        <p:txBody>
          <a:bodyPr numCol="2"/>
          <a:lstStyle/>
          <a:p>
            <a:r>
              <a:rPr lang="en-US" sz="2200" dirty="0" smtClean="0"/>
              <a:t>Available Data</a:t>
            </a:r>
          </a:p>
          <a:p>
            <a:pPr lvl="1"/>
            <a:r>
              <a:rPr lang="en-US" sz="2200" dirty="0" smtClean="0"/>
              <a:t>CNO Report</a:t>
            </a:r>
          </a:p>
          <a:p>
            <a:pPr lvl="1"/>
            <a:r>
              <a:rPr lang="en-US" sz="2200" dirty="0" smtClean="0"/>
              <a:t>DODSER</a:t>
            </a:r>
          </a:p>
          <a:p>
            <a:pPr lvl="1"/>
            <a:r>
              <a:rPr lang="en-US" sz="2200" dirty="0" smtClean="0"/>
              <a:t>Medical Encounters</a:t>
            </a:r>
          </a:p>
          <a:p>
            <a:pPr lvl="1"/>
            <a:r>
              <a:rPr lang="en-US" sz="2200" dirty="0" smtClean="0"/>
              <a:t>Pharmacy Transactions</a:t>
            </a:r>
          </a:p>
          <a:p>
            <a:pPr lvl="1"/>
            <a:r>
              <a:rPr lang="en-US" sz="2200" dirty="0" smtClean="0"/>
              <a:t>NCIS/Police Reports</a:t>
            </a:r>
          </a:p>
          <a:p>
            <a:pPr lvl="1"/>
            <a:r>
              <a:rPr lang="en-US" sz="2200" dirty="0" smtClean="0"/>
              <a:t>Deployment Histories</a:t>
            </a:r>
          </a:p>
          <a:p>
            <a:pPr lvl="2"/>
            <a:r>
              <a:rPr lang="en-US" sz="2200" dirty="0" smtClean="0"/>
              <a:t>Deployment Health Assessments</a:t>
            </a:r>
          </a:p>
          <a:p>
            <a:pPr lvl="1"/>
            <a:r>
              <a:rPr lang="en-US" sz="2200" dirty="0" smtClean="0"/>
              <a:t>Family Advocacy Program </a:t>
            </a:r>
          </a:p>
          <a:p>
            <a:pPr lvl="1"/>
            <a:r>
              <a:rPr lang="en-US" sz="2200" dirty="0" smtClean="0"/>
              <a:t>Tragedy Assistance Program for Survivors (TAPS)</a:t>
            </a:r>
          </a:p>
          <a:p>
            <a:pPr lvl="1"/>
            <a:r>
              <a:rPr lang="en-US" sz="2200" dirty="0" smtClean="0"/>
              <a:t>Personnel Records</a:t>
            </a:r>
          </a:p>
          <a:p>
            <a:pPr lvl="2"/>
            <a:r>
              <a:rPr lang="en-US" sz="2200" dirty="0" smtClean="0"/>
              <a:t>FITREPS</a:t>
            </a:r>
          </a:p>
          <a:p>
            <a:pPr lvl="2"/>
            <a:r>
              <a:rPr lang="en-US" sz="2200" dirty="0" smtClean="0"/>
              <a:t>PRIMS</a:t>
            </a:r>
          </a:p>
          <a:p>
            <a:pPr lvl="2"/>
            <a:r>
              <a:rPr lang="en-US" sz="2200" dirty="0" smtClean="0"/>
              <a:t>Accession </a:t>
            </a:r>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3862632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Review Process	</a:t>
            </a:r>
            <a:endParaRPr lang="en-US" dirty="0"/>
          </a:p>
        </p:txBody>
      </p:sp>
      <p:sp>
        <p:nvSpPr>
          <p:cNvPr id="3" name="Content Placeholder 2"/>
          <p:cNvSpPr>
            <a:spLocks noGrp="1"/>
          </p:cNvSpPr>
          <p:nvPr>
            <p:ph idx="1"/>
          </p:nvPr>
        </p:nvSpPr>
        <p:spPr/>
        <p:txBody>
          <a:bodyPr/>
          <a:lstStyle/>
          <a:p>
            <a:r>
              <a:rPr lang="en-US" dirty="0" smtClean="0"/>
              <a:t>Cases divided between two groups</a:t>
            </a:r>
          </a:p>
          <a:p>
            <a:pPr lvl="1"/>
            <a:r>
              <a:rPr lang="en-US" dirty="0"/>
              <a:t>59 cases over 5 days</a:t>
            </a:r>
          </a:p>
          <a:p>
            <a:r>
              <a:rPr lang="en-US" dirty="0" smtClean="0"/>
              <a:t>Work in separate rooms</a:t>
            </a:r>
          </a:p>
          <a:p>
            <a:r>
              <a:rPr lang="en-US" dirty="0" smtClean="0"/>
              <a:t>Each person responsible for specific part of review</a:t>
            </a:r>
          </a:p>
          <a:p>
            <a:r>
              <a:rPr lang="en-US" dirty="0" smtClean="0"/>
              <a:t>20-45 minutes to review documentation</a:t>
            </a:r>
          </a:p>
          <a:p>
            <a:r>
              <a:rPr lang="en-US" dirty="0" smtClean="0"/>
              <a:t>15-30 minutes for discussion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069" y="4582078"/>
            <a:ext cx="581891" cy="436418"/>
          </a:xfrm>
          <a:prstGeom prst="rect">
            <a:avLst/>
          </a:prstGeom>
        </p:spPr>
      </p:pic>
    </p:spTree>
    <p:extLst>
      <p:ext uri="{BB962C8B-B14F-4D97-AF65-F5344CB8AC3E}">
        <p14:creationId xmlns:p14="http://schemas.microsoft.com/office/powerpoint/2010/main" val="3340514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NMCPHC_PPT_GENERAL_TEMPLATE_DRAFT_11Feb2016">
  <a:themeElements>
    <a:clrScheme name="NMCPHC Color Palette">
      <a:dk1>
        <a:sysClr val="windowText" lastClr="000000"/>
      </a:dk1>
      <a:lt1>
        <a:sysClr val="window" lastClr="FFFFFF"/>
      </a:lt1>
      <a:dk2>
        <a:srgbClr val="172E56"/>
      </a:dk2>
      <a:lt2>
        <a:srgbClr val="DDF2F8"/>
      </a:lt2>
      <a:accent1>
        <a:srgbClr val="042540"/>
      </a:accent1>
      <a:accent2>
        <a:srgbClr val="F8A912"/>
      </a:accent2>
      <a:accent3>
        <a:srgbClr val="1A55A6"/>
      </a:accent3>
      <a:accent4>
        <a:srgbClr val="4B4D4F"/>
      </a:accent4>
      <a:accent5>
        <a:srgbClr val="0A3623"/>
      </a:accent5>
      <a:accent6>
        <a:srgbClr val="A40315"/>
      </a:accent6>
      <a:hlink>
        <a:srgbClr val="04253F"/>
      </a:hlink>
      <a:folHlink>
        <a:srgbClr val="F4A511"/>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2894BF312B1446885AF218E04136E7" ma:contentTypeVersion="3" ma:contentTypeDescription="Create a new document." ma:contentTypeScope="" ma:versionID="53401ef3f88320d5df20c7c353a339dc">
  <xsd:schema xmlns:xsd="http://www.w3.org/2001/XMLSchema" xmlns:xs="http://www.w3.org/2001/XMLSchema" xmlns:p="http://schemas.microsoft.com/office/2006/metadata/properties" targetNamespace="http://schemas.microsoft.com/office/2006/metadata/properties" ma:root="true" ma:fieldsID="4c37901602a3e2ba5ec7d8339d7d3b2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198A19-5478-41E1-874B-CD13E5A1F87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FAE59FD2-643B-4713-B6F6-CBD316FC08A1}">
  <ds:schemaRefs>
    <ds:schemaRef ds:uri="http://schemas.microsoft.com/sharepoint/v3/contenttype/forms"/>
  </ds:schemaRefs>
</ds:datastoreItem>
</file>

<file path=customXml/itemProps3.xml><?xml version="1.0" encoding="utf-8"?>
<ds:datastoreItem xmlns:ds="http://schemas.openxmlformats.org/officeDocument/2006/customXml" ds:itemID="{9790FFD0-2151-4BE0-B833-818148C40B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1369</TotalTime>
  <Words>1390</Words>
  <Application>Microsoft Office PowerPoint</Application>
  <PresentationFormat>On-screen Show (16:9)</PresentationFormat>
  <Paragraphs>262</Paragraphs>
  <Slides>28</Slides>
  <Notes>15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NMCPHC_PPT_GENERAL_TEMPLATE_DRAFT_11Feb2016</vt:lpstr>
      <vt:lpstr>Developing a Suicide Deep Dive Data Collection Tool for the Navy</vt:lpstr>
      <vt:lpstr>PowerPoint Presentation</vt:lpstr>
      <vt:lpstr>EpiData Center Overview</vt:lpstr>
      <vt:lpstr>Staff</vt:lpstr>
      <vt:lpstr>Mission</vt:lpstr>
      <vt:lpstr>Behavioral Health Division</vt:lpstr>
      <vt:lpstr>Background </vt:lpstr>
      <vt:lpstr>Record Review </vt:lpstr>
      <vt:lpstr>Case Review Process </vt:lpstr>
      <vt:lpstr>Data Collection Request</vt:lpstr>
      <vt:lpstr>Step 1: Identify Variables</vt:lpstr>
      <vt:lpstr>Step 2: Build the Database</vt:lpstr>
      <vt:lpstr>Step 3: Beta Testing</vt:lpstr>
      <vt:lpstr>PowerPoint Presentation</vt:lpstr>
      <vt:lpstr>PowerPoint Presentation</vt:lpstr>
      <vt:lpstr>PowerPoint Presentation</vt:lpstr>
      <vt:lpstr>PowerPoint Presentation</vt:lpstr>
      <vt:lpstr>PowerPoint Presentation</vt:lpstr>
      <vt:lpstr>PowerPoint Presentation</vt:lpstr>
      <vt:lpstr>Data Categories</vt:lpstr>
      <vt:lpstr>Step 4: Finalize Data Dictionary</vt:lpstr>
      <vt:lpstr>Data Dictionary</vt:lpstr>
      <vt:lpstr>Step 5: Rollout</vt:lpstr>
      <vt:lpstr>Lessons Learned – Successes</vt:lpstr>
      <vt:lpstr>Lessons Learned – Challenges</vt:lpstr>
      <vt:lpstr>Future State</vt:lpstr>
      <vt:lpstr>Acknowledgements</vt:lpstr>
      <vt:lpstr>Questions?  Contact Information Tina Luse, MPH tina.m.luse.civ@mail.mil 757-953-0449 </vt:lpstr>
    </vt:vector>
  </TitlesOfParts>
  <Company>NMCP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Genevieve (CTR)</dc:creator>
  <cp:lastModifiedBy>NMCPHC</cp:lastModifiedBy>
  <cp:revision>64</cp:revision>
  <dcterms:created xsi:type="dcterms:W3CDTF">2016-02-11T20:48:13Z</dcterms:created>
  <dcterms:modified xsi:type="dcterms:W3CDTF">2017-07-31T22:04:27Z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0x0101001D2894BF312B1446885AF218E04136E7</vt:lpwstr>
  </property>
  <property fmtid="{D5CDD505-2E9C-101B-9397-08002B2CF9AE}" pid="3" name="Order">
    <vt:r8>2700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ies>
</file>