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5" r:id="rId3"/>
    <p:sldId id="316" r:id="rId4"/>
    <p:sldId id="317" r:id="rId5"/>
    <p:sldId id="318" r:id="rId6"/>
    <p:sldId id="319" r:id="rId7"/>
    <p:sldId id="320" r:id="rId8"/>
    <p:sldId id="322" r:id="rId9"/>
    <p:sldId id="329" r:id="rId10"/>
    <p:sldId id="343" r:id="rId11"/>
    <p:sldId id="346" r:id="rId12"/>
    <p:sldId id="347" r:id="rId13"/>
    <p:sldId id="356" r:id="rId14"/>
    <p:sldId id="351" r:id="rId15"/>
    <p:sldId id="350" r:id="rId16"/>
    <p:sldId id="355" r:id="rId17"/>
    <p:sldId id="353" r:id="rId18"/>
    <p:sldId id="357" r:id="rId19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A9192E"/>
    <a:srgbClr val="0C2340"/>
    <a:srgbClr val="394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61" autoAdjust="0"/>
  </p:normalViewPr>
  <p:slideViewPr>
    <p:cSldViewPr>
      <p:cViewPr varScale="1">
        <p:scale>
          <a:sx n="82" d="100"/>
          <a:sy n="82" d="100"/>
        </p:scale>
        <p:origin x="1236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Age </a:t>
            </a:r>
            <a:r>
              <a:rPr lang="en-US" dirty="0" smtClean="0"/>
              <a:t>in years</a:t>
            </a:r>
            <a:endParaRPr lang="en-US" dirty="0"/>
          </a:p>
        </c:rich>
      </c:tx>
      <c:layout>
        <c:manualLayout>
          <c:xMode val="edge"/>
          <c:yMode val="edge"/>
          <c:x val="0.45658878504672895"/>
          <c:y val="0.845561162249085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461770549709317E-2"/>
          <c:y val="7.1524527743891175E-2"/>
          <c:w val="0.89671376358329036"/>
          <c:h val="0.71587464419060298"/>
        </c:manualLayout>
      </c:layout>
      <c:barChart>
        <c:barDir val="bar"/>
        <c:grouping val="clustered"/>
        <c:varyColors val="0"/>
        <c:ser>
          <c:idx val="0"/>
          <c:order val="0"/>
          <c:tx>
            <c:v>represents each Marine who died by suicide in 2016</c:v>
          </c:tx>
          <c:spPr>
            <a:ln w="28575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811008894252737E-3"/>
                  <c:y val="-9.3898561975527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1.5811008894252737E-3"/>
                  <c:y val="-2.347417840375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3.1622017788505473E-3"/>
                  <c:y val="9.38967136150234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Sheet1!$A$52:$A$88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</c:numCache>
            </c:numRef>
          </c:cat>
          <c:val>
            <c:numRef>
              <c:f>Sheet1!$B$52:$B$88</c:f>
              <c:numCache>
                <c:formatCode>General</c:formatCode>
                <c:ptCount val="37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27</c:v>
                </c:pt>
                <c:pt idx="32">
                  <c:v>33</c:v>
                </c:pt>
                <c:pt idx="33">
                  <c:v>37</c:v>
                </c:pt>
                <c:pt idx="34">
                  <c:v>38</c:v>
                </c:pt>
                <c:pt idx="35">
                  <c:v>43</c:v>
                </c:pt>
                <c:pt idx="36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641576"/>
        <c:axId val="304642752"/>
      </c:barChart>
      <c:catAx>
        <c:axId val="304641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4642752"/>
        <c:crosses val="autoZero"/>
        <c:auto val="1"/>
        <c:lblAlgn val="ctr"/>
        <c:lblOffset val="100"/>
        <c:tickLblSkip val="1"/>
        <c:noMultiLvlLbl val="1"/>
      </c:catAx>
      <c:valAx>
        <c:axId val="304642752"/>
        <c:scaling>
          <c:orientation val="minMax"/>
          <c:max val="49"/>
          <c:min val="18"/>
        </c:scaling>
        <c:delete val="0"/>
        <c:axPos val="b"/>
        <c:numFmt formatCode="General" sourceLinked="1"/>
        <c:majorTickMark val="out"/>
        <c:minorTickMark val="none"/>
        <c:tickLblPos val="nextTo"/>
        <c:crossAx val="30464157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0532730438398"/>
          <c:y val="7.4548702245552642E-2"/>
          <c:w val="0.75856461630415006"/>
          <c:h val="0.719609944590259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Sheet1!$R$70:$R$77</c:f>
              <c:strCache>
                <c:ptCount val="8"/>
                <c:pt idx="0">
                  <c:v>Private First Class</c:v>
                </c:pt>
                <c:pt idx="1">
                  <c:v>Lance Corporal</c:v>
                </c:pt>
                <c:pt idx="2">
                  <c:v>Corporal</c:v>
                </c:pt>
                <c:pt idx="3">
                  <c:v>Sergeant</c:v>
                </c:pt>
                <c:pt idx="4">
                  <c:v>Staff Sergeant</c:v>
                </c:pt>
                <c:pt idx="5">
                  <c:v>Master Sergeant</c:v>
                </c:pt>
                <c:pt idx="6">
                  <c:v>Master Gunnery Sergeant</c:v>
                </c:pt>
                <c:pt idx="7">
                  <c:v> Second Lieutenant</c:v>
                </c:pt>
              </c:strCache>
            </c:strRef>
          </c:cat>
          <c:val>
            <c:numRef>
              <c:f>Sheet1!$S$70:$S$77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Sheet1!$R$70:$R$77</c:f>
              <c:strCache>
                <c:ptCount val="8"/>
                <c:pt idx="0">
                  <c:v>Private First Class</c:v>
                </c:pt>
                <c:pt idx="1">
                  <c:v>Lance Corporal</c:v>
                </c:pt>
                <c:pt idx="2">
                  <c:v>Corporal</c:v>
                </c:pt>
                <c:pt idx="3">
                  <c:v>Sergeant</c:v>
                </c:pt>
                <c:pt idx="4">
                  <c:v>Staff Sergeant</c:v>
                </c:pt>
                <c:pt idx="5">
                  <c:v>Master Sergeant</c:v>
                </c:pt>
                <c:pt idx="6">
                  <c:v>Master Gunnery Sergeant</c:v>
                </c:pt>
                <c:pt idx="7">
                  <c:v> Second Lieutenant</c:v>
                </c:pt>
              </c:strCache>
            </c:strRef>
          </c:cat>
          <c:val>
            <c:numRef>
              <c:f>Sheet1!$T$70:$T$77</c:f>
              <c:numCache>
                <c:formatCode>General</c:formatCode>
                <c:ptCount val="8"/>
                <c:pt idx="0">
                  <c:v>4.07</c:v>
                </c:pt>
                <c:pt idx="1">
                  <c:v>8.51</c:v>
                </c:pt>
                <c:pt idx="2">
                  <c:v>7.1040000000000001</c:v>
                </c:pt>
                <c:pt idx="3">
                  <c:v>5.18</c:v>
                </c:pt>
                <c:pt idx="4">
                  <c:v>2.738</c:v>
                </c:pt>
                <c:pt idx="5">
                  <c:v>0.74</c:v>
                </c:pt>
                <c:pt idx="6">
                  <c:v>0.28999999999999998</c:v>
                </c:pt>
                <c:pt idx="7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643536"/>
        <c:axId val="301961480"/>
      </c:barChart>
      <c:catAx>
        <c:axId val="30464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Rank</a:t>
                </a:r>
                <a:endParaRPr lang="en-US" sz="14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01961480"/>
        <c:crosses val="autoZero"/>
        <c:auto val="1"/>
        <c:lblAlgn val="ctr"/>
        <c:lblOffset val="100"/>
        <c:noMultiLvlLbl val="0"/>
      </c:catAx>
      <c:valAx>
        <c:axId val="301961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Number</a:t>
                </a:r>
                <a:r>
                  <a:rPr lang="en-US" sz="1400" baseline="0" dirty="0" smtClean="0"/>
                  <a:t> of Suicides in 2016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8997250343707037E-2"/>
              <c:y val="0.205654361735154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464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0"/>
        <c:ser>
          <c:idx val="0"/>
          <c:order val="0"/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smtClean="0"/>
                      <a:t>Jumping, </a:t>
                    </a:r>
                    <a:r>
                      <a:rPr lang="en-US" sz="1600" dirty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Sheet1!$H$93:$H$97</c:f>
              <c:strCache>
                <c:ptCount val="5"/>
                <c:pt idx="0">
                  <c:v>Gun shot wound</c:v>
                </c:pt>
                <c:pt idx="1">
                  <c:v>Drowning</c:v>
                </c:pt>
                <c:pt idx="2">
                  <c:v>Jump</c:v>
                </c:pt>
                <c:pt idx="3">
                  <c:v>Hanging</c:v>
                </c:pt>
                <c:pt idx="4">
                  <c:v>Carbon monoxide poisoning</c:v>
                </c:pt>
              </c:strCache>
            </c:strRef>
          </c:cat>
          <c:val>
            <c:numRef>
              <c:f>Sheet1!$I$93:$I$97</c:f>
              <c:numCache>
                <c:formatCode>General</c:formatCode>
                <c:ptCount val="5"/>
                <c:pt idx="0">
                  <c:v>20</c:v>
                </c:pt>
                <c:pt idx="1">
                  <c:v>1</c:v>
                </c:pt>
                <c:pt idx="2">
                  <c:v>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6641561109212E-2"/>
          <c:y val="7.9668296711823156E-2"/>
          <c:w val="0.89671376358329036"/>
          <c:h val="0.71587464419060298"/>
        </c:manualLayout>
      </c:layout>
      <c:barChart>
        <c:barDir val="bar"/>
        <c:grouping val="clustered"/>
        <c:varyColors val="0"/>
        <c:ser>
          <c:idx val="0"/>
          <c:order val="0"/>
          <c:tx>
            <c:v>represents each Marine who died by suicide in 2016</c:v>
          </c:tx>
          <c:spPr>
            <a:ln w="28575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2985853157065E-3"/>
                  <c:y val="-1.1128207464836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112820746483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112820746483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1.1128207464836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5434201144585774E-3"/>
                  <c:y val="1.669231119725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5434201144585774E-3"/>
                  <c:y val="2.225641492967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6.1736804578342809E-3"/>
                  <c:y val="-5.1003695014797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6.1736804578342809E-3"/>
                  <c:y val="1.669231119725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3.0868402289171547E-3"/>
                  <c:y val="3.8948726126928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3.0868402289171547E-3"/>
                  <c:y val="1.669231119725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4.6302603433757321E-3"/>
                  <c:y val="1.6691873078850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3.0868402289171547E-3"/>
                  <c:y val="1.669231119725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1.5434201144585774E-3"/>
                  <c:y val="-1.0056989607777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0"/>
                  <c:y val="2.7820518662091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0"/>
                  <c:y val="3.3384622394509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0"/>
                  <c:y val="2.2256414929673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1.5434201144585774E-3"/>
                  <c:y val="2.7820518662091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1.3890902559269953E-2"/>
                  <c:y val="5.007693359176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Sheet1!$A$52:$A$88</c:f>
              <c:numCache>
                <c:formatCode>General</c:formatCode>
                <c:ptCount val="3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</c:numCache>
            </c:numRef>
          </c:cat>
          <c:val>
            <c:numRef>
              <c:f>Sheet1!$B$52:$B$88</c:f>
              <c:numCache>
                <c:formatCode>General</c:formatCode>
                <c:ptCount val="37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21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27</c:v>
                </c:pt>
                <c:pt idx="32">
                  <c:v>33</c:v>
                </c:pt>
                <c:pt idx="33">
                  <c:v>37</c:v>
                </c:pt>
                <c:pt idx="34">
                  <c:v>38</c:v>
                </c:pt>
                <c:pt idx="35">
                  <c:v>43</c:v>
                </c:pt>
                <c:pt idx="36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595456"/>
        <c:axId val="387595848"/>
      </c:barChart>
      <c:catAx>
        <c:axId val="387595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7595848"/>
        <c:crosses val="autoZero"/>
        <c:auto val="1"/>
        <c:lblAlgn val="ctr"/>
        <c:lblOffset val="100"/>
        <c:tickLblSkip val="1"/>
        <c:noMultiLvlLbl val="1"/>
      </c:catAx>
      <c:valAx>
        <c:axId val="387595848"/>
        <c:scaling>
          <c:orientation val="minMax"/>
          <c:max val="49"/>
          <c:min val="18"/>
        </c:scaling>
        <c:delete val="0"/>
        <c:axPos val="b"/>
        <c:numFmt formatCode="General" sourceLinked="1"/>
        <c:majorTickMark val="out"/>
        <c:minorTickMark val="none"/>
        <c:tickLblPos val="nextTo"/>
        <c:crossAx val="387595456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0.26168</cdr:x>
      <cdr:y>0.39437</cdr:y>
    </cdr:from>
    <cdr:to>
      <cdr:x>0.36449</cdr:x>
      <cdr:y>0.46899</cdr:y>
    </cdr:to>
    <cdr:sp macro="" textlink="">
      <cdr:nvSpPr>
        <cdr:cNvPr id="2" name="Up Arrow 1"/>
        <cdr:cNvSpPr/>
      </cdr:nvSpPr>
      <cdr:spPr>
        <a:xfrm xmlns:a="http://schemas.openxmlformats.org/drawingml/2006/main" rot="16200000">
          <a:off x="2350827" y="1916373"/>
          <a:ext cx="403746" cy="83820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0.27902</cdr:x>
      <cdr:y>0.39906</cdr:y>
    </cdr:from>
    <cdr:to>
      <cdr:x>0.37715</cdr:x>
      <cdr:y>0.44384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41178" y="1619250"/>
          <a:ext cx="788218" cy="181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Median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0.07477</cdr:x>
      <cdr:y>0.07042</cdr:y>
    </cdr:from>
    <cdr:to>
      <cdr:x>0.07477</cdr:x>
      <cdr:y>0.78873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09600" y="381000"/>
          <a:ext cx="0" cy="3886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0.63002</cdr:x>
      <cdr:y>0.28169</cdr:y>
    </cdr:from>
    <cdr:to>
      <cdr:x>0.96205</cdr:x>
      <cdr:y>0.64789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60578" y="1524000"/>
          <a:ext cx="2667000" cy="1981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0.27103</cdr:x>
      <cdr:y>0.40845</cdr:y>
    </cdr:from>
    <cdr:to>
      <cdr:x>0.36916</cdr:x>
      <cdr:y>0.45323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09800" y="2209800"/>
          <a:ext cx="800100" cy="242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Median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0.07477</cdr:x>
      <cdr:y>0.07042</cdr:y>
    </cdr:from>
    <cdr:to>
      <cdr:x>0.07477</cdr:x>
      <cdr:y>0.78873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609600" y="381000"/>
          <a:ext cx="0" cy="38862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0.71841</cdr:x>
      <cdr:y>0.50641</cdr:y>
    </cdr:from>
    <cdr:to>
      <cdr:x>0.94067</cdr:x>
      <cdr:y>0.69034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5427" y="789729"/>
          <a:ext cx="1947664" cy="286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SNCOs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3D6FDDC-F40E-42C3-9D93-D8C0AD9728B3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6C765DF-7811-4254-A7CD-90046A8A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4" defTabSz="933237">
              <a:defRPr/>
            </a:pPr>
            <a:r>
              <a:rPr lang="en-US" sz="2000" dirty="0">
                <a:solidFill>
                  <a:srgbClr val="FF0000"/>
                </a:solidFill>
              </a:rPr>
              <a:t>Example bullet one: Girlfriend broke up with Marine on leave </a:t>
            </a:r>
          </a:p>
          <a:p>
            <a:pPr marL="0" lvl="4" defTabSz="933237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lvl="4" defTabSz="933237">
              <a:defRPr/>
            </a:pPr>
            <a:r>
              <a:rPr lang="en-US" sz="2000" dirty="0">
                <a:solidFill>
                  <a:srgbClr val="FF0000"/>
                </a:solidFill>
              </a:rPr>
              <a:t>Example bullet two: Administrative separation (ADSEP), exposure to fellow Marine deaths by suicide, divorce, </a:t>
            </a:r>
            <a:r>
              <a:rPr lang="en-US" sz="2000" dirty="0" err="1">
                <a:solidFill>
                  <a:srgbClr val="FF0000"/>
                </a:solidFill>
              </a:rPr>
              <a:t>nonjudicial</a:t>
            </a:r>
            <a:r>
              <a:rPr lang="en-US" sz="2000" dirty="0">
                <a:solidFill>
                  <a:srgbClr val="FF0000"/>
                </a:solidFill>
              </a:rPr>
              <a:t> punishment (NJP)</a:t>
            </a:r>
          </a:p>
          <a:p>
            <a:pPr marL="0" lvl="4" defTabSz="933237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0" lvl="4" defTabSz="933237">
              <a:defRPr/>
            </a:pPr>
            <a:r>
              <a:rPr lang="en-US" sz="2000" dirty="0">
                <a:solidFill>
                  <a:srgbClr val="FF0000"/>
                </a:solidFill>
              </a:rPr>
              <a:t>Example bullet three: severe relationship distress, previous suicidal behavior,  sexual assault charges,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776" indent="-286776"/>
            <a:r>
              <a:rPr lang="en-US" sz="1600" dirty="0"/>
              <a:t>Profile characteristics:</a:t>
            </a:r>
          </a:p>
          <a:p>
            <a:pPr marL="583273" lvl="1" indent="-174982">
              <a:buFont typeface="Arial" panose="020B0604020202020204" pitchFamily="34" charset="0"/>
              <a:buChar char="•"/>
            </a:pPr>
            <a:r>
              <a:rPr lang="en-US" dirty="0"/>
              <a:t>Marital discord</a:t>
            </a:r>
          </a:p>
          <a:p>
            <a:pPr marL="583273" lvl="1" indent="-174982">
              <a:buFont typeface="Arial" panose="020B0604020202020204" pitchFamily="34" charset="0"/>
              <a:buChar char="•"/>
            </a:pPr>
            <a:r>
              <a:rPr lang="en-US" dirty="0"/>
              <a:t>Substance abuse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758D3-7BB5-4EF5-8EDF-BCB4ECC463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Systems driven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10 specific recommendations presented to leadership this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9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765DF-7811-4254-A7CD-90046A8A9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0"/>
            <a:ext cx="4764024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81229"/>
            <a:ext cx="685800" cy="962271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4495800" cy="11430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</a:p>
          <a:p>
            <a:pPr lvl="0"/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2400300"/>
            <a:ext cx="4495800" cy="342900"/>
          </a:xfr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 of Brief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943100"/>
            <a:ext cx="4495800" cy="40005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OPR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800350"/>
            <a:ext cx="4495800" cy="571500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Briefer</a:t>
            </a:r>
            <a:endParaRPr lang="en-US" dirty="0"/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5257800" y="4629151"/>
            <a:ext cx="2438400" cy="41195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u="sng" dirty="0" smtClean="0"/>
              <a:t>Point of Contact:</a:t>
            </a:r>
          </a:p>
          <a:p>
            <a:r>
              <a:rPr lang="en-US" dirty="0" smtClean="0"/>
              <a:t>Rank First Last Name</a:t>
            </a:r>
          </a:p>
          <a:p>
            <a:r>
              <a:rPr lang="en-US" dirty="0" smtClean="0"/>
              <a:t>Telephone #</a:t>
            </a:r>
            <a:endParaRPr lang="en-US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2971800" y="4686300"/>
            <a:ext cx="1905000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591716"/>
            <a:ext cx="1961393" cy="4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114550"/>
            <a:ext cx="7086600" cy="1143000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  <a:p>
            <a:pPr lvl="0"/>
            <a:r>
              <a:rPr lang="en-US" dirty="0" smtClean="0"/>
              <a:t>Slide Title</a:t>
            </a:r>
          </a:p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71650"/>
            <a:ext cx="7086600" cy="285750"/>
          </a:xfrm>
        </p:spPr>
        <p:txBody>
          <a:bodyPr>
            <a:normAutofit/>
          </a:bodyPr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BRANCH/PROGRAM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429000"/>
            <a:ext cx="7086600" cy="514350"/>
          </a:xfr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AUTHOR NAME </a:t>
            </a:r>
          </a:p>
          <a:p>
            <a:pPr lvl="0"/>
            <a:r>
              <a:rPr lang="en-US" dirty="0" smtClean="0"/>
              <a:t>OR PREFACE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724400" y="0"/>
            <a:ext cx="4419600" cy="4629150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629150"/>
            <a:ext cx="8001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28600"/>
            <a:ext cx="3886200" cy="4572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914400"/>
            <a:ext cx="3886200" cy="36004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/>
              <a:t>Content: Lorem ipsum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consectetuer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ligula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massa</a:t>
            </a:r>
            <a:r>
              <a:rPr lang="en-US" sz="1200" dirty="0" smtClean="0"/>
              <a:t>. Cum </a:t>
            </a:r>
            <a:r>
              <a:rPr lang="en-US" sz="1200" dirty="0" err="1" smtClean="0"/>
              <a:t>sociis</a:t>
            </a:r>
            <a:r>
              <a:rPr lang="en-US" sz="1200" dirty="0" smtClean="0"/>
              <a:t> </a:t>
            </a:r>
            <a:r>
              <a:rPr lang="en-US" sz="1200" dirty="0" err="1" smtClean="0"/>
              <a:t>natoque</a:t>
            </a:r>
            <a:r>
              <a:rPr lang="en-US" sz="1200" dirty="0" smtClean="0"/>
              <a:t> </a:t>
            </a:r>
            <a:r>
              <a:rPr lang="en-US" sz="1200" dirty="0" err="1" smtClean="0"/>
              <a:t>penatibus</a:t>
            </a:r>
            <a:r>
              <a:rPr lang="en-US" sz="1200" dirty="0" smtClean="0"/>
              <a:t> et </a:t>
            </a:r>
            <a:r>
              <a:rPr lang="en-US" sz="1200" dirty="0" err="1" smtClean="0"/>
              <a:t>magnis</a:t>
            </a:r>
            <a:r>
              <a:rPr lang="en-US" sz="1200" dirty="0" smtClean="0"/>
              <a:t> dis parturient </a:t>
            </a:r>
            <a:r>
              <a:rPr lang="en-US" sz="1200" dirty="0" err="1" smtClean="0"/>
              <a:t>montes</a:t>
            </a:r>
            <a:r>
              <a:rPr lang="en-US" sz="1200" dirty="0" smtClean="0"/>
              <a:t>, </a:t>
            </a:r>
            <a:r>
              <a:rPr lang="en-US" sz="1200" dirty="0" err="1" smtClean="0"/>
              <a:t>nascetur</a:t>
            </a:r>
            <a:r>
              <a:rPr lang="en-US" sz="1200" dirty="0" smtClean="0"/>
              <a:t> </a:t>
            </a:r>
            <a:r>
              <a:rPr lang="en-US" sz="1200" dirty="0" err="1" smtClean="0"/>
              <a:t>ridiculus</a:t>
            </a:r>
            <a:r>
              <a:rPr lang="en-US" sz="1200" dirty="0" smtClean="0"/>
              <a:t> mus.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quam </a:t>
            </a:r>
            <a:r>
              <a:rPr lang="en-US" sz="1200" dirty="0" err="1" smtClean="0"/>
              <a:t>felis</a:t>
            </a:r>
            <a:r>
              <a:rPr lang="en-US" sz="1200" dirty="0" smtClean="0"/>
              <a:t>,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,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, </a:t>
            </a:r>
            <a:r>
              <a:rPr lang="en-US" sz="1200" dirty="0" err="1" smtClean="0"/>
              <a:t>pretium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, </a:t>
            </a:r>
            <a:r>
              <a:rPr lang="en-US" sz="1200" dirty="0" err="1" smtClean="0"/>
              <a:t>sem</a:t>
            </a:r>
            <a:endParaRPr lang="en-US" sz="12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7924800" y="4767263"/>
            <a:ext cx="762000" cy="273844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2364105" y="2268855"/>
            <a:ext cx="4629150" cy="91440"/>
          </a:xfrm>
          <a:prstGeom prst="rect">
            <a:avLst/>
          </a:prstGeom>
          <a:solidFill>
            <a:srgbClr val="A9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5791200" y="4767263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800600" y="4767263"/>
            <a:ext cx="990600" cy="273844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124200" y="4800609"/>
            <a:ext cx="1925097" cy="275354"/>
            <a:chOff x="2286000" y="6400800"/>
            <a:chExt cx="1925097" cy="367138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3" name="Rounded Rectangle 2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2534697" y="6419125"/>
              <a:ext cx="16764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63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2400300"/>
            <a:ext cx="41148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4629150"/>
            <a:ext cx="8001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857500"/>
            <a:ext cx="8001000" cy="16573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/>
              <a:t>Content: Lorem ipsum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consectetuer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ligula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massa</a:t>
            </a:r>
            <a:r>
              <a:rPr lang="en-US" sz="1200" dirty="0" smtClean="0"/>
              <a:t>. Cum </a:t>
            </a:r>
            <a:r>
              <a:rPr lang="en-US" sz="1200" dirty="0" err="1" smtClean="0"/>
              <a:t>sociis</a:t>
            </a:r>
            <a:r>
              <a:rPr lang="en-US" sz="1200" dirty="0" smtClean="0"/>
              <a:t> </a:t>
            </a:r>
            <a:r>
              <a:rPr lang="en-US" sz="1200" dirty="0" err="1" smtClean="0"/>
              <a:t>natoque</a:t>
            </a:r>
            <a:r>
              <a:rPr lang="en-US" sz="1200" dirty="0" smtClean="0"/>
              <a:t> </a:t>
            </a:r>
            <a:r>
              <a:rPr lang="en-US" sz="1200" dirty="0" err="1" smtClean="0"/>
              <a:t>penatibus</a:t>
            </a:r>
            <a:r>
              <a:rPr lang="en-US" sz="1200" dirty="0" smtClean="0"/>
              <a:t> et </a:t>
            </a:r>
            <a:r>
              <a:rPr lang="en-US" sz="1200" dirty="0" err="1" smtClean="0"/>
              <a:t>magnis</a:t>
            </a:r>
            <a:r>
              <a:rPr lang="en-US" sz="1200" dirty="0" smtClean="0"/>
              <a:t> dis parturient </a:t>
            </a:r>
            <a:r>
              <a:rPr lang="en-US" sz="1200" dirty="0" err="1" smtClean="0"/>
              <a:t>montes</a:t>
            </a:r>
            <a:r>
              <a:rPr lang="en-US" sz="1200" dirty="0" smtClean="0"/>
              <a:t>, </a:t>
            </a:r>
            <a:r>
              <a:rPr lang="en-US" sz="1200" dirty="0" err="1" smtClean="0"/>
              <a:t>nascetur</a:t>
            </a:r>
            <a:r>
              <a:rPr lang="en-US" sz="1200" dirty="0" smtClean="0"/>
              <a:t> </a:t>
            </a:r>
            <a:r>
              <a:rPr lang="en-US" sz="1200" dirty="0" err="1" smtClean="0"/>
              <a:t>ridiculus</a:t>
            </a:r>
            <a:r>
              <a:rPr lang="en-US" sz="1200" dirty="0" smtClean="0"/>
              <a:t> mus.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quam </a:t>
            </a:r>
            <a:r>
              <a:rPr lang="en-US" sz="1200" dirty="0" err="1" smtClean="0"/>
              <a:t>felis</a:t>
            </a:r>
            <a:r>
              <a:rPr lang="en-US" sz="1200" dirty="0" smtClean="0"/>
              <a:t>,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,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, </a:t>
            </a:r>
            <a:r>
              <a:rPr lang="en-US" sz="1200" dirty="0" err="1" smtClean="0"/>
              <a:t>pretium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, </a:t>
            </a:r>
            <a:r>
              <a:rPr lang="en-US" sz="1200" dirty="0" err="1" smtClean="0"/>
              <a:t>sem</a:t>
            </a:r>
            <a:endParaRPr lang="en-US" sz="1200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0"/>
            <a:ext cx="9144000" cy="68580"/>
          </a:xfrm>
          <a:prstGeom prst="rect">
            <a:avLst/>
          </a:prstGeom>
          <a:solidFill>
            <a:srgbClr val="A9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7924800" y="4767263"/>
            <a:ext cx="762000" cy="273844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5791200" y="4767263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0"/>
          </p:nvPr>
        </p:nvSpPr>
        <p:spPr>
          <a:xfrm>
            <a:off x="4800600" y="4767263"/>
            <a:ext cx="990600" cy="273844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3124200" y="4800609"/>
            <a:ext cx="1925097" cy="275354"/>
            <a:chOff x="2286000" y="6400800"/>
            <a:chExt cx="1925097" cy="367138"/>
          </a:xfrm>
        </p:grpSpPr>
        <p:grpSp>
          <p:nvGrpSpPr>
            <p:cNvPr id="37" name="Group 36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40" name="Rounded Rectangle 39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534697" y="6419125"/>
              <a:ext cx="16764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0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0" y="4629150"/>
            <a:ext cx="8001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28600"/>
            <a:ext cx="3886200" cy="4572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914400"/>
            <a:ext cx="8077200" cy="36004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/>
              <a:t>Content: Lorem ipsum dolor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, </a:t>
            </a:r>
            <a:r>
              <a:rPr lang="en-US" sz="1200" dirty="0" err="1" smtClean="0"/>
              <a:t>consectetuer</a:t>
            </a:r>
            <a:r>
              <a:rPr lang="en-US" sz="1200" dirty="0" smtClean="0"/>
              <a:t> </a:t>
            </a:r>
            <a:r>
              <a:rPr lang="en-US" sz="1200" dirty="0" err="1" smtClean="0"/>
              <a:t>adipiscing</a:t>
            </a:r>
            <a:r>
              <a:rPr lang="en-US" sz="1200" dirty="0" smtClean="0"/>
              <a:t> </a:t>
            </a:r>
            <a:r>
              <a:rPr lang="en-US" sz="1200" dirty="0" err="1" smtClean="0"/>
              <a:t>elit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ligula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massa</a:t>
            </a:r>
            <a:r>
              <a:rPr lang="en-US" sz="1200" dirty="0" smtClean="0"/>
              <a:t>. Cum </a:t>
            </a:r>
            <a:r>
              <a:rPr lang="en-US" sz="1200" dirty="0" err="1" smtClean="0"/>
              <a:t>sociis</a:t>
            </a:r>
            <a:r>
              <a:rPr lang="en-US" sz="1200" dirty="0" smtClean="0"/>
              <a:t> </a:t>
            </a:r>
            <a:r>
              <a:rPr lang="en-US" sz="1200" dirty="0" err="1" smtClean="0"/>
              <a:t>natoque</a:t>
            </a:r>
            <a:r>
              <a:rPr lang="en-US" sz="1200" dirty="0" smtClean="0"/>
              <a:t> </a:t>
            </a:r>
            <a:r>
              <a:rPr lang="en-US" sz="1200" dirty="0" err="1" smtClean="0"/>
              <a:t>penatibus</a:t>
            </a:r>
            <a:r>
              <a:rPr lang="en-US" sz="1200" dirty="0" smtClean="0"/>
              <a:t> et </a:t>
            </a:r>
            <a:r>
              <a:rPr lang="en-US" sz="1200" dirty="0" err="1" smtClean="0"/>
              <a:t>magnis</a:t>
            </a:r>
            <a:r>
              <a:rPr lang="en-US" sz="1200" dirty="0" smtClean="0"/>
              <a:t> dis parturient </a:t>
            </a:r>
            <a:r>
              <a:rPr lang="en-US" sz="1200" dirty="0" err="1" smtClean="0"/>
              <a:t>montes</a:t>
            </a:r>
            <a:r>
              <a:rPr lang="en-US" sz="1200" dirty="0" smtClean="0"/>
              <a:t>, </a:t>
            </a:r>
            <a:r>
              <a:rPr lang="en-US" sz="1200" dirty="0" err="1" smtClean="0"/>
              <a:t>nascetur</a:t>
            </a:r>
            <a:r>
              <a:rPr lang="en-US" sz="1200" dirty="0" smtClean="0"/>
              <a:t> </a:t>
            </a:r>
            <a:r>
              <a:rPr lang="en-US" sz="1200" dirty="0" err="1" smtClean="0"/>
              <a:t>ridiculus</a:t>
            </a:r>
            <a:r>
              <a:rPr lang="en-US" sz="1200" dirty="0" smtClean="0"/>
              <a:t> mus.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quam </a:t>
            </a:r>
            <a:r>
              <a:rPr lang="en-US" sz="1200" dirty="0" err="1" smtClean="0"/>
              <a:t>felis</a:t>
            </a:r>
            <a:r>
              <a:rPr lang="en-US" sz="1200" dirty="0" smtClean="0"/>
              <a:t>,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,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eu</a:t>
            </a:r>
            <a:r>
              <a:rPr lang="en-US" sz="1200" dirty="0" smtClean="0"/>
              <a:t>, </a:t>
            </a:r>
            <a:r>
              <a:rPr lang="en-US" sz="1200" dirty="0" err="1" smtClean="0"/>
              <a:t>pretium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, </a:t>
            </a:r>
            <a:r>
              <a:rPr lang="en-US" sz="1200" dirty="0" err="1" smtClean="0"/>
              <a:t>sem</a:t>
            </a:r>
            <a:endParaRPr lang="en-US" sz="1200" dirty="0" smtClean="0"/>
          </a:p>
        </p:txBody>
      </p:sp>
      <p:sp>
        <p:nvSpPr>
          <p:cNvPr id="28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7924800" y="4767263"/>
            <a:ext cx="762000" cy="273844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5791200" y="4767263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30" name="Date Placeholder 2"/>
          <p:cNvSpPr>
            <a:spLocks noGrp="1"/>
          </p:cNvSpPr>
          <p:nvPr>
            <p:ph type="dt" sz="half" idx="10"/>
          </p:nvPr>
        </p:nvSpPr>
        <p:spPr>
          <a:xfrm>
            <a:off x="4800600" y="4767263"/>
            <a:ext cx="990600" cy="273844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124200" y="4800609"/>
            <a:ext cx="1925097" cy="275354"/>
            <a:chOff x="2286000" y="6400800"/>
            <a:chExt cx="1925097" cy="367138"/>
          </a:xfrm>
        </p:grpSpPr>
        <p:grpSp>
          <p:nvGrpSpPr>
            <p:cNvPr id="32" name="Group 31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35" name="Rounded Rectangle 34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2534697" y="6419125"/>
              <a:ext cx="16764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09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9600" y="4629150"/>
            <a:ext cx="8001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28600"/>
            <a:ext cx="3886200" cy="4572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9" name="Slide Number Placeholder 22"/>
          <p:cNvSpPr>
            <a:spLocks noGrp="1"/>
          </p:cNvSpPr>
          <p:nvPr>
            <p:ph type="sldNum" sz="quarter" idx="19"/>
          </p:nvPr>
        </p:nvSpPr>
        <p:spPr>
          <a:xfrm>
            <a:off x="7924800" y="4767263"/>
            <a:ext cx="762000" cy="273844"/>
          </a:xfrm>
        </p:spPr>
        <p:txBody>
          <a:bodyPr/>
          <a:lstStyle/>
          <a:p>
            <a:fld id="{5BC166A9-DDD0-49CD-8DB0-614FA4CF797E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Footer Placeholder 21"/>
          <p:cNvSpPr>
            <a:spLocks noGrp="1"/>
          </p:cNvSpPr>
          <p:nvPr>
            <p:ph type="ftr" sz="quarter" idx="18"/>
          </p:nvPr>
        </p:nvSpPr>
        <p:spPr>
          <a:xfrm>
            <a:off x="5791200" y="4767263"/>
            <a:ext cx="2133600" cy="2738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Version Number/Last Update</a:t>
            </a:r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4800600" y="4767263"/>
            <a:ext cx="990600" cy="273844"/>
          </a:xfrm>
        </p:spPr>
        <p:txBody>
          <a:bodyPr/>
          <a:lstStyle>
            <a:lvl1pPr algn="ctr">
              <a:defRPr/>
            </a:lvl1pPr>
          </a:lstStyle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124200" y="4800609"/>
            <a:ext cx="1925097" cy="275354"/>
            <a:chOff x="2286000" y="6400800"/>
            <a:chExt cx="1925097" cy="367138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2286000" y="6400800"/>
              <a:ext cx="1600200" cy="304800"/>
              <a:chOff x="2286000" y="6400800"/>
              <a:chExt cx="1600200" cy="304800"/>
            </a:xfrm>
          </p:grpSpPr>
          <p:sp>
            <p:nvSpPr>
              <p:cNvPr id="36" name="Rounded Rectangle 35"/>
              <p:cNvSpPr/>
              <p:nvPr userDrawn="1"/>
            </p:nvSpPr>
            <p:spPr>
              <a:xfrm>
                <a:off x="2286000" y="6400800"/>
                <a:ext cx="1600200" cy="304800"/>
              </a:xfrm>
              <a:prstGeom prst="roundRect">
                <a:avLst/>
              </a:prstGeom>
              <a:solidFill>
                <a:srgbClr val="0C23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 userDrawn="1"/>
            </p:nvSpPr>
            <p:spPr>
              <a:xfrm>
                <a:off x="2286000" y="6400800"/>
                <a:ext cx="304800" cy="304800"/>
              </a:xfrm>
              <a:prstGeom prst="roundRect">
                <a:avLst/>
              </a:prstGeom>
              <a:solidFill>
                <a:srgbClr val="A919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reeform 118"/>
            <p:cNvSpPr>
              <a:spLocks noEditPoints="1"/>
            </p:cNvSpPr>
            <p:nvPr userDrawn="1"/>
          </p:nvSpPr>
          <p:spPr bwMode="auto">
            <a:xfrm>
              <a:off x="2368752" y="6468727"/>
              <a:ext cx="168693" cy="169924"/>
            </a:xfrm>
            <a:custGeom>
              <a:avLst/>
              <a:gdLst>
                <a:gd name="T0" fmla="*/ 52 w 208"/>
                <a:gd name="T1" fmla="*/ 194 h 209"/>
                <a:gd name="T2" fmla="*/ 14 w 208"/>
                <a:gd name="T3" fmla="*/ 157 h 209"/>
                <a:gd name="T4" fmla="*/ 0 w 208"/>
                <a:gd name="T5" fmla="*/ 105 h 209"/>
                <a:gd name="T6" fmla="*/ 14 w 208"/>
                <a:gd name="T7" fmla="*/ 52 h 209"/>
                <a:gd name="T8" fmla="*/ 52 w 208"/>
                <a:gd name="T9" fmla="*/ 15 h 209"/>
                <a:gd name="T10" fmla="*/ 104 w 208"/>
                <a:gd name="T11" fmla="*/ 0 h 209"/>
                <a:gd name="T12" fmla="*/ 157 w 208"/>
                <a:gd name="T13" fmla="*/ 15 h 209"/>
                <a:gd name="T14" fmla="*/ 194 w 208"/>
                <a:gd name="T15" fmla="*/ 52 h 209"/>
                <a:gd name="T16" fmla="*/ 208 w 208"/>
                <a:gd name="T17" fmla="*/ 105 h 209"/>
                <a:gd name="T18" fmla="*/ 194 w 208"/>
                <a:gd name="T19" fmla="*/ 157 h 209"/>
                <a:gd name="T20" fmla="*/ 157 w 208"/>
                <a:gd name="T21" fmla="*/ 194 h 209"/>
                <a:gd name="T22" fmla="*/ 104 w 208"/>
                <a:gd name="T23" fmla="*/ 209 h 209"/>
                <a:gd name="T24" fmla="*/ 47 w 208"/>
                <a:gd name="T25" fmla="*/ 100 h 209"/>
                <a:gd name="T26" fmla="*/ 53 w 208"/>
                <a:gd name="T27" fmla="*/ 59 h 209"/>
                <a:gd name="T28" fmla="*/ 13 w 208"/>
                <a:gd name="T29" fmla="*/ 78 h 209"/>
                <a:gd name="T30" fmla="*/ 47 w 208"/>
                <a:gd name="T31" fmla="*/ 100 h 209"/>
                <a:gd name="T32" fmla="*/ 49 w 208"/>
                <a:gd name="T33" fmla="*/ 130 h 209"/>
                <a:gd name="T34" fmla="*/ 10 w 208"/>
                <a:gd name="T35" fmla="*/ 109 h 209"/>
                <a:gd name="T36" fmla="*/ 21 w 208"/>
                <a:gd name="T37" fmla="*/ 150 h 209"/>
                <a:gd name="T38" fmla="*/ 56 w 208"/>
                <a:gd name="T39" fmla="*/ 50 h 209"/>
                <a:gd name="T40" fmla="*/ 72 w 208"/>
                <a:gd name="T41" fmla="*/ 15 h 209"/>
                <a:gd name="T42" fmla="*/ 27 w 208"/>
                <a:gd name="T43" fmla="*/ 50 h 209"/>
                <a:gd name="T44" fmla="*/ 63 w 208"/>
                <a:gd name="T45" fmla="*/ 177 h 209"/>
                <a:gd name="T46" fmla="*/ 27 w 208"/>
                <a:gd name="T47" fmla="*/ 159 h 209"/>
                <a:gd name="T48" fmla="*/ 72 w 208"/>
                <a:gd name="T49" fmla="*/ 194 h 209"/>
                <a:gd name="T50" fmla="*/ 62 w 208"/>
                <a:gd name="T51" fmla="*/ 59 h 209"/>
                <a:gd name="T52" fmla="*/ 99 w 208"/>
                <a:gd name="T53" fmla="*/ 100 h 209"/>
                <a:gd name="T54" fmla="*/ 62 w 208"/>
                <a:gd name="T55" fmla="*/ 59 h 209"/>
                <a:gd name="T56" fmla="*/ 99 w 208"/>
                <a:gd name="T57" fmla="*/ 150 h 209"/>
                <a:gd name="T58" fmla="*/ 56 w 208"/>
                <a:gd name="T59" fmla="*/ 109 h 209"/>
                <a:gd name="T60" fmla="*/ 93 w 208"/>
                <a:gd name="T61" fmla="*/ 11 h 209"/>
                <a:gd name="T62" fmla="*/ 75 w 208"/>
                <a:gd name="T63" fmla="*/ 30 h 209"/>
                <a:gd name="T64" fmla="*/ 99 w 208"/>
                <a:gd name="T65" fmla="*/ 50 h 209"/>
                <a:gd name="T66" fmla="*/ 93 w 208"/>
                <a:gd name="T67" fmla="*/ 11 h 209"/>
                <a:gd name="T68" fmla="*/ 66 w 208"/>
                <a:gd name="T69" fmla="*/ 159 h 209"/>
                <a:gd name="T70" fmla="*/ 86 w 208"/>
                <a:gd name="T71" fmla="*/ 197 h 209"/>
                <a:gd name="T72" fmla="*/ 99 w 208"/>
                <a:gd name="T73" fmla="*/ 199 h 209"/>
                <a:gd name="T74" fmla="*/ 109 w 208"/>
                <a:gd name="T75" fmla="*/ 50 h 209"/>
                <a:gd name="T76" fmla="*/ 131 w 208"/>
                <a:gd name="T77" fmla="*/ 29 h 209"/>
                <a:gd name="T78" fmla="*/ 109 w 208"/>
                <a:gd name="T79" fmla="*/ 10 h 209"/>
                <a:gd name="T80" fmla="*/ 150 w 208"/>
                <a:gd name="T81" fmla="*/ 100 h 209"/>
                <a:gd name="T82" fmla="*/ 109 w 208"/>
                <a:gd name="T83" fmla="*/ 59 h 209"/>
                <a:gd name="T84" fmla="*/ 150 w 208"/>
                <a:gd name="T85" fmla="*/ 100 h 209"/>
                <a:gd name="T86" fmla="*/ 109 w 208"/>
                <a:gd name="T87" fmla="*/ 150 h 209"/>
                <a:gd name="T88" fmla="*/ 150 w 208"/>
                <a:gd name="T89" fmla="*/ 109 h 209"/>
                <a:gd name="T90" fmla="*/ 131 w 208"/>
                <a:gd name="T91" fmla="*/ 180 h 209"/>
                <a:gd name="T92" fmla="*/ 109 w 208"/>
                <a:gd name="T93" fmla="*/ 159 h 209"/>
                <a:gd name="T94" fmla="*/ 119 w 208"/>
                <a:gd name="T95" fmla="*/ 198 h 209"/>
                <a:gd name="T96" fmla="*/ 143 w 208"/>
                <a:gd name="T97" fmla="*/ 31 h 209"/>
                <a:gd name="T98" fmla="*/ 181 w 208"/>
                <a:gd name="T99" fmla="*/ 50 h 209"/>
                <a:gd name="T100" fmla="*/ 133 w 208"/>
                <a:gd name="T101" fmla="*/ 14 h 209"/>
                <a:gd name="T102" fmla="*/ 150 w 208"/>
                <a:gd name="T103" fmla="*/ 159 h 209"/>
                <a:gd name="T104" fmla="*/ 160 w 208"/>
                <a:gd name="T105" fmla="*/ 181 h 209"/>
                <a:gd name="T106" fmla="*/ 150 w 208"/>
                <a:gd name="T107" fmla="*/ 159 h 209"/>
                <a:gd name="T108" fmla="*/ 159 w 208"/>
                <a:gd name="T109" fmla="*/ 100 h 209"/>
                <a:gd name="T110" fmla="*/ 195 w 208"/>
                <a:gd name="T111" fmla="*/ 78 h 209"/>
                <a:gd name="T112" fmla="*/ 153 w 208"/>
                <a:gd name="T113" fmla="*/ 59 h 209"/>
                <a:gd name="T114" fmla="*/ 153 w 208"/>
                <a:gd name="T115" fmla="*/ 150 h 209"/>
                <a:gd name="T116" fmla="*/ 195 w 208"/>
                <a:gd name="T117" fmla="*/ 131 h 209"/>
                <a:gd name="T118" fmla="*/ 159 w 208"/>
                <a:gd name="T119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8" h="209">
                  <a:moveTo>
                    <a:pt x="76" y="205"/>
                  </a:moveTo>
                  <a:cubicBezTo>
                    <a:pt x="68" y="202"/>
                    <a:pt x="59" y="199"/>
                    <a:pt x="52" y="194"/>
                  </a:cubicBezTo>
                  <a:cubicBezTo>
                    <a:pt x="44" y="190"/>
                    <a:pt x="37" y="184"/>
                    <a:pt x="30" y="178"/>
                  </a:cubicBezTo>
                  <a:cubicBezTo>
                    <a:pt x="24" y="172"/>
                    <a:pt x="19" y="165"/>
                    <a:pt x="14" y="157"/>
                  </a:cubicBezTo>
                  <a:cubicBezTo>
                    <a:pt x="10" y="149"/>
                    <a:pt x="6" y="141"/>
                    <a:pt x="4" y="132"/>
                  </a:cubicBezTo>
                  <a:cubicBezTo>
                    <a:pt x="1" y="123"/>
                    <a:pt x="0" y="114"/>
                    <a:pt x="0" y="105"/>
                  </a:cubicBezTo>
                  <a:cubicBezTo>
                    <a:pt x="0" y="95"/>
                    <a:pt x="1" y="86"/>
                    <a:pt x="4" y="77"/>
                  </a:cubicBezTo>
                  <a:cubicBezTo>
                    <a:pt x="6" y="68"/>
                    <a:pt x="10" y="60"/>
                    <a:pt x="14" y="52"/>
                  </a:cubicBezTo>
                  <a:cubicBezTo>
                    <a:pt x="19" y="44"/>
                    <a:pt x="24" y="37"/>
                    <a:pt x="30" y="31"/>
                  </a:cubicBezTo>
                  <a:cubicBezTo>
                    <a:pt x="37" y="25"/>
                    <a:pt x="44" y="19"/>
                    <a:pt x="52" y="15"/>
                  </a:cubicBezTo>
                  <a:cubicBezTo>
                    <a:pt x="59" y="10"/>
                    <a:pt x="68" y="7"/>
                    <a:pt x="76" y="4"/>
                  </a:cubicBezTo>
                  <a:cubicBezTo>
                    <a:pt x="85" y="2"/>
                    <a:pt x="94" y="0"/>
                    <a:pt x="104" y="0"/>
                  </a:cubicBezTo>
                  <a:cubicBezTo>
                    <a:pt x="114" y="0"/>
                    <a:pt x="123" y="2"/>
                    <a:pt x="132" y="4"/>
                  </a:cubicBezTo>
                  <a:cubicBezTo>
                    <a:pt x="141" y="7"/>
                    <a:pt x="149" y="10"/>
                    <a:pt x="157" y="15"/>
                  </a:cubicBezTo>
                  <a:cubicBezTo>
                    <a:pt x="164" y="19"/>
                    <a:pt x="171" y="25"/>
                    <a:pt x="178" y="31"/>
                  </a:cubicBezTo>
                  <a:cubicBezTo>
                    <a:pt x="184" y="37"/>
                    <a:pt x="189" y="44"/>
                    <a:pt x="194" y="52"/>
                  </a:cubicBezTo>
                  <a:cubicBezTo>
                    <a:pt x="198" y="60"/>
                    <a:pt x="202" y="68"/>
                    <a:pt x="204" y="77"/>
                  </a:cubicBezTo>
                  <a:cubicBezTo>
                    <a:pt x="207" y="86"/>
                    <a:pt x="208" y="95"/>
                    <a:pt x="208" y="105"/>
                  </a:cubicBezTo>
                  <a:cubicBezTo>
                    <a:pt x="208" y="114"/>
                    <a:pt x="207" y="123"/>
                    <a:pt x="204" y="132"/>
                  </a:cubicBezTo>
                  <a:cubicBezTo>
                    <a:pt x="202" y="141"/>
                    <a:pt x="198" y="149"/>
                    <a:pt x="194" y="157"/>
                  </a:cubicBezTo>
                  <a:cubicBezTo>
                    <a:pt x="189" y="165"/>
                    <a:pt x="184" y="172"/>
                    <a:pt x="178" y="178"/>
                  </a:cubicBezTo>
                  <a:cubicBezTo>
                    <a:pt x="171" y="184"/>
                    <a:pt x="164" y="190"/>
                    <a:pt x="157" y="194"/>
                  </a:cubicBezTo>
                  <a:cubicBezTo>
                    <a:pt x="149" y="199"/>
                    <a:pt x="141" y="202"/>
                    <a:pt x="132" y="205"/>
                  </a:cubicBezTo>
                  <a:cubicBezTo>
                    <a:pt x="123" y="207"/>
                    <a:pt x="114" y="209"/>
                    <a:pt x="104" y="209"/>
                  </a:cubicBezTo>
                  <a:cubicBezTo>
                    <a:pt x="94" y="209"/>
                    <a:pt x="85" y="207"/>
                    <a:pt x="76" y="205"/>
                  </a:cubicBezTo>
                  <a:close/>
                  <a:moveTo>
                    <a:pt x="47" y="100"/>
                  </a:moveTo>
                  <a:cubicBezTo>
                    <a:pt x="47" y="93"/>
                    <a:pt x="48" y="86"/>
                    <a:pt x="49" y="79"/>
                  </a:cubicBezTo>
                  <a:cubicBezTo>
                    <a:pt x="50" y="72"/>
                    <a:pt x="51" y="65"/>
                    <a:pt x="53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8" y="65"/>
                    <a:pt x="15" y="71"/>
                    <a:pt x="13" y="78"/>
                  </a:cubicBezTo>
                  <a:cubicBezTo>
                    <a:pt x="11" y="85"/>
                    <a:pt x="10" y="92"/>
                    <a:pt x="10" y="100"/>
                  </a:cubicBezTo>
                  <a:lnTo>
                    <a:pt x="47" y="100"/>
                  </a:lnTo>
                  <a:close/>
                  <a:moveTo>
                    <a:pt x="53" y="150"/>
                  </a:moveTo>
                  <a:cubicBezTo>
                    <a:pt x="51" y="144"/>
                    <a:pt x="50" y="137"/>
                    <a:pt x="49" y="130"/>
                  </a:cubicBezTo>
                  <a:cubicBezTo>
                    <a:pt x="48" y="123"/>
                    <a:pt x="47" y="116"/>
                    <a:pt x="47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7"/>
                    <a:pt x="11" y="124"/>
                    <a:pt x="13" y="131"/>
                  </a:cubicBezTo>
                  <a:cubicBezTo>
                    <a:pt x="15" y="138"/>
                    <a:pt x="18" y="144"/>
                    <a:pt x="21" y="150"/>
                  </a:cubicBezTo>
                  <a:lnTo>
                    <a:pt x="53" y="150"/>
                  </a:lnTo>
                  <a:close/>
                  <a:moveTo>
                    <a:pt x="56" y="50"/>
                  </a:moveTo>
                  <a:cubicBezTo>
                    <a:pt x="58" y="43"/>
                    <a:pt x="60" y="38"/>
                    <a:pt x="63" y="32"/>
                  </a:cubicBezTo>
                  <a:cubicBezTo>
                    <a:pt x="66" y="26"/>
                    <a:pt x="69" y="21"/>
                    <a:pt x="72" y="15"/>
                  </a:cubicBezTo>
                  <a:cubicBezTo>
                    <a:pt x="63" y="19"/>
                    <a:pt x="55" y="23"/>
                    <a:pt x="47" y="29"/>
                  </a:cubicBezTo>
                  <a:cubicBezTo>
                    <a:pt x="39" y="35"/>
                    <a:pt x="33" y="42"/>
                    <a:pt x="27" y="50"/>
                  </a:cubicBezTo>
                  <a:lnTo>
                    <a:pt x="56" y="50"/>
                  </a:lnTo>
                  <a:close/>
                  <a:moveTo>
                    <a:pt x="63" y="177"/>
                  </a:moveTo>
                  <a:cubicBezTo>
                    <a:pt x="60" y="171"/>
                    <a:pt x="58" y="165"/>
                    <a:pt x="56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3" y="167"/>
                    <a:pt x="39" y="174"/>
                    <a:pt x="47" y="180"/>
                  </a:cubicBezTo>
                  <a:cubicBezTo>
                    <a:pt x="55" y="186"/>
                    <a:pt x="63" y="190"/>
                    <a:pt x="72" y="194"/>
                  </a:cubicBezTo>
                  <a:cubicBezTo>
                    <a:pt x="69" y="188"/>
                    <a:pt x="66" y="183"/>
                    <a:pt x="63" y="177"/>
                  </a:cubicBezTo>
                  <a:close/>
                  <a:moveTo>
                    <a:pt x="62" y="59"/>
                  </a:moveTo>
                  <a:cubicBezTo>
                    <a:pt x="59" y="72"/>
                    <a:pt x="57" y="86"/>
                    <a:pt x="56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59"/>
                    <a:pt x="99" y="59"/>
                    <a:pt x="99" y="59"/>
                  </a:cubicBezTo>
                  <a:lnTo>
                    <a:pt x="62" y="59"/>
                  </a:lnTo>
                  <a:close/>
                  <a:moveTo>
                    <a:pt x="62" y="150"/>
                  </a:moveTo>
                  <a:cubicBezTo>
                    <a:pt x="99" y="150"/>
                    <a:pt x="99" y="150"/>
                    <a:pt x="99" y="150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23"/>
                    <a:pt x="59" y="137"/>
                    <a:pt x="62" y="150"/>
                  </a:cubicBezTo>
                  <a:close/>
                  <a:moveTo>
                    <a:pt x="93" y="11"/>
                  </a:moveTo>
                  <a:cubicBezTo>
                    <a:pt x="91" y="11"/>
                    <a:pt x="89" y="11"/>
                    <a:pt x="86" y="12"/>
                  </a:cubicBezTo>
                  <a:cubicBezTo>
                    <a:pt x="82" y="17"/>
                    <a:pt x="78" y="23"/>
                    <a:pt x="75" y="30"/>
                  </a:cubicBezTo>
                  <a:cubicBezTo>
                    <a:pt x="71" y="36"/>
                    <a:pt x="68" y="43"/>
                    <a:pt x="66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0"/>
                    <a:pt x="95" y="10"/>
                    <a:pt x="93" y="11"/>
                  </a:cubicBezTo>
                  <a:close/>
                  <a:moveTo>
                    <a:pt x="99" y="159"/>
                  </a:moveTo>
                  <a:cubicBezTo>
                    <a:pt x="66" y="159"/>
                    <a:pt x="66" y="159"/>
                    <a:pt x="66" y="159"/>
                  </a:cubicBezTo>
                  <a:cubicBezTo>
                    <a:pt x="68" y="166"/>
                    <a:pt x="71" y="173"/>
                    <a:pt x="75" y="179"/>
                  </a:cubicBezTo>
                  <a:cubicBezTo>
                    <a:pt x="78" y="186"/>
                    <a:pt x="82" y="192"/>
                    <a:pt x="86" y="197"/>
                  </a:cubicBezTo>
                  <a:cubicBezTo>
                    <a:pt x="89" y="198"/>
                    <a:pt x="91" y="198"/>
                    <a:pt x="93" y="198"/>
                  </a:cubicBezTo>
                  <a:cubicBezTo>
                    <a:pt x="95" y="199"/>
                    <a:pt x="97" y="199"/>
                    <a:pt x="99" y="199"/>
                  </a:cubicBezTo>
                  <a:lnTo>
                    <a:pt x="99" y="159"/>
                  </a:lnTo>
                  <a:close/>
                  <a:moveTo>
                    <a:pt x="109" y="50"/>
                  </a:moveTo>
                  <a:cubicBezTo>
                    <a:pt x="140" y="50"/>
                    <a:pt x="140" y="50"/>
                    <a:pt x="140" y="50"/>
                  </a:cubicBezTo>
                  <a:cubicBezTo>
                    <a:pt x="138" y="42"/>
                    <a:pt x="135" y="36"/>
                    <a:pt x="131" y="29"/>
                  </a:cubicBezTo>
                  <a:cubicBezTo>
                    <a:pt x="127" y="23"/>
                    <a:pt x="123" y="17"/>
                    <a:pt x="119" y="11"/>
                  </a:cubicBezTo>
                  <a:cubicBezTo>
                    <a:pt x="116" y="11"/>
                    <a:pt x="112" y="10"/>
                    <a:pt x="109" y="10"/>
                  </a:cubicBezTo>
                  <a:lnTo>
                    <a:pt x="109" y="50"/>
                  </a:lnTo>
                  <a:close/>
                  <a:moveTo>
                    <a:pt x="150" y="100"/>
                  </a:moveTo>
                  <a:cubicBezTo>
                    <a:pt x="149" y="86"/>
                    <a:pt x="147" y="72"/>
                    <a:pt x="143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100"/>
                    <a:pt x="109" y="100"/>
                    <a:pt x="109" y="100"/>
                  </a:cubicBezTo>
                  <a:lnTo>
                    <a:pt x="150" y="100"/>
                  </a:lnTo>
                  <a:close/>
                  <a:moveTo>
                    <a:pt x="109" y="109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7" y="137"/>
                    <a:pt x="149" y="123"/>
                    <a:pt x="150" y="109"/>
                  </a:cubicBezTo>
                  <a:lnTo>
                    <a:pt x="109" y="109"/>
                  </a:lnTo>
                  <a:close/>
                  <a:moveTo>
                    <a:pt x="131" y="180"/>
                  </a:moveTo>
                  <a:cubicBezTo>
                    <a:pt x="135" y="173"/>
                    <a:pt x="138" y="167"/>
                    <a:pt x="140" y="159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2" y="199"/>
                    <a:pt x="116" y="198"/>
                    <a:pt x="119" y="198"/>
                  </a:cubicBezTo>
                  <a:cubicBezTo>
                    <a:pt x="123" y="192"/>
                    <a:pt x="128" y="186"/>
                    <a:pt x="131" y="180"/>
                  </a:cubicBezTo>
                  <a:close/>
                  <a:moveTo>
                    <a:pt x="143" y="31"/>
                  </a:moveTo>
                  <a:cubicBezTo>
                    <a:pt x="145" y="37"/>
                    <a:pt x="148" y="43"/>
                    <a:pt x="150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5" y="41"/>
                    <a:pt x="168" y="34"/>
                    <a:pt x="160" y="28"/>
                  </a:cubicBezTo>
                  <a:cubicBezTo>
                    <a:pt x="152" y="22"/>
                    <a:pt x="143" y="18"/>
                    <a:pt x="133" y="14"/>
                  </a:cubicBezTo>
                  <a:cubicBezTo>
                    <a:pt x="136" y="20"/>
                    <a:pt x="140" y="25"/>
                    <a:pt x="143" y="31"/>
                  </a:cubicBezTo>
                  <a:close/>
                  <a:moveTo>
                    <a:pt x="150" y="159"/>
                  </a:moveTo>
                  <a:cubicBezTo>
                    <a:pt x="146" y="172"/>
                    <a:pt x="140" y="184"/>
                    <a:pt x="133" y="195"/>
                  </a:cubicBezTo>
                  <a:cubicBezTo>
                    <a:pt x="143" y="191"/>
                    <a:pt x="152" y="187"/>
                    <a:pt x="160" y="181"/>
                  </a:cubicBezTo>
                  <a:cubicBezTo>
                    <a:pt x="168" y="175"/>
                    <a:pt x="175" y="168"/>
                    <a:pt x="181" y="159"/>
                  </a:cubicBezTo>
                  <a:lnTo>
                    <a:pt x="150" y="159"/>
                  </a:lnTo>
                  <a:close/>
                  <a:moveTo>
                    <a:pt x="153" y="59"/>
                  </a:moveTo>
                  <a:cubicBezTo>
                    <a:pt x="157" y="72"/>
                    <a:pt x="159" y="86"/>
                    <a:pt x="159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8" y="92"/>
                    <a:pt x="197" y="85"/>
                    <a:pt x="195" y="78"/>
                  </a:cubicBezTo>
                  <a:cubicBezTo>
                    <a:pt x="193" y="71"/>
                    <a:pt x="190" y="65"/>
                    <a:pt x="187" y="59"/>
                  </a:cubicBezTo>
                  <a:lnTo>
                    <a:pt x="153" y="59"/>
                  </a:lnTo>
                  <a:close/>
                  <a:moveTo>
                    <a:pt x="159" y="109"/>
                  </a:moveTo>
                  <a:cubicBezTo>
                    <a:pt x="159" y="123"/>
                    <a:pt x="157" y="137"/>
                    <a:pt x="153" y="150"/>
                  </a:cubicBezTo>
                  <a:cubicBezTo>
                    <a:pt x="187" y="150"/>
                    <a:pt x="187" y="150"/>
                    <a:pt x="187" y="150"/>
                  </a:cubicBezTo>
                  <a:cubicBezTo>
                    <a:pt x="190" y="144"/>
                    <a:pt x="193" y="138"/>
                    <a:pt x="195" y="131"/>
                  </a:cubicBezTo>
                  <a:cubicBezTo>
                    <a:pt x="197" y="124"/>
                    <a:pt x="198" y="117"/>
                    <a:pt x="198" y="109"/>
                  </a:cubicBezTo>
                  <a:lnTo>
                    <a:pt x="159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2534697" y="6419125"/>
              <a:ext cx="16764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www.usmc-mccs.org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70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0A01-1F24-4515-B4DA-C7424A26AC90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FD59-CE6E-468D-B337-B3DF97C8E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67A5-D7FE-4A45-81AB-CF6B04CDCC31}" type="datetime1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Version Number/Last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66A9-DDD0-49CD-8DB0-614FA4CF7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49" r:id="rId3"/>
    <p:sldLayoutId id="2147483661" r:id="rId4"/>
    <p:sldLayoutId id="2147483663" r:id="rId5"/>
    <p:sldLayoutId id="2147483666" r:id="rId6"/>
    <p:sldLayoutId id="2147483668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02843" y="228600"/>
            <a:ext cx="4292957" cy="12573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dirty="0" smtClean="0"/>
              <a:t>A Systems Approach to Examining Military Suicides:  The Marine Corps Death by Suicide Review 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600" y="2628900"/>
            <a:ext cx="4495800" cy="342900"/>
          </a:xfrm>
        </p:spPr>
        <p:txBody>
          <a:bodyPr/>
          <a:lstStyle/>
          <a:p>
            <a:r>
              <a:rPr lang="en-US" dirty="0" smtClean="0"/>
              <a:t>1-3 August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28600" y="3200400"/>
            <a:ext cx="4495800" cy="800100"/>
          </a:xfrm>
        </p:spPr>
        <p:txBody>
          <a:bodyPr>
            <a:noAutofit/>
          </a:bodyPr>
          <a:lstStyle/>
          <a:p>
            <a:r>
              <a:rPr lang="en-US" b="0" dirty="0" smtClean="0"/>
              <a:t>Sandra Morrison, MS, Research and Program Evaluation Section Head, Behavioral Health</a:t>
            </a:r>
          </a:p>
          <a:p>
            <a:r>
              <a:rPr lang="en-US" b="0" dirty="0" smtClean="0"/>
              <a:t>Jessica Jagger, PhD, Assistant Branch Head, Behavioral Health</a:t>
            </a:r>
            <a:endParaRPr lang="en-US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u="sng" dirty="0" smtClean="0"/>
              <a:t>Point of Contact:</a:t>
            </a:r>
          </a:p>
          <a:p>
            <a:r>
              <a:rPr lang="en-US" dirty="0" smtClean="0"/>
              <a:t>Sandra Morrison</a:t>
            </a:r>
          </a:p>
          <a:p>
            <a:r>
              <a:rPr lang="en-US" dirty="0" smtClean="0"/>
              <a:t>703-432-9090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543050"/>
            <a:ext cx="4495800" cy="57150"/>
          </a:xfrm>
          <a:prstGeom prst="rect">
            <a:avLst/>
          </a:prstGeom>
          <a:solidFill>
            <a:srgbClr val="A9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0279" y="18097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2017 DoD/VA Suicide Prevention Conference</a:t>
            </a:r>
          </a:p>
          <a:p>
            <a:r>
              <a:rPr lang="en-US" sz="1600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386538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785915"/>
              </p:ext>
            </p:extLst>
          </p:nvPr>
        </p:nvGraphicFramePr>
        <p:xfrm>
          <a:off x="609600" y="800101"/>
          <a:ext cx="8001000" cy="379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222" y="285756"/>
            <a:ext cx="5136778" cy="963450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Rank Distribution 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032346"/>
            <a:ext cx="19812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Enlisted</a:t>
            </a:r>
          </a:p>
          <a:p>
            <a:r>
              <a:rPr lang="en-US" sz="1050" dirty="0"/>
              <a:t> </a:t>
            </a:r>
            <a:endParaRPr lang="en-US" sz="500" dirty="0" smtClean="0"/>
          </a:p>
          <a:p>
            <a:r>
              <a:rPr lang="en-US" sz="1400" dirty="0" smtClean="0"/>
              <a:t>Officer</a:t>
            </a:r>
          </a:p>
          <a:p>
            <a:endParaRPr lang="en-US" sz="1050" dirty="0"/>
          </a:p>
          <a:p>
            <a:r>
              <a:rPr lang="en-US" sz="1200" dirty="0" smtClean="0"/>
              <a:t>Expected by rank  proportion in population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705600" y="1035991"/>
            <a:ext cx="304800" cy="214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5600" y="1438929"/>
            <a:ext cx="304800" cy="214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1828800"/>
            <a:ext cx="304800" cy="2146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94271"/>
              </p:ext>
            </p:extLst>
          </p:nvPr>
        </p:nvGraphicFramePr>
        <p:xfrm>
          <a:off x="2895600" y="823198"/>
          <a:ext cx="6019800" cy="379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726155" y="1657350"/>
            <a:ext cx="2420457" cy="1771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/>
            <a:r>
              <a:rPr lang="en-US" sz="1800" dirty="0" smtClean="0"/>
              <a:t>Over half of the deaths by suicide occurred from a gun shot wound</a:t>
            </a:r>
          </a:p>
          <a:p>
            <a:pPr marL="0" indent="0">
              <a:buNone/>
            </a:pPr>
            <a:endParaRPr lang="en-US" sz="1800" dirty="0" smtClean="0"/>
          </a:p>
          <a:p>
            <a:pPr marL="280988" indent="-280988"/>
            <a:r>
              <a:rPr lang="en-US" sz="1800" dirty="0" smtClean="0"/>
              <a:t>Nearly 40% of 2016 deaths by suicide occurred from hanging</a:t>
            </a:r>
          </a:p>
          <a:p>
            <a:pPr marL="339725" indent="-339725"/>
            <a:endParaRPr lang="en-US" sz="1800" dirty="0" smtClean="0">
              <a:cs typeface="Courier New" panose="02070309020205020404" pitchFamily="49" charset="0"/>
            </a:endParaRPr>
          </a:p>
          <a:p>
            <a:endParaRPr lang="en-US" sz="1800" dirty="0" smtClean="0">
              <a:cs typeface="Times New Roman" panose="02020603050405020304" pitchFamily="18" charset="0"/>
            </a:endParaRPr>
          </a:p>
          <a:p>
            <a:endParaRPr lang="en-US" sz="1800" dirty="0" smtClean="0">
              <a:cs typeface="Times New Roman" panose="02020603050405020304" pitchFamily="18" charset="0"/>
            </a:endParaRPr>
          </a:p>
          <a:p>
            <a:endParaRPr lang="en-US" sz="1800" dirty="0" smtClean="0">
              <a:cs typeface="Times New Roman" panose="02020603050405020304" pitchFamily="18" charset="0"/>
            </a:endParaRPr>
          </a:p>
          <a:p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22" y="285757"/>
            <a:ext cx="5136778" cy="532563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Means/Methods Distribution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620" y="897915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Carbon monoxide poisoning, </a:t>
            </a:r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654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222" y="285756"/>
            <a:ext cx="8260978" cy="90189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Risk Profiles of Marines </a:t>
            </a:r>
            <a:r>
              <a:rPr lang="en-US" sz="2800" b="1" dirty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who </a:t>
            </a:r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Died </a:t>
            </a:r>
            <a:r>
              <a:rPr lang="en-US" sz="2800" b="1" dirty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by </a:t>
            </a:r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Suicide </a:t>
            </a:r>
            <a:r>
              <a:rPr lang="en-US" sz="2800" b="1" dirty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in 2016</a:t>
            </a:r>
          </a:p>
          <a:p>
            <a:endParaRPr lang="en-US" sz="24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679" y="1076199"/>
            <a:ext cx="85750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3"/>
            <a:r>
              <a:rPr lang="en-US" sz="2000" dirty="0" smtClean="0"/>
              <a:t>As </a:t>
            </a:r>
            <a:r>
              <a:rPr lang="en-US" sz="2000" dirty="0"/>
              <a:t>reported in the DSRB data sources </a:t>
            </a:r>
            <a:r>
              <a:rPr lang="en-US" sz="2000" dirty="0" smtClean="0"/>
              <a:t>as information available to Marine Corps personnel prior </a:t>
            </a:r>
            <a:r>
              <a:rPr lang="en-US" sz="2000" dirty="0"/>
              <a:t>to the </a:t>
            </a:r>
            <a:r>
              <a:rPr lang="en-US" sz="2000" dirty="0" smtClean="0"/>
              <a:t>event:</a:t>
            </a:r>
            <a:endParaRPr lang="en-US" sz="2000" dirty="0"/>
          </a:p>
          <a:p>
            <a:pPr marL="457200" lvl="3"/>
            <a:endParaRPr lang="en-US" sz="600" dirty="0"/>
          </a:p>
          <a:p>
            <a:pPr marL="34925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43% </a:t>
            </a:r>
            <a:r>
              <a:rPr lang="en-US" dirty="0"/>
              <a:t>of the Marines who died by suicide </a:t>
            </a:r>
            <a:r>
              <a:rPr lang="en-US" dirty="0" smtClean="0"/>
              <a:t>were not identified with risk factors </a:t>
            </a:r>
          </a:p>
          <a:p>
            <a:pPr marL="1257300" lvl="4" indent="-34290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dirty="0" smtClean="0"/>
              <a:t>Highlights the need for improved detection and sharing of information</a:t>
            </a:r>
          </a:p>
          <a:p>
            <a:pPr marL="3429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33% were identified with at least one risk indicator</a:t>
            </a:r>
          </a:p>
          <a:p>
            <a:pPr marL="1257300" lvl="5" indent="-34290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dirty="0" smtClean="0"/>
              <a:t>Highlights the need for improved identification of risk</a:t>
            </a:r>
          </a:p>
          <a:p>
            <a:pPr marL="342900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24% were identified with robust indications of high suicide risk</a:t>
            </a:r>
          </a:p>
          <a:p>
            <a:pPr marL="1257300" lvl="4" indent="-34290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dirty="0" smtClean="0"/>
              <a:t>Highlights the need for improved mitigation strategies</a:t>
            </a:r>
            <a:endParaRPr lang="en-US" dirty="0"/>
          </a:p>
          <a:p>
            <a:pPr marL="914400" lvl="4"/>
            <a:endParaRPr lang="en-US" sz="2400" dirty="0" smtClean="0"/>
          </a:p>
          <a:p>
            <a:pPr marL="914400" lvl="3" indent="-457200">
              <a:buFont typeface="Calibri" panose="020F0502020204030204" pitchFamily="34" charset="0"/>
              <a:buChar char="−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654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727" y="285757"/>
            <a:ext cx="8604473" cy="840339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4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st</a:t>
            </a:r>
            <a:r>
              <a:rPr lang="en-US" sz="24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 Example of Findings and Recommendation: Target awareness for older Marines at risk for suicide</a:t>
            </a:r>
            <a:endParaRPr lang="en-US" sz="24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5" y="4753874"/>
            <a:ext cx="1146361" cy="2983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26141" y="4629150"/>
            <a:ext cx="7765676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7341" y="3395291"/>
            <a:ext cx="8684259" cy="1240424"/>
          </a:xfrm>
          <a:prstGeom prst="rect">
            <a:avLst/>
          </a:prstGeom>
          <a:noFill/>
        </p:spPr>
        <p:txBody>
          <a:bodyPr wrap="square" lIns="100668" tIns="50334" rIns="100668" bIns="50334" rtlCol="0">
            <a:spAutoFit/>
          </a:bodyPr>
          <a:lstStyle/>
          <a:p>
            <a:pPr marL="0" lvl="1" defTabSz="1006734"/>
            <a:r>
              <a:rPr lang="en-US" sz="2000" dirty="0" smtClean="0"/>
              <a:t>Recommendation:</a:t>
            </a: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command awareness regarding </a:t>
            </a:r>
            <a:r>
              <a:rPr lang="en-US" dirty="0" smtClean="0"/>
              <a:t>suicide risk </a:t>
            </a:r>
            <a:r>
              <a:rPr lang="en-US" dirty="0"/>
              <a:t>for SNCOs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communications regarding age as a risk factor accurately reflect risk distribution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dirty="0"/>
              <a:t>Should not exclude the presence of outliers (i.e., older Marines</a:t>
            </a:r>
            <a:r>
              <a:rPr lang="en-US" dirty="0" smtClean="0"/>
              <a:t>)</a:t>
            </a:r>
            <a:r>
              <a:rPr lang="en-US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8225" y="790885"/>
            <a:ext cx="7987553" cy="3747497"/>
          </a:xfrm>
          <a:prstGeom prst="rect">
            <a:avLst/>
          </a:prstGeom>
        </p:spPr>
        <p:txBody>
          <a:bodyPr vert="horz" lIns="100668" tIns="50334" rIns="100668" bIns="50334" rtlCol="0">
            <a:noAutofit/>
          </a:bodyPr>
          <a:lstStyle>
            <a:lvl1pPr marL="0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9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73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8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5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44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/>
            <a:r>
              <a:rPr lang="en-US" sz="2000" dirty="0" smtClean="0">
                <a:solidFill>
                  <a:prstClr val="black"/>
                </a:solidFill>
              </a:rPr>
              <a:t>   </a:t>
            </a:r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7971" lvl="2" indent="-377525" algn="l"/>
            <a:endParaRPr lang="en-US" sz="1200" dirty="0">
              <a:cs typeface="Times New Roman" panose="02020603050405020304" pitchFamily="18" charset="0"/>
            </a:endParaRPr>
          </a:p>
          <a:p>
            <a:pPr marL="0" lvl="1" algn="l"/>
            <a:endParaRPr lang="en-US" sz="1200" baseline="30000" dirty="0">
              <a:cs typeface="Times New Roman" panose="02020603050405020304" pitchFamily="18" charset="0"/>
            </a:endParaRPr>
          </a:p>
          <a:p>
            <a:pPr lvl="1" algn="l">
              <a:buFont typeface="Courier New" panose="02070309020205020404" pitchFamily="49" charset="0"/>
              <a:buChar char="o"/>
            </a:pPr>
            <a:endParaRPr lang="en-US" sz="700" baseline="30000" dirty="0"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4629150"/>
            <a:ext cx="8001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 txBox="1">
            <a:spLocks/>
          </p:cNvSpPr>
          <p:nvPr/>
        </p:nvSpPr>
        <p:spPr>
          <a:xfrm>
            <a:off x="8305800" y="4767264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77D5F4-8CDF-46E5-B2CF-E7B0B316E916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2" name="Rectangle 1"/>
          <p:cNvSpPr/>
          <p:nvPr/>
        </p:nvSpPr>
        <p:spPr>
          <a:xfrm>
            <a:off x="234727" y="971550"/>
            <a:ext cx="893191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/>
              <a:t>Findings: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Similar to challenges in civilian suicide prevention among </a:t>
            </a:r>
            <a:r>
              <a:rPr lang="en-US" dirty="0"/>
              <a:t>older individuals </a:t>
            </a:r>
            <a:r>
              <a:rPr lang="en-US" sz="1400" dirty="0" smtClean="0"/>
              <a:t>(</a:t>
            </a:r>
            <a:r>
              <a:rPr lang="en-US" sz="1400" dirty="0" err="1" smtClean="0"/>
              <a:t>Juurlick</a:t>
            </a:r>
            <a:r>
              <a:rPr lang="en-US" sz="1400" dirty="0" smtClean="0"/>
              <a:t>, Herrmann, </a:t>
            </a:r>
            <a:r>
              <a:rPr lang="en-US" sz="1400" dirty="0" err="1" smtClean="0"/>
              <a:t>Szalai</a:t>
            </a:r>
            <a:r>
              <a:rPr lang="en-US" sz="1400" dirty="0" smtClean="0"/>
              <a:t>, Kopp &amp; </a:t>
            </a:r>
            <a:r>
              <a:rPr lang="en-US" sz="1400" dirty="0" err="1" smtClean="0"/>
              <a:t>Redelmeier</a:t>
            </a:r>
            <a:r>
              <a:rPr lang="en-US" sz="1400" dirty="0" smtClean="0"/>
              <a:t>, 2004), </a:t>
            </a:r>
            <a:r>
              <a:rPr lang="en-US" dirty="0" smtClean="0"/>
              <a:t>it may be that command is less aware of suicide risk indicators in older Marines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999258"/>
              </p:ext>
            </p:extLst>
          </p:nvPr>
        </p:nvGraphicFramePr>
        <p:xfrm>
          <a:off x="76200" y="2038350"/>
          <a:ext cx="8763000" cy="155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ight Brace 4"/>
          <p:cNvSpPr/>
          <p:nvPr/>
        </p:nvSpPr>
        <p:spPr>
          <a:xfrm rot="5400000">
            <a:off x="6408439" y="670746"/>
            <a:ext cx="398369" cy="39163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20640" y="2628900"/>
            <a:ext cx="3505200" cy="62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>
              <a:cs typeface="Courier New" panose="02070309020205020404" pitchFamily="49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endParaRPr lang="en-US" sz="1600" dirty="0" smtClean="0">
              <a:cs typeface="Times New Roman" panose="02020603050405020304" pitchFamily="18" charset="0"/>
            </a:endParaRPr>
          </a:p>
          <a:p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791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v1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4800600" y="4767263"/>
            <a:ext cx="990600" cy="273844"/>
          </a:xfrm>
        </p:spPr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85757"/>
            <a:ext cx="8915400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2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200" b="1" baseline="30000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nd</a:t>
            </a:r>
            <a:r>
              <a:rPr lang="en-US" sz="22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 Example of Findings and Recommendations: </a:t>
            </a:r>
            <a:r>
              <a:rPr lang="en-US" sz="2200" b="1" dirty="0">
                <a:solidFill>
                  <a:srgbClr val="394E62"/>
                </a:solidFill>
                <a:cs typeface="Times New Roman" panose="02020603050405020304" pitchFamily="18" charset="0"/>
              </a:rPr>
              <a:t>Greater chain of command awareness of the social factors influencing a Marine’s suicide risk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592" y="1242832"/>
            <a:ext cx="8610600" cy="3338232"/>
          </a:xfrm>
          <a:prstGeom prst="rect">
            <a:avLst/>
          </a:prstGeom>
        </p:spPr>
        <p:txBody>
          <a:bodyPr vert="horz" lIns="100668" tIns="50334" rIns="100668" bIns="50334" rtlCol="0">
            <a:noAutofit/>
          </a:bodyPr>
          <a:lstStyle>
            <a:lvl1pPr marL="0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9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73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8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5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44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/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7971" lvl="2" indent="-377525" algn="l"/>
            <a:endParaRPr lang="en-US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1" algn="l"/>
            <a:endParaRPr lang="en-US" sz="12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 algn="l">
              <a:buFont typeface="Courier New" panose="02070309020205020404" pitchFamily="49" charset="0"/>
              <a:buChar char="o"/>
            </a:pPr>
            <a:endParaRPr lang="en-US" sz="700" baseline="30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315229"/>
            <a:ext cx="8915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dirty="0"/>
              <a:t>Findings: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/>
              <a:t>Suicide risk factors often occur outside the scope of duty</a:t>
            </a:r>
            <a:endParaRPr lang="en-US" sz="2000" dirty="0" smtClean="0"/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Relationship distress was prevalent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/>
              <a:t>A common finding among Marines who died by suicide in 2016 were social risk factors that were unknown to chain of command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dirty="0" smtClean="0"/>
              <a:t>In multiple cases, </a:t>
            </a:r>
            <a:r>
              <a:rPr lang="en-US" dirty="0"/>
              <a:t>the only perceivable warning sign was communicated </a:t>
            </a:r>
            <a:r>
              <a:rPr lang="en-US" dirty="0" smtClean="0"/>
              <a:t>through </a:t>
            </a:r>
            <a:r>
              <a:rPr lang="en-US" dirty="0"/>
              <a:t>social </a:t>
            </a:r>
            <a:r>
              <a:rPr lang="en-US" dirty="0" smtClean="0"/>
              <a:t>media</a:t>
            </a:r>
          </a:p>
          <a:p>
            <a:pPr marL="0" lvl="1"/>
            <a:r>
              <a:rPr lang="en-US" sz="2000" dirty="0" smtClean="0"/>
              <a:t>Recommendations: </a:t>
            </a: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dditional education regarding the influence of ecological systems (such as relationship breakups, family conflicts, or unit cohesion) on individual behavior </a:t>
            </a:r>
            <a:endParaRPr lang="en-US" dirty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 smtClean="0"/>
              <a:t>Encourage chain of command to have situational awareness on Marines’ social lives</a:t>
            </a:r>
          </a:p>
          <a:p>
            <a:pPr marL="742950" lvl="1" indent="-285750">
              <a:buFont typeface="Calibri" panose="020F0502020204030204" pitchFamily="34" charset="0"/>
              <a:buChar char="−"/>
            </a:pPr>
            <a:r>
              <a:rPr lang="en-US" sz="1600" dirty="0"/>
              <a:t>Social media may be </a:t>
            </a:r>
            <a:r>
              <a:rPr lang="en-US" sz="1600" dirty="0" smtClean="0"/>
              <a:t>an avenue for recognizing a </a:t>
            </a:r>
            <a:r>
              <a:rPr lang="en-US" sz="1600" dirty="0"/>
              <a:t>Marine is at high </a:t>
            </a:r>
            <a:r>
              <a:rPr lang="en-US" sz="1600" dirty="0" smtClean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4699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971550"/>
            <a:ext cx="8495179" cy="3623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Mechanisms </a:t>
            </a:r>
            <a:r>
              <a:rPr lang="en-US" sz="2000" dirty="0"/>
              <a:t>to address information barriers existing between </a:t>
            </a:r>
            <a:r>
              <a:rPr lang="en-US" sz="2000" dirty="0" smtClean="0"/>
              <a:t>the Marines and command</a:t>
            </a:r>
            <a:r>
              <a:rPr lang="en-US" sz="2000" dirty="0"/>
              <a:t>, medical, and Behavioral </a:t>
            </a:r>
            <a:r>
              <a:rPr lang="en-US" sz="2000" dirty="0" smtClean="0"/>
              <a:t>Health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Communication </a:t>
            </a:r>
            <a:r>
              <a:rPr lang="en-US" sz="2000" dirty="0"/>
              <a:t>strategies to ensure </a:t>
            </a:r>
            <a:r>
              <a:rPr lang="en-US" sz="2000" dirty="0" smtClean="0"/>
              <a:t>enterprise wide understanding of  suicide risk indicators</a:t>
            </a:r>
          </a:p>
          <a:p>
            <a:endParaRPr lang="en-US" sz="2000" dirty="0" smtClean="0"/>
          </a:p>
          <a:p>
            <a:r>
              <a:rPr lang="en-US" sz="2000" dirty="0" smtClean="0"/>
              <a:t>Improved effectiveness in mitigation </a:t>
            </a:r>
            <a:r>
              <a:rPr lang="en-US" sz="2000" dirty="0"/>
              <a:t>strategies for those </a:t>
            </a:r>
            <a:r>
              <a:rPr lang="en-US" sz="2000" dirty="0" smtClean="0"/>
              <a:t>Marines at </a:t>
            </a:r>
            <a:r>
              <a:rPr lang="en-US" sz="2000" dirty="0"/>
              <a:t>greatest </a:t>
            </a:r>
            <a:r>
              <a:rPr lang="en-US" sz="2000" dirty="0" smtClean="0"/>
              <a:t>risk </a:t>
            </a:r>
            <a:endParaRPr lang="en-US" sz="20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4" y="285756"/>
            <a:ext cx="6078071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Summary of Recommendations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2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971550"/>
            <a:ext cx="8571379" cy="3623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Limitations</a:t>
            </a:r>
          </a:p>
          <a:p>
            <a:pPr marL="454025" indent="-454025">
              <a:spcBef>
                <a:spcPts val="0"/>
              </a:spcBef>
            </a:pPr>
            <a:r>
              <a:rPr lang="en-US" sz="1800" dirty="0" smtClean="0"/>
              <a:t>Problematic data quality and availability impedes the ability to gain valuable information needed to understand Marine deaths by suicide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 smtClean="0"/>
              <a:t>In some cases, information available on the 8-day Report and the DoDSER contradict within the report or with each other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 smtClean="0"/>
              <a:t>Additional opportunities for data not currently requested/required on reports (e.g., performance in unit)</a:t>
            </a:r>
          </a:p>
          <a:p>
            <a:pPr marL="458788" lvl="1" indent="-4587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Data is secondhand and cannot speak to the Marine’s perceptions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Way Ahead</a:t>
            </a:r>
          </a:p>
          <a:p>
            <a:pPr marL="454025" indent="-454025">
              <a:spcBef>
                <a:spcPts val="0"/>
              </a:spcBef>
            </a:pPr>
            <a:r>
              <a:rPr lang="en-US" sz="1800" dirty="0" smtClean="0">
                <a:cs typeface="Courier New" panose="02070309020205020404" pitchFamily="49" charset="0"/>
              </a:rPr>
              <a:t>Address data quality issues and conduct multiyear analyses </a:t>
            </a:r>
          </a:p>
          <a:p>
            <a:pPr marL="454025" indent="-454025">
              <a:spcBef>
                <a:spcPts val="0"/>
              </a:spcBef>
            </a:pPr>
            <a:r>
              <a:rPr lang="en-US" sz="1800" dirty="0" smtClean="0">
                <a:cs typeface="Courier New" panose="02070309020205020404" pitchFamily="49" charset="0"/>
              </a:rPr>
              <a:t>Work with sister services to compare methodology and share findings  </a:t>
            </a:r>
          </a:p>
          <a:p>
            <a:pPr marL="454025" indent="-454025">
              <a:spcBef>
                <a:spcPts val="0"/>
              </a:spcBef>
            </a:pPr>
            <a:r>
              <a:rPr lang="en-US" sz="1800" dirty="0" smtClean="0">
                <a:cs typeface="Courier New" panose="02070309020205020404" pitchFamily="49" charset="0"/>
              </a:rPr>
              <a:t>Review participation in the DSRB to examine for inclusion of additional stakeholders (e.g., Bureau of Medicine and Surgery (BUMED) , Safety, G10, Chaplains)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4" y="285756"/>
            <a:ext cx="6078071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DSRB Limitations and Way Ahead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7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b="56875"/>
          <a:stretch/>
        </p:blipFill>
        <p:spPr>
          <a:xfrm>
            <a:off x="0" y="0"/>
            <a:ext cx="9144000" cy="238125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Pouliot</a:t>
            </a:r>
            <a:r>
              <a:rPr lang="en-US" dirty="0"/>
              <a:t>, L., &amp; De Leo, D. (2006). Critical issues in psychological autopsy studies. </a:t>
            </a:r>
            <a:r>
              <a:rPr lang="en-US" i="1" dirty="0"/>
              <a:t>Suicide and Life-Threatening Behavior</a:t>
            </a:r>
            <a:r>
              <a:rPr lang="en-US" dirty="0"/>
              <a:t>, </a:t>
            </a:r>
            <a:r>
              <a:rPr lang="en-US" i="1" dirty="0"/>
              <a:t>36</a:t>
            </a:r>
            <a:r>
              <a:rPr lang="en-US" dirty="0"/>
              <a:t>, 491-510.</a:t>
            </a:r>
          </a:p>
          <a:p>
            <a:endParaRPr lang="en-US" dirty="0"/>
          </a:p>
          <a:p>
            <a:r>
              <a:rPr lang="en-US" dirty="0"/>
              <a:t>World Health Organization. (2012). Public health action for the prevention of suicide: A framework.  World Health Organization; Geneva, Switzerland: 2012.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609600" y="3817042"/>
            <a:ext cx="6934200" cy="91440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20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Jessica Jagger, PhD, MSW Jessica.Jagger@usmc.mil</a:t>
            </a:r>
          </a:p>
          <a:p>
            <a:pPr algn="ctr"/>
            <a:r>
              <a:rPr lang="en-US" sz="1800" cap="small" dirty="0" smtClean="0"/>
              <a:t>Sandra Morrison, MS</a:t>
            </a:r>
          </a:p>
          <a:p>
            <a:pPr algn="ctr"/>
            <a:r>
              <a:rPr lang="en-US" sz="1800" cap="small" dirty="0" smtClean="0"/>
              <a:t>            Sandra.Morrison@usmc.mil</a:t>
            </a:r>
            <a:endParaRPr lang="en-US" sz="1800" cap="small" dirty="0"/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-762000" y="4749546"/>
            <a:ext cx="8153400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cap="small" dirty="0" smtClean="0"/>
              <a:t>HQMC Marine &amp; Family Programs Division, Behavioral Health Branch</a:t>
            </a:r>
            <a:endParaRPr lang="en-US" sz="1800" cap="small" dirty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0" y="3247644"/>
            <a:ext cx="3429000" cy="64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cap="small" dirty="0" smtClean="0"/>
          </a:p>
          <a:p>
            <a:pPr algn="ctr"/>
            <a:r>
              <a:rPr lang="en-US" sz="2800" cap="small" dirty="0" smtClean="0"/>
              <a:t>Contact Information</a:t>
            </a:r>
            <a:endParaRPr lang="en-US" sz="2800" cap="small" dirty="0"/>
          </a:p>
        </p:txBody>
      </p:sp>
    </p:spTree>
    <p:extLst>
      <p:ext uri="{BB962C8B-B14F-4D97-AF65-F5344CB8AC3E}">
        <p14:creationId xmlns:p14="http://schemas.microsoft.com/office/powerpoint/2010/main" val="270625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314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4437" y="800100"/>
            <a:ext cx="4403763" cy="3829049"/>
          </a:xfrm>
          <a:prstGeom prst="rect">
            <a:avLst/>
          </a:prstGeom>
        </p:spPr>
        <p:txBody>
          <a:bodyPr vert="horz" lIns="100668" tIns="50334" rIns="100668" bIns="50334" rtlCol="0">
            <a:noAutofit/>
          </a:bodyPr>
          <a:lstStyle>
            <a:lvl1pPr marL="0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9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73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8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5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44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2438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Overview</a:t>
            </a:r>
          </a:p>
          <a:p>
            <a:pPr marL="914293" lvl="3" indent="-452438" algn="l"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Background </a:t>
            </a:r>
          </a:p>
          <a:p>
            <a:pPr marL="914293" lvl="3" indent="-452438" algn="l"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Procedure</a:t>
            </a:r>
          </a:p>
          <a:p>
            <a:pPr marL="917575" lvl="3" indent="-455613" algn="l"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Board 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Members</a:t>
            </a:r>
          </a:p>
          <a:p>
            <a:pPr marL="914293" lvl="3" indent="-452438" algn="l"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Data Sources</a:t>
            </a:r>
          </a:p>
          <a:p>
            <a:pPr marL="914293" lvl="3" indent="-452438" algn="l">
              <a:buFont typeface="Calibri" panose="020F0502020204030204" pitchFamily="34" charset="0"/>
              <a:buChar char="–"/>
            </a:pPr>
            <a:r>
              <a:rPr lang="en-US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Methodology </a:t>
            </a:r>
          </a:p>
          <a:p>
            <a:pPr marL="457200" lvl="1" indent="-452438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Descriptive Information</a:t>
            </a:r>
          </a:p>
          <a:p>
            <a:pPr marL="457200" lvl="1" indent="-452438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Example Findings &amp; Recommendations</a:t>
            </a:r>
          </a:p>
          <a:p>
            <a:pPr marL="457200" lvl="1" indent="-452438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Limitations &amp; Way Ahead</a:t>
            </a:r>
          </a:p>
          <a:p>
            <a:pPr marL="457200" lvl="2" indent="-452438" algn="l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 algn="l"/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657169" indent="-452462" algn="l">
              <a:buFont typeface="Arial" panose="020B0604020202020204" pitchFamily="34" charset="0"/>
              <a:buChar char="•"/>
              <a:tabLst>
                <a:tab pos="1463847" algn="l"/>
              </a:tabLst>
            </a:pP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463847" lvl="2" indent="-452462" algn="l">
              <a:buFont typeface="Courier New" panose="02070309020205020404" pitchFamily="49" charset="0"/>
              <a:buChar char="o"/>
              <a:tabLst>
                <a:tab pos="1463847" algn="l"/>
              </a:tabLst>
            </a:pPr>
            <a:endParaRPr lang="en-US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463847" lvl="2" indent="-452462" algn="l">
              <a:buFont typeface="Courier New" panose="02070309020205020404" pitchFamily="49" charset="0"/>
              <a:buChar char="o"/>
              <a:tabLst>
                <a:tab pos="1463847" algn="l"/>
              </a:tabLst>
            </a:pPr>
            <a:endParaRPr lang="en-US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7971" lvl="2" indent="-377525" algn="l"/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7971" lvl="2" indent="-377525" algn="l"/>
            <a:endParaRPr lang="en-US" sz="1400" dirty="0">
              <a:cs typeface="Times New Roman" panose="02020603050405020304" pitchFamily="18" charset="0"/>
            </a:endParaRPr>
          </a:p>
          <a:p>
            <a:pPr marL="817971" lvl="2" indent="-377525" algn="l"/>
            <a:endParaRPr lang="en-US" sz="1400" dirty="0">
              <a:cs typeface="Times New Roman" panose="02020603050405020304" pitchFamily="18" charset="0"/>
            </a:endParaRPr>
          </a:p>
          <a:p>
            <a:pPr marL="0" lvl="1" algn="l"/>
            <a:endParaRPr lang="en-US" sz="1400" baseline="30000" dirty="0">
              <a:cs typeface="Times New Roman" panose="02020603050405020304" pitchFamily="18" charset="0"/>
            </a:endParaRPr>
          </a:p>
          <a:p>
            <a:pPr lvl="1" algn="l">
              <a:buFont typeface="Courier New" panose="02070309020205020404" pitchFamily="49" charset="0"/>
              <a:buChar char="o"/>
            </a:pPr>
            <a:endParaRPr lang="en-US" sz="800" baseline="300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24" y="285757"/>
            <a:ext cx="6078071" cy="532563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Agenda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0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822277"/>
            <a:ext cx="8534400" cy="36925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</a:rPr>
              <a:t>Background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In 2016, 37 Active duty Marines died by suicide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The DSRB reviewed each case</a:t>
            </a:r>
            <a:r>
              <a:rPr lang="en-US" sz="1600" dirty="0" smtClean="0">
                <a:solidFill>
                  <a:prstClr val="black"/>
                </a:solidFill>
              </a:rPr>
              <a:t> over three, two-day sessions in the first quarter (calendar) of 2017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Subject Matter Experts from the Marine &amp; Family Program Division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/>
              <a:t>used a process-evaluation strategy employing a systems-level approach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Purpose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Review each death by suicide of an active duty Marine in order to obtain information needed to reduce the likelihood of future suicides 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The targeted end state for the 2016 DSRB is actionable recommendations for leadership </a:t>
            </a:r>
            <a:endParaRPr lang="en-US" sz="16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Structure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The DSRB is intentionally disparate and highlights the limited accessibility to and integration of information available in the field during the time immediately preceding each event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1" y="285750"/>
            <a:ext cx="6078071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Death by Suicide Review Board (DSRB)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1" y="799659"/>
            <a:ext cx="8685679" cy="38294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Prior to each 2016 DSRB session, individual Board Members reviewed information from one documentation source</a:t>
            </a:r>
          </a:p>
          <a:p>
            <a:pPr lvl="1"/>
            <a:r>
              <a:rPr lang="en-US" sz="1600" dirty="0" smtClean="0"/>
              <a:t>Each death by suicide case was reviewed by the board during the session, with each board member briefing key findings from their data source and perceived risk levels </a:t>
            </a:r>
            <a:r>
              <a:rPr lang="en-US" sz="1600" dirty="0"/>
              <a:t>(</a:t>
            </a:r>
            <a:r>
              <a:rPr lang="en-US" sz="1600" dirty="0">
                <a:cs typeface="Arial"/>
              </a:rPr>
              <a:t>~ 15 minutes per case</a:t>
            </a:r>
            <a:r>
              <a:rPr lang="en-US" sz="1600" dirty="0" smtClean="0">
                <a:cs typeface="Arial"/>
              </a:rPr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The Board discussed data quality issues and used multiple sources to rectify discrepancies when possible</a:t>
            </a:r>
          </a:p>
          <a:p>
            <a:r>
              <a:rPr lang="en-US" sz="1800" dirty="0" smtClean="0"/>
              <a:t>Once fully briefed, the Board’s discussion centered around whether standards of care and the system of care experienced by the Marine followed best practices </a:t>
            </a:r>
            <a:r>
              <a:rPr lang="en-US" sz="1800" dirty="0"/>
              <a:t>(</a:t>
            </a:r>
            <a:r>
              <a:rPr lang="en-US" sz="1800" dirty="0">
                <a:cs typeface="Arial"/>
              </a:rPr>
              <a:t>~ </a:t>
            </a:r>
            <a:r>
              <a:rPr lang="en-US" sz="1800" dirty="0" smtClean="0">
                <a:cs typeface="Arial"/>
              </a:rPr>
              <a:t>15 </a:t>
            </a:r>
            <a:r>
              <a:rPr lang="en-US" sz="1800" dirty="0">
                <a:cs typeface="Arial"/>
              </a:rPr>
              <a:t>minutes per case</a:t>
            </a:r>
            <a:r>
              <a:rPr lang="en-US" sz="1800" dirty="0" smtClean="0">
                <a:cs typeface="Arial"/>
              </a:rPr>
              <a:t>)</a:t>
            </a:r>
            <a:r>
              <a:rPr lang="en-US" sz="1800" dirty="0" smtClean="0"/>
              <a:t>  </a:t>
            </a:r>
          </a:p>
          <a:p>
            <a:r>
              <a:rPr lang="en-US" sz="1800" dirty="0" smtClean="0"/>
              <a:t>After the review of each case, discussion moved to a systems-level analysis</a:t>
            </a:r>
          </a:p>
          <a:p>
            <a:pPr lvl="1"/>
            <a:r>
              <a:rPr lang="en-US" sz="1600" dirty="0" smtClean="0"/>
              <a:t>The Board Members assessed across cases to identify gaps in symptom identification, care communication, and service implementation</a:t>
            </a:r>
            <a:endParaRPr lang="en-US" sz="22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4" y="285756"/>
            <a:ext cx="6078071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Procedure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90885"/>
            <a:ext cx="8610600" cy="3747497"/>
          </a:xfrm>
          <a:prstGeom prst="rect">
            <a:avLst/>
          </a:prstGeom>
        </p:spPr>
        <p:txBody>
          <a:bodyPr vert="horz" lIns="100668" tIns="50334" rIns="100668" bIns="50334" rtlCol="0">
            <a:noAutofit/>
          </a:bodyPr>
          <a:lstStyle>
            <a:lvl1pPr marL="0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9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73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8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5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44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Chairperson: Research and Program Evaluation Section Head, Behavioral Health, Marine and Family (MF) Division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Assistant Branch Head-Integration, Behavioral Health, MF Division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Community Counseling Program Section Head, Behavioral Health, MF Division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Senior Clinical Advisor</a:t>
            </a:r>
            <a:r>
              <a:rPr lang="en-US" sz="2000" dirty="0">
                <a:solidFill>
                  <a:prstClr val="black"/>
                </a:solidFill>
              </a:rPr>
              <a:t>, Behavioral Health, </a:t>
            </a:r>
            <a:r>
              <a:rPr lang="en-US" sz="2000" dirty="0" smtClean="0">
                <a:solidFill>
                  <a:prstClr val="black"/>
                </a:solidFill>
              </a:rPr>
              <a:t>MF Division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Suicide Prevention </a:t>
            </a:r>
            <a:r>
              <a:rPr lang="en-US" sz="2000" dirty="0">
                <a:solidFill>
                  <a:prstClr val="black"/>
                </a:solidFill>
              </a:rPr>
              <a:t>Section Head, Behavioral Health, </a:t>
            </a:r>
            <a:r>
              <a:rPr lang="en-US" sz="2000" dirty="0" smtClean="0">
                <a:solidFill>
                  <a:prstClr val="black"/>
                </a:solidFill>
              </a:rPr>
              <a:t>MF Division</a:t>
            </a: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Quality Assurance Section Head, Program Assessment</a:t>
            </a:r>
            <a:r>
              <a:rPr lang="en-US" sz="2000" dirty="0">
                <a:solidFill>
                  <a:prstClr val="black"/>
                </a:solidFill>
              </a:rPr>
              <a:t>, MF Division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 algn="l" defTabSz="9144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Data Surveillance Section </a:t>
            </a:r>
            <a:r>
              <a:rPr lang="en-US" sz="2000" dirty="0">
                <a:solidFill>
                  <a:prstClr val="black"/>
                </a:solidFill>
              </a:rPr>
              <a:t>Head, Behavioral Health, MF </a:t>
            </a:r>
            <a:r>
              <a:rPr lang="en-US" sz="2000" dirty="0" smtClean="0">
                <a:solidFill>
                  <a:prstClr val="black"/>
                </a:solidFill>
              </a:rPr>
              <a:t>Division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0" lvl="1" algn="l"/>
            <a:endParaRPr lang="en-US" sz="1800" baseline="30000" dirty="0">
              <a:cs typeface="Times New Roman" panose="02020603050405020304" pitchFamily="18" charset="0"/>
            </a:endParaRPr>
          </a:p>
          <a:p>
            <a:pPr lvl="1" algn="l">
              <a:buFont typeface="Courier New" panose="02070309020205020404" pitchFamily="49" charset="0"/>
              <a:buChar char="o"/>
            </a:pPr>
            <a:endParaRPr lang="en-US" sz="1800" baseline="300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2" y="285756"/>
            <a:ext cx="8260978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DSRB 2016 Board Members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25927"/>
              </p:ext>
            </p:extLst>
          </p:nvPr>
        </p:nvGraphicFramePr>
        <p:xfrm>
          <a:off x="578224" y="749272"/>
          <a:ext cx="8108577" cy="387987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060702"/>
                <a:gridCol w="2252129"/>
                <a:gridCol w="2795746"/>
              </a:tblGrid>
              <a:tr h="229141">
                <a:tc>
                  <a:txBody>
                    <a:bodyPr/>
                    <a:lstStyle/>
                    <a:p>
                      <a:pPr marL="0" indent="0"/>
                      <a:r>
                        <a:rPr lang="en-US" sz="1100" dirty="0" smtClean="0"/>
                        <a:t>Data Source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100" dirty="0" smtClean="0"/>
                        <a:t> Description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Example Variables</a:t>
                      </a:r>
                      <a:endParaRPr lang="en-US" sz="1100" i="0" dirty="0"/>
                    </a:p>
                  </a:txBody>
                  <a:tcPr marT="34290" marB="34290"/>
                </a:tc>
              </a:tr>
              <a:tr h="549938">
                <a:tc>
                  <a:txBody>
                    <a:bodyPr/>
                    <a:lstStyle/>
                    <a:p>
                      <a:pPr marL="0" indent="0"/>
                      <a:r>
                        <a:rPr lang="en-US" sz="1100" dirty="0" smtClean="0"/>
                        <a:t>ACMC 8-Day</a:t>
                      </a:r>
                      <a:r>
                        <a:rPr lang="en-US" sz="1100" baseline="0" dirty="0" smtClean="0"/>
                        <a:t> Brief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100" b="0" i="0" dirty="0" smtClean="0"/>
                        <a:t>Accounting of events surrounding death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 smtClean="0"/>
                        <a:t>Sociodemographics</a:t>
                      </a:r>
                      <a:endParaRPr lang="en-US" sz="1100" dirty="0" smtClean="0"/>
                    </a:p>
                    <a:p>
                      <a:pPr algn="l"/>
                      <a:r>
                        <a:rPr lang="en-US" sz="1100" dirty="0" smtClean="0"/>
                        <a:t>Force Preservation</a:t>
                      </a:r>
                      <a:r>
                        <a:rPr lang="en-US" sz="1100" baseline="0" dirty="0" smtClean="0"/>
                        <a:t> Council</a:t>
                      </a:r>
                    </a:p>
                    <a:p>
                      <a:pPr algn="l"/>
                      <a:r>
                        <a:rPr lang="en-US" sz="1100" baseline="0" dirty="0" smtClean="0"/>
                        <a:t>Timeline of events</a:t>
                      </a:r>
                    </a:p>
                  </a:txBody>
                  <a:tcPr marT="34290" marB="34290"/>
                </a:tc>
              </a:tr>
              <a:tr h="549938"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dirty="0" smtClean="0"/>
                        <a:t>Department of Defense</a:t>
                      </a:r>
                      <a:r>
                        <a:rPr lang="en-US" sz="1100" baseline="0" dirty="0" smtClean="0"/>
                        <a:t> Suicide Event Reports (</a:t>
                      </a:r>
                      <a:r>
                        <a:rPr lang="en-US" sz="1100" baseline="0" dirty="0" err="1" smtClean="0"/>
                        <a:t>DoDSERS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b="0" i="0" dirty="0" smtClean="0"/>
                        <a:t>Standardized suicide surveillance</a:t>
                      </a:r>
                      <a:r>
                        <a:rPr lang="en-US" sz="1100" b="0" i="0" baseline="0" dirty="0" smtClean="0"/>
                        <a:t> data collection across DoD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Behavioral health diagnoses</a:t>
                      </a:r>
                      <a:endParaRPr lang="en-US" sz="1100" b="0" baseline="0" dirty="0" smtClean="0"/>
                    </a:p>
                    <a:p>
                      <a:pPr algn="l"/>
                      <a:r>
                        <a:rPr lang="en-US" sz="1100" b="0" dirty="0" smtClean="0"/>
                        <a:t>Administrative</a:t>
                      </a:r>
                      <a:r>
                        <a:rPr lang="en-US" sz="1100" b="0" baseline="0" dirty="0" smtClean="0"/>
                        <a:t> legal issues</a:t>
                      </a:r>
                    </a:p>
                    <a:p>
                      <a:pPr algn="l"/>
                      <a:r>
                        <a:rPr lang="en-US" sz="1100" b="0" baseline="0" dirty="0" smtClean="0"/>
                        <a:t>Failed relationship status</a:t>
                      </a:r>
                      <a:endParaRPr lang="en-US" sz="1100" b="0" dirty="0"/>
                    </a:p>
                  </a:txBody>
                  <a:tcPr marT="34290" marB="34290"/>
                </a:tc>
              </a:tr>
              <a:tr h="549938"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dirty="0" smtClean="0"/>
                        <a:t>Armed Forces Health Longitudinal Technology Application (AHLTA)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b="0" i="0" dirty="0" smtClean="0"/>
                        <a:t>Medical records 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/>
                        <a:t>Physical and mental health status Diagnoses</a:t>
                      </a:r>
                      <a:r>
                        <a:rPr lang="en-US" sz="1100" b="0" baseline="0" dirty="0" smtClean="0"/>
                        <a:t> </a:t>
                      </a:r>
                    </a:p>
                    <a:p>
                      <a:pPr algn="l"/>
                      <a:r>
                        <a:rPr lang="en-US" sz="1100" b="0" baseline="0" dirty="0" smtClean="0"/>
                        <a:t>Prescriptions </a:t>
                      </a:r>
                      <a:endParaRPr lang="en-US" sz="1100" b="0" dirty="0"/>
                    </a:p>
                  </a:txBody>
                  <a:tcPr marT="34290" marB="34290"/>
                </a:tc>
              </a:tr>
              <a:tr h="549938"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dirty="0" smtClean="0"/>
                        <a:t>Marine Lookup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b="0" i="0" dirty="0" smtClean="0"/>
                        <a:t>Marine Corps career</a:t>
                      </a:r>
                      <a:r>
                        <a:rPr lang="en-US" sz="1100" b="0" i="0" baseline="0" dirty="0" smtClean="0"/>
                        <a:t> history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/>
                        <a:t>Previous duty</a:t>
                      </a:r>
                      <a:r>
                        <a:rPr lang="en-US" sz="1100" b="0" baseline="0" dirty="0" smtClean="0"/>
                        <a:t> stations</a:t>
                      </a:r>
                    </a:p>
                    <a:p>
                      <a:pPr algn="l"/>
                      <a:r>
                        <a:rPr lang="en-US" sz="1100" b="0" baseline="0" dirty="0" smtClean="0"/>
                        <a:t>Time in grade</a:t>
                      </a:r>
                    </a:p>
                    <a:p>
                      <a:pPr algn="l"/>
                      <a:r>
                        <a:rPr lang="en-US" sz="1100" b="0" baseline="0" dirty="0" smtClean="0"/>
                        <a:t>PFT/CFT scores</a:t>
                      </a:r>
                      <a:endParaRPr lang="en-US" sz="1100" b="0" dirty="0"/>
                    </a:p>
                  </a:txBody>
                  <a:tcPr marT="34290" marB="34290"/>
                </a:tc>
              </a:tr>
              <a:tr h="549938"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dirty="0" smtClean="0"/>
                        <a:t>Department of Defense</a:t>
                      </a:r>
                      <a:r>
                        <a:rPr lang="en-US" sz="1100" baseline="0" dirty="0" smtClean="0"/>
                        <a:t> Case Management System (</a:t>
                      </a:r>
                      <a:r>
                        <a:rPr lang="en-US" sz="1100" baseline="0" dirty="0" err="1" smtClean="0"/>
                        <a:t>DoDCMS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5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/>
                        <a:t>Clinical case management</a:t>
                      </a:r>
                      <a:r>
                        <a:rPr lang="en-US" sz="1100" b="0" i="0" baseline="0" dirty="0" smtClean="0"/>
                        <a:t> systems</a:t>
                      </a:r>
                      <a:r>
                        <a:rPr lang="en-US" sz="1100" b="0" i="0" dirty="0" smtClean="0"/>
                        <a:t> from Behavioral Health encounters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/>
                        <a:t>Case notes</a:t>
                      </a:r>
                    </a:p>
                    <a:p>
                      <a:pPr algn="l"/>
                      <a:r>
                        <a:rPr lang="en-US" sz="1100" b="0" dirty="0" smtClean="0"/>
                        <a:t>Clinical</a:t>
                      </a:r>
                      <a:r>
                        <a:rPr lang="en-US" sz="1100" b="0" baseline="0" dirty="0" smtClean="0"/>
                        <a:t> forms</a:t>
                      </a:r>
                    </a:p>
                    <a:p>
                      <a:pPr algn="l"/>
                      <a:r>
                        <a:rPr lang="en-US" sz="1100" b="0" baseline="0" dirty="0" smtClean="0"/>
                        <a:t>Treatment plan</a:t>
                      </a:r>
                      <a:endParaRPr lang="en-US" sz="1100" b="0" dirty="0" smtClean="0"/>
                    </a:p>
                  </a:txBody>
                  <a:tcPr marT="34290" marB="34290"/>
                </a:tc>
              </a:tr>
              <a:tr h="549938"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dirty="0" smtClean="0"/>
                        <a:t>Behavioral Health</a:t>
                      </a:r>
                      <a:r>
                        <a:rPr lang="en-US" sz="1100" baseline="0" dirty="0" smtClean="0"/>
                        <a:t> tracking</a:t>
                      </a:r>
                    </a:p>
                    <a:p>
                      <a:pPr marL="1588" indent="0"/>
                      <a:endParaRPr lang="en-US" sz="1100" b="0" i="0" baseline="0" dirty="0" smtClean="0"/>
                    </a:p>
                    <a:p>
                      <a:pPr marL="1588" indent="0"/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b="0" i="0" dirty="0" smtClean="0"/>
                        <a:t>Summary of involvement</a:t>
                      </a:r>
                      <a:r>
                        <a:rPr lang="en-US" sz="1100" b="0" i="0" baseline="0" dirty="0" smtClean="0"/>
                        <a:t> in Behavioral Health systems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/>
                        <a:t>START (</a:t>
                      </a:r>
                      <a:r>
                        <a:rPr lang="en-US" sz="800" b="0" dirty="0" smtClean="0"/>
                        <a:t>Suicide Tracking</a:t>
                      </a:r>
                      <a:r>
                        <a:rPr lang="en-US" sz="800" b="0" baseline="0" dirty="0" smtClean="0"/>
                        <a:t> and Reporting Tool)</a:t>
                      </a:r>
                      <a:endParaRPr lang="en-US" sz="800" b="0" dirty="0" smtClean="0"/>
                    </a:p>
                    <a:p>
                      <a:pPr algn="l"/>
                      <a:r>
                        <a:rPr lang="en-US" sz="1100" b="0" dirty="0" smtClean="0"/>
                        <a:t>CASA </a:t>
                      </a:r>
                      <a:r>
                        <a:rPr lang="en-US" sz="800" b="0" dirty="0" smtClean="0"/>
                        <a:t>(Child</a:t>
                      </a:r>
                      <a:r>
                        <a:rPr lang="en-US" sz="800" b="0" baseline="0" dirty="0" smtClean="0"/>
                        <a:t> Abuse and Spouse Abuse Central Registry)</a:t>
                      </a:r>
                      <a:endParaRPr lang="en-US" sz="800" b="0" dirty="0"/>
                    </a:p>
                  </a:txBody>
                  <a:tcPr marT="34290" marB="34290"/>
                </a:tc>
              </a:tr>
              <a:tr h="229141"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dirty="0" smtClean="0"/>
                        <a:t>December 2016 Demographics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588" indent="0"/>
                      <a:r>
                        <a:rPr lang="en-US" sz="1100" b="0" i="0" dirty="0" smtClean="0"/>
                        <a:t>Total Force report</a:t>
                      </a:r>
                      <a:endParaRPr lang="en-US" sz="1100" b="0" i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Divorce</a:t>
                      </a:r>
                      <a:r>
                        <a:rPr lang="en-US" sz="1100" baseline="0" dirty="0" smtClean="0"/>
                        <a:t> rate </a:t>
                      </a:r>
                      <a:endParaRPr lang="en-US" sz="1100" b="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224" y="285756"/>
            <a:ext cx="6078071" cy="778784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DSRB 2016 Data Sources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00268"/>
            <a:ext cx="8774056" cy="3747497"/>
          </a:xfrm>
          <a:prstGeom prst="rect">
            <a:avLst/>
          </a:prstGeom>
        </p:spPr>
        <p:txBody>
          <a:bodyPr vert="horz" lIns="100668" tIns="50334" rIns="100668" bIns="50334" rtlCol="0">
            <a:noAutofit/>
          </a:bodyPr>
          <a:lstStyle>
            <a:lvl1pPr marL="0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9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73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6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8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52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44" indent="0" algn="ctr" defTabSz="91418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9144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0325" algn="l"/>
              </a:tabLst>
            </a:pPr>
            <a:r>
              <a:rPr lang="en-US" sz="1800" dirty="0">
                <a:solidFill>
                  <a:prstClr val="black"/>
                </a:solidFill>
              </a:rPr>
              <a:t>The methodological approach consists of </a:t>
            </a:r>
            <a:r>
              <a:rPr lang="en-US" sz="1800" dirty="0" smtClean="0">
                <a:solidFill>
                  <a:prstClr val="black"/>
                </a:solidFill>
              </a:rPr>
              <a:t>a retrospective </a:t>
            </a:r>
            <a:r>
              <a:rPr lang="en-US" sz="1800" dirty="0">
                <a:solidFill>
                  <a:prstClr val="black"/>
                </a:solidFill>
              </a:rPr>
              <a:t>review of a rare </a:t>
            </a:r>
            <a:r>
              <a:rPr lang="en-US" sz="1800" dirty="0" smtClean="0">
                <a:solidFill>
                  <a:prstClr val="black"/>
                </a:solidFill>
              </a:rPr>
              <a:t>event within a population of Marines during 2016.  </a:t>
            </a:r>
            <a:r>
              <a:rPr lang="en-US" sz="1800" dirty="0">
                <a:solidFill>
                  <a:prstClr val="black"/>
                </a:solidFill>
              </a:rPr>
              <a:t>Although </a:t>
            </a:r>
            <a:r>
              <a:rPr lang="en-US" sz="1800" dirty="0" smtClean="0">
                <a:solidFill>
                  <a:prstClr val="black"/>
                </a:solidFill>
              </a:rPr>
              <a:t>similar techniques have </a:t>
            </a:r>
            <a:r>
              <a:rPr lang="en-US" sz="1800" dirty="0">
                <a:solidFill>
                  <a:prstClr val="black"/>
                </a:solidFill>
              </a:rPr>
              <a:t>been criticized due to reliability, validity, and bias concerns, the </a:t>
            </a:r>
            <a:r>
              <a:rPr lang="en-US" sz="1800" dirty="0" smtClean="0">
                <a:solidFill>
                  <a:prstClr val="black"/>
                </a:solidFill>
              </a:rPr>
              <a:t>nature of death by suicide research prohibits a more rigorous approach (</a:t>
            </a:r>
            <a:r>
              <a:rPr lang="en-US" sz="1600" dirty="0" err="1" smtClean="0">
                <a:solidFill>
                  <a:prstClr val="black"/>
                </a:solidFill>
              </a:rPr>
              <a:t>Pouliot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&amp; De Leo, 2006</a:t>
            </a:r>
            <a:r>
              <a:rPr lang="en-US" sz="1800" dirty="0" smtClean="0">
                <a:solidFill>
                  <a:prstClr val="black"/>
                </a:solidFill>
              </a:rPr>
              <a:t>) </a:t>
            </a:r>
          </a:p>
          <a:p>
            <a:pPr marL="342900" lvl="0" indent="-342900" algn="l" defTabSz="9144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The DSRB is cognizant of the methodological limitations and </a:t>
            </a:r>
            <a:r>
              <a:rPr lang="en-US" sz="1800" dirty="0">
                <a:solidFill>
                  <a:prstClr val="black"/>
                </a:solidFill>
              </a:rPr>
              <a:t>strives to minimize </a:t>
            </a:r>
            <a:r>
              <a:rPr lang="en-US" sz="1800" dirty="0" smtClean="0">
                <a:solidFill>
                  <a:prstClr val="black"/>
                </a:solidFill>
              </a:rPr>
              <a:t>methodological </a:t>
            </a:r>
            <a:r>
              <a:rPr lang="en-US" sz="1800" dirty="0">
                <a:solidFill>
                  <a:prstClr val="black"/>
                </a:solidFill>
              </a:rPr>
              <a:t>errors through the recognition and mitigation of </a:t>
            </a:r>
            <a:r>
              <a:rPr lang="en-US" sz="1800" dirty="0" smtClean="0">
                <a:solidFill>
                  <a:prstClr val="black"/>
                </a:solidFill>
              </a:rPr>
              <a:t>biases: </a:t>
            </a:r>
          </a:p>
          <a:p>
            <a:pPr marL="799992" lvl="1" indent="-342900" algn="l" defTabSz="914400">
              <a:buFont typeface="Calibri" panose="020F0502020204030204" pitchFamily="34" charset="0"/>
              <a:buChar char="−"/>
            </a:pPr>
            <a:r>
              <a:rPr lang="en-US" sz="1600" dirty="0" smtClean="0">
                <a:solidFill>
                  <a:prstClr val="black"/>
                </a:solidFill>
              </a:rPr>
              <a:t>“Hindsight bias” leads to a false belief that events are more predictable than they are</a:t>
            </a:r>
          </a:p>
          <a:p>
            <a:pPr marL="799992" lvl="1" indent="-342900" algn="l" defTabSz="914400">
              <a:buFont typeface="Calibri" panose="020F0502020204030204" pitchFamily="34" charset="0"/>
              <a:buChar char="−"/>
            </a:pPr>
            <a:r>
              <a:rPr lang="en-US" sz="1600" dirty="0" smtClean="0">
                <a:solidFill>
                  <a:prstClr val="black"/>
                </a:solidFill>
              </a:rPr>
              <a:t>“</a:t>
            </a:r>
            <a:r>
              <a:rPr lang="en-US" sz="1600" dirty="0">
                <a:solidFill>
                  <a:prstClr val="black"/>
                </a:solidFill>
              </a:rPr>
              <a:t>Historian’s fallacy” is the erroneous assumption that decision makers involved in the Marine’s environment at the time of the event possessed the same </a:t>
            </a:r>
            <a:r>
              <a:rPr lang="en-US" sz="1600" dirty="0" smtClean="0">
                <a:solidFill>
                  <a:prstClr val="black"/>
                </a:solidFill>
              </a:rPr>
              <a:t>breadth </a:t>
            </a:r>
            <a:r>
              <a:rPr lang="en-US" sz="1600" dirty="0">
                <a:solidFill>
                  <a:prstClr val="black"/>
                </a:solidFill>
              </a:rPr>
              <a:t>and depth of information as those analyzing the </a:t>
            </a:r>
            <a:r>
              <a:rPr lang="en-US" sz="1600" dirty="0" smtClean="0">
                <a:solidFill>
                  <a:prstClr val="black"/>
                </a:solidFill>
              </a:rPr>
              <a:t>event </a:t>
            </a:r>
            <a:r>
              <a:rPr lang="en-US" sz="1600" dirty="0">
                <a:solidFill>
                  <a:prstClr val="black"/>
                </a:solidFill>
              </a:rPr>
              <a:t>after the </a:t>
            </a:r>
            <a:r>
              <a:rPr lang="en-US" sz="1600" dirty="0" smtClean="0">
                <a:solidFill>
                  <a:prstClr val="black"/>
                </a:solidFill>
              </a:rPr>
              <a:t>fact</a:t>
            </a:r>
          </a:p>
          <a:p>
            <a:pPr marL="799992" lvl="1" indent="-342900" algn="l" defTabSz="914400">
              <a:buFont typeface="Calibri" panose="020F0502020204030204" pitchFamily="34" charset="0"/>
              <a:buChar char="−"/>
            </a:pPr>
            <a:r>
              <a:rPr lang="en-US" sz="1600" dirty="0" smtClean="0">
                <a:solidFill>
                  <a:prstClr val="black"/>
                </a:solidFill>
              </a:rPr>
              <a:t>“</a:t>
            </a:r>
            <a:r>
              <a:rPr lang="en-US" sz="1600" dirty="0">
                <a:solidFill>
                  <a:prstClr val="black"/>
                </a:solidFill>
              </a:rPr>
              <a:t>Post hoc ergo propter hoc” is the error of assuming that because an event follows a factor, the factor caused the event to </a:t>
            </a:r>
            <a:r>
              <a:rPr lang="en-US" sz="1600" dirty="0" smtClean="0">
                <a:solidFill>
                  <a:prstClr val="black"/>
                </a:solidFill>
              </a:rPr>
              <a:t>occur </a:t>
            </a:r>
          </a:p>
          <a:p>
            <a:pPr marL="799992" lvl="1" indent="-342900" algn="l" defTabSz="914400">
              <a:buFont typeface="Calibri" panose="020F0502020204030204" pitchFamily="34" charset="0"/>
              <a:buChar char="−"/>
            </a:pPr>
            <a:r>
              <a:rPr lang="en-US" sz="1600" dirty="0" smtClean="0">
                <a:solidFill>
                  <a:prstClr val="black"/>
                </a:solidFill>
              </a:rPr>
              <a:t>“Base rate </a:t>
            </a:r>
            <a:r>
              <a:rPr lang="en-US" sz="1600" dirty="0">
                <a:solidFill>
                  <a:prstClr val="black"/>
                </a:solidFill>
              </a:rPr>
              <a:t>fallacy” is a concern when a small sample is examined without contextualization of the larger </a:t>
            </a:r>
            <a:r>
              <a:rPr lang="en-US" sz="1600" dirty="0" smtClean="0">
                <a:solidFill>
                  <a:prstClr val="black"/>
                </a:solidFill>
              </a:rPr>
              <a:t>population</a:t>
            </a:r>
            <a:endParaRPr lang="en-US" sz="700" baseline="3000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22" y="285757"/>
            <a:ext cx="8260978" cy="532563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DSRB Methodology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85750"/>
            <a:ext cx="8260978" cy="963450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2016 Sociodemographic Characteristics 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2" y="737815"/>
            <a:ext cx="8004175" cy="389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166A9-DDD0-49CD-8DB0-614FA4CF797E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66D-0957-4F9E-9444-21825319815D}" type="datetime1">
              <a:rPr lang="en-US" smtClean="0"/>
              <a:pPr/>
              <a:t>7/3/2017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8" y="4707015"/>
            <a:ext cx="1504193" cy="379336"/>
          </a:xfrm>
          <a:prstGeom prst="rect">
            <a:avLst/>
          </a:prstGeom>
        </p:spPr>
      </p:pic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784956"/>
              </p:ext>
            </p:extLst>
          </p:nvPr>
        </p:nvGraphicFramePr>
        <p:xfrm>
          <a:off x="578222" y="800100"/>
          <a:ext cx="8032378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8222" y="285756"/>
            <a:ext cx="7803778" cy="963450"/>
          </a:xfrm>
          <a:prstGeom prst="rect">
            <a:avLst/>
          </a:prstGeom>
          <a:noFill/>
        </p:spPr>
        <p:txBody>
          <a:bodyPr wrap="square" lIns="100691" tIns="50346" rIns="100691" bIns="50346" rtlCol="0">
            <a:spAutoFit/>
          </a:bodyPr>
          <a:lstStyle/>
          <a:p>
            <a:r>
              <a:rPr lang="en-US" sz="2800" b="1" dirty="0" smtClean="0">
                <a:solidFill>
                  <a:srgbClr val="394E62"/>
                </a:solidFill>
                <a:latin typeface="+mj-lt"/>
                <a:cs typeface="Times New Roman" panose="02020603050405020304" pitchFamily="18" charset="0"/>
              </a:rPr>
              <a:t>Age in Years of each Marine who Died by Suicide </a:t>
            </a:r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394E6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38800" y="1714500"/>
            <a:ext cx="2743200" cy="2305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/>
            <a:r>
              <a:rPr lang="en-US" sz="1600" dirty="0" smtClean="0"/>
              <a:t>Median age was 23 years old </a:t>
            </a:r>
          </a:p>
          <a:p>
            <a:pPr marL="280988" indent="-280988"/>
            <a:endParaRPr lang="en-US" sz="1200" dirty="0" smtClean="0">
              <a:solidFill>
                <a:prstClr val="black"/>
              </a:solidFill>
            </a:endParaRPr>
          </a:p>
          <a:p>
            <a:pPr marL="280988" indent="-280988"/>
            <a:r>
              <a:rPr lang="en-US" sz="1600" dirty="0" smtClean="0">
                <a:solidFill>
                  <a:prstClr val="black"/>
                </a:solidFill>
              </a:rPr>
              <a:t>Age range was </a:t>
            </a:r>
            <a:r>
              <a:rPr lang="en-US" sz="1600" dirty="0">
                <a:solidFill>
                  <a:prstClr val="black"/>
                </a:solidFill>
              </a:rPr>
              <a:t>19 to 49 years </a:t>
            </a:r>
            <a:r>
              <a:rPr lang="en-US" sz="1600" dirty="0" smtClean="0">
                <a:solidFill>
                  <a:prstClr val="black"/>
                </a:solidFill>
              </a:rPr>
              <a:t>old</a:t>
            </a:r>
          </a:p>
          <a:p>
            <a:pPr marL="280988" indent="-280988"/>
            <a:endParaRPr lang="en-US" sz="1200" dirty="0">
              <a:solidFill>
                <a:prstClr val="black"/>
              </a:solidFill>
            </a:endParaRPr>
          </a:p>
          <a:p>
            <a:pPr marL="280988" indent="-280988"/>
            <a:r>
              <a:rPr lang="en-US" sz="1600" dirty="0" smtClean="0"/>
              <a:t>Highest frequency age was 22 years old</a:t>
            </a:r>
            <a:endParaRPr lang="en-US" sz="1600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1507</Words>
  <Application>Microsoft Office PowerPoint</Application>
  <PresentationFormat>On-screen Show (16:9)</PresentationFormat>
  <Paragraphs>249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MOBLEY CIV GREGORY D</dc:creator>
  <cp:lastModifiedBy>SpenneMM</cp:lastModifiedBy>
  <cp:revision>85</cp:revision>
  <cp:lastPrinted>2017-06-23T18:30:23Z</cp:lastPrinted>
  <dcterms:created xsi:type="dcterms:W3CDTF">2015-11-10T13:09:17Z</dcterms:created>
  <dcterms:modified xsi:type="dcterms:W3CDTF">2017-07-03T18:42:47Z</dcterms:modified>
</cp:coreProperties>
</file>