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4"/>
  </p:sldMasterIdLst>
  <p:notesMasterIdLst>
    <p:notesMasterId r:id="rId25"/>
  </p:notesMasterIdLst>
  <p:handoutMasterIdLst>
    <p:handoutMasterId r:id="rId26"/>
  </p:handoutMasterIdLst>
  <p:sldIdLst>
    <p:sldId id="260" r:id="rId5"/>
    <p:sldId id="261" r:id="rId6"/>
    <p:sldId id="262" r:id="rId7"/>
    <p:sldId id="281" r:id="rId8"/>
    <p:sldId id="290" r:id="rId9"/>
    <p:sldId id="282" r:id="rId10"/>
    <p:sldId id="284" r:id="rId11"/>
    <p:sldId id="283" r:id="rId12"/>
    <p:sldId id="285" r:id="rId13"/>
    <p:sldId id="295" r:id="rId14"/>
    <p:sldId id="287" r:id="rId15"/>
    <p:sldId id="292" r:id="rId16"/>
    <p:sldId id="296" r:id="rId17"/>
    <p:sldId id="286" r:id="rId18"/>
    <p:sldId id="288" r:id="rId19"/>
    <p:sldId id="289" r:id="rId20"/>
    <p:sldId id="291" r:id="rId21"/>
    <p:sldId id="293" r:id="rId22"/>
    <p:sldId id="294" r:id="rId23"/>
    <p:sldId id="280"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use, Tina M (CIV)" initials="LTM(" lastIdx="2" clrIdx="0"/>
  <p:cmAuthor id="1" name="Glasheen, Christine E. (CIV)" initials="CEG" lastIdx="9"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06062"/>
    <a:srgbClr val="5F606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53" autoAdjust="0"/>
  </p:normalViewPr>
  <p:slideViewPr>
    <p:cSldViewPr snapToGrid="0" snapToObjects="1">
      <p:cViewPr varScale="1">
        <p:scale>
          <a:sx n="108" d="100"/>
          <a:sy n="108" d="100"/>
        </p:scale>
        <p:origin x="-710" y="-7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F22F2D-00AD-2243-9DB3-F08711005ED6}" type="datetimeFigureOut">
              <a:rPr lang="en-US" smtClean="0"/>
              <a:pPr/>
              <a:t>7/20/2017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6F06F8C-5146-3A48-AA22-2FCFA10B9881}" type="slidenum">
              <a:rPr lang="en-US" smtClean="0"/>
              <a:pPr/>
              <a:t>‹#›</a:t>
            </a:fld>
            <a:endParaRPr lang="en-US"/>
          </a:p>
        </p:txBody>
      </p:sp>
    </p:spTree>
    <p:extLst>
      <p:ext uri="{BB962C8B-B14F-4D97-AF65-F5344CB8AC3E}">
        <p14:creationId xmlns:p14="http://schemas.microsoft.com/office/powerpoint/2010/main" val="28356924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09BD73-7C84-1C4A-BB58-3C63B9ECDD0A}" type="datetimeFigureOut">
              <a:rPr lang="en-US" smtClean="0"/>
              <a:pPr/>
              <a:t>7/20/2017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001FF6-B090-6A44-8C1B-A1FCE1610712}" type="slidenum">
              <a:rPr lang="en-US" smtClean="0"/>
              <a:pPr/>
              <a:t>‹#›</a:t>
            </a:fld>
            <a:endParaRPr lang="en-US"/>
          </a:p>
        </p:txBody>
      </p:sp>
    </p:spTree>
    <p:extLst>
      <p:ext uri="{BB962C8B-B14F-4D97-AF65-F5344CB8AC3E}">
        <p14:creationId xmlns:p14="http://schemas.microsoft.com/office/powerpoint/2010/main" val="15077214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2012 deep dive was for 2010 deaths.</a:t>
            </a:r>
            <a:r>
              <a:rPr lang="en-US" baseline="0" dirty="0" smtClean="0"/>
              <a:t>  Why?</a:t>
            </a:r>
            <a:endParaRPr lang="en-US" dirty="0"/>
          </a:p>
        </p:txBody>
      </p:sp>
      <p:sp>
        <p:nvSpPr>
          <p:cNvPr id="4" name="Slide Number Placeholder 3"/>
          <p:cNvSpPr>
            <a:spLocks noGrp="1"/>
          </p:cNvSpPr>
          <p:nvPr>
            <p:ph type="sldNum" sz="quarter" idx="10"/>
          </p:nvPr>
        </p:nvSpPr>
        <p:spPr/>
        <p:txBody>
          <a:bodyPr/>
          <a:lstStyle/>
          <a:p>
            <a:fld id="{42001FF6-B090-6A44-8C1B-A1FCE1610712}" type="slidenum">
              <a:rPr lang="en-US" smtClean="0"/>
              <a:pPr/>
              <a:t>2</a:t>
            </a:fld>
            <a:endParaRPr lang="en-US"/>
          </a:p>
        </p:txBody>
      </p:sp>
    </p:spTree>
    <p:extLst>
      <p:ext uri="{BB962C8B-B14F-4D97-AF65-F5344CB8AC3E}">
        <p14:creationId xmlns:p14="http://schemas.microsoft.com/office/powerpoint/2010/main" val="2660168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Navy deep</a:t>
            </a:r>
            <a:r>
              <a:rPr lang="en-US" baseline="0" dirty="0" smtClean="0"/>
              <a:t> dives occur more than one year out to provide time for data collection</a:t>
            </a:r>
          </a:p>
          <a:p>
            <a:pPr marL="228600" indent="-228600">
              <a:buAutoNum type="arabicPeriod"/>
            </a:pPr>
            <a:r>
              <a:rPr lang="en-US" baseline="0" dirty="0" smtClean="0"/>
              <a:t>Can take up to one year to get finalized NCIS </a:t>
            </a:r>
            <a:r>
              <a:rPr lang="en-US" baseline="0" dirty="0" err="1" smtClean="0"/>
              <a:t>invesitgations</a:t>
            </a:r>
            <a:r>
              <a:rPr lang="en-US" baseline="0" dirty="0" smtClean="0"/>
              <a:t> and medical record reviews take a team of seven epidemiologists several months.</a:t>
            </a:r>
          </a:p>
          <a:p>
            <a:pPr marL="228600" indent="-228600">
              <a:buAutoNum type="arabicPeriod"/>
            </a:pPr>
            <a:r>
              <a:rPr lang="en-US" baseline="0" dirty="0" smtClean="0"/>
              <a:t>FAP includes domestic violence and mandatory counseling</a:t>
            </a:r>
          </a:p>
          <a:p>
            <a:pPr marL="228600" indent="-228600">
              <a:buAutoNum type="arabicPeriod"/>
            </a:pPr>
            <a:r>
              <a:rPr lang="en-US" baseline="0" dirty="0" smtClean="0"/>
              <a:t>Social media includes new articles, obituaries, social media (Facebook, twitter):  SPARCITY of data</a:t>
            </a:r>
          </a:p>
          <a:p>
            <a:pPr marL="228600" indent="-228600">
              <a:buAutoNum type="arabicPeriod"/>
            </a:pPr>
            <a:endParaRPr lang="en-US" baseline="0" dirty="0" smtClean="0"/>
          </a:p>
          <a:p>
            <a:pPr marL="228600" indent="-228600">
              <a:buAutoNum type="arabicPeriod"/>
            </a:pPr>
            <a:endParaRPr lang="en-US" baseline="0" dirty="0" smtClean="0"/>
          </a:p>
        </p:txBody>
      </p:sp>
      <p:sp>
        <p:nvSpPr>
          <p:cNvPr id="4" name="Slide Number Placeholder 3"/>
          <p:cNvSpPr>
            <a:spLocks noGrp="1"/>
          </p:cNvSpPr>
          <p:nvPr>
            <p:ph type="sldNum" sz="quarter" idx="10"/>
          </p:nvPr>
        </p:nvSpPr>
        <p:spPr/>
        <p:txBody>
          <a:bodyPr/>
          <a:lstStyle/>
          <a:p>
            <a:fld id="{42001FF6-B090-6A44-8C1B-A1FCE1610712}" type="slidenum">
              <a:rPr lang="en-US" smtClean="0"/>
              <a:pPr/>
              <a:t>3</a:t>
            </a:fld>
            <a:endParaRPr lang="en-US"/>
          </a:p>
        </p:txBody>
      </p:sp>
    </p:spTree>
    <p:extLst>
      <p:ext uri="{BB962C8B-B14F-4D97-AF65-F5344CB8AC3E}">
        <p14:creationId xmlns:p14="http://schemas.microsoft.com/office/powerpoint/2010/main" val="2974959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Tool Contains 168 variables</a:t>
            </a:r>
          </a:p>
          <a:p>
            <a:r>
              <a:rPr lang="en-US" dirty="0" smtClean="0"/>
              <a:t>Built in Microsoft Access</a:t>
            </a:r>
            <a:endParaRPr lang="en-US" dirty="0"/>
          </a:p>
        </p:txBody>
      </p:sp>
      <p:sp>
        <p:nvSpPr>
          <p:cNvPr id="4" name="Slide Number Placeholder 3"/>
          <p:cNvSpPr>
            <a:spLocks noGrp="1"/>
          </p:cNvSpPr>
          <p:nvPr>
            <p:ph type="sldNum" sz="quarter" idx="10"/>
          </p:nvPr>
        </p:nvSpPr>
        <p:spPr/>
        <p:txBody>
          <a:bodyPr/>
          <a:lstStyle/>
          <a:p>
            <a:fld id="{42001FF6-B090-6A44-8C1B-A1FCE1610712}" type="slidenum">
              <a:rPr lang="en-US" smtClean="0"/>
              <a:pPr/>
              <a:t>8</a:t>
            </a:fld>
            <a:endParaRPr lang="en-US"/>
          </a:p>
        </p:txBody>
      </p:sp>
    </p:spTree>
    <p:extLst>
      <p:ext uri="{BB962C8B-B14F-4D97-AF65-F5344CB8AC3E}">
        <p14:creationId xmlns:p14="http://schemas.microsoft.com/office/powerpoint/2010/main" val="1845497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001FF6-B090-6A44-8C1B-A1FCE1610712}" type="slidenum">
              <a:rPr lang="en-US" smtClean="0"/>
              <a:pPr/>
              <a:t>13</a:t>
            </a:fld>
            <a:endParaRPr lang="en-US"/>
          </a:p>
        </p:txBody>
      </p:sp>
    </p:spTree>
    <p:extLst>
      <p:ext uri="{BB962C8B-B14F-4D97-AF65-F5344CB8AC3E}">
        <p14:creationId xmlns:p14="http://schemas.microsoft.com/office/powerpoint/2010/main" val="3312568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the outcome so</a:t>
            </a:r>
            <a:r>
              <a:rPr lang="en-US" baseline="0" dirty="0" smtClean="0"/>
              <a:t> we are inherently biased.  Although teams try to be objective we are still placing our ideas about an </a:t>
            </a:r>
            <a:r>
              <a:rPr lang="en-US" baseline="0" dirty="0" err="1" smtClean="0"/>
              <a:t>indivudal</a:t>
            </a:r>
            <a:r>
              <a:rPr lang="en-US" baseline="0" dirty="0" smtClean="0"/>
              <a:t> into the data.</a:t>
            </a:r>
          </a:p>
          <a:p>
            <a:endParaRPr lang="en-US" baseline="0" dirty="0" smtClean="0"/>
          </a:p>
          <a:p>
            <a:r>
              <a:rPr lang="en-US" baseline="0" dirty="0" smtClean="0"/>
              <a:t>Interpretation of social media posts.  Needs young social media users</a:t>
            </a:r>
            <a:endParaRPr lang="en-US" dirty="0"/>
          </a:p>
        </p:txBody>
      </p:sp>
      <p:sp>
        <p:nvSpPr>
          <p:cNvPr id="4" name="Slide Number Placeholder 3"/>
          <p:cNvSpPr>
            <a:spLocks noGrp="1"/>
          </p:cNvSpPr>
          <p:nvPr>
            <p:ph type="sldNum" sz="quarter" idx="10"/>
          </p:nvPr>
        </p:nvSpPr>
        <p:spPr/>
        <p:txBody>
          <a:bodyPr/>
          <a:lstStyle/>
          <a:p>
            <a:fld id="{42001FF6-B090-6A44-8C1B-A1FCE1610712}" type="slidenum">
              <a:rPr lang="en-US" smtClean="0"/>
              <a:pPr/>
              <a:t>16</a:t>
            </a:fld>
            <a:endParaRPr lang="en-US"/>
          </a:p>
        </p:txBody>
      </p:sp>
    </p:spTree>
    <p:extLst>
      <p:ext uri="{BB962C8B-B14F-4D97-AF65-F5344CB8AC3E}">
        <p14:creationId xmlns:p14="http://schemas.microsoft.com/office/powerpoint/2010/main" val="4009184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t="1231" b="1747"/>
          <a:stretch/>
        </p:blipFill>
        <p:spPr>
          <a:xfrm>
            <a:off x="1" y="0"/>
            <a:ext cx="9158815" cy="5146762"/>
          </a:xfrm>
          <a:prstGeom prst="rect">
            <a:avLst/>
          </a:prstGeom>
        </p:spPr>
      </p:pic>
      <p:sp>
        <p:nvSpPr>
          <p:cNvPr id="2" name="Title 1"/>
          <p:cNvSpPr>
            <a:spLocks noGrp="1"/>
          </p:cNvSpPr>
          <p:nvPr>
            <p:ph type="ctrTitle" hasCustomPrompt="1"/>
          </p:nvPr>
        </p:nvSpPr>
        <p:spPr>
          <a:xfrm>
            <a:off x="685800" y="2774437"/>
            <a:ext cx="7772400" cy="817049"/>
          </a:xfrm>
        </p:spPr>
        <p:txBody>
          <a:bodyPr/>
          <a:lstStyle>
            <a:lvl1pPr>
              <a:defRPr/>
            </a:lvl1pPr>
          </a:lstStyle>
          <a:p>
            <a:r>
              <a:rPr lang="en-US" dirty="0" smtClean="0"/>
              <a:t>Click to add title</a:t>
            </a:r>
            <a:endParaRPr lang="en-US" dirty="0"/>
          </a:p>
        </p:txBody>
      </p:sp>
      <p:sp>
        <p:nvSpPr>
          <p:cNvPr id="3" name="Subtitle 2"/>
          <p:cNvSpPr>
            <a:spLocks noGrp="1"/>
          </p:cNvSpPr>
          <p:nvPr>
            <p:ph type="subTitle" idx="1" hasCustomPrompt="1"/>
          </p:nvPr>
        </p:nvSpPr>
        <p:spPr>
          <a:xfrm>
            <a:off x="685800" y="3602692"/>
            <a:ext cx="7772400" cy="554690"/>
          </a:xfrm>
        </p:spPr>
        <p:txBody>
          <a:bodyPr/>
          <a:lstStyle>
            <a:lvl1pPr marL="0" indent="0" algn="l">
              <a:buNone/>
              <a:defRPr>
                <a:solidFill>
                  <a:srgbClr val="5F606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Tree>
    <p:extLst>
      <p:ext uri="{BB962C8B-B14F-4D97-AF65-F5344CB8AC3E}">
        <p14:creationId xmlns:p14="http://schemas.microsoft.com/office/powerpoint/2010/main" val="11385291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8"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54715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8"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1845226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endParaRPr lang="en-US"/>
          </a:p>
        </p:txBody>
      </p:sp>
      <p:sp>
        <p:nvSpPr>
          <p:cNvPr id="7"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8"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29942871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8"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18152647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9"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38838199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4"/>
          <p:cNvSpPr>
            <a:spLocks noGrp="1"/>
          </p:cNvSpPr>
          <p:nvPr>
            <p:ph type="ftr" sz="quarter" idx="10"/>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11"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18922532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7"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397327179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6"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86393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9"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225365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9" name="Slide Number Placeholder 5"/>
          <p:cNvSpPr txBox="1">
            <a:spLocks/>
          </p:cNvSpPr>
          <p:nvPr userDrawn="1"/>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1054913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NMCPHC_PPT_Template_Slides_060512.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457200" y="205979"/>
            <a:ext cx="8229600" cy="724110"/>
          </a:xfrm>
          <a:prstGeom prst="rect">
            <a:avLst/>
          </a:prstGeom>
        </p:spPr>
        <p:txBody>
          <a:bodyPr vert="horz" lIns="0" tIns="0" rIns="0" bIns="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058957"/>
            <a:ext cx="8229600" cy="3270459"/>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4"/>
          <p:cNvSpPr>
            <a:spLocks noGrp="1"/>
          </p:cNvSpPr>
          <p:nvPr>
            <p:ph type="ftr" sz="quarter" idx="3"/>
          </p:nvPr>
        </p:nvSpPr>
        <p:spPr>
          <a:xfrm>
            <a:off x="981409" y="4663365"/>
            <a:ext cx="4903447" cy="273844"/>
          </a:xfrm>
          <a:prstGeom prst="rect">
            <a:avLst/>
          </a:prstGeom>
        </p:spPr>
        <p:txBody>
          <a:bodyPr/>
          <a:lstStyle>
            <a:lvl1pPr>
              <a:defRPr sz="1200">
                <a:solidFill>
                  <a:schemeClr val="bg1"/>
                </a:solidFill>
              </a:defRPr>
            </a:lvl1pPr>
          </a:lstStyle>
          <a:p>
            <a:r>
              <a:rPr lang="en-US" dirty="0" smtClean="0"/>
              <a:t>Click to add optional section title or footer</a:t>
            </a:r>
            <a:endParaRPr lang="en-US" dirty="0"/>
          </a:p>
        </p:txBody>
      </p:sp>
      <p:sp>
        <p:nvSpPr>
          <p:cNvPr id="9" name="Slide Number Placeholder 5"/>
          <p:cNvSpPr txBox="1">
            <a:spLocks/>
          </p:cNvSpPr>
          <p:nvPr/>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a:t>
            </a:fld>
            <a:endParaRPr lang="en-US" sz="1200">
              <a:solidFill>
                <a:srgbClr val="FFFFFF"/>
              </a:solidFill>
            </a:endParaRPr>
          </a:p>
        </p:txBody>
      </p:sp>
    </p:spTree>
    <p:extLst>
      <p:ext uri="{BB962C8B-B14F-4D97-AF65-F5344CB8AC3E}">
        <p14:creationId xmlns:p14="http://schemas.microsoft.com/office/powerpoint/2010/main" val="3310113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457200" rtl="0" eaLnBrk="1" latinLnBrk="0" hangingPunct="1">
        <a:spcBef>
          <a:spcPct val="0"/>
        </a:spcBef>
        <a:buNone/>
        <a:defRPr sz="3000" b="1" kern="1200">
          <a:solidFill>
            <a:schemeClr val="accent1"/>
          </a:solidFill>
          <a:latin typeface="+mj-lt"/>
          <a:ea typeface="+mj-ea"/>
          <a:cs typeface="+mj-cs"/>
        </a:defRPr>
      </a:lvl1pPr>
    </p:titleStyle>
    <p:bodyStyle>
      <a:lvl1pPr marL="274320" indent="-274320" algn="l" defTabSz="457200" rtl="0" eaLnBrk="1" latinLnBrk="0" hangingPunct="1">
        <a:spcBef>
          <a:spcPts val="0"/>
        </a:spcBef>
        <a:buClr>
          <a:schemeClr val="accent1"/>
        </a:buClr>
        <a:buFont typeface="Wingdings" charset="2"/>
        <a:buChar char="§"/>
        <a:defRPr sz="2400" kern="1200">
          <a:solidFill>
            <a:schemeClr val="tx1"/>
          </a:solidFill>
          <a:latin typeface="+mn-lt"/>
          <a:ea typeface="+mn-ea"/>
          <a:cs typeface="+mn-cs"/>
        </a:defRPr>
      </a:lvl1pPr>
      <a:lvl2pPr marL="640080" indent="-320040" algn="l" defTabSz="457200" rtl="0" eaLnBrk="1" latinLnBrk="0" hangingPunct="1">
        <a:spcBef>
          <a:spcPts val="600"/>
        </a:spcBef>
        <a:buClr>
          <a:schemeClr val="accent1"/>
        </a:buClr>
        <a:buFont typeface="Arial"/>
        <a:buChar char="–"/>
        <a:defRPr sz="2400" kern="1200">
          <a:solidFill>
            <a:schemeClr val="tx1"/>
          </a:solidFill>
          <a:latin typeface="+mn-lt"/>
          <a:ea typeface="+mn-ea"/>
          <a:cs typeface="+mn-cs"/>
        </a:defRPr>
      </a:lvl2pPr>
      <a:lvl3pPr marL="960120" indent="-274320" algn="l" defTabSz="457200" rtl="0" eaLnBrk="1" latinLnBrk="0" hangingPunct="1">
        <a:spcBef>
          <a:spcPts val="600"/>
        </a:spcBef>
        <a:buClr>
          <a:schemeClr val="accent1"/>
        </a:buClr>
        <a:buFont typeface="Arial"/>
        <a:buChar char="•"/>
        <a:defRPr sz="2400" kern="1200">
          <a:solidFill>
            <a:schemeClr val="tx1"/>
          </a:solidFill>
          <a:latin typeface="+mn-lt"/>
          <a:ea typeface="+mn-ea"/>
          <a:cs typeface="+mn-cs"/>
        </a:defRPr>
      </a:lvl3pPr>
      <a:lvl4pPr marL="1325880" indent="-274320" algn="l" defTabSz="457200" rtl="0" eaLnBrk="1" latinLnBrk="0" hangingPunct="1">
        <a:spcBef>
          <a:spcPts val="600"/>
        </a:spcBef>
        <a:buClr>
          <a:schemeClr val="accent1"/>
        </a:buClr>
        <a:buFont typeface="Arial"/>
        <a:buChar char="–"/>
        <a:defRPr sz="24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2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mailto:tina.m.luse.civ@mail.mil"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18166"/>
            <a:ext cx="7772400" cy="817049"/>
          </a:xfrm>
        </p:spPr>
        <p:txBody>
          <a:bodyPr/>
          <a:lstStyle/>
          <a:p>
            <a:r>
              <a:rPr lang="en-US" dirty="0" smtClean="0">
                <a:solidFill>
                  <a:schemeClr val="tx2"/>
                </a:solidFill>
              </a:rPr>
              <a:t>Navy Suicide Deep Dive Process and Lessons Learned</a:t>
            </a:r>
            <a:endParaRPr lang="en-US" dirty="0">
              <a:solidFill>
                <a:schemeClr val="tx2"/>
              </a:solidFill>
            </a:endParaRPr>
          </a:p>
        </p:txBody>
      </p:sp>
      <p:sp>
        <p:nvSpPr>
          <p:cNvPr id="3" name="Subtitle 2"/>
          <p:cNvSpPr>
            <a:spLocks noGrp="1"/>
          </p:cNvSpPr>
          <p:nvPr>
            <p:ph type="subTitle" idx="1"/>
          </p:nvPr>
        </p:nvSpPr>
        <p:spPr>
          <a:xfrm>
            <a:off x="672577" y="3670221"/>
            <a:ext cx="7772400" cy="554690"/>
          </a:xfrm>
        </p:spPr>
        <p:txBody>
          <a:bodyPr/>
          <a:lstStyle/>
          <a:p>
            <a:r>
              <a:rPr lang="en-US" sz="1800" dirty="0" smtClean="0">
                <a:solidFill>
                  <a:srgbClr val="606062"/>
                </a:solidFill>
              </a:rPr>
              <a:t>Tina M. Luse, MPH</a:t>
            </a:r>
          </a:p>
        </p:txBody>
      </p:sp>
    </p:spTree>
    <p:extLst>
      <p:ext uri="{BB962C8B-B14F-4D97-AF65-F5344CB8AC3E}">
        <p14:creationId xmlns:p14="http://schemas.microsoft.com/office/powerpoint/2010/main" val="3544145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266" y="122288"/>
            <a:ext cx="65913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7326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479" y="140109"/>
            <a:ext cx="4996282" cy="42264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6571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6490" y="215172"/>
            <a:ext cx="3718335" cy="41142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4386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0637" y="186041"/>
            <a:ext cx="6562725" cy="414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5524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Dictionary</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613" y="1115654"/>
            <a:ext cx="8952271" cy="22621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2444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a:t>
            </a:r>
            <a:r>
              <a:rPr lang="en-US" dirty="0" smtClean="0"/>
              <a:t>Dive</a:t>
            </a:r>
            <a:endParaRPr lang="en-US" dirty="0"/>
          </a:p>
        </p:txBody>
      </p:sp>
      <p:sp>
        <p:nvSpPr>
          <p:cNvPr id="3" name="Content Placeholder 2"/>
          <p:cNvSpPr>
            <a:spLocks noGrp="1"/>
          </p:cNvSpPr>
          <p:nvPr>
            <p:ph idx="1"/>
          </p:nvPr>
        </p:nvSpPr>
        <p:spPr>
          <a:xfrm>
            <a:off x="457200" y="714298"/>
            <a:ext cx="8229600" cy="3270459"/>
          </a:xfrm>
        </p:spPr>
        <p:txBody>
          <a:bodyPr/>
          <a:lstStyle/>
          <a:p>
            <a:r>
              <a:rPr lang="en-US" sz="1800" dirty="0" smtClean="0"/>
              <a:t>Final Day</a:t>
            </a:r>
          </a:p>
          <a:p>
            <a:pPr lvl="1"/>
            <a:r>
              <a:rPr lang="en-US" sz="1800" dirty="0" smtClean="0"/>
              <a:t>After teams complete case reviews, identify biggest takeaways</a:t>
            </a:r>
            <a:endParaRPr lang="en-US" sz="1800" dirty="0" smtClean="0"/>
          </a:p>
          <a:p>
            <a:pPr lvl="1"/>
            <a:r>
              <a:rPr lang="en-US" sz="1800" dirty="0" smtClean="0"/>
              <a:t>Both Deep </a:t>
            </a:r>
            <a:r>
              <a:rPr lang="en-US" sz="1800" dirty="0" smtClean="0"/>
              <a:t>Dive </a:t>
            </a:r>
            <a:r>
              <a:rPr lang="en-US" sz="1800" dirty="0" smtClean="0"/>
              <a:t>teams meet together </a:t>
            </a:r>
            <a:r>
              <a:rPr lang="en-US" sz="1800" dirty="0" smtClean="0"/>
              <a:t>to present findings</a:t>
            </a:r>
          </a:p>
          <a:p>
            <a:pPr lvl="2"/>
            <a:r>
              <a:rPr lang="en-US" sz="1800" dirty="0" smtClean="0"/>
              <a:t>Teams brainstorm together</a:t>
            </a:r>
          </a:p>
          <a:p>
            <a:pPr lvl="1"/>
            <a:r>
              <a:rPr lang="en-US" sz="1800" dirty="0" smtClean="0"/>
              <a:t>Final </a:t>
            </a:r>
            <a:r>
              <a:rPr lang="en-US" sz="1800" dirty="0" smtClean="0"/>
              <a:t>recommendations follow 2010 DOD Task Force Report</a:t>
            </a:r>
          </a:p>
          <a:p>
            <a:pPr lvl="2"/>
            <a:r>
              <a:rPr lang="en-US" sz="1800" dirty="0" smtClean="0"/>
              <a:t>Organization and Leadership</a:t>
            </a:r>
          </a:p>
          <a:p>
            <a:pPr lvl="2"/>
            <a:r>
              <a:rPr lang="en-US" sz="1800" dirty="0" smtClean="0"/>
              <a:t>Wellness Enhancement and Training</a:t>
            </a:r>
          </a:p>
          <a:p>
            <a:pPr lvl="2"/>
            <a:r>
              <a:rPr lang="en-US" sz="1800" dirty="0" smtClean="0"/>
              <a:t>Access to and Delivery of Quality Care</a:t>
            </a:r>
          </a:p>
          <a:p>
            <a:pPr lvl="2"/>
            <a:r>
              <a:rPr lang="en-US" sz="1800" dirty="0" smtClean="0"/>
              <a:t>Surveillance, Investigations and Research</a:t>
            </a:r>
            <a:endParaRPr lang="en-US" sz="1800" dirty="0"/>
          </a:p>
        </p:txBody>
      </p:sp>
    </p:spTree>
    <p:extLst>
      <p:ext uri="{BB962C8B-B14F-4D97-AF65-F5344CB8AC3E}">
        <p14:creationId xmlns:p14="http://schemas.microsoft.com/office/powerpoint/2010/main" val="464915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Dive Process – </a:t>
            </a:r>
            <a:r>
              <a:rPr lang="en-US" dirty="0" smtClean="0"/>
              <a:t>Post Deep Dive	</a:t>
            </a:r>
            <a:endParaRPr lang="en-US" dirty="0"/>
          </a:p>
        </p:txBody>
      </p:sp>
      <p:sp>
        <p:nvSpPr>
          <p:cNvPr id="3" name="Content Placeholder 2"/>
          <p:cNvSpPr>
            <a:spLocks noGrp="1"/>
          </p:cNvSpPr>
          <p:nvPr>
            <p:ph idx="1"/>
          </p:nvPr>
        </p:nvSpPr>
        <p:spPr/>
        <p:txBody>
          <a:bodyPr/>
          <a:lstStyle/>
          <a:p>
            <a:r>
              <a:rPr lang="en-US" dirty="0" smtClean="0"/>
              <a:t>NMCPHC provides data analytics for N171</a:t>
            </a:r>
          </a:p>
          <a:p>
            <a:pPr lvl="1"/>
            <a:r>
              <a:rPr lang="en-US" dirty="0" smtClean="0"/>
              <a:t>Aggregate data from collection </a:t>
            </a:r>
            <a:r>
              <a:rPr lang="en-US" dirty="0" smtClean="0"/>
              <a:t>tool</a:t>
            </a:r>
          </a:p>
          <a:p>
            <a:pPr lvl="1"/>
            <a:r>
              <a:rPr lang="en-US" dirty="0" smtClean="0"/>
              <a:t>Provide </a:t>
            </a:r>
            <a:r>
              <a:rPr lang="en-US" dirty="0" smtClean="0"/>
              <a:t>cross tabulations of </a:t>
            </a:r>
            <a:r>
              <a:rPr lang="en-US" dirty="0" smtClean="0"/>
              <a:t>findings</a:t>
            </a:r>
          </a:p>
          <a:p>
            <a:r>
              <a:rPr lang="en-US" dirty="0" smtClean="0"/>
              <a:t>N171 completes a report of aggregated data and summarizes findings</a:t>
            </a:r>
          </a:p>
          <a:p>
            <a:r>
              <a:rPr lang="en-US" dirty="0" smtClean="0"/>
              <a:t>NMCPHC </a:t>
            </a:r>
            <a:r>
              <a:rPr lang="en-US" dirty="0" smtClean="0"/>
              <a:t>and N171 meet and identify potential areas for improvement for following year’s Deep Dive</a:t>
            </a:r>
            <a:endParaRPr lang="en-US" dirty="0"/>
          </a:p>
        </p:txBody>
      </p:sp>
    </p:spTree>
    <p:extLst>
      <p:ext uri="{BB962C8B-B14F-4D97-AF65-F5344CB8AC3E}">
        <p14:creationId xmlns:p14="http://schemas.microsoft.com/office/powerpoint/2010/main" val="1240762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	</a:t>
            </a:r>
            <a:endParaRPr lang="en-US" dirty="0"/>
          </a:p>
        </p:txBody>
      </p:sp>
      <p:sp>
        <p:nvSpPr>
          <p:cNvPr id="3" name="Content Placeholder 2"/>
          <p:cNvSpPr>
            <a:spLocks noGrp="1"/>
          </p:cNvSpPr>
          <p:nvPr>
            <p:ph idx="1"/>
          </p:nvPr>
        </p:nvSpPr>
        <p:spPr>
          <a:xfrm>
            <a:off x="457200" y="923055"/>
            <a:ext cx="8229600" cy="3520524"/>
          </a:xfrm>
        </p:spPr>
        <p:txBody>
          <a:bodyPr/>
          <a:lstStyle/>
          <a:p>
            <a:r>
              <a:rPr lang="en-US" dirty="0" smtClean="0"/>
              <a:t>Multi-Disciplinary team is essential for data interpretation</a:t>
            </a:r>
          </a:p>
          <a:p>
            <a:r>
              <a:rPr lang="en-US" dirty="0"/>
              <a:t>Data dictionary </a:t>
            </a:r>
            <a:r>
              <a:rPr lang="en-US" dirty="0" smtClean="0"/>
              <a:t>guides decisions, </a:t>
            </a:r>
            <a:r>
              <a:rPr lang="en-US" dirty="0"/>
              <a:t>but teams still </a:t>
            </a:r>
            <a:r>
              <a:rPr lang="en-US" dirty="0" smtClean="0"/>
              <a:t>interpret differently</a:t>
            </a:r>
            <a:endParaRPr lang="en-US" dirty="0"/>
          </a:p>
          <a:p>
            <a:r>
              <a:rPr lang="en-US" dirty="0" smtClean="0"/>
              <a:t>Cases are unique and team needs to have flexibility in data capture</a:t>
            </a:r>
          </a:p>
          <a:p>
            <a:r>
              <a:rPr lang="en-US" dirty="0" smtClean="0"/>
              <a:t>Easily navigable </a:t>
            </a:r>
            <a:r>
              <a:rPr lang="en-US" dirty="0" smtClean="0"/>
              <a:t>data </a:t>
            </a:r>
            <a:r>
              <a:rPr lang="en-US" dirty="0" smtClean="0"/>
              <a:t>are essential</a:t>
            </a:r>
            <a:endParaRPr lang="en-US" dirty="0" smtClean="0"/>
          </a:p>
          <a:p>
            <a:r>
              <a:rPr lang="en-US" dirty="0"/>
              <a:t>More interesting data simply gets more </a:t>
            </a:r>
            <a:r>
              <a:rPr lang="en-US" dirty="0" smtClean="0"/>
              <a:t>attention</a:t>
            </a:r>
          </a:p>
          <a:p>
            <a:r>
              <a:rPr lang="en-US" dirty="0" smtClean="0"/>
              <a:t>Interpretation of social media data problematic</a:t>
            </a:r>
          </a:p>
          <a:p>
            <a:r>
              <a:rPr lang="en-US" dirty="0" smtClean="0"/>
              <a:t>Team knows the outcome so they are inherently biased.</a:t>
            </a:r>
            <a:endParaRPr lang="en-US" dirty="0"/>
          </a:p>
          <a:p>
            <a:endParaRPr lang="en-US" sz="1800" dirty="0"/>
          </a:p>
        </p:txBody>
      </p:sp>
    </p:spTree>
    <p:extLst>
      <p:ext uri="{BB962C8B-B14F-4D97-AF65-F5344CB8AC3E}">
        <p14:creationId xmlns:p14="http://schemas.microsoft.com/office/powerpoint/2010/main" val="871965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	</a:t>
            </a:r>
          </a:p>
        </p:txBody>
      </p:sp>
      <p:sp>
        <p:nvSpPr>
          <p:cNvPr id="3" name="Content Placeholder 2"/>
          <p:cNvSpPr>
            <a:spLocks noGrp="1"/>
          </p:cNvSpPr>
          <p:nvPr>
            <p:ph idx="1"/>
          </p:nvPr>
        </p:nvSpPr>
        <p:spPr>
          <a:xfrm>
            <a:off x="457200" y="876077"/>
            <a:ext cx="8229600" cy="3270459"/>
          </a:xfrm>
        </p:spPr>
        <p:txBody>
          <a:bodyPr/>
          <a:lstStyle/>
          <a:p>
            <a:r>
              <a:rPr lang="en-US" dirty="0" smtClean="0"/>
              <a:t>Data from multiple sources is essential but there are always still unknowns in the suicide death</a:t>
            </a:r>
          </a:p>
          <a:p>
            <a:pPr lvl="1"/>
            <a:r>
              <a:rPr lang="en-US" dirty="0"/>
              <a:t>DODSERs alone are not a comprehensive data source</a:t>
            </a:r>
          </a:p>
          <a:p>
            <a:r>
              <a:rPr lang="en-US" dirty="0" smtClean="0"/>
              <a:t>Data </a:t>
            </a:r>
            <a:r>
              <a:rPr lang="en-US" dirty="0"/>
              <a:t>collection tool helped facilitate discussion, allowed for better data capture, and made data analysis post deep dive easier</a:t>
            </a:r>
          </a:p>
          <a:p>
            <a:r>
              <a:rPr lang="en-US" dirty="0" smtClean="0"/>
              <a:t>Deep </a:t>
            </a:r>
            <a:r>
              <a:rPr lang="en-US" dirty="0"/>
              <a:t>Dive findings should be widely disseminated to commanders</a:t>
            </a:r>
          </a:p>
          <a:p>
            <a:r>
              <a:rPr lang="en-US" dirty="0"/>
              <a:t>Team members often say they are influenced by the process and take back what they have learned to their own </a:t>
            </a:r>
            <a:r>
              <a:rPr lang="en-US" dirty="0" smtClean="0"/>
              <a:t>work and </a:t>
            </a:r>
            <a:r>
              <a:rPr lang="en-US" dirty="0" smtClean="0"/>
              <a:t>teams</a:t>
            </a:r>
            <a:endParaRPr lang="en-US" dirty="0" smtClean="0"/>
          </a:p>
          <a:p>
            <a:r>
              <a:rPr lang="en-US" dirty="0" smtClean="0"/>
              <a:t>Every year the Deep Dive gets better. A lot of knowledge </a:t>
            </a:r>
            <a:r>
              <a:rPr lang="en-US" dirty="0" smtClean="0"/>
              <a:t>gained</a:t>
            </a:r>
            <a:endParaRPr lang="en-US" dirty="0"/>
          </a:p>
          <a:p>
            <a:endParaRPr lang="en-US" dirty="0"/>
          </a:p>
        </p:txBody>
      </p:sp>
    </p:spTree>
    <p:extLst>
      <p:ext uri="{BB962C8B-B14F-4D97-AF65-F5344CB8AC3E}">
        <p14:creationId xmlns:p14="http://schemas.microsoft.com/office/powerpoint/2010/main" val="11932809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	</a:t>
            </a:r>
            <a:endParaRPr lang="en-US" dirty="0"/>
          </a:p>
        </p:txBody>
      </p:sp>
      <p:sp>
        <p:nvSpPr>
          <p:cNvPr id="3" name="Content Placeholder 2"/>
          <p:cNvSpPr>
            <a:spLocks noGrp="1"/>
          </p:cNvSpPr>
          <p:nvPr>
            <p:ph idx="1"/>
          </p:nvPr>
        </p:nvSpPr>
        <p:spPr>
          <a:xfrm>
            <a:off x="457200" y="876077"/>
            <a:ext cx="8229600" cy="3449738"/>
          </a:xfrm>
        </p:spPr>
        <p:txBody>
          <a:bodyPr numCol="2"/>
          <a:lstStyle/>
          <a:p>
            <a:r>
              <a:rPr lang="en-US" dirty="0"/>
              <a:t>Laura </a:t>
            </a:r>
            <a:r>
              <a:rPr lang="en-US" dirty="0" smtClean="0"/>
              <a:t>Armstrong-Bauer</a:t>
            </a:r>
            <a:endParaRPr lang="en-US" dirty="0"/>
          </a:p>
          <a:p>
            <a:r>
              <a:rPr lang="en-US" dirty="0" smtClean="0"/>
              <a:t>Michael </a:t>
            </a:r>
            <a:r>
              <a:rPr lang="en-US" dirty="0"/>
              <a:t>Birnbaum</a:t>
            </a:r>
          </a:p>
          <a:p>
            <a:r>
              <a:rPr lang="en-US" dirty="0"/>
              <a:t>Malia Carpio</a:t>
            </a:r>
          </a:p>
          <a:p>
            <a:r>
              <a:rPr lang="en-US" dirty="0" smtClean="0"/>
              <a:t>Christine </a:t>
            </a:r>
            <a:r>
              <a:rPr lang="en-US" dirty="0" smtClean="0"/>
              <a:t>Glasheen</a:t>
            </a:r>
          </a:p>
          <a:p>
            <a:r>
              <a:rPr lang="en-US" dirty="0"/>
              <a:t>James </a:t>
            </a:r>
            <a:r>
              <a:rPr lang="en-US" dirty="0" smtClean="0"/>
              <a:t>McWhorter</a:t>
            </a:r>
            <a:endParaRPr lang="en-US" dirty="0"/>
          </a:p>
          <a:p>
            <a:r>
              <a:rPr lang="en-US" dirty="0"/>
              <a:t>Beth Poitras</a:t>
            </a:r>
          </a:p>
          <a:p>
            <a:r>
              <a:rPr lang="en-US" dirty="0" smtClean="0"/>
              <a:t>Alina </a:t>
            </a:r>
            <a:r>
              <a:rPr lang="en-US" dirty="0" smtClean="0"/>
              <a:t>Rossini</a:t>
            </a:r>
          </a:p>
          <a:p>
            <a:r>
              <a:rPr lang="en-US" dirty="0" smtClean="0"/>
              <a:t>Jessica </a:t>
            </a:r>
            <a:r>
              <a:rPr lang="en-US" dirty="0" smtClean="0"/>
              <a:t>Spencer</a:t>
            </a:r>
          </a:p>
          <a:p>
            <a:r>
              <a:rPr lang="en-US" dirty="0" smtClean="0"/>
              <a:t>Sean </a:t>
            </a:r>
            <a:r>
              <a:rPr lang="en-US" dirty="0" smtClean="0"/>
              <a:t>Tosloskie</a:t>
            </a:r>
          </a:p>
          <a:p>
            <a:r>
              <a:rPr lang="en-US" dirty="0" smtClean="0"/>
              <a:t>N171</a:t>
            </a:r>
            <a:endParaRPr lang="en-US" dirty="0" smtClean="0"/>
          </a:p>
          <a:p>
            <a:pPr lvl="1"/>
            <a:r>
              <a:rPr lang="en-US" dirty="0" smtClean="0"/>
              <a:t>CDR Tara Smith</a:t>
            </a:r>
          </a:p>
          <a:p>
            <a:pPr lvl="1"/>
            <a:r>
              <a:rPr lang="en-US" dirty="0" smtClean="0"/>
              <a:t>Kimberly Myers</a:t>
            </a:r>
          </a:p>
          <a:p>
            <a:pPr lvl="1"/>
            <a:r>
              <a:rPr lang="en-US" dirty="0" smtClean="0"/>
              <a:t>Steve Holton</a:t>
            </a:r>
            <a:endParaRPr lang="en-US" dirty="0"/>
          </a:p>
        </p:txBody>
      </p:sp>
    </p:spTree>
    <p:extLst>
      <p:ext uri="{BB962C8B-B14F-4D97-AF65-F5344CB8AC3E}">
        <p14:creationId xmlns:p14="http://schemas.microsoft.com/office/powerpoint/2010/main" val="2414511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65088" y="1100795"/>
            <a:ext cx="4572000" cy="2308324"/>
          </a:xfrm>
          <a:prstGeom prst="rect">
            <a:avLst/>
          </a:prstGeom>
        </p:spPr>
        <p:txBody>
          <a:bodyPr>
            <a:spAutoFit/>
          </a:bodyPr>
          <a:lstStyle/>
          <a:p>
            <a:pPr>
              <a:buNone/>
            </a:pPr>
            <a:r>
              <a:rPr lang="en-US" sz="2400" dirty="0"/>
              <a:t>The views expressed in this presentation are those of the author and do not necessarily reflect the official policy or position of the Department of the Navy, Department of Defense, or the U. S. Government.</a:t>
            </a:r>
          </a:p>
        </p:txBody>
      </p:sp>
    </p:spTree>
    <p:extLst>
      <p:ext uri="{BB962C8B-B14F-4D97-AF65-F5344CB8AC3E}">
        <p14:creationId xmlns:p14="http://schemas.microsoft.com/office/powerpoint/2010/main" val="20097687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2266" y="1626815"/>
            <a:ext cx="2841674" cy="724110"/>
          </a:xfrm>
        </p:spPr>
        <p:txBody>
          <a:bodyPr/>
          <a:lstStyle/>
          <a:p>
            <a:pPr algn="ctr"/>
            <a:r>
              <a:rPr lang="en-US" dirty="0" smtClean="0"/>
              <a:t>Questions</a:t>
            </a:r>
            <a:r>
              <a:rPr lang="en-US" dirty="0" smtClean="0"/>
              <a:t>?</a:t>
            </a:r>
            <a:br>
              <a:rPr lang="en-US" dirty="0" smtClean="0"/>
            </a:br>
            <a:r>
              <a:rPr lang="en-US" dirty="0" smtClean="0"/>
              <a:t/>
            </a:r>
            <a:br>
              <a:rPr lang="en-US" dirty="0" smtClean="0"/>
            </a:br>
            <a:r>
              <a:rPr lang="en-US" sz="2000" dirty="0" smtClean="0"/>
              <a:t>Tina Luse, MPH</a:t>
            </a:r>
            <a:br>
              <a:rPr lang="en-US" sz="2000" dirty="0" smtClean="0"/>
            </a:br>
            <a:r>
              <a:rPr lang="en-US" sz="2000" dirty="0" smtClean="0">
                <a:hlinkClick r:id="rId2"/>
              </a:rPr>
              <a:t>tina.m.luse.civ@mail.mil</a:t>
            </a:r>
            <a:r>
              <a:rPr lang="en-US" sz="2000" dirty="0" smtClean="0"/>
              <a:t/>
            </a:r>
            <a:br>
              <a:rPr lang="en-US" sz="2000" dirty="0" smtClean="0"/>
            </a:br>
            <a:r>
              <a:rPr lang="en-US" sz="2000" dirty="0" smtClean="0"/>
              <a:t>757-953-0449</a:t>
            </a:r>
            <a:endParaRPr lang="en-US" sz="2000" dirty="0"/>
          </a:p>
        </p:txBody>
      </p:sp>
    </p:spTree>
    <p:extLst>
      <p:ext uri="{BB962C8B-B14F-4D97-AF65-F5344CB8AC3E}">
        <p14:creationId xmlns:p14="http://schemas.microsoft.com/office/powerpoint/2010/main" val="3742554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675"/>
            <a:ext cx="8229600" cy="724110"/>
          </a:xfrm>
        </p:spPr>
        <p:txBody>
          <a:bodyPr/>
          <a:lstStyle/>
          <a:p>
            <a:r>
              <a:rPr lang="en-US" dirty="0" smtClean="0"/>
              <a:t>Navy Deep Dive History</a:t>
            </a:r>
            <a:endParaRPr lang="en-US" dirty="0"/>
          </a:p>
        </p:txBody>
      </p:sp>
      <p:sp>
        <p:nvSpPr>
          <p:cNvPr id="3" name="Content Placeholder 2"/>
          <p:cNvSpPr>
            <a:spLocks noGrp="1"/>
          </p:cNvSpPr>
          <p:nvPr>
            <p:ph idx="1"/>
          </p:nvPr>
        </p:nvSpPr>
        <p:spPr>
          <a:xfrm>
            <a:off x="457200" y="866785"/>
            <a:ext cx="8229600" cy="3270459"/>
          </a:xfrm>
        </p:spPr>
        <p:txBody>
          <a:bodyPr/>
          <a:lstStyle/>
          <a:p>
            <a:r>
              <a:rPr lang="en-US" sz="2000" dirty="0" smtClean="0"/>
              <a:t>Deep Dive = Multi-disciplinary suicide case reviews</a:t>
            </a:r>
          </a:p>
          <a:p>
            <a:r>
              <a:rPr lang="en-US" sz="2000" dirty="0" smtClean="0"/>
              <a:t>In 2009, ‘Suicide Prevention Cross Functional Team recommended subject matter experts conduct annual reviews of Navy suicides’ </a:t>
            </a:r>
          </a:p>
          <a:p>
            <a:pPr lvl="1"/>
            <a:r>
              <a:rPr lang="en-US" sz="2000" dirty="0" smtClean="0"/>
              <a:t>Identify patterns and lessons learned </a:t>
            </a:r>
          </a:p>
          <a:p>
            <a:pPr lvl="1"/>
            <a:r>
              <a:rPr lang="en-US" sz="2000" dirty="0" smtClean="0"/>
              <a:t>All available data</a:t>
            </a:r>
          </a:p>
          <a:p>
            <a:r>
              <a:rPr lang="en-US" sz="2000" dirty="0" smtClean="0"/>
              <a:t>First review took place in 2012 and continued annually</a:t>
            </a:r>
          </a:p>
          <a:p>
            <a:r>
              <a:rPr lang="en-US" sz="2000" dirty="0" smtClean="0"/>
              <a:t>Navy Suicide Prevention Office (N171) coordinates deep dives, collects data, and provides findings</a:t>
            </a:r>
            <a:endParaRPr lang="en-US" sz="2000" dirty="0"/>
          </a:p>
        </p:txBody>
      </p:sp>
      <p:sp>
        <p:nvSpPr>
          <p:cNvPr id="7" name="Slide Number Placeholder 5"/>
          <p:cNvSpPr txBox="1">
            <a:spLocks/>
          </p:cNvSpPr>
          <p:nvPr/>
        </p:nvSpPr>
        <p:spPr>
          <a:xfrm>
            <a:off x="6169486" y="4663365"/>
            <a:ext cx="2517314" cy="2738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DA93C073-08DE-9C40-9CD0-DDF7A0FDEC50}" type="slidenum">
              <a:rPr lang="en-US" sz="1200" smtClean="0">
                <a:solidFill>
                  <a:srgbClr val="FFFFFF"/>
                </a:solidFill>
              </a:rPr>
              <a:pPr algn="r"/>
              <a:t>2</a:t>
            </a:fld>
            <a:endParaRPr lang="en-US" sz="1200" dirty="0">
              <a:solidFill>
                <a:srgbClr val="FFFFFF"/>
              </a:solidFill>
            </a:endParaRPr>
          </a:p>
        </p:txBody>
      </p:sp>
    </p:spTree>
    <p:extLst>
      <p:ext uri="{BB962C8B-B14F-4D97-AF65-F5344CB8AC3E}">
        <p14:creationId xmlns:p14="http://schemas.microsoft.com/office/powerpoint/2010/main" val="2433708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Dive Process – Before</a:t>
            </a:r>
            <a:endParaRPr lang="en-US" dirty="0"/>
          </a:p>
        </p:txBody>
      </p:sp>
      <p:sp>
        <p:nvSpPr>
          <p:cNvPr id="3" name="Content Placeholder 2"/>
          <p:cNvSpPr>
            <a:spLocks noGrp="1"/>
          </p:cNvSpPr>
          <p:nvPr>
            <p:ph idx="1"/>
          </p:nvPr>
        </p:nvSpPr>
        <p:spPr>
          <a:xfrm>
            <a:off x="457200" y="793292"/>
            <a:ext cx="8229600" cy="3270459"/>
          </a:xfrm>
        </p:spPr>
        <p:txBody>
          <a:bodyPr/>
          <a:lstStyle/>
          <a:p>
            <a:r>
              <a:rPr lang="en-US" sz="2200" dirty="0" smtClean="0"/>
              <a:t>N171 sends a roster of confirmed Navy suicide deaths (DODSER) to identify all available data on each case</a:t>
            </a:r>
          </a:p>
          <a:p>
            <a:pPr lvl="1"/>
            <a:r>
              <a:rPr lang="en-US" sz="2200" dirty="0" smtClean="0"/>
              <a:t>NCIS – investigations and local police reports</a:t>
            </a:r>
          </a:p>
          <a:p>
            <a:pPr lvl="1"/>
            <a:r>
              <a:rPr lang="en-US" sz="2200" dirty="0" smtClean="0"/>
              <a:t>N1 – provides FITREPS and accession data</a:t>
            </a:r>
          </a:p>
          <a:p>
            <a:pPr lvl="1"/>
            <a:r>
              <a:rPr lang="en-US" sz="2200" dirty="0" smtClean="0"/>
              <a:t>Tragedy </a:t>
            </a:r>
            <a:r>
              <a:rPr lang="en-US" sz="2200" dirty="0"/>
              <a:t>Assistance Program for Survivors (</a:t>
            </a:r>
            <a:r>
              <a:rPr lang="en-US" sz="2200" dirty="0" smtClean="0"/>
              <a:t>TAPS)  – </a:t>
            </a:r>
            <a:r>
              <a:rPr lang="en-US" sz="2200" dirty="0" err="1" smtClean="0"/>
              <a:t>postvention</a:t>
            </a:r>
            <a:r>
              <a:rPr lang="en-US" sz="2200" dirty="0" smtClean="0"/>
              <a:t> among family members</a:t>
            </a:r>
          </a:p>
          <a:p>
            <a:pPr lvl="1"/>
            <a:r>
              <a:rPr lang="en-US" sz="2200" dirty="0" smtClean="0"/>
              <a:t>Family Advocacy Program – counseling visits</a:t>
            </a:r>
          </a:p>
          <a:p>
            <a:pPr lvl="1"/>
            <a:r>
              <a:rPr lang="en-US" sz="2200" dirty="0" smtClean="0"/>
              <a:t>N171 – online media searches, CNO reports, DODSERs</a:t>
            </a:r>
          </a:p>
        </p:txBody>
      </p:sp>
    </p:spTree>
    <p:extLst>
      <p:ext uri="{BB962C8B-B14F-4D97-AF65-F5344CB8AC3E}">
        <p14:creationId xmlns:p14="http://schemas.microsoft.com/office/powerpoint/2010/main" val="378052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Dive Process – </a:t>
            </a:r>
            <a:r>
              <a:rPr lang="en-US" dirty="0" smtClean="0"/>
              <a:t>Before</a:t>
            </a:r>
            <a:endParaRPr lang="en-US" dirty="0"/>
          </a:p>
        </p:txBody>
      </p:sp>
      <p:sp>
        <p:nvSpPr>
          <p:cNvPr id="3" name="Content Placeholder 2"/>
          <p:cNvSpPr>
            <a:spLocks noGrp="1"/>
          </p:cNvSpPr>
          <p:nvPr>
            <p:ph idx="1"/>
          </p:nvPr>
        </p:nvSpPr>
        <p:spPr>
          <a:xfrm>
            <a:off x="457200" y="878470"/>
            <a:ext cx="8229600" cy="3270459"/>
          </a:xfrm>
        </p:spPr>
        <p:txBody>
          <a:bodyPr/>
          <a:lstStyle/>
          <a:p>
            <a:r>
              <a:rPr lang="en-US" sz="2000" dirty="0" smtClean="0"/>
              <a:t>NMCPHC Extracts</a:t>
            </a:r>
            <a:endParaRPr lang="en-US" sz="2000" dirty="0" smtClean="0"/>
          </a:p>
          <a:p>
            <a:pPr lvl="1"/>
            <a:r>
              <a:rPr lang="en-US" sz="2000" dirty="0" smtClean="0"/>
              <a:t>Medical records, </a:t>
            </a:r>
            <a:r>
              <a:rPr lang="en-US" sz="2000" dirty="0" smtClean="0"/>
              <a:t>summarized, and suicide risk factors are captured</a:t>
            </a:r>
          </a:p>
          <a:p>
            <a:pPr lvl="1"/>
            <a:r>
              <a:rPr lang="en-US" sz="2000" dirty="0" smtClean="0"/>
              <a:t>Personnel Records – Physical Readiness Tests (PRTs), Pay Records, Deployments</a:t>
            </a:r>
          </a:p>
          <a:p>
            <a:pPr lvl="1"/>
            <a:r>
              <a:rPr lang="en-US" sz="2000" dirty="0" smtClean="0"/>
              <a:t>Deployment Health Assessments</a:t>
            </a:r>
          </a:p>
          <a:p>
            <a:pPr lvl="1"/>
            <a:r>
              <a:rPr lang="en-US" sz="2000" dirty="0" smtClean="0"/>
              <a:t>Line lists of administrative data</a:t>
            </a:r>
          </a:p>
          <a:p>
            <a:pPr lvl="2"/>
            <a:r>
              <a:rPr lang="en-US" sz="2000" dirty="0" smtClean="0"/>
              <a:t>Inpatient, Outpatient, In-theater medical encounters</a:t>
            </a:r>
          </a:p>
          <a:p>
            <a:pPr lvl="2"/>
            <a:r>
              <a:rPr lang="en-US" sz="2000" dirty="0" smtClean="0"/>
              <a:t>Pharmacy Transactions</a:t>
            </a:r>
          </a:p>
          <a:p>
            <a:pPr lvl="2"/>
            <a:r>
              <a:rPr lang="en-US" sz="2000" dirty="0" smtClean="0"/>
              <a:t>Laboratory Tests</a:t>
            </a:r>
          </a:p>
        </p:txBody>
      </p:sp>
    </p:spTree>
    <p:extLst>
      <p:ext uri="{BB962C8B-B14F-4D97-AF65-F5344CB8AC3E}">
        <p14:creationId xmlns:p14="http://schemas.microsoft.com/office/powerpoint/2010/main" val="3663953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Dive Process - Before</a:t>
            </a:r>
            <a:endParaRPr lang="en-US" dirty="0"/>
          </a:p>
        </p:txBody>
      </p:sp>
      <p:sp>
        <p:nvSpPr>
          <p:cNvPr id="3" name="Content Placeholder 2"/>
          <p:cNvSpPr>
            <a:spLocks noGrp="1"/>
          </p:cNvSpPr>
          <p:nvPr>
            <p:ph idx="1"/>
          </p:nvPr>
        </p:nvSpPr>
        <p:spPr/>
        <p:txBody>
          <a:bodyPr/>
          <a:lstStyle/>
          <a:p>
            <a:r>
              <a:rPr lang="en-US" dirty="0" smtClean="0"/>
              <a:t>All collected data are sent to N171</a:t>
            </a:r>
          </a:p>
          <a:p>
            <a:r>
              <a:rPr lang="en-US" dirty="0" smtClean="0"/>
              <a:t>N171 collates data onto individual discs</a:t>
            </a:r>
          </a:p>
          <a:p>
            <a:r>
              <a:rPr lang="en-US" dirty="0" smtClean="0"/>
              <a:t>N171 identifies a multi-disciplinary team and invites them to Millington for five days</a:t>
            </a:r>
          </a:p>
          <a:p>
            <a:pPr lvl="1"/>
            <a:r>
              <a:rPr lang="en-US" dirty="0" smtClean="0"/>
              <a:t>Psychiatrists, psychologists, counselors, epidemiologists, NCIS officers, senior enlisted personnel, researchers, reserve community, chaplains</a:t>
            </a:r>
          </a:p>
          <a:p>
            <a:pPr lvl="1"/>
            <a:r>
              <a:rPr lang="en-US" dirty="0" smtClean="0"/>
              <a:t>Each bring their own unique perspective to the table.</a:t>
            </a:r>
            <a:endParaRPr lang="en-US" dirty="0"/>
          </a:p>
        </p:txBody>
      </p:sp>
    </p:spTree>
    <p:extLst>
      <p:ext uri="{BB962C8B-B14F-4D97-AF65-F5344CB8AC3E}">
        <p14:creationId xmlns:p14="http://schemas.microsoft.com/office/powerpoint/2010/main" val="1613881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a:t>
            </a:r>
            <a:r>
              <a:rPr lang="en-US" dirty="0" smtClean="0"/>
              <a:t>Dive</a:t>
            </a:r>
            <a:endParaRPr lang="en-US" dirty="0"/>
          </a:p>
        </p:txBody>
      </p:sp>
      <p:sp>
        <p:nvSpPr>
          <p:cNvPr id="3" name="Content Placeholder 2"/>
          <p:cNvSpPr>
            <a:spLocks noGrp="1"/>
          </p:cNvSpPr>
          <p:nvPr>
            <p:ph idx="1"/>
          </p:nvPr>
        </p:nvSpPr>
        <p:spPr>
          <a:xfrm>
            <a:off x="457200" y="930089"/>
            <a:ext cx="8229600" cy="3270459"/>
          </a:xfrm>
        </p:spPr>
        <p:txBody>
          <a:bodyPr/>
          <a:lstStyle/>
          <a:p>
            <a:r>
              <a:rPr lang="en-US" sz="2000" dirty="0"/>
              <a:t>59 cases over 5 days (CY15 reviews)</a:t>
            </a:r>
          </a:p>
          <a:p>
            <a:r>
              <a:rPr lang="en-US" sz="2000" dirty="0" smtClean="0"/>
              <a:t>Cases divided between two groups</a:t>
            </a:r>
          </a:p>
          <a:p>
            <a:r>
              <a:rPr lang="en-US" sz="2000" dirty="0" smtClean="0"/>
              <a:t>Work in separate rooms</a:t>
            </a:r>
          </a:p>
          <a:p>
            <a:r>
              <a:rPr lang="en-US" sz="2000" dirty="0" smtClean="0"/>
              <a:t>Each person responsible for specific part of review</a:t>
            </a:r>
          </a:p>
          <a:p>
            <a:r>
              <a:rPr lang="en-US" sz="2000" dirty="0" smtClean="0"/>
              <a:t>20-45 minutes to review documentation</a:t>
            </a:r>
          </a:p>
          <a:p>
            <a:r>
              <a:rPr lang="en-US" sz="2000" dirty="0" smtClean="0"/>
              <a:t>15-30 minutes for discussion and data collection</a:t>
            </a:r>
          </a:p>
          <a:p>
            <a:r>
              <a:rPr lang="en-US" sz="2000" dirty="0" smtClean="0"/>
              <a:t>NMCPHC epidemiologists complete data collection, projected on screen</a:t>
            </a:r>
          </a:p>
          <a:p>
            <a:r>
              <a:rPr lang="en-US" sz="2000" dirty="0" smtClean="0"/>
              <a:t>Epidemiologist help </a:t>
            </a:r>
            <a:r>
              <a:rPr lang="en-US" sz="2000" dirty="0"/>
              <a:t>guide </a:t>
            </a:r>
            <a:r>
              <a:rPr lang="en-US" sz="2000" dirty="0" smtClean="0"/>
              <a:t>team for time and </a:t>
            </a:r>
            <a:r>
              <a:rPr lang="en-US" sz="2000" dirty="0"/>
              <a:t>help with the consistency of how the group flags </a:t>
            </a:r>
            <a:r>
              <a:rPr lang="en-US" sz="2000" dirty="0" smtClean="0"/>
              <a:t>variables</a:t>
            </a:r>
          </a:p>
          <a:p>
            <a:r>
              <a:rPr lang="en-US" sz="2000" dirty="0" smtClean="0"/>
              <a:t>Data security before and during the meetings is paramount</a:t>
            </a:r>
            <a:endParaRPr lang="en-US" sz="2000" dirty="0"/>
          </a:p>
          <a:p>
            <a:endParaRPr lang="en-US" dirty="0" smtClean="0"/>
          </a:p>
        </p:txBody>
      </p:sp>
    </p:spTree>
    <p:extLst>
      <p:ext uri="{BB962C8B-B14F-4D97-AF65-F5344CB8AC3E}">
        <p14:creationId xmlns:p14="http://schemas.microsoft.com/office/powerpoint/2010/main" val="4035614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Dive Process – </a:t>
            </a:r>
            <a:r>
              <a:rPr lang="en-US" dirty="0" smtClean="0"/>
              <a:t>Data Collection</a:t>
            </a:r>
            <a:endParaRPr lang="en-US" dirty="0"/>
          </a:p>
        </p:txBody>
      </p:sp>
      <p:sp>
        <p:nvSpPr>
          <p:cNvPr id="3" name="Content Placeholder 2"/>
          <p:cNvSpPr>
            <a:spLocks noGrp="1"/>
          </p:cNvSpPr>
          <p:nvPr>
            <p:ph idx="1"/>
          </p:nvPr>
        </p:nvSpPr>
        <p:spPr/>
        <p:txBody>
          <a:bodyPr/>
          <a:lstStyle/>
          <a:p>
            <a:r>
              <a:rPr lang="en-US" dirty="0" smtClean="0"/>
              <a:t>For the most recent Deep Dive (May 2017), N171 requested that NMCPHC build a data collection tool </a:t>
            </a:r>
          </a:p>
          <a:p>
            <a:pPr lvl="1"/>
            <a:r>
              <a:rPr lang="en-US" dirty="0" smtClean="0"/>
              <a:t>Replaced Excel spreadsheets</a:t>
            </a:r>
          </a:p>
          <a:p>
            <a:pPr lvl="1"/>
            <a:r>
              <a:rPr lang="en-US" dirty="0" smtClean="0"/>
              <a:t>NMCPHC &amp; N171 identified variables </a:t>
            </a:r>
          </a:p>
          <a:p>
            <a:pPr lvl="1"/>
            <a:r>
              <a:rPr lang="en-US" dirty="0" smtClean="0"/>
              <a:t>NMCPHC built tool, beta tested tool, and created a data dictionary</a:t>
            </a:r>
            <a:endParaRPr lang="en-US" dirty="0"/>
          </a:p>
        </p:txBody>
      </p:sp>
    </p:spTree>
    <p:extLst>
      <p:ext uri="{BB962C8B-B14F-4D97-AF65-F5344CB8AC3E}">
        <p14:creationId xmlns:p14="http://schemas.microsoft.com/office/powerpoint/2010/main" val="3107491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829994" y="115386"/>
            <a:ext cx="7180945" cy="4252631"/>
          </a:xfrm>
          <a:prstGeom prst="rect">
            <a:avLst/>
          </a:prstGeom>
          <a:noFill/>
          <a:ln>
            <a:noFill/>
          </a:ln>
        </p:spPr>
      </p:pic>
    </p:spTree>
    <p:extLst>
      <p:ext uri="{BB962C8B-B14F-4D97-AF65-F5344CB8AC3E}">
        <p14:creationId xmlns:p14="http://schemas.microsoft.com/office/powerpoint/2010/main" val="528365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NMCPHC_PPT_GENERAL_TEMPLATE_DRAFT_11Feb2016">
  <a:themeElements>
    <a:clrScheme name="NMCPHC Color Palette">
      <a:dk1>
        <a:sysClr val="windowText" lastClr="000000"/>
      </a:dk1>
      <a:lt1>
        <a:sysClr val="window" lastClr="FFFFFF"/>
      </a:lt1>
      <a:dk2>
        <a:srgbClr val="172E56"/>
      </a:dk2>
      <a:lt2>
        <a:srgbClr val="DDF2F8"/>
      </a:lt2>
      <a:accent1>
        <a:srgbClr val="042540"/>
      </a:accent1>
      <a:accent2>
        <a:srgbClr val="F8A912"/>
      </a:accent2>
      <a:accent3>
        <a:srgbClr val="1A55A6"/>
      </a:accent3>
      <a:accent4>
        <a:srgbClr val="4B4D4F"/>
      </a:accent4>
      <a:accent5>
        <a:srgbClr val="0A3623"/>
      </a:accent5>
      <a:accent6>
        <a:srgbClr val="A40315"/>
      </a:accent6>
      <a:hlink>
        <a:srgbClr val="04253F"/>
      </a:hlink>
      <a:folHlink>
        <a:srgbClr val="F4A511"/>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2894BF312B1446885AF218E04136E7" ma:contentTypeVersion="3" ma:contentTypeDescription="Create a new document." ma:contentTypeScope="" ma:versionID="53401ef3f88320d5df20c7c353a339dc">
  <xsd:schema xmlns:xsd="http://www.w3.org/2001/XMLSchema" xmlns:xs="http://www.w3.org/2001/XMLSchema" xmlns:p="http://schemas.microsoft.com/office/2006/metadata/properties" targetNamespace="http://schemas.microsoft.com/office/2006/metadata/properties" ma:root="true" ma:fieldsID="4c37901602a3e2ba5ec7d8339d7d3b2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790FFD0-2151-4BE0-B833-818148C40B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AE59FD2-643B-4713-B6F6-CBD316FC08A1}">
  <ds:schemaRefs>
    <ds:schemaRef ds:uri="http://schemas.microsoft.com/sharepoint/v3/contenttype/forms"/>
  </ds:schemaRefs>
</ds:datastoreItem>
</file>

<file path=customXml/itemProps3.xml><?xml version="1.0" encoding="utf-8"?>
<ds:datastoreItem xmlns:ds="http://schemas.openxmlformats.org/officeDocument/2006/customXml" ds:itemID="{F9198A19-5478-41E1-874B-CD13E5A1F873}">
  <ds:schemaRefs>
    <ds:schemaRef ds:uri="http://purl.org/dc/dcmitype/"/>
    <ds:schemaRef ds:uri="http://purl.org/dc/terms/"/>
    <ds:schemaRef ds:uri="http://www.w3.org/XML/1998/namespac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1720</TotalTime>
  <Words>829</Words>
  <Application>Microsoft Office PowerPoint</Application>
  <PresentationFormat>On-screen Show (16:9)</PresentationFormat>
  <Paragraphs>110</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NMCPHC_PPT_GENERAL_TEMPLATE_DRAFT_11Feb2016</vt:lpstr>
      <vt:lpstr>Navy Suicide Deep Dive Process and Lessons Learned</vt:lpstr>
      <vt:lpstr>PowerPoint Presentation</vt:lpstr>
      <vt:lpstr>Navy Deep Dive History</vt:lpstr>
      <vt:lpstr>Deep Dive Process – Before</vt:lpstr>
      <vt:lpstr>Deep Dive Process – Before</vt:lpstr>
      <vt:lpstr>Deep Dive Process - Before</vt:lpstr>
      <vt:lpstr>Deep Dive</vt:lpstr>
      <vt:lpstr>Deep Dive Process – Data Collection</vt:lpstr>
      <vt:lpstr>PowerPoint Presentation</vt:lpstr>
      <vt:lpstr>PowerPoint Presentation</vt:lpstr>
      <vt:lpstr>PowerPoint Presentation</vt:lpstr>
      <vt:lpstr>PowerPoint Presentation</vt:lpstr>
      <vt:lpstr>PowerPoint Presentation</vt:lpstr>
      <vt:lpstr>Dictionary</vt:lpstr>
      <vt:lpstr>Deep Dive</vt:lpstr>
      <vt:lpstr>Deep Dive Process – Post Deep Dive </vt:lpstr>
      <vt:lpstr>Lessons Learned </vt:lpstr>
      <vt:lpstr>Lessons Learned </vt:lpstr>
      <vt:lpstr>Acknowledgements </vt:lpstr>
      <vt:lpstr>Questions?  Tina Luse, MPH tina.m.luse.civ@mail.mil 757-953-0449</vt:lpstr>
    </vt:vector>
  </TitlesOfParts>
  <Company>NMCP</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Genevieve (CTR)</dc:creator>
  <cp:lastModifiedBy>Luse, Tina M (CIV)</cp:lastModifiedBy>
  <cp:revision>73</cp:revision>
  <dcterms:created xsi:type="dcterms:W3CDTF">2016-02-11T20:48:13Z</dcterms:created>
  <dcterms:modified xsi:type="dcterms:W3CDTF">2017-07-20T10:52:43Z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0x0101001D2894BF312B1446885AF218E04136E7</vt:lpwstr>
  </property>
  <property fmtid="{D5CDD505-2E9C-101B-9397-08002B2CF9AE}" pid="3" name="Order">
    <vt:r8>2700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ies>
</file>