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8" r:id="rId1"/>
    <p:sldMasterId id="2147483669" r:id="rId2"/>
    <p:sldMasterId id="2147483671" r:id="rId3"/>
  </p:sldMasterIdLst>
  <p:notesMasterIdLst>
    <p:notesMasterId r:id="rId57"/>
  </p:notesMasterIdLst>
  <p:sldIdLst>
    <p:sldId id="256" r:id="rId4"/>
    <p:sldId id="301" r:id="rId5"/>
    <p:sldId id="671" r:id="rId6"/>
    <p:sldId id="309" r:id="rId7"/>
    <p:sldId id="311" r:id="rId8"/>
    <p:sldId id="571" r:id="rId9"/>
    <p:sldId id="685" r:id="rId10"/>
    <p:sldId id="573" r:id="rId11"/>
    <p:sldId id="687" r:id="rId12"/>
    <p:sldId id="686" r:id="rId13"/>
    <p:sldId id="263" r:id="rId14"/>
    <p:sldId id="589" r:id="rId15"/>
    <p:sldId id="587" r:id="rId16"/>
    <p:sldId id="599" r:id="rId17"/>
    <p:sldId id="578" r:id="rId18"/>
    <p:sldId id="583" r:id="rId19"/>
    <p:sldId id="584" r:id="rId20"/>
    <p:sldId id="674" r:id="rId21"/>
    <p:sldId id="675" r:id="rId22"/>
    <p:sldId id="676" r:id="rId23"/>
    <p:sldId id="677" r:id="rId24"/>
    <p:sldId id="679" r:id="rId25"/>
    <p:sldId id="678" r:id="rId26"/>
    <p:sldId id="680" r:id="rId27"/>
    <p:sldId id="681" r:id="rId28"/>
    <p:sldId id="682" r:id="rId29"/>
    <p:sldId id="577" r:id="rId30"/>
    <p:sldId id="537" r:id="rId31"/>
    <p:sldId id="539" r:id="rId32"/>
    <p:sldId id="540" r:id="rId33"/>
    <p:sldId id="541" r:id="rId34"/>
    <p:sldId id="542" r:id="rId35"/>
    <p:sldId id="543" r:id="rId36"/>
    <p:sldId id="544" r:id="rId37"/>
    <p:sldId id="545" r:id="rId38"/>
    <p:sldId id="546" r:id="rId39"/>
    <p:sldId id="547" r:id="rId40"/>
    <p:sldId id="548" r:id="rId41"/>
    <p:sldId id="549" r:id="rId42"/>
    <p:sldId id="550" r:id="rId43"/>
    <p:sldId id="551" r:id="rId44"/>
    <p:sldId id="552" r:id="rId45"/>
    <p:sldId id="553" r:id="rId46"/>
    <p:sldId id="554" r:id="rId47"/>
    <p:sldId id="555" r:id="rId48"/>
    <p:sldId id="556" r:id="rId49"/>
    <p:sldId id="557" r:id="rId50"/>
    <p:sldId id="558" r:id="rId51"/>
    <p:sldId id="559" r:id="rId52"/>
    <p:sldId id="560" r:id="rId53"/>
    <p:sldId id="561" r:id="rId54"/>
    <p:sldId id="562" r:id="rId55"/>
    <p:sldId id="350" r:id="rId5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29"/>
    <p:restoredTop sz="94268"/>
  </p:normalViewPr>
  <p:slideViewPr>
    <p:cSldViewPr snapToGrid="0" snapToObjects="1">
      <p:cViewPr varScale="1">
        <p:scale>
          <a:sx n="92" d="100"/>
          <a:sy n="92" d="100"/>
        </p:scale>
        <p:origin x="132" y="9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60" d="100"/>
          <a:sy n="60" d="100"/>
        </p:scale>
        <p:origin x="263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62766169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16" name="Shape 11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1</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4D71E4-B783-4D7F-AAF5-3DF09343FA3E}" type="slidenum">
              <a:rPr lang="en-US"/>
              <a:pPr/>
              <a:t>10</a:t>
            </a:fld>
            <a:endParaRPr lang="en-US"/>
          </a:p>
        </p:txBody>
      </p:sp>
    </p:spTree>
    <p:extLst>
      <p:ext uri="{BB962C8B-B14F-4D97-AF65-F5344CB8AC3E}">
        <p14:creationId xmlns:p14="http://schemas.microsoft.com/office/powerpoint/2010/main" val="1338615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6" name="Shape 21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17" name="Shape 21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4D71E4-B783-4D7F-AAF5-3DF09343FA3E}" type="slidenum">
              <a:rPr lang="en-US"/>
              <a:pPr/>
              <a:t>12</a:t>
            </a:fld>
            <a:endParaRPr lang="en-US"/>
          </a:p>
        </p:txBody>
      </p:sp>
    </p:spTree>
    <p:extLst>
      <p:ext uri="{BB962C8B-B14F-4D97-AF65-F5344CB8AC3E}">
        <p14:creationId xmlns:p14="http://schemas.microsoft.com/office/powerpoint/2010/main" val="135062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5" name="Shape 3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43330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4D71E4-B783-4D7F-AAF5-3DF09343FA3E}" type="slidenum">
              <a:rPr lang="en-US"/>
              <a:pPr/>
              <a:t>14</a:t>
            </a:fld>
            <a:endParaRPr lang="en-US"/>
          </a:p>
        </p:txBody>
      </p:sp>
    </p:spTree>
    <p:extLst>
      <p:ext uri="{BB962C8B-B14F-4D97-AF65-F5344CB8AC3E}">
        <p14:creationId xmlns:p14="http://schemas.microsoft.com/office/powerpoint/2010/main" val="1419580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4D71E4-B783-4D7F-AAF5-3DF09343FA3E}" type="slidenum">
              <a:rPr lang="en-US"/>
              <a:pPr/>
              <a:t>15</a:t>
            </a:fld>
            <a:endParaRPr lang="en-US"/>
          </a:p>
        </p:txBody>
      </p:sp>
    </p:spTree>
    <p:extLst>
      <p:ext uri="{BB962C8B-B14F-4D97-AF65-F5344CB8AC3E}">
        <p14:creationId xmlns:p14="http://schemas.microsoft.com/office/powerpoint/2010/main" val="1923078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4D71E4-B783-4D7F-AAF5-3DF09343FA3E}" type="slidenum">
              <a:rPr lang="en-US"/>
              <a:pPr/>
              <a:t>16</a:t>
            </a:fld>
            <a:endParaRPr lang="en-US"/>
          </a:p>
        </p:txBody>
      </p:sp>
    </p:spTree>
    <p:extLst>
      <p:ext uri="{BB962C8B-B14F-4D97-AF65-F5344CB8AC3E}">
        <p14:creationId xmlns:p14="http://schemas.microsoft.com/office/powerpoint/2010/main" val="139705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4D71E4-B783-4D7F-AAF5-3DF09343FA3E}" type="slidenum">
              <a:rPr lang="en-US"/>
              <a:pPr/>
              <a:t>17</a:t>
            </a:fld>
            <a:endParaRPr lang="en-US"/>
          </a:p>
        </p:txBody>
      </p:sp>
    </p:spTree>
    <p:extLst>
      <p:ext uri="{BB962C8B-B14F-4D97-AF65-F5344CB8AC3E}">
        <p14:creationId xmlns:p14="http://schemas.microsoft.com/office/powerpoint/2010/main" val="1015179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4D71E4-B783-4D7F-AAF5-3DF09343FA3E}" type="slidenum">
              <a:rPr lang="en-US"/>
              <a:pPr/>
              <a:t>18</a:t>
            </a:fld>
            <a:endParaRPr lang="en-US"/>
          </a:p>
        </p:txBody>
      </p:sp>
    </p:spTree>
    <p:extLst>
      <p:ext uri="{BB962C8B-B14F-4D97-AF65-F5344CB8AC3E}">
        <p14:creationId xmlns:p14="http://schemas.microsoft.com/office/powerpoint/2010/main" val="1478122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4D71E4-B783-4D7F-AAF5-3DF09343FA3E}" type="slidenum">
              <a:rPr lang="en-US"/>
              <a:pPr/>
              <a:t>19</a:t>
            </a:fld>
            <a:endParaRPr lang="en-US"/>
          </a:p>
        </p:txBody>
      </p:sp>
    </p:spTree>
    <p:extLst>
      <p:ext uri="{BB962C8B-B14F-4D97-AF65-F5344CB8AC3E}">
        <p14:creationId xmlns:p14="http://schemas.microsoft.com/office/powerpoint/2010/main" val="112529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4D71E4-B783-4D7F-AAF5-3DF09343FA3E}" type="slidenum">
              <a:rPr lang="en-US"/>
              <a:pPr/>
              <a:t>20</a:t>
            </a:fld>
            <a:endParaRPr lang="en-US"/>
          </a:p>
        </p:txBody>
      </p:sp>
    </p:spTree>
    <p:extLst>
      <p:ext uri="{BB962C8B-B14F-4D97-AF65-F5344CB8AC3E}">
        <p14:creationId xmlns:p14="http://schemas.microsoft.com/office/powerpoint/2010/main" val="672491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4D71E4-B783-4D7F-AAF5-3DF09343FA3E}" type="slidenum">
              <a:rPr lang="en-US"/>
              <a:pPr/>
              <a:t>21</a:t>
            </a:fld>
            <a:endParaRPr lang="en-US"/>
          </a:p>
        </p:txBody>
      </p:sp>
    </p:spTree>
    <p:extLst>
      <p:ext uri="{BB962C8B-B14F-4D97-AF65-F5344CB8AC3E}">
        <p14:creationId xmlns:p14="http://schemas.microsoft.com/office/powerpoint/2010/main" val="1414468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4D71E4-B783-4D7F-AAF5-3DF09343FA3E}" type="slidenum">
              <a:rPr lang="en-US"/>
              <a:pPr/>
              <a:t>22</a:t>
            </a:fld>
            <a:endParaRPr lang="en-US"/>
          </a:p>
        </p:txBody>
      </p:sp>
    </p:spTree>
    <p:extLst>
      <p:ext uri="{BB962C8B-B14F-4D97-AF65-F5344CB8AC3E}">
        <p14:creationId xmlns:p14="http://schemas.microsoft.com/office/powerpoint/2010/main" val="1499787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4D71E4-B783-4D7F-AAF5-3DF09343FA3E}" type="slidenum">
              <a:rPr lang="en-US"/>
              <a:pPr/>
              <a:t>23</a:t>
            </a:fld>
            <a:endParaRPr lang="en-US"/>
          </a:p>
        </p:txBody>
      </p:sp>
    </p:spTree>
    <p:extLst>
      <p:ext uri="{BB962C8B-B14F-4D97-AF65-F5344CB8AC3E}">
        <p14:creationId xmlns:p14="http://schemas.microsoft.com/office/powerpoint/2010/main" val="603439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4D71E4-B783-4D7F-AAF5-3DF09343FA3E}" type="slidenum">
              <a:rPr lang="en-US"/>
              <a:pPr/>
              <a:t>24</a:t>
            </a:fld>
            <a:endParaRPr lang="en-US"/>
          </a:p>
        </p:txBody>
      </p:sp>
    </p:spTree>
    <p:extLst>
      <p:ext uri="{BB962C8B-B14F-4D97-AF65-F5344CB8AC3E}">
        <p14:creationId xmlns:p14="http://schemas.microsoft.com/office/powerpoint/2010/main" val="1618774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4D71E4-B783-4D7F-AAF5-3DF09343FA3E}" type="slidenum">
              <a:rPr lang="en-US"/>
              <a:pPr/>
              <a:t>25</a:t>
            </a:fld>
            <a:endParaRPr lang="en-US"/>
          </a:p>
        </p:txBody>
      </p:sp>
    </p:spTree>
    <p:extLst>
      <p:ext uri="{BB962C8B-B14F-4D97-AF65-F5344CB8AC3E}">
        <p14:creationId xmlns:p14="http://schemas.microsoft.com/office/powerpoint/2010/main" val="485523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4D71E4-B783-4D7F-AAF5-3DF09343FA3E}" type="slidenum">
              <a:rPr lang="en-US"/>
              <a:pPr/>
              <a:t>26</a:t>
            </a:fld>
            <a:endParaRPr lang="en-US"/>
          </a:p>
        </p:txBody>
      </p:sp>
    </p:spTree>
    <p:extLst>
      <p:ext uri="{BB962C8B-B14F-4D97-AF65-F5344CB8AC3E}">
        <p14:creationId xmlns:p14="http://schemas.microsoft.com/office/powerpoint/2010/main" val="115413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4D71E4-B783-4D7F-AAF5-3DF09343FA3E}" type="slidenum">
              <a:rPr lang="en-US"/>
              <a:pPr/>
              <a:t>27</a:t>
            </a:fld>
            <a:endParaRPr lang="en-US"/>
          </a:p>
        </p:txBody>
      </p:sp>
    </p:spTree>
    <p:extLst>
      <p:ext uri="{BB962C8B-B14F-4D97-AF65-F5344CB8AC3E}">
        <p14:creationId xmlns:p14="http://schemas.microsoft.com/office/powerpoint/2010/main" val="1859679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Shape 12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56" name="Shape 1256"/>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257" name="Shape 1257"/>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28</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Shape 12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7" name="Shape 1287"/>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288" name="Shape 1288"/>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29</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4D71E4-B783-4D7F-AAF5-3DF09343FA3E}" type="slidenum">
              <a:rPr lang="en-US"/>
              <a:pPr/>
              <a:t>3</a:t>
            </a:fld>
            <a:endParaRPr lang="en-US"/>
          </a:p>
        </p:txBody>
      </p:sp>
    </p:spTree>
    <p:extLst>
      <p:ext uri="{BB962C8B-B14F-4D97-AF65-F5344CB8AC3E}">
        <p14:creationId xmlns:p14="http://schemas.microsoft.com/office/powerpoint/2010/main" val="63159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Shape 13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03" name="Shape 130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304" name="Shape 1304"/>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30</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Shape 13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2" name="Shape 131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313" name="Shape 1313"/>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31</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Shape 13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0" name="Shape 1320"/>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321" name="Shape 1321"/>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32</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Shape 13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8" name="Shape 1328"/>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329" name="Shape 1329"/>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33</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Shape 13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6" name="Shape 1336"/>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337" name="Shape 1337"/>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34</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Shape 134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44" name="Shape 134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345" name="Shape 1345"/>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35</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Shape 13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53" name="Shape 135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354" name="Shape 1354"/>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36</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Shape 13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1" name="Shape 1361"/>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362" name="Shape 1362"/>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37</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Shape 136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9" name="Shape 1369"/>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370" name="Shape 1370"/>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38</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Shape 13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77" name="Shape 1377"/>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378" name="Shape 1378"/>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39</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Shape 13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5" name="Shape 1385"/>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386" name="Shape 1386"/>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40</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Shape 13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93" name="Shape 139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394" name="Shape 1394"/>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41</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Shape 14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1" name="Shape 1401"/>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402" name="Shape 1402"/>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42</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Shape 14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0" name="Shape 1410"/>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411" name="Shape 1411"/>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43</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Shape 14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8" name="Shape 1418"/>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419" name="Shape 1419"/>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44</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Shape 14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26" name="Shape 1426"/>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427" name="Shape 1427"/>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45</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Shape 14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34" name="Shape 143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435" name="Shape 1435"/>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46</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Shape 14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42" name="Shape 144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443" name="Shape 1443"/>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47</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Shape 14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50" name="Shape 1450"/>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451" name="Shape 1451"/>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48</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Shape 14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58" name="Shape 1458"/>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459" name="Shape 1459"/>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49</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lang="en-GB" sz="1200" b="0" i="0" u="none" strike="noStrike" cap="none">
              <a:solidFill>
                <a:srgbClr val="000000"/>
              </a:solidFill>
              <a:latin typeface="Calibri"/>
              <a:ea typeface="Calibri"/>
              <a:cs typeface="Calibri"/>
              <a:sym typeface="Calibri"/>
            </a:endParaRPr>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21" name="Shape 3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Shape 146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66" name="Shape 1466"/>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467" name="Shape 1467"/>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50</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Shape 14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4" name="Shape 147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475" name="Shape 1475"/>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51</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Shape 14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2" name="Shape 148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a:p>
        </p:txBody>
      </p:sp>
      <p:sp>
        <p:nvSpPr>
          <p:cNvPr id="1483" name="Shape 1483"/>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52</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4D71E4-B783-4D7F-AAF5-3DF09343FA3E}" type="slidenum">
              <a:rPr lang="en-US"/>
              <a:pPr/>
              <a:t>53</a:t>
            </a:fld>
            <a:endParaRPr lang="en-US"/>
          </a:p>
        </p:txBody>
      </p:sp>
    </p:spTree>
    <p:extLst>
      <p:ext uri="{BB962C8B-B14F-4D97-AF65-F5344CB8AC3E}">
        <p14:creationId xmlns:p14="http://schemas.microsoft.com/office/powerpoint/2010/main" val="1200362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4D71E4-B783-4D7F-AAF5-3DF09343FA3E}" type="slidenum">
              <a:rPr lang="en-US"/>
              <a:pPr/>
              <a:t>6</a:t>
            </a:fld>
            <a:endParaRPr lang="en-US"/>
          </a:p>
        </p:txBody>
      </p:sp>
    </p:spTree>
    <p:extLst>
      <p:ext uri="{BB962C8B-B14F-4D97-AF65-F5344CB8AC3E}">
        <p14:creationId xmlns:p14="http://schemas.microsoft.com/office/powerpoint/2010/main" val="932580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4D71E4-B783-4D7F-AAF5-3DF09343FA3E}" type="slidenum">
              <a:rPr lang="en-US"/>
              <a:pPr/>
              <a:t>7</a:t>
            </a:fld>
            <a:endParaRPr lang="en-US"/>
          </a:p>
        </p:txBody>
      </p:sp>
    </p:spTree>
    <p:extLst>
      <p:ext uri="{BB962C8B-B14F-4D97-AF65-F5344CB8AC3E}">
        <p14:creationId xmlns:p14="http://schemas.microsoft.com/office/powerpoint/2010/main" val="911294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4D71E4-B783-4D7F-AAF5-3DF09343FA3E}" type="slidenum">
              <a:rPr lang="en-US"/>
              <a:pPr/>
              <a:t>8</a:t>
            </a:fld>
            <a:endParaRPr lang="en-US"/>
          </a:p>
        </p:txBody>
      </p:sp>
    </p:spTree>
    <p:extLst>
      <p:ext uri="{BB962C8B-B14F-4D97-AF65-F5344CB8AC3E}">
        <p14:creationId xmlns:p14="http://schemas.microsoft.com/office/powerpoint/2010/main" val="1420838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4D71E4-B783-4D7F-AAF5-3DF09343FA3E}" type="slidenum">
              <a:rPr lang="en-US"/>
              <a:pPr/>
              <a:t>9</a:t>
            </a:fld>
            <a:endParaRPr lang="en-US"/>
          </a:p>
        </p:txBody>
      </p:sp>
    </p:spTree>
    <p:extLst>
      <p:ext uri="{BB962C8B-B14F-4D97-AF65-F5344CB8AC3E}">
        <p14:creationId xmlns:p14="http://schemas.microsoft.com/office/powerpoint/2010/main" val="1420838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6"/>
        <p:cNvGrpSpPr/>
        <p:nvPr/>
      </p:nvGrpSpPr>
      <p:grpSpPr>
        <a:xfrm>
          <a:off x="0" y="0"/>
          <a:ext cx="0" cy="0"/>
          <a:chOff x="0" y="0"/>
          <a:chExt cx="0" cy="0"/>
        </a:xfrm>
      </p:grpSpPr>
      <p:sp>
        <p:nvSpPr>
          <p:cNvPr id="57" name="Shape 57"/>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900" b="0" i="0" u="none" strike="noStrike" cap="none">
                <a:solidFill>
                  <a:srgbClr val="888888"/>
                </a:solidFill>
                <a:latin typeface="Calibri"/>
                <a:ea typeface="Calibri"/>
                <a:cs typeface="Calibri"/>
                <a:sym typeface="Calibri"/>
              </a:rPr>
              <a:t>‹#›</a:t>
            </a:fld>
            <a:endParaRPr lang="en-GB"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628650" y="273843"/>
            <a:ext cx="7886699" cy="994171"/>
          </a:xfrm>
          <a:prstGeom prst="rect">
            <a:avLst/>
          </a:prstGeom>
          <a:noFill/>
          <a:ln>
            <a:noFill/>
          </a:ln>
        </p:spPr>
        <p:txBody>
          <a:bodyPr lIns="68575" tIns="68575" rIns="68575" bIns="6857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68" name="Shape 68"/>
          <p:cNvSpPr txBox="1">
            <a:spLocks noGrp="1"/>
          </p:cNvSpPr>
          <p:nvPr>
            <p:ph type="body" idx="1"/>
          </p:nvPr>
        </p:nvSpPr>
        <p:spPr>
          <a:xfrm>
            <a:off x="628650" y="1369218"/>
            <a:ext cx="3886200" cy="3263503"/>
          </a:xfrm>
          <a:prstGeom prst="rect">
            <a:avLst/>
          </a:prstGeom>
          <a:noFill/>
          <a:ln>
            <a:noFill/>
          </a:ln>
        </p:spPr>
        <p:txBody>
          <a:bodyPr lIns="68575" tIns="68575" rIns="68575" bIns="68575" anchor="t" anchorCtr="0"/>
          <a:lstStyle>
            <a:lvl1pPr marL="177800" marR="0" lvl="0" indent="8890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508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2"/>
          </p:nvPr>
        </p:nvSpPr>
        <p:spPr>
          <a:xfrm>
            <a:off x="4629150" y="1369218"/>
            <a:ext cx="3886200" cy="3263503"/>
          </a:xfrm>
          <a:prstGeom prst="rect">
            <a:avLst/>
          </a:prstGeom>
          <a:noFill/>
          <a:ln>
            <a:noFill/>
          </a:ln>
        </p:spPr>
        <p:txBody>
          <a:bodyPr lIns="68575" tIns="68575" rIns="68575" bIns="68575" anchor="t" anchorCtr="0"/>
          <a:lstStyle>
            <a:lvl1pPr marL="177800" marR="0" lvl="0" indent="8890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508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900" b="0" i="0" u="none" strike="noStrike" cap="none">
                <a:solidFill>
                  <a:srgbClr val="888888"/>
                </a:solidFill>
                <a:latin typeface="Calibri"/>
                <a:ea typeface="Calibri"/>
                <a:cs typeface="Calibri"/>
                <a:sym typeface="Calibri"/>
              </a:rPr>
              <a:t>‹#›</a:t>
            </a:fld>
            <a:endParaRPr lang="en-GB"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629840" y="273843"/>
            <a:ext cx="7886699" cy="994171"/>
          </a:xfrm>
          <a:prstGeom prst="rect">
            <a:avLst/>
          </a:prstGeom>
          <a:noFill/>
          <a:ln>
            <a:noFill/>
          </a:ln>
        </p:spPr>
        <p:txBody>
          <a:bodyPr lIns="68575" tIns="68575" rIns="68575" bIns="6857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75" name="Shape 75"/>
          <p:cNvSpPr txBox="1">
            <a:spLocks noGrp="1"/>
          </p:cNvSpPr>
          <p:nvPr>
            <p:ph type="body" idx="1"/>
          </p:nvPr>
        </p:nvSpPr>
        <p:spPr>
          <a:xfrm>
            <a:off x="629840" y="1260872"/>
            <a:ext cx="3868340" cy="617934"/>
          </a:xfrm>
          <a:prstGeom prst="rect">
            <a:avLst/>
          </a:prstGeom>
          <a:noFill/>
          <a:ln>
            <a:noFill/>
          </a:ln>
        </p:spPr>
        <p:txBody>
          <a:bodyPr lIns="68575" tIns="68575" rIns="68575" bIns="68575" anchor="b" anchorCtr="0"/>
          <a:lstStyle>
            <a:lvl1pPr marL="0" marR="0" lvl="0" indent="0" algn="l" rtl="0">
              <a:lnSpc>
                <a:spcPct val="90000"/>
              </a:lnSpc>
              <a:spcBef>
                <a:spcPts val="80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spcAft>
                <a:spcPts val="0"/>
              </a:spcAft>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spcAft>
                <a:spcPts val="0"/>
              </a:spcAft>
              <a:buClr>
                <a:schemeClr val="dk1"/>
              </a:buClr>
              <a:buFont typeface="Arial"/>
              <a:buNone/>
              <a:defRPr sz="1400" b="1"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body" idx="2"/>
          </p:nvPr>
        </p:nvSpPr>
        <p:spPr>
          <a:xfrm>
            <a:off x="629840" y="1878806"/>
            <a:ext cx="3868340" cy="2763441"/>
          </a:xfrm>
          <a:prstGeom prst="rect">
            <a:avLst/>
          </a:prstGeom>
          <a:noFill/>
          <a:ln>
            <a:noFill/>
          </a:ln>
        </p:spPr>
        <p:txBody>
          <a:bodyPr lIns="68575" tIns="68575" rIns="68575" bIns="68575" anchor="t" anchorCtr="0"/>
          <a:lstStyle>
            <a:lvl1pPr marL="177800" marR="0" lvl="0" indent="8890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508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3"/>
          </p:nvPr>
        </p:nvSpPr>
        <p:spPr>
          <a:xfrm>
            <a:off x="4629150" y="1260872"/>
            <a:ext cx="3887390" cy="617934"/>
          </a:xfrm>
          <a:prstGeom prst="rect">
            <a:avLst/>
          </a:prstGeom>
          <a:noFill/>
          <a:ln>
            <a:noFill/>
          </a:ln>
        </p:spPr>
        <p:txBody>
          <a:bodyPr lIns="68575" tIns="68575" rIns="68575" bIns="68575" anchor="b" anchorCtr="0"/>
          <a:lstStyle>
            <a:lvl1pPr marL="0" marR="0" lvl="0" indent="0" algn="l" rtl="0">
              <a:lnSpc>
                <a:spcPct val="90000"/>
              </a:lnSpc>
              <a:spcBef>
                <a:spcPts val="80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spcAft>
                <a:spcPts val="0"/>
              </a:spcAft>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spcAft>
                <a:spcPts val="0"/>
              </a:spcAft>
              <a:buClr>
                <a:schemeClr val="dk1"/>
              </a:buClr>
              <a:buFont typeface="Arial"/>
              <a:buNone/>
              <a:defRPr sz="1400" b="1"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body" idx="4"/>
          </p:nvPr>
        </p:nvSpPr>
        <p:spPr>
          <a:xfrm>
            <a:off x="4629150" y="1878806"/>
            <a:ext cx="3887390" cy="2763441"/>
          </a:xfrm>
          <a:prstGeom prst="rect">
            <a:avLst/>
          </a:prstGeom>
          <a:noFill/>
          <a:ln>
            <a:noFill/>
          </a:ln>
        </p:spPr>
        <p:txBody>
          <a:bodyPr lIns="68575" tIns="68575" rIns="68575" bIns="68575" anchor="t" anchorCtr="0"/>
          <a:lstStyle>
            <a:lvl1pPr marL="177800" marR="0" lvl="0" indent="8890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508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900" b="0" i="0" u="none" strike="noStrike" cap="none">
                <a:solidFill>
                  <a:srgbClr val="888888"/>
                </a:solidFill>
                <a:latin typeface="Calibri"/>
                <a:ea typeface="Calibri"/>
                <a:cs typeface="Calibri"/>
                <a:sym typeface="Calibri"/>
              </a:rPr>
              <a:t>‹#›</a:t>
            </a:fld>
            <a:endParaRPr lang="en-GB"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628650" y="273843"/>
            <a:ext cx="7886699" cy="994171"/>
          </a:xfrm>
          <a:prstGeom prst="rect">
            <a:avLst/>
          </a:prstGeom>
          <a:noFill/>
          <a:ln>
            <a:noFill/>
          </a:ln>
        </p:spPr>
        <p:txBody>
          <a:bodyPr lIns="68575" tIns="68575" rIns="68575" bIns="6857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84" name="Shape 84"/>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900" b="0" i="0" u="none" strike="noStrike" cap="none">
                <a:solidFill>
                  <a:srgbClr val="888888"/>
                </a:solidFill>
                <a:latin typeface="Calibri"/>
                <a:ea typeface="Calibri"/>
                <a:cs typeface="Calibri"/>
                <a:sym typeface="Calibri"/>
              </a:rPr>
              <a:t>‹#›</a:t>
            </a:fld>
            <a:endParaRPr lang="en-GB"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629840" y="342900"/>
            <a:ext cx="2949177" cy="1200149"/>
          </a:xfrm>
          <a:prstGeom prst="rect">
            <a:avLst/>
          </a:prstGeom>
          <a:noFill/>
          <a:ln>
            <a:noFill/>
          </a:ln>
        </p:spPr>
        <p:txBody>
          <a:bodyPr lIns="68575" tIns="68575" rIns="68575" bIns="68575" anchor="b" anchorCtr="0"/>
          <a:lstStyle>
            <a:lvl1pPr marL="0" marR="0" lvl="0" indent="0" algn="l" rtl="0">
              <a:lnSpc>
                <a:spcPct val="9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89" name="Shape 89"/>
          <p:cNvSpPr txBox="1">
            <a:spLocks noGrp="1"/>
          </p:cNvSpPr>
          <p:nvPr>
            <p:ph type="body" idx="1"/>
          </p:nvPr>
        </p:nvSpPr>
        <p:spPr>
          <a:xfrm>
            <a:off x="3887390" y="740568"/>
            <a:ext cx="4629149" cy="3655217"/>
          </a:xfrm>
          <a:prstGeom prst="rect">
            <a:avLst/>
          </a:prstGeom>
          <a:noFill/>
          <a:ln>
            <a:noFill/>
          </a:ln>
        </p:spPr>
        <p:txBody>
          <a:bodyPr lIns="68575" tIns="68575" rIns="68575" bIns="68575" anchor="t" anchorCtr="0"/>
          <a:lstStyle>
            <a:lvl1pPr marL="177800" marR="0" lvl="0" indent="127000" algn="l" rtl="0">
              <a:lnSpc>
                <a:spcPct val="90000"/>
              </a:lnSpc>
              <a:spcBef>
                <a:spcPts val="8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20700" marR="0" lvl="1" indent="88900" algn="l" rtl="0">
              <a:lnSpc>
                <a:spcPct val="90000"/>
              </a:lnSpc>
              <a:spcBef>
                <a:spcPts val="4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63600" marR="0" lvl="2" indent="508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6500" marR="0" lvl="3"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9400" marR="0" lvl="4"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92300" marR="0" lvl="5"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35200" marR="0" lvl="6"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8100" marR="0" lvl="7"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21000" marR="0" lvl="8"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body" idx="2"/>
          </p:nvPr>
        </p:nvSpPr>
        <p:spPr>
          <a:xfrm>
            <a:off x="629840" y="1543050"/>
            <a:ext cx="2949177" cy="2858691"/>
          </a:xfrm>
          <a:prstGeom prst="rect">
            <a:avLst/>
          </a:prstGeom>
          <a:noFill/>
          <a:ln>
            <a:noFill/>
          </a:ln>
        </p:spPr>
        <p:txBody>
          <a:bodyPr lIns="68575" tIns="68575" rIns="68575" bIns="68575" anchor="t" anchorCtr="0"/>
          <a:lstStyle>
            <a:lvl1pPr marL="0" marR="0" lvl="0" indent="0" algn="l" rtl="0">
              <a:lnSpc>
                <a:spcPct val="90000"/>
              </a:lnSpc>
              <a:spcBef>
                <a:spcPts val="8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900" b="0" i="0" u="none" strike="noStrike" cap="none">
                <a:solidFill>
                  <a:srgbClr val="888888"/>
                </a:solidFill>
                <a:latin typeface="Calibri"/>
                <a:ea typeface="Calibri"/>
                <a:cs typeface="Calibri"/>
                <a:sym typeface="Calibri"/>
              </a:rPr>
              <a:t>‹#›</a:t>
            </a:fld>
            <a:endParaRPr lang="en-GB"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629840" y="342900"/>
            <a:ext cx="2949177" cy="1200149"/>
          </a:xfrm>
          <a:prstGeom prst="rect">
            <a:avLst/>
          </a:prstGeom>
          <a:noFill/>
          <a:ln>
            <a:noFill/>
          </a:ln>
        </p:spPr>
        <p:txBody>
          <a:bodyPr lIns="68575" tIns="68575" rIns="68575" bIns="68575" anchor="b" anchorCtr="0"/>
          <a:lstStyle>
            <a:lvl1pPr marL="0" marR="0" lvl="0" indent="0" algn="l" rtl="0">
              <a:lnSpc>
                <a:spcPct val="9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96" name="Shape 96"/>
          <p:cNvSpPr>
            <a:spLocks noGrp="1"/>
          </p:cNvSpPr>
          <p:nvPr>
            <p:ph type="pic" idx="2"/>
          </p:nvPr>
        </p:nvSpPr>
        <p:spPr>
          <a:xfrm>
            <a:off x="3887390" y="740568"/>
            <a:ext cx="4629149" cy="3655217"/>
          </a:xfrm>
          <a:prstGeom prst="rect">
            <a:avLst/>
          </a:prstGeom>
          <a:noFill/>
          <a:ln>
            <a:noFill/>
          </a:ln>
        </p:spPr>
        <p:txBody>
          <a:bodyPr lIns="68575" tIns="68575" rIns="68575" bIns="68575" anchor="t" anchorCtr="0"/>
          <a:lstStyle>
            <a:lvl1pPr marL="0" marR="0" lvl="0" indent="0" algn="l" rtl="0">
              <a:lnSpc>
                <a:spcPct val="90000"/>
              </a:lnSpc>
              <a:spcBef>
                <a:spcPts val="800"/>
              </a:spcBef>
              <a:spcAft>
                <a:spcPts val="0"/>
              </a:spcAft>
              <a:buClr>
                <a:schemeClr val="dk1"/>
              </a:buClr>
              <a:buSzPct val="45833"/>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spcAft>
                <a:spcPts val="0"/>
              </a:spcAft>
              <a:buClr>
                <a:schemeClr val="dk1"/>
              </a:buClr>
              <a:buSzPct val="5238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spcAft>
                <a:spcPts val="0"/>
              </a:spcAft>
              <a:buClr>
                <a:schemeClr val="dk1"/>
              </a:buClr>
              <a:buSzPct val="61111"/>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spcAft>
                <a:spcPts val="0"/>
              </a:spcAft>
              <a:buClr>
                <a:schemeClr val="dk1"/>
              </a:buClr>
              <a:buSzPct val="73333"/>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spcAft>
                <a:spcPts val="0"/>
              </a:spcAft>
              <a:buClr>
                <a:schemeClr val="dk1"/>
              </a:buClr>
              <a:buSzPct val="73333"/>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spcAft>
                <a:spcPts val="0"/>
              </a:spcAft>
              <a:buClr>
                <a:schemeClr val="dk1"/>
              </a:buClr>
              <a:buSzPct val="73333"/>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spcAft>
                <a:spcPts val="0"/>
              </a:spcAft>
              <a:buClr>
                <a:schemeClr val="dk1"/>
              </a:buClr>
              <a:buSzPct val="73333"/>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spcAft>
                <a:spcPts val="0"/>
              </a:spcAft>
              <a:buClr>
                <a:schemeClr val="dk1"/>
              </a:buClr>
              <a:buSzPct val="73333"/>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spcAft>
                <a:spcPts val="0"/>
              </a:spcAft>
              <a:buClr>
                <a:schemeClr val="dk1"/>
              </a:buClr>
              <a:buSzPct val="73333"/>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body" idx="1"/>
          </p:nvPr>
        </p:nvSpPr>
        <p:spPr>
          <a:xfrm>
            <a:off x="629840" y="1543050"/>
            <a:ext cx="2949177" cy="2858691"/>
          </a:xfrm>
          <a:prstGeom prst="rect">
            <a:avLst/>
          </a:prstGeom>
          <a:noFill/>
          <a:ln>
            <a:noFill/>
          </a:ln>
        </p:spPr>
        <p:txBody>
          <a:bodyPr lIns="68575" tIns="68575" rIns="68575" bIns="68575" anchor="t" anchorCtr="0"/>
          <a:lstStyle>
            <a:lvl1pPr marL="0" marR="0" lvl="0" indent="0" algn="l" rtl="0">
              <a:lnSpc>
                <a:spcPct val="90000"/>
              </a:lnSpc>
              <a:spcBef>
                <a:spcPts val="8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900" b="0" i="0" u="none" strike="noStrike" cap="none">
                <a:solidFill>
                  <a:srgbClr val="888888"/>
                </a:solidFill>
                <a:latin typeface="Calibri"/>
                <a:ea typeface="Calibri"/>
                <a:cs typeface="Calibri"/>
                <a:sym typeface="Calibri"/>
              </a:rPr>
              <a:t>‹#›</a:t>
            </a:fld>
            <a:endParaRPr lang="en-GB"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628650" y="273843"/>
            <a:ext cx="7886699" cy="994171"/>
          </a:xfrm>
          <a:prstGeom prst="rect">
            <a:avLst/>
          </a:prstGeom>
          <a:noFill/>
          <a:ln>
            <a:noFill/>
          </a:ln>
        </p:spPr>
        <p:txBody>
          <a:bodyPr lIns="68575" tIns="68575" rIns="68575" bIns="6857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103" name="Shape 103"/>
          <p:cNvSpPr txBox="1">
            <a:spLocks noGrp="1"/>
          </p:cNvSpPr>
          <p:nvPr>
            <p:ph type="body" idx="1"/>
          </p:nvPr>
        </p:nvSpPr>
        <p:spPr>
          <a:xfrm rot="5400000">
            <a:off x="2940248" y="-942378"/>
            <a:ext cx="3263503" cy="7886699"/>
          </a:xfrm>
          <a:prstGeom prst="rect">
            <a:avLst/>
          </a:prstGeom>
          <a:noFill/>
          <a:ln>
            <a:noFill/>
          </a:ln>
        </p:spPr>
        <p:txBody>
          <a:bodyPr lIns="68575" tIns="68575" rIns="68575" bIns="68575" anchor="t" anchorCtr="0"/>
          <a:lstStyle>
            <a:lvl1pPr marL="177800" marR="0" lvl="0" indent="8890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508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900" b="0" i="0" u="none" strike="noStrike" cap="none">
                <a:solidFill>
                  <a:srgbClr val="888888"/>
                </a:solidFill>
                <a:latin typeface="Calibri"/>
                <a:ea typeface="Calibri"/>
                <a:cs typeface="Calibri"/>
                <a:sym typeface="Calibri"/>
              </a:rPr>
              <a:t>‹#›</a:t>
            </a:fld>
            <a:endParaRPr lang="en-GB"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rot="5400000">
            <a:off x="5350073" y="1467445"/>
            <a:ext cx="4358878" cy="1971674"/>
          </a:xfrm>
          <a:prstGeom prst="rect">
            <a:avLst/>
          </a:prstGeom>
          <a:noFill/>
          <a:ln>
            <a:noFill/>
          </a:ln>
        </p:spPr>
        <p:txBody>
          <a:bodyPr lIns="68575" tIns="68575" rIns="68575" bIns="6857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109" name="Shape 109"/>
          <p:cNvSpPr txBox="1">
            <a:spLocks noGrp="1"/>
          </p:cNvSpPr>
          <p:nvPr>
            <p:ph type="body" idx="1"/>
          </p:nvPr>
        </p:nvSpPr>
        <p:spPr>
          <a:xfrm rot="5400000">
            <a:off x="1349572" y="-447078"/>
            <a:ext cx="4358878" cy="5800724"/>
          </a:xfrm>
          <a:prstGeom prst="rect">
            <a:avLst/>
          </a:prstGeom>
          <a:noFill/>
          <a:ln>
            <a:noFill/>
          </a:ln>
        </p:spPr>
        <p:txBody>
          <a:bodyPr lIns="68575" tIns="68575" rIns="68575" bIns="68575" anchor="t" anchorCtr="0"/>
          <a:lstStyle>
            <a:lvl1pPr marL="177800" marR="0" lvl="0" indent="8890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508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900" b="0" i="0" u="none" strike="noStrike" cap="none">
                <a:solidFill>
                  <a:srgbClr val="888888"/>
                </a:solidFill>
                <a:latin typeface="Calibri"/>
                <a:ea typeface="Calibri"/>
                <a:cs typeface="Calibri"/>
                <a:sym typeface="Calibri"/>
              </a:rPr>
              <a:t>‹#›</a:t>
            </a:fld>
            <a:endParaRPr lang="en-GB"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685800" y="457200"/>
            <a:ext cx="7772400" cy="857250"/>
          </a:xfrm>
          <a:prstGeom prst="rect">
            <a:avLst/>
          </a:prstGeom>
          <a:noFill/>
          <a:ln>
            <a:noFill/>
          </a:ln>
        </p:spPr>
        <p:txBody>
          <a:bodyPr lIns="68575" tIns="68575" rIns="68575" bIns="6857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58" name="Shape 58"/>
          <p:cNvSpPr>
            <a:spLocks noGrp="1"/>
          </p:cNvSpPr>
          <p:nvPr>
            <p:ph type="chart" idx="2"/>
          </p:nvPr>
        </p:nvSpPr>
        <p:spPr>
          <a:xfrm>
            <a:off x="685800" y="1485900"/>
            <a:ext cx="7772400" cy="3086100"/>
          </a:xfrm>
          <a:prstGeom prst="rect">
            <a:avLst/>
          </a:prstGeom>
          <a:noFill/>
          <a:ln>
            <a:noFill/>
          </a:ln>
        </p:spPr>
        <p:txBody>
          <a:bodyPr lIns="68575" tIns="68575" rIns="68575" bIns="68575" anchor="t" anchorCtr="0"/>
          <a:lstStyle>
            <a:lvl1pPr marL="177800" marR="0" lvl="0" indent="8890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508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628650" y="4767263"/>
            <a:ext cx="2057399" cy="273843"/>
          </a:xfrm>
          <a:prstGeom prst="rect">
            <a:avLst/>
          </a:prstGeom>
          <a:noFill/>
          <a:ln>
            <a:noFill/>
          </a:ln>
        </p:spPr>
        <p:txBody>
          <a:bodyPr lIns="68575" tIns="68575" rIns="68575" bIns="68575" anchor="ctr" anchorCtr="0"/>
          <a:lstStyle>
            <a:lvl1pPr marL="0" marR="0" lvl="0" indent="0" algn="l" rtl="0">
              <a:lnSpc>
                <a:spcPct val="100000"/>
              </a:lnSpc>
              <a:spcBef>
                <a:spcPts val="0"/>
              </a:spcBef>
              <a:spcAft>
                <a:spcPts val="0"/>
              </a:spcAft>
              <a:buClr>
                <a:srgbClr val="888888"/>
              </a:buClr>
              <a:buFont typeface="Arial"/>
              <a:buNone/>
              <a:defRPr sz="900" b="0" i="0" u="none" strike="noStrike" cap="none">
                <a:solidFill>
                  <a:srgbClr val="888888"/>
                </a:solidFill>
                <a:latin typeface="Arial"/>
                <a:ea typeface="Arial"/>
                <a:cs typeface="Arial"/>
                <a:sym typeface="Arial"/>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3028950" y="4767263"/>
            <a:ext cx="3086099" cy="273843"/>
          </a:xfrm>
          <a:prstGeom prst="rect">
            <a:avLst/>
          </a:prstGeom>
          <a:noFill/>
          <a:ln>
            <a:noFill/>
          </a:ln>
        </p:spPr>
        <p:txBody>
          <a:bodyPr lIns="68575" tIns="68575" rIns="68575" bIns="68575" anchor="ctr" anchorCtr="0"/>
          <a:lstStyle>
            <a:lvl1pPr marL="0" marR="0" lvl="0" indent="0" algn="ctr" rtl="0">
              <a:lnSpc>
                <a:spcPct val="100000"/>
              </a:lnSpc>
              <a:spcBef>
                <a:spcPts val="0"/>
              </a:spcBef>
              <a:spcAft>
                <a:spcPts val="0"/>
              </a:spcAft>
              <a:buClr>
                <a:srgbClr val="888888"/>
              </a:buClr>
              <a:buFont typeface="Arial"/>
              <a:buNone/>
              <a:defRPr sz="900" b="0" i="0" u="none" strike="noStrike" cap="none">
                <a:solidFill>
                  <a:srgbClr val="888888"/>
                </a:solidFill>
                <a:latin typeface="Arial"/>
                <a:ea typeface="Arial"/>
                <a:cs typeface="Arial"/>
                <a:sym typeface="Arial"/>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457950" y="4767263"/>
            <a:ext cx="2057399" cy="273843"/>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GB" sz="900" b="0" i="0" u="none" strike="noStrike" cap="none">
                <a:solidFill>
                  <a:srgbClr val="888888"/>
                </a:solidFill>
                <a:latin typeface="Arial"/>
                <a:ea typeface="Arial"/>
                <a:cs typeface="Arial"/>
                <a:sym typeface="Arial"/>
              </a:rPr>
              <a:t>‹#›</a:t>
            </a:fld>
            <a:endParaRPr lang="en-GB" sz="900" b="0" i="0" u="none" strike="noStrike" cap="none">
              <a:solidFill>
                <a:srgbClr val="888888"/>
              </a:solidFill>
              <a:latin typeface="Arial"/>
              <a:ea typeface="Arial"/>
              <a:cs typeface="Arial"/>
              <a:sym typeface="Arial"/>
            </a:endParaRPr>
          </a:p>
        </p:txBody>
      </p:sp>
    </p:spTree>
    <p:extLst>
      <p:ext uri="{BB962C8B-B14F-4D97-AF65-F5344CB8AC3E}">
        <p14:creationId xmlns:p14="http://schemas.microsoft.com/office/powerpoint/2010/main" val="79250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BB5CB1-527D-5F48-96D1-0E9B964FDA9C}"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22D7C-B255-B342-A4C4-41B665A94DF8}" type="slidenum">
              <a:rPr lang="en-US" smtClean="0"/>
              <a:t>‹#›</a:t>
            </a:fld>
            <a:endParaRPr lang="en-US"/>
          </a:p>
        </p:txBody>
      </p:sp>
    </p:spTree>
    <p:extLst>
      <p:ext uri="{BB962C8B-B14F-4D97-AF65-F5344CB8AC3E}">
        <p14:creationId xmlns:p14="http://schemas.microsoft.com/office/powerpoint/2010/main" val="142950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BB5CB1-527D-5F48-96D1-0E9B964FDA9C}"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22D7C-B255-B342-A4C4-41B665A94DF8}" type="slidenum">
              <a:rPr lang="en-US" smtClean="0"/>
              <a:t>‹#›</a:t>
            </a:fld>
            <a:endParaRPr lang="en-US"/>
          </a:p>
        </p:txBody>
      </p:sp>
    </p:spTree>
    <p:extLst>
      <p:ext uri="{BB962C8B-B14F-4D97-AF65-F5344CB8AC3E}">
        <p14:creationId xmlns:p14="http://schemas.microsoft.com/office/powerpoint/2010/main" val="1679394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BB5CB1-527D-5F48-96D1-0E9B964FDA9C}"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22D7C-B255-B342-A4C4-41B665A94DF8}" type="slidenum">
              <a:rPr lang="en-US" smtClean="0"/>
              <a:t>‹#›</a:t>
            </a:fld>
            <a:endParaRPr lang="en-US"/>
          </a:p>
        </p:txBody>
      </p:sp>
    </p:spTree>
    <p:extLst>
      <p:ext uri="{BB962C8B-B14F-4D97-AF65-F5344CB8AC3E}">
        <p14:creationId xmlns:p14="http://schemas.microsoft.com/office/powerpoint/2010/main" val="1212999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BB5CB1-527D-5F48-96D1-0E9B964FDA9C}" type="datetimeFigureOut">
              <a:rPr lang="en-US" smtClean="0"/>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22D7C-B255-B342-A4C4-41B665A94DF8}" type="slidenum">
              <a:rPr lang="en-US" smtClean="0"/>
              <a:t>‹#›</a:t>
            </a:fld>
            <a:endParaRPr lang="en-US"/>
          </a:p>
        </p:txBody>
      </p:sp>
    </p:spTree>
    <p:extLst>
      <p:ext uri="{BB962C8B-B14F-4D97-AF65-F5344CB8AC3E}">
        <p14:creationId xmlns:p14="http://schemas.microsoft.com/office/powerpoint/2010/main" val="8149909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BB5CB1-527D-5F48-96D1-0E9B964FDA9C}" type="datetimeFigureOut">
              <a:rPr lang="en-US" smtClean="0"/>
              <a:t>8/9/2017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922D7C-B255-B342-A4C4-41B665A94DF8}" type="slidenum">
              <a:rPr lang="en-US" smtClean="0"/>
              <a:t>‹#›</a:t>
            </a:fld>
            <a:endParaRPr lang="en-US"/>
          </a:p>
        </p:txBody>
      </p:sp>
    </p:spTree>
    <p:extLst>
      <p:ext uri="{BB962C8B-B14F-4D97-AF65-F5344CB8AC3E}">
        <p14:creationId xmlns:p14="http://schemas.microsoft.com/office/powerpoint/2010/main" val="901406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BB5CB1-527D-5F48-96D1-0E9B964FDA9C}" type="datetimeFigureOut">
              <a:rPr lang="en-US" smtClean="0"/>
              <a:t>8/9/2017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922D7C-B255-B342-A4C4-41B665A94DF8}" type="slidenum">
              <a:rPr lang="en-US" smtClean="0"/>
              <a:t>‹#›</a:t>
            </a:fld>
            <a:endParaRPr lang="en-US"/>
          </a:p>
        </p:txBody>
      </p:sp>
    </p:spTree>
    <p:extLst>
      <p:ext uri="{BB962C8B-B14F-4D97-AF65-F5344CB8AC3E}">
        <p14:creationId xmlns:p14="http://schemas.microsoft.com/office/powerpoint/2010/main" val="1583601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BB5CB1-527D-5F48-96D1-0E9B964FDA9C}" type="datetimeFigureOut">
              <a:rPr lang="en-US" smtClean="0"/>
              <a:t>8/9/2017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922D7C-B255-B342-A4C4-41B665A94DF8}" type="slidenum">
              <a:rPr lang="en-US" smtClean="0"/>
              <a:t>‹#›</a:t>
            </a:fld>
            <a:endParaRPr lang="en-US"/>
          </a:p>
        </p:txBody>
      </p:sp>
    </p:spTree>
    <p:extLst>
      <p:ext uri="{BB962C8B-B14F-4D97-AF65-F5344CB8AC3E}">
        <p14:creationId xmlns:p14="http://schemas.microsoft.com/office/powerpoint/2010/main" val="1819640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BB5CB1-527D-5F48-96D1-0E9B964FDA9C}" type="datetimeFigureOut">
              <a:rPr lang="en-US" smtClean="0"/>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22D7C-B255-B342-A4C4-41B665A94DF8}" type="slidenum">
              <a:rPr lang="en-US" smtClean="0"/>
              <a:t>‹#›</a:t>
            </a:fld>
            <a:endParaRPr lang="en-US"/>
          </a:p>
        </p:txBody>
      </p:sp>
    </p:spTree>
    <p:extLst>
      <p:ext uri="{BB962C8B-B14F-4D97-AF65-F5344CB8AC3E}">
        <p14:creationId xmlns:p14="http://schemas.microsoft.com/office/powerpoint/2010/main" val="380879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BB5CB1-527D-5F48-96D1-0E9B964FDA9C}" type="datetimeFigureOut">
              <a:rPr lang="en-US" smtClean="0"/>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22D7C-B255-B342-A4C4-41B665A94DF8}" type="slidenum">
              <a:rPr lang="en-US" smtClean="0"/>
              <a:t>‹#›</a:t>
            </a:fld>
            <a:endParaRPr lang="en-US"/>
          </a:p>
        </p:txBody>
      </p:sp>
    </p:spTree>
    <p:extLst>
      <p:ext uri="{BB962C8B-B14F-4D97-AF65-F5344CB8AC3E}">
        <p14:creationId xmlns:p14="http://schemas.microsoft.com/office/powerpoint/2010/main" val="1948538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BB5CB1-527D-5F48-96D1-0E9B964FDA9C}"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22D7C-B255-B342-A4C4-41B665A94DF8}" type="slidenum">
              <a:rPr lang="en-US" smtClean="0"/>
              <a:t>‹#›</a:t>
            </a:fld>
            <a:endParaRPr lang="en-US"/>
          </a:p>
        </p:txBody>
      </p:sp>
    </p:spTree>
    <p:extLst>
      <p:ext uri="{BB962C8B-B14F-4D97-AF65-F5344CB8AC3E}">
        <p14:creationId xmlns:p14="http://schemas.microsoft.com/office/powerpoint/2010/main" val="2116722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BB5CB1-527D-5F48-96D1-0E9B964FDA9C}"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22D7C-B255-B342-A4C4-41B665A94DF8}" type="slidenum">
              <a:rPr lang="en-US" smtClean="0"/>
              <a:t>‹#›</a:t>
            </a:fld>
            <a:endParaRPr lang="en-US"/>
          </a:p>
        </p:txBody>
      </p:sp>
    </p:spTree>
    <p:extLst>
      <p:ext uri="{BB962C8B-B14F-4D97-AF65-F5344CB8AC3E}">
        <p14:creationId xmlns:p14="http://schemas.microsoft.com/office/powerpoint/2010/main" val="536725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GB" sz="1000">
                <a:solidFill>
                  <a:schemeClr val="dk2"/>
                </a:solidFill>
              </a:rPr>
              <a:t>‹#›</a:t>
            </a:fld>
            <a:endParaRPr lang="en-GB"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28650" y="273843"/>
            <a:ext cx="7886699" cy="994171"/>
          </a:xfrm>
          <a:prstGeom prst="rect">
            <a:avLst/>
          </a:prstGeom>
          <a:noFill/>
          <a:ln>
            <a:noFill/>
          </a:ln>
        </p:spPr>
        <p:txBody>
          <a:bodyPr lIns="68575" tIns="68575" rIns="68575" bIns="68575" anchor="ctr" anchorCtr="0"/>
          <a:lstStyle>
            <a:lvl1pPr marL="0" marR="0" lvl="0" indent="0" algn="l" rtl="0">
              <a:lnSpc>
                <a:spcPct val="90000"/>
              </a:lnSpc>
              <a:spcBef>
                <a:spcPts val="0"/>
              </a:spcBef>
              <a:spcAft>
                <a:spcPts val="0"/>
              </a:spcAft>
              <a:buClr>
                <a:schemeClr val="dk1"/>
              </a:buClr>
              <a:buSzPct val="33333"/>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ct val="78571"/>
              <a:buFont typeface="Arial"/>
              <a:buNone/>
              <a:defRPr sz="1400"/>
            </a:lvl2pPr>
            <a:lvl3pPr lvl="2" indent="0">
              <a:spcBef>
                <a:spcPts val="0"/>
              </a:spcBef>
              <a:buSzPct val="78571"/>
              <a:buFont typeface="Arial"/>
              <a:buNone/>
              <a:defRPr sz="1400"/>
            </a:lvl3pPr>
            <a:lvl4pPr lvl="3" indent="0">
              <a:spcBef>
                <a:spcPts val="0"/>
              </a:spcBef>
              <a:buSzPct val="78571"/>
              <a:buFont typeface="Arial"/>
              <a:buNone/>
              <a:defRPr sz="1400"/>
            </a:lvl4pPr>
            <a:lvl5pPr lvl="4" indent="0">
              <a:spcBef>
                <a:spcPts val="0"/>
              </a:spcBef>
              <a:buSzPct val="78571"/>
              <a:buFont typeface="Arial"/>
              <a:buNone/>
              <a:defRPr sz="1400"/>
            </a:lvl5pPr>
            <a:lvl6pPr lvl="5" indent="0">
              <a:spcBef>
                <a:spcPts val="0"/>
              </a:spcBef>
              <a:buSzPct val="78571"/>
              <a:buFont typeface="Arial"/>
              <a:buNone/>
              <a:defRPr sz="1400"/>
            </a:lvl6pPr>
            <a:lvl7pPr lvl="6" indent="0">
              <a:spcBef>
                <a:spcPts val="0"/>
              </a:spcBef>
              <a:buSzPct val="78571"/>
              <a:buFont typeface="Arial"/>
              <a:buNone/>
              <a:defRPr sz="1400"/>
            </a:lvl7pPr>
            <a:lvl8pPr lvl="7" indent="0">
              <a:spcBef>
                <a:spcPts val="0"/>
              </a:spcBef>
              <a:buSzPct val="78571"/>
              <a:buFont typeface="Arial"/>
              <a:buNone/>
              <a:defRPr sz="1400"/>
            </a:lvl8pPr>
            <a:lvl9pPr lvl="8" indent="0">
              <a:spcBef>
                <a:spcPts val="0"/>
              </a:spcBef>
              <a:buSzPct val="78571"/>
              <a:buFont typeface="Arial"/>
              <a:buNone/>
              <a:defRPr sz="1400"/>
            </a:lvl9pPr>
          </a:lstStyle>
          <a:p>
            <a:endParaRPr/>
          </a:p>
        </p:txBody>
      </p:sp>
      <p:sp>
        <p:nvSpPr>
          <p:cNvPr id="52" name="Shape 52"/>
          <p:cNvSpPr txBox="1">
            <a:spLocks noGrp="1"/>
          </p:cNvSpPr>
          <p:nvPr>
            <p:ph type="body" idx="1"/>
          </p:nvPr>
        </p:nvSpPr>
        <p:spPr>
          <a:xfrm>
            <a:off x="628650" y="1369218"/>
            <a:ext cx="7886699" cy="3263503"/>
          </a:xfrm>
          <a:prstGeom prst="rect">
            <a:avLst/>
          </a:prstGeom>
          <a:noFill/>
          <a:ln>
            <a:noFill/>
          </a:ln>
        </p:spPr>
        <p:txBody>
          <a:bodyPr lIns="68575" tIns="68575" rIns="68575" bIns="68575" anchor="t" anchorCtr="0"/>
          <a:lstStyle>
            <a:lvl1pPr marL="177800" marR="0" lvl="0" indent="8890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508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lnSpc>
                <a:spcPct val="100000"/>
              </a:lnSpc>
              <a:spcBef>
                <a:spcPts val="0"/>
              </a:spcBef>
              <a:spcAft>
                <a:spcPts val="0"/>
              </a:spcAft>
              <a:buClr>
                <a:srgbClr val="888888"/>
              </a:buClr>
              <a:buSzPct val="122222"/>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SzPct val="78571"/>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SzPct val="78571"/>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SzPct val="78571"/>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SzPct val="78571"/>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SzPct val="78571"/>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SzPct val="78571"/>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SzPct val="78571"/>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SzPct val="78571"/>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lnSpc>
                <a:spcPct val="100000"/>
              </a:lnSpc>
              <a:spcBef>
                <a:spcPts val="0"/>
              </a:spcBef>
              <a:spcAft>
                <a:spcPts val="0"/>
              </a:spcAft>
              <a:buClr>
                <a:srgbClr val="888888"/>
              </a:buClr>
              <a:buSzPct val="122222"/>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SzPct val="78571"/>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SzPct val="78571"/>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SzPct val="78571"/>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SzPct val="78571"/>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SzPct val="78571"/>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SzPct val="78571"/>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SzPct val="78571"/>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SzPct val="78571"/>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900" b="0" i="0" u="none" strike="noStrike" cap="none">
                <a:solidFill>
                  <a:srgbClr val="888888"/>
                </a:solidFill>
                <a:latin typeface="Calibri"/>
                <a:ea typeface="Calibri"/>
                <a:cs typeface="Calibri"/>
                <a:sym typeface="Calibri"/>
              </a:rPr>
              <a:t>‹#›</a:t>
            </a:fld>
            <a:endParaRPr lang="en-GB" sz="9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9" r:id="rId1"/>
    <p:sldLayoutId id="2147483661" r:id="rId2"/>
    <p:sldLayoutId id="2147483662" r:id="rId3"/>
    <p:sldLayoutId id="2147483663" r:id="rId4"/>
    <p:sldLayoutId id="2147483664" r:id="rId5"/>
    <p:sldLayoutId id="2147483665" r:id="rId6"/>
    <p:sldLayoutId id="2147483666" r:id="rId7"/>
    <p:sldLayoutId id="2147483667" r:id="rId8"/>
    <p:sldLayoutId id="214748367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4BB5CB1-527D-5F48-96D1-0E9B964FDA9C}" type="datetimeFigureOut">
              <a:rPr lang="en-US" smtClean="0"/>
              <a:t>8/9/2017</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24922D7C-B255-B342-A4C4-41B665A94DF8}" type="slidenum">
              <a:rPr lang="en-US" smtClean="0"/>
              <a:t>‹#›</a:t>
            </a:fld>
            <a:endParaRPr lang="en-US"/>
          </a:p>
        </p:txBody>
      </p:sp>
    </p:spTree>
    <p:extLst>
      <p:ext uri="{BB962C8B-B14F-4D97-AF65-F5344CB8AC3E}">
        <p14:creationId xmlns:p14="http://schemas.microsoft.com/office/powerpoint/2010/main" val="182460935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g"/><Relationship Id="rId7" Type="http://schemas.openxmlformats.org/officeDocument/2006/relationships/image" Target="../media/image24.png"/><Relationship Id="rId12"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hyperlink" Target="http://actionallianceforsuicideprevention.org/"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hyperlink" Target="http://actionallianceforsuicideprevention.org/prioriti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4.wdp"/><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6.wdp"/><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7.png"/><Relationship Id="rId5" Type="http://schemas.microsoft.com/office/2007/relationships/hdphoto" Target="../media/hdphoto5.wdp"/><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9.wdp"/><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0.png"/><Relationship Id="rId5" Type="http://schemas.microsoft.com/office/2007/relationships/hdphoto" Target="../media/hdphoto8.wdp"/><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1.wdp"/><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2.png"/><Relationship Id="rId5" Type="http://schemas.microsoft.com/office/2007/relationships/hdphoto" Target="../media/hdphoto10.wdp"/><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4.png"/><Relationship Id="rId5" Type="http://schemas.microsoft.com/office/2007/relationships/hdphoto" Target="../media/hdphoto12.wdp"/><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6.png"/><Relationship Id="rId5" Type="http://schemas.microsoft.com/office/2007/relationships/hdphoto" Target="../media/hdphoto13.wdp"/><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5.wdp"/><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0.png"/><Relationship Id="rId5" Type="http://schemas.microsoft.com/office/2007/relationships/hdphoto" Target="../media/hdphoto14.wdp"/><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14.jpg"/><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t="-8998" b="-8997"/>
          </a:stretch>
        </a:blipFill>
        <a:effectLst/>
      </p:bgPr>
    </p:bg>
    <p:spTree>
      <p:nvGrpSpPr>
        <p:cNvPr id="1" name="Shape 117"/>
        <p:cNvGrpSpPr/>
        <p:nvPr/>
      </p:nvGrpSpPr>
      <p:grpSpPr>
        <a:xfrm>
          <a:off x="0" y="0"/>
          <a:ext cx="0" cy="0"/>
          <a:chOff x="0" y="0"/>
          <a:chExt cx="0" cy="0"/>
        </a:xfrm>
      </p:grpSpPr>
      <p:pic>
        <p:nvPicPr>
          <p:cNvPr id="14" name="Picture 13" descr="trans colors.png"/>
          <p:cNvPicPr>
            <a:picLocks noChangeAspect="1"/>
          </p:cNvPicPr>
          <p:nvPr/>
        </p:nvPicPr>
        <p:blipFill>
          <a:blip r:embed="rId4" cstate="print"/>
          <a:srcRect l="8104" t="12687" r="74936" b="65335"/>
          <a:stretch>
            <a:fillRect/>
          </a:stretch>
        </p:blipFill>
        <p:spPr>
          <a:xfrm>
            <a:off x="0" y="0"/>
            <a:ext cx="9144000" cy="5143500"/>
          </a:xfrm>
          <a:prstGeom prst="rect">
            <a:avLst/>
          </a:prstGeom>
        </p:spPr>
      </p:pic>
      <p:pic>
        <p:nvPicPr>
          <p:cNvPr id="24" name="Picture 23" descr="trans colors.png"/>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l="8104" t="12687" r="74936" b="65335"/>
          <a:stretch>
            <a:fillRect/>
          </a:stretch>
        </p:blipFill>
        <p:spPr>
          <a:xfrm>
            <a:off x="1300513" y="1907112"/>
            <a:ext cx="3534268" cy="598393"/>
          </a:xfrm>
          <a:prstGeom prst="rect">
            <a:avLst/>
          </a:prstGeom>
        </p:spPr>
      </p:pic>
      <p:pic>
        <p:nvPicPr>
          <p:cNvPr id="23" name="Picture 22" descr="trans colors.png"/>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l="8104" t="12687" r="74936" b="65335"/>
          <a:stretch>
            <a:fillRect/>
          </a:stretch>
        </p:blipFill>
        <p:spPr>
          <a:xfrm>
            <a:off x="239902" y="1194455"/>
            <a:ext cx="6010459" cy="713869"/>
          </a:xfrm>
          <a:prstGeom prst="rect">
            <a:avLst/>
          </a:prstGeom>
        </p:spPr>
      </p:pic>
      <p:pic>
        <p:nvPicPr>
          <p:cNvPr id="15" name="Picture 14" descr="trans colors.png"/>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l="8104" t="12687" r="74936" b="65335"/>
          <a:stretch>
            <a:fillRect/>
          </a:stretch>
        </p:blipFill>
        <p:spPr>
          <a:xfrm>
            <a:off x="0" y="479969"/>
            <a:ext cx="4802873" cy="715393"/>
          </a:xfrm>
          <a:prstGeom prst="rect">
            <a:avLst/>
          </a:prstGeom>
        </p:spPr>
      </p:pic>
      <p:sp>
        <p:nvSpPr>
          <p:cNvPr id="18" name="TextBox 17"/>
          <p:cNvSpPr txBox="1"/>
          <p:nvPr/>
        </p:nvSpPr>
        <p:spPr>
          <a:xfrm>
            <a:off x="313197" y="1097931"/>
            <a:ext cx="5965193" cy="854080"/>
          </a:xfrm>
          <a:prstGeom prst="rect">
            <a:avLst/>
          </a:prstGeom>
        </p:spPr>
        <p:txBody>
          <a:bodyPr wrap="square" rtlCol="0" anchor="t">
            <a:spAutoFit/>
          </a:bodyPr>
          <a:lstStyle/>
          <a:p>
            <a:r>
              <a:rPr lang="en-US" sz="4950" b="1" dirty="0">
                <a:solidFill>
                  <a:schemeClr val="accent2">
                    <a:lumMod val="75000"/>
                  </a:schemeClr>
                </a:solidFill>
                <a:latin typeface="Calibri" charset="0"/>
              </a:rPr>
              <a:t>FOR SAFE REPORTING</a:t>
            </a:r>
            <a:endParaRPr lang="en-US" sz="4950" dirty="0">
              <a:solidFill>
                <a:schemeClr val="accent2">
                  <a:lumMod val="75000"/>
                </a:schemeClr>
              </a:solidFill>
              <a:latin typeface="Calibri" charset="0"/>
            </a:endParaRPr>
          </a:p>
        </p:txBody>
      </p:sp>
      <p:sp>
        <p:nvSpPr>
          <p:cNvPr id="20" name="TextBox 19"/>
          <p:cNvSpPr txBox="1"/>
          <p:nvPr/>
        </p:nvSpPr>
        <p:spPr>
          <a:xfrm>
            <a:off x="109855" y="418354"/>
            <a:ext cx="4562971" cy="854080"/>
          </a:xfrm>
          <a:prstGeom prst="rect">
            <a:avLst/>
          </a:prstGeom>
        </p:spPr>
        <p:txBody>
          <a:bodyPr wrap="square" rtlCol="0" anchor="t">
            <a:spAutoFit/>
          </a:bodyPr>
          <a:lstStyle/>
          <a:p>
            <a:r>
              <a:rPr lang="en-US" sz="4950" b="1" dirty="0">
                <a:solidFill>
                  <a:srgbClr val="FFFFFF"/>
                </a:solidFill>
                <a:latin typeface="Calibri" charset="0"/>
              </a:rPr>
              <a:t>BEST PRACTICES</a:t>
            </a:r>
            <a:endParaRPr lang="en-US" sz="4950" dirty="0">
              <a:latin typeface="Calibri" charset="0"/>
            </a:endParaRPr>
          </a:p>
        </p:txBody>
      </p:sp>
      <p:sp>
        <p:nvSpPr>
          <p:cNvPr id="16" name="TextBox 15"/>
          <p:cNvSpPr txBox="1"/>
          <p:nvPr/>
        </p:nvSpPr>
        <p:spPr>
          <a:xfrm>
            <a:off x="1381113" y="1728700"/>
            <a:ext cx="3311998" cy="854080"/>
          </a:xfrm>
          <a:prstGeom prst="rect">
            <a:avLst/>
          </a:prstGeom>
        </p:spPr>
        <p:txBody>
          <a:bodyPr wrap="square" rtlCol="0" anchor="t">
            <a:spAutoFit/>
          </a:bodyPr>
          <a:lstStyle/>
          <a:p>
            <a:r>
              <a:rPr lang="en-US" sz="4950" b="1" dirty="0">
                <a:solidFill>
                  <a:srgbClr val="FFFFFF"/>
                </a:solidFill>
                <a:latin typeface="Calibri" charset="0"/>
              </a:rPr>
              <a:t>ON SUICIDE</a:t>
            </a:r>
            <a:endParaRPr lang="en-US" sz="4950" dirty="0">
              <a:latin typeface="Calibri" charset="0"/>
            </a:endParaRPr>
          </a:p>
        </p:txBody>
      </p:sp>
      <p:sp>
        <p:nvSpPr>
          <p:cNvPr id="25" name="Shape 475"/>
          <p:cNvSpPr txBox="1"/>
          <p:nvPr/>
        </p:nvSpPr>
        <p:spPr>
          <a:xfrm>
            <a:off x="1300513" y="2539511"/>
            <a:ext cx="3194214" cy="562037"/>
          </a:xfrm>
          <a:prstGeom prst="rect">
            <a:avLst/>
          </a:prstGeom>
          <a:noFill/>
          <a:ln w="9525" cap="flat" cmpd="sng">
            <a:noFill/>
            <a:prstDash val="solid"/>
            <a:round/>
            <a:headEnd type="none" w="med" len="med"/>
            <a:tailEnd type="none" w="med" len="med"/>
          </a:ln>
        </p:spPr>
        <p:txBody>
          <a:bodyPr lIns="68575" tIns="34275" rIns="68575" bIns="34275" anchor="ctr" anchorCtr="0">
            <a:noAutofit/>
          </a:bodyPr>
          <a:lstStyle/>
          <a:p>
            <a:pPr marL="0" marR="0" lvl="0" indent="0" rtl="0">
              <a:lnSpc>
                <a:spcPct val="100000"/>
              </a:lnSpc>
              <a:spcBef>
                <a:spcPts val="0"/>
              </a:spcBef>
              <a:spcAft>
                <a:spcPts val="0"/>
              </a:spcAft>
              <a:buClr>
                <a:srgbClr val="000000"/>
              </a:buClr>
              <a:buSzPct val="25000"/>
              <a:buFont typeface="Arial"/>
              <a:buNone/>
            </a:pPr>
            <a:r>
              <a:rPr lang="en-GB" sz="1800" i="0" u="none" strike="noStrike" cap="none" dirty="0" err="1">
                <a:solidFill>
                  <a:schemeClr val="bg1"/>
                </a:solidFill>
                <a:latin typeface="Calibri" charset="0"/>
                <a:ea typeface="Calibri" charset="0"/>
                <a:cs typeface="Calibri" charset="0"/>
                <a:sym typeface="Tahoma"/>
              </a:rPr>
              <a:t>Dr.</a:t>
            </a:r>
            <a:r>
              <a:rPr lang="en-GB" sz="1800" i="0" u="none" strike="noStrike" cap="none" dirty="0">
                <a:solidFill>
                  <a:schemeClr val="bg1"/>
                </a:solidFill>
                <a:latin typeface="Calibri" charset="0"/>
                <a:ea typeface="Calibri" charset="0"/>
                <a:cs typeface="Calibri" charset="0"/>
                <a:sym typeface="Tahoma"/>
              </a:rPr>
              <a:t> Daniel </a:t>
            </a:r>
            <a:r>
              <a:rPr lang="en-GB" sz="1800" i="0" u="none" strike="noStrike" cap="none" dirty="0" err="1">
                <a:solidFill>
                  <a:schemeClr val="bg1"/>
                </a:solidFill>
                <a:latin typeface="Calibri" charset="0"/>
                <a:ea typeface="Calibri" charset="0"/>
                <a:cs typeface="Calibri" charset="0"/>
                <a:sym typeface="Tahoma"/>
              </a:rPr>
              <a:t>Reidenberg</a:t>
            </a:r>
            <a:endParaRPr lang="en-GB" sz="1800" dirty="0">
              <a:solidFill>
                <a:schemeClr val="bg1"/>
              </a:solidFill>
              <a:latin typeface="Calibri" charset="0"/>
              <a:ea typeface="Calibri" charset="0"/>
              <a:cs typeface="Calibri" charset="0"/>
              <a:sym typeface="Tahoma"/>
            </a:endParaRPr>
          </a:p>
          <a:p>
            <a:pPr marL="0" marR="0" lvl="0" indent="0" rtl="0">
              <a:lnSpc>
                <a:spcPct val="100000"/>
              </a:lnSpc>
              <a:spcBef>
                <a:spcPts val="0"/>
              </a:spcBef>
              <a:spcAft>
                <a:spcPts val="0"/>
              </a:spcAft>
              <a:buClr>
                <a:srgbClr val="000000"/>
              </a:buClr>
              <a:buSzPct val="25000"/>
              <a:buFont typeface="Arial"/>
              <a:buNone/>
            </a:pPr>
            <a:r>
              <a:rPr lang="en-GB" sz="1800" dirty="0">
                <a:solidFill>
                  <a:schemeClr val="bg1"/>
                </a:solidFill>
                <a:latin typeface="Calibri" charset="0"/>
                <a:ea typeface="Calibri" charset="0"/>
                <a:cs typeface="Calibri" charset="0"/>
                <a:sym typeface="Tahoma"/>
              </a:rPr>
              <a:t>August 2, 2017</a:t>
            </a:r>
            <a:endParaRPr lang="en-GB" sz="1800" i="0" u="none" strike="noStrike" cap="none" dirty="0">
              <a:solidFill>
                <a:schemeClr val="bg1"/>
              </a:solidFill>
              <a:latin typeface="Calibri" charset="0"/>
              <a:ea typeface="Calibri" charset="0"/>
              <a:cs typeface="Calibri" charset="0"/>
              <a:sym typeface="Tahoma"/>
            </a:endParaRPr>
          </a:p>
        </p:txBody>
      </p:sp>
      <p:grpSp>
        <p:nvGrpSpPr>
          <p:cNvPr id="12" name="Group 11"/>
          <p:cNvGrpSpPr/>
          <p:nvPr/>
        </p:nvGrpSpPr>
        <p:grpSpPr>
          <a:xfrm>
            <a:off x="5465380" y="4439188"/>
            <a:ext cx="4140899" cy="592312"/>
            <a:chOff x="5384100" y="4540788"/>
            <a:chExt cx="4140899" cy="592312"/>
          </a:xfrm>
        </p:grpSpPr>
        <p:sp>
          <p:nvSpPr>
            <p:cNvPr id="13"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TextBox 31"/>
          <p:cNvSpPr txBox="1"/>
          <p:nvPr/>
        </p:nvSpPr>
        <p:spPr>
          <a:xfrm>
            <a:off x="944029" y="121205"/>
            <a:ext cx="7291963" cy="600164"/>
          </a:xfrm>
          <a:prstGeom prst="rect">
            <a:avLst/>
          </a:prstGeom>
        </p:spPr>
        <p:txBody>
          <a:bodyPr wrap="square" rtlCol="0" anchor="t">
            <a:spAutoFit/>
          </a:bodyPr>
          <a:lstStyle/>
          <a:p>
            <a:pPr algn="ctr"/>
            <a:r>
              <a:rPr lang="en-US" sz="3300" b="1">
                <a:solidFill>
                  <a:srgbClr val="222A35"/>
                </a:solidFill>
                <a:latin typeface="Calibri" charset="0"/>
              </a:rPr>
              <a:t>Why This Matters</a:t>
            </a:r>
            <a:endParaRPr lang="en-US" sz="3300" dirty="0">
              <a:latin typeface="Calibri" charset="0"/>
            </a:endParaRPr>
          </a:p>
        </p:txBody>
      </p:sp>
      <p:sp>
        <p:nvSpPr>
          <p:cNvPr id="19" name="Rectangle 18"/>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sp>
        <p:nvSpPr>
          <p:cNvPr id="15" name="Rectangle 14"/>
          <p:cNvSpPr/>
          <p:nvPr/>
        </p:nvSpPr>
        <p:spPr>
          <a:xfrm>
            <a:off x="294085" y="1397794"/>
            <a:ext cx="2757488" cy="269067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8" name="Shape 481"/>
          <p:cNvPicPr preferRelativeResize="0"/>
          <p:nvPr/>
        </p:nvPicPr>
        <p:blipFill rotWithShape="1">
          <a:blip r:embed="rId3">
            <a:alphaModFix amt="90000"/>
          </a:blip>
          <a:srcRect/>
          <a:stretch/>
        </p:blipFill>
        <p:spPr>
          <a:xfrm>
            <a:off x="970451" y="2090057"/>
            <a:ext cx="1371033" cy="1002879"/>
          </a:xfrm>
          <a:prstGeom prst="rect">
            <a:avLst/>
          </a:prstGeom>
          <a:noFill/>
          <a:ln>
            <a:noFill/>
          </a:ln>
        </p:spPr>
      </p:pic>
      <p:sp>
        <p:nvSpPr>
          <p:cNvPr id="12" name="TextBox 11"/>
          <p:cNvSpPr txBox="1"/>
          <p:nvPr/>
        </p:nvSpPr>
        <p:spPr>
          <a:xfrm>
            <a:off x="348315" y="3140964"/>
            <a:ext cx="2641949" cy="369332"/>
          </a:xfrm>
          <a:prstGeom prst="rect">
            <a:avLst/>
          </a:prstGeom>
        </p:spPr>
        <p:txBody>
          <a:bodyPr rtlCol="0">
            <a:spAutoFit/>
          </a:bodyPr>
          <a:lstStyle/>
          <a:p>
            <a:pPr algn="ctr"/>
            <a:r>
              <a:rPr lang="en-US" sz="1800" dirty="0">
                <a:solidFill>
                  <a:srgbClr val="FFFFFF"/>
                </a:solidFill>
                <a:latin typeface="Calibri"/>
              </a:rPr>
              <a:t>Media Contagion</a:t>
            </a:r>
            <a:endParaRPr lang="en-US" sz="1800" dirty="0">
              <a:latin typeface="Calibri"/>
            </a:endParaRPr>
          </a:p>
        </p:txBody>
      </p:sp>
      <p:sp>
        <p:nvSpPr>
          <p:cNvPr id="11" name="Rectangle 10"/>
          <p:cNvSpPr/>
          <p:nvPr/>
        </p:nvSpPr>
        <p:spPr>
          <a:xfrm>
            <a:off x="3190906" y="1397794"/>
            <a:ext cx="2757488" cy="26769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extBox 12"/>
          <p:cNvSpPr txBox="1"/>
          <p:nvPr/>
        </p:nvSpPr>
        <p:spPr>
          <a:xfrm>
            <a:off x="3306445" y="3140964"/>
            <a:ext cx="2641949" cy="369332"/>
          </a:xfrm>
          <a:prstGeom prst="rect">
            <a:avLst/>
          </a:prstGeom>
        </p:spPr>
        <p:txBody>
          <a:bodyPr rtlCol="0">
            <a:spAutoFit/>
          </a:bodyPr>
          <a:lstStyle/>
          <a:p>
            <a:pPr algn="ctr"/>
            <a:r>
              <a:rPr lang="en-US" sz="1800" dirty="0">
                <a:solidFill>
                  <a:srgbClr val="FFFFFF"/>
                </a:solidFill>
                <a:latin typeface="Calibri"/>
              </a:rPr>
              <a:t>Scope of the Problem</a:t>
            </a:r>
            <a:endParaRPr lang="en-US" sz="1800" dirty="0">
              <a:latin typeface="Calibri"/>
            </a:endParaRPr>
          </a:p>
        </p:txBody>
      </p:sp>
      <p:pic>
        <p:nvPicPr>
          <p:cNvPr id="16" name="Picture 15" descr="analytics-chart-symbol_318-52129.png"/>
          <p:cNvPicPr>
            <a:picLocks noChangeAspect="1"/>
          </p:cNvPicPr>
          <p:nvPr/>
        </p:nvPicPr>
        <p:blipFill>
          <a:blip r:embed="rId4" cstate="print"/>
          <a:stretch>
            <a:fillRect/>
          </a:stretch>
        </p:blipFill>
        <p:spPr>
          <a:xfrm>
            <a:off x="4082708" y="2048792"/>
            <a:ext cx="1089422" cy="1092172"/>
          </a:xfrm>
          <a:prstGeom prst="rect">
            <a:avLst/>
          </a:prstGeom>
        </p:spPr>
      </p:pic>
      <p:sp>
        <p:nvSpPr>
          <p:cNvPr id="14" name="Rectangle 13"/>
          <p:cNvSpPr/>
          <p:nvPr/>
        </p:nvSpPr>
        <p:spPr>
          <a:xfrm>
            <a:off x="6097191" y="1397793"/>
            <a:ext cx="2757488" cy="269067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TextBox 16"/>
          <p:cNvSpPr txBox="1"/>
          <p:nvPr/>
        </p:nvSpPr>
        <p:spPr>
          <a:xfrm>
            <a:off x="6159443" y="3140964"/>
            <a:ext cx="2641949" cy="584775"/>
          </a:xfrm>
          <a:prstGeom prst="rect">
            <a:avLst/>
          </a:prstGeom>
        </p:spPr>
        <p:txBody>
          <a:bodyPr rtlCol="0">
            <a:spAutoFit/>
          </a:bodyPr>
          <a:lstStyle/>
          <a:p>
            <a:pPr algn="ctr"/>
            <a:r>
              <a:rPr lang="en-US" sz="1600" dirty="0">
                <a:solidFill>
                  <a:srgbClr val="FFFFFF"/>
                </a:solidFill>
                <a:latin typeface="Calibri"/>
              </a:rPr>
              <a:t>WHO Identifies Media as Priority</a:t>
            </a:r>
            <a:endParaRPr lang="en-US" sz="1600" dirty="0">
              <a:latin typeface="Calibri"/>
            </a:endParaRPr>
          </a:p>
        </p:txBody>
      </p:sp>
      <p:pic>
        <p:nvPicPr>
          <p:cNvPr id="20" name="Shape 263" descr="490px-Magnifying_glass_icon white.png"/>
          <p:cNvPicPr preferRelativeResize="0"/>
          <p:nvPr/>
        </p:nvPicPr>
        <p:blipFill rotWithShape="1">
          <a:blip r:embed="rId5">
            <a:alphaModFix/>
          </a:blip>
          <a:srcRect/>
          <a:stretch/>
        </p:blipFill>
        <p:spPr>
          <a:xfrm>
            <a:off x="7015403" y="2158911"/>
            <a:ext cx="893695" cy="865169"/>
          </a:xfrm>
          <a:prstGeom prst="rect">
            <a:avLst/>
          </a:prstGeom>
          <a:noFill/>
          <a:ln>
            <a:noFill/>
          </a:ln>
        </p:spPr>
      </p:pic>
      <p:sp>
        <p:nvSpPr>
          <p:cNvPr id="26" name="Rectangle 25"/>
          <p:cNvSpPr/>
          <p:nvPr/>
        </p:nvSpPr>
        <p:spPr>
          <a:xfrm>
            <a:off x="3293829" y="1414586"/>
            <a:ext cx="314510" cy="400110"/>
          </a:xfrm>
          <a:prstGeom prst="rect">
            <a:avLst/>
          </a:prstGeom>
        </p:spPr>
        <p:txBody>
          <a:bodyPr wrap="none">
            <a:spAutoFit/>
          </a:bodyPr>
          <a:lstStyle/>
          <a:p>
            <a:r>
              <a:rPr lang="en-US" sz="2000" b="1">
                <a:solidFill>
                  <a:srgbClr val="FFFFFF"/>
                </a:solidFill>
                <a:latin typeface="Calibri"/>
              </a:rPr>
              <a:t>2</a:t>
            </a:r>
            <a:endParaRPr lang="en-US" sz="2000" b="1" dirty="0"/>
          </a:p>
        </p:txBody>
      </p:sp>
      <p:sp>
        <p:nvSpPr>
          <p:cNvPr id="27" name="Rectangle 26"/>
          <p:cNvSpPr/>
          <p:nvPr/>
        </p:nvSpPr>
        <p:spPr>
          <a:xfrm>
            <a:off x="361846" y="1414586"/>
            <a:ext cx="314510" cy="400110"/>
          </a:xfrm>
          <a:prstGeom prst="rect">
            <a:avLst/>
          </a:prstGeom>
        </p:spPr>
        <p:txBody>
          <a:bodyPr wrap="none">
            <a:spAutoFit/>
          </a:bodyPr>
          <a:lstStyle/>
          <a:p>
            <a:r>
              <a:rPr lang="en-US" sz="2000" b="1" dirty="0">
                <a:solidFill>
                  <a:srgbClr val="FFFFFF"/>
                </a:solidFill>
                <a:latin typeface="Calibri"/>
              </a:rPr>
              <a:t>1</a:t>
            </a:r>
            <a:endParaRPr lang="en-US" sz="2000" b="1" dirty="0"/>
          </a:p>
        </p:txBody>
      </p:sp>
      <p:sp>
        <p:nvSpPr>
          <p:cNvPr id="28" name="Rectangle 27"/>
          <p:cNvSpPr/>
          <p:nvPr/>
        </p:nvSpPr>
        <p:spPr>
          <a:xfrm>
            <a:off x="6203717" y="1414586"/>
            <a:ext cx="314510" cy="400110"/>
          </a:xfrm>
          <a:prstGeom prst="rect">
            <a:avLst/>
          </a:prstGeom>
        </p:spPr>
        <p:txBody>
          <a:bodyPr wrap="none">
            <a:spAutoFit/>
          </a:bodyPr>
          <a:lstStyle/>
          <a:p>
            <a:r>
              <a:rPr lang="en-US" sz="2000" b="1" dirty="0">
                <a:solidFill>
                  <a:srgbClr val="FFFFFF"/>
                </a:solidFill>
                <a:latin typeface="Calibri"/>
              </a:rPr>
              <a:t>3</a:t>
            </a:r>
            <a:endParaRPr lang="en-US" sz="2000" b="1" dirty="0"/>
          </a:p>
        </p:txBody>
      </p:sp>
      <p:grpSp>
        <p:nvGrpSpPr>
          <p:cNvPr id="29" name="Group 28"/>
          <p:cNvGrpSpPr/>
          <p:nvPr/>
        </p:nvGrpSpPr>
        <p:grpSpPr>
          <a:xfrm>
            <a:off x="5384100" y="4537094"/>
            <a:ext cx="4140899" cy="596006"/>
            <a:chOff x="5384100" y="4537094"/>
            <a:chExt cx="4140899" cy="596006"/>
          </a:xfrm>
        </p:grpSpPr>
        <p:pic>
          <p:nvPicPr>
            <p:cNvPr id="30" name="Picture 29"/>
            <p:cNvPicPr>
              <a:picLocks noChangeAspect="1"/>
            </p:cNvPicPr>
            <p:nvPr/>
          </p:nvPicPr>
          <p:blipFill rotWithShape="1">
            <a:blip r:embed="rId6">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31"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a:ea typeface="Calibri"/>
                  <a:cs typeface="Calibri"/>
                  <a:sym typeface="Calibri"/>
                </a:rPr>
                <a:t>Reidenberg</a:t>
              </a:r>
              <a:r>
                <a:rPr lang="en-GB" sz="900" b="0" i="0" u="none" strike="noStrike" cap="none" dirty="0">
                  <a:solidFill>
                    <a:schemeClr val="bg2">
                      <a:lumMod val="50000"/>
                    </a:schemeClr>
                  </a:solidFill>
                  <a:latin typeface="Calibri"/>
                  <a:ea typeface="Calibri"/>
                  <a:cs typeface="Calibri"/>
                  <a:sym typeface="Calibri"/>
                </a:rPr>
                <a:t> 201</a:t>
              </a:r>
              <a:r>
                <a:rPr lang="en-GB" sz="900" dirty="0">
                  <a:solidFill>
                    <a:schemeClr val="bg2">
                      <a:lumMod val="50000"/>
                    </a:schemeClr>
                  </a:solidFill>
                  <a:latin typeface="Calibri"/>
                  <a:ea typeface="Calibri"/>
                  <a:cs typeface="Calibri"/>
                  <a:sym typeface="Calibri"/>
                </a:rPr>
                <a:t>7</a:t>
              </a:r>
              <a:r>
                <a:rPr lang="en-GB" sz="900" b="0" i="0" u="none" strike="noStrike" cap="none" dirty="0">
                  <a:solidFill>
                    <a:schemeClr val="bg2">
                      <a:lumMod val="50000"/>
                    </a:schemeClr>
                  </a:solidFill>
                  <a:latin typeface="Calibri"/>
                  <a:ea typeface="Calibri"/>
                  <a:cs typeface="Calibri"/>
                  <a:sym typeface="Calibri"/>
                </a:rPr>
                <a:t>. No reproduction or duplication permitted.</a:t>
              </a:r>
            </a:p>
          </p:txBody>
        </p:sp>
      </p:grpSp>
      <p:sp>
        <p:nvSpPr>
          <p:cNvPr id="33" name="TextBox 32"/>
          <p:cNvSpPr txBox="1"/>
          <p:nvPr/>
        </p:nvSpPr>
        <p:spPr>
          <a:xfrm>
            <a:off x="2066725" y="633570"/>
            <a:ext cx="5069872" cy="338554"/>
          </a:xfrm>
          <a:prstGeom prst="rect">
            <a:avLst/>
          </a:prstGeom>
        </p:spPr>
        <p:txBody>
          <a:bodyPr wrap="square" rtlCol="0" anchor="t">
            <a:spAutoFit/>
          </a:bodyPr>
          <a:lstStyle/>
          <a:p>
            <a:pPr algn="ctr"/>
            <a:r>
              <a:rPr lang="en-US" sz="1600" dirty="0">
                <a:solidFill>
                  <a:schemeClr val="accent2">
                    <a:lumMod val="75000"/>
                  </a:schemeClr>
                </a:solidFill>
                <a:latin typeface="Cambria"/>
              </a:rPr>
              <a:t>Three driving factors for creating best practices.</a:t>
            </a:r>
          </a:p>
        </p:txBody>
      </p:sp>
      <p:sp>
        <p:nvSpPr>
          <p:cNvPr id="2" name="Rectangle 1"/>
          <p:cNvSpPr/>
          <p:nvPr/>
        </p:nvSpPr>
        <p:spPr>
          <a:xfrm>
            <a:off x="284621" y="1233734"/>
            <a:ext cx="2766952" cy="293186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158099" y="1233734"/>
            <a:ext cx="2877783" cy="293186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42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8"/>
        <p:cNvGrpSpPr/>
        <p:nvPr/>
      </p:nvGrpSpPr>
      <p:grpSpPr>
        <a:xfrm>
          <a:off x="0" y="0"/>
          <a:ext cx="0" cy="0"/>
          <a:chOff x="0" y="0"/>
          <a:chExt cx="0" cy="0"/>
        </a:xfrm>
      </p:grpSpPr>
      <p:sp>
        <p:nvSpPr>
          <p:cNvPr id="62" name="Rectangle 61"/>
          <p:cNvSpPr/>
          <p:nvPr/>
        </p:nvSpPr>
        <p:spPr>
          <a:xfrm>
            <a:off x="5056869" y="1360366"/>
            <a:ext cx="3774375" cy="28123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9" name="Picture 48"/>
          <p:cNvPicPr>
            <a:picLocks noChangeAspect="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l="29797" t="644" r="32707" b="58298"/>
          <a:stretch/>
        </p:blipFill>
        <p:spPr>
          <a:xfrm>
            <a:off x="5263974" y="1525776"/>
            <a:ext cx="3390234" cy="2472869"/>
          </a:xfrm>
          <a:prstGeom prst="rect">
            <a:avLst/>
          </a:prstGeom>
        </p:spPr>
      </p:pic>
      <p:pic>
        <p:nvPicPr>
          <p:cNvPr id="57" name="Picture 56" descr="trans colors.png"/>
          <p:cNvPicPr>
            <a:picLocks noChangeAspect="1"/>
          </p:cNvPicPr>
          <p:nvPr/>
        </p:nvPicPr>
        <p:blipFill>
          <a:blip r:embed="rId4" cstate="print"/>
          <a:srcRect l="8104" t="12687" r="74936" b="65335"/>
          <a:stretch>
            <a:fillRect/>
          </a:stretch>
        </p:blipFill>
        <p:spPr>
          <a:xfrm>
            <a:off x="5263974" y="1523495"/>
            <a:ext cx="3390234" cy="2472869"/>
          </a:xfrm>
          <a:prstGeom prst="rect">
            <a:avLst/>
          </a:prstGeom>
        </p:spPr>
      </p:pic>
      <p:sp>
        <p:nvSpPr>
          <p:cNvPr id="46" name="Rectangle 45"/>
          <p:cNvSpPr/>
          <p:nvPr/>
        </p:nvSpPr>
        <p:spPr>
          <a:xfrm>
            <a:off x="426720" y="902469"/>
            <a:ext cx="4320153" cy="410164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26" name="Shape 226"/>
          <p:cNvGrpSpPr/>
          <p:nvPr/>
        </p:nvGrpSpPr>
        <p:grpSpPr>
          <a:xfrm>
            <a:off x="742985" y="1106547"/>
            <a:ext cx="3693893" cy="431491"/>
            <a:chOff x="785375" y="625325"/>
            <a:chExt cx="3837100" cy="495300"/>
          </a:xfrm>
        </p:grpSpPr>
        <p:sp>
          <p:nvSpPr>
            <p:cNvPr id="227" name="Shape 227"/>
            <p:cNvSpPr/>
            <p:nvPr/>
          </p:nvSpPr>
          <p:spPr>
            <a:xfrm>
              <a:off x="785375" y="637325"/>
              <a:ext cx="552300" cy="483300"/>
            </a:xfrm>
            <a:prstGeom prst="rect">
              <a:avLst/>
            </a:prstGeom>
            <a:noFill/>
            <a:ln w="9525" cap="flat"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8" name="Shape 228"/>
            <p:cNvSpPr/>
            <p:nvPr/>
          </p:nvSpPr>
          <p:spPr>
            <a:xfrm>
              <a:off x="1413375" y="625325"/>
              <a:ext cx="3209100" cy="483300"/>
            </a:xfrm>
            <a:prstGeom prst="rect">
              <a:avLst/>
            </a:prstGeom>
            <a:noFill/>
            <a:ln w="9525" cap="flat"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9" name="Shape 229"/>
            <p:cNvSpPr txBox="1"/>
            <p:nvPr/>
          </p:nvSpPr>
          <p:spPr>
            <a:xfrm>
              <a:off x="1492691" y="717202"/>
              <a:ext cx="3129299" cy="276900"/>
            </a:xfrm>
            <a:prstGeom prst="rect">
              <a:avLst/>
            </a:prstGeom>
            <a:noFill/>
            <a:ln>
              <a:noFill/>
            </a:ln>
          </p:spPr>
          <p:txBody>
            <a:bodyPr lIns="68575" tIns="34275" rIns="68575" bIns="34275" anchor="t" anchorCtr="0">
              <a:noAutofit/>
            </a:bodyPr>
            <a:lstStyle/>
            <a:p>
              <a:pPr marL="0" marR="0" lvl="0" indent="0" algn="ctr" rtl="0">
                <a:spcBef>
                  <a:spcPts val="0"/>
                </a:spcBef>
                <a:buSzPct val="25000"/>
                <a:buNone/>
              </a:pPr>
              <a:r>
                <a:rPr lang="en-GB" dirty="0">
                  <a:solidFill>
                    <a:schemeClr val="bg1"/>
                  </a:solidFill>
                  <a:latin typeface="Tahoma"/>
                  <a:ea typeface="Tahoma"/>
                  <a:cs typeface="Tahoma"/>
                  <a:sym typeface="Tahoma"/>
                </a:rPr>
                <a:t>Early identification and treatment</a:t>
              </a:r>
            </a:p>
          </p:txBody>
        </p:sp>
        <p:pic>
          <p:nvPicPr>
            <p:cNvPr id="230" name="Shape 230" descr="490px-Magnifying_glass_icon white.png"/>
            <p:cNvPicPr preferRelativeResize="0"/>
            <p:nvPr/>
          </p:nvPicPr>
          <p:blipFill rotWithShape="1">
            <a:blip r:embed="rId5">
              <a:alphaModFix/>
            </a:blip>
            <a:srcRect/>
            <a:stretch/>
          </p:blipFill>
          <p:spPr>
            <a:xfrm>
              <a:off x="902263" y="725730"/>
              <a:ext cx="310200" cy="320699"/>
            </a:xfrm>
            <a:prstGeom prst="rect">
              <a:avLst/>
            </a:prstGeom>
            <a:noFill/>
            <a:ln>
              <a:noFill/>
            </a:ln>
          </p:spPr>
        </p:pic>
      </p:grpSp>
      <p:grpSp>
        <p:nvGrpSpPr>
          <p:cNvPr id="231" name="Shape 231"/>
          <p:cNvGrpSpPr/>
          <p:nvPr/>
        </p:nvGrpSpPr>
        <p:grpSpPr>
          <a:xfrm>
            <a:off x="742985" y="1635326"/>
            <a:ext cx="3693893" cy="425491"/>
            <a:chOff x="785375" y="1232300"/>
            <a:chExt cx="3837100" cy="488412"/>
          </a:xfrm>
        </p:grpSpPr>
        <p:sp>
          <p:nvSpPr>
            <p:cNvPr id="232" name="Shape 232"/>
            <p:cNvSpPr/>
            <p:nvPr/>
          </p:nvSpPr>
          <p:spPr>
            <a:xfrm>
              <a:off x="785375" y="1232300"/>
              <a:ext cx="552300" cy="483300"/>
            </a:xfrm>
            <a:prstGeom prst="rect">
              <a:avLst/>
            </a:prstGeom>
            <a:noFill/>
            <a:ln w="9525" cap="flat"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3" name="Shape 233"/>
            <p:cNvSpPr/>
            <p:nvPr/>
          </p:nvSpPr>
          <p:spPr>
            <a:xfrm>
              <a:off x="1413375" y="1237412"/>
              <a:ext cx="3209100" cy="483300"/>
            </a:xfrm>
            <a:prstGeom prst="rect">
              <a:avLst/>
            </a:prstGeom>
            <a:noFill/>
            <a:ln w="9525" cap="flat"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4" name="Shape 234"/>
            <p:cNvSpPr txBox="1"/>
            <p:nvPr/>
          </p:nvSpPr>
          <p:spPr>
            <a:xfrm>
              <a:off x="1449275" y="1315548"/>
              <a:ext cx="3129300" cy="330000"/>
            </a:xfrm>
            <a:prstGeom prst="rect">
              <a:avLst/>
            </a:prstGeom>
            <a:noFill/>
            <a:ln>
              <a:noFill/>
            </a:ln>
          </p:spPr>
          <p:txBody>
            <a:bodyPr lIns="68575" tIns="34275" rIns="68575" bIns="34275" anchor="t" anchorCtr="0">
              <a:noAutofit/>
            </a:bodyPr>
            <a:lstStyle/>
            <a:p>
              <a:pPr marL="0" marR="0" lvl="0" indent="0" algn="ctr" rtl="0">
                <a:spcBef>
                  <a:spcPts val="0"/>
                </a:spcBef>
                <a:buSzPct val="25000"/>
                <a:buNone/>
              </a:pPr>
              <a:r>
                <a:rPr lang="en-GB" dirty="0">
                  <a:solidFill>
                    <a:schemeClr val="bg1"/>
                  </a:solidFill>
                  <a:latin typeface="Tahoma"/>
                  <a:ea typeface="Tahoma"/>
                  <a:cs typeface="Tahoma"/>
                  <a:sym typeface="Tahoma"/>
                </a:rPr>
                <a:t>Training of health workers</a:t>
              </a:r>
            </a:p>
          </p:txBody>
        </p:sp>
        <p:pic>
          <p:nvPicPr>
            <p:cNvPr id="235" name="Shape 235" descr="stethoscope.png"/>
            <p:cNvPicPr preferRelativeResize="0"/>
            <p:nvPr/>
          </p:nvPicPr>
          <p:blipFill rotWithShape="1">
            <a:blip r:embed="rId6">
              <a:alphaModFix/>
            </a:blip>
            <a:srcRect/>
            <a:stretch/>
          </p:blipFill>
          <p:spPr>
            <a:xfrm>
              <a:off x="898684" y="1317899"/>
              <a:ext cx="316500" cy="330000"/>
            </a:xfrm>
            <a:prstGeom prst="rect">
              <a:avLst/>
            </a:prstGeom>
            <a:noFill/>
            <a:ln>
              <a:noFill/>
            </a:ln>
          </p:spPr>
        </p:pic>
      </p:grpSp>
      <p:grpSp>
        <p:nvGrpSpPr>
          <p:cNvPr id="236" name="Shape 236"/>
          <p:cNvGrpSpPr/>
          <p:nvPr/>
        </p:nvGrpSpPr>
        <p:grpSpPr>
          <a:xfrm>
            <a:off x="742985" y="2199072"/>
            <a:ext cx="3699886" cy="425447"/>
            <a:chOff x="785375" y="1879412"/>
            <a:chExt cx="3843325" cy="488362"/>
          </a:xfrm>
        </p:grpSpPr>
        <p:sp>
          <p:nvSpPr>
            <p:cNvPr id="237" name="Shape 237"/>
            <p:cNvSpPr/>
            <p:nvPr/>
          </p:nvSpPr>
          <p:spPr>
            <a:xfrm>
              <a:off x="785375" y="1879412"/>
              <a:ext cx="552300" cy="483300"/>
            </a:xfrm>
            <a:prstGeom prst="rect">
              <a:avLst/>
            </a:prstGeom>
            <a:noFill/>
            <a:ln w="9525" cap="flat"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8" name="Shape 238"/>
            <p:cNvSpPr/>
            <p:nvPr/>
          </p:nvSpPr>
          <p:spPr>
            <a:xfrm>
              <a:off x="1413375" y="1884475"/>
              <a:ext cx="3209100" cy="483300"/>
            </a:xfrm>
            <a:prstGeom prst="rect">
              <a:avLst/>
            </a:prstGeom>
            <a:noFill/>
            <a:ln w="9525" cap="flat"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9" name="Shape 239"/>
            <p:cNvSpPr txBox="1"/>
            <p:nvPr/>
          </p:nvSpPr>
          <p:spPr>
            <a:xfrm>
              <a:off x="1499400" y="1962874"/>
              <a:ext cx="3129300" cy="330900"/>
            </a:xfrm>
            <a:prstGeom prst="rect">
              <a:avLst/>
            </a:prstGeom>
            <a:noFill/>
            <a:ln>
              <a:noFill/>
            </a:ln>
          </p:spPr>
          <p:txBody>
            <a:bodyPr lIns="68575" tIns="34275" rIns="68575" bIns="34275" anchor="t" anchorCtr="0">
              <a:noAutofit/>
            </a:bodyPr>
            <a:lstStyle/>
            <a:p>
              <a:pPr marL="0" marR="0" lvl="0" indent="0" algn="ctr" rtl="0">
                <a:spcBef>
                  <a:spcPts val="0"/>
                </a:spcBef>
                <a:buSzPct val="25000"/>
                <a:buNone/>
              </a:pPr>
              <a:r>
                <a:rPr lang="en-GB" sz="1300" dirty="0">
                  <a:solidFill>
                    <a:schemeClr val="bg1"/>
                  </a:solidFill>
                  <a:latin typeface="Tahoma"/>
                  <a:ea typeface="Tahoma"/>
                  <a:cs typeface="Tahoma"/>
                  <a:sym typeface="Tahoma"/>
                </a:rPr>
                <a:t>Follow-up care and community support</a:t>
              </a:r>
            </a:p>
          </p:txBody>
        </p:sp>
        <p:pic>
          <p:nvPicPr>
            <p:cNvPr id="240" name="Shape 240" descr="Users-Conference-icon.png"/>
            <p:cNvPicPr preferRelativeResize="0"/>
            <p:nvPr/>
          </p:nvPicPr>
          <p:blipFill rotWithShape="1">
            <a:blip r:embed="rId7">
              <a:alphaModFix/>
            </a:blip>
            <a:srcRect/>
            <a:stretch/>
          </p:blipFill>
          <p:spPr>
            <a:xfrm>
              <a:off x="901799" y="1962875"/>
              <a:ext cx="346500" cy="355500"/>
            </a:xfrm>
            <a:prstGeom prst="rect">
              <a:avLst/>
            </a:prstGeom>
            <a:noFill/>
            <a:ln>
              <a:noFill/>
            </a:ln>
          </p:spPr>
        </p:pic>
      </p:grpSp>
      <p:grpSp>
        <p:nvGrpSpPr>
          <p:cNvPr id="241" name="Shape 241"/>
          <p:cNvGrpSpPr/>
          <p:nvPr/>
        </p:nvGrpSpPr>
        <p:grpSpPr>
          <a:xfrm>
            <a:off x="742985" y="2762829"/>
            <a:ext cx="3693893" cy="425383"/>
            <a:chOff x="785375" y="2526537"/>
            <a:chExt cx="3837100" cy="488288"/>
          </a:xfrm>
        </p:grpSpPr>
        <p:sp>
          <p:nvSpPr>
            <p:cNvPr id="242" name="Shape 242"/>
            <p:cNvSpPr/>
            <p:nvPr/>
          </p:nvSpPr>
          <p:spPr>
            <a:xfrm>
              <a:off x="785375" y="2526537"/>
              <a:ext cx="552300" cy="483300"/>
            </a:xfrm>
            <a:prstGeom prst="rect">
              <a:avLst/>
            </a:prstGeom>
            <a:noFill/>
            <a:ln w="9525" cap="flat"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3" name="Shape 243"/>
            <p:cNvSpPr/>
            <p:nvPr/>
          </p:nvSpPr>
          <p:spPr>
            <a:xfrm>
              <a:off x="1413375" y="2531525"/>
              <a:ext cx="3209100" cy="483300"/>
            </a:xfrm>
            <a:prstGeom prst="rect">
              <a:avLst/>
            </a:prstGeom>
            <a:noFill/>
            <a:ln w="9525" cap="flat"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4" name="Shape 244"/>
            <p:cNvSpPr txBox="1"/>
            <p:nvPr/>
          </p:nvSpPr>
          <p:spPr>
            <a:xfrm>
              <a:off x="1453559" y="2606714"/>
              <a:ext cx="3129299" cy="276900"/>
            </a:xfrm>
            <a:prstGeom prst="rect">
              <a:avLst/>
            </a:prstGeom>
            <a:noFill/>
            <a:ln>
              <a:noFill/>
            </a:ln>
          </p:spPr>
          <p:txBody>
            <a:bodyPr lIns="68575" tIns="34275" rIns="68575" bIns="34275" anchor="t" anchorCtr="0">
              <a:noAutofit/>
            </a:bodyPr>
            <a:lstStyle/>
            <a:p>
              <a:pPr marL="0" marR="0" lvl="0" indent="0" algn="ctr" rtl="0">
                <a:spcBef>
                  <a:spcPts val="0"/>
                </a:spcBef>
                <a:buSzPct val="25000"/>
                <a:buNone/>
              </a:pPr>
              <a:r>
                <a:rPr lang="en-GB" dirty="0">
                  <a:solidFill>
                    <a:schemeClr val="bg1"/>
                  </a:solidFill>
                  <a:latin typeface="Tahoma"/>
                  <a:ea typeface="Tahoma"/>
                  <a:cs typeface="Tahoma"/>
                  <a:sym typeface="Tahoma"/>
                </a:rPr>
                <a:t>Restricting access to means</a:t>
              </a:r>
            </a:p>
          </p:txBody>
        </p:sp>
        <p:pic>
          <p:nvPicPr>
            <p:cNvPr id="245" name="Shape 245" descr="no-512.png"/>
            <p:cNvPicPr preferRelativeResize="0"/>
            <p:nvPr/>
          </p:nvPicPr>
          <p:blipFill rotWithShape="1">
            <a:blip r:embed="rId8">
              <a:alphaModFix/>
            </a:blip>
            <a:srcRect l="9844" t="20125" b="17836"/>
            <a:stretch/>
          </p:blipFill>
          <p:spPr>
            <a:xfrm>
              <a:off x="811628" y="2575126"/>
              <a:ext cx="552300" cy="384600"/>
            </a:xfrm>
            <a:prstGeom prst="rect">
              <a:avLst/>
            </a:prstGeom>
            <a:noFill/>
            <a:ln>
              <a:noFill/>
            </a:ln>
          </p:spPr>
        </p:pic>
      </p:grpSp>
      <p:grpSp>
        <p:nvGrpSpPr>
          <p:cNvPr id="246" name="Shape 246"/>
          <p:cNvGrpSpPr/>
          <p:nvPr/>
        </p:nvGrpSpPr>
        <p:grpSpPr>
          <a:xfrm>
            <a:off x="742986" y="3326585"/>
            <a:ext cx="3693892" cy="425318"/>
            <a:chOff x="785376" y="3173661"/>
            <a:chExt cx="3837099" cy="488214"/>
          </a:xfrm>
        </p:grpSpPr>
        <p:sp>
          <p:nvSpPr>
            <p:cNvPr id="247" name="Shape 247"/>
            <p:cNvSpPr/>
            <p:nvPr/>
          </p:nvSpPr>
          <p:spPr>
            <a:xfrm>
              <a:off x="785376" y="3173661"/>
              <a:ext cx="572576" cy="461765"/>
            </a:xfrm>
            <a:prstGeom prst="rect">
              <a:avLst/>
            </a:prstGeom>
            <a:noFill/>
            <a:ln w="9525" cap="flat"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8" name="Shape 248"/>
            <p:cNvSpPr/>
            <p:nvPr/>
          </p:nvSpPr>
          <p:spPr>
            <a:xfrm>
              <a:off x="1413375" y="3178575"/>
              <a:ext cx="3209100" cy="483300"/>
            </a:xfrm>
            <a:prstGeom prst="rect">
              <a:avLst/>
            </a:prstGeom>
            <a:noFill/>
            <a:ln w="9525" cap="flat"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9" name="Shape 249"/>
            <p:cNvSpPr txBox="1"/>
            <p:nvPr/>
          </p:nvSpPr>
          <p:spPr>
            <a:xfrm>
              <a:off x="1424541" y="3255945"/>
              <a:ext cx="3129300" cy="276900"/>
            </a:xfrm>
            <a:prstGeom prst="rect">
              <a:avLst/>
            </a:prstGeom>
            <a:noFill/>
            <a:ln>
              <a:noFill/>
            </a:ln>
          </p:spPr>
          <p:txBody>
            <a:bodyPr lIns="68575" tIns="34275" rIns="68575" bIns="34275" anchor="t" anchorCtr="0">
              <a:noAutofit/>
            </a:bodyPr>
            <a:lstStyle/>
            <a:p>
              <a:pPr marL="0" marR="0" lvl="0" indent="0" algn="ctr" rtl="0">
                <a:spcBef>
                  <a:spcPts val="0"/>
                </a:spcBef>
                <a:buSzPct val="25000"/>
                <a:buNone/>
              </a:pPr>
              <a:r>
                <a:rPr lang="en-GB" b="1" dirty="0">
                  <a:solidFill>
                    <a:schemeClr val="accent2">
                      <a:lumMod val="75000"/>
                    </a:schemeClr>
                  </a:solidFill>
                  <a:latin typeface="Tahoma"/>
                  <a:ea typeface="Tahoma"/>
                  <a:cs typeface="Tahoma"/>
                  <a:sym typeface="Tahoma"/>
                </a:rPr>
                <a:t>Responsible media reporting</a:t>
              </a:r>
            </a:p>
          </p:txBody>
        </p:sp>
        <p:pic>
          <p:nvPicPr>
            <p:cNvPr id="250" name="Shape 250" descr="House-and-Appliances-Tv-icon.png"/>
            <p:cNvPicPr preferRelativeResize="0"/>
            <p:nvPr/>
          </p:nvPicPr>
          <p:blipFill rotWithShape="1">
            <a:blip r:embed="rId9">
              <a:alphaModFix/>
            </a:blip>
            <a:srcRect/>
            <a:stretch/>
          </p:blipFill>
          <p:spPr>
            <a:xfrm>
              <a:off x="871530" y="3176990"/>
              <a:ext cx="397877" cy="481762"/>
            </a:xfrm>
            <a:prstGeom prst="rect">
              <a:avLst/>
            </a:prstGeom>
            <a:noFill/>
            <a:ln>
              <a:noFill/>
            </a:ln>
          </p:spPr>
        </p:pic>
      </p:grpSp>
      <p:grpSp>
        <p:nvGrpSpPr>
          <p:cNvPr id="251" name="Shape 251"/>
          <p:cNvGrpSpPr/>
          <p:nvPr/>
        </p:nvGrpSpPr>
        <p:grpSpPr>
          <a:xfrm>
            <a:off x="742985" y="3854159"/>
            <a:ext cx="3693893" cy="424206"/>
            <a:chOff x="785375" y="3855453"/>
            <a:chExt cx="3837100" cy="486938"/>
          </a:xfrm>
        </p:grpSpPr>
        <p:sp>
          <p:nvSpPr>
            <p:cNvPr id="252" name="Shape 252"/>
            <p:cNvSpPr/>
            <p:nvPr/>
          </p:nvSpPr>
          <p:spPr>
            <a:xfrm>
              <a:off x="785375" y="3855453"/>
              <a:ext cx="552300" cy="483300"/>
            </a:xfrm>
            <a:prstGeom prst="rect">
              <a:avLst/>
            </a:prstGeom>
            <a:noFill/>
            <a:ln w="9525" cap="flat"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3" name="Shape 253"/>
            <p:cNvSpPr/>
            <p:nvPr/>
          </p:nvSpPr>
          <p:spPr>
            <a:xfrm>
              <a:off x="1413375" y="3859091"/>
              <a:ext cx="3209100" cy="483300"/>
            </a:xfrm>
            <a:prstGeom prst="rect">
              <a:avLst/>
            </a:prstGeom>
            <a:noFill/>
            <a:ln w="9525" cap="flat"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4" name="Shape 254"/>
            <p:cNvSpPr txBox="1"/>
            <p:nvPr/>
          </p:nvSpPr>
          <p:spPr>
            <a:xfrm>
              <a:off x="1385683" y="3958666"/>
              <a:ext cx="3129299" cy="276900"/>
            </a:xfrm>
            <a:prstGeom prst="rect">
              <a:avLst/>
            </a:prstGeom>
            <a:noFill/>
            <a:ln>
              <a:noFill/>
            </a:ln>
          </p:spPr>
          <p:txBody>
            <a:bodyPr lIns="68575" tIns="34275" rIns="68575" bIns="34275" anchor="t" anchorCtr="0">
              <a:noAutofit/>
            </a:bodyPr>
            <a:lstStyle/>
            <a:p>
              <a:pPr marL="0" marR="0" lvl="0" indent="0" algn="ctr" rtl="0">
                <a:spcBef>
                  <a:spcPts val="0"/>
                </a:spcBef>
                <a:buSzPct val="25000"/>
                <a:buNone/>
              </a:pPr>
              <a:r>
                <a:rPr lang="en-GB" dirty="0">
                  <a:solidFill>
                    <a:schemeClr val="bg1"/>
                  </a:solidFill>
                  <a:latin typeface="Tahoma"/>
                  <a:ea typeface="Tahoma"/>
                  <a:cs typeface="Tahoma"/>
                  <a:sym typeface="Tahoma"/>
                </a:rPr>
                <a:t>Introducing alcohol policies</a:t>
              </a:r>
            </a:p>
          </p:txBody>
        </p:sp>
        <p:pic>
          <p:nvPicPr>
            <p:cNvPr id="255" name="Shape 255" descr="drug and alcohol FINAL.png"/>
            <p:cNvPicPr preferRelativeResize="0"/>
            <p:nvPr/>
          </p:nvPicPr>
          <p:blipFill rotWithShape="1">
            <a:blip r:embed="rId10">
              <a:alphaModFix/>
            </a:blip>
            <a:srcRect/>
            <a:stretch/>
          </p:blipFill>
          <p:spPr>
            <a:xfrm>
              <a:off x="916020" y="3958665"/>
              <a:ext cx="310200" cy="311399"/>
            </a:xfrm>
            <a:prstGeom prst="rect">
              <a:avLst/>
            </a:prstGeom>
            <a:noFill/>
            <a:ln>
              <a:noFill/>
            </a:ln>
          </p:spPr>
        </p:pic>
      </p:grpSp>
      <p:grpSp>
        <p:nvGrpSpPr>
          <p:cNvPr id="256" name="Shape 256"/>
          <p:cNvGrpSpPr/>
          <p:nvPr/>
        </p:nvGrpSpPr>
        <p:grpSpPr>
          <a:xfrm>
            <a:off x="742985" y="4381356"/>
            <a:ext cx="3693893" cy="424206"/>
            <a:chOff x="328175" y="4155812"/>
            <a:chExt cx="3837100" cy="486937"/>
          </a:xfrm>
        </p:grpSpPr>
        <p:grpSp>
          <p:nvGrpSpPr>
            <p:cNvPr id="257" name="Shape 257"/>
            <p:cNvGrpSpPr/>
            <p:nvPr/>
          </p:nvGrpSpPr>
          <p:grpSpPr>
            <a:xfrm>
              <a:off x="328175" y="4155812"/>
              <a:ext cx="3837100" cy="486937"/>
              <a:chOff x="785375" y="3876987"/>
              <a:chExt cx="3837100" cy="486937"/>
            </a:xfrm>
          </p:grpSpPr>
          <p:sp>
            <p:nvSpPr>
              <p:cNvPr id="258" name="Shape 258"/>
              <p:cNvSpPr/>
              <p:nvPr/>
            </p:nvSpPr>
            <p:spPr>
              <a:xfrm>
                <a:off x="785375" y="3876987"/>
                <a:ext cx="552300" cy="483300"/>
              </a:xfrm>
              <a:prstGeom prst="rect">
                <a:avLst/>
              </a:prstGeom>
              <a:noFill/>
              <a:ln w="9525" cap="flat"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9" name="Shape 259"/>
              <p:cNvSpPr/>
              <p:nvPr/>
            </p:nvSpPr>
            <p:spPr>
              <a:xfrm>
                <a:off x="1413375" y="3880625"/>
                <a:ext cx="3209100" cy="483300"/>
              </a:xfrm>
              <a:prstGeom prst="rect">
                <a:avLst/>
              </a:prstGeom>
              <a:noFill/>
              <a:ln w="9525" cap="flat"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0" name="Shape 260"/>
              <p:cNvSpPr txBox="1"/>
              <p:nvPr/>
            </p:nvSpPr>
            <p:spPr>
              <a:xfrm>
                <a:off x="1385684" y="3980201"/>
                <a:ext cx="3129299" cy="276900"/>
              </a:xfrm>
              <a:prstGeom prst="rect">
                <a:avLst/>
              </a:prstGeom>
              <a:noFill/>
              <a:ln>
                <a:noFill/>
              </a:ln>
            </p:spPr>
            <p:txBody>
              <a:bodyPr lIns="68575" tIns="34275" rIns="68575" bIns="34275" anchor="t" anchorCtr="0">
                <a:noAutofit/>
              </a:bodyPr>
              <a:lstStyle/>
              <a:p>
                <a:pPr marL="0" marR="0" lvl="0" indent="0" algn="ctr" rtl="0">
                  <a:spcBef>
                    <a:spcPts val="0"/>
                  </a:spcBef>
                  <a:buSzPct val="25000"/>
                  <a:buNone/>
                </a:pPr>
                <a:r>
                  <a:rPr lang="en-GB" dirty="0">
                    <a:solidFill>
                      <a:schemeClr val="bg1"/>
                    </a:solidFill>
                    <a:latin typeface="Tahoma"/>
                    <a:ea typeface="Tahoma"/>
                    <a:cs typeface="Tahoma"/>
                    <a:sym typeface="Tahoma"/>
                  </a:rPr>
                  <a:t>Researching tech-based solutions</a:t>
                </a:r>
              </a:p>
            </p:txBody>
          </p:sp>
        </p:grpSp>
        <p:pic>
          <p:nvPicPr>
            <p:cNvPr id="261" name="Shape 261" descr="190573-200.png"/>
            <p:cNvPicPr preferRelativeResize="0"/>
            <p:nvPr/>
          </p:nvPicPr>
          <p:blipFill>
            <a:blip r:embed="rId11">
              <a:alphaModFix amt="94000"/>
            </a:blip>
            <a:stretch>
              <a:fillRect/>
            </a:stretch>
          </p:blipFill>
          <p:spPr>
            <a:xfrm>
              <a:off x="422050" y="4232025"/>
              <a:ext cx="362200" cy="362200"/>
            </a:xfrm>
            <a:prstGeom prst="rect">
              <a:avLst/>
            </a:prstGeom>
            <a:noFill/>
            <a:ln>
              <a:noFill/>
            </a:ln>
          </p:spPr>
        </p:pic>
      </p:grpSp>
      <p:sp>
        <p:nvSpPr>
          <p:cNvPr id="48" name="Rectangle 47"/>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sp>
        <p:nvSpPr>
          <p:cNvPr id="53" name="TextBox 52"/>
          <p:cNvSpPr txBox="1"/>
          <p:nvPr/>
        </p:nvSpPr>
        <p:spPr>
          <a:xfrm>
            <a:off x="-125505" y="121205"/>
            <a:ext cx="9505546" cy="600164"/>
          </a:xfrm>
          <a:prstGeom prst="rect">
            <a:avLst/>
          </a:prstGeom>
        </p:spPr>
        <p:txBody>
          <a:bodyPr wrap="square" rtlCol="0" anchor="t">
            <a:spAutoFit/>
          </a:bodyPr>
          <a:lstStyle/>
          <a:p>
            <a:pPr algn="ctr"/>
            <a:r>
              <a:rPr lang="en-US" sz="3300" b="1" dirty="0">
                <a:solidFill>
                  <a:srgbClr val="222A35"/>
                </a:solidFill>
                <a:latin typeface="Calibri" charset="0"/>
              </a:rPr>
              <a:t>WHO Prioritizes Responsible Media Reporting</a:t>
            </a:r>
            <a:endParaRPr lang="en-US" sz="3300" dirty="0">
              <a:latin typeface="Calibri" charset="0"/>
            </a:endParaRPr>
          </a:p>
        </p:txBody>
      </p:sp>
      <p:grpSp>
        <p:nvGrpSpPr>
          <p:cNvPr id="59" name="Group 58"/>
          <p:cNvGrpSpPr/>
          <p:nvPr/>
        </p:nvGrpSpPr>
        <p:grpSpPr>
          <a:xfrm>
            <a:off x="5384100" y="4537094"/>
            <a:ext cx="4140899" cy="596006"/>
            <a:chOff x="5384100" y="4537094"/>
            <a:chExt cx="4140899" cy="596006"/>
          </a:xfrm>
        </p:grpSpPr>
        <p:pic>
          <p:nvPicPr>
            <p:cNvPr id="60" name="Picture 59"/>
            <p:cNvPicPr>
              <a:picLocks noChangeAspect="1"/>
            </p:cNvPicPr>
            <p:nvPr/>
          </p:nvPicPr>
          <p:blipFill rotWithShape="1">
            <a:blip r:embed="rId12">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61"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a:ea typeface="Calibri"/>
                  <a:cs typeface="Calibri"/>
                  <a:sym typeface="Calibri"/>
                </a:rPr>
                <a:t>Reidenberg</a:t>
              </a:r>
              <a:r>
                <a:rPr lang="en-GB" sz="900" b="0" i="0" u="none" strike="noStrike" cap="none" dirty="0">
                  <a:solidFill>
                    <a:schemeClr val="bg2">
                      <a:lumMod val="50000"/>
                    </a:schemeClr>
                  </a:solidFill>
                  <a:latin typeface="Calibri"/>
                  <a:ea typeface="Calibri"/>
                  <a:cs typeface="Calibri"/>
                  <a:sym typeface="Calibri"/>
                </a:rPr>
                <a:t> 201</a:t>
              </a:r>
              <a:r>
                <a:rPr lang="en-GB" sz="900" dirty="0">
                  <a:solidFill>
                    <a:schemeClr val="bg2">
                      <a:lumMod val="50000"/>
                    </a:schemeClr>
                  </a:solidFill>
                  <a:latin typeface="Calibri"/>
                  <a:ea typeface="Calibri"/>
                  <a:cs typeface="Calibri"/>
                  <a:sym typeface="Calibri"/>
                </a:rPr>
                <a:t>7</a:t>
              </a:r>
              <a:r>
                <a:rPr lang="en-GB" sz="900" b="0" i="0" u="none" strike="noStrike" cap="none" dirty="0">
                  <a:solidFill>
                    <a:schemeClr val="bg2">
                      <a:lumMod val="50000"/>
                    </a:schemeClr>
                  </a:solidFill>
                  <a:latin typeface="Calibri"/>
                  <a:ea typeface="Calibri"/>
                  <a:cs typeface="Calibri"/>
                  <a:sym typeface="Calibri"/>
                </a:rPr>
                <a:t>. No reproduction or duplication permitted.</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500"/>
                                        <p:tgtEl>
                                          <p:spTgt spid="2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1"/>
                                        </p:tgtEl>
                                        <p:attrNameLst>
                                          <p:attrName>style.visibility</p:attrName>
                                        </p:attrNameLst>
                                      </p:cBhvr>
                                      <p:to>
                                        <p:strVal val="visible"/>
                                      </p:to>
                                    </p:set>
                                    <p:animEffect transition="in" filter="fade">
                                      <p:cBhvr>
                                        <p:cTn id="12" dur="500"/>
                                        <p:tgtEl>
                                          <p:spTgt spid="2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6"/>
                                        </p:tgtEl>
                                        <p:attrNameLst>
                                          <p:attrName>style.visibility</p:attrName>
                                        </p:attrNameLst>
                                      </p:cBhvr>
                                      <p:to>
                                        <p:strVal val="visible"/>
                                      </p:to>
                                    </p:set>
                                    <p:animEffect transition="in" filter="fade">
                                      <p:cBhvr>
                                        <p:cTn id="17" dur="500"/>
                                        <p:tgtEl>
                                          <p:spTgt spid="2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1"/>
                                        </p:tgtEl>
                                        <p:attrNameLst>
                                          <p:attrName>style.visibility</p:attrName>
                                        </p:attrNameLst>
                                      </p:cBhvr>
                                      <p:to>
                                        <p:strVal val="visible"/>
                                      </p:to>
                                    </p:set>
                                    <p:animEffect transition="in" filter="fade">
                                      <p:cBhvr>
                                        <p:cTn id="22" dur="500"/>
                                        <p:tgtEl>
                                          <p:spTgt spid="2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6"/>
                                        </p:tgtEl>
                                        <p:attrNameLst>
                                          <p:attrName>style.visibility</p:attrName>
                                        </p:attrNameLst>
                                      </p:cBhvr>
                                      <p:to>
                                        <p:strVal val="visible"/>
                                      </p:to>
                                    </p:set>
                                    <p:animEffect transition="in" filter="fade">
                                      <p:cBhvr>
                                        <p:cTn id="27" dur="500"/>
                                        <p:tgtEl>
                                          <p:spTgt spid="2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1"/>
                                        </p:tgtEl>
                                        <p:attrNameLst>
                                          <p:attrName>style.visibility</p:attrName>
                                        </p:attrNameLst>
                                      </p:cBhvr>
                                      <p:to>
                                        <p:strVal val="visible"/>
                                      </p:to>
                                    </p:set>
                                    <p:animEffect transition="in" filter="fade">
                                      <p:cBhvr>
                                        <p:cTn id="32" dur="500"/>
                                        <p:tgtEl>
                                          <p:spTgt spid="2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6"/>
                                        </p:tgtEl>
                                        <p:attrNameLst>
                                          <p:attrName>style.visibility</p:attrName>
                                        </p:attrNameLst>
                                      </p:cBhvr>
                                      <p:to>
                                        <p:strVal val="visible"/>
                                      </p:to>
                                    </p:set>
                                    <p:animEffect transition="in" filter="fade">
                                      <p:cBhvr>
                                        <p:cTn id="37"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p:cNvGrpSpPr/>
          <p:nvPr/>
        </p:nvGrpSpPr>
        <p:grpSpPr>
          <a:xfrm>
            <a:off x="211900" y="1059037"/>
            <a:ext cx="5062985" cy="3691175"/>
            <a:chOff x="3957675" y="919275"/>
            <a:chExt cx="4809375" cy="3709675"/>
          </a:xfrm>
          <a:effectLst>
            <a:outerShdw blurRad="50800" dist="76200" dir="2700000" algn="tl" rotWithShape="0">
              <a:prstClr val="black">
                <a:alpha val="40000"/>
              </a:prstClr>
            </a:outerShdw>
          </a:effectLst>
        </p:grpSpPr>
        <p:pic>
          <p:nvPicPr>
            <p:cNvPr id="25" name="Shape 369"/>
            <p:cNvPicPr preferRelativeResize="0"/>
            <p:nvPr/>
          </p:nvPicPr>
          <p:blipFill rotWithShape="1">
            <a:blip r:embed="rId3">
              <a:alphaModFix/>
            </a:blip>
            <a:srcRect b="2714"/>
            <a:stretch/>
          </p:blipFill>
          <p:spPr>
            <a:xfrm>
              <a:off x="3957675" y="919275"/>
              <a:ext cx="2742600" cy="3583500"/>
            </a:xfrm>
            <a:prstGeom prst="rect">
              <a:avLst/>
            </a:prstGeom>
            <a:noFill/>
            <a:ln>
              <a:noFill/>
            </a:ln>
          </p:spPr>
        </p:pic>
        <p:pic>
          <p:nvPicPr>
            <p:cNvPr id="26" name="Shape 370"/>
            <p:cNvPicPr preferRelativeResize="0"/>
            <p:nvPr/>
          </p:nvPicPr>
          <p:blipFill rotWithShape="1">
            <a:blip r:embed="rId4">
              <a:alphaModFix/>
            </a:blip>
            <a:srcRect r="3521"/>
            <a:stretch/>
          </p:blipFill>
          <p:spPr>
            <a:xfrm>
              <a:off x="6117750" y="1045450"/>
              <a:ext cx="2649300" cy="3583500"/>
            </a:xfrm>
            <a:prstGeom prst="rect">
              <a:avLst/>
            </a:prstGeom>
            <a:noFill/>
            <a:ln>
              <a:noFill/>
            </a:ln>
          </p:spPr>
        </p:pic>
      </p:grpSp>
      <p:sp>
        <p:nvSpPr>
          <p:cNvPr id="15" name="TextBox 14"/>
          <p:cNvSpPr txBox="1"/>
          <p:nvPr/>
        </p:nvSpPr>
        <p:spPr>
          <a:xfrm>
            <a:off x="63359" y="229543"/>
            <a:ext cx="8855873" cy="553998"/>
          </a:xfrm>
          <a:prstGeom prst="rect">
            <a:avLst/>
          </a:prstGeom>
        </p:spPr>
        <p:txBody>
          <a:bodyPr wrap="square" rtlCol="0" anchor="t">
            <a:spAutoFit/>
          </a:bodyPr>
          <a:lstStyle/>
          <a:p>
            <a:pPr algn="ctr"/>
            <a:r>
              <a:rPr lang="en-US" sz="3000" b="1" dirty="0">
                <a:solidFill>
                  <a:srgbClr val="222A35"/>
                </a:solidFill>
                <a:latin typeface="Calibri" charset="0"/>
              </a:rPr>
              <a:t>Media Recommendations for Reporting On Suicide</a:t>
            </a:r>
            <a:endParaRPr lang="en-US" sz="3000" dirty="0">
              <a:latin typeface="Calibri" charset="0"/>
            </a:endParaRPr>
          </a:p>
        </p:txBody>
      </p:sp>
      <p:sp>
        <p:nvSpPr>
          <p:cNvPr id="22" name="TextBox 21"/>
          <p:cNvSpPr txBox="1"/>
          <p:nvPr/>
        </p:nvSpPr>
        <p:spPr>
          <a:xfrm>
            <a:off x="8395737" y="3092936"/>
            <a:ext cx="415261" cy="323165"/>
          </a:xfrm>
          <a:prstGeom prst="rect">
            <a:avLst/>
          </a:prstGeom>
        </p:spPr>
        <p:txBody>
          <a:bodyPr rtlCol="0">
            <a:spAutoFit/>
          </a:bodyPr>
          <a:lstStyle/>
          <a:p>
            <a:r>
              <a:rPr lang="en-US" sz="1500" dirty="0">
                <a:solidFill>
                  <a:srgbClr val="FFFFFF"/>
                </a:solidFill>
              </a:rPr>
              <a:t>%</a:t>
            </a:r>
            <a:endParaRPr lang="en-US" sz="1500" dirty="0"/>
          </a:p>
        </p:txBody>
      </p:sp>
      <p:sp>
        <p:nvSpPr>
          <p:cNvPr id="19" name="Rectangle 18"/>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sp>
        <p:nvSpPr>
          <p:cNvPr id="12" name="TextBox 11"/>
          <p:cNvSpPr txBox="1"/>
          <p:nvPr/>
        </p:nvSpPr>
        <p:spPr>
          <a:xfrm>
            <a:off x="348315" y="3140964"/>
            <a:ext cx="2641949" cy="369332"/>
          </a:xfrm>
          <a:prstGeom prst="rect">
            <a:avLst/>
          </a:prstGeom>
        </p:spPr>
        <p:txBody>
          <a:bodyPr rtlCol="0">
            <a:spAutoFit/>
          </a:bodyPr>
          <a:lstStyle/>
          <a:p>
            <a:pPr algn="ctr"/>
            <a:r>
              <a:rPr lang="en-US" sz="1800" dirty="0">
                <a:solidFill>
                  <a:srgbClr val="FFFFFF"/>
                </a:solidFill>
                <a:latin typeface="Calibri"/>
              </a:rPr>
              <a:t>Media Contagion</a:t>
            </a:r>
            <a:endParaRPr lang="en-US" sz="1800" dirty="0">
              <a:latin typeface="Calibri"/>
            </a:endParaRPr>
          </a:p>
        </p:txBody>
      </p:sp>
      <p:grpSp>
        <p:nvGrpSpPr>
          <p:cNvPr id="2" name="Group 1"/>
          <p:cNvGrpSpPr/>
          <p:nvPr/>
        </p:nvGrpSpPr>
        <p:grpSpPr>
          <a:xfrm>
            <a:off x="4616305" y="1778076"/>
            <a:ext cx="5069872" cy="1909724"/>
            <a:chOff x="4616305" y="1778076"/>
            <a:chExt cx="5069872" cy="1909724"/>
          </a:xfrm>
        </p:grpSpPr>
        <p:sp>
          <p:nvSpPr>
            <p:cNvPr id="18" name="TextBox 17"/>
            <p:cNvSpPr txBox="1"/>
            <p:nvPr/>
          </p:nvSpPr>
          <p:spPr>
            <a:xfrm>
              <a:off x="4616305" y="3380023"/>
              <a:ext cx="5069872" cy="307777"/>
            </a:xfrm>
            <a:prstGeom prst="rect">
              <a:avLst/>
            </a:prstGeom>
          </p:spPr>
          <p:txBody>
            <a:bodyPr wrap="square" rtlCol="0" anchor="t">
              <a:spAutoFit/>
            </a:bodyPr>
            <a:lstStyle/>
            <a:p>
              <a:pPr algn="ctr"/>
              <a:r>
                <a:rPr lang="en-US" dirty="0" err="1">
                  <a:solidFill>
                    <a:schemeClr val="accent2">
                      <a:lumMod val="75000"/>
                    </a:schemeClr>
                  </a:solidFill>
                  <a:latin typeface="Cambria"/>
                </a:rPr>
                <a:t>www.ReportingOnSuicide.org</a:t>
              </a:r>
              <a:endParaRPr lang="en-US" dirty="0">
                <a:solidFill>
                  <a:schemeClr val="accent2">
                    <a:lumMod val="75000"/>
                  </a:schemeClr>
                </a:solidFill>
                <a:latin typeface="Cambria"/>
              </a:endParaRPr>
            </a:p>
          </p:txBody>
        </p:sp>
        <p:sp>
          <p:nvSpPr>
            <p:cNvPr id="16" name="Shape 372"/>
            <p:cNvSpPr txBox="1"/>
            <p:nvPr/>
          </p:nvSpPr>
          <p:spPr>
            <a:xfrm>
              <a:off x="5859865" y="1778076"/>
              <a:ext cx="2869619" cy="1538840"/>
            </a:xfrm>
            <a:prstGeom prst="rect">
              <a:avLst/>
            </a:prstGeom>
            <a:noFill/>
            <a:ln>
              <a:noFill/>
            </a:ln>
          </p:spPr>
          <p:txBody>
            <a:bodyPr lIns="91425" tIns="91425" rIns="91425" bIns="91425" anchor="t" anchorCtr="0">
              <a:noAutofit/>
            </a:bodyPr>
            <a:lstStyle/>
            <a:p>
              <a:pPr lvl="0"/>
              <a:r>
                <a:rPr lang="en-GB" sz="2400" dirty="0">
                  <a:solidFill>
                    <a:schemeClr val="bg2">
                      <a:lumMod val="50000"/>
                    </a:schemeClr>
                  </a:solidFill>
                  <a:latin typeface="Calibri" charset="0"/>
                  <a:ea typeface="Calibri" charset="0"/>
                  <a:cs typeface="Calibri" charset="0"/>
                  <a:sym typeface="Oswald"/>
                </a:rPr>
                <a:t>Best practices were developed to </a:t>
              </a:r>
              <a:r>
                <a:rPr lang="en-GB" sz="2400" b="1" dirty="0">
                  <a:solidFill>
                    <a:schemeClr val="bg2">
                      <a:lumMod val="50000"/>
                    </a:schemeClr>
                  </a:solidFill>
                  <a:latin typeface="Calibri" charset="0"/>
                  <a:ea typeface="Calibri" charset="0"/>
                  <a:cs typeface="Calibri" charset="0"/>
                  <a:sym typeface="Oswald"/>
                </a:rPr>
                <a:t>reduce risk </a:t>
              </a:r>
              <a:r>
                <a:rPr lang="en-GB" sz="2400" dirty="0">
                  <a:solidFill>
                    <a:schemeClr val="bg2">
                      <a:lumMod val="50000"/>
                    </a:schemeClr>
                  </a:solidFill>
                  <a:latin typeface="Calibri" charset="0"/>
                  <a:ea typeface="Calibri" charset="0"/>
                  <a:cs typeface="Calibri" charset="0"/>
                  <a:sym typeface="Oswald"/>
                </a:rPr>
                <a:t>and encourage effective messaging.  </a:t>
              </a:r>
            </a:p>
          </p:txBody>
        </p:sp>
      </p:grpSp>
      <p:cxnSp>
        <p:nvCxnSpPr>
          <p:cNvPr id="17" name="Shape 371"/>
          <p:cNvCxnSpPr/>
          <p:nvPr/>
        </p:nvCxnSpPr>
        <p:spPr>
          <a:xfrm rot="10800000" flipH="1">
            <a:off x="5559357" y="1580855"/>
            <a:ext cx="19200" cy="2340600"/>
          </a:xfrm>
          <a:prstGeom prst="straightConnector1">
            <a:avLst/>
          </a:prstGeom>
          <a:noFill/>
          <a:ln w="9525" cap="flat" cmpd="sng">
            <a:solidFill>
              <a:schemeClr val="accent2">
                <a:lumMod val="75000"/>
              </a:schemeClr>
            </a:solidFill>
            <a:prstDash val="solid"/>
            <a:round/>
            <a:headEnd type="none" w="lg" len="lg"/>
            <a:tailEnd type="none" w="lg" len="lg"/>
          </a:ln>
        </p:spPr>
      </p:cxnSp>
      <p:grpSp>
        <p:nvGrpSpPr>
          <p:cNvPr id="20" name="Group 19"/>
          <p:cNvGrpSpPr/>
          <p:nvPr/>
        </p:nvGrpSpPr>
        <p:grpSpPr>
          <a:xfrm>
            <a:off x="5384100" y="4537094"/>
            <a:ext cx="4140899" cy="596006"/>
            <a:chOff x="5384100" y="4537094"/>
            <a:chExt cx="4140899" cy="596006"/>
          </a:xfrm>
        </p:grpSpPr>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28"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a:ea typeface="Calibri"/>
                  <a:cs typeface="Calibri"/>
                  <a:sym typeface="Calibri"/>
                </a:rPr>
                <a:t>Reidenberg</a:t>
              </a:r>
              <a:r>
                <a:rPr lang="en-GB" sz="900" b="0" i="0" u="none" strike="noStrike" cap="none" dirty="0">
                  <a:solidFill>
                    <a:schemeClr val="bg2">
                      <a:lumMod val="50000"/>
                    </a:schemeClr>
                  </a:solidFill>
                  <a:latin typeface="Calibri"/>
                  <a:ea typeface="Calibri"/>
                  <a:cs typeface="Calibri"/>
                  <a:sym typeface="Calibri"/>
                </a:rPr>
                <a:t> 201</a:t>
              </a:r>
              <a:r>
                <a:rPr lang="en-GB" sz="900" dirty="0">
                  <a:solidFill>
                    <a:schemeClr val="bg2">
                      <a:lumMod val="50000"/>
                    </a:schemeClr>
                  </a:solidFill>
                  <a:latin typeface="Calibri"/>
                  <a:ea typeface="Calibri"/>
                  <a:cs typeface="Calibri"/>
                  <a:sym typeface="Calibri"/>
                </a:rPr>
                <a:t>7</a:t>
              </a:r>
              <a:r>
                <a:rPr lang="en-GB" sz="900" b="0" i="0" u="none" strike="noStrike" cap="none" dirty="0">
                  <a:solidFill>
                    <a:schemeClr val="bg2">
                      <a:lumMod val="50000"/>
                    </a:schemeClr>
                  </a:solidFill>
                  <a:latin typeface="Calibri"/>
                  <a:ea typeface="Calibri"/>
                  <a:cs typeface="Calibri"/>
                  <a:sym typeface="Calibri"/>
                </a:rPr>
                <a:t>. No reproduction or duplication permitted.</a:t>
              </a:r>
            </a:p>
          </p:txBody>
        </p:sp>
      </p:grpSp>
    </p:spTree>
    <p:extLst>
      <p:ext uri="{BB962C8B-B14F-4D97-AF65-F5344CB8AC3E}">
        <p14:creationId xmlns:p14="http://schemas.microsoft.com/office/powerpoint/2010/main" val="179458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Shape 376"/>
        <p:cNvGrpSpPr/>
        <p:nvPr/>
      </p:nvGrpSpPr>
      <p:grpSpPr>
        <a:xfrm>
          <a:off x="0" y="0"/>
          <a:ext cx="0" cy="0"/>
          <a:chOff x="0" y="0"/>
          <a:chExt cx="0" cy="0"/>
        </a:xfrm>
      </p:grpSpPr>
      <p:sp>
        <p:nvSpPr>
          <p:cNvPr id="8" name="Rectangle 7"/>
          <p:cNvSpPr/>
          <p:nvPr/>
        </p:nvSpPr>
        <p:spPr>
          <a:xfrm>
            <a:off x="281601" y="1228867"/>
            <a:ext cx="2229781" cy="98629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0">
              <a:buClr>
                <a:schemeClr val="lt1"/>
              </a:buClr>
              <a:buSzPct val="100000"/>
            </a:pPr>
            <a:r>
              <a:rPr lang="en-GB" dirty="0">
                <a:solidFill>
                  <a:schemeClr val="bg2">
                    <a:lumMod val="50000"/>
                  </a:schemeClr>
                </a:solidFill>
                <a:latin typeface="Calibri" charset="0"/>
                <a:ea typeface="Calibri" charset="0"/>
                <a:cs typeface="Calibri" charset="0"/>
                <a:sym typeface="Oswald"/>
              </a:rPr>
              <a:t>SPRC’s Safe and Effective Messaging for Suicide Prevention</a:t>
            </a:r>
          </a:p>
        </p:txBody>
      </p:sp>
      <p:sp>
        <p:nvSpPr>
          <p:cNvPr id="10" name="Rectangle 9"/>
          <p:cNvSpPr/>
          <p:nvPr/>
        </p:nvSpPr>
        <p:spPr>
          <a:xfrm>
            <a:off x="281599" y="2383523"/>
            <a:ext cx="2229781" cy="87404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0">
              <a:buClr>
                <a:schemeClr val="lt1"/>
              </a:buClr>
              <a:buSzPct val="100000"/>
            </a:pPr>
            <a:r>
              <a:rPr lang="en-GB" dirty="0">
                <a:solidFill>
                  <a:schemeClr val="bg1"/>
                </a:solidFill>
                <a:latin typeface="Calibri" charset="0"/>
                <a:ea typeface="Calibri" charset="0"/>
                <a:cs typeface="Calibri" charset="0"/>
                <a:sym typeface="Oswald"/>
              </a:rPr>
              <a:t>Recommendations for Reporting on Suicide</a:t>
            </a:r>
          </a:p>
        </p:txBody>
      </p:sp>
      <p:sp>
        <p:nvSpPr>
          <p:cNvPr id="11" name="Rectangle 10"/>
          <p:cNvSpPr/>
          <p:nvPr/>
        </p:nvSpPr>
        <p:spPr>
          <a:xfrm>
            <a:off x="281600" y="3435147"/>
            <a:ext cx="2229781" cy="90503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0">
              <a:buClr>
                <a:schemeClr val="lt1"/>
              </a:buClr>
              <a:buSzPct val="100000"/>
            </a:pPr>
            <a:r>
              <a:rPr lang="en-GB" dirty="0">
                <a:solidFill>
                  <a:schemeClr val="bg2">
                    <a:lumMod val="50000"/>
                  </a:schemeClr>
                </a:solidFill>
                <a:latin typeface="Calibri" charset="0"/>
                <a:ea typeface="Calibri" charset="0"/>
                <a:cs typeface="Calibri" charset="0"/>
                <a:sym typeface="Oswald"/>
              </a:rPr>
              <a:t>National Action Alliance’s- Framework for Successful Messaging</a:t>
            </a:r>
          </a:p>
        </p:txBody>
      </p:sp>
      <p:sp>
        <p:nvSpPr>
          <p:cNvPr id="378" name="Shape 378"/>
          <p:cNvSpPr txBox="1"/>
          <p:nvPr/>
        </p:nvSpPr>
        <p:spPr>
          <a:xfrm>
            <a:off x="943300" y="220730"/>
            <a:ext cx="6969600" cy="689400"/>
          </a:xfrm>
          <a:prstGeom prst="rect">
            <a:avLst/>
          </a:prstGeom>
          <a:noFill/>
          <a:ln>
            <a:noFill/>
          </a:ln>
        </p:spPr>
        <p:txBody>
          <a:bodyPr lIns="91425" tIns="91425" rIns="91425" bIns="91425" anchor="t" anchorCtr="0">
            <a:noAutofit/>
          </a:bodyPr>
          <a:lstStyle/>
          <a:p>
            <a:pPr lvl="0" algn="ctr" rtl="0">
              <a:spcBef>
                <a:spcPts val="0"/>
              </a:spcBef>
              <a:buNone/>
            </a:pPr>
            <a:r>
              <a:rPr lang="en-GB" sz="2400" b="1" dirty="0">
                <a:solidFill>
                  <a:schemeClr val="bg2">
                    <a:lumMod val="50000"/>
                  </a:schemeClr>
                </a:solidFill>
                <a:latin typeface="Calibri" charset="0"/>
                <a:ea typeface="Calibri" charset="0"/>
                <a:cs typeface="Calibri" charset="0"/>
                <a:sym typeface="Oswald"/>
              </a:rPr>
              <a:t>The following best practices come from these three foundational resources...</a:t>
            </a:r>
          </a:p>
        </p:txBody>
      </p:sp>
      <p:sp>
        <p:nvSpPr>
          <p:cNvPr id="6" name="Rectangle 5"/>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sp>
        <p:nvSpPr>
          <p:cNvPr id="13" name="Rectangle 12"/>
          <p:cNvSpPr/>
          <p:nvPr/>
        </p:nvSpPr>
        <p:spPr>
          <a:xfrm>
            <a:off x="2640167" y="1200796"/>
            <a:ext cx="6246253" cy="9862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lumMod val="50000"/>
                  </a:schemeClr>
                </a:solidFill>
                <a:latin typeface="Calibri" charset="0"/>
                <a:ea typeface="Calibri" charset="0"/>
                <a:cs typeface="Calibri" charset="0"/>
                <a:sym typeface="Oswald"/>
              </a:rPr>
              <a:t>Guidelines that apply not only to awareness campaigns, such as those conducted through Public Service Announcements (PSAs), but to most types of educational and training efforts intended for the general public. </a:t>
            </a:r>
          </a:p>
        </p:txBody>
      </p:sp>
      <p:sp>
        <p:nvSpPr>
          <p:cNvPr id="14" name="Rectangle 13"/>
          <p:cNvSpPr/>
          <p:nvPr/>
        </p:nvSpPr>
        <p:spPr>
          <a:xfrm>
            <a:off x="2640167" y="2327398"/>
            <a:ext cx="6246253" cy="9862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lumMod val="50000"/>
                  </a:schemeClr>
                </a:solidFill>
                <a:latin typeface="Calibri" charset="0"/>
                <a:ea typeface="Calibri" charset="0"/>
                <a:cs typeface="Calibri" charset="0"/>
                <a:sym typeface="Oswald"/>
              </a:rPr>
              <a:t>The recommendations are based on more than 50 international studies on suicide contagion and marketed for use by media professionals like journalists and reporters. Mainstream messengers can also benefit from the recommendations. </a:t>
            </a:r>
          </a:p>
        </p:txBody>
      </p:sp>
      <p:sp>
        <p:nvSpPr>
          <p:cNvPr id="15" name="Rectangle 14"/>
          <p:cNvSpPr/>
          <p:nvPr/>
        </p:nvSpPr>
        <p:spPr>
          <a:xfrm>
            <a:off x="2640167" y="3435147"/>
            <a:ext cx="6246253" cy="9862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dirty="0">
                <a:solidFill>
                  <a:schemeClr val="bg2">
                    <a:lumMod val="50000"/>
                  </a:schemeClr>
                </a:solidFill>
                <a:latin typeface="Calibri" charset="0"/>
                <a:ea typeface="Calibri" charset="0"/>
                <a:cs typeface="Calibri" charset="0"/>
              </a:rPr>
              <a:t>The Framework</a:t>
            </a:r>
            <a:r>
              <a:rPr lang="en-US" i="1" dirty="0">
                <a:solidFill>
                  <a:schemeClr val="bg2">
                    <a:lumMod val="50000"/>
                  </a:schemeClr>
                </a:solidFill>
                <a:latin typeface="Calibri" charset="0"/>
                <a:ea typeface="Calibri" charset="0"/>
                <a:cs typeface="Calibri" charset="0"/>
              </a:rPr>
              <a:t> </a:t>
            </a:r>
            <a:r>
              <a:rPr lang="en-US" dirty="0">
                <a:solidFill>
                  <a:schemeClr val="bg2">
                    <a:lumMod val="50000"/>
                  </a:schemeClr>
                </a:solidFill>
                <a:latin typeface="Calibri" charset="0"/>
                <a:ea typeface="Calibri" charset="0"/>
                <a:cs typeface="Calibri" charset="0"/>
              </a:rPr>
              <a:t>was created by the </a:t>
            </a:r>
            <a:r>
              <a:rPr lang="en-US" dirty="0">
                <a:solidFill>
                  <a:schemeClr val="bg2">
                    <a:lumMod val="50000"/>
                  </a:schemeClr>
                </a:solidFill>
                <a:latin typeface="Calibri" charset="0"/>
                <a:ea typeface="Calibri" charset="0"/>
                <a:cs typeface="Calibri" charset="0"/>
                <a:hlinkClick r:id="rId3"/>
              </a:rPr>
              <a:t>National Action Alliance for Suicide Prevention</a:t>
            </a:r>
            <a:r>
              <a:rPr lang="en-US" dirty="0">
                <a:solidFill>
                  <a:schemeClr val="bg2">
                    <a:lumMod val="50000"/>
                  </a:schemeClr>
                </a:solidFill>
                <a:latin typeface="Calibri" charset="0"/>
                <a:ea typeface="Calibri" charset="0"/>
                <a:cs typeface="Calibri" charset="0"/>
              </a:rPr>
              <a:t> as part of its priority to </a:t>
            </a:r>
            <a:r>
              <a:rPr lang="en-US" dirty="0">
                <a:solidFill>
                  <a:schemeClr val="bg2">
                    <a:lumMod val="50000"/>
                  </a:schemeClr>
                </a:solidFill>
                <a:latin typeface="Calibri" charset="0"/>
                <a:ea typeface="Calibri" charset="0"/>
                <a:cs typeface="Calibri" charset="0"/>
                <a:hlinkClick r:id="rId4"/>
              </a:rPr>
              <a:t>change the public conversation about suicide</a:t>
            </a:r>
            <a:r>
              <a:rPr lang="en-US" dirty="0">
                <a:solidFill>
                  <a:schemeClr val="bg2">
                    <a:lumMod val="50000"/>
                  </a:schemeClr>
                </a:solidFill>
                <a:latin typeface="Calibri" charset="0"/>
                <a:ea typeface="Calibri" charset="0"/>
                <a:cs typeface="Calibri" charset="0"/>
              </a:rPr>
              <a:t>.</a:t>
            </a:r>
            <a:r>
              <a:rPr lang="en-US" b="1" dirty="0">
                <a:solidFill>
                  <a:schemeClr val="bg2">
                    <a:lumMod val="50000"/>
                  </a:schemeClr>
                </a:solidFill>
                <a:latin typeface="Calibri" charset="0"/>
                <a:ea typeface="Calibri" charset="0"/>
                <a:cs typeface="Calibri" charset="0"/>
              </a:rPr>
              <a:t> </a:t>
            </a:r>
            <a:r>
              <a:rPr lang="en-US" dirty="0">
                <a:solidFill>
                  <a:schemeClr val="bg2">
                    <a:lumMod val="50000"/>
                  </a:schemeClr>
                </a:solidFill>
                <a:latin typeface="Calibri" charset="0"/>
                <a:ea typeface="Calibri" charset="0"/>
                <a:cs typeface="Calibri" charset="0"/>
              </a:rPr>
              <a:t>It's for anyone who is messaging to the public about suicide and suicide prevention.</a:t>
            </a:r>
          </a:p>
        </p:txBody>
      </p:sp>
      <p:grpSp>
        <p:nvGrpSpPr>
          <p:cNvPr id="16" name="Group 15"/>
          <p:cNvGrpSpPr/>
          <p:nvPr/>
        </p:nvGrpSpPr>
        <p:grpSpPr>
          <a:xfrm>
            <a:off x="5384100" y="4537094"/>
            <a:ext cx="4140899" cy="596006"/>
            <a:chOff x="5384100" y="4537094"/>
            <a:chExt cx="4140899" cy="596006"/>
          </a:xfrm>
        </p:grpSpPr>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18"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a:ea typeface="Calibri"/>
                  <a:cs typeface="Calibri"/>
                  <a:sym typeface="Calibri"/>
                </a:rPr>
                <a:t>Reidenberg</a:t>
              </a:r>
              <a:r>
                <a:rPr lang="en-GB" sz="900" b="0" i="0" u="none" strike="noStrike" cap="none" dirty="0">
                  <a:solidFill>
                    <a:schemeClr val="bg2">
                      <a:lumMod val="50000"/>
                    </a:schemeClr>
                  </a:solidFill>
                  <a:latin typeface="Calibri"/>
                  <a:ea typeface="Calibri"/>
                  <a:cs typeface="Calibri"/>
                  <a:sym typeface="Calibri"/>
                </a:rPr>
                <a:t> 201</a:t>
              </a:r>
              <a:r>
                <a:rPr lang="en-GB" sz="900" dirty="0">
                  <a:solidFill>
                    <a:schemeClr val="bg2">
                      <a:lumMod val="50000"/>
                    </a:schemeClr>
                  </a:solidFill>
                  <a:latin typeface="Calibri"/>
                  <a:ea typeface="Calibri"/>
                  <a:cs typeface="Calibri"/>
                  <a:sym typeface="Calibri"/>
                </a:rPr>
                <a:t>7</a:t>
              </a:r>
              <a:r>
                <a:rPr lang="en-GB" sz="900" b="0" i="0" u="none" strike="noStrike" cap="none" dirty="0">
                  <a:solidFill>
                    <a:schemeClr val="bg2">
                      <a:lumMod val="50000"/>
                    </a:schemeClr>
                  </a:solidFill>
                  <a:latin typeface="Calibri"/>
                  <a:ea typeface="Calibri"/>
                  <a:cs typeface="Calibri"/>
                  <a:sym typeface="Calibri"/>
                </a:rPr>
                <a:t>. No reproduction or duplication permitted.</a:t>
              </a:r>
            </a:p>
          </p:txBody>
        </p:sp>
      </p:grpSp>
    </p:spTree>
    <p:extLst>
      <p:ext uri="{BB962C8B-B14F-4D97-AF65-F5344CB8AC3E}">
        <p14:creationId xmlns:p14="http://schemas.microsoft.com/office/powerpoint/2010/main" val="2058184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young-military.jpg"/>
          <p:cNvPicPr>
            <a:picLocks noChangeAspect="1"/>
          </p:cNvPicPr>
          <p:nvPr/>
        </p:nvPicPr>
        <p:blipFill>
          <a:blip r:embed="rId3" cstate="print"/>
          <a:srcRect l="17482" t="-104" r="22815" b="1753"/>
          <a:stretch>
            <a:fillRect/>
          </a:stretch>
        </p:blipFill>
        <p:spPr>
          <a:xfrm>
            <a:off x="0" y="-142240"/>
            <a:ext cx="4648200" cy="5285741"/>
          </a:xfrm>
          <a:prstGeom prst="rect">
            <a:avLst/>
          </a:prstGeom>
        </p:spPr>
      </p:pic>
      <p:sp>
        <p:nvSpPr>
          <p:cNvPr id="9" name="Shape 305"/>
          <p:cNvSpPr txBox="1"/>
          <p:nvPr/>
        </p:nvSpPr>
        <p:spPr>
          <a:xfrm>
            <a:off x="5036007" y="1474251"/>
            <a:ext cx="3795236" cy="2292361"/>
          </a:xfrm>
          <a:prstGeom prst="rect">
            <a:avLst/>
          </a:prstGeom>
          <a:noFill/>
          <a:ln>
            <a:noFill/>
          </a:ln>
        </p:spPr>
        <p:txBody>
          <a:bodyPr lIns="91425" tIns="91425" rIns="91425" bIns="91425" anchor="ctr" anchorCtr="0">
            <a:noAutofit/>
          </a:bodyPr>
          <a:lstStyle/>
          <a:p>
            <a:pPr lvl="0" rtl="0">
              <a:spcBef>
                <a:spcPts val="0"/>
              </a:spcBef>
            </a:pPr>
            <a:r>
              <a:rPr lang="en-GB" sz="2400" dirty="0">
                <a:solidFill>
                  <a:schemeClr val="accent2">
                    <a:lumMod val="75000"/>
                  </a:schemeClr>
                </a:solidFill>
                <a:latin typeface="Calibri" charset="0"/>
                <a:ea typeface="Calibri" charset="0"/>
                <a:cs typeface="Calibri" charset="0"/>
                <a:sym typeface="Oswald"/>
              </a:rPr>
              <a:t>Concepts that the media is trained on can also be helpful to military personnel as they work with media and speak publicly about suicide. </a:t>
            </a:r>
          </a:p>
          <a:p>
            <a:pPr marL="457200" lvl="0" indent="-457200" rtl="0">
              <a:spcBef>
                <a:spcPts val="0"/>
              </a:spcBef>
              <a:buAutoNum type="arabicPeriod"/>
            </a:pPr>
            <a:endParaRPr lang="en-GB" sz="2400" dirty="0">
              <a:solidFill>
                <a:schemeClr val="accent2">
                  <a:lumMod val="75000"/>
                </a:schemeClr>
              </a:solidFill>
              <a:latin typeface="Calibri" charset="0"/>
              <a:ea typeface="Calibri" charset="0"/>
              <a:cs typeface="Calibri" charset="0"/>
              <a:sym typeface="Oswald"/>
            </a:endParaRPr>
          </a:p>
        </p:txBody>
      </p:sp>
      <p:pic>
        <p:nvPicPr>
          <p:cNvPr id="12" name="Picture 11" descr="trans colors.png"/>
          <p:cNvPicPr>
            <a:picLocks noChangeAspect="1"/>
          </p:cNvPicPr>
          <p:nvPr/>
        </p:nvPicPr>
        <p:blipFill>
          <a:blip r:embed="rId4" cstate="print"/>
          <a:srcRect l="8104" t="12687" r="74936" b="65335"/>
          <a:stretch>
            <a:fillRect/>
          </a:stretch>
        </p:blipFill>
        <p:spPr>
          <a:xfrm>
            <a:off x="0" y="-142240"/>
            <a:ext cx="4648200" cy="5336299"/>
          </a:xfrm>
          <a:prstGeom prst="rect">
            <a:avLst/>
          </a:prstGeom>
        </p:spPr>
      </p:pic>
      <p:grpSp>
        <p:nvGrpSpPr>
          <p:cNvPr id="8" name="Group 7"/>
          <p:cNvGrpSpPr/>
          <p:nvPr/>
        </p:nvGrpSpPr>
        <p:grpSpPr>
          <a:xfrm>
            <a:off x="5384100" y="4537094"/>
            <a:ext cx="4140899" cy="596006"/>
            <a:chOff x="5384100" y="4537094"/>
            <a:chExt cx="4140899" cy="596006"/>
          </a:xfrm>
        </p:grpSpPr>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11"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a:ea typeface="Calibri"/>
                  <a:cs typeface="Calibri"/>
                  <a:sym typeface="Calibri"/>
                </a:rPr>
                <a:t>Reidenberg</a:t>
              </a:r>
              <a:r>
                <a:rPr lang="en-GB" sz="900" b="0" i="0" u="none" strike="noStrike" cap="none" dirty="0">
                  <a:solidFill>
                    <a:schemeClr val="bg2">
                      <a:lumMod val="50000"/>
                    </a:schemeClr>
                  </a:solidFill>
                  <a:latin typeface="Calibri"/>
                  <a:ea typeface="Calibri"/>
                  <a:cs typeface="Calibri"/>
                  <a:sym typeface="Calibri"/>
                </a:rPr>
                <a:t> 201</a:t>
              </a:r>
              <a:r>
                <a:rPr lang="en-GB" sz="900" dirty="0">
                  <a:solidFill>
                    <a:schemeClr val="bg2">
                      <a:lumMod val="50000"/>
                    </a:schemeClr>
                  </a:solidFill>
                  <a:latin typeface="Calibri"/>
                  <a:ea typeface="Calibri"/>
                  <a:cs typeface="Calibri"/>
                  <a:sym typeface="Calibri"/>
                </a:rPr>
                <a:t>7</a:t>
              </a:r>
              <a:r>
                <a:rPr lang="en-GB" sz="900" b="0" i="0" u="none" strike="noStrike" cap="none" dirty="0">
                  <a:solidFill>
                    <a:schemeClr val="bg2">
                      <a:lumMod val="50000"/>
                    </a:schemeClr>
                  </a:solidFill>
                  <a:latin typeface="Calibri"/>
                  <a:ea typeface="Calibri"/>
                  <a:cs typeface="Calibri"/>
                  <a:sym typeface="Calibri"/>
                </a:rPr>
                <a:t>. No reproduction or duplication permitted.</a:t>
              </a:r>
            </a:p>
          </p:txBody>
        </p:sp>
      </p:grpSp>
      <p:sp>
        <p:nvSpPr>
          <p:cNvPr id="19" name="Rectangle 18"/>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spTree>
    <p:extLst>
      <p:ext uri="{BB962C8B-B14F-4D97-AF65-F5344CB8AC3E}">
        <p14:creationId xmlns:p14="http://schemas.microsoft.com/office/powerpoint/2010/main" val="18586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p:cNvSpPr/>
          <p:nvPr/>
        </p:nvSpPr>
        <p:spPr>
          <a:xfrm>
            <a:off x="713132" y="579732"/>
            <a:ext cx="7902547" cy="3739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ectangle 18"/>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grpSp>
        <p:nvGrpSpPr>
          <p:cNvPr id="8" name="Group 7"/>
          <p:cNvGrpSpPr/>
          <p:nvPr/>
        </p:nvGrpSpPr>
        <p:grpSpPr>
          <a:xfrm>
            <a:off x="5384100" y="4537094"/>
            <a:ext cx="4140899" cy="596006"/>
            <a:chOff x="5384100" y="4537094"/>
            <a:chExt cx="4140899" cy="596006"/>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11"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a:ea typeface="Calibri"/>
                  <a:cs typeface="Calibri"/>
                  <a:sym typeface="Calibri"/>
                </a:rPr>
                <a:t>Reidenberg</a:t>
              </a:r>
              <a:r>
                <a:rPr lang="en-GB" sz="900" b="0" i="0" u="none" strike="noStrike" cap="none" dirty="0">
                  <a:solidFill>
                    <a:schemeClr val="bg2">
                      <a:lumMod val="50000"/>
                    </a:schemeClr>
                  </a:solidFill>
                  <a:latin typeface="Calibri"/>
                  <a:ea typeface="Calibri"/>
                  <a:cs typeface="Calibri"/>
                  <a:sym typeface="Calibri"/>
                </a:rPr>
                <a:t> 201</a:t>
              </a:r>
              <a:r>
                <a:rPr lang="en-GB" sz="900" dirty="0">
                  <a:solidFill>
                    <a:schemeClr val="bg2">
                      <a:lumMod val="50000"/>
                    </a:schemeClr>
                  </a:solidFill>
                  <a:latin typeface="Calibri"/>
                  <a:ea typeface="Calibri"/>
                  <a:cs typeface="Calibri"/>
                  <a:sym typeface="Calibri"/>
                </a:rPr>
                <a:t>7</a:t>
              </a:r>
              <a:r>
                <a:rPr lang="en-GB" sz="900" b="0" i="0" u="none" strike="noStrike" cap="none" dirty="0">
                  <a:solidFill>
                    <a:schemeClr val="bg2">
                      <a:lumMod val="50000"/>
                    </a:schemeClr>
                  </a:solidFill>
                  <a:latin typeface="Calibri"/>
                  <a:ea typeface="Calibri"/>
                  <a:cs typeface="Calibri"/>
                  <a:sym typeface="Calibri"/>
                </a:rPr>
                <a:t>. No reproduction or duplication permitted.</a:t>
              </a:r>
            </a:p>
          </p:txBody>
        </p:sp>
      </p:grpSp>
      <p:sp>
        <p:nvSpPr>
          <p:cNvPr id="12" name="TextBox 11"/>
          <p:cNvSpPr txBox="1"/>
          <p:nvPr/>
        </p:nvSpPr>
        <p:spPr>
          <a:xfrm>
            <a:off x="1278128" y="2603511"/>
            <a:ext cx="6710816" cy="1015663"/>
          </a:xfrm>
          <a:prstGeom prst="rect">
            <a:avLst/>
          </a:prstGeom>
        </p:spPr>
        <p:txBody>
          <a:bodyPr wrap="square" rtlCol="0" anchor="t">
            <a:spAutoFit/>
          </a:bodyPr>
          <a:lstStyle/>
          <a:p>
            <a:pPr algn="ctr"/>
            <a:r>
              <a:rPr lang="en-US" sz="3000" b="1" dirty="0">
                <a:solidFill>
                  <a:schemeClr val="accent2">
                    <a:lumMod val="75000"/>
                  </a:schemeClr>
                </a:solidFill>
                <a:latin typeface="Calibri" charset="0"/>
              </a:rPr>
              <a:t>Key </a:t>
            </a:r>
            <a:r>
              <a:rPr lang="en-US" sz="3000" b="1">
                <a:solidFill>
                  <a:schemeClr val="accent2">
                    <a:lumMod val="75000"/>
                  </a:schemeClr>
                </a:solidFill>
                <a:latin typeface="Calibri" charset="0"/>
              </a:rPr>
              <a:t>Concepts Found in the </a:t>
            </a:r>
            <a:r>
              <a:rPr lang="en-US" sz="3000" b="1" dirty="0">
                <a:solidFill>
                  <a:schemeClr val="accent2">
                    <a:lumMod val="75000"/>
                  </a:schemeClr>
                </a:solidFill>
                <a:latin typeface="Calibri" charset="0"/>
              </a:rPr>
              <a:t>Media Recommendations</a:t>
            </a:r>
            <a:endParaRPr lang="en-US" sz="3000" dirty="0">
              <a:solidFill>
                <a:schemeClr val="accent2">
                  <a:lumMod val="75000"/>
                </a:schemeClr>
              </a:solidFill>
              <a:latin typeface="Calibri" charset="0"/>
            </a:endParaRPr>
          </a:p>
        </p:txBody>
      </p:sp>
      <p:pic>
        <p:nvPicPr>
          <p:cNvPr id="13" name="Shape 360" descr="Very-Basic-Key-icon.png"/>
          <p:cNvPicPr preferRelativeResize="0"/>
          <p:nvPr/>
        </p:nvPicPr>
        <p:blipFill>
          <a:blip r:embed="rId4">
            <a:duotone>
              <a:prstClr val="black"/>
              <a:schemeClr val="accent5">
                <a:tint val="45000"/>
                <a:satMod val="400000"/>
              </a:schemeClr>
            </a:duotone>
            <a:alphaModFix/>
            <a:extLst>
              <a:ext uri="{BEBA8EAE-BF5A-486C-A8C5-ECC9F3942E4B}">
                <a14:imgProps xmlns:a14="http://schemas.microsoft.com/office/drawing/2010/main">
                  <a14:imgLayer r:embed="rId5">
                    <a14:imgEffect>
                      <a14:brightnessContrast bright="-75000"/>
                    </a14:imgEffect>
                  </a14:imgLayer>
                </a14:imgProps>
              </a:ext>
            </a:extLst>
          </a:blip>
          <a:stretch>
            <a:fillRect/>
          </a:stretch>
        </p:blipFill>
        <p:spPr>
          <a:xfrm rot="-1707852">
            <a:off x="3772274" y="1031942"/>
            <a:ext cx="1765402" cy="1765402"/>
          </a:xfrm>
          <a:prstGeom prst="rect">
            <a:avLst/>
          </a:prstGeom>
          <a:noFill/>
          <a:ln>
            <a:noFill/>
          </a:ln>
        </p:spPr>
      </p:pic>
    </p:spTree>
    <p:extLst>
      <p:ext uri="{BB962C8B-B14F-4D97-AF65-F5344CB8AC3E}">
        <p14:creationId xmlns:p14="http://schemas.microsoft.com/office/powerpoint/2010/main" val="42547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2" name="TextBox 21"/>
          <p:cNvSpPr txBox="1"/>
          <p:nvPr/>
        </p:nvSpPr>
        <p:spPr>
          <a:xfrm>
            <a:off x="8395737" y="3092936"/>
            <a:ext cx="415261" cy="276999"/>
          </a:xfrm>
          <a:prstGeom prst="rect">
            <a:avLst/>
          </a:prstGeom>
        </p:spPr>
        <p:txBody>
          <a:bodyPr rtlCol="0">
            <a:spAutoFit/>
          </a:bodyPr>
          <a:lstStyle/>
          <a:p>
            <a:r>
              <a:rPr lang="en-US" sz="1200" dirty="0">
                <a:solidFill>
                  <a:srgbClr val="FFFFFF"/>
                </a:solidFill>
                <a:latin typeface="Calibri" charset="0"/>
                <a:ea typeface="Calibri" charset="0"/>
                <a:cs typeface="Calibri" charset="0"/>
              </a:rPr>
              <a:t>%</a:t>
            </a:r>
            <a:endParaRPr lang="en-US" sz="1200" dirty="0">
              <a:latin typeface="Calibri" charset="0"/>
              <a:ea typeface="Calibri" charset="0"/>
              <a:cs typeface="Calibri" charset="0"/>
            </a:endParaRPr>
          </a:p>
        </p:txBody>
      </p:sp>
      <p:sp>
        <p:nvSpPr>
          <p:cNvPr id="19" name="Rectangle 18"/>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lumMod val="75000"/>
                </a:schemeClr>
              </a:solidFill>
              <a:latin typeface="Calibri" charset="0"/>
              <a:ea typeface="Calibri" charset="0"/>
              <a:cs typeface="Calibri" charset="0"/>
            </a:endParaRPr>
          </a:p>
        </p:txBody>
      </p:sp>
      <p:grpSp>
        <p:nvGrpSpPr>
          <p:cNvPr id="28" name="Group 27"/>
          <p:cNvGrpSpPr/>
          <p:nvPr/>
        </p:nvGrpSpPr>
        <p:grpSpPr>
          <a:xfrm>
            <a:off x="368381" y="923929"/>
            <a:ext cx="4014331" cy="791338"/>
            <a:chOff x="265101" y="1002949"/>
            <a:chExt cx="4983723" cy="982433"/>
          </a:xfrm>
        </p:grpSpPr>
        <p:grpSp>
          <p:nvGrpSpPr>
            <p:cNvPr id="29" name="Group 28"/>
            <p:cNvGrpSpPr/>
            <p:nvPr/>
          </p:nvGrpSpPr>
          <p:grpSpPr>
            <a:xfrm>
              <a:off x="265101" y="1002949"/>
              <a:ext cx="4983723" cy="982433"/>
              <a:chOff x="519101" y="1002949"/>
              <a:chExt cx="4983723" cy="982433"/>
            </a:xfrm>
          </p:grpSpPr>
          <p:sp>
            <p:nvSpPr>
              <p:cNvPr id="32" name="Rectangle 31"/>
              <p:cNvSpPr/>
              <p:nvPr/>
            </p:nvSpPr>
            <p:spPr>
              <a:xfrm>
                <a:off x="1010317" y="1105085"/>
                <a:ext cx="4492507" cy="7781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sp>
            <p:nvSpPr>
              <p:cNvPr id="33" name="Oval 32"/>
              <p:cNvSpPr/>
              <p:nvPr/>
            </p:nvSpPr>
            <p:spPr>
              <a:xfrm>
                <a:off x="519101" y="1002949"/>
                <a:ext cx="982433" cy="982433"/>
              </a:xfrm>
              <a:prstGeom prst="ellipse">
                <a:avLst/>
              </a:prstGeom>
              <a:solidFill>
                <a:schemeClr val="bg2">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grpSp>
        <p:sp>
          <p:nvSpPr>
            <p:cNvPr id="30" name="Rectangle 29"/>
            <p:cNvSpPr/>
            <p:nvPr/>
          </p:nvSpPr>
          <p:spPr>
            <a:xfrm>
              <a:off x="1247532" y="1105085"/>
              <a:ext cx="4001292" cy="802409"/>
            </a:xfrm>
            <a:prstGeom prst="rect">
              <a:avLst/>
            </a:prstGeom>
          </p:spPr>
          <p:txBody>
            <a:bodyPr wrap="square">
              <a:spAutoFit/>
            </a:bodyPr>
            <a:lstStyle/>
            <a:p>
              <a:r>
                <a:rPr lang="en-US" sz="1200" dirty="0">
                  <a:solidFill>
                    <a:schemeClr val="bg2">
                      <a:lumMod val="50000"/>
                    </a:schemeClr>
                  </a:solidFill>
                  <a:latin typeface="Calibri" charset="0"/>
                  <a:ea typeface="Calibri" charset="0"/>
                  <a:cs typeface="Calibri" charset="0"/>
                </a:rPr>
                <a:t>Big or sensationalistic headlines, or prominent placement (e.g., “Kurt Cobain Used Shotgun to Commit Suicide”). </a:t>
              </a: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570921">
              <a:off x="457400" y="1258233"/>
              <a:ext cx="597833" cy="597833"/>
            </a:xfrm>
            <a:prstGeom prst="rect">
              <a:avLst/>
            </a:prstGeom>
          </p:spPr>
        </p:pic>
      </p:grpSp>
      <p:grpSp>
        <p:nvGrpSpPr>
          <p:cNvPr id="76" name="Group 75"/>
          <p:cNvGrpSpPr/>
          <p:nvPr/>
        </p:nvGrpSpPr>
        <p:grpSpPr>
          <a:xfrm>
            <a:off x="368381" y="1872076"/>
            <a:ext cx="4014331" cy="791338"/>
            <a:chOff x="265101" y="1002949"/>
            <a:chExt cx="4983723" cy="982433"/>
          </a:xfrm>
        </p:grpSpPr>
        <p:grpSp>
          <p:nvGrpSpPr>
            <p:cNvPr id="77" name="Group 76"/>
            <p:cNvGrpSpPr/>
            <p:nvPr/>
          </p:nvGrpSpPr>
          <p:grpSpPr>
            <a:xfrm>
              <a:off x="265101" y="1002949"/>
              <a:ext cx="4983723" cy="982433"/>
              <a:chOff x="519101" y="1002949"/>
              <a:chExt cx="4983723" cy="982433"/>
            </a:xfrm>
          </p:grpSpPr>
          <p:sp>
            <p:nvSpPr>
              <p:cNvPr id="80" name="Rectangle 79"/>
              <p:cNvSpPr/>
              <p:nvPr/>
            </p:nvSpPr>
            <p:spPr>
              <a:xfrm>
                <a:off x="1010317" y="1105085"/>
                <a:ext cx="4492507" cy="7781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sp>
            <p:nvSpPr>
              <p:cNvPr id="81" name="Oval 80"/>
              <p:cNvSpPr/>
              <p:nvPr/>
            </p:nvSpPr>
            <p:spPr>
              <a:xfrm>
                <a:off x="519101" y="1002949"/>
                <a:ext cx="982433" cy="982433"/>
              </a:xfrm>
              <a:prstGeom prst="ellipse">
                <a:avLst/>
              </a:prstGeom>
              <a:solidFill>
                <a:schemeClr val="bg2">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grpSp>
        <p:sp>
          <p:nvSpPr>
            <p:cNvPr id="78" name="Rectangle 77"/>
            <p:cNvSpPr/>
            <p:nvPr/>
          </p:nvSpPr>
          <p:spPr>
            <a:xfrm>
              <a:off x="1247532" y="1105085"/>
              <a:ext cx="4001292" cy="802409"/>
            </a:xfrm>
            <a:prstGeom prst="rect">
              <a:avLst/>
            </a:prstGeom>
          </p:spPr>
          <p:txBody>
            <a:bodyPr wrap="square">
              <a:spAutoFit/>
            </a:bodyPr>
            <a:lstStyle/>
            <a:p>
              <a:r>
                <a:rPr lang="en-US" sz="1200" dirty="0">
                  <a:latin typeface="Calibri" charset="0"/>
                  <a:ea typeface="Calibri" charset="0"/>
                  <a:cs typeface="Calibri" charset="0"/>
                </a:rPr>
                <a:t>Including photos/videos of the location or method of death, grieving family, friends, memorials or funerals.</a:t>
              </a:r>
              <a:endParaRPr lang="en-US" sz="1200" dirty="0">
                <a:solidFill>
                  <a:schemeClr val="bg2">
                    <a:lumMod val="50000"/>
                  </a:schemeClr>
                </a:solidFill>
                <a:latin typeface="Calibri" charset="0"/>
                <a:ea typeface="Calibri" charset="0"/>
                <a:cs typeface="Calibri" charset="0"/>
              </a:endParaRPr>
            </a:p>
          </p:txBody>
        </p:sp>
        <p:pic>
          <p:nvPicPr>
            <p:cNvPr id="79" name="Picture 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570921">
              <a:off x="457400" y="1258233"/>
              <a:ext cx="597833" cy="597833"/>
            </a:xfrm>
            <a:prstGeom prst="rect">
              <a:avLst/>
            </a:prstGeom>
          </p:spPr>
        </p:pic>
      </p:grpSp>
      <p:grpSp>
        <p:nvGrpSpPr>
          <p:cNvPr id="82" name="Group 81"/>
          <p:cNvGrpSpPr/>
          <p:nvPr/>
        </p:nvGrpSpPr>
        <p:grpSpPr>
          <a:xfrm>
            <a:off x="368381" y="2788032"/>
            <a:ext cx="4014331" cy="791338"/>
            <a:chOff x="265101" y="1002949"/>
            <a:chExt cx="4983723" cy="982433"/>
          </a:xfrm>
        </p:grpSpPr>
        <p:grpSp>
          <p:nvGrpSpPr>
            <p:cNvPr id="83" name="Group 82"/>
            <p:cNvGrpSpPr/>
            <p:nvPr/>
          </p:nvGrpSpPr>
          <p:grpSpPr>
            <a:xfrm>
              <a:off x="265101" y="1002949"/>
              <a:ext cx="4983723" cy="982433"/>
              <a:chOff x="519101" y="1002949"/>
              <a:chExt cx="4983723" cy="982433"/>
            </a:xfrm>
          </p:grpSpPr>
          <p:sp>
            <p:nvSpPr>
              <p:cNvPr id="86" name="Rectangle 85"/>
              <p:cNvSpPr/>
              <p:nvPr/>
            </p:nvSpPr>
            <p:spPr>
              <a:xfrm>
                <a:off x="1010317" y="1105085"/>
                <a:ext cx="4492507" cy="7781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sp>
            <p:nvSpPr>
              <p:cNvPr id="87" name="Oval 86"/>
              <p:cNvSpPr/>
              <p:nvPr/>
            </p:nvSpPr>
            <p:spPr>
              <a:xfrm>
                <a:off x="519101" y="1002949"/>
                <a:ext cx="982433" cy="982433"/>
              </a:xfrm>
              <a:prstGeom prst="ellipse">
                <a:avLst/>
              </a:prstGeom>
              <a:solidFill>
                <a:schemeClr val="bg2">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grpSp>
        <p:sp>
          <p:nvSpPr>
            <p:cNvPr id="84" name="Rectangle 83"/>
            <p:cNvSpPr/>
            <p:nvPr/>
          </p:nvSpPr>
          <p:spPr>
            <a:xfrm>
              <a:off x="1247532" y="1105085"/>
              <a:ext cx="4001292" cy="573149"/>
            </a:xfrm>
            <a:prstGeom prst="rect">
              <a:avLst/>
            </a:prstGeom>
          </p:spPr>
          <p:txBody>
            <a:bodyPr wrap="square">
              <a:spAutoFit/>
            </a:bodyPr>
            <a:lstStyle/>
            <a:p>
              <a:r>
                <a:rPr lang="en-US" sz="1200" dirty="0">
                  <a:latin typeface="Calibri" charset="0"/>
                  <a:ea typeface="Calibri" charset="0"/>
                  <a:cs typeface="Calibri" charset="0"/>
                </a:rPr>
                <a:t>Describing recent suicides as an “epidemic, ” “skyrocketing,” or other strong terms.</a:t>
              </a:r>
              <a:endParaRPr lang="en-US" sz="1200" dirty="0">
                <a:solidFill>
                  <a:schemeClr val="bg2">
                    <a:lumMod val="50000"/>
                  </a:schemeClr>
                </a:solidFill>
                <a:latin typeface="Calibri" charset="0"/>
                <a:ea typeface="Calibri" charset="0"/>
                <a:cs typeface="Calibri" charset="0"/>
              </a:endParaRPr>
            </a:p>
          </p:txBody>
        </p:sp>
        <p:pic>
          <p:nvPicPr>
            <p:cNvPr id="85" name="Picture 8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570921">
              <a:off x="457400" y="1258233"/>
              <a:ext cx="597833" cy="597833"/>
            </a:xfrm>
            <a:prstGeom prst="rect">
              <a:avLst/>
            </a:prstGeom>
          </p:spPr>
        </p:pic>
      </p:grpSp>
      <p:grpSp>
        <p:nvGrpSpPr>
          <p:cNvPr id="88" name="Group 87"/>
          <p:cNvGrpSpPr/>
          <p:nvPr/>
        </p:nvGrpSpPr>
        <p:grpSpPr>
          <a:xfrm>
            <a:off x="368381" y="3766724"/>
            <a:ext cx="4014331" cy="791338"/>
            <a:chOff x="265101" y="1002949"/>
            <a:chExt cx="4983723" cy="982433"/>
          </a:xfrm>
        </p:grpSpPr>
        <p:grpSp>
          <p:nvGrpSpPr>
            <p:cNvPr id="89" name="Group 88"/>
            <p:cNvGrpSpPr/>
            <p:nvPr/>
          </p:nvGrpSpPr>
          <p:grpSpPr>
            <a:xfrm>
              <a:off x="265101" y="1002949"/>
              <a:ext cx="4983723" cy="982433"/>
              <a:chOff x="519101" y="1002949"/>
              <a:chExt cx="4983723" cy="982433"/>
            </a:xfrm>
          </p:grpSpPr>
          <p:sp>
            <p:nvSpPr>
              <p:cNvPr id="92" name="Rectangle 91"/>
              <p:cNvSpPr/>
              <p:nvPr/>
            </p:nvSpPr>
            <p:spPr>
              <a:xfrm>
                <a:off x="1010317" y="1105085"/>
                <a:ext cx="4492507" cy="7781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sp>
            <p:nvSpPr>
              <p:cNvPr id="93" name="Oval 92"/>
              <p:cNvSpPr/>
              <p:nvPr/>
            </p:nvSpPr>
            <p:spPr>
              <a:xfrm>
                <a:off x="519101" y="1002949"/>
                <a:ext cx="982433" cy="982433"/>
              </a:xfrm>
              <a:prstGeom prst="ellipse">
                <a:avLst/>
              </a:prstGeom>
              <a:solidFill>
                <a:schemeClr val="bg2">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grpSp>
        <p:sp>
          <p:nvSpPr>
            <p:cNvPr id="90" name="Rectangle 89"/>
            <p:cNvSpPr/>
            <p:nvPr/>
          </p:nvSpPr>
          <p:spPr>
            <a:xfrm>
              <a:off x="1247532" y="1238637"/>
              <a:ext cx="4001292" cy="573149"/>
            </a:xfrm>
            <a:prstGeom prst="rect">
              <a:avLst/>
            </a:prstGeom>
          </p:spPr>
          <p:txBody>
            <a:bodyPr wrap="square">
              <a:spAutoFit/>
            </a:bodyPr>
            <a:lstStyle/>
            <a:p>
              <a:r>
                <a:rPr lang="en-US" sz="1200" dirty="0">
                  <a:latin typeface="Calibri" charset="0"/>
                  <a:ea typeface="Calibri" charset="0"/>
                  <a:cs typeface="Calibri" charset="0"/>
                </a:rPr>
                <a:t>Describing a suicide as inexplicable or “without warning.”</a:t>
              </a:r>
              <a:endParaRPr lang="en-US" sz="1200" dirty="0">
                <a:solidFill>
                  <a:schemeClr val="bg2">
                    <a:lumMod val="50000"/>
                  </a:schemeClr>
                </a:solidFill>
                <a:latin typeface="Calibri" charset="0"/>
                <a:ea typeface="Calibri" charset="0"/>
                <a:cs typeface="Calibri" charset="0"/>
              </a:endParaRPr>
            </a:p>
          </p:txBody>
        </p:sp>
        <p:pic>
          <p:nvPicPr>
            <p:cNvPr id="91" name="Picture 9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570921">
              <a:off x="457400" y="1258233"/>
              <a:ext cx="597833" cy="597833"/>
            </a:xfrm>
            <a:prstGeom prst="rect">
              <a:avLst/>
            </a:prstGeom>
          </p:spPr>
        </p:pic>
      </p:grpSp>
      <p:grpSp>
        <p:nvGrpSpPr>
          <p:cNvPr id="94" name="Group 93"/>
          <p:cNvGrpSpPr/>
          <p:nvPr/>
        </p:nvGrpSpPr>
        <p:grpSpPr>
          <a:xfrm>
            <a:off x="4778381" y="923928"/>
            <a:ext cx="4014331" cy="791338"/>
            <a:chOff x="265101" y="1002949"/>
            <a:chExt cx="4983723" cy="982433"/>
          </a:xfrm>
        </p:grpSpPr>
        <p:grpSp>
          <p:nvGrpSpPr>
            <p:cNvPr id="95" name="Group 94"/>
            <p:cNvGrpSpPr/>
            <p:nvPr/>
          </p:nvGrpSpPr>
          <p:grpSpPr>
            <a:xfrm>
              <a:off x="265101" y="1002949"/>
              <a:ext cx="4983723" cy="982433"/>
              <a:chOff x="519101" y="1002949"/>
              <a:chExt cx="4983723" cy="982433"/>
            </a:xfrm>
          </p:grpSpPr>
          <p:sp>
            <p:nvSpPr>
              <p:cNvPr id="98" name="Rectangle 97"/>
              <p:cNvSpPr/>
              <p:nvPr/>
            </p:nvSpPr>
            <p:spPr>
              <a:xfrm>
                <a:off x="1010317" y="1105085"/>
                <a:ext cx="4492507" cy="7781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sp>
            <p:nvSpPr>
              <p:cNvPr id="99" name="Oval 98"/>
              <p:cNvSpPr/>
              <p:nvPr/>
            </p:nvSpPr>
            <p:spPr>
              <a:xfrm>
                <a:off x="519101" y="1002949"/>
                <a:ext cx="982433" cy="982433"/>
              </a:xfrm>
              <a:prstGeom prst="ellipse">
                <a:avLst/>
              </a:prstGeom>
              <a:solidFill>
                <a:schemeClr val="accent2">
                  <a:lumMod val="7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grpSp>
        <p:sp>
          <p:nvSpPr>
            <p:cNvPr id="96" name="Rectangle 95"/>
            <p:cNvSpPr/>
            <p:nvPr/>
          </p:nvSpPr>
          <p:spPr>
            <a:xfrm>
              <a:off x="1247532" y="1105085"/>
              <a:ext cx="4001292" cy="802409"/>
            </a:xfrm>
            <a:prstGeom prst="rect">
              <a:avLst/>
            </a:prstGeom>
          </p:spPr>
          <p:txBody>
            <a:bodyPr wrap="square">
              <a:spAutoFit/>
            </a:bodyPr>
            <a:lstStyle/>
            <a:p>
              <a:r>
                <a:rPr lang="en-US" sz="1200" dirty="0">
                  <a:latin typeface="Calibri" charset="0"/>
                  <a:ea typeface="Calibri" charset="0"/>
                  <a:cs typeface="Calibri" charset="0"/>
                </a:rPr>
                <a:t>Inform the audience without sensationalizing the suicide and minimize prominence (e.g., “Kurt Cobain Dead at 27”).</a:t>
              </a:r>
              <a:endParaRPr lang="en-US" sz="1200" dirty="0">
                <a:solidFill>
                  <a:schemeClr val="bg2">
                    <a:lumMod val="50000"/>
                  </a:schemeClr>
                </a:solidFill>
                <a:latin typeface="Calibri" charset="0"/>
                <a:ea typeface="Calibri" charset="0"/>
                <a:cs typeface="Calibri" charset="0"/>
              </a:endParaRPr>
            </a:p>
          </p:txBody>
        </p:sp>
        <p:pic>
          <p:nvPicPr>
            <p:cNvPr id="97" name="Picture 9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00" y="1162298"/>
              <a:ext cx="597834" cy="597833"/>
            </a:xfrm>
            <a:prstGeom prst="rect">
              <a:avLst/>
            </a:prstGeom>
          </p:spPr>
        </p:pic>
      </p:grpSp>
      <p:grpSp>
        <p:nvGrpSpPr>
          <p:cNvPr id="100" name="Group 99"/>
          <p:cNvGrpSpPr/>
          <p:nvPr/>
        </p:nvGrpSpPr>
        <p:grpSpPr>
          <a:xfrm>
            <a:off x="4778381" y="1872076"/>
            <a:ext cx="4014331" cy="791338"/>
            <a:chOff x="265101" y="1002949"/>
            <a:chExt cx="4983723" cy="982433"/>
          </a:xfrm>
        </p:grpSpPr>
        <p:grpSp>
          <p:nvGrpSpPr>
            <p:cNvPr id="101" name="Group 100"/>
            <p:cNvGrpSpPr/>
            <p:nvPr/>
          </p:nvGrpSpPr>
          <p:grpSpPr>
            <a:xfrm>
              <a:off x="265101" y="1002949"/>
              <a:ext cx="4983723" cy="982433"/>
              <a:chOff x="519101" y="1002949"/>
              <a:chExt cx="4983723" cy="982433"/>
            </a:xfrm>
          </p:grpSpPr>
          <p:sp>
            <p:nvSpPr>
              <p:cNvPr id="104" name="Rectangle 103"/>
              <p:cNvSpPr/>
              <p:nvPr/>
            </p:nvSpPr>
            <p:spPr>
              <a:xfrm>
                <a:off x="1010317" y="1105085"/>
                <a:ext cx="4492507" cy="7781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sp>
            <p:nvSpPr>
              <p:cNvPr id="105" name="Oval 104"/>
              <p:cNvSpPr/>
              <p:nvPr/>
            </p:nvSpPr>
            <p:spPr>
              <a:xfrm>
                <a:off x="519101" y="1002949"/>
                <a:ext cx="982433" cy="982433"/>
              </a:xfrm>
              <a:prstGeom prst="ellipse">
                <a:avLst/>
              </a:prstGeom>
              <a:solidFill>
                <a:schemeClr val="accent2">
                  <a:lumMod val="7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grpSp>
        <p:sp>
          <p:nvSpPr>
            <p:cNvPr id="102" name="Rectangle 101"/>
            <p:cNvSpPr/>
            <p:nvPr/>
          </p:nvSpPr>
          <p:spPr>
            <a:xfrm>
              <a:off x="1247532" y="1216377"/>
              <a:ext cx="4001292" cy="573149"/>
            </a:xfrm>
            <a:prstGeom prst="rect">
              <a:avLst/>
            </a:prstGeom>
          </p:spPr>
          <p:txBody>
            <a:bodyPr wrap="square">
              <a:spAutoFit/>
            </a:bodyPr>
            <a:lstStyle/>
            <a:p>
              <a:r>
                <a:rPr lang="en-US" sz="1200" dirty="0">
                  <a:latin typeface="Calibri" charset="0"/>
                  <a:ea typeface="Calibri" charset="0"/>
                  <a:cs typeface="Calibri" charset="0"/>
                </a:rPr>
                <a:t>Use school/work or family photo; include hotline logo or local crisis phone numbers.</a:t>
              </a:r>
              <a:endParaRPr lang="en-US" sz="1200" dirty="0">
                <a:solidFill>
                  <a:schemeClr val="bg2">
                    <a:lumMod val="50000"/>
                  </a:schemeClr>
                </a:solidFill>
                <a:latin typeface="Calibri" charset="0"/>
                <a:ea typeface="Calibri" charset="0"/>
                <a:cs typeface="Calibri" charset="0"/>
              </a:endParaRPr>
            </a:p>
          </p:txBody>
        </p:sp>
        <p:pic>
          <p:nvPicPr>
            <p:cNvPr id="103" name="Picture 10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00" y="1162298"/>
              <a:ext cx="597834" cy="597833"/>
            </a:xfrm>
            <a:prstGeom prst="rect">
              <a:avLst/>
            </a:prstGeom>
          </p:spPr>
        </p:pic>
      </p:grpSp>
      <p:grpSp>
        <p:nvGrpSpPr>
          <p:cNvPr id="112" name="Group 111"/>
          <p:cNvGrpSpPr/>
          <p:nvPr/>
        </p:nvGrpSpPr>
        <p:grpSpPr>
          <a:xfrm>
            <a:off x="4796667" y="2839756"/>
            <a:ext cx="4014331" cy="791338"/>
            <a:chOff x="265101" y="1002949"/>
            <a:chExt cx="4983723" cy="982433"/>
          </a:xfrm>
        </p:grpSpPr>
        <p:grpSp>
          <p:nvGrpSpPr>
            <p:cNvPr id="113" name="Group 112"/>
            <p:cNvGrpSpPr/>
            <p:nvPr/>
          </p:nvGrpSpPr>
          <p:grpSpPr>
            <a:xfrm>
              <a:off x="265101" y="1002949"/>
              <a:ext cx="4983723" cy="982433"/>
              <a:chOff x="519101" y="1002949"/>
              <a:chExt cx="4983723" cy="982433"/>
            </a:xfrm>
          </p:grpSpPr>
          <p:sp>
            <p:nvSpPr>
              <p:cNvPr id="116" name="Rectangle 115"/>
              <p:cNvSpPr/>
              <p:nvPr/>
            </p:nvSpPr>
            <p:spPr>
              <a:xfrm>
                <a:off x="1010317" y="1105085"/>
                <a:ext cx="4492507" cy="7781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sp>
            <p:nvSpPr>
              <p:cNvPr id="117" name="Oval 116"/>
              <p:cNvSpPr/>
              <p:nvPr/>
            </p:nvSpPr>
            <p:spPr>
              <a:xfrm>
                <a:off x="519101" y="1002949"/>
                <a:ext cx="982433" cy="982433"/>
              </a:xfrm>
              <a:prstGeom prst="ellipse">
                <a:avLst/>
              </a:prstGeom>
              <a:solidFill>
                <a:schemeClr val="accent2">
                  <a:lumMod val="7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grpSp>
        <p:sp>
          <p:nvSpPr>
            <p:cNvPr id="114" name="Rectangle 113"/>
            <p:cNvSpPr/>
            <p:nvPr/>
          </p:nvSpPr>
          <p:spPr>
            <a:xfrm>
              <a:off x="1247532" y="1105085"/>
              <a:ext cx="4001292" cy="802409"/>
            </a:xfrm>
            <a:prstGeom prst="rect">
              <a:avLst/>
            </a:prstGeom>
          </p:spPr>
          <p:txBody>
            <a:bodyPr wrap="square">
              <a:spAutoFit/>
            </a:bodyPr>
            <a:lstStyle/>
            <a:p>
              <a:r>
                <a:rPr lang="en-US" sz="1200" dirty="0">
                  <a:latin typeface="Calibri" charset="0"/>
                  <a:ea typeface="Calibri" charset="0"/>
                  <a:cs typeface="Calibri" charset="0"/>
                </a:rPr>
                <a:t>Carefully investigate the most recent CDC data and use non-sensational words like “rise” or “higher.”</a:t>
              </a:r>
              <a:endParaRPr lang="en-US" sz="1200" dirty="0">
                <a:solidFill>
                  <a:schemeClr val="bg2">
                    <a:lumMod val="50000"/>
                  </a:schemeClr>
                </a:solidFill>
                <a:latin typeface="Calibri" charset="0"/>
                <a:ea typeface="Calibri" charset="0"/>
                <a:cs typeface="Calibri" charset="0"/>
              </a:endParaRPr>
            </a:p>
          </p:txBody>
        </p:sp>
        <p:pic>
          <p:nvPicPr>
            <p:cNvPr id="115" name="Picture 1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00" y="1162298"/>
              <a:ext cx="597834" cy="597833"/>
            </a:xfrm>
            <a:prstGeom prst="rect">
              <a:avLst/>
            </a:prstGeom>
          </p:spPr>
        </p:pic>
      </p:grpSp>
      <p:grpSp>
        <p:nvGrpSpPr>
          <p:cNvPr id="118" name="Group 117"/>
          <p:cNvGrpSpPr/>
          <p:nvPr/>
        </p:nvGrpSpPr>
        <p:grpSpPr>
          <a:xfrm>
            <a:off x="4778381" y="3817456"/>
            <a:ext cx="4014331" cy="791338"/>
            <a:chOff x="265101" y="1002949"/>
            <a:chExt cx="4983723" cy="982433"/>
          </a:xfrm>
        </p:grpSpPr>
        <p:grpSp>
          <p:nvGrpSpPr>
            <p:cNvPr id="119" name="Group 118"/>
            <p:cNvGrpSpPr/>
            <p:nvPr/>
          </p:nvGrpSpPr>
          <p:grpSpPr>
            <a:xfrm>
              <a:off x="265101" y="1002949"/>
              <a:ext cx="4983723" cy="982433"/>
              <a:chOff x="519101" y="1002949"/>
              <a:chExt cx="4983723" cy="982433"/>
            </a:xfrm>
          </p:grpSpPr>
          <p:sp>
            <p:nvSpPr>
              <p:cNvPr id="122" name="Rectangle 121"/>
              <p:cNvSpPr/>
              <p:nvPr/>
            </p:nvSpPr>
            <p:spPr>
              <a:xfrm>
                <a:off x="1010317" y="1105085"/>
                <a:ext cx="4492507" cy="7781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sp>
            <p:nvSpPr>
              <p:cNvPr id="123" name="Oval 122"/>
              <p:cNvSpPr/>
              <p:nvPr/>
            </p:nvSpPr>
            <p:spPr>
              <a:xfrm>
                <a:off x="519101" y="1002949"/>
                <a:ext cx="982433" cy="982433"/>
              </a:xfrm>
              <a:prstGeom prst="ellipse">
                <a:avLst/>
              </a:prstGeom>
              <a:solidFill>
                <a:schemeClr val="accent2">
                  <a:lumMod val="7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grpSp>
        <p:sp>
          <p:nvSpPr>
            <p:cNvPr id="120" name="Rectangle 119"/>
            <p:cNvSpPr/>
            <p:nvPr/>
          </p:nvSpPr>
          <p:spPr>
            <a:xfrm>
              <a:off x="1247532" y="1105085"/>
              <a:ext cx="4001292" cy="802409"/>
            </a:xfrm>
            <a:prstGeom prst="rect">
              <a:avLst/>
            </a:prstGeom>
          </p:spPr>
          <p:txBody>
            <a:bodyPr wrap="square">
              <a:spAutoFit/>
            </a:bodyPr>
            <a:lstStyle/>
            <a:p>
              <a:r>
                <a:rPr lang="en-US" sz="1200" dirty="0">
                  <a:latin typeface="Calibri" charset="0"/>
                  <a:ea typeface="Calibri" charset="0"/>
                  <a:cs typeface="Calibri" charset="0"/>
                </a:rPr>
                <a:t>Most, but not all, people who die by suicide exhibit warning signs. Include the “Warning Signs” and “What to Do” in your article.</a:t>
              </a:r>
              <a:endParaRPr lang="en-US" sz="1200" dirty="0">
                <a:solidFill>
                  <a:schemeClr val="bg2">
                    <a:lumMod val="50000"/>
                  </a:schemeClr>
                </a:solidFill>
                <a:latin typeface="Calibri" charset="0"/>
                <a:ea typeface="Calibri" charset="0"/>
                <a:cs typeface="Calibri" charset="0"/>
              </a:endParaRPr>
            </a:p>
          </p:txBody>
        </p:sp>
        <p:pic>
          <p:nvPicPr>
            <p:cNvPr id="121" name="Picture 1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00" y="1162298"/>
              <a:ext cx="597834" cy="597833"/>
            </a:xfrm>
            <a:prstGeom prst="rect">
              <a:avLst/>
            </a:prstGeom>
          </p:spPr>
        </p:pic>
      </p:grpSp>
      <p:sp>
        <p:nvSpPr>
          <p:cNvPr id="124" name="Rectangle 123"/>
          <p:cNvSpPr/>
          <p:nvPr/>
        </p:nvSpPr>
        <p:spPr>
          <a:xfrm>
            <a:off x="369165" y="334030"/>
            <a:ext cx="4103699" cy="4932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Calibri" charset="0"/>
              <a:ea typeface="Calibri" charset="0"/>
              <a:cs typeface="Calibri" charset="0"/>
            </a:endParaRPr>
          </a:p>
        </p:txBody>
      </p:sp>
      <p:sp>
        <p:nvSpPr>
          <p:cNvPr id="125" name="TextBox 124"/>
          <p:cNvSpPr txBox="1"/>
          <p:nvPr/>
        </p:nvSpPr>
        <p:spPr>
          <a:xfrm>
            <a:off x="1001300" y="402999"/>
            <a:ext cx="2831388" cy="400110"/>
          </a:xfrm>
          <a:prstGeom prst="rect">
            <a:avLst/>
          </a:prstGeom>
        </p:spPr>
        <p:txBody>
          <a:bodyPr wrap="square" rtlCol="0" anchor="t">
            <a:spAutoFit/>
          </a:bodyPr>
          <a:lstStyle/>
          <a:p>
            <a:pPr algn="ctr"/>
            <a:r>
              <a:rPr lang="en-US" sz="2000" b="1" dirty="0">
                <a:solidFill>
                  <a:schemeClr val="bg2">
                    <a:lumMod val="50000"/>
                  </a:schemeClr>
                </a:solidFill>
                <a:latin typeface="Calibri" charset="0"/>
                <a:ea typeface="Calibri" charset="0"/>
                <a:cs typeface="Calibri" charset="0"/>
              </a:rPr>
              <a:t>INSTEAD OF THIS</a:t>
            </a:r>
          </a:p>
        </p:txBody>
      </p:sp>
      <p:sp>
        <p:nvSpPr>
          <p:cNvPr id="127" name="Rectangle 126"/>
          <p:cNvSpPr/>
          <p:nvPr/>
        </p:nvSpPr>
        <p:spPr>
          <a:xfrm>
            <a:off x="4707299" y="334030"/>
            <a:ext cx="4103699" cy="4932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Calibri" charset="0"/>
              <a:ea typeface="Calibri" charset="0"/>
              <a:cs typeface="Calibri" charset="0"/>
            </a:endParaRPr>
          </a:p>
        </p:txBody>
      </p:sp>
      <p:sp>
        <p:nvSpPr>
          <p:cNvPr id="128" name="TextBox 127"/>
          <p:cNvSpPr txBox="1"/>
          <p:nvPr/>
        </p:nvSpPr>
        <p:spPr>
          <a:xfrm>
            <a:off x="5339434" y="402999"/>
            <a:ext cx="2831388" cy="400110"/>
          </a:xfrm>
          <a:prstGeom prst="rect">
            <a:avLst/>
          </a:prstGeom>
        </p:spPr>
        <p:txBody>
          <a:bodyPr wrap="square" rtlCol="0" anchor="t">
            <a:spAutoFit/>
          </a:bodyPr>
          <a:lstStyle/>
          <a:p>
            <a:pPr algn="ctr"/>
            <a:r>
              <a:rPr lang="en-US" sz="2000" b="1" dirty="0">
                <a:solidFill>
                  <a:schemeClr val="accent2">
                    <a:lumMod val="75000"/>
                  </a:schemeClr>
                </a:solidFill>
                <a:latin typeface="Calibri" charset="0"/>
                <a:ea typeface="Calibri" charset="0"/>
                <a:cs typeface="Calibri" charset="0"/>
              </a:rPr>
              <a:t>DO THIS</a:t>
            </a:r>
          </a:p>
        </p:txBody>
      </p:sp>
      <p:grpSp>
        <p:nvGrpSpPr>
          <p:cNvPr id="58" name="Group 57"/>
          <p:cNvGrpSpPr/>
          <p:nvPr/>
        </p:nvGrpSpPr>
        <p:grpSpPr>
          <a:xfrm>
            <a:off x="5384100" y="4537094"/>
            <a:ext cx="4140899" cy="596006"/>
            <a:chOff x="5384100" y="4537094"/>
            <a:chExt cx="4140899" cy="596006"/>
          </a:xfrm>
        </p:grpSpPr>
        <p:pic>
          <p:nvPicPr>
            <p:cNvPr id="59" name="Picture 58"/>
            <p:cNvPicPr>
              <a:picLocks noChangeAspect="1"/>
            </p:cNvPicPr>
            <p:nvPr/>
          </p:nvPicPr>
          <p:blipFill rotWithShape="1">
            <a:blip r:embed="rId4">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60"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charset="0"/>
                  <a:ea typeface="Calibri" charset="0"/>
                  <a:cs typeface="Calibri" charset="0"/>
                  <a:sym typeface="Calibri"/>
                </a:rPr>
                <a:t>Reidenberg</a:t>
              </a:r>
              <a:r>
                <a:rPr lang="en-GB" sz="900" b="0" i="0" u="none" strike="noStrike" cap="none" dirty="0">
                  <a:solidFill>
                    <a:schemeClr val="bg2">
                      <a:lumMod val="50000"/>
                    </a:schemeClr>
                  </a:solidFill>
                  <a:latin typeface="Calibri" charset="0"/>
                  <a:ea typeface="Calibri" charset="0"/>
                  <a:cs typeface="Calibri" charset="0"/>
                  <a:sym typeface="Calibri"/>
                </a:rPr>
                <a:t> 201</a:t>
              </a:r>
              <a:r>
                <a:rPr lang="en-GB" sz="900" dirty="0">
                  <a:solidFill>
                    <a:schemeClr val="bg2">
                      <a:lumMod val="50000"/>
                    </a:schemeClr>
                  </a:solidFill>
                  <a:latin typeface="Calibri" charset="0"/>
                  <a:ea typeface="Calibri" charset="0"/>
                  <a:cs typeface="Calibri" charset="0"/>
                  <a:sym typeface="Calibri"/>
                </a:rPr>
                <a:t>7</a:t>
              </a:r>
              <a:r>
                <a:rPr lang="en-GB" sz="900" b="0" i="0" u="none" strike="noStrike" cap="none" dirty="0">
                  <a:solidFill>
                    <a:schemeClr val="bg2">
                      <a:lumMod val="50000"/>
                    </a:schemeClr>
                  </a:solidFill>
                  <a:latin typeface="Calibri" charset="0"/>
                  <a:ea typeface="Calibri" charset="0"/>
                  <a:cs typeface="Calibri" charset="0"/>
                  <a:sym typeface="Calibri"/>
                </a:rPr>
                <a:t>. No reproduction or duplication permitted.</a:t>
              </a:r>
            </a:p>
          </p:txBody>
        </p:sp>
      </p:grpSp>
    </p:spTree>
    <p:extLst>
      <p:ext uri="{BB962C8B-B14F-4D97-AF65-F5344CB8AC3E}">
        <p14:creationId xmlns:p14="http://schemas.microsoft.com/office/powerpoint/2010/main" val="110077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5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500"/>
                                        <p:tgtEl>
                                          <p:spTgt spid="10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fade">
                                      <p:cBhvr>
                                        <p:cTn id="27" dur="500"/>
                                        <p:tgtEl>
                                          <p:spTgt spid="8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2"/>
                                        </p:tgtEl>
                                        <p:attrNameLst>
                                          <p:attrName>style.visibility</p:attrName>
                                        </p:attrNameLst>
                                      </p:cBhvr>
                                      <p:to>
                                        <p:strVal val="visible"/>
                                      </p:to>
                                    </p:set>
                                    <p:animEffect transition="in" filter="fade">
                                      <p:cBhvr>
                                        <p:cTn id="32" dur="500"/>
                                        <p:tgtEl>
                                          <p:spTgt spid="1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8"/>
                                        </p:tgtEl>
                                        <p:attrNameLst>
                                          <p:attrName>style.visibility</p:attrName>
                                        </p:attrNameLst>
                                      </p:cBhvr>
                                      <p:to>
                                        <p:strVal val="visible"/>
                                      </p:to>
                                    </p:set>
                                    <p:animEffect transition="in" filter="fade">
                                      <p:cBhvr>
                                        <p:cTn id="4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2" name="TextBox 21"/>
          <p:cNvSpPr txBox="1"/>
          <p:nvPr/>
        </p:nvSpPr>
        <p:spPr>
          <a:xfrm>
            <a:off x="8395737" y="3092936"/>
            <a:ext cx="415261" cy="276999"/>
          </a:xfrm>
          <a:prstGeom prst="rect">
            <a:avLst/>
          </a:prstGeom>
        </p:spPr>
        <p:txBody>
          <a:bodyPr rtlCol="0">
            <a:spAutoFit/>
          </a:bodyPr>
          <a:lstStyle/>
          <a:p>
            <a:r>
              <a:rPr lang="en-US" sz="1200" dirty="0">
                <a:solidFill>
                  <a:srgbClr val="FFFFFF"/>
                </a:solidFill>
                <a:latin typeface="Calibri" charset="0"/>
                <a:ea typeface="Calibri" charset="0"/>
                <a:cs typeface="Calibri" charset="0"/>
              </a:rPr>
              <a:t>%</a:t>
            </a:r>
            <a:endParaRPr lang="en-US" sz="1200" dirty="0">
              <a:latin typeface="Calibri" charset="0"/>
              <a:ea typeface="Calibri" charset="0"/>
              <a:cs typeface="Calibri" charset="0"/>
            </a:endParaRPr>
          </a:p>
        </p:txBody>
      </p:sp>
      <p:sp>
        <p:nvSpPr>
          <p:cNvPr id="19" name="Rectangle 18"/>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lumMod val="75000"/>
                </a:schemeClr>
              </a:solidFill>
              <a:latin typeface="Calibri" charset="0"/>
              <a:ea typeface="Calibri" charset="0"/>
              <a:cs typeface="Calibri" charset="0"/>
            </a:endParaRPr>
          </a:p>
        </p:txBody>
      </p:sp>
      <p:grpSp>
        <p:nvGrpSpPr>
          <p:cNvPr id="28" name="Group 27"/>
          <p:cNvGrpSpPr/>
          <p:nvPr/>
        </p:nvGrpSpPr>
        <p:grpSpPr>
          <a:xfrm>
            <a:off x="368381" y="923929"/>
            <a:ext cx="4014331" cy="791338"/>
            <a:chOff x="265101" y="1002949"/>
            <a:chExt cx="4983723" cy="982433"/>
          </a:xfrm>
        </p:grpSpPr>
        <p:grpSp>
          <p:nvGrpSpPr>
            <p:cNvPr id="29" name="Group 28"/>
            <p:cNvGrpSpPr/>
            <p:nvPr/>
          </p:nvGrpSpPr>
          <p:grpSpPr>
            <a:xfrm>
              <a:off x="265101" y="1002949"/>
              <a:ext cx="4983723" cy="982433"/>
              <a:chOff x="519101" y="1002949"/>
              <a:chExt cx="4983723" cy="982433"/>
            </a:xfrm>
          </p:grpSpPr>
          <p:sp>
            <p:nvSpPr>
              <p:cNvPr id="32" name="Rectangle 31"/>
              <p:cNvSpPr/>
              <p:nvPr/>
            </p:nvSpPr>
            <p:spPr>
              <a:xfrm>
                <a:off x="1010317" y="1105085"/>
                <a:ext cx="4492507" cy="7781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sp>
            <p:nvSpPr>
              <p:cNvPr id="33" name="Oval 32"/>
              <p:cNvSpPr/>
              <p:nvPr/>
            </p:nvSpPr>
            <p:spPr>
              <a:xfrm>
                <a:off x="519101" y="1002949"/>
                <a:ext cx="982433" cy="982433"/>
              </a:xfrm>
              <a:prstGeom prst="ellipse">
                <a:avLst/>
              </a:prstGeom>
              <a:solidFill>
                <a:schemeClr val="bg2">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grpSp>
        <p:sp>
          <p:nvSpPr>
            <p:cNvPr id="30" name="Rectangle 29"/>
            <p:cNvSpPr/>
            <p:nvPr/>
          </p:nvSpPr>
          <p:spPr>
            <a:xfrm>
              <a:off x="1247532" y="1305414"/>
              <a:ext cx="4001292" cy="343890"/>
            </a:xfrm>
            <a:prstGeom prst="rect">
              <a:avLst/>
            </a:prstGeom>
          </p:spPr>
          <p:txBody>
            <a:bodyPr wrap="square">
              <a:spAutoFit/>
            </a:bodyPr>
            <a:lstStyle/>
            <a:p>
              <a:r>
                <a:rPr lang="en-US" sz="1200" dirty="0">
                  <a:latin typeface="Calibri" charset="0"/>
                  <a:ea typeface="Calibri" charset="0"/>
                  <a:cs typeface="Calibri" charset="0"/>
                </a:rPr>
                <a:t>“John Doe left a suicide note saying…”.</a:t>
              </a:r>
              <a:endParaRPr lang="en-US" sz="1200" dirty="0">
                <a:solidFill>
                  <a:schemeClr val="bg2">
                    <a:lumMod val="50000"/>
                  </a:schemeClr>
                </a:solidFill>
                <a:latin typeface="Calibri" charset="0"/>
                <a:ea typeface="Calibri" charset="0"/>
                <a:cs typeface="Calibri" charset="0"/>
              </a:endParaRP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570921">
              <a:off x="457400" y="1258233"/>
              <a:ext cx="597833" cy="597833"/>
            </a:xfrm>
            <a:prstGeom prst="rect">
              <a:avLst/>
            </a:prstGeom>
          </p:spPr>
        </p:pic>
      </p:grpSp>
      <p:grpSp>
        <p:nvGrpSpPr>
          <p:cNvPr id="76" name="Group 75"/>
          <p:cNvGrpSpPr/>
          <p:nvPr/>
        </p:nvGrpSpPr>
        <p:grpSpPr>
          <a:xfrm>
            <a:off x="368381" y="1872076"/>
            <a:ext cx="4014331" cy="791338"/>
            <a:chOff x="265101" y="1002949"/>
            <a:chExt cx="4983723" cy="982433"/>
          </a:xfrm>
        </p:grpSpPr>
        <p:grpSp>
          <p:nvGrpSpPr>
            <p:cNvPr id="77" name="Group 76"/>
            <p:cNvGrpSpPr/>
            <p:nvPr/>
          </p:nvGrpSpPr>
          <p:grpSpPr>
            <a:xfrm>
              <a:off x="265101" y="1002949"/>
              <a:ext cx="4983723" cy="982433"/>
              <a:chOff x="519101" y="1002949"/>
              <a:chExt cx="4983723" cy="982433"/>
            </a:xfrm>
          </p:grpSpPr>
          <p:sp>
            <p:nvSpPr>
              <p:cNvPr id="80" name="Rectangle 79"/>
              <p:cNvSpPr/>
              <p:nvPr/>
            </p:nvSpPr>
            <p:spPr>
              <a:xfrm>
                <a:off x="1010317" y="1105085"/>
                <a:ext cx="4492507" cy="7781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sp>
            <p:nvSpPr>
              <p:cNvPr id="81" name="Oval 80"/>
              <p:cNvSpPr/>
              <p:nvPr/>
            </p:nvSpPr>
            <p:spPr>
              <a:xfrm>
                <a:off x="519101" y="1002949"/>
                <a:ext cx="982433" cy="982433"/>
              </a:xfrm>
              <a:prstGeom prst="ellipse">
                <a:avLst/>
              </a:prstGeom>
              <a:solidFill>
                <a:schemeClr val="bg2">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grpSp>
        <p:sp>
          <p:nvSpPr>
            <p:cNvPr id="78" name="Rectangle 77"/>
            <p:cNvSpPr/>
            <p:nvPr/>
          </p:nvSpPr>
          <p:spPr>
            <a:xfrm>
              <a:off x="1247532" y="1216377"/>
              <a:ext cx="4001292" cy="573149"/>
            </a:xfrm>
            <a:prstGeom prst="rect">
              <a:avLst/>
            </a:prstGeom>
          </p:spPr>
          <p:txBody>
            <a:bodyPr wrap="square">
              <a:spAutoFit/>
            </a:bodyPr>
            <a:lstStyle/>
            <a:p>
              <a:r>
                <a:rPr lang="en-US" sz="1200" dirty="0">
                  <a:latin typeface="Calibri" charset="0"/>
                  <a:ea typeface="Calibri" charset="0"/>
                  <a:cs typeface="Calibri" charset="0"/>
                </a:rPr>
                <a:t>Investigating and reporting on suicide similar to reporting on crimes.</a:t>
              </a:r>
              <a:endParaRPr lang="en-US" sz="1200" dirty="0">
                <a:solidFill>
                  <a:schemeClr val="bg2">
                    <a:lumMod val="50000"/>
                  </a:schemeClr>
                </a:solidFill>
                <a:latin typeface="Calibri" charset="0"/>
                <a:ea typeface="Calibri" charset="0"/>
                <a:cs typeface="Calibri" charset="0"/>
              </a:endParaRPr>
            </a:p>
          </p:txBody>
        </p:sp>
        <p:pic>
          <p:nvPicPr>
            <p:cNvPr id="79" name="Picture 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570921">
              <a:off x="457400" y="1258233"/>
              <a:ext cx="597833" cy="597833"/>
            </a:xfrm>
            <a:prstGeom prst="rect">
              <a:avLst/>
            </a:prstGeom>
          </p:spPr>
        </p:pic>
      </p:grpSp>
      <p:grpSp>
        <p:nvGrpSpPr>
          <p:cNvPr id="82" name="Group 81"/>
          <p:cNvGrpSpPr/>
          <p:nvPr/>
        </p:nvGrpSpPr>
        <p:grpSpPr>
          <a:xfrm>
            <a:off x="368381" y="2788032"/>
            <a:ext cx="4014331" cy="791338"/>
            <a:chOff x="265101" y="1002949"/>
            <a:chExt cx="4983723" cy="982433"/>
          </a:xfrm>
        </p:grpSpPr>
        <p:grpSp>
          <p:nvGrpSpPr>
            <p:cNvPr id="83" name="Group 82"/>
            <p:cNvGrpSpPr/>
            <p:nvPr/>
          </p:nvGrpSpPr>
          <p:grpSpPr>
            <a:xfrm>
              <a:off x="265101" y="1002949"/>
              <a:ext cx="4983723" cy="982433"/>
              <a:chOff x="519101" y="1002949"/>
              <a:chExt cx="4983723" cy="982433"/>
            </a:xfrm>
          </p:grpSpPr>
          <p:sp>
            <p:nvSpPr>
              <p:cNvPr id="86" name="Rectangle 85"/>
              <p:cNvSpPr/>
              <p:nvPr/>
            </p:nvSpPr>
            <p:spPr>
              <a:xfrm>
                <a:off x="1010317" y="1105085"/>
                <a:ext cx="4492507" cy="7781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sp>
            <p:nvSpPr>
              <p:cNvPr id="87" name="Oval 86"/>
              <p:cNvSpPr/>
              <p:nvPr/>
            </p:nvSpPr>
            <p:spPr>
              <a:xfrm>
                <a:off x="519101" y="1002949"/>
                <a:ext cx="982433" cy="982433"/>
              </a:xfrm>
              <a:prstGeom prst="ellipse">
                <a:avLst/>
              </a:prstGeom>
              <a:solidFill>
                <a:schemeClr val="bg2">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grpSp>
        <p:sp>
          <p:nvSpPr>
            <p:cNvPr id="84" name="Rectangle 83"/>
            <p:cNvSpPr/>
            <p:nvPr/>
          </p:nvSpPr>
          <p:spPr>
            <a:xfrm>
              <a:off x="1247532" y="1216377"/>
              <a:ext cx="4001292" cy="573149"/>
            </a:xfrm>
            <a:prstGeom prst="rect">
              <a:avLst/>
            </a:prstGeom>
          </p:spPr>
          <p:txBody>
            <a:bodyPr wrap="square">
              <a:spAutoFit/>
            </a:bodyPr>
            <a:lstStyle/>
            <a:p>
              <a:r>
                <a:rPr lang="en-US" sz="1200" dirty="0">
                  <a:latin typeface="Calibri" charset="0"/>
                  <a:ea typeface="Calibri" charset="0"/>
                  <a:cs typeface="Calibri" charset="0"/>
                </a:rPr>
                <a:t>Quoting/interviewing police or first responders about the causes of suicide.</a:t>
              </a:r>
              <a:endParaRPr lang="en-US" sz="1200" dirty="0">
                <a:solidFill>
                  <a:schemeClr val="bg2">
                    <a:lumMod val="50000"/>
                  </a:schemeClr>
                </a:solidFill>
                <a:latin typeface="Calibri" charset="0"/>
                <a:ea typeface="Calibri" charset="0"/>
                <a:cs typeface="Calibri" charset="0"/>
              </a:endParaRPr>
            </a:p>
          </p:txBody>
        </p:sp>
        <p:pic>
          <p:nvPicPr>
            <p:cNvPr id="85" name="Picture 8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570921">
              <a:off x="457400" y="1258233"/>
              <a:ext cx="597833" cy="597833"/>
            </a:xfrm>
            <a:prstGeom prst="rect">
              <a:avLst/>
            </a:prstGeom>
          </p:spPr>
        </p:pic>
      </p:grpSp>
      <p:grpSp>
        <p:nvGrpSpPr>
          <p:cNvPr id="88" name="Group 87"/>
          <p:cNvGrpSpPr/>
          <p:nvPr/>
        </p:nvGrpSpPr>
        <p:grpSpPr>
          <a:xfrm>
            <a:off x="368381" y="3766724"/>
            <a:ext cx="4014331" cy="791338"/>
            <a:chOff x="265101" y="1002949"/>
            <a:chExt cx="4983723" cy="982433"/>
          </a:xfrm>
        </p:grpSpPr>
        <p:grpSp>
          <p:nvGrpSpPr>
            <p:cNvPr id="89" name="Group 88"/>
            <p:cNvGrpSpPr/>
            <p:nvPr/>
          </p:nvGrpSpPr>
          <p:grpSpPr>
            <a:xfrm>
              <a:off x="265101" y="1002949"/>
              <a:ext cx="4983723" cy="982433"/>
              <a:chOff x="519101" y="1002949"/>
              <a:chExt cx="4983723" cy="982433"/>
            </a:xfrm>
          </p:grpSpPr>
          <p:sp>
            <p:nvSpPr>
              <p:cNvPr id="92" name="Rectangle 91"/>
              <p:cNvSpPr/>
              <p:nvPr/>
            </p:nvSpPr>
            <p:spPr>
              <a:xfrm>
                <a:off x="1010317" y="1105085"/>
                <a:ext cx="4492507" cy="7781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sp>
            <p:nvSpPr>
              <p:cNvPr id="93" name="Oval 92"/>
              <p:cNvSpPr/>
              <p:nvPr/>
            </p:nvSpPr>
            <p:spPr>
              <a:xfrm>
                <a:off x="519101" y="1002949"/>
                <a:ext cx="982433" cy="982433"/>
              </a:xfrm>
              <a:prstGeom prst="ellipse">
                <a:avLst/>
              </a:prstGeom>
              <a:solidFill>
                <a:schemeClr val="bg2">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grpSp>
        <p:sp>
          <p:nvSpPr>
            <p:cNvPr id="90" name="Rectangle 89"/>
            <p:cNvSpPr/>
            <p:nvPr/>
          </p:nvSpPr>
          <p:spPr>
            <a:xfrm>
              <a:off x="1247532" y="1216377"/>
              <a:ext cx="4001292" cy="573149"/>
            </a:xfrm>
            <a:prstGeom prst="rect">
              <a:avLst/>
            </a:prstGeom>
          </p:spPr>
          <p:txBody>
            <a:bodyPr wrap="square">
              <a:spAutoFit/>
            </a:bodyPr>
            <a:lstStyle/>
            <a:p>
              <a:r>
                <a:rPr lang="en-US" sz="1200" dirty="0">
                  <a:latin typeface="Calibri" charset="0"/>
                  <a:ea typeface="Calibri" charset="0"/>
                  <a:cs typeface="Calibri" charset="0"/>
                </a:rPr>
                <a:t>Referring to suicide as “successful,” “unsuccessful” or a “failed attempt.”</a:t>
              </a:r>
            </a:p>
          </p:txBody>
        </p:sp>
        <p:pic>
          <p:nvPicPr>
            <p:cNvPr id="91" name="Picture 9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570921">
              <a:off x="457400" y="1258233"/>
              <a:ext cx="597833" cy="597833"/>
            </a:xfrm>
            <a:prstGeom prst="rect">
              <a:avLst/>
            </a:prstGeom>
          </p:spPr>
        </p:pic>
      </p:grpSp>
      <p:grpSp>
        <p:nvGrpSpPr>
          <p:cNvPr id="94" name="Group 93"/>
          <p:cNvGrpSpPr/>
          <p:nvPr/>
        </p:nvGrpSpPr>
        <p:grpSpPr>
          <a:xfrm>
            <a:off x="4778381" y="923928"/>
            <a:ext cx="4014331" cy="791338"/>
            <a:chOff x="265101" y="1002949"/>
            <a:chExt cx="4983723" cy="982433"/>
          </a:xfrm>
        </p:grpSpPr>
        <p:grpSp>
          <p:nvGrpSpPr>
            <p:cNvPr id="95" name="Group 94"/>
            <p:cNvGrpSpPr/>
            <p:nvPr/>
          </p:nvGrpSpPr>
          <p:grpSpPr>
            <a:xfrm>
              <a:off x="265101" y="1002949"/>
              <a:ext cx="4983723" cy="982433"/>
              <a:chOff x="519101" y="1002949"/>
              <a:chExt cx="4983723" cy="982433"/>
            </a:xfrm>
          </p:grpSpPr>
          <p:sp>
            <p:nvSpPr>
              <p:cNvPr id="98" name="Rectangle 97"/>
              <p:cNvSpPr/>
              <p:nvPr/>
            </p:nvSpPr>
            <p:spPr>
              <a:xfrm>
                <a:off x="1010317" y="1105085"/>
                <a:ext cx="4492507" cy="7781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sp>
            <p:nvSpPr>
              <p:cNvPr id="99" name="Oval 98"/>
              <p:cNvSpPr/>
              <p:nvPr/>
            </p:nvSpPr>
            <p:spPr>
              <a:xfrm>
                <a:off x="519101" y="1002949"/>
                <a:ext cx="982433" cy="982433"/>
              </a:xfrm>
              <a:prstGeom prst="ellipse">
                <a:avLst/>
              </a:prstGeom>
              <a:solidFill>
                <a:schemeClr val="accent2">
                  <a:lumMod val="7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grpSp>
        <p:sp>
          <p:nvSpPr>
            <p:cNvPr id="96" name="Rectangle 95"/>
            <p:cNvSpPr/>
            <p:nvPr/>
          </p:nvSpPr>
          <p:spPr>
            <a:xfrm>
              <a:off x="1247532" y="1260896"/>
              <a:ext cx="4001292" cy="573149"/>
            </a:xfrm>
            <a:prstGeom prst="rect">
              <a:avLst/>
            </a:prstGeom>
          </p:spPr>
          <p:txBody>
            <a:bodyPr wrap="square">
              <a:spAutoFit/>
            </a:bodyPr>
            <a:lstStyle/>
            <a:p>
              <a:r>
                <a:rPr lang="en-US" sz="1200" dirty="0">
                  <a:latin typeface="Calibri" charset="0"/>
                  <a:ea typeface="Calibri" charset="0"/>
                  <a:cs typeface="Calibri" charset="0"/>
                </a:rPr>
                <a:t>“A note from the deceased was found and is being reviewed by the medical examiner.”</a:t>
              </a:r>
              <a:endParaRPr lang="en-US" sz="1200" dirty="0">
                <a:solidFill>
                  <a:schemeClr val="bg2">
                    <a:lumMod val="50000"/>
                  </a:schemeClr>
                </a:solidFill>
                <a:latin typeface="Calibri" charset="0"/>
                <a:ea typeface="Calibri" charset="0"/>
                <a:cs typeface="Calibri" charset="0"/>
              </a:endParaRPr>
            </a:p>
          </p:txBody>
        </p:sp>
        <p:pic>
          <p:nvPicPr>
            <p:cNvPr id="97" name="Picture 9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00" y="1162298"/>
              <a:ext cx="597834" cy="597833"/>
            </a:xfrm>
            <a:prstGeom prst="rect">
              <a:avLst/>
            </a:prstGeom>
          </p:spPr>
        </p:pic>
      </p:grpSp>
      <p:grpSp>
        <p:nvGrpSpPr>
          <p:cNvPr id="100" name="Group 99"/>
          <p:cNvGrpSpPr/>
          <p:nvPr/>
        </p:nvGrpSpPr>
        <p:grpSpPr>
          <a:xfrm>
            <a:off x="4778381" y="1872076"/>
            <a:ext cx="4014331" cy="791338"/>
            <a:chOff x="265101" y="1002949"/>
            <a:chExt cx="4983723" cy="982433"/>
          </a:xfrm>
        </p:grpSpPr>
        <p:grpSp>
          <p:nvGrpSpPr>
            <p:cNvPr id="101" name="Group 100"/>
            <p:cNvGrpSpPr/>
            <p:nvPr/>
          </p:nvGrpSpPr>
          <p:grpSpPr>
            <a:xfrm>
              <a:off x="265101" y="1002949"/>
              <a:ext cx="4983723" cy="982433"/>
              <a:chOff x="519101" y="1002949"/>
              <a:chExt cx="4983723" cy="982433"/>
            </a:xfrm>
          </p:grpSpPr>
          <p:sp>
            <p:nvSpPr>
              <p:cNvPr id="104" name="Rectangle 103"/>
              <p:cNvSpPr/>
              <p:nvPr/>
            </p:nvSpPr>
            <p:spPr>
              <a:xfrm>
                <a:off x="1010317" y="1105085"/>
                <a:ext cx="4492507" cy="7781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sp>
            <p:nvSpPr>
              <p:cNvPr id="105" name="Oval 104"/>
              <p:cNvSpPr/>
              <p:nvPr/>
            </p:nvSpPr>
            <p:spPr>
              <a:xfrm>
                <a:off x="519101" y="1002949"/>
                <a:ext cx="982433" cy="982433"/>
              </a:xfrm>
              <a:prstGeom prst="ellipse">
                <a:avLst/>
              </a:prstGeom>
              <a:solidFill>
                <a:schemeClr val="accent2">
                  <a:lumMod val="7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grpSp>
        <p:sp>
          <p:nvSpPr>
            <p:cNvPr id="102" name="Rectangle 101"/>
            <p:cNvSpPr/>
            <p:nvPr/>
          </p:nvSpPr>
          <p:spPr>
            <a:xfrm>
              <a:off x="1247532" y="1305413"/>
              <a:ext cx="4001292" cy="343890"/>
            </a:xfrm>
            <a:prstGeom prst="rect">
              <a:avLst/>
            </a:prstGeom>
          </p:spPr>
          <p:txBody>
            <a:bodyPr wrap="square">
              <a:spAutoFit/>
            </a:bodyPr>
            <a:lstStyle/>
            <a:p>
              <a:r>
                <a:rPr lang="en-US" sz="1200" dirty="0">
                  <a:latin typeface="Calibri" charset="0"/>
                  <a:ea typeface="Calibri" charset="0"/>
                  <a:cs typeface="Calibri" charset="0"/>
                </a:rPr>
                <a:t>Report on suicide as a public health issue.</a:t>
              </a:r>
              <a:endParaRPr lang="en-US" sz="1200" dirty="0">
                <a:solidFill>
                  <a:schemeClr val="bg2">
                    <a:lumMod val="50000"/>
                  </a:schemeClr>
                </a:solidFill>
                <a:latin typeface="Calibri" charset="0"/>
                <a:ea typeface="Calibri" charset="0"/>
                <a:cs typeface="Calibri" charset="0"/>
              </a:endParaRPr>
            </a:p>
          </p:txBody>
        </p:sp>
        <p:pic>
          <p:nvPicPr>
            <p:cNvPr id="103" name="Picture 10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00" y="1162298"/>
              <a:ext cx="597834" cy="597833"/>
            </a:xfrm>
            <a:prstGeom prst="rect">
              <a:avLst/>
            </a:prstGeom>
          </p:spPr>
        </p:pic>
      </p:grpSp>
      <p:grpSp>
        <p:nvGrpSpPr>
          <p:cNvPr id="112" name="Group 111"/>
          <p:cNvGrpSpPr/>
          <p:nvPr/>
        </p:nvGrpSpPr>
        <p:grpSpPr>
          <a:xfrm>
            <a:off x="4796667" y="2839756"/>
            <a:ext cx="4014331" cy="791338"/>
            <a:chOff x="265101" y="1002949"/>
            <a:chExt cx="4983723" cy="982433"/>
          </a:xfrm>
        </p:grpSpPr>
        <p:grpSp>
          <p:nvGrpSpPr>
            <p:cNvPr id="113" name="Group 112"/>
            <p:cNvGrpSpPr/>
            <p:nvPr/>
          </p:nvGrpSpPr>
          <p:grpSpPr>
            <a:xfrm>
              <a:off x="265101" y="1002949"/>
              <a:ext cx="4983723" cy="982433"/>
              <a:chOff x="519101" y="1002949"/>
              <a:chExt cx="4983723" cy="982433"/>
            </a:xfrm>
          </p:grpSpPr>
          <p:sp>
            <p:nvSpPr>
              <p:cNvPr id="116" name="Rectangle 115"/>
              <p:cNvSpPr/>
              <p:nvPr/>
            </p:nvSpPr>
            <p:spPr>
              <a:xfrm>
                <a:off x="1010317" y="1105085"/>
                <a:ext cx="4492507" cy="7781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sp>
            <p:nvSpPr>
              <p:cNvPr id="117" name="Oval 116"/>
              <p:cNvSpPr/>
              <p:nvPr/>
            </p:nvSpPr>
            <p:spPr>
              <a:xfrm>
                <a:off x="519101" y="1002949"/>
                <a:ext cx="982433" cy="982433"/>
              </a:xfrm>
              <a:prstGeom prst="ellipse">
                <a:avLst/>
              </a:prstGeom>
              <a:solidFill>
                <a:schemeClr val="accent2">
                  <a:lumMod val="7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grpSp>
        <p:sp>
          <p:nvSpPr>
            <p:cNvPr id="114" name="Rectangle 113"/>
            <p:cNvSpPr/>
            <p:nvPr/>
          </p:nvSpPr>
          <p:spPr>
            <a:xfrm>
              <a:off x="1247532" y="1327674"/>
              <a:ext cx="4001292" cy="343890"/>
            </a:xfrm>
            <a:prstGeom prst="rect">
              <a:avLst/>
            </a:prstGeom>
          </p:spPr>
          <p:txBody>
            <a:bodyPr wrap="square">
              <a:spAutoFit/>
            </a:bodyPr>
            <a:lstStyle/>
            <a:p>
              <a:r>
                <a:rPr lang="en-US" sz="1200" dirty="0">
                  <a:latin typeface="Calibri" charset="0"/>
                  <a:ea typeface="Calibri" charset="0"/>
                  <a:cs typeface="Calibri" charset="0"/>
                </a:rPr>
                <a:t>Seek advice from suicide prevention experts.</a:t>
              </a:r>
              <a:endParaRPr lang="en-US" sz="1200" dirty="0">
                <a:solidFill>
                  <a:schemeClr val="bg2">
                    <a:lumMod val="50000"/>
                  </a:schemeClr>
                </a:solidFill>
                <a:latin typeface="Calibri" charset="0"/>
                <a:ea typeface="Calibri" charset="0"/>
                <a:cs typeface="Calibri" charset="0"/>
              </a:endParaRPr>
            </a:p>
          </p:txBody>
        </p:sp>
        <p:pic>
          <p:nvPicPr>
            <p:cNvPr id="115" name="Picture 1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00" y="1162298"/>
              <a:ext cx="597834" cy="597833"/>
            </a:xfrm>
            <a:prstGeom prst="rect">
              <a:avLst/>
            </a:prstGeom>
          </p:spPr>
        </p:pic>
      </p:grpSp>
      <p:grpSp>
        <p:nvGrpSpPr>
          <p:cNvPr id="118" name="Group 117"/>
          <p:cNvGrpSpPr/>
          <p:nvPr/>
        </p:nvGrpSpPr>
        <p:grpSpPr>
          <a:xfrm>
            <a:off x="4778381" y="3817456"/>
            <a:ext cx="4014331" cy="791338"/>
            <a:chOff x="265101" y="1002949"/>
            <a:chExt cx="4983723" cy="982433"/>
          </a:xfrm>
        </p:grpSpPr>
        <p:grpSp>
          <p:nvGrpSpPr>
            <p:cNvPr id="119" name="Group 118"/>
            <p:cNvGrpSpPr/>
            <p:nvPr/>
          </p:nvGrpSpPr>
          <p:grpSpPr>
            <a:xfrm>
              <a:off x="265101" y="1002949"/>
              <a:ext cx="4983723" cy="982433"/>
              <a:chOff x="519101" y="1002949"/>
              <a:chExt cx="4983723" cy="982433"/>
            </a:xfrm>
          </p:grpSpPr>
          <p:sp>
            <p:nvSpPr>
              <p:cNvPr id="122" name="Rectangle 121"/>
              <p:cNvSpPr/>
              <p:nvPr/>
            </p:nvSpPr>
            <p:spPr>
              <a:xfrm>
                <a:off x="1010317" y="1105085"/>
                <a:ext cx="4492507" cy="7781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sp>
            <p:nvSpPr>
              <p:cNvPr id="123" name="Oval 122"/>
              <p:cNvSpPr/>
              <p:nvPr/>
            </p:nvSpPr>
            <p:spPr>
              <a:xfrm>
                <a:off x="519101" y="1002949"/>
                <a:ext cx="982433" cy="982433"/>
              </a:xfrm>
              <a:prstGeom prst="ellipse">
                <a:avLst/>
              </a:prstGeom>
              <a:solidFill>
                <a:schemeClr val="accent2">
                  <a:lumMod val="7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charset="0"/>
                  <a:ea typeface="Calibri" charset="0"/>
                  <a:cs typeface="Calibri" charset="0"/>
                </a:endParaRPr>
              </a:p>
            </p:txBody>
          </p:sp>
        </p:grpSp>
        <p:sp>
          <p:nvSpPr>
            <p:cNvPr id="120" name="Rectangle 119"/>
            <p:cNvSpPr/>
            <p:nvPr/>
          </p:nvSpPr>
          <p:spPr>
            <a:xfrm>
              <a:off x="1247532" y="1194119"/>
              <a:ext cx="4001292" cy="573149"/>
            </a:xfrm>
            <a:prstGeom prst="rect">
              <a:avLst/>
            </a:prstGeom>
          </p:spPr>
          <p:txBody>
            <a:bodyPr wrap="square">
              <a:spAutoFit/>
            </a:bodyPr>
            <a:lstStyle/>
            <a:p>
              <a:r>
                <a:rPr lang="en-US" sz="1200">
                  <a:latin typeface="Calibri" charset="0"/>
                  <a:ea typeface="Calibri" charset="0"/>
                  <a:cs typeface="Calibri" charset="0"/>
                </a:rPr>
                <a:t>Describe as “died by suicide” or “completed” or “killed him/herself.”</a:t>
              </a:r>
              <a:endParaRPr lang="en-US" sz="1200" dirty="0">
                <a:latin typeface="Calibri" charset="0"/>
                <a:ea typeface="Calibri" charset="0"/>
                <a:cs typeface="Calibri" charset="0"/>
              </a:endParaRPr>
            </a:p>
          </p:txBody>
        </p:sp>
        <p:pic>
          <p:nvPicPr>
            <p:cNvPr id="121" name="Picture 1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00" y="1162298"/>
              <a:ext cx="597834" cy="597833"/>
            </a:xfrm>
            <a:prstGeom prst="rect">
              <a:avLst/>
            </a:prstGeom>
          </p:spPr>
        </p:pic>
      </p:grpSp>
      <p:sp>
        <p:nvSpPr>
          <p:cNvPr id="124" name="Rectangle 123"/>
          <p:cNvSpPr/>
          <p:nvPr/>
        </p:nvSpPr>
        <p:spPr>
          <a:xfrm>
            <a:off x="369165" y="334030"/>
            <a:ext cx="4103699" cy="4932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5" name="TextBox 124"/>
          <p:cNvSpPr txBox="1"/>
          <p:nvPr/>
        </p:nvSpPr>
        <p:spPr>
          <a:xfrm>
            <a:off x="1001300" y="402999"/>
            <a:ext cx="2831388" cy="400110"/>
          </a:xfrm>
          <a:prstGeom prst="rect">
            <a:avLst/>
          </a:prstGeom>
        </p:spPr>
        <p:txBody>
          <a:bodyPr wrap="square" rtlCol="0" anchor="t">
            <a:spAutoFit/>
          </a:bodyPr>
          <a:lstStyle/>
          <a:p>
            <a:pPr algn="ctr"/>
            <a:r>
              <a:rPr lang="en-US" sz="2000" b="1" dirty="0">
                <a:solidFill>
                  <a:schemeClr val="bg2">
                    <a:lumMod val="50000"/>
                  </a:schemeClr>
                </a:solidFill>
                <a:latin typeface="Calibri" charset="0"/>
              </a:rPr>
              <a:t>INSTEAD OF THIS</a:t>
            </a:r>
          </a:p>
        </p:txBody>
      </p:sp>
      <p:sp>
        <p:nvSpPr>
          <p:cNvPr id="127" name="Rectangle 126"/>
          <p:cNvSpPr/>
          <p:nvPr/>
        </p:nvSpPr>
        <p:spPr>
          <a:xfrm>
            <a:off x="4707299" y="334030"/>
            <a:ext cx="4103699" cy="4932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8" name="TextBox 127"/>
          <p:cNvSpPr txBox="1"/>
          <p:nvPr/>
        </p:nvSpPr>
        <p:spPr>
          <a:xfrm>
            <a:off x="5339434" y="402999"/>
            <a:ext cx="2831388" cy="400110"/>
          </a:xfrm>
          <a:prstGeom prst="rect">
            <a:avLst/>
          </a:prstGeom>
        </p:spPr>
        <p:txBody>
          <a:bodyPr wrap="square" rtlCol="0" anchor="t">
            <a:spAutoFit/>
          </a:bodyPr>
          <a:lstStyle/>
          <a:p>
            <a:pPr algn="ctr"/>
            <a:r>
              <a:rPr lang="en-US" sz="2000" b="1" dirty="0">
                <a:solidFill>
                  <a:schemeClr val="accent2">
                    <a:lumMod val="75000"/>
                  </a:schemeClr>
                </a:solidFill>
                <a:latin typeface="Calibri" charset="0"/>
              </a:rPr>
              <a:t>DO THIS</a:t>
            </a:r>
          </a:p>
        </p:txBody>
      </p:sp>
      <p:grpSp>
        <p:nvGrpSpPr>
          <p:cNvPr id="58" name="Group 57"/>
          <p:cNvGrpSpPr/>
          <p:nvPr/>
        </p:nvGrpSpPr>
        <p:grpSpPr>
          <a:xfrm>
            <a:off x="5384100" y="4537094"/>
            <a:ext cx="4140899" cy="596006"/>
            <a:chOff x="5384100" y="4537094"/>
            <a:chExt cx="4140899" cy="596006"/>
          </a:xfrm>
        </p:grpSpPr>
        <p:pic>
          <p:nvPicPr>
            <p:cNvPr id="59" name="Picture 58"/>
            <p:cNvPicPr>
              <a:picLocks noChangeAspect="1"/>
            </p:cNvPicPr>
            <p:nvPr/>
          </p:nvPicPr>
          <p:blipFill rotWithShape="1">
            <a:blip r:embed="rId4">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60"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charset="0"/>
                  <a:ea typeface="Calibri" charset="0"/>
                  <a:cs typeface="Calibri" charset="0"/>
                  <a:sym typeface="Calibri"/>
                </a:rPr>
                <a:t>Reidenberg</a:t>
              </a:r>
              <a:r>
                <a:rPr lang="en-GB" sz="900" b="0" i="0" u="none" strike="noStrike" cap="none" dirty="0">
                  <a:solidFill>
                    <a:schemeClr val="bg2">
                      <a:lumMod val="50000"/>
                    </a:schemeClr>
                  </a:solidFill>
                  <a:latin typeface="Calibri" charset="0"/>
                  <a:ea typeface="Calibri" charset="0"/>
                  <a:cs typeface="Calibri" charset="0"/>
                  <a:sym typeface="Calibri"/>
                </a:rPr>
                <a:t> 201</a:t>
              </a:r>
              <a:r>
                <a:rPr lang="en-GB" sz="900" dirty="0">
                  <a:solidFill>
                    <a:schemeClr val="bg2">
                      <a:lumMod val="50000"/>
                    </a:schemeClr>
                  </a:solidFill>
                  <a:latin typeface="Calibri" charset="0"/>
                  <a:ea typeface="Calibri" charset="0"/>
                  <a:cs typeface="Calibri" charset="0"/>
                  <a:sym typeface="Calibri"/>
                </a:rPr>
                <a:t>7</a:t>
              </a:r>
              <a:r>
                <a:rPr lang="en-GB" sz="900" b="0" i="0" u="none" strike="noStrike" cap="none" dirty="0">
                  <a:solidFill>
                    <a:schemeClr val="bg2">
                      <a:lumMod val="50000"/>
                    </a:schemeClr>
                  </a:solidFill>
                  <a:latin typeface="Calibri" charset="0"/>
                  <a:ea typeface="Calibri" charset="0"/>
                  <a:cs typeface="Calibri" charset="0"/>
                  <a:sym typeface="Calibri"/>
                </a:rPr>
                <a:t>. No reproduction or duplication permitted.</a:t>
              </a:r>
            </a:p>
          </p:txBody>
        </p:sp>
      </p:grpSp>
    </p:spTree>
    <p:extLst>
      <p:ext uri="{BB962C8B-B14F-4D97-AF65-F5344CB8AC3E}">
        <p14:creationId xmlns:p14="http://schemas.microsoft.com/office/powerpoint/2010/main" val="41110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5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500"/>
                                        <p:tgtEl>
                                          <p:spTgt spid="10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fade">
                                      <p:cBhvr>
                                        <p:cTn id="27" dur="500"/>
                                        <p:tgtEl>
                                          <p:spTgt spid="8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2"/>
                                        </p:tgtEl>
                                        <p:attrNameLst>
                                          <p:attrName>style.visibility</p:attrName>
                                        </p:attrNameLst>
                                      </p:cBhvr>
                                      <p:to>
                                        <p:strVal val="visible"/>
                                      </p:to>
                                    </p:set>
                                    <p:animEffect transition="in" filter="fade">
                                      <p:cBhvr>
                                        <p:cTn id="32" dur="500"/>
                                        <p:tgtEl>
                                          <p:spTgt spid="1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8"/>
                                        </p:tgtEl>
                                        <p:attrNameLst>
                                          <p:attrName>style.visibility</p:attrName>
                                        </p:attrNameLst>
                                      </p:cBhvr>
                                      <p:to>
                                        <p:strVal val="visible"/>
                                      </p:to>
                                    </p:set>
                                    <p:animEffect transition="in" filter="fade">
                                      <p:cBhvr>
                                        <p:cTn id="4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sp>
        <p:nvSpPr>
          <p:cNvPr id="12" name="TextBox 11"/>
          <p:cNvSpPr txBox="1"/>
          <p:nvPr/>
        </p:nvSpPr>
        <p:spPr>
          <a:xfrm>
            <a:off x="995545" y="121205"/>
            <a:ext cx="7291963" cy="600164"/>
          </a:xfrm>
          <a:prstGeom prst="rect">
            <a:avLst/>
          </a:prstGeom>
        </p:spPr>
        <p:txBody>
          <a:bodyPr wrap="square" rtlCol="0" anchor="t">
            <a:spAutoFit/>
          </a:bodyPr>
          <a:lstStyle/>
          <a:p>
            <a:pPr algn="ctr"/>
            <a:r>
              <a:rPr lang="en-US" sz="3300" b="1" dirty="0">
                <a:solidFill>
                  <a:srgbClr val="222A35"/>
                </a:solidFill>
                <a:latin typeface="Calibri" charset="0"/>
              </a:rPr>
              <a:t>What To Avoid</a:t>
            </a:r>
            <a:endParaRPr lang="en-US" sz="3300" dirty="0">
              <a:latin typeface="Calibri" charset="0"/>
            </a:endParaRPr>
          </a:p>
        </p:txBody>
      </p:sp>
      <p:grpSp>
        <p:nvGrpSpPr>
          <p:cNvPr id="25" name="Group 24"/>
          <p:cNvGrpSpPr/>
          <p:nvPr/>
        </p:nvGrpSpPr>
        <p:grpSpPr>
          <a:xfrm>
            <a:off x="5384100" y="4537094"/>
            <a:ext cx="4140899" cy="596006"/>
            <a:chOff x="5384100" y="4537094"/>
            <a:chExt cx="4140899" cy="596006"/>
          </a:xfrm>
        </p:grpSpPr>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27"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a:ea typeface="Calibri"/>
                  <a:cs typeface="Calibri"/>
                  <a:sym typeface="Calibri"/>
                </a:rPr>
                <a:t>Reidenberg</a:t>
              </a:r>
              <a:r>
                <a:rPr lang="en-GB" sz="900" b="0" i="0" u="none" strike="noStrike" cap="none" dirty="0">
                  <a:solidFill>
                    <a:schemeClr val="bg2">
                      <a:lumMod val="50000"/>
                    </a:schemeClr>
                  </a:solidFill>
                  <a:latin typeface="Calibri"/>
                  <a:ea typeface="Calibri"/>
                  <a:cs typeface="Calibri"/>
                  <a:sym typeface="Calibri"/>
                </a:rPr>
                <a:t> 201</a:t>
              </a:r>
              <a:r>
                <a:rPr lang="en-GB" sz="900" dirty="0">
                  <a:solidFill>
                    <a:schemeClr val="bg2">
                      <a:lumMod val="50000"/>
                    </a:schemeClr>
                  </a:solidFill>
                  <a:latin typeface="Calibri"/>
                  <a:ea typeface="Calibri"/>
                  <a:cs typeface="Calibri"/>
                  <a:sym typeface="Calibri"/>
                </a:rPr>
                <a:t>7</a:t>
              </a:r>
              <a:r>
                <a:rPr lang="en-GB" sz="900" b="0" i="0" u="none" strike="noStrike" cap="none" dirty="0">
                  <a:solidFill>
                    <a:schemeClr val="bg2">
                      <a:lumMod val="50000"/>
                    </a:schemeClr>
                  </a:solidFill>
                  <a:latin typeface="Calibri"/>
                  <a:ea typeface="Calibri"/>
                  <a:cs typeface="Calibri"/>
                  <a:sym typeface="Calibri"/>
                </a:rPr>
                <a:t>. No reproduction or duplication permitted.</a:t>
              </a:r>
            </a:p>
          </p:txBody>
        </p:sp>
      </p:grpSp>
      <p:grpSp>
        <p:nvGrpSpPr>
          <p:cNvPr id="3" name="Group 2"/>
          <p:cNvGrpSpPr/>
          <p:nvPr/>
        </p:nvGrpSpPr>
        <p:grpSpPr>
          <a:xfrm>
            <a:off x="4722806" y="745864"/>
            <a:ext cx="3808539" cy="3739226"/>
            <a:chOff x="4722806" y="745864"/>
            <a:chExt cx="3808539" cy="3739226"/>
          </a:xfrm>
        </p:grpSpPr>
        <p:grpSp>
          <p:nvGrpSpPr>
            <p:cNvPr id="18" name="Group 17"/>
            <p:cNvGrpSpPr/>
            <p:nvPr/>
          </p:nvGrpSpPr>
          <p:grpSpPr>
            <a:xfrm>
              <a:off x="4722806" y="745864"/>
              <a:ext cx="3808539" cy="3739226"/>
              <a:chOff x="4641526" y="502024"/>
              <a:chExt cx="3808539" cy="3739226"/>
            </a:xfrm>
          </p:grpSpPr>
          <p:sp>
            <p:nvSpPr>
              <p:cNvPr id="20" name="Rectangle 19"/>
              <p:cNvSpPr/>
              <p:nvPr/>
            </p:nvSpPr>
            <p:spPr>
              <a:xfrm>
                <a:off x="4641526" y="502024"/>
                <a:ext cx="3732048" cy="3739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Rectangle 20"/>
              <p:cNvSpPr/>
              <p:nvPr/>
            </p:nvSpPr>
            <p:spPr>
              <a:xfrm>
                <a:off x="4771807" y="2728571"/>
                <a:ext cx="3678258" cy="1077218"/>
              </a:xfrm>
              <a:prstGeom prst="rect">
                <a:avLst/>
              </a:prstGeom>
            </p:spPr>
            <p:txBody>
              <a:bodyPr wrap="square">
                <a:spAutoFit/>
              </a:bodyPr>
              <a:lstStyle/>
              <a:p>
                <a:pPr lvl="0">
                  <a:spcAft>
                    <a:spcPts val="800"/>
                  </a:spcAft>
                  <a:buClr>
                    <a:schemeClr val="dk1"/>
                  </a:buClr>
                  <a:buSzPct val="61111"/>
                </a:pPr>
                <a:r>
                  <a:rPr lang="en-GB" sz="1600" dirty="0">
                    <a:solidFill>
                      <a:schemeClr val="bg2">
                        <a:lumMod val="50000"/>
                      </a:schemeClr>
                    </a:solidFill>
                    <a:latin typeface="Calibri" charset="0"/>
                    <a:ea typeface="Calibri" charset="0"/>
                    <a:cs typeface="Calibri" charset="0"/>
                    <a:sym typeface="Tahoma"/>
                  </a:rPr>
                  <a:t>Avoid describing that a suicide had </a:t>
                </a:r>
                <a:r>
                  <a:rPr lang="en-GB" sz="1600" i="1" dirty="0">
                    <a:solidFill>
                      <a:schemeClr val="bg2">
                        <a:lumMod val="50000"/>
                      </a:schemeClr>
                    </a:solidFill>
                    <a:latin typeface="Calibri" charset="0"/>
                    <a:ea typeface="Calibri" charset="0"/>
                    <a:cs typeface="Calibri" charset="0"/>
                    <a:sym typeface="Tahoma"/>
                  </a:rPr>
                  <a:t>no cause</a:t>
                </a:r>
                <a:r>
                  <a:rPr lang="en-GB" sz="1600" dirty="0">
                    <a:solidFill>
                      <a:schemeClr val="bg2">
                        <a:lumMod val="50000"/>
                      </a:schemeClr>
                    </a:solidFill>
                    <a:latin typeface="Calibri" charset="0"/>
                    <a:ea typeface="Calibri" charset="0"/>
                    <a:cs typeface="Calibri" charset="0"/>
                    <a:sym typeface="Tahoma"/>
                  </a:rPr>
                  <a:t>. This may incorrectly reinforce a false belief that treatment doesn’t work and suicide cannot be prevented. </a:t>
                </a:r>
              </a:p>
            </p:txBody>
          </p:sp>
          <p:sp>
            <p:nvSpPr>
              <p:cNvPr id="23" name="Rectangle 22"/>
              <p:cNvSpPr/>
              <p:nvPr/>
            </p:nvSpPr>
            <p:spPr>
              <a:xfrm>
                <a:off x="4769402" y="2241106"/>
                <a:ext cx="3483841" cy="461665"/>
              </a:xfrm>
              <a:prstGeom prst="rect">
                <a:avLst/>
              </a:prstGeom>
            </p:spPr>
            <p:txBody>
              <a:bodyPr wrap="square">
                <a:spAutoFit/>
              </a:bodyPr>
              <a:lstStyle/>
              <a:p>
                <a:r>
                  <a:rPr lang="en-US" sz="2400" b="1">
                    <a:solidFill>
                      <a:schemeClr val="bg2">
                        <a:lumMod val="50000"/>
                      </a:schemeClr>
                    </a:solidFill>
                    <a:latin typeface="Calibri" charset="0"/>
                    <a:ea typeface="Calibri" charset="0"/>
                    <a:cs typeface="Calibri" charset="0"/>
                  </a:rPr>
                  <a:t>Inexplicable/No Warning</a:t>
                </a:r>
                <a:endParaRPr lang="en-US" sz="2400" b="1" dirty="0">
                  <a:solidFill>
                    <a:schemeClr val="bg2">
                      <a:lumMod val="50000"/>
                    </a:schemeClr>
                  </a:solidFill>
                  <a:latin typeface="Calibri" charset="0"/>
                  <a:ea typeface="Calibri" charset="0"/>
                  <a:cs typeface="Calibri" charset="0"/>
                </a:endParaRPr>
              </a:p>
            </p:txBody>
          </p:sp>
          <p:pic>
            <p:nvPicPr>
              <p:cNvPr id="24" name="Shape 911" descr="icon_28813.png"/>
              <p:cNvPicPr preferRelativeResize="0"/>
              <p:nvPr/>
            </p:nvPicPr>
            <p:blipFill rotWithShape="1">
              <a:blip r:embed="rId4">
                <a:duotone>
                  <a:prstClr val="black"/>
                  <a:schemeClr val="accent5">
                    <a:tint val="45000"/>
                    <a:satMod val="400000"/>
                  </a:schemeClr>
                </a:duotone>
                <a:alphaModFix/>
                <a:extLst>
                  <a:ext uri="{BEBA8EAE-BF5A-486C-A8C5-ECC9F3942E4B}">
                    <a14:imgProps xmlns:a14="http://schemas.microsoft.com/office/drawing/2010/main">
                      <a14:imgLayer r:embed="rId5">
                        <a14:imgEffect>
                          <a14:colorTemperature colorTemp="10237"/>
                        </a14:imgEffect>
                        <a14:imgEffect>
                          <a14:saturation sat="400000"/>
                        </a14:imgEffect>
                        <a14:imgEffect>
                          <a14:brightnessContrast bright="-74000"/>
                        </a14:imgEffect>
                      </a14:imgLayer>
                    </a14:imgProps>
                  </a:ext>
                </a:extLst>
              </a:blip>
              <a:srcRect l="16716" r="16709" b="54586"/>
              <a:stretch/>
            </p:blipFill>
            <p:spPr>
              <a:xfrm>
                <a:off x="5777624" y="861161"/>
                <a:ext cx="1377666" cy="938108"/>
              </a:xfrm>
              <a:prstGeom prst="rect">
                <a:avLst/>
              </a:prstGeom>
              <a:noFill/>
              <a:ln>
                <a:noFill/>
              </a:ln>
            </p:spPr>
          </p:pic>
        </p:grpSp>
        <p:sp>
          <p:nvSpPr>
            <p:cNvPr id="28" name="Oval 27"/>
            <p:cNvSpPr/>
            <p:nvPr/>
          </p:nvSpPr>
          <p:spPr>
            <a:xfrm>
              <a:off x="5861468" y="960424"/>
              <a:ext cx="1385413" cy="1390994"/>
            </a:xfrm>
            <a:prstGeom prst="ellipse">
              <a:avLst/>
            </a:prstGeom>
            <a:noFill/>
            <a:ln w="476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713133" y="782932"/>
            <a:ext cx="3732048" cy="3739226"/>
            <a:chOff x="713133" y="745864"/>
            <a:chExt cx="3732048" cy="3739226"/>
          </a:xfrm>
        </p:grpSpPr>
        <p:grpSp>
          <p:nvGrpSpPr>
            <p:cNvPr id="13" name="Group 12"/>
            <p:cNvGrpSpPr/>
            <p:nvPr/>
          </p:nvGrpSpPr>
          <p:grpSpPr>
            <a:xfrm>
              <a:off x="713133" y="745864"/>
              <a:ext cx="3732048" cy="3739226"/>
              <a:chOff x="733453" y="502024"/>
              <a:chExt cx="3732048" cy="3739226"/>
            </a:xfrm>
          </p:grpSpPr>
          <p:sp>
            <p:nvSpPr>
              <p:cNvPr id="14" name="Rectangle 13"/>
              <p:cNvSpPr/>
              <p:nvPr/>
            </p:nvSpPr>
            <p:spPr>
              <a:xfrm>
                <a:off x="733453" y="502024"/>
                <a:ext cx="3732048" cy="3739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p:cNvSpPr/>
              <p:nvPr/>
            </p:nvSpPr>
            <p:spPr>
              <a:xfrm>
                <a:off x="889147" y="2693466"/>
                <a:ext cx="3378054" cy="1323439"/>
              </a:xfrm>
              <a:prstGeom prst="rect">
                <a:avLst/>
              </a:prstGeom>
            </p:spPr>
            <p:txBody>
              <a:bodyPr wrap="square">
                <a:spAutoFit/>
              </a:bodyPr>
              <a:lstStyle/>
              <a:p>
                <a:pPr lvl="0">
                  <a:spcAft>
                    <a:spcPts val="800"/>
                  </a:spcAft>
                </a:pPr>
                <a:r>
                  <a:rPr lang="en-GB" sz="1600" dirty="0">
                    <a:solidFill>
                      <a:schemeClr val="bg2">
                        <a:lumMod val="50000"/>
                      </a:schemeClr>
                    </a:solidFill>
                    <a:latin typeface="Calibri" charset="0"/>
                    <a:ea typeface="Calibri" charset="0"/>
                    <a:cs typeface="Calibri" charset="0"/>
                    <a:sym typeface="Tahoma"/>
                  </a:rPr>
                  <a:t>Suicide is complex and rarely can be attributed to a single cause. Avoid explaining suicide the result of common life events like stress, a job loss, divorce or break-up, etc. </a:t>
                </a:r>
              </a:p>
            </p:txBody>
          </p:sp>
          <p:sp>
            <p:nvSpPr>
              <p:cNvPr id="16" name="Oval 15"/>
              <p:cNvSpPr/>
              <p:nvPr/>
            </p:nvSpPr>
            <p:spPr>
              <a:xfrm>
                <a:off x="1930399" y="716584"/>
                <a:ext cx="1385413" cy="1390994"/>
              </a:xfrm>
              <a:prstGeom prst="ellipse">
                <a:avLst/>
              </a:prstGeom>
              <a:noFill/>
              <a:ln w="476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138954" y="2227539"/>
                <a:ext cx="3128247" cy="461665"/>
              </a:xfrm>
              <a:prstGeom prst="rect">
                <a:avLst/>
              </a:prstGeom>
            </p:spPr>
            <p:txBody>
              <a:bodyPr wrap="square">
                <a:spAutoFit/>
              </a:bodyPr>
              <a:lstStyle/>
              <a:p>
                <a:r>
                  <a:rPr lang="en-US" sz="2400" b="1">
                    <a:solidFill>
                      <a:schemeClr val="bg2">
                        <a:lumMod val="50000"/>
                      </a:schemeClr>
                    </a:solidFill>
                    <a:latin typeface="Calibri" charset="0"/>
                    <a:ea typeface="Calibri" charset="0"/>
                    <a:cs typeface="Calibri" charset="0"/>
                  </a:rPr>
                  <a:t>Simplistic </a:t>
                </a:r>
                <a:r>
                  <a:rPr lang="en-US" sz="2400" b="1" dirty="0">
                    <a:solidFill>
                      <a:schemeClr val="bg2">
                        <a:lumMod val="50000"/>
                      </a:schemeClr>
                    </a:solidFill>
                    <a:latin typeface="Calibri" charset="0"/>
                    <a:ea typeface="Calibri" charset="0"/>
                    <a:cs typeface="Calibri" charset="0"/>
                  </a:rPr>
                  <a:t>Explanation</a:t>
                </a:r>
              </a:p>
            </p:txBody>
          </p:sp>
        </p:grpSp>
        <p:pic>
          <p:nvPicPr>
            <p:cNvPr id="30" name="Picture 29" descr="analytics-chart-symbol_318-52129.png"/>
            <p:cNvPicPr>
              <a:picLocks noChangeAspect="1"/>
            </p:cNvPicPr>
            <p:nvPr/>
          </p:nvPicPr>
          <p:blipFill>
            <a:blip r:embed="rId6" cstate="print">
              <a:duotone>
                <a:prstClr val="black"/>
                <a:schemeClr val="accent5">
                  <a:tint val="45000"/>
                  <a:satMod val="400000"/>
                </a:schemeClr>
              </a:duotone>
              <a:extLst>
                <a:ext uri="{BEBA8EAE-BF5A-486C-A8C5-ECC9F3942E4B}">
                  <a14:imgProps xmlns:a14="http://schemas.microsoft.com/office/drawing/2010/main">
                    <a14:imgLayer r:embed="rId7">
                      <a14:imgEffect>
                        <a14:brightnessContrast bright="-83000"/>
                      </a14:imgEffect>
                    </a14:imgLayer>
                  </a14:imgProps>
                </a:ext>
              </a:extLst>
            </a:blip>
            <a:stretch>
              <a:fillRect/>
            </a:stretch>
          </p:blipFill>
          <p:spPr>
            <a:xfrm>
              <a:off x="2148285" y="1223962"/>
              <a:ext cx="861743" cy="863918"/>
            </a:xfrm>
            <a:prstGeom prst="rect">
              <a:avLst/>
            </a:prstGeom>
          </p:spPr>
        </p:pic>
      </p:grpSp>
    </p:spTree>
    <p:extLst>
      <p:ext uri="{BB962C8B-B14F-4D97-AF65-F5344CB8AC3E}">
        <p14:creationId xmlns:p14="http://schemas.microsoft.com/office/powerpoint/2010/main" val="201443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sp>
        <p:nvSpPr>
          <p:cNvPr id="12" name="TextBox 11"/>
          <p:cNvSpPr txBox="1"/>
          <p:nvPr/>
        </p:nvSpPr>
        <p:spPr>
          <a:xfrm>
            <a:off x="995545" y="121205"/>
            <a:ext cx="7291963" cy="600164"/>
          </a:xfrm>
          <a:prstGeom prst="rect">
            <a:avLst/>
          </a:prstGeom>
        </p:spPr>
        <p:txBody>
          <a:bodyPr wrap="square" rtlCol="0" anchor="t">
            <a:spAutoFit/>
          </a:bodyPr>
          <a:lstStyle/>
          <a:p>
            <a:pPr algn="ctr"/>
            <a:r>
              <a:rPr lang="en-US" sz="3300" b="1" dirty="0">
                <a:solidFill>
                  <a:srgbClr val="222A35"/>
                </a:solidFill>
                <a:latin typeface="Calibri" charset="0"/>
              </a:rPr>
              <a:t>What To Avoid</a:t>
            </a:r>
            <a:endParaRPr lang="en-US" sz="3300" dirty="0">
              <a:latin typeface="Calibri" charset="0"/>
            </a:endParaRPr>
          </a:p>
        </p:txBody>
      </p:sp>
      <p:grpSp>
        <p:nvGrpSpPr>
          <p:cNvPr id="25" name="Group 24"/>
          <p:cNvGrpSpPr/>
          <p:nvPr/>
        </p:nvGrpSpPr>
        <p:grpSpPr>
          <a:xfrm>
            <a:off x="5384100" y="4537094"/>
            <a:ext cx="4140899" cy="596006"/>
            <a:chOff x="5384100" y="4537094"/>
            <a:chExt cx="4140899" cy="596006"/>
          </a:xfrm>
        </p:grpSpPr>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27"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a:ea typeface="Calibri"/>
                  <a:cs typeface="Calibri"/>
                  <a:sym typeface="Calibri"/>
                </a:rPr>
                <a:t>Reidenberg</a:t>
              </a:r>
              <a:r>
                <a:rPr lang="en-GB" sz="900" b="0" i="0" u="none" strike="noStrike" cap="none" dirty="0">
                  <a:solidFill>
                    <a:schemeClr val="bg2">
                      <a:lumMod val="50000"/>
                    </a:schemeClr>
                  </a:solidFill>
                  <a:latin typeface="Calibri"/>
                  <a:ea typeface="Calibri"/>
                  <a:cs typeface="Calibri"/>
                  <a:sym typeface="Calibri"/>
                </a:rPr>
                <a:t> 201</a:t>
              </a:r>
              <a:r>
                <a:rPr lang="en-GB" sz="900" dirty="0">
                  <a:solidFill>
                    <a:schemeClr val="bg2">
                      <a:lumMod val="50000"/>
                    </a:schemeClr>
                  </a:solidFill>
                  <a:latin typeface="Calibri"/>
                  <a:ea typeface="Calibri"/>
                  <a:cs typeface="Calibri"/>
                  <a:sym typeface="Calibri"/>
                </a:rPr>
                <a:t>7</a:t>
              </a:r>
              <a:r>
                <a:rPr lang="en-GB" sz="900" b="0" i="0" u="none" strike="noStrike" cap="none" dirty="0">
                  <a:solidFill>
                    <a:schemeClr val="bg2">
                      <a:lumMod val="50000"/>
                    </a:schemeClr>
                  </a:solidFill>
                  <a:latin typeface="Calibri"/>
                  <a:ea typeface="Calibri"/>
                  <a:cs typeface="Calibri"/>
                  <a:sym typeface="Calibri"/>
                </a:rPr>
                <a:t>. No reproduction or duplication permitted.</a:t>
              </a:r>
            </a:p>
          </p:txBody>
        </p:sp>
      </p:grpSp>
      <p:grpSp>
        <p:nvGrpSpPr>
          <p:cNvPr id="4" name="Group 3"/>
          <p:cNvGrpSpPr/>
          <p:nvPr/>
        </p:nvGrpSpPr>
        <p:grpSpPr>
          <a:xfrm>
            <a:off x="4722806" y="745864"/>
            <a:ext cx="3808539" cy="3739226"/>
            <a:chOff x="4722806" y="745864"/>
            <a:chExt cx="3808539" cy="3739226"/>
          </a:xfrm>
        </p:grpSpPr>
        <p:grpSp>
          <p:nvGrpSpPr>
            <p:cNvPr id="3" name="Group 2"/>
            <p:cNvGrpSpPr/>
            <p:nvPr/>
          </p:nvGrpSpPr>
          <p:grpSpPr>
            <a:xfrm>
              <a:off x="4722806" y="745864"/>
              <a:ext cx="3808539" cy="3739226"/>
              <a:chOff x="4722806" y="745864"/>
              <a:chExt cx="3808539" cy="3739226"/>
            </a:xfrm>
          </p:grpSpPr>
          <p:grpSp>
            <p:nvGrpSpPr>
              <p:cNvPr id="18" name="Group 17"/>
              <p:cNvGrpSpPr/>
              <p:nvPr/>
            </p:nvGrpSpPr>
            <p:grpSpPr>
              <a:xfrm>
                <a:off x="4722806" y="745864"/>
                <a:ext cx="3808539" cy="3739226"/>
                <a:chOff x="4641526" y="502024"/>
                <a:chExt cx="3808539" cy="3739226"/>
              </a:xfrm>
            </p:grpSpPr>
            <p:sp>
              <p:nvSpPr>
                <p:cNvPr id="20" name="Rectangle 19"/>
                <p:cNvSpPr/>
                <p:nvPr/>
              </p:nvSpPr>
              <p:spPr>
                <a:xfrm>
                  <a:off x="4641526" y="502024"/>
                  <a:ext cx="3732048" cy="3739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Rectangle 20"/>
                <p:cNvSpPr/>
                <p:nvPr/>
              </p:nvSpPr>
              <p:spPr>
                <a:xfrm>
                  <a:off x="4771807" y="2728571"/>
                  <a:ext cx="3678258" cy="1384995"/>
                </a:xfrm>
                <a:prstGeom prst="rect">
                  <a:avLst/>
                </a:prstGeom>
              </p:spPr>
              <p:txBody>
                <a:bodyPr wrap="square">
                  <a:spAutoFit/>
                </a:bodyPr>
                <a:lstStyle/>
                <a:p>
                  <a:pPr lvl="0">
                    <a:buClr>
                      <a:schemeClr val="lt1"/>
                    </a:buClr>
                    <a:buSzPct val="25000"/>
                  </a:pPr>
                  <a:r>
                    <a:rPr lang="en-GB" dirty="0">
                      <a:solidFill>
                        <a:schemeClr val="bg2">
                          <a:lumMod val="50000"/>
                        </a:schemeClr>
                      </a:solidFill>
                      <a:latin typeface="Calibri" charset="0"/>
                      <a:ea typeface="Calibri" charset="0"/>
                      <a:cs typeface="Calibri" charset="0"/>
                      <a:sym typeface="Tahoma"/>
                    </a:rPr>
                    <a:t>Do not describe or write the method or location of death (may lead to copycat). Do not share many personal life details of person who died (may lead to identification). Instead, limit the details to the facts the audience needs to know.</a:t>
                  </a:r>
                </a:p>
                <a:p>
                  <a:pPr lvl="0">
                    <a:buClr>
                      <a:schemeClr val="lt1"/>
                    </a:buClr>
                    <a:buSzPct val="25000"/>
                  </a:pPr>
                  <a:endParaRPr lang="en-GB" dirty="0">
                    <a:solidFill>
                      <a:schemeClr val="bg2">
                        <a:lumMod val="50000"/>
                      </a:schemeClr>
                    </a:solidFill>
                    <a:latin typeface="Calibri" charset="0"/>
                    <a:ea typeface="Calibri" charset="0"/>
                    <a:cs typeface="Calibri" charset="0"/>
                    <a:sym typeface="Tahoma"/>
                  </a:endParaRPr>
                </a:p>
              </p:txBody>
            </p:sp>
            <p:sp>
              <p:nvSpPr>
                <p:cNvPr id="23" name="Rectangle 22"/>
                <p:cNvSpPr/>
                <p:nvPr/>
              </p:nvSpPr>
              <p:spPr>
                <a:xfrm>
                  <a:off x="4769402" y="2241106"/>
                  <a:ext cx="3483841" cy="461665"/>
                </a:xfrm>
                <a:prstGeom prst="rect">
                  <a:avLst/>
                </a:prstGeom>
              </p:spPr>
              <p:txBody>
                <a:bodyPr wrap="square">
                  <a:spAutoFit/>
                </a:bodyPr>
                <a:lstStyle/>
                <a:p>
                  <a:r>
                    <a:rPr lang="en-US" sz="2400" b="1" dirty="0">
                      <a:solidFill>
                        <a:schemeClr val="bg2">
                          <a:lumMod val="50000"/>
                        </a:schemeClr>
                      </a:solidFill>
                      <a:latin typeface="Calibri" charset="0"/>
                      <a:ea typeface="Calibri" charset="0"/>
                      <a:cs typeface="Calibri" charset="0"/>
                    </a:rPr>
                    <a:t>Method/Location/Details</a:t>
                  </a:r>
                </a:p>
              </p:txBody>
            </p:sp>
          </p:grpSp>
          <p:pic>
            <p:nvPicPr>
              <p:cNvPr id="29" name="Shape 968" descr="pencil.png"/>
              <p:cNvPicPr preferRelativeResize="0"/>
              <p:nvPr/>
            </p:nvPicPr>
            <p:blipFill>
              <a:blip r:embed="rId4">
                <a:duotone>
                  <a:prstClr val="black"/>
                  <a:schemeClr val="accent5">
                    <a:tint val="45000"/>
                    <a:satMod val="400000"/>
                  </a:schemeClr>
                </a:duotone>
                <a:alphaModFix/>
                <a:extLst>
                  <a:ext uri="{BEBA8EAE-BF5A-486C-A8C5-ECC9F3942E4B}">
                    <a14:imgProps xmlns:a14="http://schemas.microsoft.com/office/drawing/2010/main">
                      <a14:imgLayer r:embed="rId5">
                        <a14:imgEffect>
                          <a14:brightnessContrast bright="-69000"/>
                        </a14:imgEffect>
                      </a14:imgLayer>
                    </a14:imgProps>
                  </a:ext>
                </a:extLst>
              </a:blip>
              <a:stretch>
                <a:fillRect/>
              </a:stretch>
            </p:blipFill>
            <p:spPr>
              <a:xfrm rot="-7474567">
                <a:off x="6050036" y="1253454"/>
                <a:ext cx="965007" cy="903944"/>
              </a:xfrm>
              <a:prstGeom prst="rect">
                <a:avLst/>
              </a:prstGeom>
              <a:noFill/>
              <a:ln>
                <a:noFill/>
              </a:ln>
            </p:spPr>
          </p:pic>
        </p:grpSp>
        <p:sp>
          <p:nvSpPr>
            <p:cNvPr id="28" name="Oval 27"/>
            <p:cNvSpPr/>
            <p:nvPr/>
          </p:nvSpPr>
          <p:spPr>
            <a:xfrm>
              <a:off x="5861468" y="960424"/>
              <a:ext cx="1385413" cy="1390994"/>
            </a:xfrm>
            <a:prstGeom prst="ellipse">
              <a:avLst/>
            </a:prstGeom>
            <a:noFill/>
            <a:ln w="476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713133" y="745864"/>
            <a:ext cx="3732048" cy="3739226"/>
            <a:chOff x="713133" y="745864"/>
            <a:chExt cx="3732048" cy="3739226"/>
          </a:xfrm>
        </p:grpSpPr>
        <p:grpSp>
          <p:nvGrpSpPr>
            <p:cNvPr id="13" name="Group 12"/>
            <p:cNvGrpSpPr/>
            <p:nvPr/>
          </p:nvGrpSpPr>
          <p:grpSpPr>
            <a:xfrm>
              <a:off x="713133" y="745864"/>
              <a:ext cx="3732048" cy="3739226"/>
              <a:chOff x="733453" y="502024"/>
              <a:chExt cx="3732048" cy="3739226"/>
            </a:xfrm>
          </p:grpSpPr>
          <p:sp>
            <p:nvSpPr>
              <p:cNvPr id="14" name="Rectangle 13"/>
              <p:cNvSpPr/>
              <p:nvPr/>
            </p:nvSpPr>
            <p:spPr>
              <a:xfrm>
                <a:off x="733453" y="502024"/>
                <a:ext cx="3732048" cy="3739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p:cNvSpPr/>
              <p:nvPr/>
            </p:nvSpPr>
            <p:spPr>
              <a:xfrm>
                <a:off x="889147" y="2693466"/>
                <a:ext cx="3576354" cy="1169551"/>
              </a:xfrm>
              <a:prstGeom prst="rect">
                <a:avLst/>
              </a:prstGeom>
            </p:spPr>
            <p:txBody>
              <a:bodyPr wrap="square">
                <a:spAutoFit/>
              </a:bodyPr>
              <a:lstStyle/>
              <a:p>
                <a:pPr lvl="0">
                  <a:buClr>
                    <a:schemeClr val="dk1"/>
                  </a:buClr>
                  <a:buSzPct val="61111"/>
                </a:pPr>
                <a:r>
                  <a:rPr lang="en-GB" dirty="0">
                    <a:solidFill>
                      <a:schemeClr val="bg2">
                        <a:lumMod val="50000"/>
                      </a:schemeClr>
                    </a:solidFill>
                    <a:latin typeface="Calibri" charset="0"/>
                    <a:ea typeface="Calibri" charset="0"/>
                    <a:cs typeface="Calibri" charset="0"/>
                    <a:sym typeface="Tahoma"/>
                  </a:rPr>
                  <a:t>Portraying suicide as a heroic, romantic, or honorable act may encourage vulnerable people to view it more positively or lead them to desire the positive attention garnered by someone who has died by suicide.</a:t>
                </a:r>
              </a:p>
            </p:txBody>
          </p:sp>
          <p:sp>
            <p:nvSpPr>
              <p:cNvPr id="16" name="Oval 15"/>
              <p:cNvSpPr/>
              <p:nvPr/>
            </p:nvSpPr>
            <p:spPr>
              <a:xfrm>
                <a:off x="1930399" y="716584"/>
                <a:ext cx="1385413" cy="1390994"/>
              </a:xfrm>
              <a:prstGeom prst="ellipse">
                <a:avLst/>
              </a:prstGeom>
              <a:noFill/>
              <a:ln w="476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50108" y="2227539"/>
                <a:ext cx="3378054" cy="461665"/>
              </a:xfrm>
              <a:prstGeom prst="rect">
                <a:avLst/>
              </a:prstGeom>
            </p:spPr>
            <p:txBody>
              <a:bodyPr wrap="square">
                <a:spAutoFit/>
              </a:bodyPr>
              <a:lstStyle/>
              <a:p>
                <a:r>
                  <a:rPr lang="en-US" sz="2400" b="1">
                    <a:solidFill>
                      <a:schemeClr val="bg2">
                        <a:lumMod val="50000"/>
                      </a:schemeClr>
                    </a:solidFill>
                    <a:latin typeface="Calibri" charset="0"/>
                    <a:ea typeface="Calibri" charset="0"/>
                    <a:cs typeface="Calibri" charset="0"/>
                  </a:rPr>
                  <a:t>Glorifying/Romanticizing</a:t>
                </a:r>
                <a:endParaRPr lang="en-US" sz="2400" b="1" dirty="0">
                  <a:solidFill>
                    <a:schemeClr val="bg2">
                      <a:lumMod val="50000"/>
                    </a:schemeClr>
                  </a:solidFill>
                  <a:latin typeface="Calibri" charset="0"/>
                  <a:ea typeface="Calibri" charset="0"/>
                  <a:cs typeface="Calibri" charset="0"/>
                </a:endParaRPr>
              </a:p>
            </p:txBody>
          </p:sp>
        </p:grpSp>
        <p:pic>
          <p:nvPicPr>
            <p:cNvPr id="22" name="Shape 938" descr="53160-200.png"/>
            <p:cNvPicPr preferRelativeResize="0"/>
            <p:nvPr/>
          </p:nvPicPr>
          <p:blipFill>
            <a:blip r:embed="rId6">
              <a:alphaModFix/>
              <a:duotone>
                <a:prstClr val="black"/>
                <a:schemeClr val="accent5">
                  <a:tint val="45000"/>
                  <a:satMod val="400000"/>
                </a:schemeClr>
              </a:duotone>
              <a:extLst>
                <a:ext uri="{BEBA8EAE-BF5A-486C-A8C5-ECC9F3942E4B}">
                  <a14:imgProps xmlns:a14="http://schemas.microsoft.com/office/drawing/2010/main">
                    <a14:imgLayer r:embed="rId7">
                      <a14:imgEffect>
                        <a14:brightnessContrast bright="-71000"/>
                      </a14:imgEffect>
                    </a14:imgLayer>
                  </a14:imgProps>
                </a:ext>
              </a:extLst>
            </a:blip>
            <a:stretch>
              <a:fillRect/>
            </a:stretch>
          </p:blipFill>
          <p:spPr>
            <a:xfrm>
              <a:off x="2184434" y="1210313"/>
              <a:ext cx="828121" cy="891215"/>
            </a:xfrm>
            <a:prstGeom prst="rect">
              <a:avLst/>
            </a:prstGeom>
            <a:noFill/>
            <a:ln>
              <a:noFill/>
            </a:ln>
          </p:spPr>
        </p:pic>
      </p:grpSp>
    </p:spTree>
    <p:extLst>
      <p:ext uri="{BB962C8B-B14F-4D97-AF65-F5344CB8AC3E}">
        <p14:creationId xmlns:p14="http://schemas.microsoft.com/office/powerpoint/2010/main" val="110524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6"/>
        <p:cNvGrpSpPr/>
        <p:nvPr/>
      </p:nvGrpSpPr>
      <p:grpSpPr>
        <a:xfrm>
          <a:off x="0" y="0"/>
          <a:ext cx="0" cy="0"/>
          <a:chOff x="0" y="0"/>
          <a:chExt cx="0" cy="0"/>
        </a:xfrm>
      </p:grpSpPr>
      <p:sp>
        <p:nvSpPr>
          <p:cNvPr id="29" name="Rectangle 28"/>
          <p:cNvSpPr/>
          <p:nvPr/>
        </p:nvSpPr>
        <p:spPr>
          <a:xfrm>
            <a:off x="1792575" y="2375138"/>
            <a:ext cx="7063558" cy="101756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sp>
        <p:nvSpPr>
          <p:cNvPr id="17" name="TextBox 16"/>
          <p:cNvSpPr txBox="1"/>
          <p:nvPr/>
        </p:nvSpPr>
        <p:spPr>
          <a:xfrm>
            <a:off x="995545" y="121205"/>
            <a:ext cx="7291963" cy="600164"/>
          </a:xfrm>
          <a:prstGeom prst="rect">
            <a:avLst/>
          </a:prstGeom>
        </p:spPr>
        <p:txBody>
          <a:bodyPr wrap="square" rtlCol="0" anchor="t">
            <a:spAutoFit/>
          </a:bodyPr>
          <a:lstStyle/>
          <a:p>
            <a:pPr algn="ctr"/>
            <a:r>
              <a:rPr lang="en-US" sz="3300" b="1" dirty="0">
                <a:solidFill>
                  <a:srgbClr val="222A35"/>
                </a:solidFill>
                <a:latin typeface="Calibri" charset="0"/>
              </a:rPr>
              <a:t>Why Are We Talking About Reporting?</a:t>
            </a:r>
            <a:endParaRPr lang="en-US" sz="3300" dirty="0">
              <a:latin typeface="Calibri" charset="0"/>
            </a:endParaRPr>
          </a:p>
        </p:txBody>
      </p:sp>
      <p:grpSp>
        <p:nvGrpSpPr>
          <p:cNvPr id="7" name="Group 6"/>
          <p:cNvGrpSpPr/>
          <p:nvPr/>
        </p:nvGrpSpPr>
        <p:grpSpPr>
          <a:xfrm>
            <a:off x="307098" y="1111418"/>
            <a:ext cx="8476266" cy="1155553"/>
            <a:chOff x="371493" y="1214450"/>
            <a:chExt cx="8476266" cy="1155553"/>
          </a:xfrm>
        </p:grpSpPr>
        <p:sp>
          <p:nvSpPr>
            <p:cNvPr id="32" name="Rectangle 31"/>
            <p:cNvSpPr/>
            <p:nvPr/>
          </p:nvSpPr>
          <p:spPr>
            <a:xfrm>
              <a:off x="1721520" y="1233402"/>
              <a:ext cx="7126239" cy="10387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Rectangle 22"/>
            <p:cNvSpPr/>
            <p:nvPr/>
          </p:nvSpPr>
          <p:spPr>
            <a:xfrm>
              <a:off x="371493" y="1250006"/>
              <a:ext cx="1248105" cy="10387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7" name="Shape 197"/>
            <p:cNvSpPr txBox="1"/>
            <p:nvPr/>
          </p:nvSpPr>
          <p:spPr>
            <a:xfrm>
              <a:off x="1792575" y="1237245"/>
              <a:ext cx="6860358" cy="942519"/>
            </a:xfrm>
            <a:prstGeom prst="rect">
              <a:avLst/>
            </a:prstGeom>
            <a:noFill/>
            <a:ln w="19050">
              <a:noFill/>
            </a:ln>
          </p:spPr>
          <p:txBody>
            <a:bodyPr lIns="91425" tIns="91425" rIns="91425" bIns="91425" anchor="t" anchorCtr="0">
              <a:noAutofit/>
            </a:bodyPr>
            <a:lstStyle/>
            <a:p>
              <a:pPr lvl="0">
                <a:buClr>
                  <a:schemeClr val="dk1"/>
                </a:buClr>
                <a:buSzPct val="61111"/>
              </a:pPr>
              <a:r>
                <a:rPr lang="en-US" sz="1800" dirty="0">
                  <a:solidFill>
                    <a:schemeClr val="bg2">
                      <a:lumMod val="50000"/>
                    </a:schemeClr>
                  </a:solidFill>
                  <a:latin typeface="Calibri" charset="0"/>
                  <a:ea typeface="Calibri" charset="0"/>
                  <a:cs typeface="Calibri" charset="0"/>
                </a:rPr>
                <a:t>More than 50 research studies worldwide have found that certain types of news coverage can increase the likelihood of suicide in vulnerable individuals.</a:t>
              </a:r>
              <a:endParaRPr sz="1800" dirty="0">
                <a:solidFill>
                  <a:schemeClr val="bg2">
                    <a:lumMod val="50000"/>
                  </a:schemeClr>
                </a:solidFill>
                <a:latin typeface="Calibri" charset="0"/>
                <a:ea typeface="Calibri" charset="0"/>
                <a:cs typeface="Calibri" charset="0"/>
                <a:sym typeface="Oswald"/>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067" y="1214450"/>
              <a:ext cx="1155553" cy="1155553"/>
            </a:xfrm>
            <a:prstGeom prst="rect">
              <a:avLst/>
            </a:prstGeom>
          </p:spPr>
        </p:pic>
      </p:grpSp>
      <p:grpSp>
        <p:nvGrpSpPr>
          <p:cNvPr id="8" name="Group 7"/>
          <p:cNvGrpSpPr/>
          <p:nvPr/>
        </p:nvGrpSpPr>
        <p:grpSpPr>
          <a:xfrm>
            <a:off x="324750" y="2216041"/>
            <a:ext cx="8458614" cy="1052642"/>
            <a:chOff x="389145" y="2319073"/>
            <a:chExt cx="8458614" cy="1052642"/>
          </a:xfrm>
        </p:grpSpPr>
        <p:sp>
          <p:nvSpPr>
            <p:cNvPr id="33" name="Rectangle 32"/>
            <p:cNvSpPr/>
            <p:nvPr/>
          </p:nvSpPr>
          <p:spPr>
            <a:xfrm>
              <a:off x="1721520" y="2319073"/>
              <a:ext cx="7126239" cy="10387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Rectangle 30"/>
            <p:cNvSpPr/>
            <p:nvPr/>
          </p:nvSpPr>
          <p:spPr>
            <a:xfrm>
              <a:off x="389145" y="2332993"/>
              <a:ext cx="1248105" cy="10387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8" name="Shape 198"/>
            <p:cNvSpPr txBox="1"/>
            <p:nvPr/>
          </p:nvSpPr>
          <p:spPr>
            <a:xfrm>
              <a:off x="1784201" y="2328538"/>
              <a:ext cx="6868732" cy="996027"/>
            </a:xfrm>
            <a:prstGeom prst="rect">
              <a:avLst/>
            </a:prstGeom>
            <a:noFill/>
            <a:ln>
              <a:noFill/>
            </a:ln>
          </p:spPr>
          <p:txBody>
            <a:bodyPr lIns="91425" tIns="91425" rIns="91425" bIns="91425" anchor="t" anchorCtr="0">
              <a:noAutofit/>
            </a:bodyPr>
            <a:lstStyle/>
            <a:p>
              <a:pPr lvl="0"/>
              <a:r>
                <a:rPr lang="en-US" sz="1800" dirty="0">
                  <a:solidFill>
                    <a:schemeClr val="accent2">
                      <a:lumMod val="75000"/>
                    </a:schemeClr>
                  </a:solidFill>
                  <a:latin typeface="Calibri" charset="0"/>
                  <a:ea typeface="Calibri" charset="0"/>
                  <a:cs typeface="Calibri" charset="0"/>
                </a:rPr>
                <a:t>Covering suicide carefully, even briefly, can change public misperceptions, which can encourage those who are vulnerable or at risk to seek help.</a:t>
              </a:r>
              <a:endParaRPr lang="en-GB" sz="1800" dirty="0">
                <a:solidFill>
                  <a:schemeClr val="accent2">
                    <a:lumMod val="75000"/>
                  </a:schemeClr>
                </a:solidFill>
                <a:latin typeface="Calibri" charset="0"/>
                <a:ea typeface="Calibri" charset="0"/>
                <a:cs typeface="Calibri" charset="0"/>
                <a:sym typeface="Oswald"/>
              </a:endParaRPr>
            </a:p>
          </p:txBody>
        </p:sp>
        <p:pic>
          <p:nvPicPr>
            <p:cNvPr id="20" name="Picture 19" descr="14598.png"/>
            <p:cNvPicPr>
              <a:picLocks noChangeAspect="1"/>
            </p:cNvPicPr>
            <p:nvPr/>
          </p:nvPicPr>
          <p:blipFill>
            <a:blip r:embed="rId4" cstate="print"/>
            <a:stretch>
              <a:fillRect/>
            </a:stretch>
          </p:blipFill>
          <p:spPr>
            <a:xfrm>
              <a:off x="596720" y="2417658"/>
              <a:ext cx="859349" cy="867311"/>
            </a:xfrm>
            <a:prstGeom prst="rect">
              <a:avLst/>
            </a:prstGeom>
          </p:spPr>
        </p:pic>
      </p:grpSp>
      <p:grpSp>
        <p:nvGrpSpPr>
          <p:cNvPr id="9" name="Group 8"/>
          <p:cNvGrpSpPr/>
          <p:nvPr/>
        </p:nvGrpSpPr>
        <p:grpSpPr>
          <a:xfrm>
            <a:off x="334120" y="3234413"/>
            <a:ext cx="8457618" cy="1160270"/>
            <a:chOff x="398515" y="3337445"/>
            <a:chExt cx="8457618" cy="1160270"/>
          </a:xfrm>
        </p:grpSpPr>
        <p:sp>
          <p:nvSpPr>
            <p:cNvPr id="34" name="Rectangle 33"/>
            <p:cNvSpPr/>
            <p:nvPr/>
          </p:nvSpPr>
          <p:spPr>
            <a:xfrm>
              <a:off x="1729894" y="3415152"/>
              <a:ext cx="7126239" cy="10387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Rectangle 29"/>
            <p:cNvSpPr/>
            <p:nvPr/>
          </p:nvSpPr>
          <p:spPr>
            <a:xfrm>
              <a:off x="398515" y="3412545"/>
              <a:ext cx="1248105" cy="10387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3" name="Shape 203"/>
            <p:cNvSpPr txBox="1"/>
            <p:nvPr/>
          </p:nvSpPr>
          <p:spPr>
            <a:xfrm>
              <a:off x="1784201" y="3549247"/>
              <a:ext cx="7063558" cy="765318"/>
            </a:xfrm>
            <a:prstGeom prst="rect">
              <a:avLst/>
            </a:prstGeom>
            <a:noFill/>
            <a:ln>
              <a:noFill/>
            </a:ln>
          </p:spPr>
          <p:txBody>
            <a:bodyPr lIns="91425" tIns="91425" rIns="91425" bIns="91425" anchor="ctr" anchorCtr="0">
              <a:noAutofit/>
            </a:bodyPr>
            <a:lstStyle/>
            <a:p>
              <a:pPr lvl="0" rtl="0">
                <a:spcBef>
                  <a:spcPts val="0"/>
                </a:spcBef>
                <a:buNone/>
              </a:pPr>
              <a:r>
                <a:rPr lang="en-GB" sz="1800" dirty="0">
                  <a:solidFill>
                    <a:schemeClr val="bg2">
                      <a:lumMod val="50000"/>
                    </a:schemeClr>
                  </a:solidFill>
                  <a:latin typeface="Calibri" charset="0"/>
                  <a:ea typeface="Calibri" charset="0"/>
                  <a:cs typeface="Calibri" charset="0"/>
                  <a:sym typeface="Oswald"/>
                </a:rPr>
                <a:t>Military personnel are in a unique position to influence public perception of suicide </a:t>
              </a:r>
              <a:r>
                <a:rPr lang="en-GB" sz="1800">
                  <a:solidFill>
                    <a:schemeClr val="bg2">
                      <a:lumMod val="50000"/>
                    </a:schemeClr>
                  </a:solidFill>
                  <a:latin typeface="Calibri" charset="0"/>
                  <a:ea typeface="Calibri" charset="0"/>
                  <a:cs typeface="Calibri" charset="0"/>
                  <a:sym typeface="Oswald"/>
                </a:rPr>
                <a:t>among military members through media interviews.  </a:t>
              </a:r>
              <a:endParaRPr lang="en-GB" sz="1800" dirty="0">
                <a:solidFill>
                  <a:schemeClr val="bg2">
                    <a:lumMod val="50000"/>
                  </a:schemeClr>
                </a:solidFill>
                <a:latin typeface="Calibri" charset="0"/>
                <a:ea typeface="Calibri" charset="0"/>
                <a:cs typeface="Calibri" charset="0"/>
                <a:sym typeface="Oswald"/>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362" y="3337445"/>
              <a:ext cx="1086919" cy="1160270"/>
            </a:xfrm>
            <a:prstGeom prst="rect">
              <a:avLst/>
            </a:prstGeom>
          </p:spPr>
        </p:pic>
      </p:grpSp>
      <p:sp>
        <p:nvSpPr>
          <p:cNvPr id="22" name="TextBox 21"/>
          <p:cNvSpPr txBox="1"/>
          <p:nvPr/>
        </p:nvSpPr>
        <p:spPr>
          <a:xfrm>
            <a:off x="1956360" y="648882"/>
            <a:ext cx="5069872" cy="253916"/>
          </a:xfrm>
          <a:prstGeom prst="rect">
            <a:avLst/>
          </a:prstGeom>
        </p:spPr>
        <p:txBody>
          <a:bodyPr wrap="square" rtlCol="0" anchor="t">
            <a:spAutoFit/>
          </a:bodyPr>
          <a:lstStyle/>
          <a:p>
            <a:pPr algn="ctr"/>
            <a:r>
              <a:rPr lang="en-US" sz="1050" dirty="0">
                <a:solidFill>
                  <a:schemeClr val="accent2">
                    <a:lumMod val="75000"/>
                  </a:schemeClr>
                </a:solidFill>
                <a:latin typeface="Cambria"/>
              </a:rPr>
              <a:t>Why we need safe reporting and messaging surrounding suicide.</a:t>
            </a:r>
          </a:p>
        </p:txBody>
      </p:sp>
      <p:grpSp>
        <p:nvGrpSpPr>
          <p:cNvPr id="10" name="Group 9"/>
          <p:cNvGrpSpPr/>
          <p:nvPr/>
        </p:nvGrpSpPr>
        <p:grpSpPr>
          <a:xfrm>
            <a:off x="5384100" y="4537094"/>
            <a:ext cx="4140899" cy="596006"/>
            <a:chOff x="5384100" y="4537094"/>
            <a:chExt cx="4140899" cy="596006"/>
          </a:xfrm>
        </p:grpSpPr>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21"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a:ea typeface="Calibri"/>
                  <a:cs typeface="Calibri"/>
                  <a:sym typeface="Calibri"/>
                </a:rPr>
                <a:t>Reidenberg</a:t>
              </a:r>
              <a:r>
                <a:rPr lang="en-GB" sz="900" b="0" i="0" u="none" strike="noStrike" cap="none" dirty="0">
                  <a:solidFill>
                    <a:schemeClr val="bg2">
                      <a:lumMod val="50000"/>
                    </a:schemeClr>
                  </a:solidFill>
                  <a:latin typeface="Calibri"/>
                  <a:ea typeface="Calibri"/>
                  <a:cs typeface="Calibri"/>
                  <a:sym typeface="Calibri"/>
                </a:rPr>
                <a:t> 201</a:t>
              </a:r>
              <a:r>
                <a:rPr lang="en-GB" sz="900" dirty="0">
                  <a:solidFill>
                    <a:schemeClr val="bg2">
                      <a:lumMod val="50000"/>
                    </a:schemeClr>
                  </a:solidFill>
                  <a:latin typeface="Calibri"/>
                  <a:ea typeface="Calibri"/>
                  <a:cs typeface="Calibri"/>
                  <a:sym typeface="Calibri"/>
                </a:rPr>
                <a:t>7</a:t>
              </a:r>
              <a:r>
                <a:rPr lang="en-GB" sz="900" b="0" i="0" u="none" strike="noStrike" cap="none" dirty="0">
                  <a:solidFill>
                    <a:schemeClr val="bg2">
                      <a:lumMod val="50000"/>
                    </a:schemeClr>
                  </a:solidFill>
                  <a:latin typeface="Calibri"/>
                  <a:ea typeface="Calibri"/>
                  <a:cs typeface="Calibri"/>
                  <a:sym typeface="Calibri"/>
                </a:rPr>
                <a:t>. No reproduction or duplication permitted.</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sp>
        <p:nvSpPr>
          <p:cNvPr id="12" name="TextBox 11"/>
          <p:cNvSpPr txBox="1"/>
          <p:nvPr/>
        </p:nvSpPr>
        <p:spPr>
          <a:xfrm>
            <a:off x="995545" y="121205"/>
            <a:ext cx="7291963" cy="600164"/>
          </a:xfrm>
          <a:prstGeom prst="rect">
            <a:avLst/>
          </a:prstGeom>
        </p:spPr>
        <p:txBody>
          <a:bodyPr wrap="square" rtlCol="0" anchor="t">
            <a:spAutoFit/>
          </a:bodyPr>
          <a:lstStyle/>
          <a:p>
            <a:pPr algn="ctr"/>
            <a:r>
              <a:rPr lang="en-US" sz="3300" b="1" dirty="0">
                <a:solidFill>
                  <a:srgbClr val="222A35"/>
                </a:solidFill>
                <a:latin typeface="Calibri" charset="0"/>
              </a:rPr>
              <a:t>What To Avoid</a:t>
            </a:r>
            <a:endParaRPr lang="en-US" sz="3300" dirty="0">
              <a:latin typeface="Calibri" charset="0"/>
            </a:endParaRPr>
          </a:p>
        </p:txBody>
      </p:sp>
      <p:grpSp>
        <p:nvGrpSpPr>
          <p:cNvPr id="25" name="Group 24"/>
          <p:cNvGrpSpPr/>
          <p:nvPr/>
        </p:nvGrpSpPr>
        <p:grpSpPr>
          <a:xfrm>
            <a:off x="5384100" y="4537094"/>
            <a:ext cx="4140899" cy="596006"/>
            <a:chOff x="5384100" y="4537094"/>
            <a:chExt cx="4140899" cy="596006"/>
          </a:xfrm>
        </p:grpSpPr>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27"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a:ea typeface="Calibri"/>
                  <a:cs typeface="Calibri"/>
                  <a:sym typeface="Calibri"/>
                </a:rPr>
                <a:t>Reidenberg</a:t>
              </a:r>
              <a:r>
                <a:rPr lang="en-GB" sz="900" b="0" i="0" u="none" strike="noStrike" cap="none" dirty="0">
                  <a:solidFill>
                    <a:schemeClr val="bg2">
                      <a:lumMod val="50000"/>
                    </a:schemeClr>
                  </a:solidFill>
                  <a:latin typeface="Calibri"/>
                  <a:ea typeface="Calibri"/>
                  <a:cs typeface="Calibri"/>
                  <a:sym typeface="Calibri"/>
                </a:rPr>
                <a:t> 201</a:t>
              </a:r>
              <a:r>
                <a:rPr lang="en-GB" sz="900" dirty="0">
                  <a:solidFill>
                    <a:schemeClr val="bg2">
                      <a:lumMod val="50000"/>
                    </a:schemeClr>
                  </a:solidFill>
                  <a:latin typeface="Calibri"/>
                  <a:ea typeface="Calibri"/>
                  <a:cs typeface="Calibri"/>
                  <a:sym typeface="Calibri"/>
                </a:rPr>
                <a:t>7</a:t>
              </a:r>
              <a:r>
                <a:rPr lang="en-GB" sz="900" b="0" i="0" u="none" strike="noStrike" cap="none" dirty="0">
                  <a:solidFill>
                    <a:schemeClr val="bg2">
                      <a:lumMod val="50000"/>
                    </a:schemeClr>
                  </a:solidFill>
                  <a:latin typeface="Calibri"/>
                  <a:ea typeface="Calibri"/>
                  <a:cs typeface="Calibri"/>
                  <a:sym typeface="Calibri"/>
                </a:rPr>
                <a:t>. No reproduction or duplication permitted.</a:t>
              </a:r>
            </a:p>
          </p:txBody>
        </p:sp>
      </p:grpSp>
      <p:grpSp>
        <p:nvGrpSpPr>
          <p:cNvPr id="5" name="Group 4"/>
          <p:cNvGrpSpPr/>
          <p:nvPr/>
        </p:nvGrpSpPr>
        <p:grpSpPr>
          <a:xfrm>
            <a:off x="4722806" y="745864"/>
            <a:ext cx="3732048" cy="3826985"/>
            <a:chOff x="4722806" y="745864"/>
            <a:chExt cx="3732048" cy="3826985"/>
          </a:xfrm>
        </p:grpSpPr>
        <p:grpSp>
          <p:nvGrpSpPr>
            <p:cNvPr id="3" name="Group 2"/>
            <p:cNvGrpSpPr/>
            <p:nvPr/>
          </p:nvGrpSpPr>
          <p:grpSpPr>
            <a:xfrm>
              <a:off x="4722806" y="745864"/>
              <a:ext cx="3732048" cy="3826985"/>
              <a:chOff x="4722806" y="745864"/>
              <a:chExt cx="3732048" cy="3826985"/>
            </a:xfrm>
          </p:grpSpPr>
          <p:grpSp>
            <p:nvGrpSpPr>
              <p:cNvPr id="18" name="Group 17"/>
              <p:cNvGrpSpPr/>
              <p:nvPr/>
            </p:nvGrpSpPr>
            <p:grpSpPr>
              <a:xfrm>
                <a:off x="4722806" y="745864"/>
                <a:ext cx="3732048" cy="3826985"/>
                <a:chOff x="4641526" y="502024"/>
                <a:chExt cx="3732048" cy="3826985"/>
              </a:xfrm>
            </p:grpSpPr>
            <p:sp>
              <p:nvSpPr>
                <p:cNvPr id="20" name="Rectangle 19"/>
                <p:cNvSpPr/>
                <p:nvPr/>
              </p:nvSpPr>
              <p:spPr>
                <a:xfrm>
                  <a:off x="4641526" y="502024"/>
                  <a:ext cx="3732048" cy="3739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Rectangle 20"/>
                <p:cNvSpPr/>
                <p:nvPr/>
              </p:nvSpPr>
              <p:spPr>
                <a:xfrm>
                  <a:off x="4771807" y="2728571"/>
                  <a:ext cx="3601767" cy="1600438"/>
                </a:xfrm>
                <a:prstGeom prst="rect">
                  <a:avLst/>
                </a:prstGeom>
              </p:spPr>
              <p:txBody>
                <a:bodyPr wrap="square">
                  <a:spAutoFit/>
                </a:bodyPr>
                <a:lstStyle/>
                <a:p>
                  <a:r>
                    <a:rPr lang="en-GB" dirty="0">
                      <a:solidFill>
                        <a:schemeClr val="bg2">
                          <a:lumMod val="50000"/>
                        </a:schemeClr>
                      </a:solidFill>
                      <a:latin typeface="Calibri" charset="0"/>
                      <a:ea typeface="Calibri" charset="0"/>
                      <a:cs typeface="Calibri" charset="0"/>
                      <a:sym typeface="Tahoma"/>
                    </a:rPr>
                    <a:t>Avoid portraying suicide as a common or an acceptable way to handle problems. Avoid using phrases like, “I would have killed myself too if that happened to me.” Most people who face adversity in life do not go on to die by suicide, but rather seek support in other ways. </a:t>
                  </a:r>
                </a:p>
                <a:p>
                  <a:pPr lvl="0">
                    <a:buClr>
                      <a:schemeClr val="lt1"/>
                    </a:buClr>
                    <a:buSzPct val="25000"/>
                  </a:pPr>
                  <a:endParaRPr lang="en-GB" dirty="0">
                    <a:solidFill>
                      <a:schemeClr val="bg2">
                        <a:lumMod val="50000"/>
                      </a:schemeClr>
                    </a:solidFill>
                    <a:latin typeface="Calibri" charset="0"/>
                    <a:ea typeface="Calibri" charset="0"/>
                    <a:cs typeface="Calibri" charset="0"/>
                    <a:sym typeface="Tahoma"/>
                  </a:endParaRPr>
                </a:p>
              </p:txBody>
            </p:sp>
            <p:sp>
              <p:nvSpPr>
                <p:cNvPr id="23" name="Rectangle 22"/>
                <p:cNvSpPr/>
                <p:nvPr/>
              </p:nvSpPr>
              <p:spPr>
                <a:xfrm>
                  <a:off x="5622843" y="2241106"/>
                  <a:ext cx="1814278" cy="461665"/>
                </a:xfrm>
                <a:prstGeom prst="rect">
                  <a:avLst/>
                </a:prstGeom>
              </p:spPr>
              <p:txBody>
                <a:bodyPr wrap="square">
                  <a:spAutoFit/>
                </a:bodyPr>
                <a:lstStyle/>
                <a:p>
                  <a:r>
                    <a:rPr lang="en-US" sz="2400" b="1" dirty="0">
                      <a:solidFill>
                        <a:schemeClr val="bg2">
                          <a:lumMod val="50000"/>
                        </a:schemeClr>
                      </a:solidFill>
                      <a:latin typeface="Calibri" charset="0"/>
                      <a:ea typeface="Calibri" charset="0"/>
                      <a:cs typeface="Calibri" charset="0"/>
                    </a:rPr>
                    <a:t>Normalizing</a:t>
                  </a:r>
                </a:p>
              </p:txBody>
            </p:sp>
          </p:grpSp>
          <p:sp>
            <p:nvSpPr>
              <p:cNvPr id="28" name="Oval 27"/>
              <p:cNvSpPr/>
              <p:nvPr/>
            </p:nvSpPr>
            <p:spPr>
              <a:xfrm>
                <a:off x="5861468" y="960424"/>
                <a:ext cx="1385413" cy="1390994"/>
              </a:xfrm>
              <a:prstGeom prst="ellipse">
                <a:avLst/>
              </a:prstGeom>
              <a:noFill/>
              <a:ln w="476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68"/>
                      </a14:imgEffect>
                      <a14:imgEffect>
                        <a14:saturation sat="324000"/>
                      </a14:imgEffect>
                      <a14:imgEffect>
                        <a14:brightnessContrast bright="-66000" contrast="100000"/>
                      </a14:imgEffect>
                    </a14:imgLayer>
                  </a14:imgProps>
                </a:ext>
                <a:ext uri="{28A0092B-C50C-407E-A947-70E740481C1C}">
                  <a14:useLocalDpi xmlns:a14="http://schemas.microsoft.com/office/drawing/2010/main" val="0"/>
                </a:ext>
              </a:extLst>
            </a:blip>
            <a:stretch>
              <a:fillRect/>
            </a:stretch>
          </p:blipFill>
          <p:spPr>
            <a:xfrm>
              <a:off x="6166060" y="1248030"/>
              <a:ext cx="814004" cy="769234"/>
            </a:xfrm>
            <a:prstGeom prst="rect">
              <a:avLst/>
            </a:prstGeom>
          </p:spPr>
        </p:pic>
      </p:grpSp>
      <p:grpSp>
        <p:nvGrpSpPr>
          <p:cNvPr id="6" name="Group 5"/>
          <p:cNvGrpSpPr/>
          <p:nvPr/>
        </p:nvGrpSpPr>
        <p:grpSpPr>
          <a:xfrm>
            <a:off x="713133" y="745864"/>
            <a:ext cx="3763563" cy="3848135"/>
            <a:chOff x="713133" y="745864"/>
            <a:chExt cx="3763563" cy="3848135"/>
          </a:xfrm>
        </p:grpSpPr>
        <p:grpSp>
          <p:nvGrpSpPr>
            <p:cNvPr id="2" name="Group 1"/>
            <p:cNvGrpSpPr/>
            <p:nvPr/>
          </p:nvGrpSpPr>
          <p:grpSpPr>
            <a:xfrm>
              <a:off x="713133" y="745864"/>
              <a:ext cx="3732048" cy="3739226"/>
              <a:chOff x="713133" y="745864"/>
              <a:chExt cx="3732048" cy="3739226"/>
            </a:xfrm>
          </p:grpSpPr>
          <p:grpSp>
            <p:nvGrpSpPr>
              <p:cNvPr id="13" name="Group 12"/>
              <p:cNvGrpSpPr/>
              <p:nvPr/>
            </p:nvGrpSpPr>
            <p:grpSpPr>
              <a:xfrm>
                <a:off x="713133" y="745864"/>
                <a:ext cx="3732048" cy="3739226"/>
                <a:chOff x="733453" y="502024"/>
                <a:chExt cx="3732048" cy="3739226"/>
              </a:xfrm>
            </p:grpSpPr>
            <p:sp>
              <p:nvSpPr>
                <p:cNvPr id="14" name="Rectangle 13"/>
                <p:cNvSpPr/>
                <p:nvPr/>
              </p:nvSpPr>
              <p:spPr>
                <a:xfrm>
                  <a:off x="733453" y="502024"/>
                  <a:ext cx="3732048" cy="3739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p:cNvSpPr/>
                <p:nvPr/>
              </p:nvSpPr>
              <p:spPr>
                <a:xfrm>
                  <a:off x="889147" y="2693466"/>
                  <a:ext cx="3440524" cy="307777"/>
                </a:xfrm>
                <a:prstGeom prst="rect">
                  <a:avLst/>
                </a:prstGeom>
              </p:spPr>
              <p:txBody>
                <a:bodyPr wrap="square">
                  <a:spAutoFit/>
                </a:bodyPr>
                <a:lstStyle/>
                <a:p>
                  <a:pPr>
                    <a:buClr>
                      <a:srgbClr val="FFFFFF"/>
                    </a:buClr>
                    <a:buSzPct val="25000"/>
                  </a:pPr>
                  <a:endParaRPr lang="en-GB" dirty="0">
                    <a:solidFill>
                      <a:schemeClr val="bg2">
                        <a:lumMod val="50000"/>
                      </a:schemeClr>
                    </a:solidFill>
                    <a:latin typeface="Calibri" charset="0"/>
                    <a:ea typeface="Calibri" charset="0"/>
                    <a:cs typeface="Calibri" charset="0"/>
                    <a:sym typeface="Tahoma"/>
                  </a:endParaRPr>
                </a:p>
              </p:txBody>
            </p:sp>
            <p:sp>
              <p:nvSpPr>
                <p:cNvPr id="16" name="Oval 15"/>
                <p:cNvSpPr/>
                <p:nvPr/>
              </p:nvSpPr>
              <p:spPr>
                <a:xfrm>
                  <a:off x="1930399" y="716584"/>
                  <a:ext cx="1385413" cy="1390994"/>
                </a:xfrm>
                <a:prstGeom prst="ellipse">
                  <a:avLst/>
                </a:prstGeom>
                <a:noFill/>
                <a:ln w="476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100270" y="2227539"/>
                  <a:ext cx="3098153" cy="461665"/>
                </a:xfrm>
                <a:prstGeom prst="rect">
                  <a:avLst/>
                </a:prstGeom>
              </p:spPr>
              <p:txBody>
                <a:bodyPr wrap="square">
                  <a:spAutoFit/>
                </a:bodyPr>
                <a:lstStyle/>
                <a:p>
                  <a:r>
                    <a:rPr lang="en-US" sz="2400" b="1">
                      <a:solidFill>
                        <a:schemeClr val="bg2">
                          <a:lumMod val="50000"/>
                        </a:schemeClr>
                      </a:solidFill>
                      <a:latin typeface="Calibri" charset="0"/>
                      <a:ea typeface="Calibri" charset="0"/>
                      <a:cs typeface="Calibri" charset="0"/>
                    </a:rPr>
                    <a:t>Sensational Headlines</a:t>
                  </a:r>
                  <a:endParaRPr lang="en-US" sz="2400" b="1" dirty="0">
                    <a:solidFill>
                      <a:schemeClr val="bg2">
                        <a:lumMod val="50000"/>
                      </a:schemeClr>
                    </a:solidFill>
                    <a:latin typeface="Calibri" charset="0"/>
                    <a:ea typeface="Calibri" charset="0"/>
                    <a:cs typeface="Calibri" charset="0"/>
                  </a:endParaRPr>
                </a:p>
              </p:txBody>
            </p:sp>
          </p:grpSp>
          <p:grpSp>
            <p:nvGrpSpPr>
              <p:cNvPr id="35" name="Group 34"/>
              <p:cNvGrpSpPr/>
              <p:nvPr/>
            </p:nvGrpSpPr>
            <p:grpSpPr>
              <a:xfrm>
                <a:off x="2031999" y="1278510"/>
                <a:ext cx="1039601" cy="855090"/>
                <a:chOff x="1166214" y="1176910"/>
                <a:chExt cx="1214505" cy="1064529"/>
              </a:xfrm>
              <a:solidFill>
                <a:schemeClr val="bg2">
                  <a:lumMod val="50000"/>
                </a:schemeClr>
              </a:solidFill>
            </p:grpSpPr>
            <p:sp>
              <p:nvSpPr>
                <p:cNvPr id="36" name="Shape 1441"/>
                <p:cNvSpPr/>
                <p:nvPr/>
              </p:nvSpPr>
              <p:spPr>
                <a:xfrm>
                  <a:off x="1166214" y="1230095"/>
                  <a:ext cx="685800" cy="685799"/>
                </a:xfrm>
                <a:prstGeom prst="star4">
                  <a:avLst>
                    <a:gd name="adj" fmla="val 12500"/>
                  </a:avLst>
                </a:prstGeom>
                <a:grpFill/>
                <a:ln>
                  <a:noFill/>
                </a:ln>
              </p:spPr>
              <p:txBody>
                <a:bodyPr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alibri"/>
                    <a:ea typeface="Calibri"/>
                    <a:cs typeface="Calibri"/>
                    <a:sym typeface="Calibri"/>
                  </a:endParaRPr>
                </a:p>
              </p:txBody>
            </p:sp>
            <p:sp>
              <p:nvSpPr>
                <p:cNvPr id="37" name="Shape 1442"/>
                <p:cNvSpPr/>
                <p:nvPr/>
              </p:nvSpPr>
              <p:spPr>
                <a:xfrm>
                  <a:off x="1641324" y="1652539"/>
                  <a:ext cx="588900" cy="588900"/>
                </a:xfrm>
                <a:prstGeom prst="star4">
                  <a:avLst>
                    <a:gd name="adj" fmla="val 12500"/>
                  </a:avLst>
                </a:prstGeom>
                <a:grpFill/>
                <a:ln>
                  <a:noFill/>
                </a:ln>
              </p:spPr>
              <p:txBody>
                <a:bodyPr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alibri"/>
                    <a:ea typeface="Calibri"/>
                    <a:cs typeface="Calibri"/>
                    <a:sym typeface="Calibri"/>
                  </a:endParaRPr>
                </a:p>
              </p:txBody>
            </p:sp>
            <p:sp>
              <p:nvSpPr>
                <p:cNvPr id="38" name="Shape 1443"/>
                <p:cNvSpPr/>
                <p:nvPr/>
              </p:nvSpPr>
              <p:spPr>
                <a:xfrm>
                  <a:off x="1888719" y="1176910"/>
                  <a:ext cx="492000" cy="492000"/>
                </a:xfrm>
                <a:prstGeom prst="star4">
                  <a:avLst>
                    <a:gd name="adj" fmla="val 12500"/>
                  </a:avLst>
                </a:prstGeom>
                <a:grpFill/>
                <a:ln>
                  <a:noFill/>
                </a:ln>
              </p:spPr>
              <p:txBody>
                <a:bodyPr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alibri"/>
                    <a:ea typeface="Calibri"/>
                    <a:cs typeface="Calibri"/>
                    <a:sym typeface="Calibri"/>
                  </a:endParaRPr>
                </a:p>
              </p:txBody>
            </p:sp>
          </p:grpSp>
        </p:grpSp>
        <p:sp>
          <p:nvSpPr>
            <p:cNvPr id="39" name="Rectangle 38"/>
            <p:cNvSpPr/>
            <p:nvPr/>
          </p:nvSpPr>
          <p:spPr>
            <a:xfrm>
              <a:off x="868827" y="2993561"/>
              <a:ext cx="3607869" cy="1600438"/>
            </a:xfrm>
            <a:prstGeom prst="rect">
              <a:avLst/>
            </a:prstGeom>
          </p:spPr>
          <p:txBody>
            <a:bodyPr wrap="square">
              <a:spAutoFit/>
            </a:bodyPr>
            <a:lstStyle/>
            <a:p>
              <a:r>
                <a:rPr lang="en-GB" dirty="0">
                  <a:solidFill>
                    <a:schemeClr val="bg2">
                      <a:lumMod val="50000"/>
                    </a:schemeClr>
                  </a:solidFill>
                  <a:latin typeface="Calibri" charset="0"/>
                  <a:ea typeface="Calibri" charset="0"/>
                  <a:cs typeface="Calibri" charset="0"/>
                  <a:sym typeface="Tahoma"/>
                </a:rPr>
                <a:t>Although you likely won’t have control over headlines or placement of stories, you can make a recommendation to avoid text that sensationalizes death by suicide. </a:t>
              </a:r>
              <a:r>
                <a:rPr lang="en-US" dirty="0">
                  <a:solidFill>
                    <a:schemeClr val="bg2">
                      <a:lumMod val="50000"/>
                    </a:schemeClr>
                  </a:solidFill>
                  <a:latin typeface="Calibri" charset="0"/>
                  <a:ea typeface="Calibri" charset="0"/>
                  <a:cs typeface="Calibri" charset="0"/>
                </a:rPr>
                <a:t>(e.g., “Kurt Cobain Used Shotgun to Commit Suicide”). Instead use “Kurt Cobain Dead at 27.”</a:t>
              </a:r>
              <a:endParaRPr lang="en-GB" dirty="0">
                <a:solidFill>
                  <a:schemeClr val="bg2">
                    <a:lumMod val="50000"/>
                  </a:schemeClr>
                </a:solidFill>
                <a:latin typeface="Calibri" charset="0"/>
                <a:ea typeface="Calibri" charset="0"/>
                <a:cs typeface="Calibri" charset="0"/>
                <a:sym typeface="Tahoma"/>
              </a:endParaRPr>
            </a:p>
            <a:p>
              <a:pPr lvl="0">
                <a:buClr>
                  <a:schemeClr val="lt1"/>
                </a:buClr>
                <a:buSzPct val="25000"/>
              </a:pPr>
              <a:endParaRPr lang="en-GB" dirty="0">
                <a:solidFill>
                  <a:schemeClr val="bg2">
                    <a:lumMod val="50000"/>
                  </a:schemeClr>
                </a:solidFill>
                <a:latin typeface="Calibri" charset="0"/>
                <a:ea typeface="Calibri" charset="0"/>
                <a:cs typeface="Calibri" charset="0"/>
                <a:sym typeface="Tahoma"/>
              </a:endParaRPr>
            </a:p>
          </p:txBody>
        </p:sp>
      </p:grpSp>
    </p:spTree>
    <p:extLst>
      <p:ext uri="{BB962C8B-B14F-4D97-AF65-F5344CB8AC3E}">
        <p14:creationId xmlns:p14="http://schemas.microsoft.com/office/powerpoint/2010/main" val="94083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sp>
        <p:nvSpPr>
          <p:cNvPr id="12" name="TextBox 11"/>
          <p:cNvSpPr txBox="1"/>
          <p:nvPr/>
        </p:nvSpPr>
        <p:spPr>
          <a:xfrm>
            <a:off x="995545" y="121205"/>
            <a:ext cx="7291963" cy="600164"/>
          </a:xfrm>
          <a:prstGeom prst="rect">
            <a:avLst/>
          </a:prstGeom>
        </p:spPr>
        <p:txBody>
          <a:bodyPr wrap="square" rtlCol="0" anchor="t">
            <a:spAutoFit/>
          </a:bodyPr>
          <a:lstStyle/>
          <a:p>
            <a:pPr algn="ctr"/>
            <a:r>
              <a:rPr lang="en-US" sz="3300" b="1" dirty="0">
                <a:solidFill>
                  <a:srgbClr val="222A35"/>
                </a:solidFill>
                <a:latin typeface="Calibri" charset="0"/>
              </a:rPr>
              <a:t>What To Avoid</a:t>
            </a:r>
            <a:endParaRPr lang="en-US" sz="3300" dirty="0">
              <a:latin typeface="Calibri" charset="0"/>
            </a:endParaRPr>
          </a:p>
        </p:txBody>
      </p:sp>
      <p:grpSp>
        <p:nvGrpSpPr>
          <p:cNvPr id="25" name="Group 24"/>
          <p:cNvGrpSpPr/>
          <p:nvPr/>
        </p:nvGrpSpPr>
        <p:grpSpPr>
          <a:xfrm>
            <a:off x="5384100" y="4537094"/>
            <a:ext cx="4140899" cy="596006"/>
            <a:chOff x="5384100" y="4537094"/>
            <a:chExt cx="4140899" cy="596006"/>
          </a:xfrm>
        </p:grpSpPr>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27"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a:ea typeface="Calibri"/>
                  <a:cs typeface="Calibri"/>
                  <a:sym typeface="Calibri"/>
                </a:rPr>
                <a:t>Reidenberg</a:t>
              </a:r>
              <a:r>
                <a:rPr lang="en-GB" sz="900" b="0" i="0" u="none" strike="noStrike" cap="none" dirty="0">
                  <a:solidFill>
                    <a:schemeClr val="bg2">
                      <a:lumMod val="50000"/>
                    </a:schemeClr>
                  </a:solidFill>
                  <a:latin typeface="Calibri"/>
                  <a:ea typeface="Calibri"/>
                  <a:cs typeface="Calibri"/>
                  <a:sym typeface="Calibri"/>
                </a:rPr>
                <a:t> 201</a:t>
              </a:r>
              <a:r>
                <a:rPr lang="en-GB" sz="900" dirty="0">
                  <a:solidFill>
                    <a:schemeClr val="bg2">
                      <a:lumMod val="50000"/>
                    </a:schemeClr>
                  </a:solidFill>
                  <a:latin typeface="Calibri"/>
                  <a:ea typeface="Calibri"/>
                  <a:cs typeface="Calibri"/>
                  <a:sym typeface="Calibri"/>
                </a:rPr>
                <a:t>7</a:t>
              </a:r>
              <a:r>
                <a:rPr lang="en-GB" sz="900" b="0" i="0" u="none" strike="noStrike" cap="none" dirty="0">
                  <a:solidFill>
                    <a:schemeClr val="bg2">
                      <a:lumMod val="50000"/>
                    </a:schemeClr>
                  </a:solidFill>
                  <a:latin typeface="Calibri"/>
                  <a:ea typeface="Calibri"/>
                  <a:cs typeface="Calibri"/>
                  <a:sym typeface="Calibri"/>
                </a:rPr>
                <a:t>. No reproduction or duplication permitted.</a:t>
              </a:r>
            </a:p>
          </p:txBody>
        </p:sp>
      </p:grpSp>
      <p:grpSp>
        <p:nvGrpSpPr>
          <p:cNvPr id="4" name="Group 3"/>
          <p:cNvGrpSpPr/>
          <p:nvPr/>
        </p:nvGrpSpPr>
        <p:grpSpPr>
          <a:xfrm>
            <a:off x="4722806" y="745864"/>
            <a:ext cx="3732048" cy="3826985"/>
            <a:chOff x="4722806" y="745864"/>
            <a:chExt cx="3732048" cy="3826985"/>
          </a:xfrm>
        </p:grpSpPr>
        <p:grpSp>
          <p:nvGrpSpPr>
            <p:cNvPr id="3" name="Group 2"/>
            <p:cNvGrpSpPr/>
            <p:nvPr/>
          </p:nvGrpSpPr>
          <p:grpSpPr>
            <a:xfrm>
              <a:off x="4722806" y="745864"/>
              <a:ext cx="3732048" cy="3826985"/>
              <a:chOff x="4722806" y="745864"/>
              <a:chExt cx="3732048" cy="3826985"/>
            </a:xfrm>
          </p:grpSpPr>
          <p:grpSp>
            <p:nvGrpSpPr>
              <p:cNvPr id="18" name="Group 17"/>
              <p:cNvGrpSpPr/>
              <p:nvPr/>
            </p:nvGrpSpPr>
            <p:grpSpPr>
              <a:xfrm>
                <a:off x="4722806" y="745864"/>
                <a:ext cx="3732048" cy="3826985"/>
                <a:chOff x="4641526" y="502024"/>
                <a:chExt cx="3732048" cy="3826985"/>
              </a:xfrm>
            </p:grpSpPr>
            <p:sp>
              <p:nvSpPr>
                <p:cNvPr id="20" name="Rectangle 19"/>
                <p:cNvSpPr/>
                <p:nvPr/>
              </p:nvSpPr>
              <p:spPr>
                <a:xfrm>
                  <a:off x="4641526" y="502024"/>
                  <a:ext cx="3732048" cy="3739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Rectangle 20"/>
                <p:cNvSpPr/>
                <p:nvPr/>
              </p:nvSpPr>
              <p:spPr>
                <a:xfrm>
                  <a:off x="4771807" y="2728571"/>
                  <a:ext cx="3601767" cy="1600438"/>
                </a:xfrm>
                <a:prstGeom prst="rect">
                  <a:avLst/>
                </a:prstGeom>
              </p:spPr>
              <p:txBody>
                <a:bodyPr wrap="square">
                  <a:spAutoFit/>
                </a:bodyPr>
                <a:lstStyle/>
                <a:p>
                  <a:pPr lvl="0"/>
                  <a:r>
                    <a:rPr lang="en-GB" dirty="0">
                      <a:solidFill>
                        <a:schemeClr val="bg2">
                          <a:lumMod val="50000"/>
                        </a:schemeClr>
                      </a:solidFill>
                      <a:latin typeface="Calibri" charset="0"/>
                      <a:ea typeface="Calibri" charset="0"/>
                      <a:cs typeface="Calibri" charset="0"/>
                      <a:sym typeface="Tahoma"/>
                    </a:rPr>
                    <a:t>Overusing or misusing data can enhance the idea that suicide is not preventable. When talking about data avoid describing suicide as an “epidemic” or using other strong words like “skyrocketing” or “increasing rapidly.” Use words like “rise” or “increase” instead. </a:t>
                  </a:r>
                </a:p>
                <a:p>
                  <a:endParaRPr lang="en-GB" dirty="0">
                    <a:solidFill>
                      <a:schemeClr val="bg2">
                        <a:lumMod val="50000"/>
                      </a:schemeClr>
                    </a:solidFill>
                    <a:latin typeface="Calibri" charset="0"/>
                    <a:ea typeface="Calibri" charset="0"/>
                    <a:cs typeface="Calibri" charset="0"/>
                    <a:sym typeface="Tahoma"/>
                  </a:endParaRPr>
                </a:p>
              </p:txBody>
            </p:sp>
            <p:sp>
              <p:nvSpPr>
                <p:cNvPr id="23" name="Rectangle 22"/>
                <p:cNvSpPr/>
                <p:nvPr/>
              </p:nvSpPr>
              <p:spPr>
                <a:xfrm>
                  <a:off x="5622842" y="2241106"/>
                  <a:ext cx="2427201" cy="461665"/>
                </a:xfrm>
                <a:prstGeom prst="rect">
                  <a:avLst/>
                </a:prstGeom>
              </p:spPr>
              <p:txBody>
                <a:bodyPr wrap="square">
                  <a:spAutoFit/>
                </a:bodyPr>
                <a:lstStyle/>
                <a:p>
                  <a:r>
                    <a:rPr lang="en-US" sz="2400" b="1" dirty="0">
                      <a:solidFill>
                        <a:schemeClr val="bg2">
                          <a:lumMod val="50000"/>
                        </a:schemeClr>
                      </a:solidFill>
                      <a:latin typeface="Calibri" charset="0"/>
                      <a:ea typeface="Calibri" charset="0"/>
                      <a:cs typeface="Calibri" charset="0"/>
                    </a:rPr>
                    <a:t>Misusing Data</a:t>
                  </a:r>
                </a:p>
              </p:txBody>
            </p:sp>
          </p:grpSp>
          <p:pic>
            <p:nvPicPr>
              <p:cNvPr id="30" name="Shape 1133" descr="rising-trend-chart-icon-70391.png"/>
              <p:cNvPicPr preferRelativeResize="0"/>
              <p:nvPr/>
            </p:nvPicPr>
            <p:blipFill>
              <a:blip r:embed="rId4">
                <a:duotone>
                  <a:prstClr val="black"/>
                  <a:schemeClr val="accent5">
                    <a:tint val="45000"/>
                    <a:satMod val="400000"/>
                  </a:schemeClr>
                </a:duotone>
                <a:alphaModFix/>
                <a:extLst>
                  <a:ext uri="{BEBA8EAE-BF5A-486C-A8C5-ECC9F3942E4B}">
                    <a14:imgProps xmlns:a14="http://schemas.microsoft.com/office/drawing/2010/main">
                      <a14:imgLayer r:embed="rId5">
                        <a14:imgEffect>
                          <a14:brightnessContrast bright="-70000"/>
                        </a14:imgEffect>
                      </a14:imgLayer>
                    </a14:imgProps>
                  </a:ext>
                </a:extLst>
              </a:blip>
              <a:stretch>
                <a:fillRect/>
              </a:stretch>
            </p:blipFill>
            <p:spPr>
              <a:xfrm>
                <a:off x="5842659" y="1021384"/>
                <a:ext cx="1261982" cy="1188989"/>
              </a:xfrm>
              <a:prstGeom prst="rect">
                <a:avLst/>
              </a:prstGeom>
              <a:noFill/>
              <a:ln>
                <a:noFill/>
              </a:ln>
            </p:spPr>
          </p:pic>
        </p:grpSp>
        <p:sp>
          <p:nvSpPr>
            <p:cNvPr id="28" name="Oval 27"/>
            <p:cNvSpPr/>
            <p:nvPr/>
          </p:nvSpPr>
          <p:spPr>
            <a:xfrm>
              <a:off x="5861468" y="960424"/>
              <a:ext cx="1385413" cy="1390994"/>
            </a:xfrm>
            <a:prstGeom prst="ellipse">
              <a:avLst/>
            </a:prstGeom>
            <a:noFill/>
            <a:ln w="476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713133" y="745864"/>
            <a:ext cx="4082389" cy="3761102"/>
            <a:chOff x="713133" y="745864"/>
            <a:chExt cx="4082389" cy="3761102"/>
          </a:xfrm>
        </p:grpSpPr>
        <p:grpSp>
          <p:nvGrpSpPr>
            <p:cNvPr id="13" name="Group 12"/>
            <p:cNvGrpSpPr/>
            <p:nvPr/>
          </p:nvGrpSpPr>
          <p:grpSpPr>
            <a:xfrm>
              <a:off x="713133" y="745864"/>
              <a:ext cx="4082389" cy="3761102"/>
              <a:chOff x="733453" y="502024"/>
              <a:chExt cx="4082389" cy="3761102"/>
            </a:xfrm>
          </p:grpSpPr>
          <p:sp>
            <p:nvSpPr>
              <p:cNvPr id="14" name="Rectangle 13"/>
              <p:cNvSpPr/>
              <p:nvPr/>
            </p:nvSpPr>
            <p:spPr>
              <a:xfrm>
                <a:off x="733453" y="502024"/>
                <a:ext cx="3732048" cy="3739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p:cNvSpPr/>
              <p:nvPr/>
            </p:nvSpPr>
            <p:spPr>
              <a:xfrm>
                <a:off x="889146" y="2693466"/>
                <a:ext cx="3477589" cy="1569660"/>
              </a:xfrm>
              <a:prstGeom prst="rect">
                <a:avLst/>
              </a:prstGeom>
            </p:spPr>
            <p:txBody>
              <a:bodyPr wrap="square">
                <a:spAutoFit/>
              </a:bodyPr>
              <a:lstStyle/>
              <a:p>
                <a:r>
                  <a:rPr lang="en-GB" sz="1600" dirty="0">
                    <a:solidFill>
                      <a:schemeClr val="bg2">
                        <a:lumMod val="50000"/>
                      </a:schemeClr>
                    </a:solidFill>
                    <a:latin typeface="Calibri" charset="0"/>
                    <a:ea typeface="Calibri" charset="0"/>
                    <a:cs typeface="Calibri" charset="0"/>
                    <a:sym typeface="Tahoma"/>
                  </a:rPr>
                  <a:t>Referring to suicide as “successful,” “unsuccessful” or a “failed attempt.” Using the phrase “committed suicide.” Use phrases like “died by suicide,” “completed suicide” or “killed him/herself.”</a:t>
                </a:r>
              </a:p>
            </p:txBody>
          </p:sp>
          <p:sp>
            <p:nvSpPr>
              <p:cNvPr id="16" name="Oval 15"/>
              <p:cNvSpPr/>
              <p:nvPr/>
            </p:nvSpPr>
            <p:spPr>
              <a:xfrm>
                <a:off x="1930399" y="716584"/>
                <a:ext cx="1385413" cy="1390994"/>
              </a:xfrm>
              <a:prstGeom prst="ellipse">
                <a:avLst/>
              </a:prstGeom>
              <a:noFill/>
              <a:ln w="476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437788" y="2227539"/>
                <a:ext cx="3378054" cy="461665"/>
              </a:xfrm>
              <a:prstGeom prst="rect">
                <a:avLst/>
              </a:prstGeom>
            </p:spPr>
            <p:txBody>
              <a:bodyPr wrap="square">
                <a:spAutoFit/>
              </a:bodyPr>
              <a:lstStyle/>
              <a:p>
                <a:r>
                  <a:rPr lang="en-US" sz="2400" b="1" dirty="0">
                    <a:solidFill>
                      <a:schemeClr val="bg2">
                        <a:lumMod val="50000"/>
                      </a:schemeClr>
                    </a:solidFill>
                    <a:latin typeface="Calibri" charset="0"/>
                    <a:ea typeface="Calibri" charset="0"/>
                    <a:cs typeface="Calibri" charset="0"/>
                  </a:rPr>
                  <a:t>Harmful Language</a:t>
                </a:r>
              </a:p>
            </p:txBody>
          </p:sp>
        </p:grpSp>
        <p:pic>
          <p:nvPicPr>
            <p:cNvPr id="24" name="Shape 1217" descr="quote-xxl.png"/>
            <p:cNvPicPr preferRelativeResize="0"/>
            <p:nvPr/>
          </p:nvPicPr>
          <p:blipFill>
            <a:blip r:embed="rId6">
              <a:alphaModFix/>
              <a:duotone>
                <a:prstClr val="black"/>
                <a:schemeClr val="accent5">
                  <a:tint val="45000"/>
                  <a:satMod val="400000"/>
                </a:schemeClr>
              </a:duotone>
              <a:extLst>
                <a:ext uri="{BEBA8EAE-BF5A-486C-A8C5-ECC9F3942E4B}">
                  <a14:imgProps xmlns:a14="http://schemas.microsoft.com/office/drawing/2010/main">
                    <a14:imgLayer r:embed="rId7">
                      <a14:imgEffect>
                        <a14:brightnessContrast bright="-74000"/>
                      </a14:imgEffect>
                    </a14:imgLayer>
                  </a14:imgProps>
                </a:ext>
              </a:extLst>
            </a:blip>
            <a:stretch>
              <a:fillRect/>
            </a:stretch>
          </p:blipFill>
          <p:spPr>
            <a:xfrm>
              <a:off x="2231032" y="1239520"/>
              <a:ext cx="764526" cy="764526"/>
            </a:xfrm>
            <a:prstGeom prst="rect">
              <a:avLst/>
            </a:prstGeom>
            <a:noFill/>
            <a:ln>
              <a:noFill/>
            </a:ln>
          </p:spPr>
        </p:pic>
      </p:grpSp>
    </p:spTree>
    <p:extLst>
      <p:ext uri="{BB962C8B-B14F-4D97-AF65-F5344CB8AC3E}">
        <p14:creationId xmlns:p14="http://schemas.microsoft.com/office/powerpoint/2010/main" val="165346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sp>
        <p:nvSpPr>
          <p:cNvPr id="12" name="TextBox 11"/>
          <p:cNvSpPr txBox="1"/>
          <p:nvPr/>
        </p:nvSpPr>
        <p:spPr>
          <a:xfrm>
            <a:off x="995545" y="121205"/>
            <a:ext cx="7291963" cy="600164"/>
          </a:xfrm>
          <a:prstGeom prst="rect">
            <a:avLst/>
          </a:prstGeom>
        </p:spPr>
        <p:txBody>
          <a:bodyPr wrap="square" rtlCol="0" anchor="t">
            <a:spAutoFit/>
          </a:bodyPr>
          <a:lstStyle/>
          <a:p>
            <a:pPr algn="ctr"/>
            <a:r>
              <a:rPr lang="en-US" sz="3300" b="1" dirty="0">
                <a:solidFill>
                  <a:srgbClr val="222A35"/>
                </a:solidFill>
                <a:latin typeface="Calibri" charset="0"/>
              </a:rPr>
              <a:t>What To Avoid</a:t>
            </a:r>
            <a:endParaRPr lang="en-US" sz="3300" dirty="0">
              <a:latin typeface="Calibri" charset="0"/>
            </a:endParaRPr>
          </a:p>
        </p:txBody>
      </p:sp>
      <p:grpSp>
        <p:nvGrpSpPr>
          <p:cNvPr id="25" name="Group 24"/>
          <p:cNvGrpSpPr/>
          <p:nvPr/>
        </p:nvGrpSpPr>
        <p:grpSpPr>
          <a:xfrm>
            <a:off x="5384100" y="4537094"/>
            <a:ext cx="4140899" cy="596006"/>
            <a:chOff x="5384100" y="4537094"/>
            <a:chExt cx="4140899" cy="596006"/>
          </a:xfrm>
        </p:grpSpPr>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27"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a:ea typeface="Calibri"/>
                  <a:cs typeface="Calibri"/>
                  <a:sym typeface="Calibri"/>
                </a:rPr>
                <a:t>Reidenberg</a:t>
              </a:r>
              <a:r>
                <a:rPr lang="en-GB" sz="900" b="0" i="0" u="none" strike="noStrike" cap="none" dirty="0">
                  <a:solidFill>
                    <a:schemeClr val="bg2">
                      <a:lumMod val="50000"/>
                    </a:schemeClr>
                  </a:solidFill>
                  <a:latin typeface="Calibri"/>
                  <a:ea typeface="Calibri"/>
                  <a:cs typeface="Calibri"/>
                  <a:sym typeface="Calibri"/>
                </a:rPr>
                <a:t> 201</a:t>
              </a:r>
              <a:r>
                <a:rPr lang="en-GB" sz="900" dirty="0">
                  <a:solidFill>
                    <a:schemeClr val="bg2">
                      <a:lumMod val="50000"/>
                    </a:schemeClr>
                  </a:solidFill>
                  <a:latin typeface="Calibri"/>
                  <a:ea typeface="Calibri"/>
                  <a:cs typeface="Calibri"/>
                  <a:sym typeface="Calibri"/>
                </a:rPr>
                <a:t>7</a:t>
              </a:r>
              <a:r>
                <a:rPr lang="en-GB" sz="900" b="0" i="0" u="none" strike="noStrike" cap="none" dirty="0">
                  <a:solidFill>
                    <a:schemeClr val="bg2">
                      <a:lumMod val="50000"/>
                    </a:schemeClr>
                  </a:solidFill>
                  <a:latin typeface="Calibri"/>
                  <a:ea typeface="Calibri"/>
                  <a:cs typeface="Calibri"/>
                  <a:sym typeface="Calibri"/>
                </a:rPr>
                <a:t>. No reproduction or duplication permitted.</a:t>
              </a:r>
            </a:p>
          </p:txBody>
        </p:sp>
      </p:grpSp>
      <p:grpSp>
        <p:nvGrpSpPr>
          <p:cNvPr id="2" name="Group 1"/>
          <p:cNvGrpSpPr/>
          <p:nvPr/>
        </p:nvGrpSpPr>
        <p:grpSpPr>
          <a:xfrm>
            <a:off x="713133" y="745864"/>
            <a:ext cx="3732048" cy="3739226"/>
            <a:chOff x="713133" y="745864"/>
            <a:chExt cx="3732048" cy="3739226"/>
          </a:xfrm>
        </p:grpSpPr>
        <p:grpSp>
          <p:nvGrpSpPr>
            <p:cNvPr id="13" name="Group 12"/>
            <p:cNvGrpSpPr/>
            <p:nvPr/>
          </p:nvGrpSpPr>
          <p:grpSpPr>
            <a:xfrm>
              <a:off x="713133" y="745864"/>
              <a:ext cx="3732048" cy="3739226"/>
              <a:chOff x="733453" y="502024"/>
              <a:chExt cx="3732048" cy="3739226"/>
            </a:xfrm>
          </p:grpSpPr>
          <p:sp>
            <p:nvSpPr>
              <p:cNvPr id="14" name="Rectangle 13"/>
              <p:cNvSpPr/>
              <p:nvPr/>
            </p:nvSpPr>
            <p:spPr>
              <a:xfrm>
                <a:off x="733453" y="502024"/>
                <a:ext cx="3732048" cy="3739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p:cNvSpPr/>
              <p:nvPr/>
            </p:nvSpPr>
            <p:spPr>
              <a:xfrm>
                <a:off x="889146" y="2693466"/>
                <a:ext cx="3477589" cy="1384995"/>
              </a:xfrm>
              <a:prstGeom prst="rect">
                <a:avLst/>
              </a:prstGeom>
            </p:spPr>
            <p:txBody>
              <a:bodyPr wrap="square">
                <a:spAutoFit/>
              </a:bodyPr>
              <a:lstStyle/>
              <a:p>
                <a:r>
                  <a:rPr lang="en-GB" dirty="0">
                    <a:solidFill>
                      <a:schemeClr val="bg2">
                        <a:lumMod val="50000"/>
                      </a:schemeClr>
                    </a:solidFill>
                    <a:latin typeface="Calibri" charset="0"/>
                    <a:ea typeface="Calibri" charset="0"/>
                    <a:cs typeface="Calibri" charset="0"/>
                    <a:sym typeface="Tahoma"/>
                  </a:rPr>
                  <a:t>Most suicide notes do not include logical or helpful information and may describe personal details that a vulnerable person may identify with. Instead, share that a note was found, but exclude further details.</a:t>
                </a:r>
              </a:p>
              <a:p>
                <a:pPr lvl="0"/>
                <a:endParaRPr lang="en-GB" dirty="0">
                  <a:solidFill>
                    <a:schemeClr val="bg2">
                      <a:lumMod val="50000"/>
                    </a:schemeClr>
                  </a:solidFill>
                  <a:latin typeface="Calibri" charset="0"/>
                  <a:ea typeface="Calibri" charset="0"/>
                  <a:cs typeface="Calibri" charset="0"/>
                  <a:sym typeface="Tahoma"/>
                </a:endParaRPr>
              </a:p>
            </p:txBody>
          </p:sp>
          <p:sp>
            <p:nvSpPr>
              <p:cNvPr id="16" name="Oval 15"/>
              <p:cNvSpPr/>
              <p:nvPr/>
            </p:nvSpPr>
            <p:spPr>
              <a:xfrm>
                <a:off x="1930399" y="716584"/>
                <a:ext cx="1385413" cy="1390994"/>
              </a:xfrm>
              <a:prstGeom prst="ellipse">
                <a:avLst/>
              </a:prstGeom>
              <a:noFill/>
              <a:ln w="476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50108" y="2227539"/>
                <a:ext cx="3378054" cy="461665"/>
              </a:xfrm>
              <a:prstGeom prst="rect">
                <a:avLst/>
              </a:prstGeom>
            </p:spPr>
            <p:txBody>
              <a:bodyPr wrap="square">
                <a:spAutoFit/>
              </a:bodyPr>
              <a:lstStyle/>
              <a:p>
                <a:r>
                  <a:rPr lang="en-US" sz="2400" b="1">
                    <a:solidFill>
                      <a:schemeClr val="bg2">
                        <a:lumMod val="50000"/>
                      </a:schemeClr>
                    </a:solidFill>
                    <a:latin typeface="Calibri" charset="0"/>
                    <a:ea typeface="Calibri" charset="0"/>
                    <a:cs typeface="Calibri" charset="0"/>
                  </a:rPr>
                  <a:t>Contents of Suicide Note</a:t>
                </a:r>
                <a:endParaRPr lang="en-US" sz="2400" b="1" dirty="0">
                  <a:solidFill>
                    <a:schemeClr val="bg2">
                      <a:lumMod val="50000"/>
                    </a:schemeClr>
                  </a:solidFill>
                  <a:latin typeface="Calibri" charset="0"/>
                  <a:ea typeface="Calibri" charset="0"/>
                  <a:cs typeface="Calibri" charset="0"/>
                </a:endParaRPr>
              </a:p>
            </p:txBody>
          </p:sp>
        </p:grpSp>
        <p:pic>
          <p:nvPicPr>
            <p:cNvPr id="22" name="Shape 1179"/>
            <p:cNvPicPr preferRelativeResize="0"/>
            <p:nvPr/>
          </p:nvPicPr>
          <p:blipFill rotWithShape="1">
            <a:blip r:embed="rId4">
              <a:alphaModFix/>
              <a:duotone>
                <a:prstClr val="black"/>
                <a:schemeClr val="accent5">
                  <a:tint val="45000"/>
                  <a:satMod val="400000"/>
                </a:schemeClr>
              </a:duotone>
              <a:extLst>
                <a:ext uri="{BEBA8EAE-BF5A-486C-A8C5-ECC9F3942E4B}">
                  <a14:imgProps xmlns:a14="http://schemas.microsoft.com/office/drawing/2010/main">
                    <a14:imgLayer r:embed="rId5">
                      <a14:imgEffect>
                        <a14:brightnessContrast bright="-73000"/>
                      </a14:imgEffect>
                    </a14:imgLayer>
                  </a14:imgProps>
                </a:ext>
              </a:extLst>
            </a:blip>
            <a:srcRect/>
            <a:stretch/>
          </p:blipFill>
          <p:spPr>
            <a:xfrm>
              <a:off x="2258901" y="1328772"/>
              <a:ext cx="719827" cy="721751"/>
            </a:xfrm>
            <a:prstGeom prst="rect">
              <a:avLst/>
            </a:prstGeom>
            <a:noFill/>
            <a:ln>
              <a:noFill/>
            </a:ln>
          </p:spPr>
        </p:pic>
      </p:grpSp>
      <p:grpSp>
        <p:nvGrpSpPr>
          <p:cNvPr id="3" name="Group 2"/>
          <p:cNvGrpSpPr/>
          <p:nvPr/>
        </p:nvGrpSpPr>
        <p:grpSpPr>
          <a:xfrm>
            <a:off x="4743126" y="745864"/>
            <a:ext cx="3781048" cy="3739226"/>
            <a:chOff x="4743126" y="745864"/>
            <a:chExt cx="3781048" cy="3739226"/>
          </a:xfrm>
        </p:grpSpPr>
        <p:sp>
          <p:nvSpPr>
            <p:cNvPr id="31" name="Rectangle 30"/>
            <p:cNvSpPr/>
            <p:nvPr/>
          </p:nvSpPr>
          <p:spPr>
            <a:xfrm>
              <a:off x="4743126" y="745864"/>
              <a:ext cx="3732048" cy="3739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8" name="Group 17"/>
            <p:cNvGrpSpPr/>
            <p:nvPr/>
          </p:nvGrpSpPr>
          <p:grpSpPr>
            <a:xfrm>
              <a:off x="4827227" y="2464627"/>
              <a:ext cx="3696947" cy="1585002"/>
              <a:chOff x="4745947" y="2220787"/>
              <a:chExt cx="3696947" cy="1585002"/>
            </a:xfrm>
          </p:grpSpPr>
          <p:sp>
            <p:nvSpPr>
              <p:cNvPr id="21" name="Rectangle 20"/>
              <p:cNvSpPr/>
              <p:nvPr/>
            </p:nvSpPr>
            <p:spPr>
              <a:xfrm>
                <a:off x="4771807" y="2728571"/>
                <a:ext cx="3434421" cy="1077218"/>
              </a:xfrm>
              <a:prstGeom prst="rect">
                <a:avLst/>
              </a:prstGeom>
            </p:spPr>
            <p:txBody>
              <a:bodyPr wrap="square">
                <a:spAutoFit/>
              </a:bodyPr>
              <a:lstStyle/>
              <a:p>
                <a:r>
                  <a:rPr lang="en-US" sz="1600" dirty="0">
                    <a:latin typeface="Calibri" charset="0"/>
                    <a:ea typeface="Calibri" charset="0"/>
                    <a:cs typeface="Calibri" charset="0"/>
                  </a:rPr>
                  <a:t>Avoid talking to the media on suicide similar to talking to the media about crimes.</a:t>
                </a:r>
                <a:r>
                  <a:rPr lang="en-US" sz="1600" dirty="0">
                    <a:solidFill>
                      <a:schemeClr val="bg2">
                        <a:lumMod val="50000"/>
                      </a:schemeClr>
                    </a:solidFill>
                    <a:latin typeface="Calibri" charset="0"/>
                    <a:ea typeface="Calibri" charset="0"/>
                    <a:cs typeface="Calibri" charset="0"/>
                  </a:rPr>
                  <a:t> Instead, </a:t>
                </a:r>
                <a:r>
                  <a:rPr lang="en-GB" sz="1600" dirty="0">
                    <a:solidFill>
                      <a:schemeClr val="bg2">
                        <a:lumMod val="50000"/>
                      </a:schemeClr>
                    </a:solidFill>
                    <a:latin typeface="Calibri" charset="0"/>
                    <a:ea typeface="Calibri" charset="0"/>
                    <a:cs typeface="Calibri" charset="0"/>
                    <a:sym typeface="Tahoma"/>
                  </a:rPr>
                  <a:t>talk about suicide as an important public health issue.</a:t>
                </a:r>
              </a:p>
            </p:txBody>
          </p:sp>
          <p:sp>
            <p:nvSpPr>
              <p:cNvPr id="23" name="Rectangle 22"/>
              <p:cNvSpPr/>
              <p:nvPr/>
            </p:nvSpPr>
            <p:spPr>
              <a:xfrm>
                <a:off x="4745947" y="2220787"/>
                <a:ext cx="3696947" cy="461665"/>
              </a:xfrm>
              <a:prstGeom prst="rect">
                <a:avLst/>
              </a:prstGeom>
            </p:spPr>
            <p:txBody>
              <a:bodyPr wrap="square">
                <a:spAutoFit/>
              </a:bodyPr>
              <a:lstStyle/>
              <a:p>
                <a:r>
                  <a:rPr lang="en-US" sz="2400" b="1">
                    <a:solidFill>
                      <a:schemeClr val="bg2">
                        <a:lumMod val="50000"/>
                      </a:schemeClr>
                    </a:solidFill>
                    <a:latin typeface="Calibri" charset="0"/>
                    <a:ea typeface="Calibri" charset="0"/>
                    <a:cs typeface="Calibri" charset="0"/>
                  </a:rPr>
                  <a:t>Treating Suicide as a </a:t>
                </a:r>
                <a:r>
                  <a:rPr lang="en-US" sz="2400" b="1" dirty="0">
                    <a:solidFill>
                      <a:schemeClr val="bg2">
                        <a:lumMod val="50000"/>
                      </a:schemeClr>
                    </a:solidFill>
                    <a:latin typeface="Calibri" charset="0"/>
                    <a:ea typeface="Calibri" charset="0"/>
                    <a:cs typeface="Calibri" charset="0"/>
                  </a:rPr>
                  <a:t>Crime</a:t>
                </a:r>
              </a:p>
            </p:txBody>
          </p:sp>
        </p:grpSp>
        <p:sp>
          <p:nvSpPr>
            <p:cNvPr id="28" name="Oval 27"/>
            <p:cNvSpPr/>
            <p:nvPr/>
          </p:nvSpPr>
          <p:spPr>
            <a:xfrm>
              <a:off x="5861468" y="960424"/>
              <a:ext cx="1385413" cy="1390994"/>
            </a:xfrm>
            <a:prstGeom prst="ellipse">
              <a:avLst/>
            </a:prstGeom>
            <a:noFill/>
            <a:ln w="476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Shape 1134" descr="microfono-microphone-icon-coloring-book-colouring-xanthochroi---2.png"/>
            <p:cNvPicPr preferRelativeResize="0"/>
            <p:nvPr/>
          </p:nvPicPr>
          <p:blipFill>
            <a:blip r:embed="rId6">
              <a:alphaModFix/>
              <a:duotone>
                <a:prstClr val="black"/>
                <a:schemeClr val="accent5">
                  <a:tint val="45000"/>
                  <a:satMod val="400000"/>
                </a:schemeClr>
              </a:duotone>
              <a:extLst>
                <a:ext uri="{BEBA8EAE-BF5A-486C-A8C5-ECC9F3942E4B}">
                  <a14:imgProps xmlns:a14="http://schemas.microsoft.com/office/drawing/2010/main">
                    <a14:imgLayer r:embed="rId7">
                      <a14:imgEffect>
                        <a14:brightnessContrast bright="-68000"/>
                      </a14:imgEffect>
                    </a14:imgLayer>
                  </a14:imgProps>
                </a:ext>
              </a:extLst>
            </a:blip>
            <a:stretch>
              <a:fillRect/>
            </a:stretch>
          </p:blipFill>
          <p:spPr>
            <a:xfrm>
              <a:off x="6319514" y="1284115"/>
              <a:ext cx="447046" cy="745051"/>
            </a:xfrm>
            <a:prstGeom prst="rect">
              <a:avLst/>
            </a:prstGeom>
            <a:noFill/>
            <a:ln>
              <a:noFill/>
            </a:ln>
          </p:spPr>
        </p:pic>
      </p:grpSp>
    </p:spTree>
    <p:extLst>
      <p:ext uri="{BB962C8B-B14F-4D97-AF65-F5344CB8AC3E}">
        <p14:creationId xmlns:p14="http://schemas.microsoft.com/office/powerpoint/2010/main" val="18037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sp>
        <p:nvSpPr>
          <p:cNvPr id="12" name="TextBox 11"/>
          <p:cNvSpPr txBox="1"/>
          <p:nvPr/>
        </p:nvSpPr>
        <p:spPr>
          <a:xfrm>
            <a:off x="812665" y="121205"/>
            <a:ext cx="7291963" cy="600164"/>
          </a:xfrm>
          <a:prstGeom prst="rect">
            <a:avLst/>
          </a:prstGeom>
        </p:spPr>
        <p:txBody>
          <a:bodyPr wrap="square" rtlCol="0" anchor="t">
            <a:spAutoFit/>
          </a:bodyPr>
          <a:lstStyle/>
          <a:p>
            <a:pPr algn="ctr"/>
            <a:r>
              <a:rPr lang="en-US" sz="3300" b="1" dirty="0">
                <a:solidFill>
                  <a:srgbClr val="222A35"/>
                </a:solidFill>
                <a:latin typeface="Calibri" charset="0"/>
              </a:rPr>
              <a:t>What </a:t>
            </a:r>
            <a:r>
              <a:rPr lang="en-US" sz="3300" b="1">
                <a:solidFill>
                  <a:srgbClr val="222A35"/>
                </a:solidFill>
                <a:latin typeface="Calibri" charset="0"/>
              </a:rPr>
              <a:t>To Include</a:t>
            </a:r>
            <a:endParaRPr lang="en-US" sz="3300" dirty="0">
              <a:latin typeface="Calibri" charset="0"/>
            </a:endParaRPr>
          </a:p>
        </p:txBody>
      </p:sp>
      <p:grpSp>
        <p:nvGrpSpPr>
          <p:cNvPr id="25" name="Group 24"/>
          <p:cNvGrpSpPr/>
          <p:nvPr/>
        </p:nvGrpSpPr>
        <p:grpSpPr>
          <a:xfrm>
            <a:off x="5384100" y="4537094"/>
            <a:ext cx="4140899" cy="596006"/>
            <a:chOff x="5384100" y="4537094"/>
            <a:chExt cx="4140899" cy="596006"/>
          </a:xfrm>
        </p:grpSpPr>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27"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a:ea typeface="Calibri"/>
                  <a:cs typeface="Calibri"/>
                  <a:sym typeface="Calibri"/>
                </a:rPr>
                <a:t>Reidenberg</a:t>
              </a:r>
              <a:r>
                <a:rPr lang="en-GB" sz="900" b="0" i="0" u="none" strike="noStrike" cap="none" dirty="0">
                  <a:solidFill>
                    <a:schemeClr val="bg2">
                      <a:lumMod val="50000"/>
                    </a:schemeClr>
                  </a:solidFill>
                  <a:latin typeface="Calibri"/>
                  <a:ea typeface="Calibri"/>
                  <a:cs typeface="Calibri"/>
                  <a:sym typeface="Calibri"/>
                </a:rPr>
                <a:t> 201</a:t>
              </a:r>
              <a:r>
                <a:rPr lang="en-GB" sz="900" dirty="0">
                  <a:solidFill>
                    <a:schemeClr val="bg2">
                      <a:lumMod val="50000"/>
                    </a:schemeClr>
                  </a:solidFill>
                  <a:latin typeface="Calibri"/>
                  <a:ea typeface="Calibri"/>
                  <a:cs typeface="Calibri"/>
                  <a:sym typeface="Calibri"/>
                </a:rPr>
                <a:t>7</a:t>
              </a:r>
              <a:r>
                <a:rPr lang="en-GB" sz="900" b="0" i="0" u="none" strike="noStrike" cap="none" dirty="0">
                  <a:solidFill>
                    <a:schemeClr val="bg2">
                      <a:lumMod val="50000"/>
                    </a:schemeClr>
                  </a:solidFill>
                  <a:latin typeface="Calibri"/>
                  <a:ea typeface="Calibri"/>
                  <a:cs typeface="Calibri"/>
                  <a:sym typeface="Calibri"/>
                </a:rPr>
                <a:t>. No reproduction or duplication permitted.</a:t>
              </a:r>
            </a:p>
          </p:txBody>
        </p:sp>
      </p:grpSp>
      <p:grpSp>
        <p:nvGrpSpPr>
          <p:cNvPr id="3" name="Group 2"/>
          <p:cNvGrpSpPr/>
          <p:nvPr/>
        </p:nvGrpSpPr>
        <p:grpSpPr>
          <a:xfrm>
            <a:off x="4675202" y="745864"/>
            <a:ext cx="3732048" cy="3739226"/>
            <a:chOff x="4675202" y="745864"/>
            <a:chExt cx="3732048" cy="3739226"/>
          </a:xfrm>
        </p:grpSpPr>
        <p:grpSp>
          <p:nvGrpSpPr>
            <p:cNvPr id="31" name="Group 30"/>
            <p:cNvGrpSpPr/>
            <p:nvPr/>
          </p:nvGrpSpPr>
          <p:grpSpPr>
            <a:xfrm>
              <a:off x="4675202" y="745864"/>
              <a:ext cx="3732048" cy="3739226"/>
              <a:chOff x="733453" y="502024"/>
              <a:chExt cx="3732048" cy="3739226"/>
            </a:xfrm>
          </p:grpSpPr>
          <p:sp>
            <p:nvSpPr>
              <p:cNvPr id="32" name="Rectangle 31"/>
              <p:cNvSpPr/>
              <p:nvPr/>
            </p:nvSpPr>
            <p:spPr>
              <a:xfrm>
                <a:off x="733453" y="502024"/>
                <a:ext cx="3732048" cy="37392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Rectangle 32"/>
              <p:cNvSpPr/>
              <p:nvPr/>
            </p:nvSpPr>
            <p:spPr>
              <a:xfrm>
                <a:off x="889146" y="2693466"/>
                <a:ext cx="3477589" cy="1077218"/>
              </a:xfrm>
              <a:prstGeom prst="rect">
                <a:avLst/>
              </a:prstGeom>
            </p:spPr>
            <p:txBody>
              <a:bodyPr wrap="square">
                <a:spAutoFit/>
              </a:bodyPr>
              <a:lstStyle/>
              <a:p>
                <a:r>
                  <a:rPr lang="en-US" sz="1600" dirty="0">
                    <a:solidFill>
                      <a:schemeClr val="bg2">
                        <a:lumMod val="50000"/>
                      </a:schemeClr>
                    </a:solidFill>
                    <a:latin typeface="Calibri" charset="0"/>
                    <a:ea typeface="Calibri" charset="0"/>
                    <a:cs typeface="Calibri" charset="0"/>
                  </a:rPr>
                  <a:t>Use your story to inform readers about the causes of suicide, its warning signs, trends in rates, and recent treatment advances.</a:t>
                </a:r>
              </a:p>
            </p:txBody>
          </p:sp>
          <p:sp>
            <p:nvSpPr>
              <p:cNvPr id="34" name="Oval 33"/>
              <p:cNvSpPr/>
              <p:nvPr/>
            </p:nvSpPr>
            <p:spPr>
              <a:xfrm>
                <a:off x="1930399" y="716584"/>
                <a:ext cx="1385413" cy="1390994"/>
              </a:xfrm>
              <a:prstGeom prst="ellipse">
                <a:avLst/>
              </a:prstGeom>
              <a:noFill/>
              <a:ln w="476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990746" y="2227540"/>
                <a:ext cx="3300428" cy="461665"/>
              </a:xfrm>
              <a:prstGeom prst="rect">
                <a:avLst/>
              </a:prstGeom>
            </p:spPr>
            <p:txBody>
              <a:bodyPr wrap="square">
                <a:spAutoFit/>
              </a:bodyPr>
              <a:lstStyle/>
              <a:p>
                <a:r>
                  <a:rPr lang="en-US" sz="2400" b="1">
                    <a:solidFill>
                      <a:schemeClr val="bg1"/>
                    </a:solidFill>
                    <a:latin typeface="Calibri" charset="0"/>
                    <a:ea typeface="Calibri" charset="0"/>
                    <a:cs typeface="Calibri" charset="0"/>
                  </a:rPr>
                  <a:t>Prevention Information</a:t>
                </a:r>
                <a:endParaRPr lang="en-US" sz="2400" b="1" dirty="0">
                  <a:solidFill>
                    <a:schemeClr val="bg1"/>
                  </a:solidFill>
                  <a:latin typeface="Calibri" charset="0"/>
                  <a:ea typeface="Calibri" charset="0"/>
                  <a:cs typeface="Calibri" charset="0"/>
                </a:endParaRPr>
              </a:p>
            </p:txBody>
          </p:sp>
        </p:grpSp>
        <p:pic>
          <p:nvPicPr>
            <p:cNvPr id="36" name="Picture 35"/>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035776" y="1130891"/>
              <a:ext cx="1017494" cy="1017494"/>
            </a:xfrm>
            <a:prstGeom prst="rect">
              <a:avLst/>
            </a:prstGeom>
          </p:spPr>
        </p:pic>
      </p:grpSp>
      <p:grpSp>
        <p:nvGrpSpPr>
          <p:cNvPr id="2" name="Group 1"/>
          <p:cNvGrpSpPr/>
          <p:nvPr/>
        </p:nvGrpSpPr>
        <p:grpSpPr>
          <a:xfrm>
            <a:off x="713133" y="745864"/>
            <a:ext cx="3732048" cy="3739226"/>
            <a:chOff x="713133" y="745864"/>
            <a:chExt cx="3732048" cy="3739226"/>
          </a:xfrm>
        </p:grpSpPr>
        <p:grpSp>
          <p:nvGrpSpPr>
            <p:cNvPr id="13" name="Group 12"/>
            <p:cNvGrpSpPr/>
            <p:nvPr/>
          </p:nvGrpSpPr>
          <p:grpSpPr>
            <a:xfrm>
              <a:off x="713133" y="745864"/>
              <a:ext cx="3732048" cy="3739226"/>
              <a:chOff x="733453" y="502024"/>
              <a:chExt cx="3732048" cy="3739226"/>
            </a:xfrm>
          </p:grpSpPr>
          <p:sp>
            <p:nvSpPr>
              <p:cNvPr id="14" name="Rectangle 13"/>
              <p:cNvSpPr/>
              <p:nvPr/>
            </p:nvSpPr>
            <p:spPr>
              <a:xfrm>
                <a:off x="733453" y="502024"/>
                <a:ext cx="3732048" cy="37392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p:cNvSpPr/>
              <p:nvPr/>
            </p:nvSpPr>
            <p:spPr>
              <a:xfrm>
                <a:off x="889146" y="2693466"/>
                <a:ext cx="3477589" cy="1077218"/>
              </a:xfrm>
              <a:prstGeom prst="rect">
                <a:avLst/>
              </a:prstGeom>
            </p:spPr>
            <p:txBody>
              <a:bodyPr wrap="square">
                <a:spAutoFit/>
              </a:bodyPr>
              <a:lstStyle/>
              <a:p>
                <a:r>
                  <a:rPr lang="en-US" sz="1600" dirty="0">
                    <a:solidFill>
                      <a:schemeClr val="bg2">
                        <a:lumMod val="50000"/>
                      </a:schemeClr>
                    </a:solidFill>
                    <a:latin typeface="Calibri" charset="0"/>
                    <a:ea typeface="Calibri" charset="0"/>
                    <a:cs typeface="Calibri" charset="0"/>
                  </a:rPr>
                  <a:t>Include up-to-date local/national resources where readers/viewers can find treatment, information, and advice that promote help-seeking. </a:t>
                </a:r>
              </a:p>
            </p:txBody>
          </p:sp>
          <p:sp>
            <p:nvSpPr>
              <p:cNvPr id="16" name="Oval 15"/>
              <p:cNvSpPr/>
              <p:nvPr/>
            </p:nvSpPr>
            <p:spPr>
              <a:xfrm>
                <a:off x="1930399" y="716584"/>
                <a:ext cx="1385413" cy="1390994"/>
              </a:xfrm>
              <a:prstGeom prst="ellipse">
                <a:avLst/>
              </a:prstGeom>
              <a:noFill/>
              <a:ln w="476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864508" y="2227540"/>
                <a:ext cx="1813412" cy="461665"/>
              </a:xfrm>
              <a:prstGeom prst="rect">
                <a:avLst/>
              </a:prstGeom>
            </p:spPr>
            <p:txBody>
              <a:bodyPr wrap="square">
                <a:spAutoFit/>
              </a:bodyPr>
              <a:lstStyle/>
              <a:p>
                <a:r>
                  <a:rPr lang="en-US" sz="2400" b="1" dirty="0">
                    <a:solidFill>
                      <a:schemeClr val="bg1"/>
                    </a:solidFill>
                    <a:latin typeface="Calibri" charset="0"/>
                    <a:ea typeface="Calibri" charset="0"/>
                    <a:cs typeface="Calibri" charset="0"/>
                  </a:rPr>
                  <a:t>Resources</a:t>
                </a:r>
              </a:p>
            </p:txBody>
          </p:sp>
        </p:grpSp>
        <p:pic>
          <p:nvPicPr>
            <p:cNvPr id="37" name="Shape 1268"/>
            <p:cNvPicPr preferRelativeResize="0"/>
            <p:nvPr/>
          </p:nvPicPr>
          <p:blipFill rotWithShape="1">
            <a:blip r:embed="rId6">
              <a:alphaModFix amt="98000"/>
            </a:blip>
            <a:srcRect t="-7400" b="7400"/>
            <a:stretch/>
          </p:blipFill>
          <p:spPr>
            <a:xfrm>
              <a:off x="2134843" y="1176449"/>
              <a:ext cx="892762" cy="804045"/>
            </a:xfrm>
            <a:prstGeom prst="rect">
              <a:avLst/>
            </a:prstGeom>
            <a:noFill/>
            <a:ln>
              <a:noFill/>
            </a:ln>
          </p:spPr>
        </p:pic>
      </p:grpSp>
    </p:spTree>
    <p:extLst>
      <p:ext uri="{BB962C8B-B14F-4D97-AF65-F5344CB8AC3E}">
        <p14:creationId xmlns:p14="http://schemas.microsoft.com/office/powerpoint/2010/main" val="69512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sp>
        <p:nvSpPr>
          <p:cNvPr id="12" name="TextBox 11"/>
          <p:cNvSpPr txBox="1"/>
          <p:nvPr/>
        </p:nvSpPr>
        <p:spPr>
          <a:xfrm>
            <a:off x="812665" y="121205"/>
            <a:ext cx="7291963" cy="600164"/>
          </a:xfrm>
          <a:prstGeom prst="rect">
            <a:avLst/>
          </a:prstGeom>
        </p:spPr>
        <p:txBody>
          <a:bodyPr wrap="square" rtlCol="0" anchor="t">
            <a:spAutoFit/>
          </a:bodyPr>
          <a:lstStyle/>
          <a:p>
            <a:pPr algn="ctr"/>
            <a:r>
              <a:rPr lang="en-US" sz="3300" b="1" dirty="0">
                <a:solidFill>
                  <a:srgbClr val="222A35"/>
                </a:solidFill>
                <a:latin typeface="Calibri" charset="0"/>
              </a:rPr>
              <a:t>What </a:t>
            </a:r>
            <a:r>
              <a:rPr lang="en-US" sz="3300" b="1">
                <a:solidFill>
                  <a:srgbClr val="222A35"/>
                </a:solidFill>
                <a:latin typeface="Calibri" charset="0"/>
              </a:rPr>
              <a:t>To Include</a:t>
            </a:r>
            <a:endParaRPr lang="en-US" sz="3300" dirty="0">
              <a:latin typeface="Calibri" charset="0"/>
            </a:endParaRPr>
          </a:p>
        </p:txBody>
      </p:sp>
      <p:grpSp>
        <p:nvGrpSpPr>
          <p:cNvPr id="25" name="Group 24"/>
          <p:cNvGrpSpPr/>
          <p:nvPr/>
        </p:nvGrpSpPr>
        <p:grpSpPr>
          <a:xfrm>
            <a:off x="5384100" y="4537094"/>
            <a:ext cx="4140899" cy="596006"/>
            <a:chOff x="5384100" y="4537094"/>
            <a:chExt cx="4140899" cy="596006"/>
          </a:xfrm>
        </p:grpSpPr>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27"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a:ea typeface="Calibri"/>
                  <a:cs typeface="Calibri"/>
                  <a:sym typeface="Calibri"/>
                </a:rPr>
                <a:t>Reidenberg</a:t>
              </a:r>
              <a:r>
                <a:rPr lang="en-GB" sz="900" b="0" i="0" u="none" strike="noStrike" cap="none" dirty="0">
                  <a:solidFill>
                    <a:schemeClr val="bg2">
                      <a:lumMod val="50000"/>
                    </a:schemeClr>
                  </a:solidFill>
                  <a:latin typeface="Calibri"/>
                  <a:ea typeface="Calibri"/>
                  <a:cs typeface="Calibri"/>
                  <a:sym typeface="Calibri"/>
                </a:rPr>
                <a:t> 201</a:t>
              </a:r>
              <a:r>
                <a:rPr lang="en-GB" sz="900" dirty="0">
                  <a:solidFill>
                    <a:schemeClr val="bg2">
                      <a:lumMod val="50000"/>
                    </a:schemeClr>
                  </a:solidFill>
                  <a:latin typeface="Calibri"/>
                  <a:ea typeface="Calibri"/>
                  <a:cs typeface="Calibri"/>
                  <a:sym typeface="Calibri"/>
                </a:rPr>
                <a:t>7</a:t>
              </a:r>
              <a:r>
                <a:rPr lang="en-GB" sz="900" b="0" i="0" u="none" strike="noStrike" cap="none" dirty="0">
                  <a:solidFill>
                    <a:schemeClr val="bg2">
                      <a:lumMod val="50000"/>
                    </a:schemeClr>
                  </a:solidFill>
                  <a:latin typeface="Calibri"/>
                  <a:ea typeface="Calibri"/>
                  <a:cs typeface="Calibri"/>
                  <a:sym typeface="Calibri"/>
                </a:rPr>
                <a:t>. No reproduction or duplication permitted.</a:t>
              </a:r>
            </a:p>
          </p:txBody>
        </p:sp>
      </p:grpSp>
      <p:grpSp>
        <p:nvGrpSpPr>
          <p:cNvPr id="3" name="Group 2"/>
          <p:cNvGrpSpPr/>
          <p:nvPr/>
        </p:nvGrpSpPr>
        <p:grpSpPr>
          <a:xfrm>
            <a:off x="4675202" y="745864"/>
            <a:ext cx="3760921" cy="3739226"/>
            <a:chOff x="4675202" y="745864"/>
            <a:chExt cx="3760921" cy="3739226"/>
          </a:xfrm>
        </p:grpSpPr>
        <p:grpSp>
          <p:nvGrpSpPr>
            <p:cNvPr id="31" name="Group 30"/>
            <p:cNvGrpSpPr/>
            <p:nvPr/>
          </p:nvGrpSpPr>
          <p:grpSpPr>
            <a:xfrm>
              <a:off x="4675202" y="745864"/>
              <a:ext cx="3760921" cy="3739226"/>
              <a:chOff x="733453" y="502024"/>
              <a:chExt cx="3760921" cy="3739226"/>
            </a:xfrm>
          </p:grpSpPr>
          <p:sp>
            <p:nvSpPr>
              <p:cNvPr id="32" name="Rectangle 31"/>
              <p:cNvSpPr/>
              <p:nvPr/>
            </p:nvSpPr>
            <p:spPr>
              <a:xfrm>
                <a:off x="733453" y="502024"/>
                <a:ext cx="3732048" cy="37392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Rectangle 32"/>
              <p:cNvSpPr/>
              <p:nvPr/>
            </p:nvSpPr>
            <p:spPr>
              <a:xfrm>
                <a:off x="889146" y="2693466"/>
                <a:ext cx="3477589" cy="1077218"/>
              </a:xfrm>
              <a:prstGeom prst="rect">
                <a:avLst/>
              </a:prstGeom>
            </p:spPr>
            <p:txBody>
              <a:bodyPr wrap="square">
                <a:spAutoFit/>
              </a:bodyPr>
              <a:lstStyle/>
              <a:p>
                <a:r>
                  <a:rPr lang="en-US" sz="1600" dirty="0">
                    <a:solidFill>
                      <a:schemeClr val="bg2">
                        <a:lumMod val="50000"/>
                      </a:schemeClr>
                    </a:solidFill>
                    <a:latin typeface="Calibri" charset="0"/>
                    <a:ea typeface="Calibri" charset="0"/>
                    <a:cs typeface="Calibri" charset="0"/>
                  </a:rPr>
                  <a:t>Consider quoting a suicide prevention expert on causes and treatments. Avoid putting expert opinions in a sensationalistic context.</a:t>
                </a:r>
              </a:p>
            </p:txBody>
          </p:sp>
          <p:sp>
            <p:nvSpPr>
              <p:cNvPr id="34" name="Oval 33"/>
              <p:cNvSpPr/>
              <p:nvPr/>
            </p:nvSpPr>
            <p:spPr>
              <a:xfrm>
                <a:off x="1930399" y="716584"/>
                <a:ext cx="1385413" cy="1390994"/>
              </a:xfrm>
              <a:prstGeom prst="ellipse">
                <a:avLst/>
              </a:prstGeom>
              <a:noFill/>
              <a:ln w="476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193946" y="2227540"/>
                <a:ext cx="3300428" cy="461665"/>
              </a:xfrm>
              <a:prstGeom prst="rect">
                <a:avLst/>
              </a:prstGeom>
            </p:spPr>
            <p:txBody>
              <a:bodyPr wrap="square">
                <a:spAutoFit/>
              </a:bodyPr>
              <a:lstStyle/>
              <a:p>
                <a:r>
                  <a:rPr lang="en-US" sz="2400" b="1" dirty="0">
                    <a:solidFill>
                      <a:schemeClr val="bg1"/>
                    </a:solidFill>
                    <a:latin typeface="Calibri" charset="0"/>
                    <a:ea typeface="Calibri" charset="0"/>
                    <a:cs typeface="Calibri" charset="0"/>
                  </a:rPr>
                  <a:t>Quotes from Experts</a:t>
                </a:r>
              </a:p>
            </p:txBody>
          </p:sp>
        </p:grpSp>
        <p:pic>
          <p:nvPicPr>
            <p:cNvPr id="22" name="Shape 1122" descr="talk.png"/>
            <p:cNvPicPr preferRelativeResize="0"/>
            <p:nvPr/>
          </p:nvPicPr>
          <p:blipFill>
            <a:blip r:embed="rId4">
              <a:alphaModFix/>
              <a:extLst>
                <a:ext uri="{BEBA8EAE-BF5A-486C-A8C5-ECC9F3942E4B}">
                  <a14:imgProps xmlns:a14="http://schemas.microsoft.com/office/drawing/2010/main">
                    <a14:imgLayer r:embed="rId5">
                      <a14:imgEffect>
                        <a14:brightnessContrast bright="25000"/>
                      </a14:imgEffect>
                    </a14:imgLayer>
                  </a14:imgProps>
                </a:ext>
              </a:extLst>
            </a:blip>
            <a:stretch>
              <a:fillRect/>
            </a:stretch>
          </p:blipFill>
          <p:spPr>
            <a:xfrm>
              <a:off x="6154952" y="1118360"/>
              <a:ext cx="903515" cy="903514"/>
            </a:xfrm>
            <a:prstGeom prst="rect">
              <a:avLst/>
            </a:prstGeom>
            <a:noFill/>
            <a:ln>
              <a:noFill/>
            </a:ln>
          </p:spPr>
        </p:pic>
      </p:grpSp>
      <p:grpSp>
        <p:nvGrpSpPr>
          <p:cNvPr id="2" name="Group 1"/>
          <p:cNvGrpSpPr/>
          <p:nvPr/>
        </p:nvGrpSpPr>
        <p:grpSpPr>
          <a:xfrm>
            <a:off x="713133" y="745864"/>
            <a:ext cx="3732048" cy="3739226"/>
            <a:chOff x="713133" y="745864"/>
            <a:chExt cx="3732048" cy="3739226"/>
          </a:xfrm>
        </p:grpSpPr>
        <p:grpSp>
          <p:nvGrpSpPr>
            <p:cNvPr id="13" name="Group 12"/>
            <p:cNvGrpSpPr/>
            <p:nvPr/>
          </p:nvGrpSpPr>
          <p:grpSpPr>
            <a:xfrm>
              <a:off x="713133" y="745864"/>
              <a:ext cx="3732048" cy="3739226"/>
              <a:chOff x="733453" y="502024"/>
              <a:chExt cx="3732048" cy="3739226"/>
            </a:xfrm>
          </p:grpSpPr>
          <p:sp>
            <p:nvSpPr>
              <p:cNvPr id="14" name="Rectangle 13"/>
              <p:cNvSpPr/>
              <p:nvPr/>
            </p:nvSpPr>
            <p:spPr>
              <a:xfrm>
                <a:off x="733453" y="502024"/>
                <a:ext cx="3732048" cy="37392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p:cNvSpPr/>
              <p:nvPr/>
            </p:nvSpPr>
            <p:spPr>
              <a:xfrm>
                <a:off x="889146" y="2693466"/>
                <a:ext cx="3477589" cy="1077218"/>
              </a:xfrm>
              <a:prstGeom prst="rect">
                <a:avLst/>
              </a:prstGeom>
            </p:spPr>
            <p:txBody>
              <a:bodyPr wrap="square">
                <a:spAutoFit/>
              </a:bodyPr>
              <a:lstStyle/>
              <a:p>
                <a:r>
                  <a:rPr lang="en-US" sz="1600" dirty="0">
                    <a:solidFill>
                      <a:schemeClr val="bg2">
                        <a:lumMod val="50000"/>
                      </a:schemeClr>
                    </a:solidFill>
                    <a:latin typeface="Calibri" charset="0"/>
                    <a:ea typeface="Calibri" charset="0"/>
                    <a:cs typeface="Calibri" charset="0"/>
                  </a:rPr>
                  <a:t>Suicide is complex. There are almost always multiple causes, including psychiatric illnesses that may not have been recognized or treated. </a:t>
                </a:r>
              </a:p>
            </p:txBody>
          </p:sp>
          <p:sp>
            <p:nvSpPr>
              <p:cNvPr id="16" name="Oval 15"/>
              <p:cNvSpPr/>
              <p:nvPr/>
            </p:nvSpPr>
            <p:spPr>
              <a:xfrm>
                <a:off x="1930399" y="716584"/>
                <a:ext cx="1385413" cy="1390994"/>
              </a:xfrm>
              <a:prstGeom prst="ellipse">
                <a:avLst/>
              </a:prstGeom>
              <a:noFill/>
              <a:ln w="476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112666" y="2227540"/>
                <a:ext cx="3235814" cy="461665"/>
              </a:xfrm>
              <a:prstGeom prst="rect">
                <a:avLst/>
              </a:prstGeom>
            </p:spPr>
            <p:txBody>
              <a:bodyPr wrap="square">
                <a:spAutoFit/>
              </a:bodyPr>
              <a:lstStyle/>
              <a:p>
                <a:r>
                  <a:rPr lang="en-US" sz="2400" b="1">
                    <a:solidFill>
                      <a:schemeClr val="bg1"/>
                    </a:solidFill>
                    <a:latin typeface="Calibri" charset="0"/>
                    <a:ea typeface="Calibri" charset="0"/>
                    <a:cs typeface="Calibri" charset="0"/>
                  </a:rPr>
                  <a:t>Complexity of Suicide</a:t>
                </a:r>
                <a:endParaRPr lang="en-US" sz="2400" b="1" dirty="0">
                  <a:solidFill>
                    <a:schemeClr val="bg1"/>
                  </a:solidFill>
                  <a:latin typeface="Calibri" charset="0"/>
                  <a:ea typeface="Calibri" charset="0"/>
                  <a:cs typeface="Calibri" charset="0"/>
                </a:endParaRPr>
              </a:p>
            </p:txBody>
          </p:sp>
        </p:grpSp>
        <p:pic>
          <p:nvPicPr>
            <p:cNvPr id="23" name="Shape 1375" descr="Consumer_Shopper_Targeting_Icon2.png"/>
            <p:cNvPicPr preferRelativeResize="0"/>
            <p:nvPr/>
          </p:nvPicPr>
          <p:blipFill>
            <a:blip r:embed="rId6">
              <a:alphaModFix/>
            </a:blip>
            <a:stretch>
              <a:fillRect/>
            </a:stretch>
          </p:blipFill>
          <p:spPr>
            <a:xfrm>
              <a:off x="2052320" y="1152191"/>
              <a:ext cx="1124349" cy="911484"/>
            </a:xfrm>
            <a:prstGeom prst="rect">
              <a:avLst/>
            </a:prstGeom>
            <a:noFill/>
            <a:ln>
              <a:noFill/>
            </a:ln>
          </p:spPr>
        </p:pic>
      </p:grpSp>
    </p:spTree>
    <p:extLst>
      <p:ext uri="{BB962C8B-B14F-4D97-AF65-F5344CB8AC3E}">
        <p14:creationId xmlns:p14="http://schemas.microsoft.com/office/powerpoint/2010/main" val="164440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sp>
        <p:nvSpPr>
          <p:cNvPr id="12" name="TextBox 11"/>
          <p:cNvSpPr txBox="1"/>
          <p:nvPr/>
        </p:nvSpPr>
        <p:spPr>
          <a:xfrm>
            <a:off x="812665" y="121205"/>
            <a:ext cx="7291963" cy="600164"/>
          </a:xfrm>
          <a:prstGeom prst="rect">
            <a:avLst/>
          </a:prstGeom>
        </p:spPr>
        <p:txBody>
          <a:bodyPr wrap="square" rtlCol="0" anchor="t">
            <a:spAutoFit/>
          </a:bodyPr>
          <a:lstStyle/>
          <a:p>
            <a:pPr algn="ctr"/>
            <a:r>
              <a:rPr lang="en-US" sz="3300" b="1" dirty="0">
                <a:solidFill>
                  <a:srgbClr val="222A35"/>
                </a:solidFill>
                <a:latin typeface="Calibri" charset="0"/>
              </a:rPr>
              <a:t>What </a:t>
            </a:r>
            <a:r>
              <a:rPr lang="en-US" sz="3300" b="1">
                <a:solidFill>
                  <a:srgbClr val="222A35"/>
                </a:solidFill>
                <a:latin typeface="Calibri" charset="0"/>
              </a:rPr>
              <a:t>To Include</a:t>
            </a:r>
            <a:endParaRPr lang="en-US" sz="3300" dirty="0">
              <a:latin typeface="Calibri" charset="0"/>
            </a:endParaRPr>
          </a:p>
        </p:txBody>
      </p:sp>
      <p:grpSp>
        <p:nvGrpSpPr>
          <p:cNvPr id="25" name="Group 24"/>
          <p:cNvGrpSpPr/>
          <p:nvPr/>
        </p:nvGrpSpPr>
        <p:grpSpPr>
          <a:xfrm>
            <a:off x="5384100" y="4537094"/>
            <a:ext cx="4140899" cy="596006"/>
            <a:chOff x="5384100" y="4537094"/>
            <a:chExt cx="4140899" cy="596006"/>
          </a:xfrm>
        </p:grpSpPr>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27"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a:ea typeface="Calibri"/>
                  <a:cs typeface="Calibri"/>
                  <a:sym typeface="Calibri"/>
                </a:rPr>
                <a:t>Reidenberg</a:t>
              </a:r>
              <a:r>
                <a:rPr lang="en-GB" sz="900" b="0" i="0" u="none" strike="noStrike" cap="none" dirty="0">
                  <a:solidFill>
                    <a:schemeClr val="bg2">
                      <a:lumMod val="50000"/>
                    </a:schemeClr>
                  </a:solidFill>
                  <a:latin typeface="Calibri"/>
                  <a:ea typeface="Calibri"/>
                  <a:cs typeface="Calibri"/>
                  <a:sym typeface="Calibri"/>
                </a:rPr>
                <a:t> 201</a:t>
              </a:r>
              <a:r>
                <a:rPr lang="en-GB" sz="900" dirty="0">
                  <a:solidFill>
                    <a:schemeClr val="bg2">
                      <a:lumMod val="50000"/>
                    </a:schemeClr>
                  </a:solidFill>
                  <a:latin typeface="Calibri"/>
                  <a:ea typeface="Calibri"/>
                  <a:cs typeface="Calibri"/>
                  <a:sym typeface="Calibri"/>
                </a:rPr>
                <a:t>7</a:t>
              </a:r>
              <a:r>
                <a:rPr lang="en-GB" sz="900" b="0" i="0" u="none" strike="noStrike" cap="none" dirty="0">
                  <a:solidFill>
                    <a:schemeClr val="bg2">
                      <a:lumMod val="50000"/>
                    </a:schemeClr>
                  </a:solidFill>
                  <a:latin typeface="Calibri"/>
                  <a:ea typeface="Calibri"/>
                  <a:cs typeface="Calibri"/>
                  <a:sym typeface="Calibri"/>
                </a:rPr>
                <a:t>. No reproduction or duplication permitted.</a:t>
              </a:r>
            </a:p>
          </p:txBody>
        </p:sp>
      </p:grpSp>
      <p:grpSp>
        <p:nvGrpSpPr>
          <p:cNvPr id="2" name="Group 1"/>
          <p:cNvGrpSpPr/>
          <p:nvPr/>
        </p:nvGrpSpPr>
        <p:grpSpPr>
          <a:xfrm>
            <a:off x="713133" y="745864"/>
            <a:ext cx="3732048" cy="3739226"/>
            <a:chOff x="713133" y="745864"/>
            <a:chExt cx="3732048" cy="3739226"/>
          </a:xfrm>
        </p:grpSpPr>
        <p:grpSp>
          <p:nvGrpSpPr>
            <p:cNvPr id="13" name="Group 12"/>
            <p:cNvGrpSpPr/>
            <p:nvPr/>
          </p:nvGrpSpPr>
          <p:grpSpPr>
            <a:xfrm>
              <a:off x="713133" y="745864"/>
              <a:ext cx="3732048" cy="3739226"/>
              <a:chOff x="733453" y="502024"/>
              <a:chExt cx="3732048" cy="3739226"/>
            </a:xfrm>
          </p:grpSpPr>
          <p:sp>
            <p:nvSpPr>
              <p:cNvPr id="14" name="Rectangle 13"/>
              <p:cNvSpPr/>
              <p:nvPr/>
            </p:nvSpPr>
            <p:spPr>
              <a:xfrm>
                <a:off x="733453" y="502024"/>
                <a:ext cx="3732048" cy="37392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p:cNvSpPr/>
              <p:nvPr/>
            </p:nvSpPr>
            <p:spPr>
              <a:xfrm>
                <a:off x="889146" y="2693466"/>
                <a:ext cx="3477589" cy="1077218"/>
              </a:xfrm>
              <a:prstGeom prst="rect">
                <a:avLst/>
              </a:prstGeom>
            </p:spPr>
            <p:txBody>
              <a:bodyPr wrap="square">
                <a:spAutoFit/>
              </a:bodyPr>
              <a:lstStyle/>
              <a:p>
                <a:r>
                  <a:rPr lang="en-US" sz="1600" dirty="0">
                    <a:solidFill>
                      <a:schemeClr val="bg2">
                        <a:lumMod val="50000"/>
                      </a:schemeClr>
                    </a:solidFill>
                    <a:latin typeface="Calibri" charset="0"/>
                    <a:ea typeface="Calibri" charset="0"/>
                    <a:cs typeface="Calibri" charset="0"/>
                  </a:rPr>
                  <a:t>Add statement(s) about the many treatment options available, stories of those who overcame a suicidal crisis, and resources for help.</a:t>
                </a:r>
              </a:p>
            </p:txBody>
          </p:sp>
          <p:sp>
            <p:nvSpPr>
              <p:cNvPr id="16" name="Oval 15"/>
              <p:cNvSpPr/>
              <p:nvPr/>
            </p:nvSpPr>
            <p:spPr>
              <a:xfrm>
                <a:off x="1930399" y="716584"/>
                <a:ext cx="1385413" cy="1390994"/>
              </a:xfrm>
              <a:prstGeom prst="ellipse">
                <a:avLst/>
              </a:prstGeom>
              <a:noFill/>
              <a:ln w="476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844186" y="2227540"/>
                <a:ext cx="1955654" cy="461665"/>
              </a:xfrm>
              <a:prstGeom prst="rect">
                <a:avLst/>
              </a:prstGeom>
            </p:spPr>
            <p:txBody>
              <a:bodyPr wrap="square">
                <a:spAutoFit/>
              </a:bodyPr>
              <a:lstStyle/>
              <a:p>
                <a:r>
                  <a:rPr lang="en-US" sz="2400" b="1">
                    <a:solidFill>
                      <a:schemeClr val="bg1"/>
                    </a:solidFill>
                    <a:latin typeface="Calibri" charset="0"/>
                    <a:ea typeface="Calibri" charset="0"/>
                    <a:cs typeface="Calibri" charset="0"/>
                  </a:rPr>
                  <a:t>Treatment</a:t>
                </a:r>
                <a:endParaRPr lang="en-US" sz="2400" b="1" dirty="0">
                  <a:solidFill>
                    <a:schemeClr val="bg1"/>
                  </a:solidFill>
                  <a:latin typeface="Calibri" charset="0"/>
                  <a:ea typeface="Calibri" charset="0"/>
                  <a:cs typeface="Calibri" charset="0"/>
                </a:endParaRPr>
              </a:p>
            </p:txBody>
          </p:sp>
        </p:grpSp>
        <p:pic>
          <p:nvPicPr>
            <p:cNvPr id="18" name="Picture 17" descr="pills-bottle-silhouette-image.png"/>
            <p:cNvPicPr>
              <a:picLocks noChangeAspect="1"/>
            </p:cNvPicPr>
            <p:nvPr/>
          </p:nvPicPr>
          <p:blipFill>
            <a:blip r:embed="rId4" cstate="print"/>
            <a:stretch>
              <a:fillRect/>
            </a:stretch>
          </p:blipFill>
          <p:spPr>
            <a:xfrm>
              <a:off x="2159232" y="1300480"/>
              <a:ext cx="896247" cy="795234"/>
            </a:xfrm>
            <a:prstGeom prst="rect">
              <a:avLst/>
            </a:prstGeom>
          </p:spPr>
        </p:pic>
      </p:grpSp>
      <p:grpSp>
        <p:nvGrpSpPr>
          <p:cNvPr id="3" name="Group 2"/>
          <p:cNvGrpSpPr/>
          <p:nvPr/>
        </p:nvGrpSpPr>
        <p:grpSpPr>
          <a:xfrm>
            <a:off x="4675202" y="745864"/>
            <a:ext cx="3732048" cy="3739226"/>
            <a:chOff x="4675202" y="745864"/>
            <a:chExt cx="3732048" cy="3739226"/>
          </a:xfrm>
        </p:grpSpPr>
        <p:grpSp>
          <p:nvGrpSpPr>
            <p:cNvPr id="31" name="Group 30"/>
            <p:cNvGrpSpPr/>
            <p:nvPr/>
          </p:nvGrpSpPr>
          <p:grpSpPr>
            <a:xfrm>
              <a:off x="4675202" y="745864"/>
              <a:ext cx="3732048" cy="3739226"/>
              <a:chOff x="733453" y="502024"/>
              <a:chExt cx="3732048" cy="3739226"/>
            </a:xfrm>
          </p:grpSpPr>
          <p:sp>
            <p:nvSpPr>
              <p:cNvPr id="32" name="Rectangle 31"/>
              <p:cNvSpPr/>
              <p:nvPr/>
            </p:nvSpPr>
            <p:spPr>
              <a:xfrm>
                <a:off x="733453" y="502024"/>
                <a:ext cx="3732048" cy="37392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Rectangle 32"/>
              <p:cNvSpPr/>
              <p:nvPr/>
            </p:nvSpPr>
            <p:spPr>
              <a:xfrm>
                <a:off x="889146" y="2693466"/>
                <a:ext cx="3477589" cy="1077218"/>
              </a:xfrm>
              <a:prstGeom prst="rect">
                <a:avLst/>
              </a:prstGeom>
            </p:spPr>
            <p:txBody>
              <a:bodyPr wrap="square">
                <a:spAutoFit/>
              </a:bodyPr>
              <a:lstStyle/>
              <a:p>
                <a:r>
                  <a:rPr lang="en-US" sz="1600" dirty="0">
                    <a:solidFill>
                      <a:schemeClr val="bg2">
                        <a:lumMod val="50000"/>
                      </a:schemeClr>
                    </a:solidFill>
                    <a:latin typeface="Calibri" charset="0"/>
                    <a:ea typeface="Calibri" charset="0"/>
                    <a:cs typeface="Calibri" charset="0"/>
                  </a:rPr>
                  <a:t>Refer to research findings that mental disorders and/or substance abuse have been found in 90 percent of people who have died by suicide.</a:t>
                </a:r>
              </a:p>
            </p:txBody>
          </p:sp>
          <p:sp>
            <p:nvSpPr>
              <p:cNvPr id="34" name="Oval 33"/>
              <p:cNvSpPr/>
              <p:nvPr/>
            </p:nvSpPr>
            <p:spPr>
              <a:xfrm>
                <a:off x="1930399" y="716584"/>
                <a:ext cx="1385413" cy="1390994"/>
              </a:xfrm>
              <a:prstGeom prst="ellipse">
                <a:avLst/>
              </a:prstGeom>
              <a:noFill/>
              <a:ln w="476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970426" y="2227540"/>
                <a:ext cx="3300428" cy="461665"/>
              </a:xfrm>
              <a:prstGeom prst="rect">
                <a:avLst/>
              </a:prstGeom>
            </p:spPr>
            <p:txBody>
              <a:bodyPr wrap="square">
                <a:spAutoFit/>
              </a:bodyPr>
              <a:lstStyle/>
              <a:p>
                <a:r>
                  <a:rPr lang="en-US" sz="2400" b="1">
                    <a:solidFill>
                      <a:schemeClr val="bg1"/>
                    </a:solidFill>
                    <a:latin typeface="Calibri" charset="0"/>
                    <a:ea typeface="Calibri" charset="0"/>
                    <a:cs typeface="Calibri" charset="0"/>
                  </a:rPr>
                  <a:t>Share Research Findings</a:t>
                </a:r>
                <a:endParaRPr lang="en-US" sz="2400" b="1" dirty="0">
                  <a:solidFill>
                    <a:schemeClr val="bg1"/>
                  </a:solidFill>
                  <a:latin typeface="Calibri" charset="0"/>
                  <a:ea typeface="Calibri" charset="0"/>
                  <a:cs typeface="Calibri" charset="0"/>
                </a:endParaRPr>
              </a:p>
            </p:txBody>
          </p:sp>
        </p:grpSp>
        <p:pic>
          <p:nvPicPr>
            <p:cNvPr id="20" name="Picture 19" descr="Data-Combo-Chart-icon.png"/>
            <p:cNvPicPr>
              <a:picLocks noChangeAspect="1"/>
            </p:cNvPicPr>
            <p:nvPr/>
          </p:nvPicPr>
          <p:blipFill>
            <a:blip r:embed="rId5" cstate="print"/>
            <a:stretch>
              <a:fillRect/>
            </a:stretch>
          </p:blipFill>
          <p:spPr>
            <a:xfrm>
              <a:off x="6198434" y="1280161"/>
              <a:ext cx="695769" cy="700334"/>
            </a:xfrm>
            <a:prstGeom prst="rect">
              <a:avLst/>
            </a:prstGeom>
          </p:spPr>
        </p:pic>
      </p:grpSp>
    </p:spTree>
    <p:extLst>
      <p:ext uri="{BB962C8B-B14F-4D97-AF65-F5344CB8AC3E}">
        <p14:creationId xmlns:p14="http://schemas.microsoft.com/office/powerpoint/2010/main" val="51482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sp>
        <p:nvSpPr>
          <p:cNvPr id="12" name="TextBox 11"/>
          <p:cNvSpPr txBox="1"/>
          <p:nvPr/>
        </p:nvSpPr>
        <p:spPr>
          <a:xfrm>
            <a:off x="812665" y="121205"/>
            <a:ext cx="7291963" cy="600164"/>
          </a:xfrm>
          <a:prstGeom prst="rect">
            <a:avLst/>
          </a:prstGeom>
        </p:spPr>
        <p:txBody>
          <a:bodyPr wrap="square" rtlCol="0" anchor="t">
            <a:spAutoFit/>
          </a:bodyPr>
          <a:lstStyle/>
          <a:p>
            <a:pPr algn="ctr"/>
            <a:r>
              <a:rPr lang="en-US" sz="3300" b="1" dirty="0">
                <a:solidFill>
                  <a:srgbClr val="222A35"/>
                </a:solidFill>
                <a:latin typeface="Calibri" charset="0"/>
              </a:rPr>
              <a:t>What </a:t>
            </a:r>
            <a:r>
              <a:rPr lang="en-US" sz="3300" b="1">
                <a:solidFill>
                  <a:srgbClr val="222A35"/>
                </a:solidFill>
                <a:latin typeface="Calibri" charset="0"/>
              </a:rPr>
              <a:t>To Include</a:t>
            </a:r>
            <a:endParaRPr lang="en-US" sz="3300" dirty="0">
              <a:latin typeface="Calibri" charset="0"/>
            </a:endParaRPr>
          </a:p>
        </p:txBody>
      </p:sp>
      <p:grpSp>
        <p:nvGrpSpPr>
          <p:cNvPr id="25" name="Group 24"/>
          <p:cNvGrpSpPr/>
          <p:nvPr/>
        </p:nvGrpSpPr>
        <p:grpSpPr>
          <a:xfrm>
            <a:off x="5384100" y="4537094"/>
            <a:ext cx="4140899" cy="596006"/>
            <a:chOff x="5384100" y="4537094"/>
            <a:chExt cx="4140899" cy="596006"/>
          </a:xfrm>
        </p:grpSpPr>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27"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a:ea typeface="Calibri"/>
                  <a:cs typeface="Calibri"/>
                  <a:sym typeface="Calibri"/>
                </a:rPr>
                <a:t>Reidenberg</a:t>
              </a:r>
              <a:r>
                <a:rPr lang="en-GB" sz="900" b="0" i="0" u="none" strike="noStrike" cap="none" dirty="0">
                  <a:solidFill>
                    <a:schemeClr val="bg2">
                      <a:lumMod val="50000"/>
                    </a:schemeClr>
                  </a:solidFill>
                  <a:latin typeface="Calibri"/>
                  <a:ea typeface="Calibri"/>
                  <a:cs typeface="Calibri"/>
                  <a:sym typeface="Calibri"/>
                </a:rPr>
                <a:t> 201</a:t>
              </a:r>
              <a:r>
                <a:rPr lang="en-GB" sz="900" dirty="0">
                  <a:solidFill>
                    <a:schemeClr val="bg2">
                      <a:lumMod val="50000"/>
                    </a:schemeClr>
                  </a:solidFill>
                  <a:latin typeface="Calibri"/>
                  <a:ea typeface="Calibri"/>
                  <a:cs typeface="Calibri"/>
                  <a:sym typeface="Calibri"/>
                </a:rPr>
                <a:t>7</a:t>
              </a:r>
              <a:r>
                <a:rPr lang="en-GB" sz="900" b="0" i="0" u="none" strike="noStrike" cap="none" dirty="0">
                  <a:solidFill>
                    <a:schemeClr val="bg2">
                      <a:lumMod val="50000"/>
                    </a:schemeClr>
                  </a:solidFill>
                  <a:latin typeface="Calibri"/>
                  <a:ea typeface="Calibri"/>
                  <a:cs typeface="Calibri"/>
                  <a:sym typeface="Calibri"/>
                </a:rPr>
                <a:t>. No reproduction or duplication permitted.</a:t>
              </a:r>
            </a:p>
          </p:txBody>
        </p:sp>
      </p:grpSp>
      <p:grpSp>
        <p:nvGrpSpPr>
          <p:cNvPr id="3" name="Group 2"/>
          <p:cNvGrpSpPr/>
          <p:nvPr/>
        </p:nvGrpSpPr>
        <p:grpSpPr>
          <a:xfrm>
            <a:off x="4675202" y="745864"/>
            <a:ext cx="3732048" cy="3739226"/>
            <a:chOff x="4675202" y="745864"/>
            <a:chExt cx="3732048" cy="3739226"/>
          </a:xfrm>
        </p:grpSpPr>
        <p:grpSp>
          <p:nvGrpSpPr>
            <p:cNvPr id="31" name="Group 30"/>
            <p:cNvGrpSpPr/>
            <p:nvPr/>
          </p:nvGrpSpPr>
          <p:grpSpPr>
            <a:xfrm>
              <a:off x="4675202" y="745864"/>
              <a:ext cx="3732048" cy="3739226"/>
              <a:chOff x="733453" y="502024"/>
              <a:chExt cx="3732048" cy="3739226"/>
            </a:xfrm>
          </p:grpSpPr>
          <p:sp>
            <p:nvSpPr>
              <p:cNvPr id="32" name="Rectangle 31"/>
              <p:cNvSpPr/>
              <p:nvPr/>
            </p:nvSpPr>
            <p:spPr>
              <a:xfrm>
                <a:off x="733453" y="502024"/>
                <a:ext cx="3732048" cy="37392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Rectangle 32"/>
              <p:cNvSpPr/>
              <p:nvPr/>
            </p:nvSpPr>
            <p:spPr>
              <a:xfrm>
                <a:off x="889146" y="2693466"/>
                <a:ext cx="3477589" cy="1323439"/>
              </a:xfrm>
              <a:prstGeom prst="rect">
                <a:avLst/>
              </a:prstGeom>
            </p:spPr>
            <p:txBody>
              <a:bodyPr wrap="square">
                <a:spAutoFit/>
              </a:bodyPr>
              <a:lstStyle/>
              <a:p>
                <a:r>
                  <a:rPr lang="en-US" sz="1600" dirty="0">
                    <a:solidFill>
                      <a:schemeClr val="bg2">
                        <a:lumMod val="50000"/>
                      </a:schemeClr>
                    </a:solidFill>
                    <a:latin typeface="Calibri" charset="0"/>
                    <a:ea typeface="Calibri" charset="0"/>
                    <a:cs typeface="Calibri" charset="0"/>
                  </a:rPr>
                  <a:t>Bloggers, citizen journalists, and public commentators can help reduce risk of contagion with posts or links to treatment services, warning signs, and suicide hotlines.</a:t>
                </a:r>
              </a:p>
            </p:txBody>
          </p:sp>
          <p:sp>
            <p:nvSpPr>
              <p:cNvPr id="34" name="Oval 33"/>
              <p:cNvSpPr/>
              <p:nvPr/>
            </p:nvSpPr>
            <p:spPr>
              <a:xfrm>
                <a:off x="1930399" y="716584"/>
                <a:ext cx="1385413" cy="1390994"/>
              </a:xfrm>
              <a:prstGeom prst="ellipse">
                <a:avLst/>
              </a:prstGeom>
              <a:noFill/>
              <a:ln w="476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970426" y="2227540"/>
                <a:ext cx="3300428" cy="461665"/>
              </a:xfrm>
              <a:prstGeom prst="rect">
                <a:avLst/>
              </a:prstGeom>
            </p:spPr>
            <p:txBody>
              <a:bodyPr wrap="square">
                <a:spAutoFit/>
              </a:bodyPr>
              <a:lstStyle/>
              <a:p>
                <a:r>
                  <a:rPr lang="en-US" sz="2400" b="1" dirty="0">
                    <a:solidFill>
                      <a:schemeClr val="bg1"/>
                    </a:solidFill>
                    <a:latin typeface="Calibri" charset="0"/>
                    <a:ea typeface="Calibri" charset="0"/>
                    <a:cs typeface="Calibri" charset="0"/>
                  </a:rPr>
                  <a:t>Share resources online</a:t>
                </a:r>
              </a:p>
            </p:txBody>
          </p:sp>
        </p:grpSp>
        <p:pic>
          <p:nvPicPr>
            <p:cNvPr id="20" name="Picture 19" descr="mouse1.png"/>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100000"/>
                      </a14:imgEffect>
                    </a14:imgLayer>
                  </a14:imgProps>
                </a:ext>
              </a:extLst>
            </a:blip>
            <a:stretch>
              <a:fillRect/>
            </a:stretch>
          </p:blipFill>
          <p:spPr>
            <a:xfrm>
              <a:off x="6037082" y="1208595"/>
              <a:ext cx="896297" cy="906435"/>
            </a:xfrm>
            <a:prstGeom prst="rect">
              <a:avLst/>
            </a:prstGeom>
          </p:spPr>
        </p:pic>
      </p:grpSp>
      <p:grpSp>
        <p:nvGrpSpPr>
          <p:cNvPr id="2" name="Group 1"/>
          <p:cNvGrpSpPr/>
          <p:nvPr/>
        </p:nvGrpSpPr>
        <p:grpSpPr>
          <a:xfrm>
            <a:off x="713133" y="745864"/>
            <a:ext cx="3732048" cy="3739226"/>
            <a:chOff x="713133" y="745864"/>
            <a:chExt cx="3732048" cy="3739226"/>
          </a:xfrm>
        </p:grpSpPr>
        <p:grpSp>
          <p:nvGrpSpPr>
            <p:cNvPr id="13" name="Group 12"/>
            <p:cNvGrpSpPr/>
            <p:nvPr/>
          </p:nvGrpSpPr>
          <p:grpSpPr>
            <a:xfrm>
              <a:off x="713133" y="745864"/>
              <a:ext cx="3732048" cy="3739226"/>
              <a:chOff x="733453" y="502024"/>
              <a:chExt cx="3732048" cy="3739226"/>
            </a:xfrm>
          </p:grpSpPr>
          <p:sp>
            <p:nvSpPr>
              <p:cNvPr id="14" name="Rectangle 13"/>
              <p:cNvSpPr/>
              <p:nvPr/>
            </p:nvSpPr>
            <p:spPr>
              <a:xfrm>
                <a:off x="733453" y="502024"/>
                <a:ext cx="3732048" cy="37392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p:cNvSpPr/>
              <p:nvPr/>
            </p:nvSpPr>
            <p:spPr>
              <a:xfrm>
                <a:off x="889146" y="2693466"/>
                <a:ext cx="3477589" cy="1077218"/>
              </a:xfrm>
              <a:prstGeom prst="rect">
                <a:avLst/>
              </a:prstGeom>
            </p:spPr>
            <p:txBody>
              <a:bodyPr wrap="square">
                <a:spAutoFit/>
              </a:bodyPr>
              <a:lstStyle/>
              <a:p>
                <a:r>
                  <a:rPr lang="en-US" sz="1600" dirty="0">
                    <a:solidFill>
                      <a:schemeClr val="bg2">
                        <a:lumMod val="50000"/>
                      </a:schemeClr>
                    </a:solidFill>
                    <a:latin typeface="Calibri" charset="0"/>
                    <a:ea typeface="Calibri" charset="0"/>
                    <a:cs typeface="Calibri" charset="0"/>
                  </a:rPr>
                  <a:t>Include stories of hope and recovery, information on how to overcome suicidal thinking and increase coping skills.</a:t>
                </a:r>
              </a:p>
            </p:txBody>
          </p:sp>
          <p:sp>
            <p:nvSpPr>
              <p:cNvPr id="16" name="Oval 15"/>
              <p:cNvSpPr/>
              <p:nvPr/>
            </p:nvSpPr>
            <p:spPr>
              <a:xfrm>
                <a:off x="1930399" y="716584"/>
                <a:ext cx="1385413" cy="1390994"/>
              </a:xfrm>
              <a:prstGeom prst="ellipse">
                <a:avLst/>
              </a:prstGeom>
              <a:noFill/>
              <a:ln w="476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580026" y="2227540"/>
                <a:ext cx="2362054" cy="461665"/>
              </a:xfrm>
              <a:prstGeom prst="rect">
                <a:avLst/>
              </a:prstGeom>
            </p:spPr>
            <p:txBody>
              <a:bodyPr wrap="square">
                <a:spAutoFit/>
              </a:bodyPr>
              <a:lstStyle/>
              <a:p>
                <a:r>
                  <a:rPr lang="en-US" sz="2400" b="1">
                    <a:solidFill>
                      <a:schemeClr val="bg1"/>
                    </a:solidFill>
                    <a:latin typeface="Calibri" charset="0"/>
                    <a:ea typeface="Calibri" charset="0"/>
                    <a:cs typeface="Calibri" charset="0"/>
                  </a:rPr>
                  <a:t>Stories of Hope</a:t>
                </a:r>
                <a:endParaRPr lang="en-US" sz="2400" b="1" dirty="0">
                  <a:solidFill>
                    <a:schemeClr val="bg1"/>
                  </a:solidFill>
                  <a:latin typeface="Calibri" charset="0"/>
                  <a:ea typeface="Calibri" charset="0"/>
                  <a:cs typeface="Calibri" charset="0"/>
                </a:endParaRPr>
              </a:p>
            </p:txBody>
          </p:sp>
        </p:grpSp>
        <p:pic>
          <p:nvPicPr>
            <p:cNvPr id="22" name="Picture 21" descr="206452-200.png"/>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2100573" y="1208595"/>
              <a:ext cx="967354" cy="871705"/>
            </a:xfrm>
            <a:prstGeom prst="rect">
              <a:avLst/>
            </a:prstGeom>
          </p:spPr>
        </p:pic>
      </p:grpSp>
    </p:spTree>
    <p:extLst>
      <p:ext uri="{BB962C8B-B14F-4D97-AF65-F5344CB8AC3E}">
        <p14:creationId xmlns:p14="http://schemas.microsoft.com/office/powerpoint/2010/main" val="165377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154175" y="1214411"/>
            <a:ext cx="8801707" cy="3180443"/>
            <a:chOff x="154175" y="1356651"/>
            <a:chExt cx="8801707" cy="3180443"/>
          </a:xfrm>
        </p:grpSpPr>
        <p:pic>
          <p:nvPicPr>
            <p:cNvPr id="24" name="Picture 23" descr="635512450468605010-EPA-epaselect-USA-VETERANS-DAY-NATURALIZATION-CEREMONY.jpg"/>
            <p:cNvPicPr>
              <a:picLocks noChangeAspect="1"/>
            </p:cNvPicPr>
            <p:nvPr/>
          </p:nvPicPr>
          <p:blipFill rotWithShape="1">
            <a:blip r:embed="rId3" cstate="print"/>
            <a:srcRect l="31392" t="13728" r="38120"/>
            <a:stretch/>
          </p:blipFill>
          <p:spPr>
            <a:xfrm>
              <a:off x="3738861" y="1356651"/>
              <a:ext cx="1601915" cy="3158200"/>
            </a:xfrm>
            <a:prstGeom prst="rect">
              <a:avLst/>
            </a:prstGeom>
          </p:spPr>
        </p:pic>
        <p:pic>
          <p:nvPicPr>
            <p:cNvPr id="17" name="Picture 16" descr="Veterans Day 014.jpg"/>
            <p:cNvPicPr>
              <a:picLocks noChangeAspect="1"/>
            </p:cNvPicPr>
            <p:nvPr/>
          </p:nvPicPr>
          <p:blipFill>
            <a:blip r:embed="rId4" cstate="print"/>
            <a:srcRect l="28958" t="-237" r="37423" b="-107"/>
            <a:stretch>
              <a:fillRect/>
            </a:stretch>
          </p:blipFill>
          <p:spPr>
            <a:xfrm>
              <a:off x="7278910" y="1383507"/>
              <a:ext cx="1676972" cy="3132534"/>
            </a:xfrm>
            <a:prstGeom prst="rect">
              <a:avLst/>
            </a:prstGeom>
          </p:spPr>
        </p:pic>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6929" t="8328" r="64365" b="8463"/>
            <a:stretch/>
          </p:blipFill>
          <p:spPr>
            <a:xfrm>
              <a:off x="1932453" y="1366837"/>
              <a:ext cx="1593714" cy="3170257"/>
            </a:xfrm>
            <a:prstGeom prst="rect">
              <a:avLst/>
            </a:prstGeom>
          </p:spPr>
        </p:pic>
        <p:sp>
          <p:nvSpPr>
            <p:cNvPr id="12" name="Rectangle 11"/>
            <p:cNvSpPr/>
            <p:nvPr/>
          </p:nvSpPr>
          <p:spPr>
            <a:xfrm>
              <a:off x="154175" y="1372791"/>
              <a:ext cx="1604963" cy="31409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p:cNvSpPr/>
            <p:nvPr/>
          </p:nvSpPr>
          <p:spPr>
            <a:xfrm>
              <a:off x="5514091" y="1367399"/>
              <a:ext cx="1604963" cy="31409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4" name="Picture 13" descr="trans colors.png"/>
            <p:cNvPicPr>
              <a:picLocks noChangeAspect="1"/>
            </p:cNvPicPr>
            <p:nvPr/>
          </p:nvPicPr>
          <p:blipFill>
            <a:blip r:embed="rId6" cstate="print"/>
            <a:srcRect l="8104" t="12687" r="74936" b="65335"/>
            <a:stretch>
              <a:fillRect/>
            </a:stretch>
          </p:blipFill>
          <p:spPr>
            <a:xfrm>
              <a:off x="1924252" y="1366837"/>
              <a:ext cx="1601915" cy="3158730"/>
            </a:xfrm>
            <a:prstGeom prst="rect">
              <a:avLst/>
            </a:prstGeom>
          </p:spPr>
        </p:pic>
        <p:pic>
          <p:nvPicPr>
            <p:cNvPr id="15" name="Picture 14" descr="trans colors.png"/>
            <p:cNvPicPr>
              <a:picLocks noChangeAspect="1"/>
            </p:cNvPicPr>
            <p:nvPr/>
          </p:nvPicPr>
          <p:blipFill>
            <a:blip r:embed="rId6" cstate="print"/>
            <a:srcRect l="8104" t="12687" r="74936" b="65335"/>
            <a:stretch>
              <a:fillRect/>
            </a:stretch>
          </p:blipFill>
          <p:spPr>
            <a:xfrm>
              <a:off x="3738861" y="1372791"/>
              <a:ext cx="1601915" cy="3142060"/>
            </a:xfrm>
            <a:prstGeom prst="rect">
              <a:avLst/>
            </a:prstGeom>
          </p:spPr>
        </p:pic>
        <p:pic>
          <p:nvPicPr>
            <p:cNvPr id="16" name="Picture 15" descr="trans colors.png"/>
            <p:cNvPicPr>
              <a:picLocks noChangeAspect="1"/>
            </p:cNvPicPr>
            <p:nvPr/>
          </p:nvPicPr>
          <p:blipFill>
            <a:blip r:embed="rId6" cstate="print"/>
            <a:srcRect l="8104" t="12687" r="74936" b="65335"/>
            <a:stretch>
              <a:fillRect/>
            </a:stretch>
          </p:blipFill>
          <p:spPr>
            <a:xfrm>
              <a:off x="7282339" y="1383507"/>
              <a:ext cx="1671161" cy="3142060"/>
            </a:xfrm>
            <a:prstGeom prst="rect">
              <a:avLst/>
            </a:prstGeom>
          </p:spPr>
        </p:pic>
      </p:grpSp>
      <p:sp>
        <p:nvSpPr>
          <p:cNvPr id="22" name="TextBox 21"/>
          <p:cNvSpPr txBox="1"/>
          <p:nvPr/>
        </p:nvSpPr>
        <p:spPr>
          <a:xfrm>
            <a:off x="8395737" y="3092936"/>
            <a:ext cx="415261" cy="323165"/>
          </a:xfrm>
          <a:prstGeom prst="rect">
            <a:avLst/>
          </a:prstGeom>
        </p:spPr>
        <p:txBody>
          <a:bodyPr rtlCol="0">
            <a:spAutoFit/>
          </a:bodyPr>
          <a:lstStyle/>
          <a:p>
            <a:r>
              <a:rPr lang="en-US" sz="1500" dirty="0">
                <a:solidFill>
                  <a:srgbClr val="FFFFFF"/>
                </a:solidFill>
              </a:rPr>
              <a:t>%</a:t>
            </a:r>
            <a:endParaRPr lang="en-US" sz="1500" dirty="0"/>
          </a:p>
        </p:txBody>
      </p:sp>
      <p:sp>
        <p:nvSpPr>
          <p:cNvPr id="19" name="Rectangle 18"/>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sp>
        <p:nvSpPr>
          <p:cNvPr id="7" name="TextBox 6"/>
          <p:cNvSpPr txBox="1"/>
          <p:nvPr/>
        </p:nvSpPr>
        <p:spPr>
          <a:xfrm>
            <a:off x="1336589" y="652791"/>
            <a:ext cx="6392097" cy="338554"/>
          </a:xfrm>
          <a:prstGeom prst="rect">
            <a:avLst/>
          </a:prstGeom>
        </p:spPr>
        <p:txBody>
          <a:bodyPr wrap="square" rtlCol="0" anchor="t">
            <a:spAutoFit/>
          </a:bodyPr>
          <a:lstStyle/>
          <a:p>
            <a:pPr algn="ctr"/>
            <a:r>
              <a:rPr lang="en-US" sz="1600" dirty="0">
                <a:solidFill>
                  <a:schemeClr val="accent2">
                    <a:lumMod val="75000"/>
                  </a:schemeClr>
                </a:solidFill>
                <a:latin typeface="Cambria"/>
              </a:rPr>
              <a:t>And getting information to the media. </a:t>
            </a:r>
          </a:p>
        </p:txBody>
      </p:sp>
      <p:grpSp>
        <p:nvGrpSpPr>
          <p:cNvPr id="8" name="Group 7"/>
          <p:cNvGrpSpPr/>
          <p:nvPr/>
        </p:nvGrpSpPr>
        <p:grpSpPr>
          <a:xfrm>
            <a:off x="5384100" y="4537094"/>
            <a:ext cx="4140899" cy="596006"/>
            <a:chOff x="5384100" y="4537094"/>
            <a:chExt cx="4140899" cy="596006"/>
          </a:xfrm>
        </p:grpSpPr>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10"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a:ea typeface="Calibri"/>
                  <a:cs typeface="Calibri"/>
                  <a:sym typeface="Calibri"/>
                </a:rPr>
                <a:t>Reidenberg</a:t>
              </a:r>
              <a:r>
                <a:rPr lang="en-GB" sz="900" b="0" i="0" u="none" strike="noStrike" cap="none" dirty="0">
                  <a:solidFill>
                    <a:schemeClr val="bg2">
                      <a:lumMod val="50000"/>
                    </a:schemeClr>
                  </a:solidFill>
                  <a:latin typeface="Calibri"/>
                  <a:ea typeface="Calibri"/>
                  <a:cs typeface="Calibri"/>
                  <a:sym typeface="Calibri"/>
                </a:rPr>
                <a:t> 201</a:t>
              </a:r>
              <a:r>
                <a:rPr lang="en-GB" sz="900" dirty="0">
                  <a:solidFill>
                    <a:schemeClr val="bg2">
                      <a:lumMod val="50000"/>
                    </a:schemeClr>
                  </a:solidFill>
                  <a:latin typeface="Calibri"/>
                  <a:ea typeface="Calibri"/>
                  <a:cs typeface="Calibri"/>
                  <a:sym typeface="Calibri"/>
                </a:rPr>
                <a:t>7</a:t>
              </a:r>
              <a:r>
                <a:rPr lang="en-GB" sz="900" b="0" i="0" u="none" strike="noStrike" cap="none" dirty="0">
                  <a:solidFill>
                    <a:schemeClr val="bg2">
                      <a:lumMod val="50000"/>
                    </a:schemeClr>
                  </a:solidFill>
                  <a:latin typeface="Calibri"/>
                  <a:ea typeface="Calibri"/>
                  <a:cs typeface="Calibri"/>
                  <a:sym typeface="Calibri"/>
                </a:rPr>
                <a:t>. No reproduction or duplication permitted.</a:t>
              </a:r>
            </a:p>
          </p:txBody>
        </p:sp>
      </p:grpSp>
      <p:sp>
        <p:nvSpPr>
          <p:cNvPr id="11" name="TextBox 10"/>
          <p:cNvSpPr txBox="1"/>
          <p:nvPr/>
        </p:nvSpPr>
        <p:spPr>
          <a:xfrm>
            <a:off x="812665" y="121205"/>
            <a:ext cx="7291963" cy="600164"/>
          </a:xfrm>
          <a:prstGeom prst="rect">
            <a:avLst/>
          </a:prstGeom>
        </p:spPr>
        <p:txBody>
          <a:bodyPr wrap="square" rtlCol="0" anchor="t">
            <a:spAutoFit/>
          </a:bodyPr>
          <a:lstStyle/>
          <a:p>
            <a:pPr algn="ctr"/>
            <a:r>
              <a:rPr lang="en-US" sz="3300" b="1" dirty="0">
                <a:solidFill>
                  <a:srgbClr val="222A35"/>
                </a:solidFill>
                <a:latin typeface="Calibri" charset="0"/>
              </a:rPr>
              <a:t>Responding to Media Inquiries</a:t>
            </a:r>
            <a:endParaRPr lang="en-US" sz="3300" dirty="0">
              <a:latin typeface="Calibri" charset="0"/>
            </a:endParaRPr>
          </a:p>
        </p:txBody>
      </p:sp>
    </p:spTree>
    <p:extLst>
      <p:ext uri="{BB962C8B-B14F-4D97-AF65-F5344CB8AC3E}">
        <p14:creationId xmlns:p14="http://schemas.microsoft.com/office/powerpoint/2010/main" val="35289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1258"/>
        <p:cNvGrpSpPr/>
        <p:nvPr/>
      </p:nvGrpSpPr>
      <p:grpSpPr>
        <a:xfrm>
          <a:off x="0" y="0"/>
          <a:ext cx="0" cy="0"/>
          <a:chOff x="0" y="0"/>
          <a:chExt cx="0" cy="0"/>
        </a:xfrm>
      </p:grpSpPr>
      <p:pic>
        <p:nvPicPr>
          <p:cNvPr id="1259" name="Shape 1259" descr="178548347.jpg"/>
          <p:cNvPicPr preferRelativeResize="0"/>
          <p:nvPr/>
        </p:nvPicPr>
        <p:blipFill rotWithShape="1">
          <a:blip r:embed="rId3">
            <a:alphaModFix amt="35000"/>
          </a:blip>
          <a:srcRect l="-1758" r="25288"/>
          <a:stretch/>
        </p:blipFill>
        <p:spPr>
          <a:xfrm>
            <a:off x="-183050" y="0"/>
            <a:ext cx="5803625" cy="5143500"/>
          </a:xfrm>
          <a:prstGeom prst="rect">
            <a:avLst/>
          </a:prstGeom>
          <a:noFill/>
          <a:ln>
            <a:noFill/>
          </a:ln>
        </p:spPr>
      </p:pic>
      <p:sp>
        <p:nvSpPr>
          <p:cNvPr id="1261" name="Shape 1261"/>
          <p:cNvSpPr txBox="1"/>
          <p:nvPr/>
        </p:nvSpPr>
        <p:spPr>
          <a:xfrm>
            <a:off x="5799474" y="1166975"/>
            <a:ext cx="3344525" cy="540300"/>
          </a:xfrm>
          <a:prstGeom prst="rect">
            <a:avLst/>
          </a:prstGeom>
          <a:noFill/>
          <a:ln>
            <a:noFill/>
          </a:ln>
        </p:spPr>
        <p:txBody>
          <a:bodyPr lIns="91425" tIns="91425" rIns="91425" bIns="91425" anchor="t" anchorCtr="0">
            <a:noAutofit/>
          </a:bodyPr>
          <a:lstStyle/>
          <a:p>
            <a:pPr lvl="0" rtl="0">
              <a:spcBef>
                <a:spcPts val="0"/>
              </a:spcBef>
              <a:buNone/>
            </a:pPr>
            <a:r>
              <a:rPr lang="en-GB" sz="3200" dirty="0">
                <a:solidFill>
                  <a:srgbClr val="F3F3F3"/>
                </a:solidFill>
                <a:latin typeface="Calibri" charset="0"/>
                <a:ea typeface="Calibri" charset="0"/>
                <a:cs typeface="Calibri" charset="0"/>
                <a:sym typeface="Tahoma"/>
              </a:rPr>
              <a:t>TIPS FOR TALKING </a:t>
            </a:r>
          </a:p>
        </p:txBody>
      </p:sp>
      <p:sp>
        <p:nvSpPr>
          <p:cNvPr id="1262" name="Shape 1262"/>
          <p:cNvSpPr txBox="1"/>
          <p:nvPr/>
        </p:nvSpPr>
        <p:spPr>
          <a:xfrm>
            <a:off x="5823049" y="1399450"/>
            <a:ext cx="3701949" cy="1002600"/>
          </a:xfrm>
          <a:prstGeom prst="rect">
            <a:avLst/>
          </a:prstGeom>
          <a:noFill/>
          <a:ln>
            <a:noFill/>
          </a:ln>
        </p:spPr>
        <p:txBody>
          <a:bodyPr lIns="91425" tIns="91425" rIns="91425" bIns="91425" anchor="ctr" anchorCtr="0">
            <a:noAutofit/>
          </a:bodyPr>
          <a:lstStyle/>
          <a:p>
            <a:pPr lvl="0" rtl="0">
              <a:spcBef>
                <a:spcPts val="0"/>
              </a:spcBef>
              <a:buNone/>
            </a:pPr>
            <a:r>
              <a:rPr lang="en-GB" sz="3200" b="1" dirty="0">
                <a:solidFill>
                  <a:srgbClr val="F3F3F3"/>
                </a:solidFill>
                <a:latin typeface="Calibri" charset="0"/>
                <a:ea typeface="Calibri" charset="0"/>
                <a:cs typeface="Calibri" charset="0"/>
                <a:sym typeface="Anton"/>
              </a:rPr>
              <a:t>WITH THE MEDIA</a:t>
            </a:r>
          </a:p>
        </p:txBody>
      </p:sp>
      <p:sp>
        <p:nvSpPr>
          <p:cNvPr id="1263" name="Shape 1263"/>
          <p:cNvSpPr txBox="1"/>
          <p:nvPr/>
        </p:nvSpPr>
        <p:spPr>
          <a:xfrm>
            <a:off x="6236237" y="2578512"/>
            <a:ext cx="2523900" cy="466500"/>
          </a:xfrm>
          <a:prstGeom prst="rect">
            <a:avLst/>
          </a:prstGeom>
          <a:noFill/>
          <a:ln>
            <a:noFill/>
          </a:ln>
        </p:spPr>
        <p:txBody>
          <a:bodyPr lIns="91425" tIns="91425" rIns="91425" bIns="91425" anchor="ctr" anchorCtr="0">
            <a:noAutofit/>
          </a:bodyPr>
          <a:lstStyle/>
          <a:p>
            <a:pPr lvl="0" algn="ctr" rtl="0">
              <a:spcBef>
                <a:spcPts val="0"/>
              </a:spcBef>
              <a:buNone/>
            </a:pPr>
            <a:r>
              <a:rPr lang="en-GB" sz="2000" dirty="0">
                <a:solidFill>
                  <a:schemeClr val="accent2">
                    <a:lumMod val="75000"/>
                  </a:schemeClr>
                </a:solidFill>
                <a:latin typeface="Calibri" charset="0"/>
                <a:ea typeface="Calibri" charset="0"/>
                <a:cs typeface="Calibri" charset="0"/>
                <a:sym typeface="Tahoma"/>
              </a:rPr>
              <a:t>Reaching out to media</a:t>
            </a:r>
          </a:p>
        </p:txBody>
      </p:sp>
      <p:sp>
        <p:nvSpPr>
          <p:cNvPr id="1264" name="Shape 1264"/>
          <p:cNvSpPr txBox="1"/>
          <p:nvPr/>
        </p:nvSpPr>
        <p:spPr>
          <a:xfrm>
            <a:off x="5799474" y="2266262"/>
            <a:ext cx="3128050" cy="540300"/>
          </a:xfrm>
          <a:prstGeom prst="rect">
            <a:avLst/>
          </a:prstGeom>
          <a:noFill/>
          <a:ln>
            <a:noFill/>
          </a:ln>
        </p:spPr>
        <p:txBody>
          <a:bodyPr lIns="91425" tIns="91425" rIns="91425" bIns="91425" anchor="ctr" anchorCtr="0">
            <a:noAutofit/>
          </a:bodyPr>
          <a:lstStyle/>
          <a:p>
            <a:pPr lvl="0" algn="ctr" rtl="0">
              <a:spcBef>
                <a:spcPts val="0"/>
              </a:spcBef>
              <a:buNone/>
            </a:pPr>
            <a:r>
              <a:rPr lang="en-GB" sz="2000" dirty="0">
                <a:solidFill>
                  <a:schemeClr val="accent2">
                    <a:lumMod val="75000"/>
                  </a:schemeClr>
                </a:solidFill>
                <a:latin typeface="Calibri" charset="0"/>
                <a:ea typeface="Calibri" charset="0"/>
                <a:cs typeface="Calibri" charset="0"/>
                <a:sym typeface="Tahoma"/>
              </a:rPr>
              <a:t>When media contacts you </a:t>
            </a:r>
          </a:p>
        </p:txBody>
      </p:sp>
      <p:sp>
        <p:nvSpPr>
          <p:cNvPr id="8" name="Shape 1264"/>
          <p:cNvSpPr txBox="1"/>
          <p:nvPr/>
        </p:nvSpPr>
        <p:spPr>
          <a:xfrm>
            <a:off x="5781343" y="2568037"/>
            <a:ext cx="726810" cy="540300"/>
          </a:xfrm>
          <a:prstGeom prst="rect">
            <a:avLst/>
          </a:prstGeom>
          <a:noFill/>
          <a:ln>
            <a:noFill/>
          </a:ln>
        </p:spPr>
        <p:txBody>
          <a:bodyPr lIns="91425" tIns="91425" rIns="91425" bIns="91425" anchor="ctr" anchorCtr="0">
            <a:noAutofit/>
          </a:bodyPr>
          <a:lstStyle/>
          <a:p>
            <a:pPr lvl="0" algn="ctr" rtl="0">
              <a:spcBef>
                <a:spcPts val="0"/>
              </a:spcBef>
              <a:buNone/>
            </a:pPr>
            <a:r>
              <a:rPr lang="en-GB" sz="3200" dirty="0">
                <a:solidFill>
                  <a:schemeClr val="accent2">
                    <a:lumMod val="75000"/>
                  </a:schemeClr>
                </a:solidFill>
                <a:latin typeface="Tahoma"/>
                <a:ea typeface="Tahoma"/>
                <a:cs typeface="Tahoma"/>
                <a:sym typeface="Tahoma"/>
              </a:rPr>
              <a:t>&amp;</a:t>
            </a:r>
          </a:p>
        </p:txBody>
      </p:sp>
      <p:sp>
        <p:nvSpPr>
          <p:cNvPr id="9" name="Rectangle 8"/>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grpSp>
        <p:nvGrpSpPr>
          <p:cNvPr id="4" name="Group 3"/>
          <p:cNvGrpSpPr/>
          <p:nvPr/>
        </p:nvGrpSpPr>
        <p:grpSpPr>
          <a:xfrm>
            <a:off x="5465380" y="4439188"/>
            <a:ext cx="4140899" cy="592312"/>
            <a:chOff x="5384100" y="4540788"/>
            <a:chExt cx="4140899" cy="592312"/>
          </a:xfrm>
        </p:grpSpPr>
        <p:sp>
          <p:nvSpPr>
            <p:cNvPr id="12"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bg2">
            <a:lumMod val="50000"/>
          </a:schemeClr>
        </a:solidFill>
        <a:effectLst/>
      </p:bgPr>
    </p:bg>
    <p:spTree>
      <p:nvGrpSpPr>
        <p:cNvPr id="1" name="Shape 1289"/>
        <p:cNvGrpSpPr/>
        <p:nvPr/>
      </p:nvGrpSpPr>
      <p:grpSpPr>
        <a:xfrm>
          <a:off x="0" y="0"/>
          <a:ext cx="0" cy="0"/>
          <a:chOff x="0" y="0"/>
          <a:chExt cx="0" cy="0"/>
        </a:xfrm>
      </p:grpSpPr>
      <p:sp>
        <p:nvSpPr>
          <p:cNvPr id="1291" name="Shape 1291"/>
          <p:cNvSpPr txBox="1"/>
          <p:nvPr/>
        </p:nvSpPr>
        <p:spPr>
          <a:xfrm>
            <a:off x="509675" y="2359325"/>
            <a:ext cx="3880500" cy="730800"/>
          </a:xfrm>
          <a:prstGeom prst="rect">
            <a:avLst/>
          </a:prstGeom>
          <a:noFill/>
          <a:ln w="9525" cap="flat" cmpd="sng">
            <a:solidFill>
              <a:srgbClr val="F3F3F3"/>
            </a:solidFill>
            <a:prstDash val="solid"/>
            <a:round/>
            <a:headEnd type="none" w="med" len="med"/>
            <a:tailEnd type="none" w="med" len="med"/>
          </a:ln>
        </p:spPr>
        <p:txBody>
          <a:bodyPr lIns="91425" tIns="91425" rIns="91425" bIns="91425" anchor="ctr" anchorCtr="0">
            <a:noAutofit/>
          </a:bodyPr>
          <a:lstStyle/>
          <a:p>
            <a:pPr lvl="0" rtl="0">
              <a:spcBef>
                <a:spcPts val="0"/>
              </a:spcBef>
              <a:buClr>
                <a:schemeClr val="dk1"/>
              </a:buClr>
              <a:buSzPct val="68750"/>
              <a:buFont typeface="Arial"/>
              <a:buNone/>
            </a:pPr>
            <a:r>
              <a:rPr lang="en-GB" sz="1600">
                <a:solidFill>
                  <a:srgbClr val="F3F3F3"/>
                </a:solidFill>
                <a:latin typeface="Tahoma"/>
                <a:ea typeface="Tahoma"/>
                <a:cs typeface="Tahoma"/>
                <a:sym typeface="Tahoma"/>
              </a:rPr>
              <a:t>Reporters might know more than you do about a story.</a:t>
            </a:r>
          </a:p>
        </p:txBody>
      </p:sp>
      <p:sp>
        <p:nvSpPr>
          <p:cNvPr id="1292" name="Shape 1292"/>
          <p:cNvSpPr txBox="1"/>
          <p:nvPr/>
        </p:nvSpPr>
        <p:spPr>
          <a:xfrm>
            <a:off x="4762250" y="2050450"/>
            <a:ext cx="3899100" cy="1039800"/>
          </a:xfrm>
          <a:prstGeom prst="rect">
            <a:avLst/>
          </a:prstGeom>
          <a:noFill/>
          <a:ln w="9525" cap="flat" cmpd="sng">
            <a:solidFill>
              <a:srgbClr val="F3F3F3"/>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GB" sz="1600">
                <a:solidFill>
                  <a:srgbClr val="F3F3F3"/>
                </a:solidFill>
                <a:latin typeface="Tahoma"/>
                <a:ea typeface="Tahoma"/>
                <a:cs typeface="Tahoma"/>
                <a:sym typeface="Tahoma"/>
              </a:rPr>
              <a:t>Reporters are usually not trying to win an award, but they do want to keep their job. </a:t>
            </a:r>
          </a:p>
        </p:txBody>
      </p:sp>
      <p:sp>
        <p:nvSpPr>
          <p:cNvPr id="1293" name="Shape 1293"/>
          <p:cNvSpPr txBox="1"/>
          <p:nvPr/>
        </p:nvSpPr>
        <p:spPr>
          <a:xfrm>
            <a:off x="1646700" y="114750"/>
            <a:ext cx="5894700" cy="600300"/>
          </a:xfrm>
          <a:prstGeom prst="rect">
            <a:avLst/>
          </a:prstGeom>
          <a:noFill/>
          <a:ln>
            <a:noFill/>
          </a:ln>
        </p:spPr>
        <p:txBody>
          <a:bodyPr lIns="91425" tIns="91425" rIns="91425" bIns="91425" anchor="t" anchorCtr="0">
            <a:noAutofit/>
          </a:bodyPr>
          <a:lstStyle/>
          <a:p>
            <a:pPr lvl="0" rtl="0">
              <a:spcBef>
                <a:spcPts val="0"/>
              </a:spcBef>
              <a:buNone/>
            </a:pPr>
            <a:r>
              <a:rPr lang="en-GB" sz="3200">
                <a:solidFill>
                  <a:srgbClr val="F3F3F3"/>
                </a:solidFill>
              </a:rPr>
              <a:t>What you should know upfront</a:t>
            </a:r>
          </a:p>
        </p:txBody>
      </p:sp>
      <p:sp>
        <p:nvSpPr>
          <p:cNvPr id="1294" name="Shape 1294"/>
          <p:cNvSpPr txBox="1"/>
          <p:nvPr/>
        </p:nvSpPr>
        <p:spPr>
          <a:xfrm>
            <a:off x="509675" y="920425"/>
            <a:ext cx="3880500" cy="600300"/>
          </a:xfrm>
          <a:prstGeom prst="rect">
            <a:avLst/>
          </a:prstGeom>
          <a:noFill/>
          <a:ln w="9525" cap="flat" cmpd="sng">
            <a:solidFill>
              <a:srgbClr val="F3F3F3"/>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GB" sz="1600" dirty="0">
                <a:solidFill>
                  <a:srgbClr val="F3F3F3"/>
                </a:solidFill>
                <a:latin typeface="Tahoma"/>
                <a:ea typeface="Tahoma"/>
                <a:cs typeface="Tahoma"/>
                <a:sym typeface="Tahoma"/>
              </a:rPr>
              <a:t>Reporters have an agenda.</a:t>
            </a:r>
          </a:p>
        </p:txBody>
      </p:sp>
      <p:sp>
        <p:nvSpPr>
          <p:cNvPr id="1295" name="Shape 1295"/>
          <p:cNvSpPr txBox="1"/>
          <p:nvPr/>
        </p:nvSpPr>
        <p:spPr>
          <a:xfrm>
            <a:off x="509675" y="3195650"/>
            <a:ext cx="3880500" cy="730800"/>
          </a:xfrm>
          <a:prstGeom prst="rect">
            <a:avLst/>
          </a:prstGeom>
          <a:noFill/>
          <a:ln w="9525" cap="flat" cmpd="sng">
            <a:solidFill>
              <a:srgbClr val="F3F3F3"/>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GB" sz="1600">
                <a:solidFill>
                  <a:srgbClr val="F3F3F3"/>
                </a:solidFill>
                <a:latin typeface="Tahoma"/>
                <a:ea typeface="Tahoma"/>
                <a:cs typeface="Tahoma"/>
                <a:sym typeface="Tahoma"/>
              </a:rPr>
              <a:t>Not every reporter is ethical or follows the best practices.</a:t>
            </a:r>
          </a:p>
        </p:txBody>
      </p:sp>
      <p:sp>
        <p:nvSpPr>
          <p:cNvPr id="1296" name="Shape 1296"/>
          <p:cNvSpPr txBox="1"/>
          <p:nvPr/>
        </p:nvSpPr>
        <p:spPr>
          <a:xfrm>
            <a:off x="509675" y="1617100"/>
            <a:ext cx="3880500" cy="600300"/>
          </a:xfrm>
          <a:prstGeom prst="rect">
            <a:avLst/>
          </a:prstGeom>
          <a:noFill/>
          <a:ln w="9525" cap="flat" cmpd="sng">
            <a:solidFill>
              <a:srgbClr val="F3F3F3"/>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GB" sz="1600">
                <a:solidFill>
                  <a:srgbClr val="F3F3F3"/>
                </a:solidFill>
                <a:latin typeface="Tahoma"/>
                <a:ea typeface="Tahoma"/>
                <a:cs typeface="Tahoma"/>
                <a:sym typeface="Tahoma"/>
              </a:rPr>
              <a:t>Reporters are on a tight deadline.</a:t>
            </a:r>
          </a:p>
        </p:txBody>
      </p:sp>
      <p:sp>
        <p:nvSpPr>
          <p:cNvPr id="1297" name="Shape 1297"/>
          <p:cNvSpPr txBox="1"/>
          <p:nvPr/>
        </p:nvSpPr>
        <p:spPr>
          <a:xfrm>
            <a:off x="509675" y="4031975"/>
            <a:ext cx="3880500" cy="730800"/>
          </a:xfrm>
          <a:prstGeom prst="rect">
            <a:avLst/>
          </a:prstGeom>
          <a:noFill/>
          <a:ln w="9525" cap="flat" cmpd="sng">
            <a:solidFill>
              <a:srgbClr val="F3F3F3"/>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GB" sz="1600">
                <a:solidFill>
                  <a:srgbClr val="F3F3F3"/>
                </a:solidFill>
                <a:latin typeface="Tahoma"/>
                <a:ea typeface="Tahoma"/>
                <a:cs typeface="Tahoma"/>
                <a:sym typeface="Tahoma"/>
              </a:rPr>
              <a:t>Reporters know that you are going to say more than they can use.</a:t>
            </a:r>
          </a:p>
        </p:txBody>
      </p:sp>
      <p:sp>
        <p:nvSpPr>
          <p:cNvPr id="1298" name="Shape 1298"/>
          <p:cNvSpPr txBox="1"/>
          <p:nvPr/>
        </p:nvSpPr>
        <p:spPr>
          <a:xfrm>
            <a:off x="4780900" y="3195650"/>
            <a:ext cx="3880500" cy="730800"/>
          </a:xfrm>
          <a:prstGeom prst="rect">
            <a:avLst/>
          </a:prstGeom>
          <a:noFill/>
          <a:ln w="9525" cap="flat" cmpd="sng">
            <a:solidFill>
              <a:srgbClr val="F3F3F3"/>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GB" sz="1600">
                <a:solidFill>
                  <a:srgbClr val="F3F3F3"/>
                </a:solidFill>
                <a:latin typeface="Tahoma"/>
                <a:ea typeface="Tahoma"/>
                <a:cs typeface="Tahoma"/>
                <a:sym typeface="Tahoma"/>
              </a:rPr>
              <a:t>They will want to come to you, often for B-roll visuals.</a:t>
            </a:r>
          </a:p>
        </p:txBody>
      </p:sp>
      <p:sp>
        <p:nvSpPr>
          <p:cNvPr id="1299" name="Shape 1299"/>
          <p:cNvSpPr txBox="1"/>
          <p:nvPr/>
        </p:nvSpPr>
        <p:spPr>
          <a:xfrm>
            <a:off x="4780900" y="4031975"/>
            <a:ext cx="3880500" cy="730800"/>
          </a:xfrm>
          <a:prstGeom prst="rect">
            <a:avLst/>
          </a:prstGeom>
          <a:noFill/>
          <a:ln w="9525" cap="flat" cmpd="sng">
            <a:solidFill>
              <a:srgbClr val="F3F3F3"/>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GB" sz="1600">
                <a:solidFill>
                  <a:srgbClr val="F3F3F3"/>
                </a:solidFill>
                <a:latin typeface="Tahoma"/>
                <a:ea typeface="Tahoma"/>
                <a:cs typeface="Tahoma"/>
                <a:sym typeface="Tahoma"/>
              </a:rPr>
              <a:t>Your surroundings say a lot about you.</a:t>
            </a:r>
          </a:p>
        </p:txBody>
      </p:sp>
      <p:sp>
        <p:nvSpPr>
          <p:cNvPr id="1300" name="Shape 1300"/>
          <p:cNvSpPr txBox="1"/>
          <p:nvPr/>
        </p:nvSpPr>
        <p:spPr>
          <a:xfrm>
            <a:off x="4762250" y="920425"/>
            <a:ext cx="3899100" cy="1039800"/>
          </a:xfrm>
          <a:prstGeom prst="rect">
            <a:avLst/>
          </a:prstGeom>
          <a:noFill/>
          <a:ln w="9525" cap="flat" cmpd="sng">
            <a:solidFill>
              <a:srgbClr val="F3F3F3"/>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GB" sz="1600">
                <a:solidFill>
                  <a:srgbClr val="F3F3F3"/>
                </a:solidFill>
                <a:latin typeface="Tahoma"/>
                <a:ea typeface="Tahoma"/>
                <a:cs typeface="Tahoma"/>
                <a:sym typeface="Tahoma"/>
              </a:rPr>
              <a:t>Know that reporters are going to use some of what you tell them and not attribute it to you.</a:t>
            </a:r>
          </a:p>
        </p:txBody>
      </p:sp>
      <p:sp>
        <p:nvSpPr>
          <p:cNvPr id="13" name="Rectangle 12"/>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TextBox 31"/>
          <p:cNvSpPr txBox="1"/>
          <p:nvPr/>
        </p:nvSpPr>
        <p:spPr>
          <a:xfrm>
            <a:off x="944029" y="121205"/>
            <a:ext cx="7291963" cy="600164"/>
          </a:xfrm>
          <a:prstGeom prst="rect">
            <a:avLst/>
          </a:prstGeom>
        </p:spPr>
        <p:txBody>
          <a:bodyPr wrap="square" rtlCol="0" anchor="t">
            <a:spAutoFit/>
          </a:bodyPr>
          <a:lstStyle/>
          <a:p>
            <a:pPr algn="ctr"/>
            <a:r>
              <a:rPr lang="en-US" sz="3300" b="1">
                <a:solidFill>
                  <a:srgbClr val="222A35"/>
                </a:solidFill>
                <a:latin typeface="Calibri" charset="0"/>
              </a:rPr>
              <a:t>Why This Matters</a:t>
            </a:r>
            <a:endParaRPr lang="en-US" sz="3300" dirty="0">
              <a:latin typeface="Calibri" charset="0"/>
            </a:endParaRPr>
          </a:p>
        </p:txBody>
      </p:sp>
      <p:sp>
        <p:nvSpPr>
          <p:cNvPr id="19" name="Rectangle 18"/>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sp>
        <p:nvSpPr>
          <p:cNvPr id="15" name="Rectangle 14"/>
          <p:cNvSpPr/>
          <p:nvPr/>
        </p:nvSpPr>
        <p:spPr>
          <a:xfrm>
            <a:off x="294085" y="1397794"/>
            <a:ext cx="2757488" cy="269067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8" name="Shape 481"/>
          <p:cNvPicPr preferRelativeResize="0"/>
          <p:nvPr/>
        </p:nvPicPr>
        <p:blipFill rotWithShape="1">
          <a:blip r:embed="rId3">
            <a:alphaModFix amt="90000"/>
          </a:blip>
          <a:srcRect/>
          <a:stretch/>
        </p:blipFill>
        <p:spPr>
          <a:xfrm>
            <a:off x="970451" y="2090057"/>
            <a:ext cx="1371033" cy="1002879"/>
          </a:xfrm>
          <a:prstGeom prst="rect">
            <a:avLst/>
          </a:prstGeom>
          <a:noFill/>
          <a:ln>
            <a:noFill/>
          </a:ln>
        </p:spPr>
      </p:pic>
      <p:sp>
        <p:nvSpPr>
          <p:cNvPr id="12" name="TextBox 11"/>
          <p:cNvSpPr txBox="1"/>
          <p:nvPr/>
        </p:nvSpPr>
        <p:spPr>
          <a:xfrm>
            <a:off x="348315" y="3140964"/>
            <a:ext cx="2641949" cy="369332"/>
          </a:xfrm>
          <a:prstGeom prst="rect">
            <a:avLst/>
          </a:prstGeom>
        </p:spPr>
        <p:txBody>
          <a:bodyPr rtlCol="0">
            <a:spAutoFit/>
          </a:bodyPr>
          <a:lstStyle/>
          <a:p>
            <a:pPr algn="ctr"/>
            <a:r>
              <a:rPr lang="en-US" sz="1800" dirty="0">
                <a:solidFill>
                  <a:srgbClr val="FFFFFF"/>
                </a:solidFill>
                <a:latin typeface="Calibri"/>
              </a:rPr>
              <a:t>Media Contagion</a:t>
            </a:r>
            <a:endParaRPr lang="en-US" sz="1800" dirty="0">
              <a:latin typeface="Calibri"/>
            </a:endParaRPr>
          </a:p>
        </p:txBody>
      </p:sp>
      <p:sp>
        <p:nvSpPr>
          <p:cNvPr id="11" name="Rectangle 10"/>
          <p:cNvSpPr/>
          <p:nvPr/>
        </p:nvSpPr>
        <p:spPr>
          <a:xfrm>
            <a:off x="3190906" y="1397794"/>
            <a:ext cx="2757488" cy="26769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extBox 12"/>
          <p:cNvSpPr txBox="1"/>
          <p:nvPr/>
        </p:nvSpPr>
        <p:spPr>
          <a:xfrm>
            <a:off x="3306445" y="3140964"/>
            <a:ext cx="2641949" cy="369332"/>
          </a:xfrm>
          <a:prstGeom prst="rect">
            <a:avLst/>
          </a:prstGeom>
        </p:spPr>
        <p:txBody>
          <a:bodyPr rtlCol="0">
            <a:spAutoFit/>
          </a:bodyPr>
          <a:lstStyle/>
          <a:p>
            <a:pPr algn="ctr"/>
            <a:r>
              <a:rPr lang="en-US" sz="1800" dirty="0">
                <a:solidFill>
                  <a:srgbClr val="FFFFFF"/>
                </a:solidFill>
                <a:latin typeface="Calibri"/>
              </a:rPr>
              <a:t>Scope of the Problem</a:t>
            </a:r>
            <a:endParaRPr lang="en-US" sz="1800" dirty="0">
              <a:latin typeface="Calibri"/>
            </a:endParaRPr>
          </a:p>
        </p:txBody>
      </p:sp>
      <p:pic>
        <p:nvPicPr>
          <p:cNvPr id="16" name="Picture 15" descr="analytics-chart-symbol_318-52129.png"/>
          <p:cNvPicPr>
            <a:picLocks noChangeAspect="1"/>
          </p:cNvPicPr>
          <p:nvPr/>
        </p:nvPicPr>
        <p:blipFill>
          <a:blip r:embed="rId4" cstate="print"/>
          <a:stretch>
            <a:fillRect/>
          </a:stretch>
        </p:blipFill>
        <p:spPr>
          <a:xfrm>
            <a:off x="4082708" y="2048792"/>
            <a:ext cx="1089422" cy="1092172"/>
          </a:xfrm>
          <a:prstGeom prst="rect">
            <a:avLst/>
          </a:prstGeom>
        </p:spPr>
      </p:pic>
      <p:sp>
        <p:nvSpPr>
          <p:cNvPr id="14" name="Rectangle 13"/>
          <p:cNvSpPr/>
          <p:nvPr/>
        </p:nvSpPr>
        <p:spPr>
          <a:xfrm>
            <a:off x="6097191" y="1397793"/>
            <a:ext cx="2757488" cy="269067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TextBox 16"/>
          <p:cNvSpPr txBox="1"/>
          <p:nvPr/>
        </p:nvSpPr>
        <p:spPr>
          <a:xfrm>
            <a:off x="6159443" y="3140964"/>
            <a:ext cx="2641949" cy="584775"/>
          </a:xfrm>
          <a:prstGeom prst="rect">
            <a:avLst/>
          </a:prstGeom>
        </p:spPr>
        <p:txBody>
          <a:bodyPr rtlCol="0">
            <a:spAutoFit/>
          </a:bodyPr>
          <a:lstStyle/>
          <a:p>
            <a:pPr algn="ctr"/>
            <a:r>
              <a:rPr lang="en-US" sz="1600" dirty="0">
                <a:solidFill>
                  <a:srgbClr val="FFFFFF"/>
                </a:solidFill>
                <a:latin typeface="Calibri"/>
              </a:rPr>
              <a:t>WHO Identifies Media as Priority</a:t>
            </a:r>
            <a:endParaRPr lang="en-US" sz="1600" dirty="0">
              <a:latin typeface="Calibri"/>
            </a:endParaRPr>
          </a:p>
        </p:txBody>
      </p:sp>
      <p:pic>
        <p:nvPicPr>
          <p:cNvPr id="20" name="Shape 263" descr="490px-Magnifying_glass_icon white.png"/>
          <p:cNvPicPr preferRelativeResize="0"/>
          <p:nvPr/>
        </p:nvPicPr>
        <p:blipFill rotWithShape="1">
          <a:blip r:embed="rId5">
            <a:alphaModFix/>
          </a:blip>
          <a:srcRect/>
          <a:stretch/>
        </p:blipFill>
        <p:spPr>
          <a:xfrm>
            <a:off x="7015403" y="2158911"/>
            <a:ext cx="893695" cy="865169"/>
          </a:xfrm>
          <a:prstGeom prst="rect">
            <a:avLst/>
          </a:prstGeom>
          <a:noFill/>
          <a:ln>
            <a:noFill/>
          </a:ln>
        </p:spPr>
      </p:pic>
      <p:sp>
        <p:nvSpPr>
          <p:cNvPr id="26" name="Rectangle 25"/>
          <p:cNvSpPr/>
          <p:nvPr/>
        </p:nvSpPr>
        <p:spPr>
          <a:xfrm>
            <a:off x="3293829" y="1414586"/>
            <a:ext cx="314510" cy="400110"/>
          </a:xfrm>
          <a:prstGeom prst="rect">
            <a:avLst/>
          </a:prstGeom>
        </p:spPr>
        <p:txBody>
          <a:bodyPr wrap="none">
            <a:spAutoFit/>
          </a:bodyPr>
          <a:lstStyle/>
          <a:p>
            <a:r>
              <a:rPr lang="en-US" sz="2000" b="1">
                <a:solidFill>
                  <a:srgbClr val="FFFFFF"/>
                </a:solidFill>
                <a:latin typeface="Calibri"/>
              </a:rPr>
              <a:t>2</a:t>
            </a:r>
            <a:endParaRPr lang="en-US" sz="2000" b="1" dirty="0"/>
          </a:p>
        </p:txBody>
      </p:sp>
      <p:sp>
        <p:nvSpPr>
          <p:cNvPr id="27" name="Rectangle 26"/>
          <p:cNvSpPr/>
          <p:nvPr/>
        </p:nvSpPr>
        <p:spPr>
          <a:xfrm>
            <a:off x="361846" y="1414586"/>
            <a:ext cx="314510" cy="400110"/>
          </a:xfrm>
          <a:prstGeom prst="rect">
            <a:avLst/>
          </a:prstGeom>
        </p:spPr>
        <p:txBody>
          <a:bodyPr wrap="none">
            <a:spAutoFit/>
          </a:bodyPr>
          <a:lstStyle/>
          <a:p>
            <a:r>
              <a:rPr lang="en-US" sz="2000" b="1" dirty="0">
                <a:solidFill>
                  <a:srgbClr val="FFFFFF"/>
                </a:solidFill>
                <a:latin typeface="Calibri"/>
              </a:rPr>
              <a:t>1</a:t>
            </a:r>
            <a:endParaRPr lang="en-US" sz="2000" b="1" dirty="0"/>
          </a:p>
        </p:txBody>
      </p:sp>
      <p:sp>
        <p:nvSpPr>
          <p:cNvPr id="28" name="Rectangle 27"/>
          <p:cNvSpPr/>
          <p:nvPr/>
        </p:nvSpPr>
        <p:spPr>
          <a:xfrm>
            <a:off x="6203717" y="1414586"/>
            <a:ext cx="314510" cy="400110"/>
          </a:xfrm>
          <a:prstGeom prst="rect">
            <a:avLst/>
          </a:prstGeom>
        </p:spPr>
        <p:txBody>
          <a:bodyPr wrap="none">
            <a:spAutoFit/>
          </a:bodyPr>
          <a:lstStyle/>
          <a:p>
            <a:r>
              <a:rPr lang="en-US" sz="2000" b="1" dirty="0">
                <a:solidFill>
                  <a:srgbClr val="FFFFFF"/>
                </a:solidFill>
                <a:latin typeface="Calibri"/>
              </a:rPr>
              <a:t>3</a:t>
            </a:r>
            <a:endParaRPr lang="en-US" sz="2000" b="1" dirty="0"/>
          </a:p>
        </p:txBody>
      </p:sp>
      <p:grpSp>
        <p:nvGrpSpPr>
          <p:cNvPr id="29" name="Group 28"/>
          <p:cNvGrpSpPr/>
          <p:nvPr/>
        </p:nvGrpSpPr>
        <p:grpSpPr>
          <a:xfrm>
            <a:off x="5384100" y="4537094"/>
            <a:ext cx="4140899" cy="596006"/>
            <a:chOff x="5384100" y="4537094"/>
            <a:chExt cx="4140899" cy="596006"/>
          </a:xfrm>
        </p:grpSpPr>
        <p:pic>
          <p:nvPicPr>
            <p:cNvPr id="30" name="Picture 29"/>
            <p:cNvPicPr>
              <a:picLocks noChangeAspect="1"/>
            </p:cNvPicPr>
            <p:nvPr/>
          </p:nvPicPr>
          <p:blipFill rotWithShape="1">
            <a:blip r:embed="rId6">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31"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a:ea typeface="Calibri"/>
                  <a:cs typeface="Calibri"/>
                  <a:sym typeface="Calibri"/>
                </a:rPr>
                <a:t>Reidenberg</a:t>
              </a:r>
              <a:r>
                <a:rPr lang="en-GB" sz="900" b="0" i="0" u="none" strike="noStrike" cap="none" dirty="0">
                  <a:solidFill>
                    <a:schemeClr val="bg2">
                      <a:lumMod val="50000"/>
                    </a:schemeClr>
                  </a:solidFill>
                  <a:latin typeface="Calibri"/>
                  <a:ea typeface="Calibri"/>
                  <a:cs typeface="Calibri"/>
                  <a:sym typeface="Calibri"/>
                </a:rPr>
                <a:t> 201</a:t>
              </a:r>
              <a:r>
                <a:rPr lang="en-GB" sz="900" dirty="0">
                  <a:solidFill>
                    <a:schemeClr val="bg2">
                      <a:lumMod val="50000"/>
                    </a:schemeClr>
                  </a:solidFill>
                  <a:latin typeface="Calibri"/>
                  <a:ea typeface="Calibri"/>
                  <a:cs typeface="Calibri"/>
                  <a:sym typeface="Calibri"/>
                </a:rPr>
                <a:t>7</a:t>
              </a:r>
              <a:r>
                <a:rPr lang="en-GB" sz="900" b="0" i="0" u="none" strike="noStrike" cap="none" dirty="0">
                  <a:solidFill>
                    <a:schemeClr val="bg2">
                      <a:lumMod val="50000"/>
                    </a:schemeClr>
                  </a:solidFill>
                  <a:latin typeface="Calibri"/>
                  <a:ea typeface="Calibri"/>
                  <a:cs typeface="Calibri"/>
                  <a:sym typeface="Calibri"/>
                </a:rPr>
                <a:t>. No reproduction or duplication permitted.</a:t>
              </a:r>
            </a:p>
          </p:txBody>
        </p:sp>
      </p:grpSp>
      <p:sp>
        <p:nvSpPr>
          <p:cNvPr id="33" name="TextBox 32"/>
          <p:cNvSpPr txBox="1"/>
          <p:nvPr/>
        </p:nvSpPr>
        <p:spPr>
          <a:xfrm>
            <a:off x="2066725" y="633570"/>
            <a:ext cx="5069872" cy="338554"/>
          </a:xfrm>
          <a:prstGeom prst="rect">
            <a:avLst/>
          </a:prstGeom>
        </p:spPr>
        <p:txBody>
          <a:bodyPr wrap="square" rtlCol="0" anchor="t">
            <a:spAutoFit/>
          </a:bodyPr>
          <a:lstStyle/>
          <a:p>
            <a:pPr algn="ctr"/>
            <a:r>
              <a:rPr lang="en-US" sz="1600" dirty="0">
                <a:solidFill>
                  <a:schemeClr val="accent2">
                    <a:lumMod val="75000"/>
                  </a:schemeClr>
                </a:solidFill>
                <a:latin typeface="Cambria"/>
              </a:rPr>
              <a:t>Three driving factors for creating best practices.</a:t>
            </a:r>
          </a:p>
        </p:txBody>
      </p:sp>
      <p:sp>
        <p:nvSpPr>
          <p:cNvPr id="2" name="Rectangle 1"/>
          <p:cNvSpPr/>
          <p:nvPr/>
        </p:nvSpPr>
        <p:spPr>
          <a:xfrm>
            <a:off x="3190906" y="1397793"/>
            <a:ext cx="2757488" cy="267695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087726" y="1337430"/>
            <a:ext cx="2842913" cy="284849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075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1305"/>
        <p:cNvGrpSpPr/>
        <p:nvPr/>
      </p:nvGrpSpPr>
      <p:grpSpPr>
        <a:xfrm>
          <a:off x="0" y="0"/>
          <a:ext cx="0" cy="0"/>
          <a:chOff x="0" y="0"/>
          <a:chExt cx="0" cy="0"/>
        </a:xfrm>
      </p:grpSpPr>
      <p:sp>
        <p:nvSpPr>
          <p:cNvPr id="1307" name="Shape 1307"/>
          <p:cNvSpPr txBox="1"/>
          <p:nvPr/>
        </p:nvSpPr>
        <p:spPr>
          <a:xfrm>
            <a:off x="5815775" y="2024537"/>
            <a:ext cx="3234600" cy="1163700"/>
          </a:xfrm>
          <a:prstGeom prst="rect">
            <a:avLst/>
          </a:prstGeom>
          <a:noFill/>
          <a:ln>
            <a:noFill/>
          </a:ln>
        </p:spPr>
        <p:txBody>
          <a:bodyPr lIns="91425" tIns="91425" rIns="91425" bIns="91425" anchor="ctr" anchorCtr="0">
            <a:noAutofit/>
          </a:bodyPr>
          <a:lstStyle/>
          <a:p>
            <a:pPr lvl="0" rtl="0">
              <a:spcBef>
                <a:spcPts val="640"/>
              </a:spcBef>
              <a:buNone/>
            </a:pPr>
            <a:endParaRPr sz="2000">
              <a:solidFill>
                <a:schemeClr val="lt1"/>
              </a:solidFill>
              <a:latin typeface="Tahoma"/>
              <a:ea typeface="Tahoma"/>
              <a:cs typeface="Tahoma"/>
              <a:sym typeface="Tahoma"/>
            </a:endParaRPr>
          </a:p>
        </p:txBody>
      </p:sp>
      <p:sp>
        <p:nvSpPr>
          <p:cNvPr id="1308" name="Shape 1308"/>
          <p:cNvSpPr txBox="1"/>
          <p:nvPr/>
        </p:nvSpPr>
        <p:spPr>
          <a:xfrm>
            <a:off x="720462" y="2164326"/>
            <a:ext cx="8036125" cy="847868"/>
          </a:xfrm>
          <a:prstGeom prst="rect">
            <a:avLst/>
          </a:prstGeom>
          <a:noFill/>
          <a:ln>
            <a:noFill/>
          </a:ln>
        </p:spPr>
        <p:txBody>
          <a:bodyPr lIns="91425" tIns="91425" rIns="91425" bIns="91425" anchor="ctr" anchorCtr="0">
            <a:noAutofit/>
          </a:bodyPr>
          <a:lstStyle/>
          <a:p>
            <a:pPr lvl="0" algn="ctr" rtl="0">
              <a:spcBef>
                <a:spcPts val="0"/>
              </a:spcBef>
              <a:buNone/>
            </a:pPr>
            <a:r>
              <a:rPr lang="en-GB" sz="5500" b="1" dirty="0">
                <a:solidFill>
                  <a:srgbClr val="F3F3F3"/>
                </a:solidFill>
                <a:latin typeface="Calibri" charset="0"/>
                <a:ea typeface="Calibri" charset="0"/>
                <a:cs typeface="Calibri" charset="0"/>
                <a:sym typeface="Anton"/>
              </a:rPr>
              <a:t>When media contacts you</a:t>
            </a:r>
          </a:p>
        </p:txBody>
      </p:sp>
      <p:sp>
        <p:nvSpPr>
          <p:cNvPr id="1309" name="Shape 1309"/>
          <p:cNvSpPr txBox="1"/>
          <p:nvPr/>
        </p:nvSpPr>
        <p:spPr>
          <a:xfrm>
            <a:off x="3251425" y="1462150"/>
            <a:ext cx="2974200" cy="600300"/>
          </a:xfrm>
          <a:prstGeom prst="rect">
            <a:avLst/>
          </a:prstGeom>
          <a:noFill/>
          <a:ln>
            <a:noFill/>
          </a:ln>
        </p:spPr>
        <p:txBody>
          <a:bodyPr lIns="91425" tIns="91425" rIns="91425" bIns="91425" anchor="t" anchorCtr="0">
            <a:noAutofit/>
          </a:bodyPr>
          <a:lstStyle/>
          <a:p>
            <a:pPr lvl="0" rtl="0">
              <a:spcBef>
                <a:spcPts val="0"/>
              </a:spcBef>
              <a:buNone/>
            </a:pPr>
            <a:r>
              <a:rPr lang="en-GB" sz="3600" dirty="0">
                <a:solidFill>
                  <a:srgbClr val="F3F3F3"/>
                </a:solidFill>
              </a:rPr>
              <a:t>PART ONE</a:t>
            </a:r>
          </a:p>
        </p:txBody>
      </p:sp>
      <p:sp>
        <p:nvSpPr>
          <p:cNvPr id="6" name="Rectangle 5"/>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grpSp>
        <p:nvGrpSpPr>
          <p:cNvPr id="7" name="Group 6"/>
          <p:cNvGrpSpPr/>
          <p:nvPr/>
        </p:nvGrpSpPr>
        <p:grpSpPr>
          <a:xfrm>
            <a:off x="5465380" y="4439188"/>
            <a:ext cx="4140899" cy="592312"/>
            <a:chOff x="5384100" y="4540788"/>
            <a:chExt cx="4140899" cy="592312"/>
          </a:xfrm>
        </p:grpSpPr>
        <p:sp>
          <p:nvSpPr>
            <p:cNvPr id="8"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1314"/>
        <p:cNvGrpSpPr/>
        <p:nvPr/>
      </p:nvGrpSpPr>
      <p:grpSpPr>
        <a:xfrm>
          <a:off x="0" y="0"/>
          <a:ext cx="0" cy="0"/>
          <a:chOff x="0" y="0"/>
          <a:chExt cx="0" cy="0"/>
        </a:xfrm>
      </p:grpSpPr>
      <p:pic>
        <p:nvPicPr>
          <p:cNvPr id="1315" name="Shape 1315" descr="media-training-interview_0.jpg"/>
          <p:cNvPicPr preferRelativeResize="0"/>
          <p:nvPr/>
        </p:nvPicPr>
        <p:blipFill rotWithShape="1">
          <a:blip r:embed="rId3">
            <a:alphaModFix amt="46000"/>
          </a:blip>
          <a:srcRect l="20139" r="-4971"/>
          <a:stretch/>
        </p:blipFill>
        <p:spPr>
          <a:xfrm>
            <a:off x="16327" y="5800"/>
            <a:ext cx="5622472" cy="5143500"/>
          </a:xfrm>
          <a:prstGeom prst="rect">
            <a:avLst/>
          </a:prstGeom>
          <a:noFill/>
          <a:ln>
            <a:noFill/>
          </a:ln>
        </p:spPr>
      </p:pic>
      <p:sp>
        <p:nvSpPr>
          <p:cNvPr id="1317" name="Shape 1317"/>
          <p:cNvSpPr txBox="1"/>
          <p:nvPr/>
        </p:nvSpPr>
        <p:spPr>
          <a:xfrm>
            <a:off x="5805475" y="1223800"/>
            <a:ext cx="2842800" cy="2473500"/>
          </a:xfrm>
          <a:prstGeom prst="rect">
            <a:avLst/>
          </a:prstGeom>
          <a:noFill/>
          <a:ln>
            <a:noFill/>
          </a:ln>
        </p:spPr>
        <p:txBody>
          <a:bodyPr lIns="91425" tIns="91425" rIns="91425" bIns="91425" anchor="ctr" anchorCtr="0">
            <a:noAutofit/>
          </a:bodyPr>
          <a:lstStyle/>
          <a:p>
            <a:pPr lvl="0" rtl="0">
              <a:lnSpc>
                <a:spcPct val="80000"/>
              </a:lnSpc>
              <a:spcBef>
                <a:spcPts val="0"/>
              </a:spcBef>
              <a:buNone/>
            </a:pPr>
            <a:r>
              <a:rPr lang="en-GB" sz="2400" dirty="0">
                <a:solidFill>
                  <a:schemeClr val="lt1"/>
                </a:solidFill>
                <a:latin typeface="Calibri" charset="0"/>
                <a:ea typeface="Calibri" charset="0"/>
                <a:cs typeface="Calibri" charset="0"/>
                <a:sym typeface="Tahoma"/>
              </a:rPr>
              <a:t>Understand that your roles are different. Their role is to report. Your role is to help them.</a:t>
            </a:r>
          </a:p>
          <a:p>
            <a:pPr lvl="0" rtl="0">
              <a:lnSpc>
                <a:spcPct val="80000"/>
              </a:lnSpc>
              <a:spcBef>
                <a:spcPts val="0"/>
              </a:spcBef>
              <a:buNone/>
            </a:pPr>
            <a:endParaRPr sz="2400" dirty="0">
              <a:solidFill>
                <a:schemeClr val="lt1"/>
              </a:solidFill>
              <a:latin typeface="Calibri" charset="0"/>
              <a:ea typeface="Calibri" charset="0"/>
              <a:cs typeface="Calibri" charset="0"/>
              <a:sym typeface="Tahoma"/>
            </a:endParaRPr>
          </a:p>
          <a:p>
            <a:pPr lvl="0" rtl="0">
              <a:lnSpc>
                <a:spcPct val="80000"/>
              </a:lnSpc>
              <a:spcBef>
                <a:spcPts val="0"/>
              </a:spcBef>
              <a:buNone/>
            </a:pPr>
            <a:r>
              <a:rPr lang="en-GB" sz="2400" dirty="0">
                <a:solidFill>
                  <a:schemeClr val="lt1"/>
                </a:solidFill>
                <a:latin typeface="Calibri" charset="0"/>
                <a:ea typeface="Calibri" charset="0"/>
                <a:cs typeface="Calibri" charset="0"/>
                <a:sym typeface="Tahoma"/>
              </a:rPr>
              <a:t>Tip: Stay focused on your job.</a:t>
            </a:r>
          </a:p>
        </p:txBody>
      </p:sp>
      <p:grpSp>
        <p:nvGrpSpPr>
          <p:cNvPr id="6" name="Group 5"/>
          <p:cNvGrpSpPr/>
          <p:nvPr/>
        </p:nvGrpSpPr>
        <p:grpSpPr>
          <a:xfrm>
            <a:off x="5465380" y="4439188"/>
            <a:ext cx="4140899" cy="592312"/>
            <a:chOff x="5384100" y="4540788"/>
            <a:chExt cx="4140899" cy="592312"/>
          </a:xfrm>
        </p:grpSpPr>
        <p:sp>
          <p:nvSpPr>
            <p:cNvPr id="7"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1322"/>
        <p:cNvGrpSpPr/>
        <p:nvPr/>
      </p:nvGrpSpPr>
      <p:grpSpPr>
        <a:xfrm>
          <a:off x="0" y="0"/>
          <a:ext cx="0" cy="0"/>
          <a:chOff x="0" y="0"/>
          <a:chExt cx="0" cy="0"/>
        </a:xfrm>
      </p:grpSpPr>
      <p:pic>
        <p:nvPicPr>
          <p:cNvPr id="2" name="Picture 1"/>
          <p:cNvPicPr>
            <a:picLocks noChangeAspect="1"/>
          </p:cNvPicPr>
          <p:nvPr/>
        </p:nvPicPr>
        <p:blipFill rotWithShape="1">
          <a:blip r:embed="rId3">
            <a:alphaModFix amt="57000"/>
            <a:extLst>
              <a:ext uri="{28A0092B-C50C-407E-A947-70E740481C1C}">
                <a14:useLocalDpi xmlns:a14="http://schemas.microsoft.com/office/drawing/2010/main" val="0"/>
              </a:ext>
            </a:extLst>
          </a:blip>
          <a:srcRect l="14600" r="10949"/>
          <a:stretch/>
        </p:blipFill>
        <p:spPr>
          <a:xfrm>
            <a:off x="3404381" y="0"/>
            <a:ext cx="5739618" cy="5143500"/>
          </a:xfrm>
          <a:prstGeom prst="rect">
            <a:avLst/>
          </a:prstGeom>
        </p:spPr>
      </p:pic>
      <p:sp>
        <p:nvSpPr>
          <p:cNvPr id="1325" name="Shape 1325"/>
          <p:cNvSpPr txBox="1"/>
          <p:nvPr/>
        </p:nvSpPr>
        <p:spPr>
          <a:xfrm>
            <a:off x="406725" y="1197575"/>
            <a:ext cx="2846100" cy="2460000"/>
          </a:xfrm>
          <a:prstGeom prst="rect">
            <a:avLst/>
          </a:prstGeom>
          <a:noFill/>
          <a:ln>
            <a:noFill/>
          </a:ln>
        </p:spPr>
        <p:txBody>
          <a:bodyPr lIns="91425" tIns="91425" rIns="91425" bIns="91425" anchor="ctr" anchorCtr="0">
            <a:noAutofit/>
          </a:bodyPr>
          <a:lstStyle/>
          <a:p>
            <a:pPr lvl="0" rtl="0">
              <a:lnSpc>
                <a:spcPct val="80000"/>
              </a:lnSpc>
              <a:spcBef>
                <a:spcPts val="540"/>
              </a:spcBef>
              <a:buNone/>
            </a:pPr>
            <a:r>
              <a:rPr lang="en-GB" sz="2400" dirty="0">
                <a:solidFill>
                  <a:schemeClr val="bg1"/>
                </a:solidFill>
                <a:latin typeface="Calibri" charset="0"/>
                <a:ea typeface="Calibri" charset="0"/>
                <a:cs typeface="Calibri" charset="0"/>
                <a:sym typeface="Tahoma"/>
              </a:rPr>
              <a:t>Know that you get one soundbite, not an elevator speech.</a:t>
            </a:r>
          </a:p>
          <a:p>
            <a:pPr lvl="0" rtl="0">
              <a:lnSpc>
                <a:spcPct val="80000"/>
              </a:lnSpc>
              <a:spcBef>
                <a:spcPts val="540"/>
              </a:spcBef>
              <a:buNone/>
            </a:pPr>
            <a:endParaRPr sz="2400" dirty="0">
              <a:solidFill>
                <a:schemeClr val="bg1"/>
              </a:solidFill>
              <a:latin typeface="Calibri" charset="0"/>
              <a:ea typeface="Calibri" charset="0"/>
              <a:cs typeface="Calibri" charset="0"/>
              <a:sym typeface="Tahoma"/>
            </a:endParaRPr>
          </a:p>
          <a:p>
            <a:pPr lvl="0" rtl="0">
              <a:lnSpc>
                <a:spcPct val="80000"/>
              </a:lnSpc>
              <a:spcBef>
                <a:spcPts val="540"/>
              </a:spcBef>
              <a:buNone/>
            </a:pPr>
            <a:r>
              <a:rPr lang="en-GB" sz="2400" dirty="0">
                <a:solidFill>
                  <a:schemeClr val="bg1"/>
                </a:solidFill>
                <a:latin typeface="Calibri" charset="0"/>
                <a:ea typeface="Calibri" charset="0"/>
                <a:cs typeface="Calibri" charset="0"/>
                <a:sym typeface="Tahoma"/>
              </a:rPr>
              <a:t>Tip: Prepare a 5-10 second soundbite before they arrive </a:t>
            </a:r>
          </a:p>
        </p:txBody>
      </p:sp>
      <p:grpSp>
        <p:nvGrpSpPr>
          <p:cNvPr id="6" name="Group 5"/>
          <p:cNvGrpSpPr/>
          <p:nvPr/>
        </p:nvGrpSpPr>
        <p:grpSpPr>
          <a:xfrm>
            <a:off x="5465380" y="4439188"/>
            <a:ext cx="4140899" cy="592312"/>
            <a:chOff x="5384100" y="4540788"/>
            <a:chExt cx="4140899" cy="592312"/>
          </a:xfrm>
        </p:grpSpPr>
        <p:sp>
          <p:nvSpPr>
            <p:cNvPr id="7"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1330"/>
        <p:cNvGrpSpPr/>
        <p:nvPr/>
      </p:nvGrpSpPr>
      <p:grpSpPr>
        <a:xfrm>
          <a:off x="0" y="0"/>
          <a:ext cx="0" cy="0"/>
          <a:chOff x="0" y="0"/>
          <a:chExt cx="0" cy="0"/>
        </a:xfrm>
      </p:grpSpPr>
      <p:pic>
        <p:nvPicPr>
          <p:cNvPr id="1331" name="Shape 1331" descr="man-on-phone-6.jpg"/>
          <p:cNvPicPr preferRelativeResize="0"/>
          <p:nvPr/>
        </p:nvPicPr>
        <p:blipFill rotWithShape="1">
          <a:blip r:embed="rId3">
            <a:alphaModFix amt="39000"/>
          </a:blip>
          <a:srcRect l="4601" r="15513"/>
          <a:stretch/>
        </p:blipFill>
        <p:spPr>
          <a:xfrm>
            <a:off x="-106650" y="0"/>
            <a:ext cx="5321375" cy="5218050"/>
          </a:xfrm>
          <a:prstGeom prst="rect">
            <a:avLst/>
          </a:prstGeom>
          <a:noFill/>
          <a:ln>
            <a:noFill/>
          </a:ln>
        </p:spPr>
      </p:pic>
      <p:sp>
        <p:nvSpPr>
          <p:cNvPr id="1333" name="Shape 1333"/>
          <p:cNvSpPr txBox="1"/>
          <p:nvPr/>
        </p:nvSpPr>
        <p:spPr>
          <a:xfrm>
            <a:off x="5688900" y="1134290"/>
            <a:ext cx="3032700" cy="2765100"/>
          </a:xfrm>
          <a:prstGeom prst="rect">
            <a:avLst/>
          </a:prstGeom>
          <a:noFill/>
          <a:ln>
            <a:noFill/>
          </a:ln>
        </p:spPr>
        <p:txBody>
          <a:bodyPr lIns="91425" tIns="91425" rIns="91425" bIns="91425" anchor="ctr" anchorCtr="0">
            <a:noAutofit/>
          </a:bodyPr>
          <a:lstStyle/>
          <a:p>
            <a:pPr lvl="0">
              <a:spcBef>
                <a:spcPts val="0"/>
              </a:spcBef>
              <a:buNone/>
            </a:pPr>
            <a:r>
              <a:rPr lang="en-GB" sz="2400" dirty="0">
                <a:solidFill>
                  <a:schemeClr val="bg1"/>
                </a:solidFill>
                <a:latin typeface="Calibri" charset="0"/>
                <a:ea typeface="Calibri" charset="0"/>
                <a:cs typeface="Calibri" charset="0"/>
                <a:sym typeface="Tahoma"/>
              </a:rPr>
              <a:t>A call from a media outlet can happen at any time. </a:t>
            </a:r>
          </a:p>
          <a:p>
            <a:pPr lvl="0">
              <a:spcBef>
                <a:spcPts val="0"/>
              </a:spcBef>
              <a:buNone/>
            </a:pPr>
            <a:endParaRPr sz="2400" dirty="0">
              <a:solidFill>
                <a:schemeClr val="bg1"/>
              </a:solidFill>
              <a:latin typeface="Calibri" charset="0"/>
              <a:ea typeface="Calibri" charset="0"/>
              <a:cs typeface="Calibri" charset="0"/>
              <a:sym typeface="Tahoma"/>
            </a:endParaRPr>
          </a:p>
          <a:p>
            <a:pPr lvl="0" rtl="0">
              <a:spcBef>
                <a:spcPts val="0"/>
              </a:spcBef>
              <a:buNone/>
            </a:pPr>
            <a:r>
              <a:rPr lang="en-GB" sz="2400" dirty="0">
                <a:solidFill>
                  <a:schemeClr val="bg1"/>
                </a:solidFill>
                <a:latin typeface="Calibri" charset="0"/>
                <a:ea typeface="Calibri" charset="0"/>
                <a:cs typeface="Calibri" charset="0"/>
                <a:sym typeface="Tahoma"/>
              </a:rPr>
              <a:t>Tip: Be prepared and have a media plan in place. Know who will speak with the media (including survivors).</a:t>
            </a:r>
          </a:p>
        </p:txBody>
      </p:sp>
      <p:grpSp>
        <p:nvGrpSpPr>
          <p:cNvPr id="6" name="Group 5"/>
          <p:cNvGrpSpPr/>
          <p:nvPr/>
        </p:nvGrpSpPr>
        <p:grpSpPr>
          <a:xfrm>
            <a:off x="5465380" y="4439188"/>
            <a:ext cx="4140899" cy="592312"/>
            <a:chOff x="5384100" y="4540788"/>
            <a:chExt cx="4140899" cy="592312"/>
          </a:xfrm>
        </p:grpSpPr>
        <p:sp>
          <p:nvSpPr>
            <p:cNvPr id="7"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1338"/>
        <p:cNvGrpSpPr/>
        <p:nvPr/>
      </p:nvGrpSpPr>
      <p:grpSpPr>
        <a:xfrm>
          <a:off x="0" y="0"/>
          <a:ext cx="0" cy="0"/>
          <a:chOff x="0" y="0"/>
          <a:chExt cx="0" cy="0"/>
        </a:xfrm>
      </p:grpSpPr>
      <p:pic>
        <p:nvPicPr>
          <p:cNvPr id="1339" name="Shape 1339" descr="one-thing-only.jpg"/>
          <p:cNvPicPr preferRelativeResize="0"/>
          <p:nvPr/>
        </p:nvPicPr>
        <p:blipFill rotWithShape="1">
          <a:blip r:embed="rId3">
            <a:alphaModFix amt="38000"/>
          </a:blip>
          <a:srcRect l="17206" r="10528" b="1458"/>
          <a:stretch/>
        </p:blipFill>
        <p:spPr>
          <a:xfrm>
            <a:off x="3485550" y="0"/>
            <a:ext cx="5658449" cy="5143500"/>
          </a:xfrm>
          <a:prstGeom prst="rect">
            <a:avLst/>
          </a:prstGeom>
          <a:noFill/>
          <a:ln>
            <a:noFill/>
          </a:ln>
        </p:spPr>
      </p:pic>
      <p:sp>
        <p:nvSpPr>
          <p:cNvPr id="1341" name="Shape 1341"/>
          <p:cNvSpPr txBox="1"/>
          <p:nvPr/>
        </p:nvSpPr>
        <p:spPr>
          <a:xfrm>
            <a:off x="417450" y="1144450"/>
            <a:ext cx="2991900" cy="3047100"/>
          </a:xfrm>
          <a:prstGeom prst="rect">
            <a:avLst/>
          </a:prstGeom>
          <a:noFill/>
          <a:ln>
            <a:noFill/>
          </a:ln>
        </p:spPr>
        <p:txBody>
          <a:bodyPr lIns="91425" tIns="91425" rIns="91425" bIns="91425" anchor="ctr" anchorCtr="0">
            <a:noAutofit/>
          </a:bodyPr>
          <a:lstStyle/>
          <a:p>
            <a:pPr lvl="0">
              <a:spcBef>
                <a:spcPts val="0"/>
              </a:spcBef>
              <a:buNone/>
            </a:pPr>
            <a:r>
              <a:rPr lang="en-GB" sz="2400" dirty="0">
                <a:solidFill>
                  <a:schemeClr val="lt1"/>
                </a:solidFill>
                <a:latin typeface="Calibri" charset="0"/>
                <a:ea typeface="Calibri" charset="0"/>
                <a:cs typeface="Calibri" charset="0"/>
                <a:sym typeface="Tahoma"/>
              </a:rPr>
              <a:t>Have a strategy for  your one key message.</a:t>
            </a:r>
          </a:p>
          <a:p>
            <a:pPr lvl="0">
              <a:spcBef>
                <a:spcPts val="0"/>
              </a:spcBef>
              <a:buNone/>
            </a:pPr>
            <a:endParaRPr sz="2400" dirty="0">
              <a:solidFill>
                <a:schemeClr val="lt1"/>
              </a:solidFill>
              <a:latin typeface="Calibri" charset="0"/>
              <a:ea typeface="Calibri" charset="0"/>
              <a:cs typeface="Calibri" charset="0"/>
              <a:sym typeface="Tahoma"/>
            </a:endParaRPr>
          </a:p>
          <a:p>
            <a:pPr lvl="0" rtl="0">
              <a:spcBef>
                <a:spcPts val="0"/>
              </a:spcBef>
              <a:buNone/>
            </a:pPr>
            <a:r>
              <a:rPr lang="en-GB" sz="2400" dirty="0">
                <a:solidFill>
                  <a:schemeClr val="lt1"/>
                </a:solidFill>
                <a:latin typeface="Calibri" charset="0"/>
                <a:ea typeface="Calibri" charset="0"/>
                <a:cs typeface="Calibri" charset="0"/>
                <a:sym typeface="Tahoma"/>
              </a:rPr>
              <a:t>Tip: Think carefully about their story and your message and develop a soundbite from there. </a:t>
            </a:r>
          </a:p>
          <a:p>
            <a:pPr lvl="0" rtl="0">
              <a:lnSpc>
                <a:spcPct val="80000"/>
              </a:lnSpc>
              <a:spcBef>
                <a:spcPts val="540"/>
              </a:spcBef>
              <a:buNone/>
            </a:pPr>
            <a:endParaRPr sz="2400" dirty="0">
              <a:solidFill>
                <a:schemeClr val="lt1"/>
              </a:solidFill>
              <a:latin typeface="Calibri" charset="0"/>
              <a:ea typeface="Calibri" charset="0"/>
              <a:cs typeface="Calibri" charset="0"/>
              <a:sym typeface="Tahoma"/>
            </a:endParaRPr>
          </a:p>
        </p:txBody>
      </p:sp>
      <p:grpSp>
        <p:nvGrpSpPr>
          <p:cNvPr id="9" name="Group 8"/>
          <p:cNvGrpSpPr/>
          <p:nvPr/>
        </p:nvGrpSpPr>
        <p:grpSpPr>
          <a:xfrm>
            <a:off x="5465380" y="4439188"/>
            <a:ext cx="4140899" cy="592312"/>
            <a:chOff x="5384100" y="4540788"/>
            <a:chExt cx="4140899" cy="592312"/>
          </a:xfrm>
        </p:grpSpPr>
        <p:sp>
          <p:nvSpPr>
            <p:cNvPr id="10"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1346"/>
        <p:cNvGrpSpPr/>
        <p:nvPr/>
      </p:nvGrpSpPr>
      <p:grpSpPr>
        <a:xfrm>
          <a:off x="0" y="0"/>
          <a:ext cx="0" cy="0"/>
          <a:chOff x="0" y="0"/>
          <a:chExt cx="0" cy="0"/>
        </a:xfrm>
      </p:grpSpPr>
      <p:pic>
        <p:nvPicPr>
          <p:cNvPr id="1347" name="Shape 1347" descr="Confidential-File1.jpg"/>
          <p:cNvPicPr preferRelativeResize="0"/>
          <p:nvPr/>
        </p:nvPicPr>
        <p:blipFill rotWithShape="1">
          <a:blip r:embed="rId3">
            <a:alphaModFix amt="33000"/>
          </a:blip>
          <a:srcRect l="12451" r="11899"/>
          <a:stretch/>
        </p:blipFill>
        <p:spPr>
          <a:xfrm>
            <a:off x="0" y="0"/>
            <a:ext cx="5025099" cy="5143500"/>
          </a:xfrm>
          <a:prstGeom prst="rect">
            <a:avLst/>
          </a:prstGeom>
          <a:noFill/>
          <a:ln>
            <a:noFill/>
          </a:ln>
        </p:spPr>
      </p:pic>
      <p:sp>
        <p:nvSpPr>
          <p:cNvPr id="1349" name="Shape 1349"/>
          <p:cNvSpPr txBox="1"/>
          <p:nvPr/>
        </p:nvSpPr>
        <p:spPr>
          <a:xfrm>
            <a:off x="5815775" y="2024537"/>
            <a:ext cx="3234600" cy="1163700"/>
          </a:xfrm>
          <a:prstGeom prst="rect">
            <a:avLst/>
          </a:prstGeom>
          <a:noFill/>
          <a:ln>
            <a:noFill/>
          </a:ln>
        </p:spPr>
        <p:txBody>
          <a:bodyPr lIns="91425" tIns="91425" rIns="91425" bIns="91425" anchor="ctr" anchorCtr="0">
            <a:noAutofit/>
          </a:bodyPr>
          <a:lstStyle/>
          <a:p>
            <a:pPr lvl="0" rtl="0">
              <a:spcBef>
                <a:spcPts val="640"/>
              </a:spcBef>
              <a:buNone/>
            </a:pPr>
            <a:endParaRPr sz="2000">
              <a:solidFill>
                <a:schemeClr val="lt1"/>
              </a:solidFill>
              <a:latin typeface="Tahoma"/>
              <a:ea typeface="Tahoma"/>
              <a:cs typeface="Tahoma"/>
              <a:sym typeface="Tahoma"/>
            </a:endParaRPr>
          </a:p>
        </p:txBody>
      </p:sp>
      <p:sp>
        <p:nvSpPr>
          <p:cNvPr id="1350" name="Shape 1350"/>
          <p:cNvSpPr txBox="1"/>
          <p:nvPr/>
        </p:nvSpPr>
        <p:spPr>
          <a:xfrm>
            <a:off x="5669699" y="1304550"/>
            <a:ext cx="3380675" cy="2299500"/>
          </a:xfrm>
          <a:prstGeom prst="rect">
            <a:avLst/>
          </a:prstGeom>
          <a:noFill/>
          <a:ln>
            <a:noFill/>
          </a:ln>
        </p:spPr>
        <p:txBody>
          <a:bodyPr lIns="91425" tIns="91425" rIns="91425" bIns="91425" anchor="ctr" anchorCtr="0">
            <a:noAutofit/>
          </a:bodyPr>
          <a:lstStyle/>
          <a:p>
            <a:pPr lvl="0">
              <a:spcBef>
                <a:spcPts val="0"/>
              </a:spcBef>
              <a:buNone/>
            </a:pPr>
            <a:r>
              <a:rPr lang="en-GB" sz="2400" dirty="0">
                <a:solidFill>
                  <a:srgbClr val="F3F3F3"/>
                </a:solidFill>
                <a:latin typeface="Calibri" charset="0"/>
                <a:ea typeface="Calibri" charset="0"/>
                <a:cs typeface="Calibri" charset="0"/>
                <a:sym typeface="Tahoma"/>
              </a:rPr>
              <a:t>Be mindful of your surroundings if reporters are videotaping in your office. </a:t>
            </a:r>
          </a:p>
          <a:p>
            <a:pPr lvl="0">
              <a:spcBef>
                <a:spcPts val="0"/>
              </a:spcBef>
              <a:buNone/>
            </a:pPr>
            <a:endParaRPr sz="2400" dirty="0">
              <a:solidFill>
                <a:srgbClr val="F3F3F3"/>
              </a:solidFill>
              <a:latin typeface="Calibri" charset="0"/>
              <a:ea typeface="Calibri" charset="0"/>
              <a:cs typeface="Calibri" charset="0"/>
              <a:sym typeface="Tahoma"/>
            </a:endParaRPr>
          </a:p>
          <a:p>
            <a:pPr lvl="0" rtl="0">
              <a:spcBef>
                <a:spcPts val="0"/>
              </a:spcBef>
              <a:buNone/>
            </a:pPr>
            <a:r>
              <a:rPr lang="en-GB" sz="2400" dirty="0">
                <a:solidFill>
                  <a:srgbClr val="F3F3F3"/>
                </a:solidFill>
                <a:latin typeface="Calibri" charset="0"/>
                <a:ea typeface="Calibri" charset="0"/>
                <a:cs typeface="Calibri" charset="0"/>
                <a:sym typeface="Tahoma"/>
              </a:rPr>
              <a:t>Tip: Put away confidential documents.</a:t>
            </a:r>
          </a:p>
        </p:txBody>
      </p:sp>
      <p:grpSp>
        <p:nvGrpSpPr>
          <p:cNvPr id="7" name="Group 6"/>
          <p:cNvGrpSpPr/>
          <p:nvPr/>
        </p:nvGrpSpPr>
        <p:grpSpPr>
          <a:xfrm>
            <a:off x="5465380" y="4439188"/>
            <a:ext cx="4140899" cy="592312"/>
            <a:chOff x="5384100" y="4540788"/>
            <a:chExt cx="4140899" cy="592312"/>
          </a:xfrm>
        </p:grpSpPr>
        <p:sp>
          <p:nvSpPr>
            <p:cNvPr id="8"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1355"/>
        <p:cNvGrpSpPr/>
        <p:nvPr/>
      </p:nvGrpSpPr>
      <p:grpSpPr>
        <a:xfrm>
          <a:off x="0" y="0"/>
          <a:ext cx="0" cy="0"/>
          <a:chOff x="0" y="0"/>
          <a:chExt cx="0" cy="0"/>
        </a:xfrm>
      </p:grpSpPr>
      <p:pic>
        <p:nvPicPr>
          <p:cNvPr id="1356" name="Shape 1356" descr="Evan-interview.png"/>
          <p:cNvPicPr preferRelativeResize="0"/>
          <p:nvPr/>
        </p:nvPicPr>
        <p:blipFill rotWithShape="1">
          <a:blip r:embed="rId3">
            <a:alphaModFix amt="57000"/>
          </a:blip>
          <a:srcRect l="37677" r="5665"/>
          <a:stretch/>
        </p:blipFill>
        <p:spPr>
          <a:xfrm>
            <a:off x="3980624" y="0"/>
            <a:ext cx="5170000" cy="5143500"/>
          </a:xfrm>
          <a:prstGeom prst="rect">
            <a:avLst/>
          </a:prstGeom>
          <a:noFill/>
          <a:ln>
            <a:noFill/>
          </a:ln>
        </p:spPr>
      </p:pic>
      <p:sp>
        <p:nvSpPr>
          <p:cNvPr id="1358" name="Shape 1358"/>
          <p:cNvSpPr txBox="1"/>
          <p:nvPr/>
        </p:nvSpPr>
        <p:spPr>
          <a:xfrm>
            <a:off x="313375" y="1103600"/>
            <a:ext cx="3367200" cy="2797800"/>
          </a:xfrm>
          <a:prstGeom prst="rect">
            <a:avLst/>
          </a:prstGeom>
          <a:noFill/>
          <a:ln>
            <a:noFill/>
          </a:ln>
        </p:spPr>
        <p:txBody>
          <a:bodyPr lIns="91425" tIns="91425" rIns="91425" bIns="91425" anchor="ctr" anchorCtr="0">
            <a:noAutofit/>
          </a:bodyPr>
          <a:lstStyle/>
          <a:p>
            <a:pPr lvl="0" rtl="0">
              <a:lnSpc>
                <a:spcPct val="90000"/>
              </a:lnSpc>
              <a:spcBef>
                <a:spcPts val="540"/>
              </a:spcBef>
              <a:buNone/>
            </a:pPr>
            <a:r>
              <a:rPr lang="en-GB" sz="2400" dirty="0">
                <a:solidFill>
                  <a:schemeClr val="bg1"/>
                </a:solidFill>
                <a:latin typeface="Calibri" charset="0"/>
                <a:ea typeface="Calibri" charset="0"/>
                <a:cs typeface="Calibri" charset="0"/>
                <a:sym typeface="Tahoma"/>
              </a:rPr>
              <a:t>It is ok to share emotions. Be ready for your emotions and your reactions to come out (during or after the interview). Remember there is pain involved in all suicide stories.</a:t>
            </a:r>
          </a:p>
          <a:p>
            <a:pPr lvl="0" rtl="0">
              <a:lnSpc>
                <a:spcPct val="90000"/>
              </a:lnSpc>
              <a:spcBef>
                <a:spcPts val="540"/>
              </a:spcBef>
              <a:buNone/>
            </a:pPr>
            <a:endParaRPr sz="2400" dirty="0">
              <a:solidFill>
                <a:schemeClr val="bg1"/>
              </a:solidFill>
              <a:latin typeface="Calibri" charset="0"/>
              <a:ea typeface="Calibri" charset="0"/>
              <a:cs typeface="Calibri" charset="0"/>
              <a:sym typeface="Tahoma"/>
            </a:endParaRPr>
          </a:p>
          <a:p>
            <a:pPr lvl="0" rtl="0">
              <a:lnSpc>
                <a:spcPct val="90000"/>
              </a:lnSpc>
              <a:spcBef>
                <a:spcPts val="540"/>
              </a:spcBef>
              <a:buNone/>
            </a:pPr>
            <a:r>
              <a:rPr lang="en-GB" sz="2400" dirty="0">
                <a:solidFill>
                  <a:schemeClr val="bg1"/>
                </a:solidFill>
                <a:latin typeface="Calibri" charset="0"/>
                <a:ea typeface="Calibri" charset="0"/>
                <a:cs typeface="Calibri" charset="0"/>
                <a:sym typeface="Tahoma"/>
              </a:rPr>
              <a:t>Tip: Be authentic.</a:t>
            </a:r>
          </a:p>
        </p:txBody>
      </p:sp>
      <p:grpSp>
        <p:nvGrpSpPr>
          <p:cNvPr id="6" name="Group 5"/>
          <p:cNvGrpSpPr/>
          <p:nvPr/>
        </p:nvGrpSpPr>
        <p:grpSpPr>
          <a:xfrm>
            <a:off x="5465380" y="4439188"/>
            <a:ext cx="4140899" cy="592312"/>
            <a:chOff x="5384100" y="4540788"/>
            <a:chExt cx="4140899" cy="592312"/>
          </a:xfrm>
        </p:grpSpPr>
        <p:sp>
          <p:nvSpPr>
            <p:cNvPr id="7"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1363"/>
        <p:cNvGrpSpPr/>
        <p:nvPr/>
      </p:nvGrpSpPr>
      <p:grpSpPr>
        <a:xfrm>
          <a:off x="0" y="0"/>
          <a:ext cx="0" cy="0"/>
          <a:chOff x="0" y="0"/>
          <a:chExt cx="0" cy="0"/>
        </a:xfrm>
      </p:grpSpPr>
      <p:pic>
        <p:nvPicPr>
          <p:cNvPr id="1364" name="Shape 1364" descr="resources.jpg"/>
          <p:cNvPicPr preferRelativeResize="0"/>
          <p:nvPr/>
        </p:nvPicPr>
        <p:blipFill rotWithShape="1">
          <a:blip r:embed="rId3">
            <a:alphaModFix amt="49000"/>
          </a:blip>
          <a:srcRect r="23200"/>
          <a:stretch/>
        </p:blipFill>
        <p:spPr>
          <a:xfrm>
            <a:off x="-48000" y="0"/>
            <a:ext cx="5267150" cy="5143500"/>
          </a:xfrm>
          <a:prstGeom prst="rect">
            <a:avLst/>
          </a:prstGeom>
          <a:noFill/>
          <a:ln>
            <a:noFill/>
          </a:ln>
        </p:spPr>
      </p:pic>
      <p:sp>
        <p:nvSpPr>
          <p:cNvPr id="1366" name="Shape 1366"/>
          <p:cNvSpPr txBox="1"/>
          <p:nvPr/>
        </p:nvSpPr>
        <p:spPr>
          <a:xfrm>
            <a:off x="5598825" y="798350"/>
            <a:ext cx="3234600" cy="3471000"/>
          </a:xfrm>
          <a:prstGeom prst="rect">
            <a:avLst/>
          </a:prstGeom>
          <a:noFill/>
          <a:ln>
            <a:noFill/>
          </a:ln>
        </p:spPr>
        <p:txBody>
          <a:bodyPr lIns="91425" tIns="91425" rIns="91425" bIns="91425" anchor="ctr" anchorCtr="0">
            <a:noAutofit/>
          </a:bodyPr>
          <a:lstStyle/>
          <a:p>
            <a:pPr lvl="0" rtl="0">
              <a:spcBef>
                <a:spcPts val="640"/>
              </a:spcBef>
              <a:buNone/>
            </a:pPr>
            <a:r>
              <a:rPr lang="en-GB" sz="2400" dirty="0">
                <a:solidFill>
                  <a:schemeClr val="bg1"/>
                </a:solidFill>
                <a:latin typeface="Calibri" charset="0"/>
                <a:ea typeface="Calibri" charset="0"/>
                <a:cs typeface="Calibri" charset="0"/>
                <a:sym typeface="Tahoma"/>
              </a:rPr>
              <a:t>Ask reporters to include the warning signs of suicide and at least one suicide prevention website and one crisis resource and one community resource.  </a:t>
            </a:r>
          </a:p>
          <a:p>
            <a:pPr lvl="0" rtl="0">
              <a:spcBef>
                <a:spcPts val="640"/>
              </a:spcBef>
              <a:buNone/>
            </a:pPr>
            <a:endParaRPr sz="2400" dirty="0">
              <a:solidFill>
                <a:schemeClr val="bg1"/>
              </a:solidFill>
              <a:latin typeface="Calibri" charset="0"/>
              <a:ea typeface="Calibri" charset="0"/>
              <a:cs typeface="Calibri" charset="0"/>
              <a:sym typeface="Tahoma"/>
            </a:endParaRPr>
          </a:p>
          <a:p>
            <a:pPr lvl="0" rtl="0">
              <a:spcBef>
                <a:spcPts val="640"/>
              </a:spcBef>
              <a:buNone/>
            </a:pPr>
            <a:r>
              <a:rPr lang="en-GB" sz="2400" dirty="0">
                <a:solidFill>
                  <a:schemeClr val="bg1"/>
                </a:solidFill>
                <a:latin typeface="Calibri" charset="0"/>
                <a:ea typeface="Calibri" charset="0"/>
                <a:cs typeface="Calibri" charset="0"/>
                <a:sym typeface="Tahoma"/>
              </a:rPr>
              <a:t>Tip: Have these ready and hand them to reporter.</a:t>
            </a:r>
          </a:p>
        </p:txBody>
      </p:sp>
      <p:grpSp>
        <p:nvGrpSpPr>
          <p:cNvPr id="6" name="Group 5"/>
          <p:cNvGrpSpPr/>
          <p:nvPr/>
        </p:nvGrpSpPr>
        <p:grpSpPr>
          <a:xfrm>
            <a:off x="5465380" y="4439188"/>
            <a:ext cx="4140899" cy="592312"/>
            <a:chOff x="5384100" y="4540788"/>
            <a:chExt cx="4140899" cy="592312"/>
          </a:xfrm>
        </p:grpSpPr>
        <p:sp>
          <p:nvSpPr>
            <p:cNvPr id="7"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1371"/>
        <p:cNvGrpSpPr/>
        <p:nvPr/>
      </p:nvGrpSpPr>
      <p:grpSpPr>
        <a:xfrm>
          <a:off x="0" y="0"/>
          <a:ext cx="0" cy="0"/>
          <a:chOff x="0" y="0"/>
          <a:chExt cx="0" cy="0"/>
        </a:xfrm>
      </p:grpSpPr>
      <p:pic>
        <p:nvPicPr>
          <p:cNvPr id="1372" name="Shape 1372" descr="Resume_Terms.jpg"/>
          <p:cNvPicPr preferRelativeResize="0"/>
          <p:nvPr/>
        </p:nvPicPr>
        <p:blipFill rotWithShape="1">
          <a:blip r:embed="rId3">
            <a:alphaModFix amt="43000"/>
          </a:blip>
          <a:srcRect r="30454"/>
          <a:stretch/>
        </p:blipFill>
        <p:spPr>
          <a:xfrm>
            <a:off x="3768675" y="0"/>
            <a:ext cx="5375324" cy="5143500"/>
          </a:xfrm>
          <a:prstGeom prst="rect">
            <a:avLst/>
          </a:prstGeom>
          <a:noFill/>
          <a:ln>
            <a:noFill/>
          </a:ln>
        </p:spPr>
      </p:pic>
      <p:sp>
        <p:nvSpPr>
          <p:cNvPr id="1374" name="Shape 1374"/>
          <p:cNvSpPr txBox="1"/>
          <p:nvPr/>
        </p:nvSpPr>
        <p:spPr>
          <a:xfrm>
            <a:off x="428475" y="1136850"/>
            <a:ext cx="3000000" cy="2697900"/>
          </a:xfrm>
          <a:prstGeom prst="rect">
            <a:avLst/>
          </a:prstGeom>
          <a:noFill/>
          <a:ln>
            <a:noFill/>
          </a:ln>
        </p:spPr>
        <p:txBody>
          <a:bodyPr lIns="91425" tIns="91425" rIns="91425" bIns="91425" anchor="ctr" anchorCtr="0">
            <a:noAutofit/>
          </a:bodyPr>
          <a:lstStyle/>
          <a:p>
            <a:pPr lvl="0" rtl="0">
              <a:spcBef>
                <a:spcPts val="640"/>
              </a:spcBef>
              <a:buNone/>
            </a:pPr>
            <a:r>
              <a:rPr lang="en-GB" sz="2400" dirty="0">
                <a:solidFill>
                  <a:schemeClr val="bg1"/>
                </a:solidFill>
                <a:latin typeface="Calibri" charset="0"/>
                <a:ea typeface="Calibri" charset="0"/>
                <a:cs typeface="Calibri" charset="0"/>
                <a:sym typeface="Tahoma"/>
              </a:rPr>
              <a:t>Educate the media about the media guidelines and help them understand how to use them. </a:t>
            </a:r>
          </a:p>
          <a:p>
            <a:pPr lvl="0" rtl="0">
              <a:spcBef>
                <a:spcPts val="640"/>
              </a:spcBef>
              <a:buNone/>
            </a:pPr>
            <a:endParaRPr sz="2400" dirty="0">
              <a:solidFill>
                <a:schemeClr val="bg1"/>
              </a:solidFill>
              <a:latin typeface="Calibri" charset="0"/>
              <a:ea typeface="Calibri" charset="0"/>
              <a:cs typeface="Calibri" charset="0"/>
              <a:sym typeface="Tahoma"/>
            </a:endParaRPr>
          </a:p>
          <a:p>
            <a:pPr lvl="0" rtl="0">
              <a:spcBef>
                <a:spcPts val="640"/>
              </a:spcBef>
              <a:buNone/>
            </a:pPr>
            <a:r>
              <a:rPr lang="en-GB" sz="2400" dirty="0">
                <a:solidFill>
                  <a:schemeClr val="bg1"/>
                </a:solidFill>
                <a:latin typeface="Calibri" charset="0"/>
                <a:ea typeface="Calibri" charset="0"/>
                <a:cs typeface="Calibri" charset="0"/>
                <a:sym typeface="Tahoma"/>
              </a:rPr>
              <a:t>Tip: Hand them a copy.</a:t>
            </a:r>
          </a:p>
        </p:txBody>
      </p:sp>
      <p:grpSp>
        <p:nvGrpSpPr>
          <p:cNvPr id="6" name="Group 5"/>
          <p:cNvGrpSpPr/>
          <p:nvPr/>
        </p:nvGrpSpPr>
        <p:grpSpPr>
          <a:xfrm>
            <a:off x="5465380" y="4439188"/>
            <a:ext cx="4140899" cy="592312"/>
            <a:chOff x="5384100" y="4540788"/>
            <a:chExt cx="4140899" cy="592312"/>
          </a:xfrm>
        </p:grpSpPr>
        <p:sp>
          <p:nvSpPr>
            <p:cNvPr id="7"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1379"/>
        <p:cNvGrpSpPr/>
        <p:nvPr/>
      </p:nvGrpSpPr>
      <p:grpSpPr>
        <a:xfrm>
          <a:off x="0" y="0"/>
          <a:ext cx="0" cy="0"/>
          <a:chOff x="0" y="0"/>
          <a:chExt cx="0" cy="0"/>
        </a:xfrm>
      </p:grpSpPr>
      <p:pic>
        <p:nvPicPr>
          <p:cNvPr id="1380" name="Shape 1380" descr="person-planning.jpg"/>
          <p:cNvPicPr preferRelativeResize="0"/>
          <p:nvPr/>
        </p:nvPicPr>
        <p:blipFill rotWithShape="1">
          <a:blip r:embed="rId3">
            <a:alphaModFix amt="51000"/>
          </a:blip>
          <a:srcRect l="11080" r="17291"/>
          <a:stretch/>
        </p:blipFill>
        <p:spPr>
          <a:xfrm>
            <a:off x="0" y="0"/>
            <a:ext cx="5529650" cy="5143500"/>
          </a:xfrm>
          <a:prstGeom prst="rect">
            <a:avLst/>
          </a:prstGeom>
          <a:noFill/>
          <a:ln>
            <a:noFill/>
          </a:ln>
        </p:spPr>
      </p:pic>
      <p:sp>
        <p:nvSpPr>
          <p:cNvPr id="1382" name="Shape 1382"/>
          <p:cNvSpPr txBox="1"/>
          <p:nvPr/>
        </p:nvSpPr>
        <p:spPr>
          <a:xfrm>
            <a:off x="5827550" y="1216025"/>
            <a:ext cx="2988300" cy="2540700"/>
          </a:xfrm>
          <a:prstGeom prst="rect">
            <a:avLst/>
          </a:prstGeom>
          <a:noFill/>
          <a:ln>
            <a:noFill/>
          </a:ln>
        </p:spPr>
        <p:txBody>
          <a:bodyPr lIns="91425" tIns="91425" rIns="91425" bIns="91425" anchor="ctr" anchorCtr="0">
            <a:noAutofit/>
          </a:bodyPr>
          <a:lstStyle/>
          <a:p>
            <a:pPr lvl="0" rtl="0">
              <a:spcBef>
                <a:spcPts val="640"/>
              </a:spcBef>
              <a:buNone/>
            </a:pPr>
            <a:r>
              <a:rPr lang="en-GB" sz="2400" dirty="0">
                <a:solidFill>
                  <a:schemeClr val="lt1"/>
                </a:solidFill>
                <a:latin typeface="Calibri" charset="0"/>
                <a:ea typeface="Calibri" charset="0"/>
                <a:cs typeface="Calibri" charset="0"/>
                <a:sym typeface="Tahoma"/>
              </a:rPr>
              <a:t>Have a backup plan. If you aren’t available, or have to cancel, give a referral to someone you know and trust.  </a:t>
            </a:r>
          </a:p>
          <a:p>
            <a:pPr lvl="0" rtl="0">
              <a:spcBef>
                <a:spcPts val="640"/>
              </a:spcBef>
              <a:buNone/>
            </a:pPr>
            <a:endParaRPr sz="2400" dirty="0">
              <a:solidFill>
                <a:schemeClr val="lt1"/>
              </a:solidFill>
              <a:latin typeface="Calibri" charset="0"/>
              <a:ea typeface="Calibri" charset="0"/>
              <a:cs typeface="Calibri" charset="0"/>
              <a:sym typeface="Tahoma"/>
            </a:endParaRPr>
          </a:p>
          <a:p>
            <a:pPr lvl="0" rtl="0">
              <a:spcBef>
                <a:spcPts val="640"/>
              </a:spcBef>
              <a:buNone/>
            </a:pPr>
            <a:r>
              <a:rPr lang="en-GB" sz="2400" dirty="0">
                <a:solidFill>
                  <a:schemeClr val="lt1"/>
                </a:solidFill>
                <a:latin typeface="Calibri" charset="0"/>
                <a:ea typeface="Calibri" charset="0"/>
                <a:cs typeface="Calibri" charset="0"/>
                <a:sym typeface="Tahoma"/>
              </a:rPr>
              <a:t>Tip: Be prepared.</a:t>
            </a:r>
          </a:p>
        </p:txBody>
      </p:sp>
      <p:grpSp>
        <p:nvGrpSpPr>
          <p:cNvPr id="6" name="Group 5"/>
          <p:cNvGrpSpPr/>
          <p:nvPr/>
        </p:nvGrpSpPr>
        <p:grpSpPr>
          <a:xfrm>
            <a:off x="5465380" y="4439188"/>
            <a:ext cx="4140899" cy="592312"/>
            <a:chOff x="5384100" y="4540788"/>
            <a:chExt cx="4140899" cy="592312"/>
          </a:xfrm>
        </p:grpSpPr>
        <p:sp>
          <p:nvSpPr>
            <p:cNvPr id="7"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6"/>
        <p:cNvGrpSpPr/>
        <p:nvPr/>
      </p:nvGrpSpPr>
      <p:grpSpPr>
        <a:xfrm>
          <a:off x="0" y="0"/>
          <a:ext cx="0" cy="0"/>
          <a:chOff x="0" y="0"/>
          <a:chExt cx="0" cy="0"/>
        </a:xfrm>
      </p:grpSpPr>
      <p:sp>
        <p:nvSpPr>
          <p:cNvPr id="35" name="Rectangle 34"/>
          <p:cNvSpPr/>
          <p:nvPr/>
        </p:nvSpPr>
        <p:spPr>
          <a:xfrm>
            <a:off x="1423759" y="1516081"/>
            <a:ext cx="2615186" cy="246447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2">
                  <a:lumMod val="75000"/>
                </a:schemeClr>
              </a:solidFill>
            </a:endParaRPr>
          </a:p>
        </p:txBody>
      </p:sp>
      <p:sp>
        <p:nvSpPr>
          <p:cNvPr id="34" name="Rectangle 33"/>
          <p:cNvSpPr/>
          <p:nvPr/>
        </p:nvSpPr>
        <p:spPr>
          <a:xfrm>
            <a:off x="1681948" y="1693330"/>
            <a:ext cx="2757488" cy="239912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2">
                  <a:lumMod val="75000"/>
                </a:schemeClr>
              </a:solidFill>
            </a:endParaRPr>
          </a:p>
        </p:txBody>
      </p:sp>
      <p:sp>
        <p:nvSpPr>
          <p:cNvPr id="33" name="Rectangle 32"/>
          <p:cNvSpPr/>
          <p:nvPr/>
        </p:nvSpPr>
        <p:spPr>
          <a:xfrm>
            <a:off x="515518" y="1987199"/>
            <a:ext cx="2535745" cy="243165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2">
                  <a:lumMod val="75000"/>
                </a:schemeClr>
              </a:solidFill>
            </a:endParaRPr>
          </a:p>
        </p:txBody>
      </p:sp>
      <p:sp>
        <p:nvSpPr>
          <p:cNvPr id="32" name="Rectangle 31"/>
          <p:cNvSpPr/>
          <p:nvPr/>
        </p:nvSpPr>
        <p:spPr>
          <a:xfrm>
            <a:off x="300558" y="1383864"/>
            <a:ext cx="2560363" cy="212950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2">
                  <a:lumMod val="75000"/>
                </a:schemeClr>
              </a:solidFill>
            </a:endParaRPr>
          </a:p>
        </p:txBody>
      </p:sp>
      <p:sp>
        <p:nvSpPr>
          <p:cNvPr id="29" name="Rectangle 28"/>
          <p:cNvSpPr/>
          <p:nvPr/>
        </p:nvSpPr>
        <p:spPr>
          <a:xfrm>
            <a:off x="4697625" y="3208467"/>
            <a:ext cx="4175430" cy="11956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r>
              <a:rPr lang="en-GB" sz="1800" dirty="0">
                <a:solidFill>
                  <a:schemeClr val="bg2">
                    <a:lumMod val="50000"/>
                  </a:schemeClr>
                </a:solidFill>
                <a:latin typeface="Calibri" charset="0"/>
                <a:ea typeface="Calibri" charset="0"/>
                <a:cs typeface="Calibri" charset="0"/>
                <a:sym typeface="Tahoma"/>
              </a:rPr>
              <a:t>Prominent examples of contagion:</a:t>
            </a:r>
          </a:p>
          <a:p>
            <a:pPr marL="285750" lvl="2" indent="-285750">
              <a:buFont typeface="Arial" charset="0"/>
              <a:buChar char="•"/>
            </a:pPr>
            <a:r>
              <a:rPr lang="en-GB" sz="1800" dirty="0">
                <a:solidFill>
                  <a:schemeClr val="bg2">
                    <a:lumMod val="50000"/>
                  </a:schemeClr>
                </a:solidFill>
                <a:latin typeface="Calibri" charset="0"/>
                <a:ea typeface="Calibri" charset="0"/>
                <a:cs typeface="Calibri" charset="0"/>
                <a:sym typeface="Tahoma"/>
              </a:rPr>
              <a:t>Vienna ​Subway </a:t>
            </a:r>
          </a:p>
          <a:p>
            <a:pPr marL="285750" lvl="2" indent="-285750">
              <a:buFont typeface="Arial" charset="0"/>
              <a:buChar char="•"/>
            </a:pPr>
            <a:r>
              <a:rPr lang="en-GB" sz="1800" dirty="0">
                <a:solidFill>
                  <a:schemeClr val="bg2">
                    <a:lumMod val="50000"/>
                  </a:schemeClr>
                </a:solidFill>
                <a:latin typeface="Calibri" charset="0"/>
                <a:ea typeface="Calibri" charset="0"/>
                <a:cs typeface="Calibri" charset="0"/>
                <a:sym typeface="Tahoma"/>
              </a:rPr>
              <a:t>Marilyn Monroe​</a:t>
            </a:r>
          </a:p>
          <a:p>
            <a:pPr marL="285750" lvl="2" indent="-285750">
              <a:buFont typeface="Arial" charset="0"/>
              <a:buChar char="•"/>
            </a:pPr>
            <a:r>
              <a:rPr lang="en-GB" sz="1800" dirty="0">
                <a:solidFill>
                  <a:schemeClr val="bg2">
                    <a:lumMod val="50000"/>
                  </a:schemeClr>
                </a:solidFill>
                <a:latin typeface="Calibri" charset="0"/>
                <a:ea typeface="Calibri" charset="0"/>
                <a:cs typeface="Calibri" charset="0"/>
                <a:sym typeface="Tahoma"/>
              </a:rPr>
              <a:t>Mall of America</a:t>
            </a:r>
          </a:p>
        </p:txBody>
      </p:sp>
      <p:sp>
        <p:nvSpPr>
          <p:cNvPr id="28" name="Rectangle 27"/>
          <p:cNvSpPr/>
          <p:nvPr/>
        </p:nvSpPr>
        <p:spPr>
          <a:xfrm>
            <a:off x="4696159" y="1719256"/>
            <a:ext cx="4175430" cy="13983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r>
              <a:rPr lang="en-GB" sz="1800" dirty="0">
                <a:solidFill>
                  <a:schemeClr val="bg2">
                    <a:lumMod val="50000"/>
                  </a:schemeClr>
                </a:solidFill>
                <a:latin typeface="Calibri" charset="0"/>
                <a:ea typeface="Calibri" charset="0"/>
                <a:cs typeface="Calibri" charset="0"/>
                <a:sym typeface="Tahoma"/>
              </a:rPr>
              <a:t>An increase in suicides following media reporting is impacted by:</a:t>
            </a:r>
          </a:p>
          <a:p>
            <a:pPr marL="285750" lvl="2" indent="-285750">
              <a:buFont typeface="Arial" charset="0"/>
              <a:buChar char="•"/>
            </a:pPr>
            <a:r>
              <a:rPr lang="en-GB" sz="1800" b="1" dirty="0">
                <a:solidFill>
                  <a:schemeClr val="accent2">
                    <a:lumMod val="75000"/>
                  </a:schemeClr>
                </a:solidFill>
                <a:latin typeface="Calibri" charset="0"/>
                <a:ea typeface="Calibri" charset="0"/>
                <a:cs typeface="Calibri" charset="0"/>
                <a:sym typeface="Tahoma"/>
              </a:rPr>
              <a:t>Frequency</a:t>
            </a:r>
            <a:r>
              <a:rPr lang="en-GB" sz="1800" dirty="0">
                <a:solidFill>
                  <a:schemeClr val="bg2">
                    <a:lumMod val="50000"/>
                  </a:schemeClr>
                </a:solidFill>
                <a:latin typeface="Calibri" charset="0"/>
                <a:ea typeface="Calibri" charset="0"/>
                <a:cs typeface="Calibri" charset="0"/>
                <a:sym typeface="Tahoma"/>
              </a:rPr>
              <a:t> of reports</a:t>
            </a:r>
          </a:p>
          <a:p>
            <a:pPr marL="285750" lvl="2" indent="-285750">
              <a:buFont typeface="Arial" charset="0"/>
              <a:buChar char="•"/>
            </a:pPr>
            <a:r>
              <a:rPr lang="en-GB" sz="1800" b="1" dirty="0">
                <a:solidFill>
                  <a:schemeClr val="accent2">
                    <a:lumMod val="75000"/>
                  </a:schemeClr>
                </a:solidFill>
                <a:latin typeface="Calibri" charset="0"/>
                <a:ea typeface="Calibri" charset="0"/>
                <a:cs typeface="Calibri" charset="0"/>
                <a:sym typeface="Tahoma"/>
              </a:rPr>
              <a:t>Placement</a:t>
            </a:r>
            <a:r>
              <a:rPr lang="en-GB" sz="1800" dirty="0">
                <a:solidFill>
                  <a:schemeClr val="bg2">
                    <a:lumMod val="50000"/>
                  </a:schemeClr>
                </a:solidFill>
                <a:latin typeface="Calibri" charset="0"/>
                <a:ea typeface="Calibri" charset="0"/>
                <a:cs typeface="Calibri" charset="0"/>
                <a:sym typeface="Tahoma"/>
              </a:rPr>
              <a:t> of reports</a:t>
            </a:r>
          </a:p>
          <a:p>
            <a:pPr marL="285750" lvl="2" indent="-285750">
              <a:buFont typeface="Arial" charset="0"/>
              <a:buChar char="•"/>
            </a:pPr>
            <a:r>
              <a:rPr lang="en-GB" sz="1800" b="1" dirty="0">
                <a:solidFill>
                  <a:schemeClr val="accent2">
                    <a:lumMod val="75000"/>
                  </a:schemeClr>
                </a:solidFill>
                <a:latin typeface="Calibri" charset="0"/>
                <a:ea typeface="Calibri" charset="0"/>
                <a:cs typeface="Calibri" charset="0"/>
                <a:sym typeface="Tahoma"/>
              </a:rPr>
              <a:t>Language</a:t>
            </a:r>
            <a:r>
              <a:rPr lang="en-GB" sz="1800" dirty="0">
                <a:solidFill>
                  <a:schemeClr val="bg2">
                    <a:lumMod val="50000"/>
                  </a:schemeClr>
                </a:solidFill>
                <a:latin typeface="Calibri" charset="0"/>
                <a:ea typeface="Calibri" charset="0"/>
                <a:cs typeface="Calibri" charset="0"/>
                <a:sym typeface="Tahoma"/>
              </a:rPr>
              <a:t> used</a:t>
            </a:r>
          </a:p>
        </p:txBody>
      </p:sp>
      <p:sp>
        <p:nvSpPr>
          <p:cNvPr id="27" name="Rectangle 26"/>
          <p:cNvSpPr/>
          <p:nvPr/>
        </p:nvSpPr>
        <p:spPr>
          <a:xfrm>
            <a:off x="4696159" y="933688"/>
            <a:ext cx="4175430" cy="6828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buSzPct val="25000"/>
            </a:pPr>
            <a:r>
              <a:rPr lang="en-GB" sz="1800" dirty="0">
                <a:solidFill>
                  <a:schemeClr val="bg2">
                    <a:lumMod val="50000"/>
                  </a:schemeClr>
                </a:solidFill>
                <a:latin typeface="Calibri" charset="0"/>
                <a:ea typeface="Calibri" charset="0"/>
                <a:cs typeface="Calibri" charset="0"/>
                <a:sym typeface="Tahoma"/>
              </a:rPr>
              <a:t>Suicide contagion is real</a:t>
            </a:r>
          </a:p>
        </p:txBody>
      </p:sp>
      <p:sp>
        <p:nvSpPr>
          <p:cNvPr id="13" name="Rectangle 12"/>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pic>
        <p:nvPicPr>
          <p:cNvPr id="21" name="Shape 316" descr="a-mcgev-front0930_0.jpg"/>
          <p:cNvPicPr preferRelativeResize="0"/>
          <p:nvPr/>
        </p:nvPicPr>
        <p:blipFill rotWithShape="1">
          <a:blip r:embed="rId3">
            <a:alphaModFix/>
          </a:blip>
          <a:srcRect l="1715" r="44688"/>
          <a:stretch/>
        </p:blipFill>
        <p:spPr>
          <a:xfrm>
            <a:off x="2155883" y="1904744"/>
            <a:ext cx="2149826" cy="2006855"/>
          </a:xfrm>
          <a:prstGeom prst="rect">
            <a:avLst/>
          </a:prstGeom>
          <a:noFill/>
          <a:ln>
            <a:noFill/>
          </a:ln>
          <a:effectLst>
            <a:outerShdw blurRad="50800" dist="76200" algn="l" rotWithShape="0">
              <a:prstClr val="black">
                <a:alpha val="40000"/>
              </a:prstClr>
            </a:outerShdw>
          </a:effectLst>
        </p:spPr>
      </p:pic>
      <p:pic>
        <p:nvPicPr>
          <p:cNvPr id="22" name="Shape 317" descr="article-2689838-1F98F71500000578-586_634x473.jpg"/>
          <p:cNvPicPr preferRelativeResize="0"/>
          <p:nvPr/>
        </p:nvPicPr>
        <p:blipFill>
          <a:blip r:embed="rId4">
            <a:alphaModFix/>
          </a:blip>
          <a:stretch>
            <a:fillRect/>
          </a:stretch>
        </p:blipFill>
        <p:spPr>
          <a:xfrm>
            <a:off x="467872" y="1516081"/>
            <a:ext cx="2143322" cy="1762686"/>
          </a:xfrm>
          <a:prstGeom prst="rect">
            <a:avLst/>
          </a:prstGeom>
          <a:noFill/>
          <a:ln>
            <a:noFill/>
          </a:ln>
          <a:effectLst>
            <a:outerShdw blurRad="50800" dist="76200" algn="l" rotWithShape="0">
              <a:prstClr val="black">
                <a:alpha val="40000"/>
              </a:prstClr>
            </a:outerShdw>
          </a:effectLst>
        </p:spPr>
      </p:pic>
      <p:pic>
        <p:nvPicPr>
          <p:cNvPr id="23" name="Shape 315" descr="enhanced-buzz-wide-11133-1394191809-21.jpg"/>
          <p:cNvPicPr preferRelativeResize="0"/>
          <p:nvPr/>
        </p:nvPicPr>
        <p:blipFill rotWithShape="1">
          <a:blip r:embed="rId5">
            <a:alphaModFix/>
          </a:blip>
          <a:srcRect l="52883" t="48315" r="498"/>
          <a:stretch/>
        </p:blipFill>
        <p:spPr>
          <a:xfrm>
            <a:off x="677333" y="2802693"/>
            <a:ext cx="2183588" cy="1481439"/>
          </a:xfrm>
          <a:prstGeom prst="rect">
            <a:avLst/>
          </a:prstGeom>
          <a:noFill/>
          <a:ln>
            <a:noFill/>
          </a:ln>
          <a:effectLst>
            <a:outerShdw blurRad="50800" dist="76200" algn="l" rotWithShape="0">
              <a:prstClr val="black">
                <a:alpha val="40000"/>
              </a:prstClr>
            </a:outerShdw>
          </a:effectLst>
        </p:spPr>
      </p:pic>
      <p:grpSp>
        <p:nvGrpSpPr>
          <p:cNvPr id="30" name="Group 29"/>
          <p:cNvGrpSpPr/>
          <p:nvPr/>
        </p:nvGrpSpPr>
        <p:grpSpPr>
          <a:xfrm>
            <a:off x="5384100" y="4537094"/>
            <a:ext cx="4140899" cy="596006"/>
            <a:chOff x="5384100" y="4537094"/>
            <a:chExt cx="4140899" cy="596006"/>
          </a:xfrm>
        </p:grpSpPr>
        <p:pic>
          <p:nvPicPr>
            <p:cNvPr id="36" name="Picture 35"/>
            <p:cNvPicPr>
              <a:picLocks noChangeAspect="1"/>
            </p:cNvPicPr>
            <p:nvPr/>
          </p:nvPicPr>
          <p:blipFill rotWithShape="1">
            <a:blip r:embed="rId6">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37"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a:ea typeface="Calibri"/>
                  <a:cs typeface="Calibri"/>
                  <a:sym typeface="Calibri"/>
                </a:rPr>
                <a:t>Reidenberg</a:t>
              </a:r>
              <a:r>
                <a:rPr lang="en-GB" sz="900" b="0" i="0" u="none" strike="noStrike" cap="none" dirty="0">
                  <a:solidFill>
                    <a:schemeClr val="bg2">
                      <a:lumMod val="50000"/>
                    </a:schemeClr>
                  </a:solidFill>
                  <a:latin typeface="Calibri"/>
                  <a:ea typeface="Calibri"/>
                  <a:cs typeface="Calibri"/>
                  <a:sym typeface="Calibri"/>
                </a:rPr>
                <a:t> 201</a:t>
              </a:r>
              <a:r>
                <a:rPr lang="en-GB" sz="900" dirty="0">
                  <a:solidFill>
                    <a:schemeClr val="bg2">
                      <a:lumMod val="50000"/>
                    </a:schemeClr>
                  </a:solidFill>
                  <a:latin typeface="Calibri"/>
                  <a:ea typeface="Calibri"/>
                  <a:cs typeface="Calibri"/>
                  <a:sym typeface="Calibri"/>
                </a:rPr>
                <a:t>7</a:t>
              </a:r>
              <a:r>
                <a:rPr lang="en-GB" sz="900" b="0" i="0" u="none" strike="noStrike" cap="none" dirty="0">
                  <a:solidFill>
                    <a:schemeClr val="bg2">
                      <a:lumMod val="50000"/>
                    </a:schemeClr>
                  </a:solidFill>
                  <a:latin typeface="Calibri"/>
                  <a:ea typeface="Calibri"/>
                  <a:cs typeface="Calibri"/>
                  <a:sym typeface="Calibri"/>
                </a:rPr>
                <a:t>. No reproduction or duplication permitted.</a:t>
              </a:r>
            </a:p>
          </p:txBody>
        </p:sp>
      </p:grpSp>
      <p:sp>
        <p:nvSpPr>
          <p:cNvPr id="38" name="TextBox 37"/>
          <p:cNvSpPr txBox="1"/>
          <p:nvPr/>
        </p:nvSpPr>
        <p:spPr>
          <a:xfrm>
            <a:off x="944029" y="121205"/>
            <a:ext cx="7291963" cy="600164"/>
          </a:xfrm>
          <a:prstGeom prst="rect">
            <a:avLst/>
          </a:prstGeom>
        </p:spPr>
        <p:txBody>
          <a:bodyPr wrap="square" rtlCol="0" anchor="t">
            <a:spAutoFit/>
          </a:bodyPr>
          <a:lstStyle/>
          <a:p>
            <a:pPr algn="ctr"/>
            <a:r>
              <a:rPr lang="en-US" sz="3300" b="1" dirty="0">
                <a:solidFill>
                  <a:srgbClr val="222A35"/>
                </a:solidFill>
                <a:latin typeface="Calibri" charset="0"/>
              </a:rPr>
              <a:t>Media Contagion</a:t>
            </a:r>
            <a:endParaRPr lang="en-US" sz="3300" dirty="0">
              <a:latin typeface="Calibri"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1387"/>
        <p:cNvGrpSpPr/>
        <p:nvPr/>
      </p:nvGrpSpPr>
      <p:grpSpPr>
        <a:xfrm>
          <a:off x="0" y="0"/>
          <a:ext cx="0" cy="0"/>
          <a:chOff x="0" y="0"/>
          <a:chExt cx="0" cy="0"/>
        </a:xfrm>
      </p:grpSpPr>
      <p:pic>
        <p:nvPicPr>
          <p:cNvPr id="2" name="Picture 1"/>
          <p:cNvPicPr>
            <a:picLocks noChangeAspect="1"/>
          </p:cNvPicPr>
          <p:nvPr/>
        </p:nvPicPr>
        <p:blipFill rotWithShape="1">
          <a:blip r:embed="rId3">
            <a:alphaModFix amt="42000"/>
            <a:extLst>
              <a:ext uri="{28A0092B-C50C-407E-A947-70E740481C1C}">
                <a14:useLocalDpi xmlns:a14="http://schemas.microsoft.com/office/drawing/2010/main" val="0"/>
              </a:ext>
            </a:extLst>
          </a:blip>
          <a:srcRect l="20314" r="16516"/>
          <a:stretch/>
        </p:blipFill>
        <p:spPr>
          <a:xfrm>
            <a:off x="3474149" y="-5200"/>
            <a:ext cx="5669849" cy="5143500"/>
          </a:xfrm>
          <a:prstGeom prst="rect">
            <a:avLst/>
          </a:prstGeom>
        </p:spPr>
      </p:pic>
      <p:sp>
        <p:nvSpPr>
          <p:cNvPr id="1390" name="Shape 1390"/>
          <p:cNvSpPr txBox="1"/>
          <p:nvPr/>
        </p:nvSpPr>
        <p:spPr>
          <a:xfrm>
            <a:off x="302550" y="1097275"/>
            <a:ext cx="3171600" cy="3093600"/>
          </a:xfrm>
          <a:prstGeom prst="rect">
            <a:avLst/>
          </a:prstGeom>
          <a:noFill/>
          <a:ln>
            <a:noFill/>
          </a:ln>
        </p:spPr>
        <p:txBody>
          <a:bodyPr lIns="91425" tIns="91425" rIns="91425" bIns="91425" anchor="ctr" anchorCtr="0">
            <a:noAutofit/>
          </a:bodyPr>
          <a:lstStyle/>
          <a:p>
            <a:pPr lvl="0" rtl="0">
              <a:spcBef>
                <a:spcPts val="640"/>
              </a:spcBef>
              <a:buNone/>
            </a:pPr>
            <a:r>
              <a:rPr lang="en-GB" sz="2400" dirty="0">
                <a:solidFill>
                  <a:schemeClr val="bg1"/>
                </a:solidFill>
                <a:latin typeface="Calibri" charset="0"/>
                <a:ea typeface="Calibri" charset="0"/>
                <a:cs typeface="Calibri" charset="0"/>
                <a:sym typeface="Tahoma"/>
              </a:rPr>
              <a:t>Speak normally. Use terms that are understandable to most. Avoid stating information, data or research that you are not sure about.</a:t>
            </a:r>
          </a:p>
          <a:p>
            <a:pPr lvl="0" rtl="0">
              <a:spcBef>
                <a:spcPts val="640"/>
              </a:spcBef>
              <a:buNone/>
            </a:pPr>
            <a:endParaRPr sz="2400" dirty="0">
              <a:solidFill>
                <a:schemeClr val="bg1"/>
              </a:solidFill>
              <a:latin typeface="Calibri" charset="0"/>
              <a:ea typeface="Calibri" charset="0"/>
              <a:cs typeface="Calibri" charset="0"/>
              <a:sym typeface="Tahoma"/>
            </a:endParaRPr>
          </a:p>
          <a:p>
            <a:pPr lvl="0" rtl="0">
              <a:spcBef>
                <a:spcPts val="640"/>
              </a:spcBef>
              <a:buNone/>
            </a:pPr>
            <a:r>
              <a:rPr lang="en-GB" sz="2400" dirty="0">
                <a:solidFill>
                  <a:schemeClr val="bg1"/>
                </a:solidFill>
                <a:latin typeface="Calibri" charset="0"/>
                <a:ea typeface="Calibri" charset="0"/>
                <a:cs typeface="Calibri" charset="0"/>
                <a:sym typeface="Tahoma"/>
              </a:rPr>
              <a:t>Tip: Talk about what you know.</a:t>
            </a:r>
          </a:p>
        </p:txBody>
      </p:sp>
      <p:grpSp>
        <p:nvGrpSpPr>
          <p:cNvPr id="6" name="Group 5"/>
          <p:cNvGrpSpPr/>
          <p:nvPr/>
        </p:nvGrpSpPr>
        <p:grpSpPr>
          <a:xfrm>
            <a:off x="5465380" y="4439188"/>
            <a:ext cx="4140899" cy="592312"/>
            <a:chOff x="5384100" y="4540788"/>
            <a:chExt cx="4140899" cy="592312"/>
          </a:xfrm>
        </p:grpSpPr>
        <p:sp>
          <p:nvSpPr>
            <p:cNvPr id="7"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1395"/>
        <p:cNvGrpSpPr/>
        <p:nvPr/>
      </p:nvGrpSpPr>
      <p:grpSpPr>
        <a:xfrm>
          <a:off x="0" y="0"/>
          <a:ext cx="0" cy="0"/>
          <a:chOff x="0" y="0"/>
          <a:chExt cx="0" cy="0"/>
        </a:xfrm>
      </p:grpSpPr>
      <p:pic>
        <p:nvPicPr>
          <p:cNvPr id="2" name="Picture 1"/>
          <p:cNvPicPr>
            <a:picLocks noChangeAspect="1"/>
          </p:cNvPicPr>
          <p:nvPr/>
        </p:nvPicPr>
        <p:blipFill rotWithShape="1">
          <a:blip r:embed="rId3">
            <a:alphaModFix amt="53000"/>
            <a:extLst>
              <a:ext uri="{28A0092B-C50C-407E-A947-70E740481C1C}">
                <a14:useLocalDpi xmlns:a14="http://schemas.microsoft.com/office/drawing/2010/main" val="0"/>
              </a:ext>
            </a:extLst>
          </a:blip>
          <a:srcRect l="21043" r="7532"/>
          <a:stretch/>
        </p:blipFill>
        <p:spPr>
          <a:xfrm>
            <a:off x="0" y="1"/>
            <a:ext cx="5179667" cy="5143500"/>
          </a:xfrm>
          <a:prstGeom prst="rect">
            <a:avLst/>
          </a:prstGeom>
        </p:spPr>
      </p:pic>
      <p:sp>
        <p:nvSpPr>
          <p:cNvPr id="1398" name="Shape 1398"/>
          <p:cNvSpPr txBox="1"/>
          <p:nvPr/>
        </p:nvSpPr>
        <p:spPr>
          <a:xfrm>
            <a:off x="5618828" y="1855724"/>
            <a:ext cx="3234600" cy="1163700"/>
          </a:xfrm>
          <a:prstGeom prst="rect">
            <a:avLst/>
          </a:prstGeom>
          <a:noFill/>
          <a:ln>
            <a:noFill/>
          </a:ln>
        </p:spPr>
        <p:txBody>
          <a:bodyPr lIns="91425" tIns="91425" rIns="91425" bIns="91425" anchor="ctr" anchorCtr="0">
            <a:noAutofit/>
          </a:bodyPr>
          <a:lstStyle/>
          <a:p>
            <a:pPr lvl="0" rtl="0">
              <a:spcBef>
                <a:spcPts val="640"/>
              </a:spcBef>
              <a:buNone/>
            </a:pPr>
            <a:r>
              <a:rPr lang="en-GB" sz="2400" dirty="0">
                <a:solidFill>
                  <a:schemeClr val="lt1"/>
                </a:solidFill>
                <a:latin typeface="Calibri" charset="0"/>
                <a:ea typeface="Calibri" charset="0"/>
                <a:cs typeface="Calibri" charset="0"/>
                <a:sym typeface="Tahoma"/>
              </a:rPr>
              <a:t>Some stories or reports may present an opportunity to educate or help someone who may be struggling.</a:t>
            </a:r>
          </a:p>
          <a:p>
            <a:pPr lvl="0" rtl="0">
              <a:spcBef>
                <a:spcPts val="640"/>
              </a:spcBef>
              <a:buNone/>
            </a:pPr>
            <a:endParaRPr sz="2400" dirty="0">
              <a:solidFill>
                <a:schemeClr val="lt1"/>
              </a:solidFill>
              <a:latin typeface="Calibri" charset="0"/>
              <a:ea typeface="Calibri" charset="0"/>
              <a:cs typeface="Calibri" charset="0"/>
              <a:sym typeface="Tahoma"/>
            </a:endParaRPr>
          </a:p>
          <a:p>
            <a:pPr lvl="0" rtl="0">
              <a:spcBef>
                <a:spcPts val="640"/>
              </a:spcBef>
              <a:buNone/>
            </a:pPr>
            <a:r>
              <a:rPr lang="en-GB" sz="2400" dirty="0">
                <a:solidFill>
                  <a:schemeClr val="lt1"/>
                </a:solidFill>
                <a:latin typeface="Calibri" charset="0"/>
                <a:ea typeface="Calibri" charset="0"/>
                <a:cs typeface="Calibri" charset="0"/>
                <a:sym typeface="Tahoma"/>
              </a:rPr>
              <a:t>Tip: Try to include a message of hope in your interview.  </a:t>
            </a:r>
          </a:p>
        </p:txBody>
      </p:sp>
      <p:grpSp>
        <p:nvGrpSpPr>
          <p:cNvPr id="6" name="Group 5"/>
          <p:cNvGrpSpPr/>
          <p:nvPr/>
        </p:nvGrpSpPr>
        <p:grpSpPr>
          <a:xfrm>
            <a:off x="5465380" y="4439188"/>
            <a:ext cx="4140899" cy="592312"/>
            <a:chOff x="5384100" y="4540788"/>
            <a:chExt cx="4140899" cy="592312"/>
          </a:xfrm>
        </p:grpSpPr>
        <p:sp>
          <p:nvSpPr>
            <p:cNvPr id="7"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1403"/>
        <p:cNvGrpSpPr/>
        <p:nvPr/>
      </p:nvGrpSpPr>
      <p:grpSpPr>
        <a:xfrm>
          <a:off x="0" y="0"/>
          <a:ext cx="0" cy="0"/>
          <a:chOff x="0" y="0"/>
          <a:chExt cx="0" cy="0"/>
        </a:xfrm>
      </p:grpSpPr>
      <p:sp>
        <p:nvSpPr>
          <p:cNvPr id="1405" name="Shape 1405"/>
          <p:cNvSpPr txBox="1"/>
          <p:nvPr/>
        </p:nvSpPr>
        <p:spPr>
          <a:xfrm>
            <a:off x="5815775" y="2024537"/>
            <a:ext cx="3234600" cy="1163700"/>
          </a:xfrm>
          <a:prstGeom prst="rect">
            <a:avLst/>
          </a:prstGeom>
          <a:noFill/>
          <a:ln>
            <a:noFill/>
          </a:ln>
        </p:spPr>
        <p:txBody>
          <a:bodyPr lIns="91425" tIns="91425" rIns="91425" bIns="91425" anchor="ctr" anchorCtr="0">
            <a:noAutofit/>
          </a:bodyPr>
          <a:lstStyle/>
          <a:p>
            <a:pPr lvl="0" rtl="0">
              <a:spcBef>
                <a:spcPts val="640"/>
              </a:spcBef>
              <a:buNone/>
            </a:pPr>
            <a:endParaRPr sz="2000">
              <a:solidFill>
                <a:schemeClr val="lt1"/>
              </a:solidFill>
              <a:latin typeface="Tahoma"/>
              <a:ea typeface="Tahoma"/>
              <a:cs typeface="Tahoma"/>
              <a:sym typeface="Tahoma"/>
            </a:endParaRPr>
          </a:p>
        </p:txBody>
      </p:sp>
      <p:sp>
        <p:nvSpPr>
          <p:cNvPr id="1406" name="Shape 1406"/>
          <p:cNvSpPr txBox="1"/>
          <p:nvPr/>
        </p:nvSpPr>
        <p:spPr>
          <a:xfrm>
            <a:off x="777675" y="1329785"/>
            <a:ext cx="7670700" cy="2148000"/>
          </a:xfrm>
          <a:prstGeom prst="rect">
            <a:avLst/>
          </a:prstGeom>
          <a:noFill/>
          <a:ln>
            <a:noFill/>
          </a:ln>
        </p:spPr>
        <p:txBody>
          <a:bodyPr lIns="91425" tIns="91425" rIns="91425" bIns="91425" anchor="ctr" anchorCtr="0">
            <a:noAutofit/>
          </a:bodyPr>
          <a:lstStyle/>
          <a:p>
            <a:pPr lvl="0" algn="ctr" rtl="0">
              <a:spcBef>
                <a:spcPts val="0"/>
              </a:spcBef>
              <a:buNone/>
            </a:pPr>
            <a:r>
              <a:rPr lang="en-GB" sz="6000" b="1" dirty="0">
                <a:solidFill>
                  <a:srgbClr val="F3F3F3"/>
                </a:solidFill>
                <a:latin typeface="Calibri" charset="0"/>
                <a:ea typeface="Calibri" charset="0"/>
                <a:cs typeface="Calibri" charset="0"/>
                <a:sym typeface="Anton"/>
              </a:rPr>
              <a:t>Reaching out to media</a:t>
            </a:r>
          </a:p>
        </p:txBody>
      </p:sp>
      <p:sp>
        <p:nvSpPr>
          <p:cNvPr id="1407" name="Shape 1407"/>
          <p:cNvSpPr txBox="1"/>
          <p:nvPr/>
        </p:nvSpPr>
        <p:spPr>
          <a:xfrm>
            <a:off x="3327625" y="1385950"/>
            <a:ext cx="2974200" cy="600300"/>
          </a:xfrm>
          <a:prstGeom prst="rect">
            <a:avLst/>
          </a:prstGeom>
          <a:noFill/>
          <a:ln>
            <a:noFill/>
          </a:ln>
        </p:spPr>
        <p:txBody>
          <a:bodyPr lIns="91425" tIns="91425" rIns="91425" bIns="91425" anchor="t" anchorCtr="0">
            <a:noAutofit/>
          </a:bodyPr>
          <a:lstStyle/>
          <a:p>
            <a:pPr lvl="0" rtl="0">
              <a:spcBef>
                <a:spcPts val="0"/>
              </a:spcBef>
              <a:buNone/>
            </a:pPr>
            <a:r>
              <a:rPr lang="en-GB" sz="3600">
                <a:solidFill>
                  <a:srgbClr val="F3F3F3"/>
                </a:solidFill>
              </a:rPr>
              <a:t>PART TWO</a:t>
            </a:r>
          </a:p>
        </p:txBody>
      </p:sp>
      <p:sp>
        <p:nvSpPr>
          <p:cNvPr id="6" name="Rectangle 5"/>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grpSp>
        <p:nvGrpSpPr>
          <p:cNvPr id="7" name="Group 6"/>
          <p:cNvGrpSpPr/>
          <p:nvPr/>
        </p:nvGrpSpPr>
        <p:grpSpPr>
          <a:xfrm>
            <a:off x="5465380" y="4439188"/>
            <a:ext cx="4140899" cy="592312"/>
            <a:chOff x="5384100" y="4540788"/>
            <a:chExt cx="4140899" cy="592312"/>
          </a:xfrm>
        </p:grpSpPr>
        <p:sp>
          <p:nvSpPr>
            <p:cNvPr id="8"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1412"/>
        <p:cNvGrpSpPr/>
        <p:nvPr/>
      </p:nvGrpSpPr>
      <p:grpSpPr>
        <a:xfrm>
          <a:off x="0" y="0"/>
          <a:ext cx="0" cy="0"/>
          <a:chOff x="0" y="0"/>
          <a:chExt cx="0" cy="0"/>
        </a:xfrm>
      </p:grpSpPr>
      <p:pic>
        <p:nvPicPr>
          <p:cNvPr id="1413" name="Shape 1413" descr="news-hcb-press.jpg"/>
          <p:cNvPicPr preferRelativeResize="0"/>
          <p:nvPr/>
        </p:nvPicPr>
        <p:blipFill rotWithShape="1">
          <a:blip r:embed="rId3">
            <a:alphaModFix amt="34000"/>
          </a:blip>
          <a:srcRect l="1477"/>
          <a:stretch/>
        </p:blipFill>
        <p:spPr>
          <a:xfrm>
            <a:off x="0" y="0"/>
            <a:ext cx="5067300" cy="5143500"/>
          </a:xfrm>
          <a:prstGeom prst="rect">
            <a:avLst/>
          </a:prstGeom>
          <a:noFill/>
          <a:ln>
            <a:noFill/>
          </a:ln>
        </p:spPr>
      </p:pic>
      <p:sp>
        <p:nvSpPr>
          <p:cNvPr id="1415" name="Shape 1415"/>
          <p:cNvSpPr txBox="1"/>
          <p:nvPr/>
        </p:nvSpPr>
        <p:spPr>
          <a:xfrm>
            <a:off x="5418875" y="851900"/>
            <a:ext cx="3405300" cy="3000000"/>
          </a:xfrm>
          <a:prstGeom prst="rect">
            <a:avLst/>
          </a:prstGeom>
          <a:noFill/>
          <a:ln>
            <a:noFill/>
          </a:ln>
        </p:spPr>
        <p:txBody>
          <a:bodyPr lIns="91425" tIns="91425" rIns="91425" bIns="91425" anchor="ctr" anchorCtr="0">
            <a:noAutofit/>
          </a:bodyPr>
          <a:lstStyle/>
          <a:p>
            <a:pPr lvl="0" rtl="0">
              <a:lnSpc>
                <a:spcPct val="90000"/>
              </a:lnSpc>
              <a:spcBef>
                <a:spcPts val="540"/>
              </a:spcBef>
              <a:buNone/>
            </a:pPr>
            <a:r>
              <a:rPr lang="en-GB" sz="2400" dirty="0">
                <a:solidFill>
                  <a:schemeClr val="lt1"/>
                </a:solidFill>
                <a:latin typeface="Calibri" charset="0"/>
                <a:ea typeface="Calibri" charset="0"/>
                <a:cs typeface="Calibri" charset="0"/>
                <a:sym typeface="Tahoma"/>
              </a:rPr>
              <a:t>It’s okay to shop stories among networks. </a:t>
            </a:r>
          </a:p>
          <a:p>
            <a:pPr lvl="0" rtl="0">
              <a:lnSpc>
                <a:spcPct val="90000"/>
              </a:lnSpc>
              <a:spcBef>
                <a:spcPts val="540"/>
              </a:spcBef>
              <a:buNone/>
            </a:pPr>
            <a:endParaRPr sz="2400" dirty="0">
              <a:solidFill>
                <a:schemeClr val="lt1"/>
              </a:solidFill>
              <a:latin typeface="Calibri" charset="0"/>
              <a:ea typeface="Calibri" charset="0"/>
              <a:cs typeface="Calibri" charset="0"/>
              <a:sym typeface="Tahoma"/>
            </a:endParaRPr>
          </a:p>
          <a:p>
            <a:pPr lvl="0" rtl="0">
              <a:lnSpc>
                <a:spcPct val="90000"/>
              </a:lnSpc>
              <a:spcBef>
                <a:spcPts val="540"/>
              </a:spcBef>
              <a:buNone/>
            </a:pPr>
            <a:r>
              <a:rPr lang="en-GB" sz="2400" dirty="0">
                <a:solidFill>
                  <a:schemeClr val="lt1"/>
                </a:solidFill>
                <a:latin typeface="Calibri" charset="0"/>
                <a:ea typeface="Calibri" charset="0"/>
                <a:cs typeface="Calibri" charset="0"/>
                <a:sym typeface="Tahoma"/>
              </a:rPr>
              <a:t>Tip: Find someone you can trust to tell your story. You don’t have to wait for them to come to you.</a:t>
            </a:r>
          </a:p>
        </p:txBody>
      </p:sp>
      <p:grpSp>
        <p:nvGrpSpPr>
          <p:cNvPr id="5" name="Group 4"/>
          <p:cNvGrpSpPr/>
          <p:nvPr/>
        </p:nvGrpSpPr>
        <p:grpSpPr>
          <a:xfrm>
            <a:off x="5465380" y="4439188"/>
            <a:ext cx="4140899" cy="592312"/>
            <a:chOff x="5384100" y="4540788"/>
            <a:chExt cx="4140899" cy="592312"/>
          </a:xfrm>
        </p:grpSpPr>
        <p:sp>
          <p:nvSpPr>
            <p:cNvPr id="6"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1420"/>
        <p:cNvGrpSpPr/>
        <p:nvPr/>
      </p:nvGrpSpPr>
      <p:grpSpPr>
        <a:xfrm>
          <a:off x="0" y="0"/>
          <a:ext cx="0" cy="0"/>
          <a:chOff x="0" y="0"/>
          <a:chExt cx="0" cy="0"/>
        </a:xfrm>
      </p:grpSpPr>
      <p:pic>
        <p:nvPicPr>
          <p:cNvPr id="1421" name="Shape 1421" descr="binge-watching-tv_0.jpg"/>
          <p:cNvPicPr preferRelativeResize="0"/>
          <p:nvPr/>
        </p:nvPicPr>
        <p:blipFill>
          <a:blip r:embed="rId3">
            <a:alphaModFix amt="36000"/>
          </a:blip>
          <a:stretch>
            <a:fillRect/>
          </a:stretch>
        </p:blipFill>
        <p:spPr>
          <a:xfrm>
            <a:off x="4000499" y="-10400"/>
            <a:ext cx="5143500" cy="5143500"/>
          </a:xfrm>
          <a:prstGeom prst="rect">
            <a:avLst/>
          </a:prstGeom>
          <a:noFill/>
          <a:ln>
            <a:noFill/>
          </a:ln>
        </p:spPr>
      </p:pic>
      <p:sp>
        <p:nvSpPr>
          <p:cNvPr id="1423" name="Shape 1423"/>
          <p:cNvSpPr txBox="1"/>
          <p:nvPr/>
        </p:nvSpPr>
        <p:spPr>
          <a:xfrm>
            <a:off x="499875" y="1105375"/>
            <a:ext cx="3125100" cy="2913300"/>
          </a:xfrm>
          <a:prstGeom prst="rect">
            <a:avLst/>
          </a:prstGeom>
          <a:noFill/>
          <a:ln>
            <a:noFill/>
          </a:ln>
        </p:spPr>
        <p:txBody>
          <a:bodyPr lIns="91425" tIns="91425" rIns="91425" bIns="91425" anchor="ctr" anchorCtr="0">
            <a:noAutofit/>
          </a:bodyPr>
          <a:lstStyle/>
          <a:p>
            <a:pPr lvl="0" rtl="0">
              <a:lnSpc>
                <a:spcPct val="90000"/>
              </a:lnSpc>
              <a:spcBef>
                <a:spcPts val="540"/>
              </a:spcBef>
              <a:buNone/>
            </a:pPr>
            <a:r>
              <a:rPr lang="en-GB" sz="2400" dirty="0">
                <a:solidFill>
                  <a:schemeClr val="lt1"/>
                </a:solidFill>
                <a:latin typeface="Calibri" charset="0"/>
                <a:ea typeface="Calibri" charset="0"/>
                <a:cs typeface="Calibri" charset="0"/>
                <a:sym typeface="Tahoma"/>
              </a:rPr>
              <a:t>Don’t expect to always get your story on air (no matter how compelling it might be). Don’t be surprised if it does not run or gets bumped.</a:t>
            </a:r>
          </a:p>
          <a:p>
            <a:pPr lvl="0" rtl="0">
              <a:lnSpc>
                <a:spcPct val="90000"/>
              </a:lnSpc>
              <a:spcBef>
                <a:spcPts val="540"/>
              </a:spcBef>
              <a:buNone/>
            </a:pPr>
            <a:endParaRPr sz="2400" dirty="0">
              <a:solidFill>
                <a:schemeClr val="lt1"/>
              </a:solidFill>
              <a:latin typeface="Calibri" charset="0"/>
              <a:ea typeface="Calibri" charset="0"/>
              <a:cs typeface="Calibri" charset="0"/>
              <a:sym typeface="Tahoma"/>
            </a:endParaRPr>
          </a:p>
          <a:p>
            <a:pPr lvl="0" rtl="0">
              <a:lnSpc>
                <a:spcPct val="90000"/>
              </a:lnSpc>
              <a:spcBef>
                <a:spcPts val="540"/>
              </a:spcBef>
              <a:buNone/>
            </a:pPr>
            <a:r>
              <a:rPr lang="en-GB" sz="2400" dirty="0">
                <a:solidFill>
                  <a:schemeClr val="lt1"/>
                </a:solidFill>
                <a:latin typeface="Calibri" charset="0"/>
                <a:ea typeface="Calibri" charset="0"/>
                <a:cs typeface="Calibri" charset="0"/>
                <a:sym typeface="Tahoma"/>
              </a:rPr>
              <a:t>Tip: Understand that what is important to you may not be to others.</a:t>
            </a:r>
          </a:p>
        </p:txBody>
      </p:sp>
      <p:grpSp>
        <p:nvGrpSpPr>
          <p:cNvPr id="5" name="Group 4"/>
          <p:cNvGrpSpPr/>
          <p:nvPr/>
        </p:nvGrpSpPr>
        <p:grpSpPr>
          <a:xfrm>
            <a:off x="5465380" y="4439188"/>
            <a:ext cx="4140899" cy="592312"/>
            <a:chOff x="5384100" y="4540788"/>
            <a:chExt cx="4140899" cy="592312"/>
          </a:xfrm>
        </p:grpSpPr>
        <p:sp>
          <p:nvSpPr>
            <p:cNvPr id="6"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1428"/>
        <p:cNvGrpSpPr/>
        <p:nvPr/>
      </p:nvGrpSpPr>
      <p:grpSpPr>
        <a:xfrm>
          <a:off x="0" y="0"/>
          <a:ext cx="0" cy="0"/>
          <a:chOff x="0" y="0"/>
          <a:chExt cx="0" cy="0"/>
        </a:xfrm>
      </p:grpSpPr>
      <p:pic>
        <p:nvPicPr>
          <p:cNvPr id="8" name="Shape 1066"/>
          <p:cNvPicPr preferRelativeResize="0"/>
          <p:nvPr/>
        </p:nvPicPr>
        <p:blipFill rotWithShape="1">
          <a:blip r:embed="rId3">
            <a:alphaModFix amt="45000"/>
          </a:blip>
          <a:srcRect l="15893" t="17984" r="33822" b="7346"/>
          <a:stretch/>
        </p:blipFill>
        <p:spPr>
          <a:xfrm>
            <a:off x="-1" y="0"/>
            <a:ext cx="5221289" cy="5143500"/>
          </a:xfrm>
          <a:prstGeom prst="rect">
            <a:avLst/>
          </a:prstGeom>
          <a:noFill/>
          <a:ln>
            <a:noFill/>
          </a:ln>
        </p:spPr>
      </p:pic>
      <p:sp>
        <p:nvSpPr>
          <p:cNvPr id="1431" name="Shape 1431"/>
          <p:cNvSpPr txBox="1"/>
          <p:nvPr/>
        </p:nvSpPr>
        <p:spPr>
          <a:xfrm>
            <a:off x="5599550" y="1856033"/>
            <a:ext cx="3000000" cy="1424400"/>
          </a:xfrm>
          <a:prstGeom prst="rect">
            <a:avLst/>
          </a:prstGeom>
          <a:noFill/>
          <a:ln>
            <a:noFill/>
          </a:ln>
        </p:spPr>
        <p:txBody>
          <a:bodyPr lIns="91425" tIns="91425" rIns="91425" bIns="91425" anchor="ctr" anchorCtr="0">
            <a:noAutofit/>
          </a:bodyPr>
          <a:lstStyle/>
          <a:p>
            <a:pPr lvl="0" rtl="0">
              <a:lnSpc>
                <a:spcPct val="90000"/>
              </a:lnSpc>
              <a:spcBef>
                <a:spcPts val="540"/>
              </a:spcBef>
              <a:buNone/>
            </a:pPr>
            <a:r>
              <a:rPr lang="en-GB" sz="2400" dirty="0">
                <a:solidFill>
                  <a:schemeClr val="lt1"/>
                </a:solidFill>
                <a:latin typeface="Calibri" charset="0"/>
                <a:ea typeface="Calibri" charset="0"/>
                <a:cs typeface="Calibri" charset="0"/>
                <a:sym typeface="Tahoma"/>
              </a:rPr>
              <a:t>Data creates intrigue. </a:t>
            </a:r>
          </a:p>
          <a:p>
            <a:pPr lvl="0" rtl="0">
              <a:lnSpc>
                <a:spcPct val="90000"/>
              </a:lnSpc>
              <a:spcBef>
                <a:spcPts val="540"/>
              </a:spcBef>
              <a:buNone/>
            </a:pPr>
            <a:endParaRPr sz="2400" dirty="0">
              <a:solidFill>
                <a:schemeClr val="lt1"/>
              </a:solidFill>
              <a:latin typeface="Calibri" charset="0"/>
              <a:ea typeface="Calibri" charset="0"/>
              <a:cs typeface="Calibri" charset="0"/>
              <a:sym typeface="Tahoma"/>
            </a:endParaRPr>
          </a:p>
          <a:p>
            <a:pPr lvl="0" rtl="0">
              <a:lnSpc>
                <a:spcPct val="90000"/>
              </a:lnSpc>
              <a:spcBef>
                <a:spcPts val="540"/>
              </a:spcBef>
              <a:buNone/>
            </a:pPr>
            <a:r>
              <a:rPr lang="en-GB" sz="2400" dirty="0">
                <a:solidFill>
                  <a:schemeClr val="lt1"/>
                </a:solidFill>
                <a:latin typeface="Calibri" charset="0"/>
                <a:ea typeface="Calibri" charset="0"/>
                <a:cs typeface="Calibri" charset="0"/>
                <a:sym typeface="Tahoma"/>
              </a:rPr>
              <a:t>Tip: Make sure you have the right data. Cite your sources so the reporter can verify.</a:t>
            </a:r>
          </a:p>
        </p:txBody>
      </p:sp>
      <p:grpSp>
        <p:nvGrpSpPr>
          <p:cNvPr id="5" name="Group 4"/>
          <p:cNvGrpSpPr/>
          <p:nvPr/>
        </p:nvGrpSpPr>
        <p:grpSpPr>
          <a:xfrm>
            <a:off x="5465380" y="4439188"/>
            <a:ext cx="4140899" cy="592312"/>
            <a:chOff x="5384100" y="4540788"/>
            <a:chExt cx="4140899" cy="592312"/>
          </a:xfrm>
        </p:grpSpPr>
        <p:sp>
          <p:nvSpPr>
            <p:cNvPr id="6"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1436"/>
        <p:cNvGrpSpPr/>
        <p:nvPr/>
      </p:nvGrpSpPr>
      <p:grpSpPr>
        <a:xfrm>
          <a:off x="0" y="0"/>
          <a:ext cx="0" cy="0"/>
          <a:chOff x="0" y="0"/>
          <a:chExt cx="0" cy="0"/>
        </a:xfrm>
      </p:grpSpPr>
      <p:pic>
        <p:nvPicPr>
          <p:cNvPr id="1437" name="Shape 1437" descr="1.jpg"/>
          <p:cNvPicPr preferRelativeResize="0"/>
          <p:nvPr/>
        </p:nvPicPr>
        <p:blipFill rotWithShape="1">
          <a:blip r:embed="rId3">
            <a:alphaModFix amt="26000"/>
          </a:blip>
          <a:srcRect l="9458" t="2959" r="6915"/>
          <a:stretch/>
        </p:blipFill>
        <p:spPr>
          <a:xfrm>
            <a:off x="3840725" y="0"/>
            <a:ext cx="5320850" cy="5143500"/>
          </a:xfrm>
          <a:prstGeom prst="rect">
            <a:avLst/>
          </a:prstGeom>
          <a:noFill/>
          <a:ln>
            <a:noFill/>
          </a:ln>
        </p:spPr>
      </p:pic>
      <p:sp>
        <p:nvSpPr>
          <p:cNvPr id="1438" name="Shape 1438"/>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strike="noStrike" cap="none">
                <a:solidFill>
                  <a:srgbClr val="434343"/>
                </a:solidFill>
                <a:latin typeface="Calibri"/>
                <a:ea typeface="Calibri"/>
                <a:cs typeface="Calibri"/>
                <a:sym typeface="Calibri"/>
              </a:rPr>
              <a:t>Reidenberg 201</a:t>
            </a:r>
            <a:r>
              <a:rPr lang="en-GB" sz="900">
                <a:solidFill>
                  <a:srgbClr val="434343"/>
                </a:solidFill>
                <a:latin typeface="Calibri"/>
                <a:ea typeface="Calibri"/>
                <a:cs typeface="Calibri"/>
                <a:sym typeface="Calibri"/>
              </a:rPr>
              <a:t>7</a:t>
            </a:r>
            <a:r>
              <a:rPr lang="en-GB" sz="900" b="0" i="0" strike="noStrike" cap="none">
                <a:solidFill>
                  <a:srgbClr val="434343"/>
                </a:solidFill>
                <a:latin typeface="Calibri"/>
                <a:ea typeface="Calibri"/>
                <a:cs typeface="Calibri"/>
                <a:sym typeface="Calibri"/>
              </a:rPr>
              <a:t>. No reproduction or duplication permitted.</a:t>
            </a:r>
          </a:p>
        </p:txBody>
      </p:sp>
      <p:sp>
        <p:nvSpPr>
          <p:cNvPr id="1439" name="Shape 1439"/>
          <p:cNvSpPr txBox="1"/>
          <p:nvPr/>
        </p:nvSpPr>
        <p:spPr>
          <a:xfrm>
            <a:off x="472450" y="1131300"/>
            <a:ext cx="3000000" cy="2998800"/>
          </a:xfrm>
          <a:prstGeom prst="rect">
            <a:avLst/>
          </a:prstGeom>
          <a:noFill/>
          <a:ln>
            <a:noFill/>
          </a:ln>
        </p:spPr>
        <p:txBody>
          <a:bodyPr lIns="91425" tIns="91425" rIns="91425" bIns="91425" anchor="ctr" anchorCtr="0">
            <a:noAutofit/>
          </a:bodyPr>
          <a:lstStyle/>
          <a:p>
            <a:pPr lvl="0" rtl="0">
              <a:lnSpc>
                <a:spcPct val="90000"/>
              </a:lnSpc>
              <a:spcBef>
                <a:spcPts val="540"/>
              </a:spcBef>
              <a:buNone/>
            </a:pPr>
            <a:r>
              <a:rPr lang="en-GB" sz="2400" dirty="0">
                <a:solidFill>
                  <a:schemeClr val="bg1"/>
                </a:solidFill>
                <a:latin typeface="Calibri" charset="0"/>
                <a:ea typeface="Calibri" charset="0"/>
                <a:cs typeface="Calibri" charset="0"/>
                <a:sym typeface="Tahoma"/>
              </a:rPr>
              <a:t>Know that the media will want to find additional information for their story and that you have no control over that. </a:t>
            </a:r>
          </a:p>
          <a:p>
            <a:pPr lvl="0" rtl="0">
              <a:lnSpc>
                <a:spcPct val="90000"/>
              </a:lnSpc>
              <a:spcBef>
                <a:spcPts val="540"/>
              </a:spcBef>
              <a:buNone/>
            </a:pPr>
            <a:endParaRPr sz="2400" dirty="0">
              <a:solidFill>
                <a:schemeClr val="bg1"/>
              </a:solidFill>
              <a:latin typeface="Calibri" charset="0"/>
              <a:ea typeface="Calibri" charset="0"/>
              <a:cs typeface="Calibri" charset="0"/>
              <a:sym typeface="Tahoma"/>
            </a:endParaRPr>
          </a:p>
          <a:p>
            <a:pPr lvl="0" rtl="0">
              <a:lnSpc>
                <a:spcPct val="90000"/>
              </a:lnSpc>
              <a:spcBef>
                <a:spcPts val="540"/>
              </a:spcBef>
              <a:buNone/>
            </a:pPr>
            <a:r>
              <a:rPr lang="en-GB" sz="2400" dirty="0">
                <a:solidFill>
                  <a:schemeClr val="bg1"/>
                </a:solidFill>
                <a:latin typeface="Calibri" charset="0"/>
                <a:ea typeface="Calibri" charset="0"/>
                <a:cs typeface="Calibri" charset="0"/>
                <a:sym typeface="Tahoma"/>
              </a:rPr>
              <a:t>Tip: Suggest credible sources for additional story content.</a:t>
            </a:r>
          </a:p>
        </p:txBody>
      </p:sp>
      <p:grpSp>
        <p:nvGrpSpPr>
          <p:cNvPr id="5" name="Group 4"/>
          <p:cNvGrpSpPr/>
          <p:nvPr/>
        </p:nvGrpSpPr>
        <p:grpSpPr>
          <a:xfrm>
            <a:off x="5465380" y="4439188"/>
            <a:ext cx="4140899" cy="592312"/>
            <a:chOff x="5384100" y="4540788"/>
            <a:chExt cx="4140899" cy="592312"/>
          </a:xfrm>
        </p:grpSpPr>
        <p:sp>
          <p:nvSpPr>
            <p:cNvPr id="6"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1444"/>
        <p:cNvGrpSpPr/>
        <p:nvPr/>
      </p:nvGrpSpPr>
      <p:grpSpPr>
        <a:xfrm>
          <a:off x="0" y="0"/>
          <a:ext cx="0" cy="0"/>
          <a:chOff x="0" y="0"/>
          <a:chExt cx="0" cy="0"/>
        </a:xfrm>
      </p:grpSpPr>
      <p:pic>
        <p:nvPicPr>
          <p:cNvPr id="1445" name="Shape 1445"/>
          <p:cNvPicPr preferRelativeResize="0"/>
          <p:nvPr/>
        </p:nvPicPr>
        <p:blipFill rotWithShape="1">
          <a:blip r:embed="rId3">
            <a:alphaModFix amt="34000"/>
          </a:blip>
          <a:srcRect l="-73" t="1637" r="38963" b="7889"/>
          <a:stretch/>
        </p:blipFill>
        <p:spPr>
          <a:xfrm>
            <a:off x="0" y="-10475"/>
            <a:ext cx="4576800" cy="5143500"/>
          </a:xfrm>
          <a:prstGeom prst="rect">
            <a:avLst/>
          </a:prstGeom>
          <a:noFill/>
          <a:ln>
            <a:noFill/>
          </a:ln>
        </p:spPr>
      </p:pic>
      <p:sp>
        <p:nvSpPr>
          <p:cNvPr id="1447" name="Shape 1447"/>
          <p:cNvSpPr txBox="1"/>
          <p:nvPr/>
        </p:nvSpPr>
        <p:spPr>
          <a:xfrm>
            <a:off x="5180225" y="1394950"/>
            <a:ext cx="3127800" cy="2070300"/>
          </a:xfrm>
          <a:prstGeom prst="rect">
            <a:avLst/>
          </a:prstGeom>
          <a:noFill/>
          <a:ln>
            <a:noFill/>
          </a:ln>
        </p:spPr>
        <p:txBody>
          <a:bodyPr lIns="91425" tIns="91425" rIns="91425" bIns="91425" anchor="ctr" anchorCtr="0">
            <a:noAutofit/>
          </a:bodyPr>
          <a:lstStyle/>
          <a:p>
            <a:pPr lvl="0" rtl="0">
              <a:lnSpc>
                <a:spcPct val="90000"/>
              </a:lnSpc>
              <a:spcBef>
                <a:spcPts val="540"/>
              </a:spcBef>
              <a:buNone/>
            </a:pPr>
            <a:r>
              <a:rPr lang="en-GB" sz="2400" dirty="0">
                <a:solidFill>
                  <a:srgbClr val="F3F3F3"/>
                </a:solidFill>
                <a:latin typeface="Calibri" charset="0"/>
                <a:ea typeface="Calibri" charset="0"/>
                <a:cs typeface="Calibri" charset="0"/>
                <a:sym typeface="Tahoma"/>
              </a:rPr>
              <a:t>Some media will try to sensationalize your story.</a:t>
            </a:r>
          </a:p>
          <a:p>
            <a:pPr lvl="0" rtl="0">
              <a:lnSpc>
                <a:spcPct val="90000"/>
              </a:lnSpc>
              <a:spcBef>
                <a:spcPts val="540"/>
              </a:spcBef>
              <a:buNone/>
            </a:pPr>
            <a:endParaRPr sz="2400" dirty="0">
              <a:solidFill>
                <a:srgbClr val="F3F3F3"/>
              </a:solidFill>
              <a:latin typeface="Calibri" charset="0"/>
              <a:ea typeface="Calibri" charset="0"/>
              <a:cs typeface="Calibri" charset="0"/>
              <a:sym typeface="Tahoma"/>
            </a:endParaRPr>
          </a:p>
          <a:p>
            <a:pPr lvl="0" rtl="0">
              <a:lnSpc>
                <a:spcPct val="90000"/>
              </a:lnSpc>
              <a:spcBef>
                <a:spcPts val="540"/>
              </a:spcBef>
              <a:buNone/>
            </a:pPr>
            <a:r>
              <a:rPr lang="en-GB" sz="2400" dirty="0">
                <a:solidFill>
                  <a:srgbClr val="F3F3F3"/>
                </a:solidFill>
                <a:latin typeface="Calibri" charset="0"/>
                <a:ea typeface="Calibri" charset="0"/>
                <a:cs typeface="Calibri" charset="0"/>
                <a:sym typeface="Tahoma"/>
              </a:rPr>
              <a:t>Tip: Don’t be surprised at the final piece. </a:t>
            </a:r>
          </a:p>
        </p:txBody>
      </p:sp>
      <p:grpSp>
        <p:nvGrpSpPr>
          <p:cNvPr id="5" name="Group 4"/>
          <p:cNvGrpSpPr/>
          <p:nvPr/>
        </p:nvGrpSpPr>
        <p:grpSpPr>
          <a:xfrm>
            <a:off x="5465380" y="4439188"/>
            <a:ext cx="4140899" cy="592312"/>
            <a:chOff x="5384100" y="4540788"/>
            <a:chExt cx="4140899" cy="592312"/>
          </a:xfrm>
        </p:grpSpPr>
        <p:sp>
          <p:nvSpPr>
            <p:cNvPr id="6"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1452"/>
        <p:cNvGrpSpPr/>
        <p:nvPr/>
      </p:nvGrpSpPr>
      <p:grpSpPr>
        <a:xfrm>
          <a:off x="0" y="0"/>
          <a:ext cx="0" cy="0"/>
          <a:chOff x="0" y="0"/>
          <a:chExt cx="0" cy="0"/>
        </a:xfrm>
      </p:grpSpPr>
      <p:pic>
        <p:nvPicPr>
          <p:cNvPr id="1453" name="Shape 1453" descr="MAC07_ASSISTED_SUICIDE_PROTEST_POST.jpg"/>
          <p:cNvPicPr preferRelativeResize="0"/>
          <p:nvPr/>
        </p:nvPicPr>
        <p:blipFill rotWithShape="1">
          <a:blip r:embed="rId3">
            <a:alphaModFix amt="27000"/>
          </a:blip>
          <a:srcRect r="15203"/>
          <a:stretch/>
        </p:blipFill>
        <p:spPr>
          <a:xfrm>
            <a:off x="3193600" y="-12750"/>
            <a:ext cx="5975025" cy="5143500"/>
          </a:xfrm>
          <a:prstGeom prst="rect">
            <a:avLst/>
          </a:prstGeom>
          <a:noFill/>
          <a:ln>
            <a:noFill/>
          </a:ln>
        </p:spPr>
      </p:pic>
      <p:sp>
        <p:nvSpPr>
          <p:cNvPr id="1455" name="Shape 1455"/>
          <p:cNvSpPr txBox="1"/>
          <p:nvPr/>
        </p:nvSpPr>
        <p:spPr>
          <a:xfrm>
            <a:off x="450050" y="1397125"/>
            <a:ext cx="2543700" cy="2381100"/>
          </a:xfrm>
          <a:prstGeom prst="rect">
            <a:avLst/>
          </a:prstGeom>
          <a:noFill/>
          <a:ln>
            <a:noFill/>
          </a:ln>
        </p:spPr>
        <p:txBody>
          <a:bodyPr lIns="91425" tIns="91425" rIns="91425" bIns="91425" anchor="ctr" anchorCtr="0">
            <a:noAutofit/>
          </a:bodyPr>
          <a:lstStyle/>
          <a:p>
            <a:pPr lvl="0" rtl="0">
              <a:lnSpc>
                <a:spcPct val="90000"/>
              </a:lnSpc>
              <a:spcBef>
                <a:spcPts val="540"/>
              </a:spcBef>
              <a:buNone/>
            </a:pPr>
            <a:r>
              <a:rPr lang="en-GB" sz="2400" dirty="0">
                <a:solidFill>
                  <a:srgbClr val="F3F3F3"/>
                </a:solidFill>
                <a:latin typeface="Calibri" charset="0"/>
                <a:ea typeface="Calibri" charset="0"/>
                <a:cs typeface="Calibri" charset="0"/>
                <a:sym typeface="Tahoma"/>
              </a:rPr>
              <a:t>Some media will want the story to have a sense of controversy to the topic.</a:t>
            </a:r>
          </a:p>
          <a:p>
            <a:pPr lvl="0" rtl="0">
              <a:lnSpc>
                <a:spcPct val="90000"/>
              </a:lnSpc>
              <a:spcBef>
                <a:spcPts val="540"/>
              </a:spcBef>
              <a:buNone/>
            </a:pPr>
            <a:endParaRPr sz="2400" dirty="0">
              <a:solidFill>
                <a:srgbClr val="F3F3F3"/>
              </a:solidFill>
              <a:latin typeface="Calibri" charset="0"/>
              <a:ea typeface="Calibri" charset="0"/>
              <a:cs typeface="Calibri" charset="0"/>
              <a:sym typeface="Tahoma"/>
            </a:endParaRPr>
          </a:p>
          <a:p>
            <a:pPr lvl="0" rtl="0">
              <a:lnSpc>
                <a:spcPct val="90000"/>
              </a:lnSpc>
              <a:spcBef>
                <a:spcPts val="540"/>
              </a:spcBef>
              <a:buNone/>
            </a:pPr>
            <a:r>
              <a:rPr lang="en-GB" sz="2400" dirty="0">
                <a:solidFill>
                  <a:srgbClr val="F3F3F3"/>
                </a:solidFill>
                <a:latin typeface="Calibri" charset="0"/>
                <a:ea typeface="Calibri" charset="0"/>
                <a:cs typeface="Calibri" charset="0"/>
                <a:sym typeface="Tahoma"/>
              </a:rPr>
              <a:t>Tip: Present them your facts. </a:t>
            </a:r>
          </a:p>
        </p:txBody>
      </p:sp>
      <p:grpSp>
        <p:nvGrpSpPr>
          <p:cNvPr id="5" name="Group 4"/>
          <p:cNvGrpSpPr/>
          <p:nvPr/>
        </p:nvGrpSpPr>
        <p:grpSpPr>
          <a:xfrm>
            <a:off x="5465380" y="4439188"/>
            <a:ext cx="4140899" cy="592312"/>
            <a:chOff x="5384100" y="4540788"/>
            <a:chExt cx="4140899" cy="592312"/>
          </a:xfrm>
        </p:grpSpPr>
        <p:sp>
          <p:nvSpPr>
            <p:cNvPr id="6"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1460"/>
        <p:cNvGrpSpPr/>
        <p:nvPr/>
      </p:nvGrpSpPr>
      <p:grpSpPr>
        <a:xfrm>
          <a:off x="0" y="0"/>
          <a:ext cx="0" cy="0"/>
          <a:chOff x="0" y="0"/>
          <a:chExt cx="0" cy="0"/>
        </a:xfrm>
      </p:grpSpPr>
      <p:sp>
        <p:nvSpPr>
          <p:cNvPr id="1462" name="Shape 1462"/>
          <p:cNvSpPr txBox="1"/>
          <p:nvPr/>
        </p:nvSpPr>
        <p:spPr>
          <a:xfrm>
            <a:off x="5536500" y="1045350"/>
            <a:ext cx="3322500" cy="2970000"/>
          </a:xfrm>
          <a:prstGeom prst="rect">
            <a:avLst/>
          </a:prstGeom>
          <a:noFill/>
          <a:ln>
            <a:noFill/>
          </a:ln>
        </p:spPr>
        <p:txBody>
          <a:bodyPr lIns="91425" tIns="91425" rIns="91425" bIns="91425" anchor="ctr" anchorCtr="0">
            <a:noAutofit/>
          </a:bodyPr>
          <a:lstStyle/>
          <a:p>
            <a:pPr lvl="0" rtl="0">
              <a:lnSpc>
                <a:spcPct val="90000"/>
              </a:lnSpc>
              <a:spcBef>
                <a:spcPts val="540"/>
              </a:spcBef>
              <a:buNone/>
            </a:pPr>
            <a:r>
              <a:rPr lang="en-GB" sz="2400" dirty="0">
                <a:solidFill>
                  <a:srgbClr val="F3F3F3"/>
                </a:solidFill>
                <a:latin typeface="Calibri" charset="0"/>
                <a:ea typeface="Calibri" charset="0"/>
                <a:cs typeface="Calibri" charset="0"/>
                <a:sym typeface="Tahoma"/>
              </a:rPr>
              <a:t>Your story is time limited in terms of relevance but will live on digitally or in print. Recognize that the facts might change over time.</a:t>
            </a:r>
          </a:p>
          <a:p>
            <a:pPr lvl="0" rtl="0">
              <a:lnSpc>
                <a:spcPct val="90000"/>
              </a:lnSpc>
              <a:spcBef>
                <a:spcPts val="540"/>
              </a:spcBef>
              <a:buNone/>
            </a:pPr>
            <a:endParaRPr sz="2400" dirty="0">
              <a:solidFill>
                <a:srgbClr val="F3F3F3"/>
              </a:solidFill>
              <a:latin typeface="Calibri" charset="0"/>
              <a:ea typeface="Calibri" charset="0"/>
              <a:cs typeface="Calibri" charset="0"/>
              <a:sym typeface="Tahoma"/>
            </a:endParaRPr>
          </a:p>
          <a:p>
            <a:pPr lvl="0" rtl="0">
              <a:lnSpc>
                <a:spcPct val="90000"/>
              </a:lnSpc>
              <a:spcBef>
                <a:spcPts val="540"/>
              </a:spcBef>
              <a:buNone/>
            </a:pPr>
            <a:r>
              <a:rPr lang="en-GB" sz="2400" dirty="0">
                <a:solidFill>
                  <a:srgbClr val="F3F3F3"/>
                </a:solidFill>
                <a:latin typeface="Calibri" charset="0"/>
                <a:ea typeface="Calibri" charset="0"/>
                <a:cs typeface="Calibri" charset="0"/>
                <a:sym typeface="Tahoma"/>
              </a:rPr>
              <a:t>Tip: Be careful on what you are telling the media. </a:t>
            </a:r>
          </a:p>
        </p:txBody>
      </p:sp>
      <p:pic>
        <p:nvPicPr>
          <p:cNvPr id="1463" name="Shape 1463" descr="20150220162455-time-hourglass.jpeg"/>
          <p:cNvPicPr preferRelativeResize="0"/>
          <p:nvPr/>
        </p:nvPicPr>
        <p:blipFill rotWithShape="1">
          <a:blip r:embed="rId3">
            <a:alphaModFix amt="54000"/>
          </a:blip>
          <a:srcRect l="11451" r="32194"/>
          <a:stretch/>
        </p:blipFill>
        <p:spPr>
          <a:xfrm>
            <a:off x="-37075" y="-2075"/>
            <a:ext cx="5152774" cy="5143500"/>
          </a:xfrm>
          <a:prstGeom prst="rect">
            <a:avLst/>
          </a:prstGeom>
          <a:noFill/>
          <a:ln>
            <a:noFill/>
          </a:ln>
        </p:spPr>
      </p:pic>
      <p:grpSp>
        <p:nvGrpSpPr>
          <p:cNvPr id="5" name="Group 4"/>
          <p:cNvGrpSpPr/>
          <p:nvPr/>
        </p:nvGrpSpPr>
        <p:grpSpPr>
          <a:xfrm>
            <a:off x="5465380" y="4439188"/>
            <a:ext cx="4140899" cy="592312"/>
            <a:chOff x="5384100" y="4540788"/>
            <a:chExt cx="4140899" cy="592312"/>
          </a:xfrm>
        </p:grpSpPr>
        <p:sp>
          <p:nvSpPr>
            <p:cNvPr id="6"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Shape 323"/>
          <p:cNvPicPr preferRelativeResize="0"/>
          <p:nvPr/>
        </p:nvPicPr>
        <p:blipFill rotWithShape="1">
          <a:blip r:embed="rId3">
            <a:alphaModFix/>
          </a:blip>
          <a:srcRect/>
          <a:stretch/>
        </p:blipFill>
        <p:spPr>
          <a:xfrm>
            <a:off x="-43673" y="-57614"/>
            <a:ext cx="8823300" cy="4667400"/>
          </a:xfrm>
          <a:prstGeom prst="rect">
            <a:avLst/>
          </a:prstGeom>
          <a:noFill/>
          <a:ln>
            <a:noFill/>
          </a:ln>
        </p:spPr>
      </p:pic>
      <p:sp>
        <p:nvSpPr>
          <p:cNvPr id="324" name="Shape 324"/>
          <p:cNvSpPr txBox="1">
            <a:spLocks noGrp="1"/>
          </p:cNvSpPr>
          <p:nvPr>
            <p:ph type="title"/>
          </p:nvPr>
        </p:nvSpPr>
        <p:spPr>
          <a:xfrm>
            <a:off x="1007629" y="98204"/>
            <a:ext cx="6946456" cy="742948"/>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spcAft>
                <a:spcPts val="0"/>
              </a:spcAft>
              <a:buClr>
                <a:srgbClr val="CC3300"/>
              </a:buClr>
              <a:buSzPct val="25000"/>
              <a:buFont typeface="Calibri"/>
              <a:buNone/>
            </a:pPr>
            <a:r>
              <a:rPr lang="en-GB" sz="1800" b="1" i="0" u="none" strike="noStrike" cap="none" dirty="0">
                <a:solidFill>
                  <a:schemeClr val="bg2">
                    <a:lumMod val="50000"/>
                  </a:schemeClr>
                </a:solidFill>
                <a:latin typeface="Calibri"/>
                <a:ea typeface="Calibri"/>
                <a:cs typeface="Calibri"/>
                <a:sym typeface="Calibri"/>
              </a:rPr>
              <a:t>SUICIDES IN THE VIENNA SUBWAY SYSTEM</a:t>
            </a:r>
            <a:br>
              <a:rPr lang="en-GB" sz="1400" b="1" i="0" u="none" strike="noStrike" cap="none" dirty="0">
                <a:solidFill>
                  <a:schemeClr val="bg2">
                    <a:lumMod val="50000"/>
                  </a:schemeClr>
                </a:solidFill>
                <a:latin typeface="Calibri"/>
                <a:ea typeface="Calibri"/>
                <a:cs typeface="Calibri"/>
                <a:sym typeface="Calibri"/>
              </a:rPr>
            </a:br>
            <a:r>
              <a:rPr lang="en-GB" sz="1400" b="1" i="0" u="none" strike="noStrike" cap="none" dirty="0">
                <a:solidFill>
                  <a:schemeClr val="accent2">
                    <a:lumMod val="75000"/>
                  </a:schemeClr>
                </a:solidFill>
                <a:latin typeface="Calibri"/>
                <a:ea typeface="Calibri"/>
                <a:cs typeface="Calibri"/>
                <a:sym typeface="Calibri"/>
              </a:rPr>
              <a:t> </a:t>
            </a:r>
            <a:r>
              <a:rPr lang="en-GB" sz="1500" b="1" i="0" u="none" strike="noStrike" cap="none" dirty="0">
                <a:solidFill>
                  <a:schemeClr val="accent2">
                    <a:lumMod val="75000"/>
                  </a:schemeClr>
                </a:solidFill>
                <a:latin typeface="Calibri"/>
                <a:ea typeface="Calibri"/>
                <a:cs typeface="Calibri"/>
                <a:sym typeface="Calibri"/>
              </a:rPr>
              <a:t>- 1980 through 1990 -</a:t>
            </a:r>
            <a:r>
              <a:rPr lang="en-GB" sz="1400" b="1" i="0" u="none" strike="noStrike" cap="none" dirty="0">
                <a:solidFill>
                  <a:schemeClr val="accent2">
                    <a:lumMod val="75000"/>
                  </a:schemeClr>
                </a:solidFill>
                <a:latin typeface="Calibri"/>
                <a:ea typeface="Calibri"/>
                <a:cs typeface="Calibri"/>
                <a:sym typeface="Calibri"/>
              </a:rPr>
              <a:t> </a:t>
            </a:r>
          </a:p>
        </p:txBody>
      </p:sp>
      <p:sp>
        <p:nvSpPr>
          <p:cNvPr id="325" name="Shape 325"/>
          <p:cNvSpPr txBox="1"/>
          <p:nvPr/>
        </p:nvSpPr>
        <p:spPr>
          <a:xfrm>
            <a:off x="254650" y="4730275"/>
            <a:ext cx="8686800" cy="3924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SzPct val="25000"/>
              <a:buFont typeface="Arial Narrow"/>
              <a:buNone/>
            </a:pPr>
            <a:r>
              <a:rPr lang="en-GB" sz="1100" b="0" i="0" u="none" strike="noStrike" cap="none" dirty="0">
                <a:solidFill>
                  <a:srgbClr val="000000"/>
                </a:solidFill>
                <a:latin typeface="Arial Narrow"/>
                <a:ea typeface="Arial Narrow"/>
                <a:cs typeface="Arial Narrow"/>
                <a:sym typeface="Arial Narrow"/>
              </a:rPr>
              <a:t> I indicates the first six months and II the second six months. The media guidelines of the Austrian Association for Suicide Prevention went into effect in June 1987 </a:t>
            </a:r>
          </a:p>
        </p:txBody>
      </p:sp>
      <p:sp>
        <p:nvSpPr>
          <p:cNvPr id="326" name="Shape 326"/>
          <p:cNvSpPr txBox="1"/>
          <p:nvPr/>
        </p:nvSpPr>
        <p:spPr>
          <a:xfrm>
            <a:off x="7050181" y="4888430"/>
            <a:ext cx="2547492" cy="184664"/>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SzPct val="25000"/>
              <a:buFont typeface="Arial Narrow"/>
              <a:buNone/>
            </a:pPr>
            <a:r>
              <a:rPr lang="en-GB" sz="800" b="0" i="1" u="none" strike="noStrike" cap="none" dirty="0">
                <a:solidFill>
                  <a:srgbClr val="000000"/>
                </a:solidFill>
                <a:latin typeface="Arial Narrow"/>
                <a:ea typeface="Arial Narrow"/>
                <a:cs typeface="Arial Narrow"/>
                <a:sym typeface="Arial Narrow"/>
              </a:rPr>
              <a:t>From New England Journal of Medicine, Aug. 1992</a:t>
            </a:r>
          </a:p>
        </p:txBody>
      </p:sp>
      <p:cxnSp>
        <p:nvCxnSpPr>
          <p:cNvPr id="327" name="Shape 327"/>
          <p:cNvCxnSpPr/>
          <p:nvPr/>
        </p:nvCxnSpPr>
        <p:spPr>
          <a:xfrm rot="10800000">
            <a:off x="6276975" y="619124"/>
            <a:ext cx="0" cy="3829049"/>
          </a:xfrm>
          <a:prstGeom prst="straightConnector1">
            <a:avLst/>
          </a:prstGeom>
          <a:noFill/>
          <a:ln w="41275" cap="flat" cmpd="sng">
            <a:solidFill>
              <a:schemeClr val="dk1"/>
            </a:solidFill>
            <a:prstDash val="dot"/>
            <a:round/>
            <a:headEnd type="none" w="med" len="med"/>
            <a:tailEnd type="none" w="med" len="med"/>
          </a:ln>
        </p:spPr>
      </p:cxnSp>
      <p:cxnSp>
        <p:nvCxnSpPr>
          <p:cNvPr id="328" name="Shape 328"/>
          <p:cNvCxnSpPr/>
          <p:nvPr/>
        </p:nvCxnSpPr>
        <p:spPr>
          <a:xfrm>
            <a:off x="6305550" y="1434703"/>
            <a:ext cx="679449" cy="0"/>
          </a:xfrm>
          <a:prstGeom prst="straightConnector1">
            <a:avLst/>
          </a:prstGeom>
          <a:noFill/>
          <a:ln w="15875" cap="flat" cmpd="sng">
            <a:solidFill>
              <a:schemeClr val="dk1"/>
            </a:solidFill>
            <a:prstDash val="solid"/>
            <a:round/>
            <a:headEnd type="triangle" w="lg" len="lg"/>
            <a:tailEnd type="none" w="med" len="med"/>
          </a:ln>
        </p:spPr>
      </p:cxnSp>
      <p:sp>
        <p:nvSpPr>
          <p:cNvPr id="329" name="Shape 329"/>
          <p:cNvSpPr txBox="1"/>
          <p:nvPr/>
        </p:nvSpPr>
        <p:spPr>
          <a:xfrm>
            <a:off x="6924677" y="1229917"/>
            <a:ext cx="1874230" cy="43858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GB" sz="1200" b="0" i="1" u="none" strike="noStrike" cap="none">
                <a:solidFill>
                  <a:srgbClr val="000000"/>
                </a:solidFill>
                <a:latin typeface="Arial"/>
                <a:ea typeface="Arial"/>
                <a:cs typeface="Arial"/>
                <a:sym typeface="Arial"/>
              </a:rPr>
              <a:t>Implementation of </a:t>
            </a:r>
          </a:p>
          <a:p>
            <a:pPr marL="0" marR="0" lvl="0" indent="0" algn="l" rtl="0">
              <a:lnSpc>
                <a:spcPct val="100000"/>
              </a:lnSpc>
              <a:spcBef>
                <a:spcPts val="0"/>
              </a:spcBef>
              <a:spcAft>
                <a:spcPts val="0"/>
              </a:spcAft>
              <a:buClr>
                <a:srgbClr val="000000"/>
              </a:buClr>
              <a:buSzPct val="25000"/>
              <a:buFont typeface="Arial"/>
              <a:buNone/>
            </a:pPr>
            <a:r>
              <a:rPr lang="en-GB" sz="1200" b="0" i="1" u="none" strike="noStrike" cap="none">
                <a:solidFill>
                  <a:srgbClr val="000000"/>
                </a:solidFill>
                <a:latin typeface="Arial"/>
                <a:ea typeface="Arial"/>
                <a:cs typeface="Arial"/>
                <a:sym typeface="Arial"/>
              </a:rPr>
              <a:t>Media Guidelines</a:t>
            </a:r>
          </a:p>
        </p:txBody>
      </p:sp>
      <p:sp>
        <p:nvSpPr>
          <p:cNvPr id="330" name="Shape 330"/>
          <p:cNvSpPr txBox="1"/>
          <p:nvPr/>
        </p:nvSpPr>
        <p:spPr>
          <a:xfrm>
            <a:off x="1042989" y="4574383"/>
            <a:ext cx="7449474" cy="207748"/>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GB" sz="900" b="0" i="0" u="none" strike="noStrike" cap="none">
                <a:solidFill>
                  <a:srgbClr val="000000"/>
                </a:solidFill>
                <a:latin typeface="Calibri"/>
                <a:ea typeface="Calibri"/>
                <a:cs typeface="Calibri"/>
                <a:sym typeface="Calibri"/>
              </a:rPr>
              <a:t>1980           1981           1982          1983           1984           1985           1986          1987           1988           1989           1990</a:t>
            </a:r>
          </a:p>
        </p:txBody>
      </p:sp>
      <p:sp>
        <p:nvSpPr>
          <p:cNvPr id="10" name="Rectangle 9"/>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spTree>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1468"/>
        <p:cNvGrpSpPr/>
        <p:nvPr/>
      </p:nvGrpSpPr>
      <p:grpSpPr>
        <a:xfrm>
          <a:off x="0" y="0"/>
          <a:ext cx="0" cy="0"/>
          <a:chOff x="0" y="0"/>
          <a:chExt cx="0" cy="0"/>
        </a:xfrm>
      </p:grpSpPr>
      <p:pic>
        <p:nvPicPr>
          <p:cNvPr id="1469" name="Shape 1469" descr="tv-news-reporter-live-shot-56ad10795f9b58b7d00ae0f1.jpg"/>
          <p:cNvPicPr preferRelativeResize="0"/>
          <p:nvPr/>
        </p:nvPicPr>
        <p:blipFill rotWithShape="1">
          <a:blip r:embed="rId3">
            <a:alphaModFix amt="37000"/>
          </a:blip>
          <a:srcRect l="17790"/>
          <a:stretch/>
        </p:blipFill>
        <p:spPr>
          <a:xfrm>
            <a:off x="1025" y="-10400"/>
            <a:ext cx="5637750" cy="5153898"/>
          </a:xfrm>
          <a:prstGeom prst="rect">
            <a:avLst/>
          </a:prstGeom>
          <a:noFill/>
          <a:ln>
            <a:noFill/>
          </a:ln>
        </p:spPr>
      </p:pic>
      <p:sp>
        <p:nvSpPr>
          <p:cNvPr id="1471" name="Shape 1471"/>
          <p:cNvSpPr txBox="1"/>
          <p:nvPr/>
        </p:nvSpPr>
        <p:spPr>
          <a:xfrm>
            <a:off x="5939100" y="1109975"/>
            <a:ext cx="2943000" cy="2709900"/>
          </a:xfrm>
          <a:prstGeom prst="rect">
            <a:avLst/>
          </a:prstGeom>
          <a:noFill/>
          <a:ln>
            <a:noFill/>
          </a:ln>
        </p:spPr>
        <p:txBody>
          <a:bodyPr lIns="91425" tIns="91425" rIns="91425" bIns="91425" anchor="ctr" anchorCtr="0">
            <a:noAutofit/>
          </a:bodyPr>
          <a:lstStyle/>
          <a:p>
            <a:pPr lvl="0" rtl="0">
              <a:lnSpc>
                <a:spcPct val="90000"/>
              </a:lnSpc>
              <a:spcBef>
                <a:spcPts val="540"/>
              </a:spcBef>
              <a:buNone/>
            </a:pPr>
            <a:r>
              <a:rPr lang="en-GB" sz="2400" dirty="0">
                <a:solidFill>
                  <a:srgbClr val="F3F3F3"/>
                </a:solidFill>
                <a:latin typeface="Calibri" charset="0"/>
                <a:ea typeface="Calibri" charset="0"/>
                <a:cs typeface="Calibri" charset="0"/>
                <a:sym typeface="Tahoma"/>
              </a:rPr>
              <a:t>You may not get the reporter that you want.</a:t>
            </a:r>
          </a:p>
          <a:p>
            <a:pPr lvl="0" rtl="0">
              <a:lnSpc>
                <a:spcPct val="90000"/>
              </a:lnSpc>
              <a:spcBef>
                <a:spcPts val="540"/>
              </a:spcBef>
              <a:buNone/>
            </a:pPr>
            <a:endParaRPr sz="2400" dirty="0">
              <a:solidFill>
                <a:srgbClr val="F3F3F3"/>
              </a:solidFill>
              <a:latin typeface="Calibri" charset="0"/>
              <a:ea typeface="Calibri" charset="0"/>
              <a:cs typeface="Calibri" charset="0"/>
              <a:sym typeface="Tahoma"/>
            </a:endParaRPr>
          </a:p>
          <a:p>
            <a:pPr lvl="0" rtl="0">
              <a:lnSpc>
                <a:spcPct val="90000"/>
              </a:lnSpc>
              <a:spcBef>
                <a:spcPts val="540"/>
              </a:spcBef>
              <a:buNone/>
            </a:pPr>
            <a:r>
              <a:rPr lang="en-GB" sz="2400" dirty="0">
                <a:solidFill>
                  <a:srgbClr val="F3F3F3"/>
                </a:solidFill>
                <a:latin typeface="Calibri" charset="0"/>
                <a:ea typeface="Calibri" charset="0"/>
                <a:cs typeface="Calibri" charset="0"/>
                <a:sym typeface="Tahoma"/>
              </a:rPr>
              <a:t>Tip: Use the opportunity to help them see the importance in your story. </a:t>
            </a:r>
          </a:p>
        </p:txBody>
      </p:sp>
      <p:grpSp>
        <p:nvGrpSpPr>
          <p:cNvPr id="5" name="Group 4"/>
          <p:cNvGrpSpPr/>
          <p:nvPr/>
        </p:nvGrpSpPr>
        <p:grpSpPr>
          <a:xfrm>
            <a:off x="5465380" y="4439188"/>
            <a:ext cx="4140899" cy="592312"/>
            <a:chOff x="5384100" y="4540788"/>
            <a:chExt cx="4140899" cy="592312"/>
          </a:xfrm>
        </p:grpSpPr>
        <p:sp>
          <p:nvSpPr>
            <p:cNvPr id="6"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1476"/>
        <p:cNvGrpSpPr/>
        <p:nvPr/>
      </p:nvGrpSpPr>
      <p:grpSpPr>
        <a:xfrm>
          <a:off x="0" y="0"/>
          <a:ext cx="0" cy="0"/>
          <a:chOff x="0" y="0"/>
          <a:chExt cx="0" cy="0"/>
        </a:xfrm>
      </p:grpSpPr>
      <p:pic>
        <p:nvPicPr>
          <p:cNvPr id="1479" name="Shape 1479" descr="elections1.jpeg"/>
          <p:cNvPicPr preferRelativeResize="0"/>
          <p:nvPr/>
        </p:nvPicPr>
        <p:blipFill rotWithShape="1">
          <a:blip r:embed="rId3">
            <a:alphaModFix amt="51000"/>
          </a:blip>
          <a:srcRect l="45556" r="1420"/>
          <a:stretch/>
        </p:blipFill>
        <p:spPr>
          <a:xfrm>
            <a:off x="4058325" y="8225"/>
            <a:ext cx="5145400" cy="5127050"/>
          </a:xfrm>
          <a:prstGeom prst="rect">
            <a:avLst/>
          </a:prstGeom>
          <a:noFill/>
          <a:ln>
            <a:noFill/>
          </a:ln>
        </p:spPr>
      </p:pic>
      <p:sp>
        <p:nvSpPr>
          <p:cNvPr id="1478" name="Shape 1478"/>
          <p:cNvSpPr txBox="1"/>
          <p:nvPr/>
        </p:nvSpPr>
        <p:spPr>
          <a:xfrm>
            <a:off x="431025" y="1452850"/>
            <a:ext cx="3474900" cy="2181900"/>
          </a:xfrm>
          <a:prstGeom prst="rect">
            <a:avLst/>
          </a:prstGeom>
          <a:noFill/>
          <a:ln>
            <a:noFill/>
          </a:ln>
        </p:spPr>
        <p:txBody>
          <a:bodyPr lIns="91425" tIns="91425" rIns="91425" bIns="91425" anchor="ctr" anchorCtr="0">
            <a:noAutofit/>
          </a:bodyPr>
          <a:lstStyle/>
          <a:p>
            <a:pPr lvl="0" rtl="0">
              <a:lnSpc>
                <a:spcPct val="90000"/>
              </a:lnSpc>
              <a:spcBef>
                <a:spcPts val="540"/>
              </a:spcBef>
              <a:buNone/>
            </a:pPr>
            <a:r>
              <a:rPr lang="en-GB" sz="2400" dirty="0">
                <a:solidFill>
                  <a:srgbClr val="F3F3F3"/>
                </a:solidFill>
                <a:latin typeface="Calibri" charset="0"/>
                <a:ea typeface="Calibri" charset="0"/>
                <a:cs typeface="Calibri" charset="0"/>
                <a:sym typeface="Tahoma"/>
              </a:rPr>
              <a:t>Political issues related to mental health and suicide are complicated for media stories.</a:t>
            </a:r>
          </a:p>
          <a:p>
            <a:pPr lvl="0" rtl="0">
              <a:lnSpc>
                <a:spcPct val="90000"/>
              </a:lnSpc>
              <a:spcBef>
                <a:spcPts val="540"/>
              </a:spcBef>
              <a:buNone/>
            </a:pPr>
            <a:endParaRPr sz="2400" dirty="0">
              <a:solidFill>
                <a:srgbClr val="F3F3F3"/>
              </a:solidFill>
              <a:latin typeface="Calibri" charset="0"/>
              <a:ea typeface="Calibri" charset="0"/>
              <a:cs typeface="Calibri" charset="0"/>
              <a:sym typeface="Tahoma"/>
            </a:endParaRPr>
          </a:p>
          <a:p>
            <a:pPr lvl="0" rtl="0">
              <a:lnSpc>
                <a:spcPct val="90000"/>
              </a:lnSpc>
              <a:spcBef>
                <a:spcPts val="540"/>
              </a:spcBef>
              <a:buNone/>
            </a:pPr>
            <a:r>
              <a:rPr lang="en-GB" sz="2400" dirty="0">
                <a:solidFill>
                  <a:srgbClr val="F3F3F3"/>
                </a:solidFill>
                <a:latin typeface="Calibri" charset="0"/>
                <a:ea typeface="Calibri" charset="0"/>
                <a:cs typeface="Calibri" charset="0"/>
                <a:sym typeface="Tahoma"/>
              </a:rPr>
              <a:t>Tip: Do your part to keep them separate when pitching your story idea. </a:t>
            </a:r>
          </a:p>
        </p:txBody>
      </p:sp>
      <p:grpSp>
        <p:nvGrpSpPr>
          <p:cNvPr id="5" name="Group 4"/>
          <p:cNvGrpSpPr/>
          <p:nvPr/>
        </p:nvGrpSpPr>
        <p:grpSpPr>
          <a:xfrm>
            <a:off x="5465380" y="4439188"/>
            <a:ext cx="4140899" cy="592312"/>
            <a:chOff x="5384100" y="4540788"/>
            <a:chExt cx="4140899" cy="592312"/>
          </a:xfrm>
        </p:grpSpPr>
        <p:sp>
          <p:nvSpPr>
            <p:cNvPr id="6"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1484"/>
        <p:cNvGrpSpPr/>
        <p:nvPr/>
      </p:nvGrpSpPr>
      <p:grpSpPr>
        <a:xfrm>
          <a:off x="0" y="0"/>
          <a:ext cx="0" cy="0"/>
          <a:chOff x="0" y="0"/>
          <a:chExt cx="0" cy="0"/>
        </a:xfrm>
      </p:grpSpPr>
      <p:sp>
        <p:nvSpPr>
          <p:cNvPr id="1486" name="Shape 1486"/>
          <p:cNvSpPr txBox="1"/>
          <p:nvPr/>
        </p:nvSpPr>
        <p:spPr>
          <a:xfrm>
            <a:off x="5692975" y="1394950"/>
            <a:ext cx="3246900" cy="2049300"/>
          </a:xfrm>
          <a:prstGeom prst="rect">
            <a:avLst/>
          </a:prstGeom>
          <a:noFill/>
          <a:ln>
            <a:noFill/>
          </a:ln>
        </p:spPr>
        <p:txBody>
          <a:bodyPr lIns="91425" tIns="91425" rIns="91425" bIns="91425" anchor="ctr" anchorCtr="0">
            <a:noAutofit/>
          </a:bodyPr>
          <a:lstStyle/>
          <a:p>
            <a:pPr lvl="0" rtl="0">
              <a:lnSpc>
                <a:spcPct val="90000"/>
              </a:lnSpc>
              <a:spcBef>
                <a:spcPts val="540"/>
              </a:spcBef>
              <a:buNone/>
            </a:pPr>
            <a:r>
              <a:rPr lang="en-GB" sz="2400" dirty="0">
                <a:solidFill>
                  <a:srgbClr val="F3F3F3"/>
                </a:solidFill>
                <a:latin typeface="Calibri" charset="0"/>
                <a:ea typeface="Calibri" charset="0"/>
                <a:cs typeface="Calibri" charset="0"/>
                <a:sym typeface="Tahoma"/>
              </a:rPr>
              <a:t>Be prepared for viewer’s response to the story.</a:t>
            </a:r>
          </a:p>
          <a:p>
            <a:pPr lvl="0" rtl="0">
              <a:lnSpc>
                <a:spcPct val="90000"/>
              </a:lnSpc>
              <a:spcBef>
                <a:spcPts val="540"/>
              </a:spcBef>
              <a:buNone/>
            </a:pPr>
            <a:endParaRPr sz="2400" dirty="0">
              <a:solidFill>
                <a:srgbClr val="F3F3F3"/>
              </a:solidFill>
              <a:latin typeface="Calibri" charset="0"/>
              <a:ea typeface="Calibri" charset="0"/>
              <a:cs typeface="Calibri" charset="0"/>
              <a:sym typeface="Tahoma"/>
            </a:endParaRPr>
          </a:p>
          <a:p>
            <a:pPr lvl="0" rtl="0">
              <a:lnSpc>
                <a:spcPct val="90000"/>
              </a:lnSpc>
              <a:spcBef>
                <a:spcPts val="540"/>
              </a:spcBef>
              <a:buNone/>
            </a:pPr>
            <a:r>
              <a:rPr lang="en-GB" sz="2400" dirty="0">
                <a:solidFill>
                  <a:srgbClr val="F3F3F3"/>
                </a:solidFill>
                <a:latin typeface="Calibri" charset="0"/>
                <a:ea typeface="Calibri" charset="0"/>
                <a:cs typeface="Calibri" charset="0"/>
                <a:sym typeface="Tahoma"/>
              </a:rPr>
              <a:t>Tip: Set boundaries for yourself and remember everyone has a right to their opinion. </a:t>
            </a:r>
          </a:p>
        </p:txBody>
      </p:sp>
      <p:pic>
        <p:nvPicPr>
          <p:cNvPr id="1487" name="Shape 1487" descr="frustrated-2.jpg"/>
          <p:cNvPicPr preferRelativeResize="0"/>
          <p:nvPr/>
        </p:nvPicPr>
        <p:blipFill rotWithShape="1">
          <a:blip r:embed="rId3">
            <a:alphaModFix amt="42000"/>
          </a:blip>
          <a:srcRect l="15769" r="15126"/>
          <a:stretch/>
        </p:blipFill>
        <p:spPr>
          <a:xfrm>
            <a:off x="2290" y="1"/>
            <a:ext cx="5320850" cy="5143499"/>
          </a:xfrm>
          <a:prstGeom prst="rect">
            <a:avLst/>
          </a:prstGeom>
          <a:noFill/>
          <a:ln>
            <a:noFill/>
          </a:ln>
        </p:spPr>
      </p:pic>
      <p:grpSp>
        <p:nvGrpSpPr>
          <p:cNvPr id="5" name="Group 4"/>
          <p:cNvGrpSpPr/>
          <p:nvPr/>
        </p:nvGrpSpPr>
        <p:grpSpPr>
          <a:xfrm>
            <a:off x="5465380" y="4439188"/>
            <a:ext cx="4140899" cy="592312"/>
            <a:chOff x="5384100" y="4540788"/>
            <a:chExt cx="4140899" cy="592312"/>
          </a:xfrm>
        </p:grpSpPr>
        <p:sp>
          <p:nvSpPr>
            <p:cNvPr id="6"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l="-6000" r="-6000"/>
          </a:stretch>
        </a:blipFill>
        <a:effectLst/>
      </p:bgPr>
    </p:bg>
    <p:spTree>
      <p:nvGrpSpPr>
        <p:cNvPr id="1" name=""/>
        <p:cNvGrpSpPr/>
        <p:nvPr/>
      </p:nvGrpSpPr>
      <p:grpSpPr>
        <a:xfrm>
          <a:off x="0" y="0"/>
          <a:ext cx="0" cy="0"/>
          <a:chOff x="0" y="0"/>
          <a:chExt cx="0" cy="0"/>
        </a:xfrm>
      </p:grpSpPr>
      <p:pic>
        <p:nvPicPr>
          <p:cNvPr id="4" name="Picture 3" descr="trans colors.png"/>
          <p:cNvPicPr>
            <a:picLocks noChangeAspect="1"/>
          </p:cNvPicPr>
          <p:nvPr/>
        </p:nvPicPr>
        <p:blipFill>
          <a:blip r:embed="rId4" cstate="print"/>
          <a:srcRect l="8104" t="12687" r="74936" b="65335"/>
          <a:stretch>
            <a:fillRect/>
          </a:stretch>
        </p:blipFill>
        <p:spPr>
          <a:xfrm>
            <a:off x="-10783" y="0"/>
            <a:ext cx="9144000" cy="5174456"/>
          </a:xfrm>
          <a:prstGeom prst="rect">
            <a:avLst/>
          </a:prstGeom>
        </p:spPr>
      </p:pic>
      <p:pic>
        <p:nvPicPr>
          <p:cNvPr id="5" name="Picture 4" descr="trans colors.png"/>
          <p:cNvPicPr>
            <a:picLocks noChangeAspect="1"/>
          </p:cNvPicPr>
          <p:nvPr/>
        </p:nvPicPr>
        <p:blipFill>
          <a:blip r:embed="rId4" cstate="print"/>
          <a:srcRect l="8104" t="12687" r="74936" b="65335"/>
          <a:stretch>
            <a:fillRect/>
          </a:stretch>
        </p:blipFill>
        <p:spPr>
          <a:xfrm>
            <a:off x="0" y="1"/>
            <a:ext cx="9157716" cy="5174456"/>
          </a:xfrm>
          <a:prstGeom prst="rect">
            <a:avLst/>
          </a:prstGeom>
        </p:spPr>
      </p:pic>
      <p:sp>
        <p:nvSpPr>
          <p:cNvPr id="2" name="TextBox 1"/>
          <p:cNvSpPr txBox="1"/>
          <p:nvPr/>
        </p:nvSpPr>
        <p:spPr>
          <a:xfrm>
            <a:off x="2877837" y="1516952"/>
            <a:ext cx="5490686" cy="1015663"/>
          </a:xfrm>
          <a:prstGeom prst="rect">
            <a:avLst/>
          </a:prstGeom>
        </p:spPr>
        <p:txBody>
          <a:bodyPr wrap="square" rtlCol="0" anchor="t">
            <a:spAutoFit/>
          </a:bodyPr>
          <a:lstStyle/>
          <a:p>
            <a:r>
              <a:rPr lang="en-US" sz="6000" b="1" dirty="0">
                <a:solidFill>
                  <a:srgbClr val="FFFFFF"/>
                </a:solidFill>
                <a:latin typeface="Calibri"/>
              </a:rPr>
              <a:t>Thank you</a:t>
            </a:r>
            <a:endParaRPr lang="en-US" sz="6000" b="1" dirty="0">
              <a:latin typeface="Calibri"/>
            </a:endParaRPr>
          </a:p>
        </p:txBody>
      </p:sp>
      <p:sp>
        <p:nvSpPr>
          <p:cNvPr id="3" name="TextBox 2"/>
          <p:cNvSpPr txBox="1"/>
          <p:nvPr/>
        </p:nvSpPr>
        <p:spPr>
          <a:xfrm>
            <a:off x="1739455" y="2454021"/>
            <a:ext cx="6711887" cy="553998"/>
          </a:xfrm>
          <a:prstGeom prst="rect">
            <a:avLst/>
          </a:prstGeom>
        </p:spPr>
        <p:txBody>
          <a:bodyPr wrap="square" rtlCol="0" anchor="t">
            <a:spAutoFit/>
          </a:bodyPr>
          <a:lstStyle/>
          <a:p>
            <a:r>
              <a:rPr lang="en-US" sz="3000" b="1" dirty="0">
                <a:solidFill>
                  <a:schemeClr val="accent2">
                    <a:lumMod val="75000"/>
                  </a:schemeClr>
                </a:solidFill>
                <a:latin typeface="Cambria"/>
              </a:rPr>
              <a:t>Contact: dreidenberg@save.org</a:t>
            </a:r>
          </a:p>
        </p:txBody>
      </p:sp>
      <p:grpSp>
        <p:nvGrpSpPr>
          <p:cNvPr id="6" name="Group 5"/>
          <p:cNvGrpSpPr/>
          <p:nvPr/>
        </p:nvGrpSpPr>
        <p:grpSpPr>
          <a:xfrm>
            <a:off x="5465380" y="4439188"/>
            <a:ext cx="4140899" cy="592312"/>
            <a:chOff x="5384100" y="4540788"/>
            <a:chExt cx="4140899" cy="592312"/>
          </a:xfrm>
        </p:grpSpPr>
        <p:sp>
          <p:nvSpPr>
            <p:cNvPr id="7"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1"/>
                  </a:solidFill>
                  <a:latin typeface="Calibri"/>
                  <a:ea typeface="Calibri"/>
                  <a:cs typeface="Calibri"/>
                  <a:sym typeface="Calibri"/>
                </a:rPr>
                <a:t>Reidenberg</a:t>
              </a:r>
              <a:r>
                <a:rPr lang="en-GB" sz="900" b="0" i="0" u="none" strike="noStrike" cap="none" dirty="0">
                  <a:solidFill>
                    <a:schemeClr val="bg1"/>
                  </a:solidFill>
                  <a:latin typeface="Calibri"/>
                  <a:ea typeface="Calibri"/>
                  <a:cs typeface="Calibri"/>
                  <a:sym typeface="Calibri"/>
                </a:rPr>
                <a:t> 201</a:t>
              </a:r>
              <a:r>
                <a:rPr lang="en-GB" sz="900" dirty="0">
                  <a:solidFill>
                    <a:schemeClr val="bg1"/>
                  </a:solidFill>
                  <a:latin typeface="Calibri"/>
                  <a:ea typeface="Calibri"/>
                  <a:cs typeface="Calibri"/>
                  <a:sym typeface="Calibri"/>
                </a:rPr>
                <a:t>7</a:t>
              </a:r>
              <a:r>
                <a:rPr lang="en-GB" sz="900" b="0" i="0" u="none" strike="noStrike" cap="none" dirty="0">
                  <a:solidFill>
                    <a:schemeClr val="bg1"/>
                  </a:solidFill>
                  <a:latin typeface="Calibri"/>
                  <a:ea typeface="Calibri"/>
                  <a:cs typeface="Calibri"/>
                  <a:sym typeface="Calibri"/>
                </a:rPr>
                <a:t>. No reproduction or duplication permitted.</a:t>
              </a: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1322" t="16939" r="27886" b="36451"/>
            <a:stretch/>
          </p:blipFill>
          <p:spPr>
            <a:xfrm>
              <a:off x="8114724" y="4540788"/>
              <a:ext cx="711200" cy="399887"/>
            </a:xfrm>
            <a:prstGeom prst="rect">
              <a:avLst/>
            </a:prstGeom>
          </p:spPr>
        </p:pic>
      </p:grpSp>
    </p:spTree>
    <p:extLst>
      <p:ext uri="{BB962C8B-B14F-4D97-AF65-F5344CB8AC3E}">
        <p14:creationId xmlns:p14="http://schemas.microsoft.com/office/powerpoint/2010/main" val="3400516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extBox 21"/>
          <p:cNvSpPr txBox="1"/>
          <p:nvPr/>
        </p:nvSpPr>
        <p:spPr>
          <a:xfrm>
            <a:off x="8395737" y="3092936"/>
            <a:ext cx="415261" cy="323165"/>
          </a:xfrm>
          <a:prstGeom prst="rect">
            <a:avLst/>
          </a:prstGeom>
        </p:spPr>
        <p:txBody>
          <a:bodyPr rtlCol="0">
            <a:spAutoFit/>
          </a:bodyPr>
          <a:lstStyle/>
          <a:p>
            <a:r>
              <a:rPr lang="en-US" sz="1500" dirty="0">
                <a:solidFill>
                  <a:srgbClr val="FFFFFF"/>
                </a:solidFill>
              </a:rPr>
              <a:t>%</a:t>
            </a:r>
            <a:endParaRPr lang="en-US" sz="1500" dirty="0"/>
          </a:p>
        </p:txBody>
      </p:sp>
      <p:sp>
        <p:nvSpPr>
          <p:cNvPr id="19" name="Rectangle 18"/>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sp>
        <p:nvSpPr>
          <p:cNvPr id="7" name="TextBox 6"/>
          <p:cNvSpPr txBox="1"/>
          <p:nvPr/>
        </p:nvSpPr>
        <p:spPr>
          <a:xfrm>
            <a:off x="2443907" y="602188"/>
            <a:ext cx="4221053" cy="523220"/>
          </a:xfrm>
          <a:prstGeom prst="rect">
            <a:avLst/>
          </a:prstGeom>
        </p:spPr>
        <p:txBody>
          <a:bodyPr wrap="square" rtlCol="0" anchor="t">
            <a:spAutoFit/>
          </a:bodyPr>
          <a:lstStyle/>
          <a:p>
            <a:pPr algn="ctr"/>
            <a:r>
              <a:rPr lang="en-US">
                <a:solidFill>
                  <a:schemeClr val="accent2">
                    <a:lumMod val="75000"/>
                  </a:schemeClr>
                </a:solidFill>
                <a:latin typeface="Cambria"/>
              </a:rPr>
              <a:t>Certain content </a:t>
            </a:r>
            <a:r>
              <a:rPr lang="en-US" dirty="0">
                <a:solidFill>
                  <a:schemeClr val="accent2">
                    <a:lumMod val="75000"/>
                  </a:schemeClr>
                </a:solidFill>
                <a:latin typeface="Cambria"/>
              </a:rPr>
              <a:t>related to suicide can increase risk of suicide </a:t>
            </a:r>
            <a:r>
              <a:rPr lang="en-US">
                <a:solidFill>
                  <a:schemeClr val="accent2">
                    <a:lumMod val="75000"/>
                  </a:schemeClr>
                </a:solidFill>
                <a:latin typeface="Cambria"/>
              </a:rPr>
              <a:t>or encourage </a:t>
            </a:r>
            <a:r>
              <a:rPr lang="en-US" dirty="0">
                <a:solidFill>
                  <a:schemeClr val="accent2">
                    <a:lumMod val="75000"/>
                  </a:schemeClr>
                </a:solidFill>
                <a:latin typeface="Cambria"/>
              </a:rPr>
              <a:t>positive behavior.</a:t>
            </a:r>
          </a:p>
        </p:txBody>
      </p:sp>
      <p:sp>
        <p:nvSpPr>
          <p:cNvPr id="3" name="TextBox 2"/>
          <p:cNvSpPr txBox="1"/>
          <p:nvPr/>
        </p:nvSpPr>
        <p:spPr>
          <a:xfrm>
            <a:off x="8383979" y="1211283"/>
            <a:ext cx="184731" cy="307777"/>
          </a:xfrm>
          <a:prstGeom prst="rect">
            <a:avLst/>
          </a:prstGeom>
          <a:noFill/>
        </p:spPr>
        <p:txBody>
          <a:bodyPr wrap="none" rtlCol="0">
            <a:spAutoFit/>
          </a:bodyPr>
          <a:lstStyle/>
          <a:p>
            <a:endParaRPr lang="en-US" dirty="0"/>
          </a:p>
        </p:txBody>
      </p:sp>
      <p:pic>
        <p:nvPicPr>
          <p:cNvPr id="35" name="Shape 490"/>
          <p:cNvPicPr preferRelativeResize="0"/>
          <p:nvPr/>
        </p:nvPicPr>
        <p:blipFill rotWithShape="1">
          <a:blip r:embed="rId3">
            <a:alphaModFix/>
          </a:blip>
          <a:srcRect l="12675" r="27590"/>
          <a:stretch/>
        </p:blipFill>
        <p:spPr>
          <a:xfrm>
            <a:off x="379301" y="1357372"/>
            <a:ext cx="2316221" cy="1882536"/>
          </a:xfrm>
          <a:prstGeom prst="rect">
            <a:avLst/>
          </a:prstGeom>
          <a:noFill/>
          <a:ln>
            <a:noFill/>
          </a:ln>
        </p:spPr>
      </p:pic>
      <p:pic>
        <p:nvPicPr>
          <p:cNvPr id="36" name="Shape 491"/>
          <p:cNvPicPr preferRelativeResize="0"/>
          <p:nvPr/>
        </p:nvPicPr>
        <p:blipFill rotWithShape="1">
          <a:blip r:embed="rId4">
            <a:alphaModFix/>
          </a:blip>
          <a:srcRect/>
          <a:stretch/>
        </p:blipFill>
        <p:spPr>
          <a:xfrm>
            <a:off x="6752710" y="1996553"/>
            <a:ext cx="2086602" cy="2273262"/>
          </a:xfrm>
          <a:prstGeom prst="rect">
            <a:avLst/>
          </a:prstGeom>
          <a:noFill/>
          <a:ln>
            <a:noFill/>
          </a:ln>
        </p:spPr>
      </p:pic>
      <p:sp>
        <p:nvSpPr>
          <p:cNvPr id="37" name="Shape 488"/>
          <p:cNvSpPr/>
          <p:nvPr/>
        </p:nvSpPr>
        <p:spPr>
          <a:xfrm>
            <a:off x="3361257" y="2938788"/>
            <a:ext cx="3349500" cy="1331027"/>
          </a:xfrm>
          <a:prstGeom prst="rect">
            <a:avLst/>
          </a:prstGeom>
          <a:noFill/>
          <a:ln w="9525" cap="flat" cmpd="sng">
            <a:solidFill>
              <a:schemeClr val="accent2">
                <a:lumMod val="75000"/>
              </a:schemeClr>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GB" sz="1600" dirty="0">
                <a:solidFill>
                  <a:schemeClr val="bg2">
                    <a:lumMod val="50000"/>
                  </a:schemeClr>
                </a:solidFill>
                <a:latin typeface="Calibri" charset="0"/>
                <a:ea typeface="Calibri" charset="0"/>
                <a:cs typeface="Calibri" charset="0"/>
                <a:sym typeface="Tahoma"/>
              </a:rPr>
              <a:t>“</a:t>
            </a:r>
            <a:r>
              <a:rPr lang="en-GB" sz="1600" dirty="0" err="1">
                <a:solidFill>
                  <a:schemeClr val="bg2">
                    <a:lumMod val="50000"/>
                  </a:schemeClr>
                </a:solidFill>
                <a:latin typeface="Calibri" charset="0"/>
                <a:ea typeface="Calibri" charset="0"/>
                <a:cs typeface="Calibri" charset="0"/>
                <a:sym typeface="Tahoma"/>
              </a:rPr>
              <a:t>Papageno</a:t>
            </a:r>
            <a:r>
              <a:rPr lang="en-GB" sz="1600" dirty="0">
                <a:solidFill>
                  <a:schemeClr val="bg2">
                    <a:lumMod val="50000"/>
                  </a:schemeClr>
                </a:solidFill>
                <a:latin typeface="Calibri" charset="0"/>
                <a:ea typeface="Calibri" charset="0"/>
                <a:cs typeface="Calibri" charset="0"/>
                <a:sym typeface="Tahoma"/>
              </a:rPr>
              <a:t> effect” refers to Mozart’s opera </a:t>
            </a:r>
            <a:r>
              <a:rPr lang="en-GB" sz="1600" i="1" dirty="0">
                <a:solidFill>
                  <a:schemeClr val="bg2">
                    <a:lumMod val="50000"/>
                  </a:schemeClr>
                </a:solidFill>
                <a:latin typeface="Calibri" charset="0"/>
                <a:ea typeface="Calibri" charset="0"/>
                <a:cs typeface="Calibri" charset="0"/>
                <a:sym typeface="Tahoma"/>
              </a:rPr>
              <a:t>The Magic Flute </a:t>
            </a:r>
            <a:r>
              <a:rPr lang="en-GB" sz="1600" dirty="0">
                <a:solidFill>
                  <a:schemeClr val="bg2">
                    <a:lumMod val="50000"/>
                  </a:schemeClr>
                </a:solidFill>
                <a:latin typeface="Calibri" charset="0"/>
                <a:ea typeface="Calibri" charset="0"/>
                <a:cs typeface="Calibri" charset="0"/>
                <a:sym typeface="Tahoma"/>
              </a:rPr>
              <a:t>(1791), where a young man in love becomes suicidal, but copes well thanks to his friends’ intervention</a:t>
            </a:r>
          </a:p>
        </p:txBody>
      </p:sp>
      <p:sp>
        <p:nvSpPr>
          <p:cNvPr id="38" name="Shape 489"/>
          <p:cNvSpPr/>
          <p:nvPr/>
        </p:nvSpPr>
        <p:spPr>
          <a:xfrm>
            <a:off x="2816546" y="1357372"/>
            <a:ext cx="3349500" cy="1382281"/>
          </a:xfrm>
          <a:prstGeom prst="rect">
            <a:avLst/>
          </a:prstGeom>
          <a:noFill/>
          <a:ln w="9525" cap="flat" cmpd="sng">
            <a:solidFill>
              <a:schemeClr val="accent2">
                <a:lumMod val="75000"/>
              </a:schemeClr>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GB" sz="1600" dirty="0">
                <a:solidFill>
                  <a:schemeClr val="bg2">
                    <a:lumMod val="50000"/>
                  </a:schemeClr>
                </a:solidFill>
                <a:latin typeface="Calibri" charset="0"/>
                <a:ea typeface="Calibri" charset="0"/>
                <a:cs typeface="Calibri" charset="0"/>
                <a:sym typeface="Tahoma"/>
              </a:rPr>
              <a:t>“</a:t>
            </a:r>
            <a:r>
              <a:rPr lang="en-GB" sz="1600" dirty="0" err="1">
                <a:solidFill>
                  <a:schemeClr val="bg2">
                    <a:lumMod val="50000"/>
                  </a:schemeClr>
                </a:solidFill>
                <a:latin typeface="Calibri" charset="0"/>
                <a:ea typeface="Calibri" charset="0"/>
                <a:cs typeface="Calibri" charset="0"/>
                <a:sym typeface="Tahoma"/>
              </a:rPr>
              <a:t>Werther</a:t>
            </a:r>
            <a:r>
              <a:rPr lang="en-GB" sz="1600" dirty="0">
                <a:solidFill>
                  <a:schemeClr val="bg2">
                    <a:lumMod val="50000"/>
                  </a:schemeClr>
                </a:solidFill>
                <a:latin typeface="Calibri" charset="0"/>
                <a:ea typeface="Calibri" charset="0"/>
                <a:cs typeface="Calibri" charset="0"/>
                <a:sym typeface="Tahoma"/>
              </a:rPr>
              <a:t> effect” refers to Goethe’s novel </a:t>
            </a:r>
            <a:r>
              <a:rPr lang="en-GB" sz="1600" i="1" dirty="0">
                <a:solidFill>
                  <a:schemeClr val="bg2">
                    <a:lumMod val="50000"/>
                  </a:schemeClr>
                </a:solidFill>
                <a:latin typeface="Calibri" charset="0"/>
                <a:ea typeface="Calibri" charset="0"/>
                <a:cs typeface="Calibri" charset="0"/>
                <a:sym typeface="Tahoma"/>
              </a:rPr>
              <a:t>The Sorrows of  Young </a:t>
            </a:r>
            <a:r>
              <a:rPr lang="en-GB" sz="1600" i="1" dirty="0" err="1">
                <a:solidFill>
                  <a:schemeClr val="bg2">
                    <a:lumMod val="50000"/>
                  </a:schemeClr>
                </a:solidFill>
                <a:latin typeface="Calibri" charset="0"/>
                <a:ea typeface="Calibri" charset="0"/>
                <a:cs typeface="Calibri" charset="0"/>
                <a:sym typeface="Tahoma"/>
              </a:rPr>
              <a:t>Werther</a:t>
            </a:r>
            <a:r>
              <a:rPr lang="en-GB" sz="1600" i="1" dirty="0">
                <a:solidFill>
                  <a:schemeClr val="bg2">
                    <a:lumMod val="50000"/>
                  </a:schemeClr>
                </a:solidFill>
                <a:latin typeface="Calibri" charset="0"/>
                <a:ea typeface="Calibri" charset="0"/>
                <a:cs typeface="Calibri" charset="0"/>
                <a:sym typeface="Tahoma"/>
              </a:rPr>
              <a:t> </a:t>
            </a:r>
            <a:r>
              <a:rPr lang="en-GB" sz="1600" dirty="0">
                <a:solidFill>
                  <a:schemeClr val="bg2">
                    <a:lumMod val="50000"/>
                  </a:schemeClr>
                </a:solidFill>
                <a:latin typeface="Calibri" charset="0"/>
                <a:ea typeface="Calibri" charset="0"/>
                <a:cs typeface="Calibri" charset="0"/>
                <a:sym typeface="Tahoma"/>
              </a:rPr>
              <a:t>(1774), where a young man takes his life (contributing to supposedly 2,000 copycat suicides)</a:t>
            </a:r>
          </a:p>
        </p:txBody>
      </p:sp>
      <p:sp>
        <p:nvSpPr>
          <p:cNvPr id="39" name="Rectangle 38"/>
          <p:cNvSpPr/>
          <p:nvPr/>
        </p:nvSpPr>
        <p:spPr>
          <a:xfrm>
            <a:off x="379301" y="3263700"/>
            <a:ext cx="2940004" cy="100611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Rectangle 39"/>
          <p:cNvSpPr/>
          <p:nvPr/>
        </p:nvSpPr>
        <p:spPr>
          <a:xfrm>
            <a:off x="6287070" y="1357372"/>
            <a:ext cx="2523928" cy="62399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Rectangle 40"/>
          <p:cNvSpPr/>
          <p:nvPr/>
        </p:nvSpPr>
        <p:spPr>
          <a:xfrm>
            <a:off x="6265900" y="2056389"/>
            <a:ext cx="444857" cy="8315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 name="Rectangle 41"/>
          <p:cNvSpPr/>
          <p:nvPr/>
        </p:nvSpPr>
        <p:spPr>
          <a:xfrm>
            <a:off x="2776539" y="2819072"/>
            <a:ext cx="542766" cy="40390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7" name="Group 16"/>
          <p:cNvGrpSpPr/>
          <p:nvPr/>
        </p:nvGrpSpPr>
        <p:grpSpPr>
          <a:xfrm>
            <a:off x="5384100" y="4537094"/>
            <a:ext cx="4140899" cy="596006"/>
            <a:chOff x="5384100" y="4537094"/>
            <a:chExt cx="4140899" cy="596006"/>
          </a:xfrm>
        </p:grpSpPr>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20"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a:ea typeface="Calibri"/>
                  <a:cs typeface="Calibri"/>
                  <a:sym typeface="Calibri"/>
                </a:rPr>
                <a:t>Reidenberg</a:t>
              </a:r>
              <a:r>
                <a:rPr lang="en-GB" sz="900" b="0" i="0" u="none" strike="noStrike" cap="none" dirty="0">
                  <a:solidFill>
                    <a:schemeClr val="bg2">
                      <a:lumMod val="50000"/>
                    </a:schemeClr>
                  </a:solidFill>
                  <a:latin typeface="Calibri"/>
                  <a:ea typeface="Calibri"/>
                  <a:cs typeface="Calibri"/>
                  <a:sym typeface="Calibri"/>
                </a:rPr>
                <a:t> 201</a:t>
              </a:r>
              <a:r>
                <a:rPr lang="en-GB" sz="900" dirty="0">
                  <a:solidFill>
                    <a:schemeClr val="bg2">
                      <a:lumMod val="50000"/>
                    </a:schemeClr>
                  </a:solidFill>
                  <a:latin typeface="Calibri"/>
                  <a:ea typeface="Calibri"/>
                  <a:cs typeface="Calibri"/>
                  <a:sym typeface="Calibri"/>
                </a:rPr>
                <a:t>7</a:t>
              </a:r>
              <a:r>
                <a:rPr lang="en-GB" sz="900" b="0" i="0" u="none" strike="noStrike" cap="none" dirty="0">
                  <a:solidFill>
                    <a:schemeClr val="bg2">
                      <a:lumMod val="50000"/>
                    </a:schemeClr>
                  </a:solidFill>
                  <a:latin typeface="Calibri"/>
                  <a:ea typeface="Calibri"/>
                  <a:cs typeface="Calibri"/>
                  <a:sym typeface="Calibri"/>
                </a:rPr>
                <a:t>. No reproduction or duplication permitted.</a:t>
              </a:r>
            </a:p>
          </p:txBody>
        </p:sp>
      </p:grpSp>
      <p:sp>
        <p:nvSpPr>
          <p:cNvPr id="23" name="TextBox 22"/>
          <p:cNvSpPr txBox="1"/>
          <p:nvPr/>
        </p:nvSpPr>
        <p:spPr>
          <a:xfrm>
            <a:off x="944029" y="121205"/>
            <a:ext cx="7291963" cy="600164"/>
          </a:xfrm>
          <a:prstGeom prst="rect">
            <a:avLst/>
          </a:prstGeom>
        </p:spPr>
        <p:txBody>
          <a:bodyPr wrap="square" rtlCol="0" anchor="t">
            <a:spAutoFit/>
          </a:bodyPr>
          <a:lstStyle/>
          <a:p>
            <a:pPr algn="ctr"/>
            <a:r>
              <a:rPr lang="en-US" sz="3300" b="1" dirty="0">
                <a:solidFill>
                  <a:srgbClr val="222A35"/>
                </a:solidFill>
                <a:latin typeface="Calibri" charset="0"/>
              </a:rPr>
              <a:t>Science Behind Contagion</a:t>
            </a:r>
            <a:endParaRPr lang="en-US" sz="3300" dirty="0">
              <a:latin typeface="Calibri" charset="0"/>
            </a:endParaRPr>
          </a:p>
        </p:txBody>
      </p:sp>
    </p:spTree>
    <p:extLst>
      <p:ext uri="{BB962C8B-B14F-4D97-AF65-F5344CB8AC3E}">
        <p14:creationId xmlns:p14="http://schemas.microsoft.com/office/powerpoint/2010/main" val="47664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TextBox 31"/>
          <p:cNvSpPr txBox="1"/>
          <p:nvPr/>
        </p:nvSpPr>
        <p:spPr>
          <a:xfrm>
            <a:off x="944029" y="121205"/>
            <a:ext cx="7291963" cy="600164"/>
          </a:xfrm>
          <a:prstGeom prst="rect">
            <a:avLst/>
          </a:prstGeom>
        </p:spPr>
        <p:txBody>
          <a:bodyPr wrap="square" rtlCol="0" anchor="t">
            <a:spAutoFit/>
          </a:bodyPr>
          <a:lstStyle/>
          <a:p>
            <a:pPr algn="ctr"/>
            <a:r>
              <a:rPr lang="en-US" sz="3300" b="1">
                <a:solidFill>
                  <a:srgbClr val="222A35"/>
                </a:solidFill>
                <a:latin typeface="Calibri" charset="0"/>
              </a:rPr>
              <a:t>Why This Matters</a:t>
            </a:r>
            <a:endParaRPr lang="en-US" sz="3300" dirty="0">
              <a:latin typeface="Calibri" charset="0"/>
            </a:endParaRPr>
          </a:p>
        </p:txBody>
      </p:sp>
      <p:sp>
        <p:nvSpPr>
          <p:cNvPr id="19" name="Rectangle 18"/>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sp>
        <p:nvSpPr>
          <p:cNvPr id="15" name="Rectangle 14"/>
          <p:cNvSpPr/>
          <p:nvPr/>
        </p:nvSpPr>
        <p:spPr>
          <a:xfrm>
            <a:off x="294085" y="1397794"/>
            <a:ext cx="2757488" cy="269067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8" name="Shape 481"/>
          <p:cNvPicPr preferRelativeResize="0"/>
          <p:nvPr/>
        </p:nvPicPr>
        <p:blipFill rotWithShape="1">
          <a:blip r:embed="rId3">
            <a:alphaModFix amt="90000"/>
          </a:blip>
          <a:srcRect/>
          <a:stretch/>
        </p:blipFill>
        <p:spPr>
          <a:xfrm>
            <a:off x="970451" y="2090057"/>
            <a:ext cx="1371033" cy="1002879"/>
          </a:xfrm>
          <a:prstGeom prst="rect">
            <a:avLst/>
          </a:prstGeom>
          <a:noFill/>
          <a:ln>
            <a:noFill/>
          </a:ln>
        </p:spPr>
      </p:pic>
      <p:sp>
        <p:nvSpPr>
          <p:cNvPr id="12" name="TextBox 11"/>
          <p:cNvSpPr txBox="1"/>
          <p:nvPr/>
        </p:nvSpPr>
        <p:spPr>
          <a:xfrm>
            <a:off x="348315" y="3140964"/>
            <a:ext cx="2641949" cy="369332"/>
          </a:xfrm>
          <a:prstGeom prst="rect">
            <a:avLst/>
          </a:prstGeom>
        </p:spPr>
        <p:txBody>
          <a:bodyPr rtlCol="0">
            <a:spAutoFit/>
          </a:bodyPr>
          <a:lstStyle/>
          <a:p>
            <a:pPr algn="ctr"/>
            <a:r>
              <a:rPr lang="en-US" sz="1800" dirty="0">
                <a:solidFill>
                  <a:srgbClr val="FFFFFF"/>
                </a:solidFill>
                <a:latin typeface="Calibri"/>
              </a:rPr>
              <a:t>Media Contagion</a:t>
            </a:r>
            <a:endParaRPr lang="en-US" sz="1800" dirty="0">
              <a:latin typeface="Calibri"/>
            </a:endParaRPr>
          </a:p>
        </p:txBody>
      </p:sp>
      <p:sp>
        <p:nvSpPr>
          <p:cNvPr id="11" name="Rectangle 10"/>
          <p:cNvSpPr/>
          <p:nvPr/>
        </p:nvSpPr>
        <p:spPr>
          <a:xfrm>
            <a:off x="3190906" y="1397794"/>
            <a:ext cx="2757488" cy="26769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extBox 12"/>
          <p:cNvSpPr txBox="1"/>
          <p:nvPr/>
        </p:nvSpPr>
        <p:spPr>
          <a:xfrm>
            <a:off x="3306445" y="3140964"/>
            <a:ext cx="2641949" cy="369332"/>
          </a:xfrm>
          <a:prstGeom prst="rect">
            <a:avLst/>
          </a:prstGeom>
        </p:spPr>
        <p:txBody>
          <a:bodyPr rtlCol="0">
            <a:spAutoFit/>
          </a:bodyPr>
          <a:lstStyle/>
          <a:p>
            <a:pPr algn="ctr"/>
            <a:r>
              <a:rPr lang="en-US" sz="1800" dirty="0">
                <a:solidFill>
                  <a:srgbClr val="FFFFFF"/>
                </a:solidFill>
                <a:latin typeface="Calibri"/>
              </a:rPr>
              <a:t>Scope of the Problem</a:t>
            </a:r>
            <a:endParaRPr lang="en-US" sz="1800" dirty="0">
              <a:latin typeface="Calibri"/>
            </a:endParaRPr>
          </a:p>
        </p:txBody>
      </p:sp>
      <p:pic>
        <p:nvPicPr>
          <p:cNvPr id="16" name="Picture 15" descr="analytics-chart-symbol_318-52129.png"/>
          <p:cNvPicPr>
            <a:picLocks noChangeAspect="1"/>
          </p:cNvPicPr>
          <p:nvPr/>
        </p:nvPicPr>
        <p:blipFill>
          <a:blip r:embed="rId4" cstate="print"/>
          <a:stretch>
            <a:fillRect/>
          </a:stretch>
        </p:blipFill>
        <p:spPr>
          <a:xfrm>
            <a:off x="4082708" y="2048792"/>
            <a:ext cx="1089422" cy="1092172"/>
          </a:xfrm>
          <a:prstGeom prst="rect">
            <a:avLst/>
          </a:prstGeom>
        </p:spPr>
      </p:pic>
      <p:sp>
        <p:nvSpPr>
          <p:cNvPr id="14" name="Rectangle 13"/>
          <p:cNvSpPr/>
          <p:nvPr/>
        </p:nvSpPr>
        <p:spPr>
          <a:xfrm>
            <a:off x="6097191" y="1397793"/>
            <a:ext cx="2757488" cy="269067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TextBox 16"/>
          <p:cNvSpPr txBox="1"/>
          <p:nvPr/>
        </p:nvSpPr>
        <p:spPr>
          <a:xfrm>
            <a:off x="6159443" y="3140964"/>
            <a:ext cx="2641949" cy="584775"/>
          </a:xfrm>
          <a:prstGeom prst="rect">
            <a:avLst/>
          </a:prstGeom>
        </p:spPr>
        <p:txBody>
          <a:bodyPr rtlCol="0">
            <a:spAutoFit/>
          </a:bodyPr>
          <a:lstStyle/>
          <a:p>
            <a:pPr algn="ctr"/>
            <a:r>
              <a:rPr lang="en-US" sz="1600" dirty="0">
                <a:solidFill>
                  <a:srgbClr val="FFFFFF"/>
                </a:solidFill>
                <a:latin typeface="Calibri"/>
              </a:rPr>
              <a:t>WHO Identifies Media as Priority</a:t>
            </a:r>
            <a:endParaRPr lang="en-US" sz="1600" dirty="0">
              <a:latin typeface="Calibri"/>
            </a:endParaRPr>
          </a:p>
        </p:txBody>
      </p:sp>
      <p:pic>
        <p:nvPicPr>
          <p:cNvPr id="20" name="Shape 263" descr="490px-Magnifying_glass_icon white.png"/>
          <p:cNvPicPr preferRelativeResize="0"/>
          <p:nvPr/>
        </p:nvPicPr>
        <p:blipFill rotWithShape="1">
          <a:blip r:embed="rId5">
            <a:alphaModFix/>
          </a:blip>
          <a:srcRect/>
          <a:stretch/>
        </p:blipFill>
        <p:spPr>
          <a:xfrm>
            <a:off x="7015403" y="2158911"/>
            <a:ext cx="893695" cy="865169"/>
          </a:xfrm>
          <a:prstGeom prst="rect">
            <a:avLst/>
          </a:prstGeom>
          <a:noFill/>
          <a:ln>
            <a:noFill/>
          </a:ln>
        </p:spPr>
      </p:pic>
      <p:sp>
        <p:nvSpPr>
          <p:cNvPr id="26" name="Rectangle 25"/>
          <p:cNvSpPr/>
          <p:nvPr/>
        </p:nvSpPr>
        <p:spPr>
          <a:xfrm>
            <a:off x="3293829" y="1414586"/>
            <a:ext cx="314510" cy="400110"/>
          </a:xfrm>
          <a:prstGeom prst="rect">
            <a:avLst/>
          </a:prstGeom>
        </p:spPr>
        <p:txBody>
          <a:bodyPr wrap="none">
            <a:spAutoFit/>
          </a:bodyPr>
          <a:lstStyle/>
          <a:p>
            <a:r>
              <a:rPr lang="en-US" sz="2000" b="1">
                <a:solidFill>
                  <a:srgbClr val="FFFFFF"/>
                </a:solidFill>
                <a:latin typeface="Calibri"/>
              </a:rPr>
              <a:t>2</a:t>
            </a:r>
            <a:endParaRPr lang="en-US" sz="2000" b="1" dirty="0"/>
          </a:p>
        </p:txBody>
      </p:sp>
      <p:sp>
        <p:nvSpPr>
          <p:cNvPr id="27" name="Rectangle 26"/>
          <p:cNvSpPr/>
          <p:nvPr/>
        </p:nvSpPr>
        <p:spPr>
          <a:xfrm>
            <a:off x="361846" y="1414586"/>
            <a:ext cx="314510" cy="400110"/>
          </a:xfrm>
          <a:prstGeom prst="rect">
            <a:avLst/>
          </a:prstGeom>
        </p:spPr>
        <p:txBody>
          <a:bodyPr wrap="none">
            <a:spAutoFit/>
          </a:bodyPr>
          <a:lstStyle/>
          <a:p>
            <a:r>
              <a:rPr lang="en-US" sz="2000" b="1" dirty="0">
                <a:solidFill>
                  <a:srgbClr val="FFFFFF"/>
                </a:solidFill>
                <a:latin typeface="Calibri"/>
              </a:rPr>
              <a:t>1</a:t>
            </a:r>
            <a:endParaRPr lang="en-US" sz="2000" b="1" dirty="0"/>
          </a:p>
        </p:txBody>
      </p:sp>
      <p:sp>
        <p:nvSpPr>
          <p:cNvPr id="28" name="Rectangle 27"/>
          <p:cNvSpPr/>
          <p:nvPr/>
        </p:nvSpPr>
        <p:spPr>
          <a:xfrm>
            <a:off x="6203717" y="1414586"/>
            <a:ext cx="314510" cy="400110"/>
          </a:xfrm>
          <a:prstGeom prst="rect">
            <a:avLst/>
          </a:prstGeom>
        </p:spPr>
        <p:txBody>
          <a:bodyPr wrap="none">
            <a:spAutoFit/>
          </a:bodyPr>
          <a:lstStyle/>
          <a:p>
            <a:r>
              <a:rPr lang="en-US" sz="2000" b="1" dirty="0">
                <a:solidFill>
                  <a:srgbClr val="FFFFFF"/>
                </a:solidFill>
                <a:latin typeface="Calibri"/>
              </a:rPr>
              <a:t>3</a:t>
            </a:r>
            <a:endParaRPr lang="en-US" sz="2000" b="1" dirty="0"/>
          </a:p>
        </p:txBody>
      </p:sp>
      <p:grpSp>
        <p:nvGrpSpPr>
          <p:cNvPr id="29" name="Group 28"/>
          <p:cNvGrpSpPr/>
          <p:nvPr/>
        </p:nvGrpSpPr>
        <p:grpSpPr>
          <a:xfrm>
            <a:off x="5384100" y="4537094"/>
            <a:ext cx="4140899" cy="596006"/>
            <a:chOff x="5384100" y="4537094"/>
            <a:chExt cx="4140899" cy="596006"/>
          </a:xfrm>
        </p:grpSpPr>
        <p:pic>
          <p:nvPicPr>
            <p:cNvPr id="30" name="Picture 29"/>
            <p:cNvPicPr>
              <a:picLocks noChangeAspect="1"/>
            </p:cNvPicPr>
            <p:nvPr/>
          </p:nvPicPr>
          <p:blipFill rotWithShape="1">
            <a:blip r:embed="rId6">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31"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a:ea typeface="Calibri"/>
                  <a:cs typeface="Calibri"/>
                  <a:sym typeface="Calibri"/>
                </a:rPr>
                <a:t>Reidenberg</a:t>
              </a:r>
              <a:r>
                <a:rPr lang="en-GB" sz="900" b="0" i="0" u="none" strike="noStrike" cap="none" dirty="0">
                  <a:solidFill>
                    <a:schemeClr val="bg2">
                      <a:lumMod val="50000"/>
                    </a:schemeClr>
                  </a:solidFill>
                  <a:latin typeface="Calibri"/>
                  <a:ea typeface="Calibri"/>
                  <a:cs typeface="Calibri"/>
                  <a:sym typeface="Calibri"/>
                </a:rPr>
                <a:t> 201</a:t>
              </a:r>
              <a:r>
                <a:rPr lang="en-GB" sz="900" dirty="0">
                  <a:solidFill>
                    <a:schemeClr val="bg2">
                      <a:lumMod val="50000"/>
                    </a:schemeClr>
                  </a:solidFill>
                  <a:latin typeface="Calibri"/>
                  <a:ea typeface="Calibri"/>
                  <a:cs typeface="Calibri"/>
                  <a:sym typeface="Calibri"/>
                </a:rPr>
                <a:t>7</a:t>
              </a:r>
              <a:r>
                <a:rPr lang="en-GB" sz="900" b="0" i="0" u="none" strike="noStrike" cap="none" dirty="0">
                  <a:solidFill>
                    <a:schemeClr val="bg2">
                      <a:lumMod val="50000"/>
                    </a:schemeClr>
                  </a:solidFill>
                  <a:latin typeface="Calibri"/>
                  <a:ea typeface="Calibri"/>
                  <a:cs typeface="Calibri"/>
                  <a:sym typeface="Calibri"/>
                </a:rPr>
                <a:t>. No reproduction or duplication permitted.</a:t>
              </a:r>
            </a:p>
          </p:txBody>
        </p:sp>
      </p:grpSp>
      <p:sp>
        <p:nvSpPr>
          <p:cNvPr id="33" name="TextBox 32"/>
          <p:cNvSpPr txBox="1"/>
          <p:nvPr/>
        </p:nvSpPr>
        <p:spPr>
          <a:xfrm>
            <a:off x="2066725" y="633570"/>
            <a:ext cx="5069872" cy="338554"/>
          </a:xfrm>
          <a:prstGeom prst="rect">
            <a:avLst/>
          </a:prstGeom>
        </p:spPr>
        <p:txBody>
          <a:bodyPr wrap="square" rtlCol="0" anchor="t">
            <a:spAutoFit/>
          </a:bodyPr>
          <a:lstStyle/>
          <a:p>
            <a:pPr algn="ctr"/>
            <a:r>
              <a:rPr lang="en-US" sz="1600" dirty="0">
                <a:solidFill>
                  <a:schemeClr val="accent2">
                    <a:lumMod val="75000"/>
                  </a:schemeClr>
                </a:solidFill>
                <a:latin typeface="Cambria"/>
              </a:rPr>
              <a:t>Three driving factors for creating best practices.</a:t>
            </a:r>
          </a:p>
        </p:txBody>
      </p:sp>
      <p:sp>
        <p:nvSpPr>
          <p:cNvPr id="2" name="Rectangle 1"/>
          <p:cNvSpPr/>
          <p:nvPr/>
        </p:nvSpPr>
        <p:spPr>
          <a:xfrm>
            <a:off x="284621" y="1397793"/>
            <a:ext cx="2852506" cy="287956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087727" y="1337430"/>
            <a:ext cx="2766952" cy="283833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53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grpSp>
        <p:nvGrpSpPr>
          <p:cNvPr id="9" name="Group 8"/>
          <p:cNvGrpSpPr/>
          <p:nvPr/>
        </p:nvGrpSpPr>
        <p:grpSpPr>
          <a:xfrm>
            <a:off x="255005" y="1000878"/>
            <a:ext cx="2583996" cy="3699535"/>
            <a:chOff x="255005" y="929162"/>
            <a:chExt cx="2583996" cy="3699535"/>
          </a:xfrm>
        </p:grpSpPr>
        <p:sp>
          <p:nvSpPr>
            <p:cNvPr id="3" name="Oval 2"/>
            <p:cNvSpPr/>
            <p:nvPr/>
          </p:nvSpPr>
          <p:spPr>
            <a:xfrm>
              <a:off x="491312" y="929162"/>
              <a:ext cx="2235254" cy="2235254"/>
            </a:xfrm>
            <a:prstGeom prst="ellipse">
              <a:avLst/>
            </a:prstGeom>
            <a:noFill/>
            <a:ln w="508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308"/>
            <p:cNvSpPr/>
            <p:nvPr/>
          </p:nvSpPr>
          <p:spPr>
            <a:xfrm>
              <a:off x="255005" y="2916897"/>
              <a:ext cx="2583996" cy="1711800"/>
            </a:xfrm>
            <a:prstGeom prst="rect">
              <a:avLst/>
            </a:prstGeom>
            <a:noFill/>
            <a:ln>
              <a:noFill/>
            </a:ln>
          </p:spPr>
          <p:txBody>
            <a:bodyPr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Tahoma"/>
                <a:buNone/>
              </a:pPr>
              <a:r>
                <a:rPr lang="en-GB" sz="1600" b="0" i="0" u="none" strike="noStrike" cap="none" dirty="0">
                  <a:solidFill>
                    <a:schemeClr val="accent2">
                      <a:lumMod val="75000"/>
                    </a:schemeClr>
                  </a:solidFill>
                  <a:latin typeface="Calibri" charset="0"/>
                  <a:ea typeface="Calibri" charset="0"/>
                  <a:cs typeface="Calibri" charset="0"/>
                  <a:sym typeface="Tahoma"/>
                </a:rPr>
                <a:t>Suicide contagion is </a:t>
              </a:r>
              <a:r>
                <a:rPr lang="en-GB" sz="1600" b="1" i="0" u="none" strike="noStrike" cap="none" dirty="0">
                  <a:solidFill>
                    <a:schemeClr val="accent2">
                      <a:lumMod val="75000"/>
                    </a:schemeClr>
                  </a:solidFill>
                  <a:latin typeface="Calibri" charset="0"/>
                  <a:ea typeface="Calibri" charset="0"/>
                  <a:cs typeface="Calibri" charset="0"/>
                  <a:sym typeface="Tahoma"/>
                </a:rPr>
                <a:t>not a US phenomenon </a:t>
              </a:r>
              <a:r>
                <a:rPr lang="en-GB" sz="1600" b="0" i="0" u="none" strike="noStrike" cap="none" dirty="0">
                  <a:solidFill>
                    <a:schemeClr val="accent2">
                      <a:lumMod val="75000"/>
                    </a:schemeClr>
                  </a:solidFill>
                  <a:latin typeface="Calibri" charset="0"/>
                  <a:ea typeface="Calibri" charset="0"/>
                  <a:cs typeface="Calibri" charset="0"/>
                  <a:sym typeface="Tahoma"/>
                </a:rPr>
                <a:t>(studies in Austria, Hungary, Germany, Australia, Japan).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627" y="1415307"/>
              <a:ext cx="1370537" cy="1370537"/>
            </a:xfrm>
            <a:prstGeom prst="rect">
              <a:avLst/>
            </a:prstGeom>
          </p:spPr>
        </p:pic>
      </p:grpSp>
      <p:grpSp>
        <p:nvGrpSpPr>
          <p:cNvPr id="8" name="Group 7"/>
          <p:cNvGrpSpPr/>
          <p:nvPr/>
        </p:nvGrpSpPr>
        <p:grpSpPr>
          <a:xfrm>
            <a:off x="3155833" y="1060175"/>
            <a:ext cx="2975689" cy="3628782"/>
            <a:chOff x="3155833" y="988459"/>
            <a:chExt cx="2975689" cy="3628782"/>
          </a:xfrm>
        </p:grpSpPr>
        <p:sp>
          <p:nvSpPr>
            <p:cNvPr id="20" name="Oval 19"/>
            <p:cNvSpPr/>
            <p:nvPr/>
          </p:nvSpPr>
          <p:spPr>
            <a:xfrm>
              <a:off x="3453857" y="988459"/>
              <a:ext cx="2235254" cy="2235254"/>
            </a:xfrm>
            <a:prstGeom prst="ellipse">
              <a:avLst/>
            </a:prstGeom>
            <a:noFill/>
            <a:ln w="508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hape 307"/>
            <p:cNvSpPr/>
            <p:nvPr/>
          </p:nvSpPr>
          <p:spPr>
            <a:xfrm>
              <a:off x="3155833" y="2905442"/>
              <a:ext cx="2975689" cy="1711799"/>
            </a:xfrm>
            <a:prstGeom prst="rect">
              <a:avLst/>
            </a:prstGeom>
            <a:noFill/>
            <a:ln>
              <a:noFill/>
            </a:ln>
          </p:spPr>
          <p:txBody>
            <a:bodyPr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Tahoma"/>
                <a:buNone/>
              </a:pPr>
              <a:r>
                <a:rPr lang="en-GB" sz="1600" b="1" i="0" u="none" strike="noStrike" cap="none" dirty="0">
                  <a:solidFill>
                    <a:schemeClr val="bg2">
                      <a:lumMod val="50000"/>
                    </a:schemeClr>
                  </a:solidFill>
                  <a:latin typeface="Calibri" charset="0"/>
                  <a:ea typeface="Calibri" charset="0"/>
                  <a:cs typeface="Calibri" charset="0"/>
                  <a:sym typeface="Tahoma"/>
                </a:rPr>
                <a:t>Adolescents</a:t>
              </a:r>
              <a:r>
                <a:rPr lang="en-GB" sz="1600" b="0" i="0" u="none" strike="noStrike" cap="none" dirty="0">
                  <a:solidFill>
                    <a:schemeClr val="bg2">
                      <a:lumMod val="50000"/>
                    </a:schemeClr>
                  </a:solidFill>
                  <a:latin typeface="Calibri" charset="0"/>
                  <a:ea typeface="Calibri" charset="0"/>
                  <a:cs typeface="Calibri" charset="0"/>
                  <a:sym typeface="Tahoma"/>
                </a:rPr>
                <a:t> experience greater risk (Gould et al, 2003, Martin &amp; Koo, 1997).</a:t>
              </a:r>
              <a:r>
                <a:rPr lang="en-GB" sz="1600" dirty="0">
                  <a:solidFill>
                    <a:schemeClr val="bg2">
                      <a:lumMod val="50000"/>
                    </a:schemeClr>
                  </a:solidFill>
                  <a:latin typeface="Calibri" charset="0"/>
                  <a:ea typeface="Calibri" charset="0"/>
                  <a:cs typeface="Calibri" charset="0"/>
                </a:rPr>
                <a:t>. </a:t>
              </a:r>
              <a:r>
                <a:rPr lang="en-GB" sz="1600" b="0" i="0" u="none" strike="noStrike" cap="none" dirty="0">
                  <a:solidFill>
                    <a:schemeClr val="bg2">
                      <a:lumMod val="50000"/>
                    </a:schemeClr>
                  </a:solidFill>
                  <a:latin typeface="Calibri" charset="0"/>
                  <a:ea typeface="Calibri" charset="0"/>
                  <a:cs typeface="Calibri" charset="0"/>
                  <a:sym typeface="Tahoma"/>
                </a:rPr>
                <a:t>5% of teen suicides happen in clusters.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6585" y="1295163"/>
              <a:ext cx="1354899" cy="1638012"/>
            </a:xfrm>
            <a:prstGeom prst="rect">
              <a:avLst/>
            </a:prstGeom>
          </p:spPr>
        </p:pic>
      </p:grpSp>
      <p:grpSp>
        <p:nvGrpSpPr>
          <p:cNvPr id="7" name="Group 6"/>
          <p:cNvGrpSpPr/>
          <p:nvPr/>
        </p:nvGrpSpPr>
        <p:grpSpPr>
          <a:xfrm>
            <a:off x="6322417" y="973813"/>
            <a:ext cx="2533723" cy="3535785"/>
            <a:chOff x="6322417" y="902097"/>
            <a:chExt cx="2533723" cy="3535785"/>
          </a:xfrm>
        </p:grpSpPr>
        <p:sp>
          <p:nvSpPr>
            <p:cNvPr id="23" name="Oval 22"/>
            <p:cNvSpPr/>
            <p:nvPr/>
          </p:nvSpPr>
          <p:spPr>
            <a:xfrm>
              <a:off x="6376204" y="902097"/>
              <a:ext cx="2235254" cy="2235254"/>
            </a:xfrm>
            <a:prstGeom prst="ellipse">
              <a:avLst/>
            </a:prstGeom>
            <a:noFill/>
            <a:ln w="508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hape 311"/>
            <p:cNvSpPr/>
            <p:nvPr/>
          </p:nvSpPr>
          <p:spPr>
            <a:xfrm>
              <a:off x="6322417" y="2833726"/>
              <a:ext cx="2533723" cy="1604156"/>
            </a:xfrm>
            <a:prstGeom prst="rect">
              <a:avLst/>
            </a:prstGeom>
            <a:noFill/>
            <a:ln>
              <a:noFill/>
            </a:ln>
          </p:spPr>
          <p:txBody>
            <a:bodyPr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Tahoma"/>
                <a:buNone/>
              </a:pPr>
              <a:r>
                <a:rPr lang="en-GB" sz="1600" dirty="0">
                  <a:solidFill>
                    <a:schemeClr val="accent2">
                      <a:lumMod val="75000"/>
                    </a:schemeClr>
                  </a:solidFill>
                  <a:latin typeface="Calibri" charset="0"/>
                  <a:ea typeface="Calibri" charset="0"/>
                  <a:cs typeface="Calibri" charset="0"/>
                  <a:sym typeface="Tahoma"/>
                </a:rPr>
                <a:t>There is a particularly strong effect surrounding suicide </a:t>
              </a:r>
              <a:r>
                <a:rPr lang="en-GB" sz="1600" b="1" dirty="0">
                  <a:solidFill>
                    <a:schemeClr val="accent2">
                      <a:lumMod val="75000"/>
                    </a:schemeClr>
                  </a:solidFill>
                  <a:latin typeface="Calibri" charset="0"/>
                  <a:ea typeface="Calibri" charset="0"/>
                  <a:cs typeface="Calibri" charset="0"/>
                  <a:sym typeface="Tahoma"/>
                </a:rPr>
                <a:t>deaths of celebrities.</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8704" y="1295163"/>
              <a:ext cx="1279808" cy="1279808"/>
            </a:xfrm>
            <a:prstGeom prst="rect">
              <a:avLst/>
            </a:prstGeom>
          </p:spPr>
        </p:pic>
      </p:grpSp>
      <p:grpSp>
        <p:nvGrpSpPr>
          <p:cNvPr id="18" name="Group 17"/>
          <p:cNvGrpSpPr/>
          <p:nvPr/>
        </p:nvGrpSpPr>
        <p:grpSpPr>
          <a:xfrm>
            <a:off x="5384100" y="4537094"/>
            <a:ext cx="4140899" cy="596006"/>
            <a:chOff x="5384100" y="4537094"/>
            <a:chExt cx="4140899" cy="596006"/>
          </a:xfrm>
        </p:grpSpPr>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25"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a:ea typeface="Calibri"/>
                  <a:cs typeface="Calibri"/>
                  <a:sym typeface="Calibri"/>
                </a:rPr>
                <a:t>Reidenberg</a:t>
              </a:r>
              <a:r>
                <a:rPr lang="en-GB" sz="900" b="0" i="0" u="none" strike="noStrike" cap="none" dirty="0">
                  <a:solidFill>
                    <a:schemeClr val="bg2">
                      <a:lumMod val="50000"/>
                    </a:schemeClr>
                  </a:solidFill>
                  <a:latin typeface="Calibri"/>
                  <a:ea typeface="Calibri"/>
                  <a:cs typeface="Calibri"/>
                  <a:sym typeface="Calibri"/>
                </a:rPr>
                <a:t> 201</a:t>
              </a:r>
              <a:r>
                <a:rPr lang="en-GB" sz="900" dirty="0">
                  <a:solidFill>
                    <a:schemeClr val="bg2">
                      <a:lumMod val="50000"/>
                    </a:schemeClr>
                  </a:solidFill>
                  <a:latin typeface="Calibri"/>
                  <a:ea typeface="Calibri"/>
                  <a:cs typeface="Calibri"/>
                  <a:sym typeface="Calibri"/>
                </a:rPr>
                <a:t>7</a:t>
              </a:r>
              <a:r>
                <a:rPr lang="en-GB" sz="900" b="0" i="0" u="none" strike="noStrike" cap="none" dirty="0">
                  <a:solidFill>
                    <a:schemeClr val="bg2">
                      <a:lumMod val="50000"/>
                    </a:schemeClr>
                  </a:solidFill>
                  <a:latin typeface="Calibri"/>
                  <a:ea typeface="Calibri"/>
                  <a:cs typeface="Calibri"/>
                  <a:sym typeface="Calibri"/>
                </a:rPr>
                <a:t>. No reproduction or duplication permitted.</a:t>
              </a:r>
            </a:p>
          </p:txBody>
        </p:sp>
      </p:grpSp>
      <p:sp>
        <p:nvSpPr>
          <p:cNvPr id="26" name="TextBox 25"/>
          <p:cNvSpPr txBox="1"/>
          <p:nvPr/>
        </p:nvSpPr>
        <p:spPr>
          <a:xfrm>
            <a:off x="944029" y="121205"/>
            <a:ext cx="7291963" cy="600164"/>
          </a:xfrm>
          <a:prstGeom prst="rect">
            <a:avLst/>
          </a:prstGeom>
        </p:spPr>
        <p:txBody>
          <a:bodyPr wrap="square" rtlCol="0" anchor="t">
            <a:spAutoFit/>
          </a:bodyPr>
          <a:lstStyle/>
          <a:p>
            <a:pPr algn="ctr"/>
            <a:r>
              <a:rPr lang="en-US" sz="3300" b="1" dirty="0">
                <a:solidFill>
                  <a:srgbClr val="222A35"/>
                </a:solidFill>
                <a:latin typeface="Calibri" charset="0"/>
              </a:rPr>
              <a:t>Scope of the Problem</a:t>
            </a:r>
            <a:endParaRPr lang="en-US" sz="3300" dirty="0">
              <a:latin typeface="Calibri" charset="0"/>
            </a:endParaRPr>
          </a:p>
        </p:txBody>
      </p:sp>
    </p:spTree>
    <p:extLst>
      <p:ext uri="{BB962C8B-B14F-4D97-AF65-F5344CB8AC3E}">
        <p14:creationId xmlns:p14="http://schemas.microsoft.com/office/powerpoint/2010/main" val="160274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p:nvSpPr>
        <p:spPr>
          <a:xfrm>
            <a:off x="3946585" y="0"/>
            <a:ext cx="1089422" cy="7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lumMod val="75000"/>
                </a:schemeClr>
              </a:solidFill>
            </a:endParaRPr>
          </a:p>
        </p:txBody>
      </p:sp>
      <p:sp>
        <p:nvSpPr>
          <p:cNvPr id="11" name="Shape 307"/>
          <p:cNvSpPr/>
          <p:nvPr/>
        </p:nvSpPr>
        <p:spPr>
          <a:xfrm>
            <a:off x="3456268" y="3290313"/>
            <a:ext cx="2390860" cy="1673017"/>
          </a:xfrm>
          <a:prstGeom prst="rect">
            <a:avLst/>
          </a:prstGeom>
          <a:noFill/>
          <a:ln w="38100">
            <a:solidFill>
              <a:schemeClr val="accent2"/>
            </a:solidFill>
          </a:ln>
        </p:spPr>
        <p:txBody>
          <a:bodyPr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Tahoma"/>
              <a:buNone/>
            </a:pPr>
            <a:r>
              <a:rPr lang="en-GB" sz="1600" b="1" i="0" u="none" strike="noStrike" cap="none" dirty="0">
                <a:solidFill>
                  <a:schemeClr val="bg2">
                    <a:lumMod val="50000"/>
                  </a:schemeClr>
                </a:solidFill>
                <a:latin typeface="Calibri" charset="0"/>
                <a:ea typeface="Calibri" charset="0"/>
                <a:cs typeface="Calibri" charset="0"/>
                <a:sym typeface="Tahoma"/>
              </a:rPr>
              <a:t>Military exposure increases risk of suicide contagion by 20% (higher if there are multiple suicides in one unit). </a:t>
            </a:r>
            <a:r>
              <a:rPr lang="en-GB" sz="1600" b="1" i="0" u="none" strike="noStrike" cap="none" dirty="0" err="1">
                <a:solidFill>
                  <a:schemeClr val="bg2">
                    <a:lumMod val="50000"/>
                  </a:schemeClr>
                </a:solidFill>
                <a:latin typeface="Calibri" charset="0"/>
                <a:ea typeface="Calibri" charset="0"/>
                <a:cs typeface="Calibri" charset="0"/>
                <a:sym typeface="Tahoma"/>
              </a:rPr>
              <a:t>Ursano</a:t>
            </a:r>
            <a:r>
              <a:rPr lang="en-GB" sz="1600" b="1" i="0" u="none" strike="noStrike" cap="none" dirty="0">
                <a:solidFill>
                  <a:schemeClr val="bg2">
                    <a:lumMod val="50000"/>
                  </a:schemeClr>
                </a:solidFill>
                <a:latin typeface="Calibri" charset="0"/>
                <a:ea typeface="Calibri" charset="0"/>
                <a:cs typeface="Calibri" charset="0"/>
                <a:sym typeface="Tahoma"/>
              </a:rPr>
              <a:t>, et al. JAMA Psychiatry, 2017.</a:t>
            </a:r>
            <a:endParaRPr lang="en-GB" sz="1600" b="0" i="0" u="none" strike="noStrike" cap="none" dirty="0">
              <a:solidFill>
                <a:schemeClr val="bg2">
                  <a:lumMod val="50000"/>
                </a:schemeClr>
              </a:solidFill>
              <a:latin typeface="Calibri" charset="0"/>
              <a:ea typeface="Calibri" charset="0"/>
              <a:cs typeface="Calibri" charset="0"/>
              <a:sym typeface="Tahoma"/>
            </a:endParaRPr>
          </a:p>
        </p:txBody>
      </p:sp>
      <p:grpSp>
        <p:nvGrpSpPr>
          <p:cNvPr id="18" name="Group 17"/>
          <p:cNvGrpSpPr/>
          <p:nvPr/>
        </p:nvGrpSpPr>
        <p:grpSpPr>
          <a:xfrm>
            <a:off x="5384100" y="4537094"/>
            <a:ext cx="4140899" cy="596006"/>
            <a:chOff x="5384100" y="4537094"/>
            <a:chExt cx="4140899" cy="596006"/>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11428" t="15367" r="29045" b="35200"/>
            <a:stretch/>
          </p:blipFill>
          <p:spPr>
            <a:xfrm>
              <a:off x="8131323" y="4537094"/>
              <a:ext cx="699921" cy="426236"/>
            </a:xfrm>
            <a:prstGeom prst="rect">
              <a:avLst/>
            </a:prstGeom>
          </p:spPr>
        </p:pic>
        <p:sp>
          <p:nvSpPr>
            <p:cNvPr id="25" name="Shape 127"/>
            <p:cNvSpPr txBox="1"/>
            <p:nvPr/>
          </p:nvSpPr>
          <p:spPr>
            <a:xfrm>
              <a:off x="5384100" y="4902400"/>
              <a:ext cx="4140899" cy="23070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GB" sz="900" b="0" i="0" u="none" strike="noStrike" cap="none" dirty="0" err="1">
                  <a:solidFill>
                    <a:schemeClr val="bg2">
                      <a:lumMod val="50000"/>
                    </a:schemeClr>
                  </a:solidFill>
                  <a:latin typeface="Calibri"/>
                  <a:ea typeface="Calibri"/>
                  <a:cs typeface="Calibri"/>
                  <a:sym typeface="Calibri"/>
                </a:rPr>
                <a:t>Reidenberg</a:t>
              </a:r>
              <a:r>
                <a:rPr lang="en-GB" sz="900" b="0" i="0" u="none" strike="noStrike" cap="none" dirty="0">
                  <a:solidFill>
                    <a:schemeClr val="bg2">
                      <a:lumMod val="50000"/>
                    </a:schemeClr>
                  </a:solidFill>
                  <a:latin typeface="Calibri"/>
                  <a:ea typeface="Calibri"/>
                  <a:cs typeface="Calibri"/>
                  <a:sym typeface="Calibri"/>
                </a:rPr>
                <a:t> 201</a:t>
              </a:r>
              <a:r>
                <a:rPr lang="en-GB" sz="900" dirty="0">
                  <a:solidFill>
                    <a:schemeClr val="bg2">
                      <a:lumMod val="50000"/>
                    </a:schemeClr>
                  </a:solidFill>
                  <a:latin typeface="Calibri"/>
                  <a:ea typeface="Calibri"/>
                  <a:cs typeface="Calibri"/>
                  <a:sym typeface="Calibri"/>
                </a:rPr>
                <a:t>7</a:t>
              </a:r>
              <a:r>
                <a:rPr lang="en-GB" sz="900" b="0" i="0" u="none" strike="noStrike" cap="none" dirty="0">
                  <a:solidFill>
                    <a:schemeClr val="bg2">
                      <a:lumMod val="50000"/>
                    </a:schemeClr>
                  </a:solidFill>
                  <a:latin typeface="Calibri"/>
                  <a:ea typeface="Calibri"/>
                  <a:cs typeface="Calibri"/>
                  <a:sym typeface="Calibri"/>
                </a:rPr>
                <a:t>. No reproduction or duplication permitted.</a:t>
              </a:r>
            </a:p>
          </p:txBody>
        </p:sp>
      </p:grpSp>
      <p:sp>
        <p:nvSpPr>
          <p:cNvPr id="26" name="TextBox 25"/>
          <p:cNvSpPr txBox="1"/>
          <p:nvPr/>
        </p:nvSpPr>
        <p:spPr>
          <a:xfrm>
            <a:off x="910474" y="124964"/>
            <a:ext cx="7291963" cy="600164"/>
          </a:xfrm>
          <a:prstGeom prst="rect">
            <a:avLst/>
          </a:prstGeom>
        </p:spPr>
        <p:txBody>
          <a:bodyPr wrap="square" rtlCol="0" anchor="t">
            <a:spAutoFit/>
          </a:bodyPr>
          <a:lstStyle/>
          <a:p>
            <a:pPr algn="ctr"/>
            <a:r>
              <a:rPr lang="en-US" sz="3300" b="1" dirty="0">
                <a:solidFill>
                  <a:srgbClr val="222A35"/>
                </a:solidFill>
                <a:latin typeface="Calibri" charset="0"/>
              </a:rPr>
              <a:t>Scope of the Problem</a:t>
            </a:r>
            <a:endParaRPr lang="en-US" sz="3300" dirty="0">
              <a:latin typeface="Calibri" charset="0"/>
            </a:endParaRPr>
          </a:p>
        </p:txBody>
      </p:sp>
      <p:pic>
        <p:nvPicPr>
          <p:cNvPr id="1026" name="Picture 2" descr="http://media.healthday.com/Images/icimages/soldier1291.jpg?resize=800:6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910" y="732470"/>
            <a:ext cx="2914200" cy="2457175"/>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93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8552</TotalTime>
  <Words>2928</Words>
  <Application>Microsoft Office PowerPoint</Application>
  <PresentationFormat>On-screen Show (16:9)</PresentationFormat>
  <Paragraphs>339</Paragraphs>
  <Slides>53</Slides>
  <Notes>53</Notes>
  <HiddenSlides>4</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53</vt:i4>
      </vt:variant>
    </vt:vector>
  </HeadingPairs>
  <TitlesOfParts>
    <vt:vector size="64" baseType="lpstr">
      <vt:lpstr>Anton</vt:lpstr>
      <vt:lpstr>Arial</vt:lpstr>
      <vt:lpstr>Arial Narrow</vt:lpstr>
      <vt:lpstr>Calibri</vt:lpstr>
      <vt:lpstr>Calibri Light</vt:lpstr>
      <vt:lpstr>Cambria</vt:lpstr>
      <vt:lpstr>Oswald</vt:lpstr>
      <vt:lpstr>Tahoma</vt:lpstr>
      <vt:lpstr>simple-light-2</vt:lpstr>
      <vt:lpstr>office theme</vt:lpstr>
      <vt:lpstr>Custom Design</vt:lpstr>
      <vt:lpstr>PowerPoint Presentation</vt:lpstr>
      <vt:lpstr>PowerPoint Presentation</vt:lpstr>
      <vt:lpstr>PowerPoint Presentation</vt:lpstr>
      <vt:lpstr>PowerPoint Presentation</vt:lpstr>
      <vt:lpstr>SUICIDES IN THE VIENNA SUBWAY SYSTEM  - 1980 through 1990 -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Reidenberg</dc:creator>
  <cp:lastModifiedBy>Marina Spenner</cp:lastModifiedBy>
  <cp:revision>155</cp:revision>
  <dcterms:modified xsi:type="dcterms:W3CDTF">2017-08-09T19:05:54Z</dcterms:modified>
</cp:coreProperties>
</file>