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907" r:id="rId1"/>
  </p:sldMasterIdLst>
  <p:notesMasterIdLst>
    <p:notesMasterId r:id="rId21"/>
  </p:notesMasterIdLst>
  <p:handoutMasterIdLst>
    <p:handoutMasterId r:id="rId22"/>
  </p:handoutMasterIdLst>
  <p:sldIdLst>
    <p:sldId id="490" r:id="rId2"/>
    <p:sldId id="552" r:id="rId3"/>
    <p:sldId id="553" r:id="rId4"/>
    <p:sldId id="563" r:id="rId5"/>
    <p:sldId id="564" r:id="rId6"/>
    <p:sldId id="565" r:id="rId7"/>
    <p:sldId id="509" r:id="rId8"/>
    <p:sldId id="555" r:id="rId9"/>
    <p:sldId id="561" r:id="rId10"/>
    <p:sldId id="556" r:id="rId11"/>
    <p:sldId id="557" r:id="rId12"/>
    <p:sldId id="558" r:id="rId13"/>
    <p:sldId id="551" r:id="rId14"/>
    <p:sldId id="550" r:id="rId15"/>
    <p:sldId id="543" r:id="rId16"/>
    <p:sldId id="560" r:id="rId17"/>
    <p:sldId id="559" r:id="rId18"/>
    <p:sldId id="533" r:id="rId19"/>
    <p:sldId id="549" r:id="rId20"/>
  </p:sldIdLst>
  <p:sldSz cx="9144000" cy="5143500" type="screen16x9"/>
  <p:notesSz cx="7102475" cy="9388475"/>
  <p:defaultTextStyle>
    <a:defPPr>
      <a:defRPr lang="en-US"/>
    </a:defPPr>
    <a:lvl1pPr algn="l" rtl="0" eaLnBrk="0" fontAlgn="base" hangingPunct="0">
      <a:spcBef>
        <a:spcPct val="0"/>
      </a:spcBef>
      <a:spcAft>
        <a:spcPct val="0"/>
      </a:spcAft>
      <a:defRPr sz="2400" kern="1200">
        <a:solidFill>
          <a:schemeClr val="bg1"/>
        </a:solidFill>
        <a:latin typeface="Braggadocio" pitchFamily="82" charset="0"/>
        <a:ea typeface="+mn-ea"/>
        <a:cs typeface="+mn-cs"/>
      </a:defRPr>
    </a:lvl1pPr>
    <a:lvl2pPr marL="457200" algn="l" rtl="0" eaLnBrk="0" fontAlgn="base" hangingPunct="0">
      <a:spcBef>
        <a:spcPct val="0"/>
      </a:spcBef>
      <a:spcAft>
        <a:spcPct val="0"/>
      </a:spcAft>
      <a:defRPr sz="2400" kern="1200">
        <a:solidFill>
          <a:schemeClr val="bg1"/>
        </a:solidFill>
        <a:latin typeface="Braggadocio" pitchFamily="82" charset="0"/>
        <a:ea typeface="+mn-ea"/>
        <a:cs typeface="+mn-cs"/>
      </a:defRPr>
    </a:lvl2pPr>
    <a:lvl3pPr marL="914400" algn="l" rtl="0" eaLnBrk="0" fontAlgn="base" hangingPunct="0">
      <a:spcBef>
        <a:spcPct val="0"/>
      </a:spcBef>
      <a:spcAft>
        <a:spcPct val="0"/>
      </a:spcAft>
      <a:defRPr sz="2400" kern="1200">
        <a:solidFill>
          <a:schemeClr val="bg1"/>
        </a:solidFill>
        <a:latin typeface="Braggadocio" pitchFamily="82" charset="0"/>
        <a:ea typeface="+mn-ea"/>
        <a:cs typeface="+mn-cs"/>
      </a:defRPr>
    </a:lvl3pPr>
    <a:lvl4pPr marL="1371600" algn="l" rtl="0" eaLnBrk="0" fontAlgn="base" hangingPunct="0">
      <a:spcBef>
        <a:spcPct val="0"/>
      </a:spcBef>
      <a:spcAft>
        <a:spcPct val="0"/>
      </a:spcAft>
      <a:defRPr sz="2400" kern="1200">
        <a:solidFill>
          <a:schemeClr val="bg1"/>
        </a:solidFill>
        <a:latin typeface="Braggadocio" pitchFamily="82" charset="0"/>
        <a:ea typeface="+mn-ea"/>
        <a:cs typeface="+mn-cs"/>
      </a:defRPr>
    </a:lvl4pPr>
    <a:lvl5pPr marL="1828800" algn="l" rtl="0" eaLnBrk="0" fontAlgn="base" hangingPunct="0">
      <a:spcBef>
        <a:spcPct val="0"/>
      </a:spcBef>
      <a:spcAft>
        <a:spcPct val="0"/>
      </a:spcAft>
      <a:defRPr sz="2400" kern="1200">
        <a:solidFill>
          <a:schemeClr val="bg1"/>
        </a:solidFill>
        <a:latin typeface="Braggadocio" pitchFamily="82" charset="0"/>
        <a:ea typeface="+mn-ea"/>
        <a:cs typeface="+mn-cs"/>
      </a:defRPr>
    </a:lvl5pPr>
    <a:lvl6pPr marL="2286000" algn="l" defTabSz="914400" rtl="0" eaLnBrk="1" latinLnBrk="0" hangingPunct="1">
      <a:defRPr sz="2400" kern="1200">
        <a:solidFill>
          <a:schemeClr val="bg1"/>
        </a:solidFill>
        <a:latin typeface="Braggadocio" pitchFamily="82" charset="0"/>
        <a:ea typeface="+mn-ea"/>
        <a:cs typeface="+mn-cs"/>
      </a:defRPr>
    </a:lvl6pPr>
    <a:lvl7pPr marL="2743200" algn="l" defTabSz="914400" rtl="0" eaLnBrk="1" latinLnBrk="0" hangingPunct="1">
      <a:defRPr sz="2400" kern="1200">
        <a:solidFill>
          <a:schemeClr val="bg1"/>
        </a:solidFill>
        <a:latin typeface="Braggadocio" pitchFamily="82" charset="0"/>
        <a:ea typeface="+mn-ea"/>
        <a:cs typeface="+mn-cs"/>
      </a:defRPr>
    </a:lvl7pPr>
    <a:lvl8pPr marL="3200400" algn="l" defTabSz="914400" rtl="0" eaLnBrk="1" latinLnBrk="0" hangingPunct="1">
      <a:defRPr sz="2400" kern="1200">
        <a:solidFill>
          <a:schemeClr val="bg1"/>
        </a:solidFill>
        <a:latin typeface="Braggadocio" pitchFamily="82" charset="0"/>
        <a:ea typeface="+mn-ea"/>
        <a:cs typeface="+mn-cs"/>
      </a:defRPr>
    </a:lvl8pPr>
    <a:lvl9pPr marL="3657600" algn="l" defTabSz="914400" rtl="0" eaLnBrk="1" latinLnBrk="0" hangingPunct="1">
      <a:defRPr sz="2400" kern="1200">
        <a:solidFill>
          <a:schemeClr val="bg1"/>
        </a:solidFill>
        <a:latin typeface="Braggadocio" pitchFamily="82"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guide id="3" orient="horz" pos="16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00000"/>
    <a:srgbClr val="CC0066"/>
    <a:srgbClr val="CC00CC"/>
    <a:srgbClr val="669900"/>
    <a:srgbClr val="006600"/>
    <a:srgbClr val="FFFF99"/>
    <a:srgbClr val="CC99FF"/>
    <a:srgbClr val="CC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5553" autoAdjust="0"/>
    <p:restoredTop sz="88723" autoAdjust="0"/>
  </p:normalViewPr>
  <p:slideViewPr>
    <p:cSldViewPr>
      <p:cViewPr varScale="1">
        <p:scale>
          <a:sx n="90" d="100"/>
          <a:sy n="90" d="100"/>
        </p:scale>
        <p:origin x="216" y="78"/>
      </p:cViewPr>
      <p:guideLst>
        <p:guide orient="horz" pos="2160"/>
        <p:guide pos="2880"/>
        <p:guide orient="horz" pos="162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9852"/>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microsoft.com/office/2015/10/relationships/revisionInfo" Target="revisionInfo.xml"/></Relationships>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39A7C6F-967C-412E-9632-67896366101D}" type="doc">
      <dgm:prSet loTypeId="urn:microsoft.com/office/officeart/2005/8/layout/radial6" loCatId="cycle" qsTypeId="urn:microsoft.com/office/officeart/2005/8/quickstyle/simple1" qsCatId="simple" csTypeId="urn:microsoft.com/office/officeart/2005/8/colors/colorful3" csCatId="colorful" phldr="1"/>
      <dgm:spPr/>
      <dgm:t>
        <a:bodyPr/>
        <a:lstStyle/>
        <a:p>
          <a:endParaRPr lang="en-US"/>
        </a:p>
      </dgm:t>
    </dgm:pt>
    <dgm:pt modelId="{6A93708B-0B6C-465B-9FD2-6E41B305CF05}">
      <dgm:prSet phldrT="[Text]"/>
      <dgm:spPr/>
      <dgm:t>
        <a:bodyPr/>
        <a:lstStyle/>
        <a:p>
          <a:r>
            <a:rPr lang="en-US" dirty="0"/>
            <a:t>Suicide Safer Schools</a:t>
          </a:r>
        </a:p>
      </dgm:t>
    </dgm:pt>
    <dgm:pt modelId="{EDA4DB00-60E1-4BBE-BEC3-D2FBF6794183}" type="parTrans" cxnId="{7F3F39B1-6295-4AA0-B24E-3DDD0F5BC1F5}">
      <dgm:prSet/>
      <dgm:spPr/>
      <dgm:t>
        <a:bodyPr/>
        <a:lstStyle/>
        <a:p>
          <a:endParaRPr lang="en-US"/>
        </a:p>
      </dgm:t>
    </dgm:pt>
    <dgm:pt modelId="{A63C06B6-10BF-463C-A814-73D277C70BF3}" type="sibTrans" cxnId="{7F3F39B1-6295-4AA0-B24E-3DDD0F5BC1F5}">
      <dgm:prSet/>
      <dgm:spPr/>
      <dgm:t>
        <a:bodyPr/>
        <a:lstStyle/>
        <a:p>
          <a:endParaRPr lang="en-US"/>
        </a:p>
      </dgm:t>
    </dgm:pt>
    <dgm:pt modelId="{10741830-2265-4471-953D-751A1E358B8B}">
      <dgm:prSet phldrT="[Text]" custT="1"/>
      <dgm:spPr>
        <a:solidFill>
          <a:srgbClr val="C00000"/>
        </a:solidFill>
      </dgm:spPr>
      <dgm:t>
        <a:bodyPr/>
        <a:lstStyle/>
        <a:p>
          <a:r>
            <a:rPr lang="en-US" sz="1600" baseline="0" dirty="0">
              <a:solidFill>
                <a:schemeClr val="bg1"/>
              </a:solidFill>
            </a:rPr>
            <a:t>Commitment to Suicide Prevention</a:t>
          </a:r>
          <a:r>
            <a:rPr lang="en-US" sz="1600" baseline="0" dirty="0">
              <a:solidFill>
                <a:schemeClr val="accent3"/>
              </a:solidFill>
            </a:rPr>
            <a:t> </a:t>
          </a:r>
        </a:p>
      </dgm:t>
    </dgm:pt>
    <dgm:pt modelId="{65AFEFF5-031B-46AA-8585-38C01ABBE56F}" type="parTrans" cxnId="{42FD4857-7D6B-4DE9-B7B2-7E79DC59DB8F}">
      <dgm:prSet/>
      <dgm:spPr/>
      <dgm:t>
        <a:bodyPr/>
        <a:lstStyle/>
        <a:p>
          <a:endParaRPr lang="en-US"/>
        </a:p>
      </dgm:t>
    </dgm:pt>
    <dgm:pt modelId="{126B1489-743B-4273-B6CF-8604A6E83A04}" type="sibTrans" cxnId="{42FD4857-7D6B-4DE9-B7B2-7E79DC59DB8F}">
      <dgm:prSet/>
      <dgm:spPr/>
      <dgm:t>
        <a:bodyPr/>
        <a:lstStyle/>
        <a:p>
          <a:endParaRPr lang="en-US"/>
        </a:p>
      </dgm:t>
    </dgm:pt>
    <dgm:pt modelId="{8757EEE8-B086-43E6-9A5B-12E27CCED30C}">
      <dgm:prSet phldrT="[Text]" custT="1"/>
      <dgm:spPr>
        <a:solidFill>
          <a:srgbClr val="FFC000"/>
        </a:solidFill>
      </dgm:spPr>
      <dgm:t>
        <a:bodyPr/>
        <a:lstStyle/>
        <a:p>
          <a:r>
            <a:rPr lang="en-US" sz="1400" b="0" dirty="0"/>
            <a:t>Clear Pathways for  Student Help</a:t>
          </a:r>
        </a:p>
      </dgm:t>
    </dgm:pt>
    <dgm:pt modelId="{9E855E35-489B-410F-9DC8-B0F7C9E3637D}" type="parTrans" cxnId="{BF834C71-AA65-43CE-AE2D-57FD4A9821CD}">
      <dgm:prSet/>
      <dgm:spPr/>
      <dgm:t>
        <a:bodyPr/>
        <a:lstStyle/>
        <a:p>
          <a:endParaRPr lang="en-US"/>
        </a:p>
      </dgm:t>
    </dgm:pt>
    <dgm:pt modelId="{83AA5C09-2BA4-4F53-B9CF-4A0D5EDCB7A9}" type="sibTrans" cxnId="{BF834C71-AA65-43CE-AE2D-57FD4A9821CD}">
      <dgm:prSet/>
      <dgm:spPr/>
      <dgm:t>
        <a:bodyPr/>
        <a:lstStyle/>
        <a:p>
          <a:endParaRPr lang="en-US"/>
        </a:p>
      </dgm:t>
    </dgm:pt>
    <dgm:pt modelId="{41410C9F-E8B2-48EE-8A92-D15215D2CFFE}">
      <dgm:prSet phldrT="[Text]"/>
      <dgm:spPr/>
      <dgm:t>
        <a:bodyPr/>
        <a:lstStyle/>
        <a:p>
          <a:r>
            <a:rPr lang="en-US" b="1" dirty="0"/>
            <a:t>Best Practice  Based Training </a:t>
          </a:r>
        </a:p>
        <a:p>
          <a:r>
            <a:rPr lang="en-US" b="1" dirty="0"/>
            <a:t>(Screening )</a:t>
          </a:r>
        </a:p>
      </dgm:t>
    </dgm:pt>
    <dgm:pt modelId="{15916300-BF04-4839-975D-01BE5B361E29}" type="parTrans" cxnId="{77CB0D8D-822B-4647-B18B-C826E9545A93}">
      <dgm:prSet/>
      <dgm:spPr/>
      <dgm:t>
        <a:bodyPr/>
        <a:lstStyle/>
        <a:p>
          <a:endParaRPr lang="en-US"/>
        </a:p>
      </dgm:t>
    </dgm:pt>
    <dgm:pt modelId="{966E1CA4-97AD-4198-969B-2A4095CACB7D}" type="sibTrans" cxnId="{77CB0D8D-822B-4647-B18B-C826E9545A93}">
      <dgm:prSet/>
      <dgm:spPr/>
      <dgm:t>
        <a:bodyPr/>
        <a:lstStyle/>
        <a:p>
          <a:endParaRPr lang="en-US"/>
        </a:p>
      </dgm:t>
    </dgm:pt>
    <dgm:pt modelId="{D2AD1279-AF98-4917-B40C-850D31CA9F57}">
      <dgm:prSet phldrT="[Text]" custT="1"/>
      <dgm:spPr>
        <a:solidFill>
          <a:srgbClr val="92D050"/>
        </a:solidFill>
      </dgm:spPr>
      <dgm:t>
        <a:bodyPr/>
        <a:lstStyle/>
        <a:p>
          <a:r>
            <a:rPr lang="en-US" sz="1100" b="1" dirty="0"/>
            <a:t>Referrals &amp; Follow Up in Collaboration with Community </a:t>
          </a:r>
        </a:p>
      </dgm:t>
    </dgm:pt>
    <dgm:pt modelId="{9BFAAF66-F438-4BE5-875B-582C3A4689D5}" type="parTrans" cxnId="{275C52FA-6912-484F-AAAF-890071C903F6}">
      <dgm:prSet/>
      <dgm:spPr/>
      <dgm:t>
        <a:bodyPr/>
        <a:lstStyle/>
        <a:p>
          <a:endParaRPr lang="en-US"/>
        </a:p>
      </dgm:t>
    </dgm:pt>
    <dgm:pt modelId="{86F37336-365A-44F9-95FF-73BEE6B99A19}" type="sibTrans" cxnId="{275C52FA-6912-484F-AAAF-890071C903F6}">
      <dgm:prSet/>
      <dgm:spPr/>
      <dgm:t>
        <a:bodyPr/>
        <a:lstStyle/>
        <a:p>
          <a:endParaRPr lang="en-US"/>
        </a:p>
      </dgm:t>
    </dgm:pt>
    <dgm:pt modelId="{03CF4CE8-079E-4547-9409-A497E1B077FA}">
      <dgm:prSet/>
      <dgm:spPr/>
      <dgm:t>
        <a:bodyPr/>
        <a:lstStyle/>
        <a:p>
          <a:endParaRPr lang="en-US"/>
        </a:p>
      </dgm:t>
    </dgm:pt>
    <dgm:pt modelId="{A8BBDD18-5FC0-41DA-B898-2731D2BC8B97}" type="parTrans" cxnId="{83B60948-4043-48AC-A33D-916257287979}">
      <dgm:prSet/>
      <dgm:spPr/>
      <dgm:t>
        <a:bodyPr/>
        <a:lstStyle/>
        <a:p>
          <a:endParaRPr lang="en-US"/>
        </a:p>
      </dgm:t>
    </dgm:pt>
    <dgm:pt modelId="{75A3CE6D-20F2-4D97-AF2A-F82A2884B0C8}" type="sibTrans" cxnId="{83B60948-4043-48AC-A33D-916257287979}">
      <dgm:prSet/>
      <dgm:spPr/>
      <dgm:t>
        <a:bodyPr/>
        <a:lstStyle/>
        <a:p>
          <a:endParaRPr lang="en-US"/>
        </a:p>
      </dgm:t>
    </dgm:pt>
    <dgm:pt modelId="{E8011C08-2D30-40D5-9A19-E00539A62F0C}">
      <dgm:prSet/>
      <dgm:spPr/>
      <dgm:t>
        <a:bodyPr/>
        <a:lstStyle/>
        <a:p>
          <a:endParaRPr lang="en-US"/>
        </a:p>
      </dgm:t>
    </dgm:pt>
    <dgm:pt modelId="{8B22390B-D578-49B3-B807-6F575452178B}" type="parTrans" cxnId="{5198FBAC-3037-494B-9CD6-74E75A0B0D59}">
      <dgm:prSet/>
      <dgm:spPr/>
      <dgm:t>
        <a:bodyPr/>
        <a:lstStyle/>
        <a:p>
          <a:endParaRPr lang="en-US"/>
        </a:p>
      </dgm:t>
    </dgm:pt>
    <dgm:pt modelId="{1E396730-B743-4301-9D36-76C1A9DD26DF}" type="sibTrans" cxnId="{5198FBAC-3037-494B-9CD6-74E75A0B0D59}">
      <dgm:prSet/>
      <dgm:spPr/>
      <dgm:t>
        <a:bodyPr/>
        <a:lstStyle/>
        <a:p>
          <a:endParaRPr lang="en-US"/>
        </a:p>
      </dgm:t>
    </dgm:pt>
    <dgm:pt modelId="{504C4216-1273-4470-A4B3-41BA2F6C5AC9}" type="pres">
      <dgm:prSet presAssocID="{F39A7C6F-967C-412E-9632-67896366101D}" presName="Name0" presStyleCnt="0">
        <dgm:presLayoutVars>
          <dgm:chMax val="1"/>
          <dgm:dir/>
          <dgm:animLvl val="ctr"/>
          <dgm:resizeHandles val="exact"/>
        </dgm:presLayoutVars>
      </dgm:prSet>
      <dgm:spPr/>
    </dgm:pt>
    <dgm:pt modelId="{16E15A40-8296-422F-A5A6-CD05FAD666ED}" type="pres">
      <dgm:prSet presAssocID="{6A93708B-0B6C-465B-9FD2-6E41B305CF05}" presName="centerShape" presStyleLbl="node0" presStyleIdx="0" presStyleCnt="1" custLinFactNeighborX="-303" custLinFactNeighborY="960"/>
      <dgm:spPr/>
    </dgm:pt>
    <dgm:pt modelId="{74AC3678-08D0-49D5-9FB0-7593F730E16D}" type="pres">
      <dgm:prSet presAssocID="{10741830-2265-4471-953D-751A1E358B8B}" presName="node" presStyleLbl="node1" presStyleIdx="0" presStyleCnt="4" custScaleX="178671" custScaleY="99283" custRadScaleRad="100103" custRadScaleInc="-2014">
        <dgm:presLayoutVars>
          <dgm:bulletEnabled val="1"/>
        </dgm:presLayoutVars>
      </dgm:prSet>
      <dgm:spPr>
        <a:prstGeom prst="ellipse">
          <a:avLst/>
        </a:prstGeom>
      </dgm:spPr>
    </dgm:pt>
    <dgm:pt modelId="{ABA10CA5-037E-43FC-A52E-890E857E66C4}" type="pres">
      <dgm:prSet presAssocID="{10741830-2265-4471-953D-751A1E358B8B}" presName="dummy" presStyleCnt="0"/>
      <dgm:spPr/>
    </dgm:pt>
    <dgm:pt modelId="{DB6616D3-799F-4D15-988D-9E8D9DB4478D}" type="pres">
      <dgm:prSet presAssocID="{126B1489-743B-4273-B6CF-8604A6E83A04}" presName="sibTrans" presStyleLbl="sibTrans2D1" presStyleIdx="0" presStyleCnt="4"/>
      <dgm:spPr/>
    </dgm:pt>
    <dgm:pt modelId="{726413BE-7075-4E17-A9A9-282212F87671}" type="pres">
      <dgm:prSet presAssocID="{8757EEE8-B086-43E6-9A5B-12E27CCED30C}" presName="node" presStyleLbl="node1" presStyleIdx="1" presStyleCnt="4" custScaleX="142872" custScaleY="112482" custRadScaleRad="100744" custRadScaleInc="-6221">
        <dgm:presLayoutVars>
          <dgm:bulletEnabled val="1"/>
        </dgm:presLayoutVars>
      </dgm:prSet>
      <dgm:spPr/>
    </dgm:pt>
    <dgm:pt modelId="{0B7A76F0-33EF-4CE1-ADEC-58230581601E}" type="pres">
      <dgm:prSet presAssocID="{8757EEE8-B086-43E6-9A5B-12E27CCED30C}" presName="dummy" presStyleCnt="0"/>
      <dgm:spPr/>
    </dgm:pt>
    <dgm:pt modelId="{09804BB6-DC34-4D90-BF55-1D4A0CE85E8A}" type="pres">
      <dgm:prSet presAssocID="{83AA5C09-2BA4-4F53-B9CF-4A0D5EDCB7A9}" presName="sibTrans" presStyleLbl="sibTrans2D1" presStyleIdx="1" presStyleCnt="4"/>
      <dgm:spPr/>
    </dgm:pt>
    <dgm:pt modelId="{F05A7251-FB41-415E-B921-C4498A9AC800}" type="pres">
      <dgm:prSet presAssocID="{41410C9F-E8B2-48EE-8A92-D15215D2CFFE}" presName="node" presStyleLbl="node1" presStyleIdx="2" presStyleCnt="4" custScaleX="157879">
        <dgm:presLayoutVars>
          <dgm:bulletEnabled val="1"/>
        </dgm:presLayoutVars>
      </dgm:prSet>
      <dgm:spPr/>
    </dgm:pt>
    <dgm:pt modelId="{372FD5EA-52A2-4970-BB00-75C3E4A40A25}" type="pres">
      <dgm:prSet presAssocID="{41410C9F-E8B2-48EE-8A92-D15215D2CFFE}" presName="dummy" presStyleCnt="0"/>
      <dgm:spPr/>
    </dgm:pt>
    <dgm:pt modelId="{C8EEC533-C2B1-4A33-B152-71654742D6A9}" type="pres">
      <dgm:prSet presAssocID="{966E1CA4-97AD-4198-969B-2A4095CACB7D}" presName="sibTrans" presStyleLbl="sibTrans2D1" presStyleIdx="2" presStyleCnt="4"/>
      <dgm:spPr/>
    </dgm:pt>
    <dgm:pt modelId="{C11A2F36-FDDD-4B02-A4B1-84947C958AE6}" type="pres">
      <dgm:prSet presAssocID="{D2AD1279-AF98-4917-B40C-850D31CA9F57}" presName="node" presStyleLbl="node1" presStyleIdx="3" presStyleCnt="4" custScaleX="153588" custScaleY="122431">
        <dgm:presLayoutVars>
          <dgm:bulletEnabled val="1"/>
        </dgm:presLayoutVars>
      </dgm:prSet>
      <dgm:spPr/>
    </dgm:pt>
    <dgm:pt modelId="{F6843AE1-7409-4868-93B6-C3CB74F6A8EC}" type="pres">
      <dgm:prSet presAssocID="{D2AD1279-AF98-4917-B40C-850D31CA9F57}" presName="dummy" presStyleCnt="0"/>
      <dgm:spPr/>
    </dgm:pt>
    <dgm:pt modelId="{28C36BF6-7C8D-4001-BE59-9E6A926C436A}" type="pres">
      <dgm:prSet presAssocID="{86F37336-365A-44F9-95FF-73BEE6B99A19}" presName="sibTrans" presStyleLbl="sibTrans2D1" presStyleIdx="3" presStyleCnt="4"/>
      <dgm:spPr/>
    </dgm:pt>
  </dgm:ptLst>
  <dgm:cxnLst>
    <dgm:cxn modelId="{E7B1AD1A-A228-4536-B1A7-94202BD3AD34}" type="presOf" srcId="{126B1489-743B-4273-B6CF-8604A6E83A04}" destId="{DB6616D3-799F-4D15-988D-9E8D9DB4478D}" srcOrd="0" destOrd="0" presId="urn:microsoft.com/office/officeart/2005/8/layout/radial6"/>
    <dgm:cxn modelId="{C677341C-0264-4771-BABD-5B3436EB3177}" type="presOf" srcId="{41410C9F-E8B2-48EE-8A92-D15215D2CFFE}" destId="{F05A7251-FB41-415E-B921-C4498A9AC800}" srcOrd="0" destOrd="0" presId="urn:microsoft.com/office/officeart/2005/8/layout/radial6"/>
    <dgm:cxn modelId="{B1304E20-3570-4D70-9C78-F9143EFF69D4}" type="presOf" srcId="{D2AD1279-AF98-4917-B40C-850D31CA9F57}" destId="{C11A2F36-FDDD-4B02-A4B1-84947C958AE6}" srcOrd="0" destOrd="0" presId="urn:microsoft.com/office/officeart/2005/8/layout/radial6"/>
    <dgm:cxn modelId="{83B60948-4043-48AC-A33D-916257287979}" srcId="{F39A7C6F-967C-412E-9632-67896366101D}" destId="{03CF4CE8-079E-4547-9409-A497E1B077FA}" srcOrd="1" destOrd="0" parTransId="{A8BBDD18-5FC0-41DA-B898-2731D2BC8B97}" sibTransId="{75A3CE6D-20F2-4D97-AF2A-F82A2884B0C8}"/>
    <dgm:cxn modelId="{8362326D-FED9-4CB8-8E91-54B9E5A8EFCC}" type="presOf" srcId="{966E1CA4-97AD-4198-969B-2A4095CACB7D}" destId="{C8EEC533-C2B1-4A33-B152-71654742D6A9}" srcOrd="0" destOrd="0" presId="urn:microsoft.com/office/officeart/2005/8/layout/radial6"/>
    <dgm:cxn modelId="{BF834C71-AA65-43CE-AE2D-57FD4A9821CD}" srcId="{6A93708B-0B6C-465B-9FD2-6E41B305CF05}" destId="{8757EEE8-B086-43E6-9A5B-12E27CCED30C}" srcOrd="1" destOrd="0" parTransId="{9E855E35-489B-410F-9DC8-B0F7C9E3637D}" sibTransId="{83AA5C09-2BA4-4F53-B9CF-4A0D5EDCB7A9}"/>
    <dgm:cxn modelId="{42FD4857-7D6B-4DE9-B7B2-7E79DC59DB8F}" srcId="{6A93708B-0B6C-465B-9FD2-6E41B305CF05}" destId="{10741830-2265-4471-953D-751A1E358B8B}" srcOrd="0" destOrd="0" parTransId="{65AFEFF5-031B-46AA-8585-38C01ABBE56F}" sibTransId="{126B1489-743B-4273-B6CF-8604A6E83A04}"/>
    <dgm:cxn modelId="{69AC4588-F348-445B-BC2A-7C5AE9E9B4B6}" type="presOf" srcId="{83AA5C09-2BA4-4F53-B9CF-4A0D5EDCB7A9}" destId="{09804BB6-DC34-4D90-BF55-1D4A0CE85E8A}" srcOrd="0" destOrd="0" presId="urn:microsoft.com/office/officeart/2005/8/layout/radial6"/>
    <dgm:cxn modelId="{5DE2BE8C-06F6-4701-8CE8-27C2122BAAED}" type="presOf" srcId="{8757EEE8-B086-43E6-9A5B-12E27CCED30C}" destId="{726413BE-7075-4E17-A9A9-282212F87671}" srcOrd="0" destOrd="0" presId="urn:microsoft.com/office/officeart/2005/8/layout/radial6"/>
    <dgm:cxn modelId="{77CB0D8D-822B-4647-B18B-C826E9545A93}" srcId="{6A93708B-0B6C-465B-9FD2-6E41B305CF05}" destId="{41410C9F-E8B2-48EE-8A92-D15215D2CFFE}" srcOrd="2" destOrd="0" parTransId="{15916300-BF04-4839-975D-01BE5B361E29}" sibTransId="{966E1CA4-97AD-4198-969B-2A4095CACB7D}"/>
    <dgm:cxn modelId="{2AE25CA2-54A1-4726-AAC1-B8A235F15AE0}" type="presOf" srcId="{86F37336-365A-44F9-95FF-73BEE6B99A19}" destId="{28C36BF6-7C8D-4001-BE59-9E6A926C436A}" srcOrd="0" destOrd="0" presId="urn:microsoft.com/office/officeart/2005/8/layout/radial6"/>
    <dgm:cxn modelId="{5198FBAC-3037-494B-9CD6-74E75A0B0D59}" srcId="{F39A7C6F-967C-412E-9632-67896366101D}" destId="{E8011C08-2D30-40D5-9A19-E00539A62F0C}" srcOrd="2" destOrd="0" parTransId="{8B22390B-D578-49B3-B807-6F575452178B}" sibTransId="{1E396730-B743-4301-9D36-76C1A9DD26DF}"/>
    <dgm:cxn modelId="{7F3F39B1-6295-4AA0-B24E-3DDD0F5BC1F5}" srcId="{F39A7C6F-967C-412E-9632-67896366101D}" destId="{6A93708B-0B6C-465B-9FD2-6E41B305CF05}" srcOrd="0" destOrd="0" parTransId="{EDA4DB00-60E1-4BBE-BEC3-D2FBF6794183}" sibTransId="{A63C06B6-10BF-463C-A814-73D277C70BF3}"/>
    <dgm:cxn modelId="{22411CC3-915A-4881-B64B-88C4308F5406}" type="presOf" srcId="{F39A7C6F-967C-412E-9632-67896366101D}" destId="{504C4216-1273-4470-A4B3-41BA2F6C5AC9}" srcOrd="0" destOrd="0" presId="urn:microsoft.com/office/officeart/2005/8/layout/radial6"/>
    <dgm:cxn modelId="{FC430CCA-B525-4771-AA61-995D2A93E745}" type="presOf" srcId="{10741830-2265-4471-953D-751A1E358B8B}" destId="{74AC3678-08D0-49D5-9FB0-7593F730E16D}" srcOrd="0" destOrd="0" presId="urn:microsoft.com/office/officeart/2005/8/layout/radial6"/>
    <dgm:cxn modelId="{6736ECF9-A554-4516-8C85-FE0D3E74F843}" type="presOf" srcId="{6A93708B-0B6C-465B-9FD2-6E41B305CF05}" destId="{16E15A40-8296-422F-A5A6-CD05FAD666ED}" srcOrd="0" destOrd="0" presId="urn:microsoft.com/office/officeart/2005/8/layout/radial6"/>
    <dgm:cxn modelId="{275C52FA-6912-484F-AAAF-890071C903F6}" srcId="{6A93708B-0B6C-465B-9FD2-6E41B305CF05}" destId="{D2AD1279-AF98-4917-B40C-850D31CA9F57}" srcOrd="3" destOrd="0" parTransId="{9BFAAF66-F438-4BE5-875B-582C3A4689D5}" sibTransId="{86F37336-365A-44F9-95FF-73BEE6B99A19}"/>
    <dgm:cxn modelId="{3AAC3A97-072B-450E-9738-3E9D80292C79}" type="presParOf" srcId="{504C4216-1273-4470-A4B3-41BA2F6C5AC9}" destId="{16E15A40-8296-422F-A5A6-CD05FAD666ED}" srcOrd="0" destOrd="0" presId="urn:microsoft.com/office/officeart/2005/8/layout/radial6"/>
    <dgm:cxn modelId="{5A863038-D49E-4A58-BAB3-74BC485ABEE2}" type="presParOf" srcId="{504C4216-1273-4470-A4B3-41BA2F6C5AC9}" destId="{74AC3678-08D0-49D5-9FB0-7593F730E16D}" srcOrd="1" destOrd="0" presId="urn:microsoft.com/office/officeart/2005/8/layout/radial6"/>
    <dgm:cxn modelId="{6E57E2A0-1AD8-440B-82D4-2242625634FB}" type="presParOf" srcId="{504C4216-1273-4470-A4B3-41BA2F6C5AC9}" destId="{ABA10CA5-037E-43FC-A52E-890E857E66C4}" srcOrd="2" destOrd="0" presId="urn:microsoft.com/office/officeart/2005/8/layout/radial6"/>
    <dgm:cxn modelId="{A3C8F3DC-685B-44A1-B688-4D446EC889FC}" type="presParOf" srcId="{504C4216-1273-4470-A4B3-41BA2F6C5AC9}" destId="{DB6616D3-799F-4D15-988D-9E8D9DB4478D}" srcOrd="3" destOrd="0" presId="urn:microsoft.com/office/officeart/2005/8/layout/radial6"/>
    <dgm:cxn modelId="{B9B0E475-E6ED-441F-9E8E-63DFD7B58275}" type="presParOf" srcId="{504C4216-1273-4470-A4B3-41BA2F6C5AC9}" destId="{726413BE-7075-4E17-A9A9-282212F87671}" srcOrd="4" destOrd="0" presId="urn:microsoft.com/office/officeart/2005/8/layout/radial6"/>
    <dgm:cxn modelId="{3FD1753F-6A59-4550-A904-1E8D027FDF79}" type="presParOf" srcId="{504C4216-1273-4470-A4B3-41BA2F6C5AC9}" destId="{0B7A76F0-33EF-4CE1-ADEC-58230581601E}" srcOrd="5" destOrd="0" presId="urn:microsoft.com/office/officeart/2005/8/layout/radial6"/>
    <dgm:cxn modelId="{37E3DAD3-A507-4315-8468-3CB8E8958DC6}" type="presParOf" srcId="{504C4216-1273-4470-A4B3-41BA2F6C5AC9}" destId="{09804BB6-DC34-4D90-BF55-1D4A0CE85E8A}" srcOrd="6" destOrd="0" presId="urn:microsoft.com/office/officeart/2005/8/layout/radial6"/>
    <dgm:cxn modelId="{65E15705-918D-448B-80E7-A2E7032DC93C}" type="presParOf" srcId="{504C4216-1273-4470-A4B3-41BA2F6C5AC9}" destId="{F05A7251-FB41-415E-B921-C4498A9AC800}" srcOrd="7" destOrd="0" presId="urn:microsoft.com/office/officeart/2005/8/layout/radial6"/>
    <dgm:cxn modelId="{90E8C362-3310-4115-B6BC-F319F9418EF3}" type="presParOf" srcId="{504C4216-1273-4470-A4B3-41BA2F6C5AC9}" destId="{372FD5EA-52A2-4970-BB00-75C3E4A40A25}" srcOrd="8" destOrd="0" presId="urn:microsoft.com/office/officeart/2005/8/layout/radial6"/>
    <dgm:cxn modelId="{F2AA7E27-CF81-435E-ABA5-2952146E8A0C}" type="presParOf" srcId="{504C4216-1273-4470-A4B3-41BA2F6C5AC9}" destId="{C8EEC533-C2B1-4A33-B152-71654742D6A9}" srcOrd="9" destOrd="0" presId="urn:microsoft.com/office/officeart/2005/8/layout/radial6"/>
    <dgm:cxn modelId="{2D2FF997-1B48-4FF3-9EA1-BFAFF80F60ED}" type="presParOf" srcId="{504C4216-1273-4470-A4B3-41BA2F6C5AC9}" destId="{C11A2F36-FDDD-4B02-A4B1-84947C958AE6}" srcOrd="10" destOrd="0" presId="urn:microsoft.com/office/officeart/2005/8/layout/radial6"/>
    <dgm:cxn modelId="{E8C3E53F-3A05-40BF-80F4-796A2D8386C4}" type="presParOf" srcId="{504C4216-1273-4470-A4B3-41BA2F6C5AC9}" destId="{F6843AE1-7409-4868-93B6-C3CB74F6A8EC}" srcOrd="11" destOrd="0" presId="urn:microsoft.com/office/officeart/2005/8/layout/radial6"/>
    <dgm:cxn modelId="{48305415-048F-4C66-8EFB-327F1345E71D}" type="presParOf" srcId="{504C4216-1273-4470-A4B3-41BA2F6C5AC9}" destId="{28C36BF6-7C8D-4001-BE59-9E6A926C436A}" srcOrd="12" destOrd="0" presId="urn:microsoft.com/office/officeart/2005/8/layout/radial6"/>
  </dgm:cxnLst>
  <dgm:bg>
    <a:solidFill>
      <a:schemeClr val="accent1">
        <a:lumMod val="40000"/>
        <a:lumOff val="60000"/>
      </a:schemeClr>
    </a:solidFill>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8C36BF6-7C8D-4001-BE59-9E6A926C436A}">
      <dsp:nvSpPr>
        <dsp:cNvPr id="0" name=""/>
        <dsp:cNvSpPr/>
      </dsp:nvSpPr>
      <dsp:spPr>
        <a:xfrm>
          <a:off x="2617731" y="418704"/>
          <a:ext cx="2814109" cy="2814109"/>
        </a:xfrm>
        <a:prstGeom prst="blockArc">
          <a:avLst>
            <a:gd name="adj1" fmla="val 10796459"/>
            <a:gd name="adj2" fmla="val 16163712"/>
            <a:gd name="adj3" fmla="val 4639"/>
          </a:avLst>
        </a:prstGeom>
        <a:solidFill>
          <a:schemeClr val="accent3">
            <a:hueOff val="11250264"/>
            <a:satOff val="-16880"/>
            <a:lumOff val="-2745"/>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C8EEC533-C2B1-4A33-B152-71654742D6A9}">
      <dsp:nvSpPr>
        <dsp:cNvPr id="0" name=""/>
        <dsp:cNvSpPr/>
      </dsp:nvSpPr>
      <dsp:spPr>
        <a:xfrm>
          <a:off x="2617732" y="420120"/>
          <a:ext cx="2814109" cy="2814109"/>
        </a:xfrm>
        <a:prstGeom prst="blockArc">
          <a:avLst>
            <a:gd name="adj1" fmla="val 5400000"/>
            <a:gd name="adj2" fmla="val 10800000"/>
            <a:gd name="adj3" fmla="val 4639"/>
          </a:avLst>
        </a:prstGeom>
        <a:solidFill>
          <a:schemeClr val="accent3">
            <a:hueOff val="7500176"/>
            <a:satOff val="-11253"/>
            <a:lumOff val="-183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09804BB6-DC34-4D90-BF55-1D4A0CE85E8A}">
      <dsp:nvSpPr>
        <dsp:cNvPr id="0" name=""/>
        <dsp:cNvSpPr/>
      </dsp:nvSpPr>
      <dsp:spPr>
        <a:xfrm>
          <a:off x="2627964" y="420158"/>
          <a:ext cx="2814109" cy="2814109"/>
        </a:xfrm>
        <a:prstGeom prst="blockArc">
          <a:avLst>
            <a:gd name="adj1" fmla="val 21487093"/>
            <a:gd name="adj2" fmla="val 5425594"/>
            <a:gd name="adj3" fmla="val 4639"/>
          </a:avLst>
        </a:prstGeom>
        <a:solidFill>
          <a:schemeClr val="accent3">
            <a:hueOff val="3750088"/>
            <a:satOff val="-5627"/>
            <a:lumOff val="-915"/>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DB6616D3-799F-4D15-988D-9E8D9DB4478D}">
      <dsp:nvSpPr>
        <dsp:cNvPr id="0" name=""/>
        <dsp:cNvSpPr/>
      </dsp:nvSpPr>
      <dsp:spPr>
        <a:xfrm>
          <a:off x="2627912" y="418559"/>
          <a:ext cx="2814109" cy="2814109"/>
        </a:xfrm>
        <a:prstGeom prst="blockArc">
          <a:avLst>
            <a:gd name="adj1" fmla="val 16138243"/>
            <a:gd name="adj2" fmla="val 21491095"/>
            <a:gd name="adj3" fmla="val 4639"/>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16E15A40-8296-422F-A5A6-CD05FAD666ED}">
      <dsp:nvSpPr>
        <dsp:cNvPr id="0" name=""/>
        <dsp:cNvSpPr/>
      </dsp:nvSpPr>
      <dsp:spPr>
        <a:xfrm>
          <a:off x="3368915" y="1206021"/>
          <a:ext cx="1295083" cy="1295083"/>
        </a:xfrm>
        <a:prstGeom prst="ellipse">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en-US" sz="2000" kern="1200" dirty="0"/>
            <a:t>Suicide Safer Schools</a:t>
          </a:r>
        </a:p>
      </dsp:txBody>
      <dsp:txXfrm>
        <a:off x="3558576" y="1395682"/>
        <a:ext cx="915761" cy="915761"/>
      </dsp:txXfrm>
    </dsp:sp>
    <dsp:sp modelId="{74AC3678-08D0-49D5-9FB0-7593F730E16D}">
      <dsp:nvSpPr>
        <dsp:cNvPr id="0" name=""/>
        <dsp:cNvSpPr/>
      </dsp:nvSpPr>
      <dsp:spPr>
        <a:xfrm>
          <a:off x="3200399" y="1388"/>
          <a:ext cx="1619757" cy="900058"/>
        </a:xfrm>
        <a:prstGeom prst="ellipse">
          <a:avLst/>
        </a:prstGeom>
        <a:solidFill>
          <a:srgbClr val="C00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n-US" sz="1600" kern="1200" baseline="0" dirty="0">
              <a:solidFill>
                <a:schemeClr val="bg1"/>
              </a:solidFill>
            </a:rPr>
            <a:t>Commitment to Suicide Prevention</a:t>
          </a:r>
          <a:r>
            <a:rPr lang="en-US" sz="1600" kern="1200" baseline="0" dirty="0">
              <a:solidFill>
                <a:schemeClr val="accent3"/>
              </a:solidFill>
            </a:rPr>
            <a:t> </a:t>
          </a:r>
        </a:p>
      </dsp:txBody>
      <dsp:txXfrm>
        <a:off x="3437607" y="133198"/>
        <a:ext cx="1145341" cy="636438"/>
      </dsp:txXfrm>
    </dsp:sp>
    <dsp:sp modelId="{726413BE-7075-4E17-A9A9-282212F87671}">
      <dsp:nvSpPr>
        <dsp:cNvPr id="0" name=""/>
        <dsp:cNvSpPr/>
      </dsp:nvSpPr>
      <dsp:spPr>
        <a:xfrm>
          <a:off x="4761087" y="1272223"/>
          <a:ext cx="1295218" cy="1019715"/>
        </a:xfrm>
        <a:prstGeom prst="ellipse">
          <a:avLst/>
        </a:prstGeom>
        <a:solidFill>
          <a:srgbClr val="FFC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US" sz="1400" b="0" kern="1200" dirty="0"/>
            <a:t>Clear Pathways for  Student Help</a:t>
          </a:r>
        </a:p>
      </dsp:txBody>
      <dsp:txXfrm>
        <a:off x="4950767" y="1421557"/>
        <a:ext cx="915858" cy="721047"/>
      </dsp:txXfrm>
    </dsp:sp>
    <dsp:sp modelId="{F05A7251-FB41-415E-B921-C4498A9AC800}">
      <dsp:nvSpPr>
        <dsp:cNvPr id="0" name=""/>
        <dsp:cNvSpPr/>
      </dsp:nvSpPr>
      <dsp:spPr>
        <a:xfrm>
          <a:off x="3309153" y="2748314"/>
          <a:ext cx="1431265" cy="906558"/>
        </a:xfrm>
        <a:prstGeom prst="ellipse">
          <a:avLst/>
        </a:prstGeom>
        <a:solidFill>
          <a:schemeClr val="accent3">
            <a:hueOff val="7500176"/>
            <a:satOff val="-11253"/>
            <a:lumOff val="-183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US" sz="1200" b="1" kern="1200" dirty="0"/>
            <a:t>Best Practice  Based Training </a:t>
          </a:r>
        </a:p>
        <a:p>
          <a:pPr marL="0" lvl="0" indent="0" algn="ctr" defTabSz="533400">
            <a:lnSpc>
              <a:spcPct val="90000"/>
            </a:lnSpc>
            <a:spcBef>
              <a:spcPct val="0"/>
            </a:spcBef>
            <a:spcAft>
              <a:spcPct val="35000"/>
            </a:spcAft>
            <a:buNone/>
          </a:pPr>
          <a:r>
            <a:rPr lang="en-US" sz="1200" b="1" kern="1200" dirty="0"/>
            <a:t>(Screening )</a:t>
          </a:r>
        </a:p>
      </dsp:txBody>
      <dsp:txXfrm>
        <a:off x="3518757" y="2881076"/>
        <a:ext cx="1012057" cy="641034"/>
      </dsp:txXfrm>
    </dsp:sp>
    <dsp:sp modelId="{C11A2F36-FDDD-4B02-A4B1-84947C958AE6}">
      <dsp:nvSpPr>
        <dsp:cNvPr id="0" name=""/>
        <dsp:cNvSpPr/>
      </dsp:nvSpPr>
      <dsp:spPr>
        <a:xfrm>
          <a:off x="1954185" y="1272220"/>
          <a:ext cx="1392365" cy="1109908"/>
        </a:xfrm>
        <a:prstGeom prst="ellipse">
          <a:avLst/>
        </a:prstGeom>
        <a:solidFill>
          <a:srgbClr val="92D05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488950">
            <a:lnSpc>
              <a:spcPct val="90000"/>
            </a:lnSpc>
            <a:spcBef>
              <a:spcPct val="0"/>
            </a:spcBef>
            <a:spcAft>
              <a:spcPct val="35000"/>
            </a:spcAft>
            <a:buNone/>
          </a:pPr>
          <a:r>
            <a:rPr lang="en-US" sz="1100" b="1" kern="1200" dirty="0"/>
            <a:t>Referrals &amp; Follow Up in Collaboration with Community </a:t>
          </a:r>
        </a:p>
      </dsp:txBody>
      <dsp:txXfrm>
        <a:off x="2158092" y="1434762"/>
        <a:ext cx="984551" cy="784824"/>
      </dsp:txXfrm>
    </dsp:sp>
  </dsp:spTree>
</dsp:drawing>
</file>

<file path=ppt/diagrams/layout1.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93028244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0" y="0"/>
            <a:ext cx="3077739" cy="46967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19677" tIns="0" rIns="19677" bIns="0" numCol="1" anchor="t" anchorCtr="0" compatLnSpc="1">
            <a:prstTxWarp prst="textNoShape">
              <a:avLst/>
            </a:prstTxWarp>
          </a:bodyPr>
          <a:lstStyle>
            <a:lvl1pPr>
              <a:defRPr sz="1000" i="1">
                <a:solidFill>
                  <a:schemeClr val="tx1"/>
                </a:solidFill>
              </a:defRPr>
            </a:lvl1pPr>
          </a:lstStyle>
          <a:p>
            <a:pPr>
              <a:defRPr/>
            </a:pPr>
            <a:endParaRPr lang="en-US" altLang="en-US" dirty="0"/>
          </a:p>
        </p:txBody>
      </p:sp>
      <p:sp>
        <p:nvSpPr>
          <p:cNvPr id="2051" name="Rectangle 3"/>
          <p:cNvSpPr>
            <a:spLocks noGrp="1" noChangeArrowheads="1"/>
          </p:cNvSpPr>
          <p:nvPr>
            <p:ph type="dt" idx="1"/>
          </p:nvPr>
        </p:nvSpPr>
        <p:spPr bwMode="auto">
          <a:xfrm>
            <a:off x="4024736" y="0"/>
            <a:ext cx="3077739" cy="46967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19677" tIns="0" rIns="19677" bIns="0" numCol="1" anchor="t" anchorCtr="0" compatLnSpc="1">
            <a:prstTxWarp prst="textNoShape">
              <a:avLst/>
            </a:prstTxWarp>
          </a:bodyPr>
          <a:lstStyle>
            <a:lvl1pPr algn="r">
              <a:defRPr sz="1000" i="1">
                <a:solidFill>
                  <a:schemeClr val="tx1"/>
                </a:solidFill>
              </a:defRPr>
            </a:lvl1pPr>
          </a:lstStyle>
          <a:p>
            <a:pPr>
              <a:defRPr/>
            </a:pPr>
            <a:endParaRPr lang="en-US" altLang="en-US" dirty="0"/>
          </a:p>
        </p:txBody>
      </p:sp>
      <p:sp>
        <p:nvSpPr>
          <p:cNvPr id="8196" name="Rectangle 4"/>
          <p:cNvSpPr>
            <a:spLocks noGrp="1" noRot="1" noChangeAspect="1" noChangeArrowheads="1" noTextEdit="1"/>
          </p:cNvSpPr>
          <p:nvPr>
            <p:ph type="sldImg" idx="2"/>
          </p:nvPr>
        </p:nvSpPr>
        <p:spPr bwMode="auto">
          <a:xfrm>
            <a:off x="431800" y="709613"/>
            <a:ext cx="6238875" cy="3509962"/>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46997" y="4459404"/>
            <a:ext cx="5208482" cy="422538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5104" tIns="47553" rIns="95104" bIns="47553" numCol="1" anchor="t" anchorCtr="0" compatLnSpc="1">
            <a:prstTxWarp prst="textNoShape">
              <a:avLst/>
            </a:prstTxWarp>
          </a:bodyPr>
          <a:lstStyle/>
          <a:p>
            <a:pPr lvl="0"/>
            <a:r>
              <a:rPr lang="en-US" altLang="en-US" noProof="0"/>
              <a:t>Click to edit Master text styles</a:t>
            </a:r>
          </a:p>
          <a:p>
            <a:pPr lvl="1"/>
            <a:r>
              <a:rPr lang="en-US" altLang="en-US" noProof="0"/>
              <a:t>Second level</a:t>
            </a:r>
          </a:p>
          <a:p>
            <a:pPr lvl="2"/>
            <a:r>
              <a:rPr lang="en-US" altLang="en-US" noProof="0"/>
              <a:t>Third level</a:t>
            </a:r>
          </a:p>
          <a:p>
            <a:pPr lvl="3"/>
            <a:r>
              <a:rPr lang="en-US" altLang="en-US" noProof="0"/>
              <a:t>Fourth level</a:t>
            </a:r>
          </a:p>
          <a:p>
            <a:pPr lvl="4"/>
            <a:r>
              <a:rPr lang="en-US" altLang="en-US" noProof="0"/>
              <a:t>Fifth level</a:t>
            </a:r>
          </a:p>
        </p:txBody>
      </p:sp>
      <p:sp>
        <p:nvSpPr>
          <p:cNvPr id="2054" name="Rectangle 6"/>
          <p:cNvSpPr>
            <a:spLocks noGrp="1" noChangeArrowheads="1"/>
          </p:cNvSpPr>
          <p:nvPr>
            <p:ph type="ftr" sz="quarter" idx="4"/>
          </p:nvPr>
        </p:nvSpPr>
        <p:spPr bwMode="auto">
          <a:xfrm>
            <a:off x="0" y="8918806"/>
            <a:ext cx="3077739" cy="46967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19677" tIns="0" rIns="19677" bIns="0" numCol="1" anchor="b" anchorCtr="0" compatLnSpc="1">
            <a:prstTxWarp prst="textNoShape">
              <a:avLst/>
            </a:prstTxWarp>
          </a:bodyPr>
          <a:lstStyle>
            <a:lvl1pPr>
              <a:defRPr sz="1000" i="1">
                <a:solidFill>
                  <a:schemeClr val="tx1"/>
                </a:solidFill>
              </a:defRPr>
            </a:lvl1pPr>
          </a:lstStyle>
          <a:p>
            <a:pPr>
              <a:defRPr/>
            </a:pPr>
            <a:endParaRPr lang="en-US" altLang="en-US" dirty="0"/>
          </a:p>
        </p:txBody>
      </p:sp>
      <p:sp>
        <p:nvSpPr>
          <p:cNvPr id="2055" name="Rectangle 7"/>
          <p:cNvSpPr>
            <a:spLocks noGrp="1" noChangeArrowheads="1"/>
          </p:cNvSpPr>
          <p:nvPr>
            <p:ph type="sldNum" sz="quarter" idx="5"/>
          </p:nvPr>
        </p:nvSpPr>
        <p:spPr bwMode="auto">
          <a:xfrm>
            <a:off x="4024736" y="8918806"/>
            <a:ext cx="3077739" cy="46967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19677" tIns="0" rIns="19677" bIns="0" numCol="1" anchor="b" anchorCtr="0" compatLnSpc="1">
            <a:prstTxWarp prst="textNoShape">
              <a:avLst/>
            </a:prstTxWarp>
          </a:bodyPr>
          <a:lstStyle>
            <a:lvl1pPr algn="r">
              <a:defRPr sz="1000" i="1">
                <a:solidFill>
                  <a:schemeClr val="tx1"/>
                </a:solidFill>
              </a:defRPr>
            </a:lvl1pPr>
          </a:lstStyle>
          <a:p>
            <a:fld id="{0CF6FA74-81C4-4B29-920D-9EE18C0CC7F7}" type="slidenum">
              <a:rPr lang="en-US" altLang="en-US"/>
              <a:pPr/>
              <a:t>‹#›</a:t>
            </a:fld>
            <a:endParaRPr lang="en-US" altLang="en-US" dirty="0"/>
          </a:p>
        </p:txBody>
      </p:sp>
    </p:spTree>
    <p:extLst>
      <p:ext uri="{BB962C8B-B14F-4D97-AF65-F5344CB8AC3E}">
        <p14:creationId xmlns:p14="http://schemas.microsoft.com/office/powerpoint/2010/main" val="36261067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CF6FA74-81C4-4B29-920D-9EE18C0CC7F7}" type="slidenum">
              <a:rPr lang="en-US" altLang="en-US" smtClean="0"/>
              <a:pPr/>
              <a:t>1</a:t>
            </a:fld>
            <a:endParaRPr lang="en-US" altLang="en-US" dirty="0"/>
          </a:p>
        </p:txBody>
      </p:sp>
    </p:spTree>
    <p:extLst>
      <p:ext uri="{BB962C8B-B14F-4D97-AF65-F5344CB8AC3E}">
        <p14:creationId xmlns:p14="http://schemas.microsoft.com/office/powerpoint/2010/main" val="32442084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31800" y="709613"/>
            <a:ext cx="6238875" cy="3509962"/>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84B475C-CF3A-489F-9C67-93DB06CADD4C}" type="slidenum">
              <a:rPr lang="en-US" smtClean="0"/>
              <a:pPr/>
              <a:t>2</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31800" y="709613"/>
            <a:ext cx="6238875" cy="3509962"/>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84B475C-CF3A-489F-9C67-93DB06CADD4C}" type="slidenum">
              <a:rPr lang="en-US" smtClean="0"/>
              <a:pPr/>
              <a:t>18</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pPr>
              <a:defRPr/>
            </a:pPr>
            <a:endParaRPr lang="en-US" altLang="en-US" dirty="0"/>
          </a:p>
        </p:txBody>
      </p:sp>
      <p:sp>
        <p:nvSpPr>
          <p:cNvPr id="5" name="Footer Placeholder 4"/>
          <p:cNvSpPr>
            <a:spLocks noGrp="1"/>
          </p:cNvSpPr>
          <p:nvPr>
            <p:ph type="ftr" sz="quarter" idx="11"/>
          </p:nvPr>
        </p:nvSpPr>
        <p:spPr/>
        <p:txBody>
          <a:bodyPr/>
          <a:lstStyle/>
          <a:p>
            <a:pPr>
              <a:defRPr/>
            </a:pPr>
            <a:endParaRPr lang="en-US" altLang="en-US" dirty="0"/>
          </a:p>
        </p:txBody>
      </p:sp>
      <p:sp>
        <p:nvSpPr>
          <p:cNvPr id="6" name="Slide Number Placeholder 5"/>
          <p:cNvSpPr>
            <a:spLocks noGrp="1"/>
          </p:cNvSpPr>
          <p:nvPr>
            <p:ph type="sldNum" sz="quarter" idx="12"/>
          </p:nvPr>
        </p:nvSpPr>
        <p:spPr/>
        <p:txBody>
          <a:bodyPr/>
          <a:lstStyle/>
          <a:p>
            <a:fld id="{853D6E62-BA30-4ED9-B30E-26A521E17E9A}" type="slidenum">
              <a:rPr lang="en-US" altLang="en-US" smtClean="0"/>
              <a:pPr/>
              <a:t>‹#›</a:t>
            </a:fld>
            <a:endParaRPr lang="en-US"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endParaRPr lang="en-US" altLang="en-US" dirty="0"/>
          </a:p>
        </p:txBody>
      </p:sp>
      <p:sp>
        <p:nvSpPr>
          <p:cNvPr id="5" name="Footer Placeholder 4"/>
          <p:cNvSpPr>
            <a:spLocks noGrp="1"/>
          </p:cNvSpPr>
          <p:nvPr>
            <p:ph type="ftr" sz="quarter" idx="11"/>
          </p:nvPr>
        </p:nvSpPr>
        <p:spPr/>
        <p:txBody>
          <a:bodyPr/>
          <a:lstStyle/>
          <a:p>
            <a:pPr>
              <a:defRPr/>
            </a:pPr>
            <a:endParaRPr lang="en-US" altLang="en-US" dirty="0"/>
          </a:p>
        </p:txBody>
      </p:sp>
      <p:sp>
        <p:nvSpPr>
          <p:cNvPr id="6" name="Slide Number Placeholder 5"/>
          <p:cNvSpPr>
            <a:spLocks noGrp="1"/>
          </p:cNvSpPr>
          <p:nvPr>
            <p:ph type="sldNum" sz="quarter" idx="12"/>
          </p:nvPr>
        </p:nvSpPr>
        <p:spPr/>
        <p:txBody>
          <a:bodyPr/>
          <a:lstStyle/>
          <a:p>
            <a:fld id="{34542A68-9F98-4B0A-A918-C781C82C6F3B}" type="slidenum">
              <a:rPr lang="en-US" altLang="en-US" smtClean="0"/>
              <a:pPr/>
              <a:t>‹#›</a:t>
            </a:fld>
            <a:endParaRPr lang="en-US"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endParaRPr lang="en-US" altLang="en-US" dirty="0"/>
          </a:p>
        </p:txBody>
      </p:sp>
      <p:sp>
        <p:nvSpPr>
          <p:cNvPr id="5" name="Footer Placeholder 4"/>
          <p:cNvSpPr>
            <a:spLocks noGrp="1"/>
          </p:cNvSpPr>
          <p:nvPr>
            <p:ph type="ftr" sz="quarter" idx="11"/>
          </p:nvPr>
        </p:nvSpPr>
        <p:spPr/>
        <p:txBody>
          <a:bodyPr/>
          <a:lstStyle/>
          <a:p>
            <a:pPr>
              <a:defRPr/>
            </a:pPr>
            <a:endParaRPr lang="en-US" altLang="en-US" dirty="0"/>
          </a:p>
        </p:txBody>
      </p:sp>
      <p:sp>
        <p:nvSpPr>
          <p:cNvPr id="6" name="Slide Number Placeholder 5"/>
          <p:cNvSpPr>
            <a:spLocks noGrp="1"/>
          </p:cNvSpPr>
          <p:nvPr>
            <p:ph type="sldNum" sz="quarter" idx="12"/>
          </p:nvPr>
        </p:nvSpPr>
        <p:spPr/>
        <p:txBody>
          <a:bodyPr/>
          <a:lstStyle/>
          <a:p>
            <a:fld id="{B6342A9A-FC64-4BFC-80C8-111FE4B7E0AB}" type="slidenum">
              <a:rPr lang="en-US" altLang="en-US" smtClean="0"/>
              <a:pPr/>
              <a:t>‹#›</a:t>
            </a:fld>
            <a:endParaRPr lang="en-US"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endParaRPr lang="en-US" altLang="en-US" dirty="0"/>
          </a:p>
        </p:txBody>
      </p:sp>
      <p:sp>
        <p:nvSpPr>
          <p:cNvPr id="5" name="Footer Placeholder 4"/>
          <p:cNvSpPr>
            <a:spLocks noGrp="1"/>
          </p:cNvSpPr>
          <p:nvPr>
            <p:ph type="ftr" sz="quarter" idx="11"/>
          </p:nvPr>
        </p:nvSpPr>
        <p:spPr/>
        <p:txBody>
          <a:bodyPr/>
          <a:lstStyle/>
          <a:p>
            <a:pPr>
              <a:defRPr/>
            </a:pPr>
            <a:endParaRPr lang="en-US" altLang="en-US" dirty="0"/>
          </a:p>
        </p:txBody>
      </p:sp>
      <p:sp>
        <p:nvSpPr>
          <p:cNvPr id="6" name="Slide Number Placeholder 5"/>
          <p:cNvSpPr>
            <a:spLocks noGrp="1"/>
          </p:cNvSpPr>
          <p:nvPr>
            <p:ph type="sldNum" sz="quarter" idx="12"/>
          </p:nvPr>
        </p:nvSpPr>
        <p:spPr/>
        <p:txBody>
          <a:bodyPr/>
          <a:lstStyle/>
          <a:p>
            <a:fld id="{FA315D09-1296-47CD-BCBD-2C26435CB89B}" type="slidenum">
              <a:rPr lang="en-US" altLang="en-US" smtClean="0"/>
              <a:pPr/>
              <a:t>‹#›</a:t>
            </a:fld>
            <a:endParaRPr lang="en-US" alt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endParaRPr lang="en-US" altLang="en-US" dirty="0"/>
          </a:p>
        </p:txBody>
      </p:sp>
      <p:sp>
        <p:nvSpPr>
          <p:cNvPr id="5" name="Footer Placeholder 4"/>
          <p:cNvSpPr>
            <a:spLocks noGrp="1"/>
          </p:cNvSpPr>
          <p:nvPr>
            <p:ph type="ftr" sz="quarter" idx="11"/>
          </p:nvPr>
        </p:nvSpPr>
        <p:spPr/>
        <p:txBody>
          <a:bodyPr/>
          <a:lstStyle/>
          <a:p>
            <a:pPr>
              <a:defRPr/>
            </a:pPr>
            <a:endParaRPr lang="en-US" altLang="en-US" dirty="0"/>
          </a:p>
        </p:txBody>
      </p:sp>
      <p:sp>
        <p:nvSpPr>
          <p:cNvPr id="6" name="Slide Number Placeholder 5"/>
          <p:cNvSpPr>
            <a:spLocks noGrp="1"/>
          </p:cNvSpPr>
          <p:nvPr>
            <p:ph type="sldNum" sz="quarter" idx="12"/>
          </p:nvPr>
        </p:nvSpPr>
        <p:spPr/>
        <p:txBody>
          <a:bodyPr/>
          <a:lstStyle/>
          <a:p>
            <a:fld id="{36AA48F4-FB91-4AA7-9401-954AF09DA247}" type="slidenum">
              <a:rPr lang="en-US" altLang="en-US" smtClean="0"/>
              <a:pPr/>
              <a:t>‹#›</a:t>
            </a:fld>
            <a:endParaRPr lang="en-US" alt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pPr>
              <a:defRPr/>
            </a:pPr>
            <a:endParaRPr lang="en-US" altLang="en-US" dirty="0"/>
          </a:p>
        </p:txBody>
      </p:sp>
      <p:sp>
        <p:nvSpPr>
          <p:cNvPr id="6" name="Footer Placeholder 5"/>
          <p:cNvSpPr>
            <a:spLocks noGrp="1"/>
          </p:cNvSpPr>
          <p:nvPr>
            <p:ph type="ftr" sz="quarter" idx="11"/>
          </p:nvPr>
        </p:nvSpPr>
        <p:spPr/>
        <p:txBody>
          <a:bodyPr/>
          <a:lstStyle/>
          <a:p>
            <a:pPr>
              <a:defRPr/>
            </a:pPr>
            <a:endParaRPr lang="en-US" altLang="en-US" dirty="0"/>
          </a:p>
        </p:txBody>
      </p:sp>
      <p:sp>
        <p:nvSpPr>
          <p:cNvPr id="7" name="Slide Number Placeholder 6"/>
          <p:cNvSpPr>
            <a:spLocks noGrp="1"/>
          </p:cNvSpPr>
          <p:nvPr>
            <p:ph type="sldNum" sz="quarter" idx="12"/>
          </p:nvPr>
        </p:nvSpPr>
        <p:spPr/>
        <p:txBody>
          <a:bodyPr/>
          <a:lstStyle/>
          <a:p>
            <a:fld id="{AE484C8E-C6F9-4A04-B9F7-FED9CBCFC63D}" type="slidenum">
              <a:rPr lang="en-US" altLang="en-US" smtClean="0"/>
              <a:pPr/>
              <a:t>‹#›</a:t>
            </a:fld>
            <a:endParaRPr lang="en-US" alt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pPr>
              <a:defRPr/>
            </a:pPr>
            <a:endParaRPr lang="en-US" altLang="en-US" dirty="0"/>
          </a:p>
        </p:txBody>
      </p:sp>
      <p:sp>
        <p:nvSpPr>
          <p:cNvPr id="8" name="Footer Placeholder 7"/>
          <p:cNvSpPr>
            <a:spLocks noGrp="1"/>
          </p:cNvSpPr>
          <p:nvPr>
            <p:ph type="ftr" sz="quarter" idx="11"/>
          </p:nvPr>
        </p:nvSpPr>
        <p:spPr/>
        <p:txBody>
          <a:bodyPr/>
          <a:lstStyle/>
          <a:p>
            <a:pPr>
              <a:defRPr/>
            </a:pPr>
            <a:endParaRPr lang="en-US" altLang="en-US" dirty="0"/>
          </a:p>
        </p:txBody>
      </p:sp>
      <p:sp>
        <p:nvSpPr>
          <p:cNvPr id="9" name="Slide Number Placeholder 8"/>
          <p:cNvSpPr>
            <a:spLocks noGrp="1"/>
          </p:cNvSpPr>
          <p:nvPr>
            <p:ph type="sldNum" sz="quarter" idx="12"/>
          </p:nvPr>
        </p:nvSpPr>
        <p:spPr/>
        <p:txBody>
          <a:bodyPr/>
          <a:lstStyle/>
          <a:p>
            <a:fld id="{C8807553-3881-403C-BA66-C3C29219CD65}" type="slidenum">
              <a:rPr lang="en-US" altLang="en-US" smtClean="0"/>
              <a:pPr/>
              <a:t>‹#›</a:t>
            </a:fld>
            <a:endParaRPr lang="en-US" alt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pPr>
              <a:defRPr/>
            </a:pPr>
            <a:endParaRPr lang="en-US" altLang="en-US" dirty="0"/>
          </a:p>
        </p:txBody>
      </p:sp>
      <p:sp>
        <p:nvSpPr>
          <p:cNvPr id="4" name="Footer Placeholder 3"/>
          <p:cNvSpPr>
            <a:spLocks noGrp="1"/>
          </p:cNvSpPr>
          <p:nvPr>
            <p:ph type="ftr" sz="quarter" idx="11"/>
          </p:nvPr>
        </p:nvSpPr>
        <p:spPr/>
        <p:txBody>
          <a:bodyPr/>
          <a:lstStyle/>
          <a:p>
            <a:pPr>
              <a:defRPr/>
            </a:pPr>
            <a:endParaRPr lang="en-US" altLang="en-US" dirty="0"/>
          </a:p>
        </p:txBody>
      </p:sp>
      <p:sp>
        <p:nvSpPr>
          <p:cNvPr id="5" name="Slide Number Placeholder 4"/>
          <p:cNvSpPr>
            <a:spLocks noGrp="1"/>
          </p:cNvSpPr>
          <p:nvPr>
            <p:ph type="sldNum" sz="quarter" idx="12"/>
          </p:nvPr>
        </p:nvSpPr>
        <p:spPr/>
        <p:txBody>
          <a:bodyPr/>
          <a:lstStyle/>
          <a:p>
            <a:fld id="{3C2F7C07-8DED-493A-9CBE-71353518499A}" type="slidenum">
              <a:rPr lang="en-US" altLang="en-US" smtClean="0"/>
              <a:pPr/>
              <a:t>‹#›</a:t>
            </a:fld>
            <a:endParaRPr lang="en-US" alt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ltLang="en-US" dirty="0"/>
          </a:p>
        </p:txBody>
      </p:sp>
      <p:sp>
        <p:nvSpPr>
          <p:cNvPr id="3" name="Footer Placeholder 2"/>
          <p:cNvSpPr>
            <a:spLocks noGrp="1"/>
          </p:cNvSpPr>
          <p:nvPr>
            <p:ph type="ftr" sz="quarter" idx="11"/>
          </p:nvPr>
        </p:nvSpPr>
        <p:spPr/>
        <p:txBody>
          <a:bodyPr/>
          <a:lstStyle/>
          <a:p>
            <a:pPr>
              <a:defRPr/>
            </a:pPr>
            <a:endParaRPr lang="en-US" altLang="en-US" dirty="0"/>
          </a:p>
        </p:txBody>
      </p:sp>
      <p:sp>
        <p:nvSpPr>
          <p:cNvPr id="4" name="Slide Number Placeholder 3"/>
          <p:cNvSpPr>
            <a:spLocks noGrp="1"/>
          </p:cNvSpPr>
          <p:nvPr>
            <p:ph type="sldNum" sz="quarter" idx="12"/>
          </p:nvPr>
        </p:nvSpPr>
        <p:spPr/>
        <p:txBody>
          <a:bodyPr/>
          <a:lstStyle/>
          <a:p>
            <a:fld id="{68E666D0-0C9D-4676-9117-4B5528B14753}" type="slidenum">
              <a:rPr lang="en-US" altLang="en-US" smtClean="0"/>
              <a:pPr/>
              <a:t>‹#›</a:t>
            </a:fld>
            <a:endParaRPr lang="en-US" alt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endParaRPr lang="en-US" altLang="en-US" dirty="0"/>
          </a:p>
        </p:txBody>
      </p:sp>
      <p:sp>
        <p:nvSpPr>
          <p:cNvPr id="6" name="Footer Placeholder 5"/>
          <p:cNvSpPr>
            <a:spLocks noGrp="1"/>
          </p:cNvSpPr>
          <p:nvPr>
            <p:ph type="ftr" sz="quarter" idx="11"/>
          </p:nvPr>
        </p:nvSpPr>
        <p:spPr/>
        <p:txBody>
          <a:bodyPr/>
          <a:lstStyle/>
          <a:p>
            <a:pPr>
              <a:defRPr/>
            </a:pPr>
            <a:endParaRPr lang="en-US" altLang="en-US" dirty="0"/>
          </a:p>
        </p:txBody>
      </p:sp>
      <p:sp>
        <p:nvSpPr>
          <p:cNvPr id="7" name="Slide Number Placeholder 6"/>
          <p:cNvSpPr>
            <a:spLocks noGrp="1"/>
          </p:cNvSpPr>
          <p:nvPr>
            <p:ph type="sldNum" sz="quarter" idx="12"/>
          </p:nvPr>
        </p:nvSpPr>
        <p:spPr/>
        <p:txBody>
          <a:bodyPr/>
          <a:lstStyle/>
          <a:p>
            <a:fld id="{9164555B-590B-4B68-9599-8B737F701058}" type="slidenum">
              <a:rPr lang="en-US" altLang="en-US" smtClean="0"/>
              <a:pPr/>
              <a:t>‹#›</a:t>
            </a:fld>
            <a:endParaRPr lang="en-US" alt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endParaRPr lang="en-US" altLang="en-US" dirty="0"/>
          </a:p>
        </p:txBody>
      </p:sp>
      <p:sp>
        <p:nvSpPr>
          <p:cNvPr id="6" name="Footer Placeholder 5"/>
          <p:cNvSpPr>
            <a:spLocks noGrp="1"/>
          </p:cNvSpPr>
          <p:nvPr>
            <p:ph type="ftr" sz="quarter" idx="11"/>
          </p:nvPr>
        </p:nvSpPr>
        <p:spPr/>
        <p:txBody>
          <a:bodyPr/>
          <a:lstStyle/>
          <a:p>
            <a:pPr>
              <a:defRPr/>
            </a:pPr>
            <a:endParaRPr lang="en-US" altLang="en-US" dirty="0"/>
          </a:p>
        </p:txBody>
      </p:sp>
      <p:sp>
        <p:nvSpPr>
          <p:cNvPr id="7" name="Slide Number Placeholder 6"/>
          <p:cNvSpPr>
            <a:spLocks noGrp="1"/>
          </p:cNvSpPr>
          <p:nvPr>
            <p:ph type="sldNum" sz="quarter" idx="12"/>
          </p:nvPr>
        </p:nvSpPr>
        <p:spPr/>
        <p:txBody>
          <a:bodyPr/>
          <a:lstStyle/>
          <a:p>
            <a:fld id="{CD6347DD-A268-4650-849A-DBFDB185B5F9}" type="slidenum">
              <a:rPr lang="en-US" altLang="en-US" smtClean="0"/>
              <a:pPr/>
              <a:t>‹#›</a:t>
            </a:fld>
            <a:endParaRPr lang="en-US" alt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n-US" altLang="en-US" dirty="0"/>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ltLang="en-US" dirty="0"/>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E6FE5A4E-E14C-4A03-9F1D-582D515CB375}" type="slidenum">
              <a:rPr lang="en-US" altLang="en-US" smtClean="0"/>
              <a:pPr/>
              <a:t>‹#›</a:t>
            </a:fld>
            <a:endParaRPr lang="en-US" altLang="en-US" dirty="0"/>
          </a:p>
        </p:txBody>
      </p:sp>
    </p:spTree>
  </p:cSld>
  <p:clrMap bg1="lt1" tx1="dk1" bg2="lt2" tx2="dk2" accent1="accent1" accent2="accent2" accent3="accent3" accent4="accent4" accent5="accent5" accent6="accent6" hlink="hlink" folHlink="folHlink"/>
  <p:sldLayoutIdLst>
    <p:sldLayoutId id="2147483908" r:id="rId1"/>
    <p:sldLayoutId id="2147483909" r:id="rId2"/>
    <p:sldLayoutId id="2147483910" r:id="rId3"/>
    <p:sldLayoutId id="2147483911" r:id="rId4"/>
    <p:sldLayoutId id="2147483912" r:id="rId5"/>
    <p:sldLayoutId id="2147483913" r:id="rId6"/>
    <p:sldLayoutId id="2147483914" r:id="rId7"/>
    <p:sldLayoutId id="2147483915" r:id="rId8"/>
    <p:sldLayoutId id="2147483916" r:id="rId9"/>
    <p:sldLayoutId id="2147483917" r:id="rId10"/>
    <p:sldLayoutId id="2147483918"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emf"/><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www.TexasSuicidePrevention.org"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2.png"/><Relationship Id="rId5" Type="http://schemas.openxmlformats.org/officeDocument/2006/relationships/image" Target="../media/image3.png"/><Relationship Id="rId4" Type="http://schemas.openxmlformats.org/officeDocument/2006/relationships/hyperlink" Target="http://www.texassuicideprevention.org/wp-content/uploads/2017/03/Texas-Suicide-Safer-Schools-Implementation-Guide-Appendices-Helpful-Tools.pdf" TargetMode="External"/></Relationships>
</file>

<file path=ppt/slides/_rels/slide19.xml.rels><?xml version="1.0" encoding="UTF-8" standalone="yes"?>
<Relationships xmlns="http://schemas.openxmlformats.org/package/2006/relationships"><Relationship Id="rId8" Type="http://schemas.openxmlformats.org/officeDocument/2006/relationships/hyperlink" Target="http://www.texassuicideprevention.org/wp-content/uploads/2017/03/Texas-Suicide-Safer-Schools-Implementation-Guide-Part-3-Assessment-and-Procedures-.pdf" TargetMode="External"/><Relationship Id="rId13" Type="http://schemas.openxmlformats.org/officeDocument/2006/relationships/image" Target="../media/image2.png"/><Relationship Id="rId3" Type="http://schemas.openxmlformats.org/officeDocument/2006/relationships/hyperlink" Target="mailto:Lisa@infuse.com" TargetMode="External"/><Relationship Id="rId7" Type="http://schemas.openxmlformats.org/officeDocument/2006/relationships/hyperlink" Target="http://www.texassuicideprevention.org/wp-content/uploads/2017/03/Texas-Suicide-Safer-Schools-Implementation-Guide-Part-2-Policy-and-Leadership.pdf" TargetMode="External"/><Relationship Id="rId12" Type="http://schemas.openxmlformats.org/officeDocument/2006/relationships/image" Target="../media/image6.png"/><Relationship Id="rId2" Type="http://schemas.openxmlformats.org/officeDocument/2006/relationships/hyperlink" Target="mailto:--hodgekeller@yahoo.com" TargetMode="External"/><Relationship Id="rId1" Type="http://schemas.openxmlformats.org/officeDocument/2006/relationships/slideLayout" Target="../slideLayouts/slideLayout2.xml"/><Relationship Id="rId6" Type="http://schemas.openxmlformats.org/officeDocument/2006/relationships/hyperlink" Target="http://www.texassuicideprevention.org/wp-content/uploads/2017/03/Texas-Suicide-Safer-Schools-Implementation-Guide-Part-I-Introduction-.pdf" TargetMode="External"/><Relationship Id="rId11" Type="http://schemas.openxmlformats.org/officeDocument/2006/relationships/hyperlink" Target="http://www.texassuicideprevention.org/wp-content/uploads/2016/11/2016-Suicide-Safer-Schools-HANDOUT.pdf" TargetMode="External"/><Relationship Id="rId5" Type="http://schemas.openxmlformats.org/officeDocument/2006/relationships/hyperlink" Target="http://www.texassuicideprevention.org/information-library/schools-and-youth-materials/" TargetMode="External"/><Relationship Id="rId10" Type="http://schemas.openxmlformats.org/officeDocument/2006/relationships/hyperlink" Target="http://www.texassuicideprevention.org/wp-content/uploads/2017/03/Texas-Suicide-Safer-Schools-Implementation-Guide-Appendices-Helpful-Tools.pdf" TargetMode="External"/><Relationship Id="rId4" Type="http://schemas.openxmlformats.org/officeDocument/2006/relationships/hyperlink" Target="mailto:Holly.Robles@boerne-isd.net" TargetMode="External"/><Relationship Id="rId9" Type="http://schemas.openxmlformats.org/officeDocument/2006/relationships/hyperlink" Target="http://www.texassuicideprevention.org/wp-content/uploads/2017/03/Texas-Suicide-Safer-Schools-Implementation-Guide-Part-4-Re-Entry-and-Postvention.pdf"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5.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diagramLayout" Target="../diagrams/layout1.xml"/><Relationship Id="rId7" Type="http://schemas.openxmlformats.org/officeDocument/2006/relationships/image" Target="../media/image3.pn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124200" y="285750"/>
            <a:ext cx="5334000" cy="2171700"/>
          </a:xfrm>
        </p:spPr>
        <p:txBody>
          <a:bodyPr>
            <a:noAutofit/>
          </a:bodyPr>
          <a:lstStyle/>
          <a:p>
            <a:pPr algn="l">
              <a:defRPr/>
            </a:pPr>
            <a:br>
              <a:rPr lang="en-US" b="1" dirty="0"/>
            </a:br>
            <a:br>
              <a:rPr lang="en-US" b="1" dirty="0"/>
            </a:br>
            <a:br>
              <a:rPr lang="en-US" b="1" dirty="0"/>
            </a:br>
            <a:br>
              <a:rPr lang="en-US" b="1" dirty="0"/>
            </a:br>
            <a:r>
              <a:rPr lang="en-US" sz="2000" dirty="0"/>
              <a:t>Merily Keller </a:t>
            </a:r>
            <a:r>
              <a:rPr lang="en-US" sz="2000" dirty="0">
                <a:solidFill>
                  <a:schemeClr val="tx2"/>
                </a:solidFill>
              </a:rPr>
              <a:t>hodgekeller@yahoo.com </a:t>
            </a:r>
            <a:br>
              <a:rPr lang="en-US" sz="2000" dirty="0"/>
            </a:br>
            <a:r>
              <a:rPr lang="en-US" sz="2000" dirty="0"/>
              <a:t>Lisa Sullivan</a:t>
            </a:r>
            <a:r>
              <a:rPr lang="en-US" sz="2000" dirty="0">
                <a:solidFill>
                  <a:schemeClr val="tx2"/>
                </a:solidFill>
              </a:rPr>
              <a:t> Lisa@infuse.com</a:t>
            </a:r>
            <a:br>
              <a:rPr lang="en-US" sz="2000" dirty="0"/>
            </a:br>
            <a:r>
              <a:rPr lang="en-US" sz="2000" dirty="0"/>
              <a:t>Holly Robles </a:t>
            </a:r>
            <a:r>
              <a:rPr lang="en-US" sz="2000" dirty="0">
                <a:solidFill>
                  <a:schemeClr val="tx2"/>
                </a:solidFill>
              </a:rPr>
              <a:t>Holly.Robles@boerne-isd.net </a:t>
            </a:r>
            <a:br>
              <a:rPr lang="en-US" sz="2000" b="1" dirty="0"/>
            </a:br>
            <a:br>
              <a:rPr lang="en-US" sz="2000" b="1" dirty="0"/>
            </a:br>
            <a:br>
              <a:rPr lang="en-US" sz="2000" b="1" dirty="0"/>
            </a:br>
            <a:br>
              <a:rPr lang="en-US" sz="2000" b="1" dirty="0"/>
            </a:br>
            <a:br>
              <a:rPr lang="en-US" b="1" dirty="0"/>
            </a:br>
            <a:br>
              <a:rPr lang="en-US" b="1" dirty="0"/>
            </a:br>
            <a:endParaRPr lang="en-US" sz="4400" b="1" dirty="0"/>
          </a:p>
        </p:txBody>
      </p:sp>
      <p:sp>
        <p:nvSpPr>
          <p:cNvPr id="3" name="Subtitle 2"/>
          <p:cNvSpPr>
            <a:spLocks noGrp="1"/>
          </p:cNvSpPr>
          <p:nvPr>
            <p:ph type="subTitle" idx="1"/>
          </p:nvPr>
        </p:nvSpPr>
        <p:spPr>
          <a:xfrm>
            <a:off x="1447800" y="2457450"/>
            <a:ext cx="6705600" cy="2114550"/>
          </a:xfrm>
        </p:spPr>
        <p:txBody>
          <a:bodyPr rtlCol="0">
            <a:normAutofit fontScale="85000" lnSpcReduction="10000"/>
          </a:bodyPr>
          <a:lstStyle/>
          <a:p>
            <a:pPr eaLnBrk="1" fontAlgn="auto" hangingPunct="1">
              <a:spcAft>
                <a:spcPts val="0"/>
              </a:spcAft>
              <a:buFont typeface="Arial" panose="020B0604020202020204" pitchFamily="34" charset="0"/>
              <a:buNone/>
              <a:defRPr/>
            </a:pPr>
            <a:endParaRPr lang="en-US" sz="2400" dirty="0"/>
          </a:p>
          <a:p>
            <a:pPr>
              <a:defRPr/>
            </a:pPr>
            <a:r>
              <a:rPr lang="en-US" sz="4000" b="1" dirty="0">
                <a:solidFill>
                  <a:schemeClr val="accent6"/>
                </a:solidFill>
              </a:rPr>
              <a:t>CREATING SUICIDE SAFER SCHOOLS IN TEXAS: IMPLEMENTATION Guide &amp; Tools  2017 </a:t>
            </a:r>
          </a:p>
        </p:txBody>
      </p:sp>
      <p:pic>
        <p:nvPicPr>
          <p:cNvPr id="4" name="Picture 3"/>
          <p:cNvPicPr/>
          <p:nvPr/>
        </p:nvPicPr>
        <p:blipFill>
          <a:blip r:embed="rId3" cstate="print">
            <a:extLst>
              <a:ext uri="{28A0092B-C50C-407E-A947-70E740481C1C}">
                <a14:useLocalDpi xmlns:a14="http://schemas.microsoft.com/office/drawing/2010/main" val="0"/>
              </a:ext>
            </a:extLst>
          </a:blip>
          <a:stretch>
            <a:fillRect/>
          </a:stretch>
        </p:blipFill>
        <p:spPr>
          <a:xfrm>
            <a:off x="0" y="0"/>
            <a:ext cx="2914650" cy="1828800"/>
          </a:xfrm>
          <a:prstGeom prst="rect">
            <a:avLst/>
          </a:prstGeom>
        </p:spPr>
      </p:pic>
      <p:pic>
        <p:nvPicPr>
          <p:cNvPr id="5" name="Picture 4"/>
          <p:cNvPicPr>
            <a:picLocks noChangeAspect="1"/>
          </p:cNvPicPr>
          <p:nvPr/>
        </p:nvPicPr>
        <p:blipFill>
          <a:blip r:embed="rId4"/>
          <a:stretch>
            <a:fillRect/>
          </a:stretch>
        </p:blipFill>
        <p:spPr>
          <a:xfrm>
            <a:off x="8049739" y="4430471"/>
            <a:ext cx="637061" cy="487352"/>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Recent Initiatives in Texas for Youth and Schools  </a:t>
            </a:r>
          </a:p>
        </p:txBody>
      </p:sp>
      <p:sp>
        <p:nvSpPr>
          <p:cNvPr id="3" name="Content Placeholder 2"/>
          <p:cNvSpPr>
            <a:spLocks noGrp="1"/>
          </p:cNvSpPr>
          <p:nvPr>
            <p:ph idx="1"/>
          </p:nvPr>
        </p:nvSpPr>
        <p:spPr/>
        <p:txBody>
          <a:bodyPr>
            <a:normAutofit fontScale="55000" lnSpcReduction="20000"/>
          </a:bodyPr>
          <a:lstStyle/>
          <a:p>
            <a:r>
              <a:rPr lang="en-US" dirty="0"/>
              <a:t>GLS Grant</a:t>
            </a:r>
          </a:p>
          <a:p>
            <a:pPr lvl="1"/>
            <a:r>
              <a:rPr lang="en-US" dirty="0"/>
              <a:t>School Resources </a:t>
            </a:r>
          </a:p>
          <a:p>
            <a:pPr lvl="1"/>
            <a:r>
              <a:rPr lang="en-US" dirty="0"/>
              <a:t>Include higher education and K-12 representation on the Texas Suicide Prevention Council Initial Suicide Safer Schools Model and Toolkit (Phase 1)</a:t>
            </a:r>
          </a:p>
          <a:p>
            <a:pPr lvl="1"/>
            <a:r>
              <a:rPr lang="en-US" dirty="0"/>
              <a:t>Develop a Suicide Safer Schools Logic Model (Phase 1)</a:t>
            </a:r>
          </a:p>
          <a:p>
            <a:pPr lvl="1"/>
            <a:r>
              <a:rPr lang="en-US" dirty="0"/>
              <a:t>Suicide Safer Schools Implementation Guide (Phase 2)</a:t>
            </a:r>
          </a:p>
          <a:p>
            <a:pPr lvl="1"/>
            <a:r>
              <a:rPr lang="en-US" dirty="0"/>
              <a:t>Expand outreach and engagement with schools and colleges </a:t>
            </a:r>
          </a:p>
          <a:p>
            <a:pPr lvl="1"/>
            <a:r>
              <a:rPr lang="en-US" dirty="0"/>
              <a:t>Provide postvention support to schools and communities dealing with youth suicide </a:t>
            </a:r>
          </a:p>
          <a:p>
            <a:r>
              <a:rPr lang="en-US" dirty="0"/>
              <a:t>Title V Funding </a:t>
            </a:r>
          </a:p>
          <a:p>
            <a:pPr lvl="1"/>
            <a:r>
              <a:rPr lang="en-US" dirty="0"/>
              <a:t>Texas Suicide Prevention Symposium</a:t>
            </a:r>
          </a:p>
          <a:p>
            <a:pPr lvl="1"/>
            <a:r>
              <a:rPr lang="en-US" dirty="0"/>
              <a:t>Youth focused fact sheets </a:t>
            </a:r>
          </a:p>
          <a:p>
            <a:pPr lvl="1"/>
            <a:r>
              <a:rPr lang="en-US" dirty="0"/>
              <a:t>Bi-lingual fact sheets   </a:t>
            </a:r>
          </a:p>
          <a:p>
            <a:r>
              <a:rPr lang="en-US" dirty="0"/>
              <a:t>ASIST Training for Community Members supporting SMVF </a:t>
            </a:r>
          </a:p>
          <a:p>
            <a:pPr lvl="1"/>
            <a:r>
              <a:rPr lang="en-US" dirty="0"/>
              <a:t>School counselors</a:t>
            </a:r>
          </a:p>
          <a:p>
            <a:pPr lvl="1"/>
            <a:endParaRPr lang="en-US" dirty="0"/>
          </a:p>
        </p:txBody>
      </p:sp>
      <p:pic>
        <p:nvPicPr>
          <p:cNvPr id="4" name="Picture 3"/>
          <p:cNvPicPr/>
          <p:nvPr/>
        </p:nvPicPr>
        <p:blipFill>
          <a:blip r:embed="rId2" cstate="print">
            <a:extLst>
              <a:ext uri="{28A0092B-C50C-407E-A947-70E740481C1C}">
                <a14:useLocalDpi xmlns:a14="http://schemas.microsoft.com/office/drawing/2010/main" val="0"/>
              </a:ext>
            </a:extLst>
          </a:blip>
          <a:stretch>
            <a:fillRect/>
          </a:stretch>
        </p:blipFill>
        <p:spPr>
          <a:xfrm>
            <a:off x="7620000" y="4229100"/>
            <a:ext cx="1295400" cy="667280"/>
          </a:xfrm>
          <a:prstGeom prst="rect">
            <a:avLst/>
          </a:prstGeom>
        </p:spPr>
      </p:pic>
      <p:pic>
        <p:nvPicPr>
          <p:cNvPr id="6" name="Picture 5"/>
          <p:cNvPicPr>
            <a:picLocks noChangeAspect="1"/>
          </p:cNvPicPr>
          <p:nvPr/>
        </p:nvPicPr>
        <p:blipFill>
          <a:blip r:embed="rId3"/>
          <a:stretch>
            <a:fillRect/>
          </a:stretch>
        </p:blipFill>
        <p:spPr>
          <a:xfrm>
            <a:off x="304800" y="4476750"/>
            <a:ext cx="637061" cy="487352"/>
          </a:xfrm>
          <a:prstGeom prst="rect">
            <a:avLst/>
          </a:prstGeom>
        </p:spPr>
      </p:pic>
    </p:spTree>
    <p:extLst>
      <p:ext uri="{BB962C8B-B14F-4D97-AF65-F5344CB8AC3E}">
        <p14:creationId xmlns:p14="http://schemas.microsoft.com/office/powerpoint/2010/main" val="7399701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Considerations in Texas Suicide Safer Schools Model Development</a:t>
            </a:r>
          </a:p>
        </p:txBody>
      </p:sp>
      <p:sp>
        <p:nvSpPr>
          <p:cNvPr id="3" name="Content Placeholder 2"/>
          <p:cNvSpPr>
            <a:spLocks noGrp="1"/>
          </p:cNvSpPr>
          <p:nvPr>
            <p:ph idx="1"/>
          </p:nvPr>
        </p:nvSpPr>
        <p:spPr/>
        <p:txBody>
          <a:bodyPr>
            <a:normAutofit fontScale="55000" lnSpcReduction="20000"/>
          </a:bodyPr>
          <a:lstStyle/>
          <a:p>
            <a:r>
              <a:rPr lang="en-US" dirty="0"/>
              <a:t>Best Practices</a:t>
            </a:r>
          </a:p>
          <a:p>
            <a:pPr lvl="1"/>
            <a:r>
              <a:rPr lang="en-US" dirty="0"/>
              <a:t>Schools</a:t>
            </a:r>
          </a:p>
          <a:p>
            <a:pPr lvl="2"/>
            <a:r>
              <a:rPr lang="en-US" dirty="0"/>
              <a:t>Infrastructure </a:t>
            </a:r>
          </a:p>
          <a:p>
            <a:pPr lvl="2"/>
            <a:r>
              <a:rPr lang="en-US" dirty="0"/>
              <a:t>Leadership </a:t>
            </a:r>
          </a:p>
          <a:p>
            <a:pPr lvl="2"/>
            <a:r>
              <a:rPr lang="en-US" dirty="0"/>
              <a:t>District Procedures, Policies, and Guidelines </a:t>
            </a:r>
          </a:p>
          <a:p>
            <a:pPr lvl="1"/>
            <a:r>
              <a:rPr lang="en-US" dirty="0"/>
              <a:t>Training and Screening </a:t>
            </a:r>
          </a:p>
          <a:p>
            <a:pPr lvl="2"/>
            <a:r>
              <a:rPr lang="en-US" dirty="0"/>
              <a:t>Awareness </a:t>
            </a:r>
          </a:p>
          <a:p>
            <a:pPr lvl="2"/>
            <a:r>
              <a:rPr lang="en-US" dirty="0"/>
              <a:t>Suicide lethality </a:t>
            </a:r>
          </a:p>
          <a:p>
            <a:pPr lvl="2"/>
            <a:r>
              <a:rPr lang="en-US" dirty="0"/>
              <a:t>Parent notification, engagement and support </a:t>
            </a:r>
          </a:p>
          <a:p>
            <a:pPr lvl="1"/>
            <a:r>
              <a:rPr lang="en-US" dirty="0"/>
              <a:t>CALM (Counseling on Access to Lethal Means) </a:t>
            </a:r>
          </a:p>
          <a:p>
            <a:pPr lvl="1"/>
            <a:r>
              <a:rPr lang="en-US" dirty="0"/>
              <a:t>Clear pathways for student help </a:t>
            </a:r>
          </a:p>
          <a:p>
            <a:pPr lvl="1"/>
            <a:r>
              <a:rPr lang="en-US" dirty="0"/>
              <a:t>Community resources clearly identified and easily accessible </a:t>
            </a:r>
          </a:p>
          <a:p>
            <a:pPr lvl="1"/>
            <a:r>
              <a:rPr lang="en-US" dirty="0"/>
              <a:t>Continuous Surveillance of community, literature, etc.  </a:t>
            </a:r>
          </a:p>
          <a:p>
            <a:pPr lvl="1"/>
            <a:r>
              <a:rPr lang="en-US" dirty="0"/>
              <a:t>Re-entry protocol for students returning to school </a:t>
            </a:r>
          </a:p>
        </p:txBody>
      </p:sp>
      <p:pic>
        <p:nvPicPr>
          <p:cNvPr id="4" name="Picture 3"/>
          <p:cNvPicPr/>
          <p:nvPr/>
        </p:nvPicPr>
        <p:blipFill>
          <a:blip r:embed="rId2" cstate="print">
            <a:extLst>
              <a:ext uri="{28A0092B-C50C-407E-A947-70E740481C1C}">
                <a14:useLocalDpi xmlns:a14="http://schemas.microsoft.com/office/drawing/2010/main" val="0"/>
              </a:ext>
            </a:extLst>
          </a:blip>
          <a:stretch>
            <a:fillRect/>
          </a:stretch>
        </p:blipFill>
        <p:spPr>
          <a:xfrm>
            <a:off x="7620000" y="4229100"/>
            <a:ext cx="1295400" cy="667280"/>
          </a:xfrm>
          <a:prstGeom prst="rect">
            <a:avLst/>
          </a:prstGeom>
        </p:spPr>
      </p:pic>
      <p:pic>
        <p:nvPicPr>
          <p:cNvPr id="5" name="Picture 4"/>
          <p:cNvPicPr>
            <a:picLocks noChangeAspect="1"/>
          </p:cNvPicPr>
          <p:nvPr/>
        </p:nvPicPr>
        <p:blipFill>
          <a:blip r:embed="rId3"/>
          <a:stretch>
            <a:fillRect/>
          </a:stretch>
        </p:blipFill>
        <p:spPr>
          <a:xfrm>
            <a:off x="304800" y="4476750"/>
            <a:ext cx="637061" cy="487352"/>
          </a:xfrm>
          <a:prstGeom prst="rect">
            <a:avLst/>
          </a:prstGeom>
        </p:spPr>
      </p:pic>
    </p:spTree>
    <p:extLst>
      <p:ext uri="{BB962C8B-B14F-4D97-AF65-F5344CB8AC3E}">
        <p14:creationId xmlns:p14="http://schemas.microsoft.com/office/powerpoint/2010/main" val="5939541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Additional Considerations for Successful Model Implementation </a:t>
            </a:r>
          </a:p>
        </p:txBody>
      </p:sp>
      <p:sp>
        <p:nvSpPr>
          <p:cNvPr id="3" name="Content Placeholder 2"/>
          <p:cNvSpPr>
            <a:spLocks noGrp="1"/>
          </p:cNvSpPr>
          <p:nvPr>
            <p:ph idx="1"/>
          </p:nvPr>
        </p:nvSpPr>
        <p:spPr>
          <a:xfrm>
            <a:off x="457200" y="1200150"/>
            <a:ext cx="8229600" cy="3657599"/>
          </a:xfrm>
        </p:spPr>
        <p:txBody>
          <a:bodyPr>
            <a:normAutofit fontScale="47500" lnSpcReduction="20000"/>
          </a:bodyPr>
          <a:lstStyle/>
          <a:p>
            <a:r>
              <a:rPr lang="en-US" altLang="en-US" dirty="0"/>
              <a:t>All Hands training, re-training across all campuses for: </a:t>
            </a:r>
          </a:p>
          <a:p>
            <a:pPr lvl="1"/>
            <a:r>
              <a:rPr lang="en-US" altLang="en-US" dirty="0"/>
              <a:t>New employees</a:t>
            </a:r>
          </a:p>
          <a:p>
            <a:pPr lvl="1"/>
            <a:r>
              <a:rPr lang="en-US" altLang="en-US" dirty="0"/>
              <a:t>Returning staff </a:t>
            </a:r>
          </a:p>
          <a:p>
            <a:pPr lvl="1"/>
            <a:r>
              <a:rPr lang="en-US" altLang="en-US" dirty="0"/>
              <a:t>Key personnel</a:t>
            </a:r>
          </a:p>
          <a:p>
            <a:r>
              <a:rPr lang="en-US" altLang="en-US" dirty="0"/>
              <a:t>Administrator, governance, and senior leadership buy-in district-wide  </a:t>
            </a:r>
          </a:p>
          <a:p>
            <a:r>
              <a:rPr lang="en-US" altLang="en-US" dirty="0"/>
              <a:t>Student social-emotional education k-12, adding gatekeeper training in middle-high school</a:t>
            </a:r>
          </a:p>
          <a:p>
            <a:r>
              <a:rPr lang="en-US" altLang="en-US" dirty="0"/>
              <a:t>Clear and concise flowcharts for staff and teachers to implement</a:t>
            </a:r>
          </a:p>
          <a:p>
            <a:r>
              <a:rPr lang="en-US" altLang="en-US" dirty="0"/>
              <a:t>Clear screening packets and protocols for counselors that include parent acknowledgment notices and referral options</a:t>
            </a:r>
          </a:p>
          <a:p>
            <a:r>
              <a:rPr lang="en-US" altLang="en-US" dirty="0"/>
              <a:t>Special topics: </a:t>
            </a:r>
          </a:p>
          <a:p>
            <a:pPr lvl="1"/>
            <a:r>
              <a:rPr lang="en-US" altLang="en-US" dirty="0"/>
              <a:t>Bullying, cyber-bullying, sexting</a:t>
            </a:r>
          </a:p>
          <a:p>
            <a:pPr lvl="1"/>
            <a:r>
              <a:rPr lang="en-US" altLang="en-US" dirty="0"/>
              <a:t>Address stigma, mental health, substance abuse </a:t>
            </a:r>
          </a:p>
          <a:p>
            <a:pPr lvl="1"/>
            <a:r>
              <a:rPr lang="en-US" altLang="en-US" dirty="0"/>
              <a:t>Dynamic campaigns to meet students’ demand for constantly changing stimuli</a:t>
            </a:r>
          </a:p>
          <a:p>
            <a:pPr lvl="1"/>
            <a:r>
              <a:rPr lang="en-US" altLang="en-US" dirty="0"/>
              <a:t>Teacher and staff wellness </a:t>
            </a:r>
          </a:p>
          <a:p>
            <a:pPr lvl="1"/>
            <a:r>
              <a:rPr lang="en-US" altLang="en-US" dirty="0"/>
              <a:t>Qualified and clearly identified mental health leader as a POC</a:t>
            </a:r>
          </a:p>
        </p:txBody>
      </p:sp>
      <p:pic>
        <p:nvPicPr>
          <p:cNvPr id="4" name="Picture 3"/>
          <p:cNvPicPr/>
          <p:nvPr/>
        </p:nvPicPr>
        <p:blipFill>
          <a:blip r:embed="rId2" cstate="print">
            <a:extLst>
              <a:ext uri="{28A0092B-C50C-407E-A947-70E740481C1C}">
                <a14:useLocalDpi xmlns:a14="http://schemas.microsoft.com/office/drawing/2010/main" val="0"/>
              </a:ext>
            </a:extLst>
          </a:blip>
          <a:stretch>
            <a:fillRect/>
          </a:stretch>
        </p:blipFill>
        <p:spPr>
          <a:xfrm>
            <a:off x="7620000" y="4229100"/>
            <a:ext cx="1295400" cy="667280"/>
          </a:xfrm>
          <a:prstGeom prst="rect">
            <a:avLst/>
          </a:prstGeom>
        </p:spPr>
      </p:pic>
      <p:pic>
        <p:nvPicPr>
          <p:cNvPr id="5" name="Picture 4"/>
          <p:cNvPicPr>
            <a:picLocks noChangeAspect="1"/>
          </p:cNvPicPr>
          <p:nvPr/>
        </p:nvPicPr>
        <p:blipFill>
          <a:blip r:embed="rId3"/>
          <a:stretch>
            <a:fillRect/>
          </a:stretch>
        </p:blipFill>
        <p:spPr>
          <a:xfrm>
            <a:off x="304800" y="4476750"/>
            <a:ext cx="637061" cy="487352"/>
          </a:xfrm>
          <a:prstGeom prst="rect">
            <a:avLst/>
          </a:prstGeom>
        </p:spPr>
      </p:pic>
    </p:spTree>
    <p:extLst>
      <p:ext uri="{BB962C8B-B14F-4D97-AF65-F5344CB8AC3E}">
        <p14:creationId xmlns:p14="http://schemas.microsoft.com/office/powerpoint/2010/main" val="9814263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8"/>
            <a:ext cx="8229600" cy="651272"/>
          </a:xfrm>
        </p:spPr>
        <p:txBody>
          <a:bodyPr>
            <a:normAutofit fontScale="90000"/>
          </a:bodyPr>
          <a:lstStyle/>
          <a:p>
            <a:r>
              <a:rPr lang="en-US" dirty="0"/>
              <a:t>Bexar, Kendall County and Boerne ISD </a:t>
            </a:r>
          </a:p>
        </p:txBody>
      </p:sp>
      <p:sp>
        <p:nvSpPr>
          <p:cNvPr id="3" name="Content Placeholder 2"/>
          <p:cNvSpPr>
            <a:spLocks noGrp="1"/>
          </p:cNvSpPr>
          <p:nvPr>
            <p:ph idx="1"/>
          </p:nvPr>
        </p:nvSpPr>
        <p:spPr>
          <a:xfrm>
            <a:off x="152400" y="948129"/>
            <a:ext cx="8686800" cy="4062021"/>
          </a:xfrm>
        </p:spPr>
        <p:txBody>
          <a:bodyPr>
            <a:normAutofit fontScale="40000" lnSpcReduction="20000"/>
          </a:bodyPr>
          <a:lstStyle/>
          <a:p>
            <a:r>
              <a:rPr lang="en-US" dirty="0"/>
              <a:t>Bexar County:  “Military City USA” </a:t>
            </a:r>
          </a:p>
          <a:p>
            <a:pPr lvl="1"/>
            <a:r>
              <a:rPr lang="en-US" dirty="0"/>
              <a:t>Affordable housing</a:t>
            </a:r>
          </a:p>
          <a:p>
            <a:pPr lvl="1"/>
            <a:r>
              <a:rPr lang="en-US" dirty="0"/>
              <a:t>One of the most popular military retirement communities</a:t>
            </a:r>
          </a:p>
          <a:p>
            <a:pPr lvl="1"/>
            <a:r>
              <a:rPr lang="en-US" dirty="0"/>
              <a:t>JBSA accounts for ¼ of the total active duty service members in Texas</a:t>
            </a:r>
          </a:p>
          <a:p>
            <a:pPr lvl="1"/>
            <a:r>
              <a:rPr lang="en-US" dirty="0"/>
              <a:t>7,000 active duty from JBSA  were projected to transition in 2016</a:t>
            </a:r>
          </a:p>
          <a:p>
            <a:pPr lvl="2"/>
            <a:r>
              <a:rPr lang="en-US" sz="2500" dirty="0"/>
              <a:t>Total JBSA active duty services members:  31,720 </a:t>
            </a:r>
          </a:p>
          <a:p>
            <a:pPr lvl="2"/>
            <a:r>
              <a:rPr lang="en-US" sz="2500" dirty="0"/>
              <a:t>42.2% of active duty in Alamo Region have children </a:t>
            </a:r>
          </a:p>
          <a:p>
            <a:pPr lvl="1"/>
            <a:r>
              <a:rPr lang="en-US" dirty="0"/>
              <a:t>Veteran population in Bexar county is 1,293 million</a:t>
            </a:r>
          </a:p>
          <a:p>
            <a:pPr lvl="2"/>
            <a:r>
              <a:rPr lang="en-US" sz="2500" dirty="0"/>
              <a:t>Veterans ages 18-34 comprise a much larger portion of the veteran population in the Alamo Region than the national average</a:t>
            </a:r>
          </a:p>
          <a:p>
            <a:pPr lvl="3"/>
            <a:r>
              <a:rPr lang="en-US" sz="2500" dirty="0"/>
              <a:t>Young families </a:t>
            </a:r>
          </a:p>
          <a:p>
            <a:r>
              <a:rPr lang="en-US" dirty="0"/>
              <a:t>Kendall County:  (Alamo Region) </a:t>
            </a:r>
          </a:p>
          <a:p>
            <a:pPr lvl="1"/>
            <a:r>
              <a:rPr lang="en-US" sz="2900" dirty="0"/>
              <a:t>2nd fastest growing county in the United States </a:t>
            </a:r>
          </a:p>
          <a:p>
            <a:pPr lvl="1"/>
            <a:r>
              <a:rPr lang="en-US" sz="2900" dirty="0"/>
              <a:t>Population 42,500</a:t>
            </a:r>
          </a:p>
          <a:p>
            <a:pPr lvl="2"/>
            <a:r>
              <a:rPr lang="en-US" sz="2500" dirty="0"/>
              <a:t>Veteran Population 3,352 </a:t>
            </a:r>
          </a:p>
          <a:p>
            <a:r>
              <a:rPr lang="en-US" dirty="0"/>
              <a:t>Boerne ISD: </a:t>
            </a:r>
          </a:p>
          <a:p>
            <a:pPr lvl="1"/>
            <a:r>
              <a:rPr lang="en-US" sz="2900" dirty="0"/>
              <a:t>6th fastest growing ISD in the San Antonio Metropolitan Statistical Area </a:t>
            </a:r>
          </a:p>
          <a:p>
            <a:pPr lvl="1"/>
            <a:r>
              <a:rPr lang="en-US" sz="2900" dirty="0"/>
              <a:t>Network of military and civilian workers at Lackland, Randolph, and JBSA. </a:t>
            </a:r>
          </a:p>
          <a:p>
            <a:pPr lvl="1"/>
            <a:r>
              <a:rPr lang="en-US" sz="2900" dirty="0"/>
              <a:t>Integrated network of 200 local small businesses and institutions that support the missions of these bases</a:t>
            </a:r>
          </a:p>
          <a:p>
            <a:pPr lvl="1"/>
            <a:r>
              <a:rPr lang="en-US" sz="2900" dirty="0"/>
              <a:t>Considered a family community for San Antonio commuters</a:t>
            </a:r>
          </a:p>
          <a:p>
            <a:pPr lvl="1"/>
            <a:r>
              <a:rPr lang="en-US" sz="2900" dirty="0"/>
              <a:t>175 students identified in iTCCS as Military Connected  </a:t>
            </a:r>
          </a:p>
          <a:p>
            <a:pPr lvl="2"/>
            <a:r>
              <a:rPr lang="en-US" sz="2500" dirty="0"/>
              <a:t>(total enrollment 8,330)</a:t>
            </a:r>
          </a:p>
        </p:txBody>
      </p:sp>
      <p:pic>
        <p:nvPicPr>
          <p:cNvPr id="4" name="Picture 3"/>
          <p:cNvPicPr/>
          <p:nvPr/>
        </p:nvPicPr>
        <p:blipFill>
          <a:blip r:embed="rId2" cstate="print">
            <a:extLst>
              <a:ext uri="{28A0092B-C50C-407E-A947-70E740481C1C}">
                <a14:useLocalDpi xmlns:a14="http://schemas.microsoft.com/office/drawing/2010/main" val="0"/>
              </a:ext>
            </a:extLst>
          </a:blip>
          <a:stretch>
            <a:fillRect/>
          </a:stretch>
        </p:blipFill>
        <p:spPr>
          <a:xfrm>
            <a:off x="7620000" y="4229100"/>
            <a:ext cx="1295400" cy="667280"/>
          </a:xfrm>
          <a:prstGeom prst="rect">
            <a:avLst/>
          </a:prstGeom>
        </p:spPr>
      </p:pic>
      <p:pic>
        <p:nvPicPr>
          <p:cNvPr id="5" name="Picture 4"/>
          <p:cNvPicPr>
            <a:picLocks noChangeAspect="1"/>
          </p:cNvPicPr>
          <p:nvPr/>
        </p:nvPicPr>
        <p:blipFill>
          <a:blip r:embed="rId3"/>
          <a:stretch>
            <a:fillRect/>
          </a:stretch>
        </p:blipFill>
        <p:spPr>
          <a:xfrm>
            <a:off x="304800" y="4476750"/>
            <a:ext cx="637061" cy="487352"/>
          </a:xfrm>
          <a:prstGeom prst="rect">
            <a:avLst/>
          </a:prstGeom>
        </p:spPr>
      </p:pic>
    </p:spTree>
    <p:extLst>
      <p:ext uri="{BB962C8B-B14F-4D97-AF65-F5344CB8AC3E}">
        <p14:creationId xmlns:p14="http://schemas.microsoft.com/office/powerpoint/2010/main" val="10142099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a:t>Two Year Results</a:t>
            </a:r>
          </a:p>
        </p:txBody>
      </p:sp>
      <p:sp>
        <p:nvSpPr>
          <p:cNvPr id="74755" name="Content Placeholder 2"/>
          <p:cNvSpPr>
            <a:spLocks noGrp="1"/>
          </p:cNvSpPr>
          <p:nvPr>
            <p:ph idx="1"/>
          </p:nvPr>
        </p:nvSpPr>
        <p:spPr>
          <a:xfrm>
            <a:off x="228600" y="1200150"/>
            <a:ext cx="8686800" cy="3657599"/>
          </a:xfrm>
        </p:spPr>
        <p:txBody>
          <a:bodyPr>
            <a:normAutofit fontScale="77500" lnSpcReduction="20000"/>
          </a:bodyPr>
          <a:lstStyle/>
          <a:p>
            <a:r>
              <a:rPr lang="en-US" altLang="en-US" sz="2400" dirty="0"/>
              <a:t>From 2006-2014, Boerne experienced at least one adolescent suicide annually, with some years of up to three suicides per high school (1200-1600 students each).</a:t>
            </a:r>
          </a:p>
          <a:p>
            <a:r>
              <a:rPr lang="en-US" altLang="en-US" sz="2400" dirty="0"/>
              <a:t>Prior to SY 2015-2016, referrals to school counselors for suicidal students did not exceed </a:t>
            </a:r>
            <a:r>
              <a:rPr lang="en-US" altLang="en-US" sz="2400" b="1" i="1" u="sng" dirty="0"/>
              <a:t>17</a:t>
            </a:r>
            <a:r>
              <a:rPr lang="en-US" altLang="en-US" sz="2400" dirty="0"/>
              <a:t> annually across the district.</a:t>
            </a:r>
          </a:p>
          <a:p>
            <a:r>
              <a:rPr lang="en-US" altLang="en-US" sz="2400" dirty="0"/>
              <a:t>Upon hiring a suicide prevention specialist and utilizing all of the prevention strategies in the suicide prevention plan and protocol, the following referrals for suicide assessments were tracked:</a:t>
            </a:r>
          </a:p>
          <a:p>
            <a:pPr lvl="1"/>
            <a:r>
              <a:rPr lang="en-US" altLang="en-US" sz="2000" dirty="0"/>
              <a:t> SY 2015-2016– </a:t>
            </a:r>
            <a:r>
              <a:rPr lang="en-US" altLang="en-US" sz="2000" b="1" i="1" u="sng" dirty="0"/>
              <a:t>76 </a:t>
            </a:r>
            <a:r>
              <a:rPr lang="en-US" altLang="en-US" sz="2000" dirty="0"/>
              <a:t>(an increase of 447%). </a:t>
            </a:r>
          </a:p>
          <a:p>
            <a:pPr lvl="1"/>
            <a:r>
              <a:rPr lang="en-US" altLang="en-US" sz="2000" dirty="0"/>
              <a:t>SY 2016-2017  </a:t>
            </a:r>
            <a:r>
              <a:rPr lang="en-US" altLang="en-US" sz="2000" b="1" i="1" u="sng" dirty="0"/>
              <a:t>380 </a:t>
            </a:r>
            <a:r>
              <a:rPr lang="en-US" altLang="en-US" sz="2000" dirty="0"/>
              <a:t>(an increase of 2235%). </a:t>
            </a:r>
          </a:p>
          <a:p>
            <a:pPr lvl="1"/>
            <a:r>
              <a:rPr lang="en-US" altLang="en-US" sz="2000" dirty="0"/>
              <a:t>This increase is attributed to a combination of increased prevention and identification strategies, reduced coping skills, and increased frequency of suicidal ideation.</a:t>
            </a:r>
          </a:p>
          <a:p>
            <a:r>
              <a:rPr lang="en-US" altLang="en-US" sz="2400" dirty="0"/>
              <a:t>Number of completed adolescent suicides: </a:t>
            </a:r>
          </a:p>
          <a:p>
            <a:r>
              <a:rPr lang="en-US" altLang="en-US" sz="2400" dirty="0"/>
              <a:t>SY 2015-2016: </a:t>
            </a:r>
            <a:r>
              <a:rPr lang="en-US" altLang="en-US" sz="2400" b="1" i="1" dirty="0">
                <a:solidFill>
                  <a:srgbClr val="FF0000"/>
                </a:solidFill>
              </a:rPr>
              <a:t>0</a:t>
            </a:r>
            <a:r>
              <a:rPr lang="en-US" altLang="en-US" sz="2400" dirty="0"/>
              <a:t>	SY 2016-2017: </a:t>
            </a:r>
            <a:r>
              <a:rPr lang="en-US" altLang="en-US" sz="2400" b="1" i="1" dirty="0">
                <a:solidFill>
                  <a:srgbClr val="FF0000"/>
                </a:solidFill>
              </a:rPr>
              <a:t>0</a:t>
            </a:r>
          </a:p>
        </p:txBody>
      </p:sp>
      <p:pic>
        <p:nvPicPr>
          <p:cNvPr id="4" name="Picture 3"/>
          <p:cNvPicPr/>
          <p:nvPr/>
        </p:nvPicPr>
        <p:blipFill>
          <a:blip r:embed="rId2" cstate="print">
            <a:extLst>
              <a:ext uri="{28A0092B-C50C-407E-A947-70E740481C1C}">
                <a14:useLocalDpi xmlns:a14="http://schemas.microsoft.com/office/drawing/2010/main" val="0"/>
              </a:ext>
            </a:extLst>
          </a:blip>
          <a:stretch>
            <a:fillRect/>
          </a:stretch>
        </p:blipFill>
        <p:spPr>
          <a:xfrm>
            <a:off x="7620000" y="4229100"/>
            <a:ext cx="1295400" cy="667280"/>
          </a:xfrm>
          <a:prstGeom prst="rect">
            <a:avLst/>
          </a:prstGeom>
        </p:spPr>
      </p:pic>
      <p:pic>
        <p:nvPicPr>
          <p:cNvPr id="5" name="Picture 4"/>
          <p:cNvPicPr>
            <a:picLocks noChangeAspect="1"/>
          </p:cNvPicPr>
          <p:nvPr/>
        </p:nvPicPr>
        <p:blipFill>
          <a:blip r:embed="rId3"/>
          <a:stretch>
            <a:fillRect/>
          </a:stretch>
        </p:blipFill>
        <p:spPr>
          <a:xfrm>
            <a:off x="304800" y="4476750"/>
            <a:ext cx="637061" cy="487352"/>
          </a:xfrm>
          <a:prstGeom prst="rect">
            <a:avLst/>
          </a:prstGeom>
        </p:spPr>
      </p:pic>
    </p:spTree>
    <p:extLst>
      <p:ext uri="{BB962C8B-B14F-4D97-AF65-F5344CB8AC3E}">
        <p14:creationId xmlns:p14="http://schemas.microsoft.com/office/powerpoint/2010/main" val="17502675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b="1" dirty="0"/>
              <a:t> </a:t>
            </a:r>
          </a:p>
        </p:txBody>
      </p:sp>
      <p:pic>
        <p:nvPicPr>
          <p:cNvPr id="3" name="Content Placeholder 2"/>
          <p:cNvPicPr>
            <a:picLocks noGrp="1" noChangeAspect="1"/>
          </p:cNvPicPr>
          <p:nvPr>
            <p:ph idx="1"/>
          </p:nvPr>
        </p:nvPicPr>
        <p:blipFill>
          <a:blip r:embed="rId2" cstate="print"/>
          <a:stretch>
            <a:fillRect/>
          </a:stretch>
        </p:blipFill>
        <p:spPr>
          <a:xfrm>
            <a:off x="146356" y="285750"/>
            <a:ext cx="8807144" cy="4400550"/>
          </a:xfrm>
          <a:prstGeom prst="rect">
            <a:avLst/>
          </a:prstGeom>
        </p:spPr>
      </p:pic>
      <p:pic>
        <p:nvPicPr>
          <p:cNvPr id="4" name="Picture 3"/>
          <p:cNvPicPr/>
          <p:nvPr/>
        </p:nvPicPr>
        <p:blipFill>
          <a:blip r:embed="rId3" cstate="print">
            <a:extLst>
              <a:ext uri="{28A0092B-C50C-407E-A947-70E740481C1C}">
                <a14:useLocalDpi xmlns:a14="http://schemas.microsoft.com/office/drawing/2010/main" val="0"/>
              </a:ext>
            </a:extLst>
          </a:blip>
          <a:stretch>
            <a:fillRect/>
          </a:stretch>
        </p:blipFill>
        <p:spPr>
          <a:xfrm>
            <a:off x="7620000" y="4229100"/>
            <a:ext cx="1295400" cy="667280"/>
          </a:xfrm>
          <a:prstGeom prst="rect">
            <a:avLst/>
          </a:prstGeom>
        </p:spPr>
      </p:pic>
      <p:pic>
        <p:nvPicPr>
          <p:cNvPr id="5" name="Picture 4"/>
          <p:cNvPicPr>
            <a:picLocks noChangeAspect="1"/>
          </p:cNvPicPr>
          <p:nvPr/>
        </p:nvPicPr>
        <p:blipFill>
          <a:blip r:embed="rId4"/>
          <a:stretch>
            <a:fillRect/>
          </a:stretch>
        </p:blipFill>
        <p:spPr>
          <a:xfrm>
            <a:off x="304800" y="4476750"/>
            <a:ext cx="637061" cy="487352"/>
          </a:xfrm>
          <a:prstGeom prst="rect">
            <a:avLst/>
          </a:prstGeom>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Lessons Learned </a:t>
            </a:r>
          </a:p>
        </p:txBody>
      </p:sp>
      <p:sp>
        <p:nvSpPr>
          <p:cNvPr id="3" name="Content Placeholder 2"/>
          <p:cNvSpPr>
            <a:spLocks noGrp="1"/>
          </p:cNvSpPr>
          <p:nvPr>
            <p:ph idx="1"/>
          </p:nvPr>
        </p:nvSpPr>
        <p:spPr/>
        <p:txBody>
          <a:bodyPr>
            <a:normAutofit fontScale="55000" lnSpcReduction="20000"/>
          </a:bodyPr>
          <a:lstStyle/>
          <a:p>
            <a:r>
              <a:rPr lang="en-US" dirty="0"/>
              <a:t>Military Occupations Specializations common to JBSA are frequently medical, military intelligence, and cybersecurity </a:t>
            </a:r>
          </a:p>
          <a:p>
            <a:pPr lvl="1"/>
            <a:r>
              <a:rPr lang="en-US" dirty="0"/>
              <a:t>Tend to have higher security clearances </a:t>
            </a:r>
          </a:p>
          <a:p>
            <a:pPr lvl="1"/>
            <a:r>
              <a:rPr lang="en-US" dirty="0"/>
              <a:t>Service member parents who are on mission, deployed with short notice, and/or protracted assignments.</a:t>
            </a:r>
          </a:p>
          <a:p>
            <a:pPr lvl="2"/>
            <a:r>
              <a:rPr lang="en-US" dirty="0"/>
              <a:t>During periods of FM-C crisis, the service member is less likely to be available or supportive of seeking help for mental health concerns. </a:t>
            </a:r>
          </a:p>
          <a:p>
            <a:pPr lvl="2"/>
            <a:r>
              <a:rPr lang="en-US" dirty="0"/>
              <a:t>SM may have difficulty relating to mental health concerns of their children and/or may be dealing with unresolved combat-related trauma or depression themselves. </a:t>
            </a:r>
          </a:p>
          <a:p>
            <a:pPr lvl="2"/>
            <a:r>
              <a:rPr lang="en-US" dirty="0"/>
              <a:t>These factors often leave FM-W in a difficult caregiver role for both an adolescent and a high ranking SM or early retiree. </a:t>
            </a:r>
          </a:p>
          <a:p>
            <a:pPr lvl="1"/>
            <a:r>
              <a:rPr lang="en-US" dirty="0"/>
              <a:t>Educating SM and retirees during TAPS and in the VA system on supporting adolescent emotional needs would be helpful </a:t>
            </a:r>
          </a:p>
          <a:p>
            <a:pPr lvl="2"/>
            <a:r>
              <a:rPr lang="en-US" dirty="0"/>
              <a:t>Basic listening and empathy skills, particularly for SNCO and officers </a:t>
            </a:r>
          </a:p>
          <a:p>
            <a:pPr lvl="1"/>
            <a:r>
              <a:rPr lang="en-US" dirty="0"/>
              <a:t>Command involvement is not generally viewed as wanted or needed due to the high level of privacy expected for FM-C during periods of emotional crisis.  </a:t>
            </a:r>
          </a:p>
        </p:txBody>
      </p:sp>
      <p:pic>
        <p:nvPicPr>
          <p:cNvPr id="4" name="Picture 3"/>
          <p:cNvPicPr>
            <a:picLocks noChangeAspect="1"/>
          </p:cNvPicPr>
          <p:nvPr/>
        </p:nvPicPr>
        <p:blipFill>
          <a:blip r:embed="rId2"/>
          <a:stretch>
            <a:fillRect/>
          </a:stretch>
        </p:blipFill>
        <p:spPr>
          <a:xfrm>
            <a:off x="304800" y="4476750"/>
            <a:ext cx="637061" cy="487352"/>
          </a:xfrm>
          <a:prstGeom prst="rect">
            <a:avLst/>
          </a:prstGeom>
        </p:spPr>
      </p:pic>
      <p:pic>
        <p:nvPicPr>
          <p:cNvPr id="5" name="Picture 4"/>
          <p:cNvPicPr/>
          <p:nvPr/>
        </p:nvPicPr>
        <p:blipFill>
          <a:blip r:embed="rId3" cstate="print">
            <a:extLst>
              <a:ext uri="{28A0092B-C50C-407E-A947-70E740481C1C}">
                <a14:useLocalDpi xmlns:a14="http://schemas.microsoft.com/office/drawing/2010/main" val="0"/>
              </a:ext>
            </a:extLst>
          </a:blip>
          <a:stretch>
            <a:fillRect/>
          </a:stretch>
        </p:blipFill>
        <p:spPr>
          <a:xfrm>
            <a:off x="7620000" y="4229100"/>
            <a:ext cx="1295400" cy="667280"/>
          </a:xfrm>
          <a:prstGeom prst="rect">
            <a:avLst/>
          </a:prstGeom>
        </p:spPr>
      </p:pic>
    </p:spTree>
    <p:extLst>
      <p:ext uri="{BB962C8B-B14F-4D97-AF65-F5344CB8AC3E}">
        <p14:creationId xmlns:p14="http://schemas.microsoft.com/office/powerpoint/2010/main" val="33636998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Next Steps </a:t>
            </a:r>
          </a:p>
        </p:txBody>
      </p:sp>
      <p:sp>
        <p:nvSpPr>
          <p:cNvPr id="3" name="Content Placeholder 2"/>
          <p:cNvSpPr>
            <a:spLocks noGrp="1"/>
          </p:cNvSpPr>
          <p:nvPr>
            <p:ph idx="1"/>
          </p:nvPr>
        </p:nvSpPr>
        <p:spPr/>
        <p:txBody>
          <a:bodyPr>
            <a:normAutofit fontScale="92500" lnSpcReduction="20000"/>
          </a:bodyPr>
          <a:lstStyle/>
          <a:p>
            <a:r>
              <a:rPr lang="en-US" dirty="0"/>
              <a:t>Expand pilot to include: </a:t>
            </a:r>
          </a:p>
          <a:p>
            <a:pPr lvl="1"/>
            <a:r>
              <a:rPr lang="en-US" dirty="0"/>
              <a:t> Urban vs. suburban vs. rural school districts</a:t>
            </a:r>
          </a:p>
          <a:p>
            <a:pPr lvl="1"/>
            <a:r>
              <a:rPr lang="en-US" dirty="0"/>
              <a:t>Cultural competency </a:t>
            </a:r>
          </a:p>
          <a:p>
            <a:pPr lvl="1"/>
            <a:r>
              <a:rPr lang="en-US" dirty="0"/>
              <a:t>Schools with significant SMVF populations</a:t>
            </a:r>
          </a:p>
          <a:p>
            <a:r>
              <a:rPr lang="en-US" dirty="0"/>
              <a:t>Revise model based on data-driven evaluation</a:t>
            </a:r>
          </a:p>
          <a:p>
            <a:r>
              <a:rPr lang="en-US" dirty="0"/>
              <a:t>Compare/contrast schools with high populations of SMVF and schools without</a:t>
            </a:r>
          </a:p>
          <a:p>
            <a:r>
              <a:rPr lang="en-US" dirty="0"/>
              <a:t>Scale Up</a:t>
            </a:r>
          </a:p>
        </p:txBody>
      </p:sp>
      <p:pic>
        <p:nvPicPr>
          <p:cNvPr id="4" name="Picture 3"/>
          <p:cNvPicPr/>
          <p:nvPr/>
        </p:nvPicPr>
        <p:blipFill>
          <a:blip r:embed="rId2" cstate="print">
            <a:extLst>
              <a:ext uri="{28A0092B-C50C-407E-A947-70E740481C1C}">
                <a14:useLocalDpi xmlns:a14="http://schemas.microsoft.com/office/drawing/2010/main" val="0"/>
              </a:ext>
            </a:extLst>
          </a:blip>
          <a:stretch>
            <a:fillRect/>
          </a:stretch>
        </p:blipFill>
        <p:spPr>
          <a:xfrm>
            <a:off x="7620000" y="4229100"/>
            <a:ext cx="1295400" cy="667280"/>
          </a:xfrm>
          <a:prstGeom prst="rect">
            <a:avLst/>
          </a:prstGeom>
        </p:spPr>
      </p:pic>
      <p:pic>
        <p:nvPicPr>
          <p:cNvPr id="5" name="Picture 4"/>
          <p:cNvPicPr>
            <a:picLocks noChangeAspect="1"/>
          </p:cNvPicPr>
          <p:nvPr/>
        </p:nvPicPr>
        <p:blipFill>
          <a:blip r:embed="rId3"/>
          <a:stretch>
            <a:fillRect/>
          </a:stretch>
        </p:blipFill>
        <p:spPr>
          <a:xfrm>
            <a:off x="304800" y="4476750"/>
            <a:ext cx="637061" cy="487352"/>
          </a:xfrm>
          <a:prstGeom prst="rect">
            <a:avLst/>
          </a:prstGeom>
        </p:spPr>
      </p:pic>
    </p:spTree>
    <p:extLst>
      <p:ext uri="{BB962C8B-B14F-4D97-AF65-F5344CB8AC3E}">
        <p14:creationId xmlns:p14="http://schemas.microsoft.com/office/powerpoint/2010/main" val="97850176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US" dirty="0"/>
            </a:br>
            <a:br>
              <a:rPr lang="en-US" dirty="0"/>
            </a:br>
            <a:r>
              <a:rPr lang="en-US" sz="4000" dirty="0"/>
              <a:t>Texas Schools Suicide Prevention Implementation Important Links </a:t>
            </a:r>
            <a:br>
              <a:rPr lang="en-US" sz="4000" dirty="0"/>
            </a:br>
            <a:r>
              <a:rPr lang="en-US" sz="4000" dirty="0"/>
              <a:t> </a:t>
            </a:r>
            <a:br>
              <a:rPr lang="en-US" dirty="0"/>
            </a:br>
            <a:endParaRPr lang="en-US" dirty="0"/>
          </a:p>
        </p:txBody>
      </p:sp>
      <p:sp>
        <p:nvSpPr>
          <p:cNvPr id="6" name="Content Placeholder 5"/>
          <p:cNvSpPr>
            <a:spLocks noGrp="1"/>
          </p:cNvSpPr>
          <p:nvPr>
            <p:ph idx="1"/>
          </p:nvPr>
        </p:nvSpPr>
        <p:spPr>
          <a:xfrm>
            <a:off x="152400" y="1314450"/>
            <a:ext cx="8991600" cy="3394472"/>
          </a:xfrm>
        </p:spPr>
        <p:txBody>
          <a:bodyPr>
            <a:normAutofit/>
          </a:bodyPr>
          <a:lstStyle/>
          <a:p>
            <a:r>
              <a:rPr lang="en-US" sz="2400" dirty="0"/>
              <a:t>The Texas Suicide Safer Schools Implementation Guide and Tools </a:t>
            </a:r>
          </a:p>
          <a:p>
            <a:pPr lvl="1"/>
            <a:r>
              <a:rPr lang="en-US" sz="2000" dirty="0">
                <a:hlinkClick r:id="rId3"/>
              </a:rPr>
              <a:t>http://www.TexasSuicidePrevention.org</a:t>
            </a:r>
            <a:endParaRPr lang="en-US" sz="2000" dirty="0"/>
          </a:p>
          <a:p>
            <a:pPr lvl="1"/>
            <a:r>
              <a:rPr lang="en-US" sz="2000" dirty="0"/>
              <a:t>Includes tools for school use in the Appendix section</a:t>
            </a:r>
          </a:p>
          <a:p>
            <a:r>
              <a:rPr lang="en-US" sz="2400" dirty="0"/>
              <a:t>Sample School Suicide Prevention Plan: 	</a:t>
            </a:r>
            <a:r>
              <a:rPr lang="en-US" sz="2000" dirty="0">
                <a:hlinkClick r:id="rId4"/>
              </a:rPr>
              <a:t>http://www.texassuicideprevention.org/wp-content/uploads/2017/03/Texas-Suicide-Safer-Schools-Implementation-Guide-Appendices-Helpful-Tools.pdf</a:t>
            </a:r>
            <a:endParaRPr lang="en-US" sz="2000" dirty="0"/>
          </a:p>
          <a:p>
            <a:pPr marL="0" indent="0">
              <a:buNone/>
            </a:pPr>
            <a:endParaRPr lang="en-US" sz="2000" dirty="0"/>
          </a:p>
          <a:p>
            <a:endParaRPr lang="en-US" dirty="0"/>
          </a:p>
        </p:txBody>
      </p:sp>
      <p:pic>
        <p:nvPicPr>
          <p:cNvPr id="7" name="Picture 6"/>
          <p:cNvPicPr/>
          <p:nvPr/>
        </p:nvPicPr>
        <p:blipFill>
          <a:blip r:embed="rId5" cstate="print">
            <a:extLst>
              <a:ext uri="{28A0092B-C50C-407E-A947-70E740481C1C}">
                <a14:useLocalDpi xmlns:a14="http://schemas.microsoft.com/office/drawing/2010/main" val="0"/>
              </a:ext>
            </a:extLst>
          </a:blip>
          <a:stretch>
            <a:fillRect/>
          </a:stretch>
        </p:blipFill>
        <p:spPr>
          <a:xfrm>
            <a:off x="7620000" y="4229100"/>
            <a:ext cx="1295400" cy="667280"/>
          </a:xfrm>
          <a:prstGeom prst="rect">
            <a:avLst/>
          </a:prstGeom>
        </p:spPr>
      </p:pic>
      <p:pic>
        <p:nvPicPr>
          <p:cNvPr id="5" name="Picture 4"/>
          <p:cNvPicPr>
            <a:picLocks noChangeAspect="1"/>
          </p:cNvPicPr>
          <p:nvPr/>
        </p:nvPicPr>
        <p:blipFill>
          <a:blip r:embed="rId6"/>
          <a:stretch>
            <a:fillRect/>
          </a:stretch>
        </p:blipFill>
        <p:spPr>
          <a:xfrm>
            <a:off x="304800" y="4476750"/>
            <a:ext cx="637061" cy="487352"/>
          </a:xfrm>
          <a:prstGeom prst="rect">
            <a:avLst/>
          </a:prstGeom>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a:t>For more information:</a:t>
            </a:r>
          </a:p>
        </p:txBody>
      </p:sp>
      <p:sp>
        <p:nvSpPr>
          <p:cNvPr id="74755" name="Content Placeholder 2"/>
          <p:cNvSpPr>
            <a:spLocks noGrp="1"/>
          </p:cNvSpPr>
          <p:nvPr>
            <p:ph idx="1"/>
          </p:nvPr>
        </p:nvSpPr>
        <p:spPr>
          <a:xfrm>
            <a:off x="762000" y="914400"/>
            <a:ext cx="7924800" cy="3638550"/>
          </a:xfrm>
        </p:spPr>
        <p:txBody>
          <a:bodyPr>
            <a:normAutofit fontScale="25000" lnSpcReduction="20000"/>
          </a:bodyPr>
          <a:lstStyle/>
          <a:p>
            <a:r>
              <a:rPr lang="en-US" sz="7200" dirty="0"/>
              <a:t>Merily Keller </a:t>
            </a:r>
            <a:r>
              <a:rPr lang="en-US" sz="7200" dirty="0">
                <a:hlinkClick r:id="rId2"/>
              </a:rPr>
              <a:t>--</a:t>
            </a:r>
            <a:r>
              <a:rPr lang="en-US" sz="7200" dirty="0">
                <a:solidFill>
                  <a:schemeClr val="tx2"/>
                </a:solidFill>
                <a:hlinkClick r:id="rId2"/>
              </a:rPr>
              <a:t>hodgekeller@yahoo.com</a:t>
            </a:r>
            <a:r>
              <a:rPr lang="en-US" sz="7200" dirty="0">
                <a:solidFill>
                  <a:schemeClr val="tx2"/>
                </a:solidFill>
              </a:rPr>
              <a:t> </a:t>
            </a:r>
            <a:br>
              <a:rPr lang="en-US" sz="7200" dirty="0"/>
            </a:br>
            <a:r>
              <a:rPr lang="en-US" sz="7200" dirty="0"/>
              <a:t>Lisa Sullivan –</a:t>
            </a:r>
            <a:r>
              <a:rPr lang="en-US" sz="7200" dirty="0">
                <a:solidFill>
                  <a:schemeClr val="tx2"/>
                </a:solidFill>
              </a:rPr>
              <a:t> </a:t>
            </a:r>
            <a:r>
              <a:rPr lang="en-US" sz="7200" dirty="0">
                <a:solidFill>
                  <a:schemeClr val="tx2"/>
                </a:solidFill>
                <a:hlinkClick r:id="rId3"/>
              </a:rPr>
              <a:t>Lisa@infuse.com</a:t>
            </a:r>
            <a:endParaRPr lang="en-US" sz="7200" dirty="0"/>
          </a:p>
          <a:p>
            <a:pPr marL="0" indent="0">
              <a:buNone/>
            </a:pPr>
            <a:r>
              <a:rPr lang="en-US" sz="7200" dirty="0"/>
              <a:t>      Holly Robles -- </a:t>
            </a:r>
            <a:r>
              <a:rPr lang="en-US" sz="7200" dirty="0">
                <a:solidFill>
                  <a:schemeClr val="tx2"/>
                </a:solidFill>
                <a:hlinkClick r:id="rId4"/>
              </a:rPr>
              <a:t>Holly.Robles@boerne-isd.net</a:t>
            </a:r>
            <a:endParaRPr lang="en-US" sz="7200" dirty="0">
              <a:solidFill>
                <a:schemeClr val="tx2"/>
              </a:solidFill>
            </a:endParaRPr>
          </a:p>
          <a:p>
            <a:endParaRPr lang="en-US" sz="7200" dirty="0">
              <a:solidFill>
                <a:schemeClr val="tx2"/>
              </a:solidFill>
            </a:endParaRPr>
          </a:p>
          <a:p>
            <a:r>
              <a:rPr lang="en-US" sz="7200" dirty="0"/>
              <a:t>Special Acknowledgement:  Dr. Scott and Dr. Donna Poland </a:t>
            </a:r>
          </a:p>
          <a:p>
            <a:pPr marL="0" indent="0">
              <a:buNone/>
            </a:pPr>
            <a:endParaRPr lang="en-US" sz="7200" dirty="0">
              <a:solidFill>
                <a:schemeClr val="tx2"/>
              </a:solidFill>
            </a:endParaRPr>
          </a:p>
          <a:p>
            <a:r>
              <a:rPr lang="en-US" sz="7200" dirty="0"/>
              <a:t>Texas Suicide Safer Schools (SSS) Implementation Guide and Tools (Part I, Part II, Part III, Part IV and Appendices with tools)</a:t>
            </a:r>
          </a:p>
          <a:p>
            <a:pPr marL="0" indent="0">
              <a:buNone/>
            </a:pPr>
            <a:r>
              <a:rPr lang="en-US" sz="7200" dirty="0">
                <a:hlinkClick r:id="rId5"/>
              </a:rPr>
              <a:t>http://www.texassuicideprevention.org/information-library/schools-and-youth-materials</a:t>
            </a:r>
            <a:r>
              <a:rPr lang="en-US" sz="4200" dirty="0">
                <a:hlinkClick r:id="rId5"/>
              </a:rPr>
              <a:t>/</a:t>
            </a:r>
            <a:endParaRPr lang="en-US" sz="4200" dirty="0"/>
          </a:p>
          <a:p>
            <a:pPr>
              <a:buFont typeface="Arial"/>
              <a:buChar char="•"/>
            </a:pPr>
            <a:r>
              <a:rPr lang="en-US" sz="5500" dirty="0">
                <a:hlinkClick r:id="rId6" tooltip="Introduction Tx SSS Implementation Guide"/>
              </a:rPr>
              <a:t>Introduction Tx SSS Implementation Guide</a:t>
            </a:r>
            <a:endParaRPr lang="en-US" sz="5500" dirty="0"/>
          </a:p>
          <a:p>
            <a:pPr>
              <a:buFont typeface="Arial"/>
              <a:buChar char="•"/>
            </a:pPr>
            <a:r>
              <a:rPr lang="en-US" sz="5500" dirty="0">
                <a:hlinkClick r:id="rId7" tooltip="Policy and Leadership Tx SSS Implementation Guide"/>
              </a:rPr>
              <a:t>Policy and Leadership Tx SSS Implementation Guide</a:t>
            </a:r>
            <a:endParaRPr lang="en-US" sz="5500" dirty="0"/>
          </a:p>
          <a:p>
            <a:pPr>
              <a:buFont typeface="Arial"/>
              <a:buChar char="•"/>
            </a:pPr>
            <a:r>
              <a:rPr lang="en-US" sz="5500" dirty="0">
                <a:hlinkClick r:id="rId8" tooltip="Assessment and Procedures Tx SSS Implementation Guide"/>
              </a:rPr>
              <a:t>Assessment and Procedures Tx SSS Implementation Guide</a:t>
            </a:r>
            <a:endParaRPr lang="en-US" sz="5500" dirty="0"/>
          </a:p>
          <a:p>
            <a:pPr>
              <a:buFont typeface="Arial"/>
              <a:buChar char="•"/>
            </a:pPr>
            <a:r>
              <a:rPr lang="en-US" sz="5500" dirty="0">
                <a:hlinkClick r:id="rId9" tooltip="Re-entry and Postvention Tx SSS Implementation Guide"/>
              </a:rPr>
              <a:t>Re-entry and Postvention Tx SSS Implementation Guide</a:t>
            </a:r>
            <a:endParaRPr lang="en-US" sz="5500" dirty="0"/>
          </a:p>
          <a:p>
            <a:pPr>
              <a:buFont typeface="Arial"/>
              <a:buChar char="•"/>
            </a:pPr>
            <a:r>
              <a:rPr lang="en-US" sz="5500" dirty="0">
                <a:hlinkClick r:id="rId10" tooltip="Helpful Tools Tx SSS Implementation Guide"/>
              </a:rPr>
              <a:t>Helpful Tools Tx SSS Implementation Guide – Appendix I (General Tools), Appendix II (Sample School Plan) , Appendix III (Texas Statutes)</a:t>
            </a:r>
            <a:endParaRPr lang="en-US" sz="5500" dirty="0"/>
          </a:p>
          <a:p>
            <a:pPr>
              <a:buFont typeface="Arial"/>
              <a:buChar char="•"/>
            </a:pPr>
            <a:r>
              <a:rPr lang="en-US" sz="5500" dirty="0">
                <a:hlinkClick r:id="rId11" tooltip="Two-page Handout on Tx Suicide Safer Schools"/>
              </a:rPr>
              <a:t>Two-page Handout on Texas  Suicide Safer Schools</a:t>
            </a:r>
            <a:endParaRPr lang="en-US" sz="5500" dirty="0"/>
          </a:p>
          <a:p>
            <a:pPr>
              <a:buFont typeface="Arial"/>
              <a:buChar char="•"/>
            </a:pPr>
            <a:br>
              <a:rPr lang="en-US" b="1" dirty="0"/>
            </a:br>
            <a:endParaRPr lang="en-US" altLang="en-US" sz="3200" dirty="0"/>
          </a:p>
        </p:txBody>
      </p:sp>
      <p:pic>
        <p:nvPicPr>
          <p:cNvPr id="4" name="Picture 3"/>
          <p:cNvPicPr/>
          <p:nvPr/>
        </p:nvPicPr>
        <p:blipFill>
          <a:blip r:embed="rId12" cstate="print">
            <a:extLst>
              <a:ext uri="{28A0092B-C50C-407E-A947-70E740481C1C}">
                <a14:useLocalDpi xmlns:a14="http://schemas.microsoft.com/office/drawing/2010/main" val="0"/>
              </a:ext>
            </a:extLst>
          </a:blip>
          <a:stretch>
            <a:fillRect/>
          </a:stretch>
        </p:blipFill>
        <p:spPr>
          <a:xfrm>
            <a:off x="7772400" y="4476750"/>
            <a:ext cx="1033366" cy="495830"/>
          </a:xfrm>
          <a:prstGeom prst="rect">
            <a:avLst/>
          </a:prstGeom>
        </p:spPr>
      </p:pic>
      <p:pic>
        <p:nvPicPr>
          <p:cNvPr id="5" name="Picture 4"/>
          <p:cNvPicPr>
            <a:picLocks noChangeAspect="1"/>
          </p:cNvPicPr>
          <p:nvPr/>
        </p:nvPicPr>
        <p:blipFill>
          <a:blip r:embed="rId13"/>
          <a:stretch>
            <a:fillRect/>
          </a:stretch>
        </p:blipFill>
        <p:spPr>
          <a:xfrm>
            <a:off x="152400" y="4476750"/>
            <a:ext cx="637061" cy="487352"/>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0"/>
            <a:ext cx="8229600" cy="857250"/>
          </a:xfrm>
        </p:spPr>
        <p:txBody>
          <a:bodyPr>
            <a:normAutofit fontScale="90000"/>
          </a:bodyPr>
          <a:lstStyle/>
          <a:p>
            <a:br>
              <a:rPr lang="en-US" dirty="0"/>
            </a:br>
            <a:br>
              <a:rPr lang="en-US" dirty="0"/>
            </a:br>
            <a:r>
              <a:rPr lang="en-US" sz="4000" dirty="0"/>
              <a:t>Texas Suicide Safer Schools Implementation Guide and Tools </a:t>
            </a:r>
            <a:br>
              <a:rPr lang="en-US" dirty="0"/>
            </a:br>
            <a:endParaRPr lang="en-US" dirty="0"/>
          </a:p>
        </p:txBody>
      </p:sp>
      <p:sp>
        <p:nvSpPr>
          <p:cNvPr id="3" name="Text Placeholder 2"/>
          <p:cNvSpPr>
            <a:spLocks noGrp="1"/>
          </p:cNvSpPr>
          <p:nvPr>
            <p:ph type="body" idx="1"/>
          </p:nvPr>
        </p:nvSpPr>
        <p:spPr>
          <a:xfrm>
            <a:off x="381000" y="1428750"/>
            <a:ext cx="4040188" cy="479822"/>
          </a:xfrm>
        </p:spPr>
        <p:txBody>
          <a:bodyPr/>
          <a:lstStyle/>
          <a:p>
            <a:r>
              <a:rPr lang="en-US" b="0" dirty="0"/>
              <a:t>Author Team: </a:t>
            </a:r>
          </a:p>
        </p:txBody>
      </p:sp>
      <p:sp>
        <p:nvSpPr>
          <p:cNvPr id="4" name="Content Placeholder 3"/>
          <p:cNvSpPr>
            <a:spLocks noGrp="1"/>
          </p:cNvSpPr>
          <p:nvPr>
            <p:ph sz="half" idx="2"/>
          </p:nvPr>
        </p:nvSpPr>
        <p:spPr>
          <a:xfrm>
            <a:off x="228600" y="1885950"/>
            <a:ext cx="4040188" cy="2963466"/>
          </a:xfrm>
        </p:spPr>
        <p:txBody>
          <a:bodyPr>
            <a:normAutofit lnSpcReduction="10000"/>
          </a:bodyPr>
          <a:lstStyle/>
          <a:p>
            <a:r>
              <a:rPr lang="en-US" dirty="0"/>
              <a:t>Dr. Scott Poland and Dr. Donna Poland </a:t>
            </a:r>
          </a:p>
          <a:p>
            <a:r>
              <a:rPr lang="en-US" sz="2000" u="sng" dirty="0"/>
              <a:t>Co-Writers  &amp; Editors</a:t>
            </a:r>
            <a:r>
              <a:rPr lang="en-US" sz="2000" dirty="0"/>
              <a:t>:  </a:t>
            </a:r>
          </a:p>
          <a:p>
            <a:pPr lvl="1"/>
            <a:r>
              <a:rPr lang="en-US" dirty="0"/>
              <a:t>Merily Keller, StopTxSuicides</a:t>
            </a:r>
          </a:p>
          <a:p>
            <a:pPr lvl="1"/>
            <a:r>
              <a:rPr lang="en-US" dirty="0"/>
              <a:t>Michel Froneberger, Assistant Principal Eanes ISD </a:t>
            </a:r>
          </a:p>
          <a:p>
            <a:pPr lvl="1"/>
            <a:r>
              <a:rPr lang="en-US" dirty="0"/>
              <a:t> Lisa Sullivan, StopTxSuicides</a:t>
            </a:r>
          </a:p>
          <a:p>
            <a:pPr>
              <a:buNone/>
            </a:pPr>
            <a:r>
              <a:rPr lang="en-US" dirty="0"/>
              <a:t>       </a:t>
            </a:r>
          </a:p>
          <a:p>
            <a:endParaRPr lang="en-US" dirty="0"/>
          </a:p>
        </p:txBody>
      </p:sp>
      <p:sp>
        <p:nvSpPr>
          <p:cNvPr id="5" name="Text Placeholder 4"/>
          <p:cNvSpPr>
            <a:spLocks noGrp="1"/>
          </p:cNvSpPr>
          <p:nvPr>
            <p:ph type="body" sz="quarter" idx="3"/>
          </p:nvPr>
        </p:nvSpPr>
        <p:spPr>
          <a:xfrm>
            <a:off x="4648200" y="1352550"/>
            <a:ext cx="4041775" cy="479822"/>
          </a:xfrm>
        </p:spPr>
        <p:txBody>
          <a:bodyPr>
            <a:normAutofit lnSpcReduction="10000"/>
          </a:bodyPr>
          <a:lstStyle/>
          <a:p>
            <a:r>
              <a:rPr lang="en-US" sz="2600" b="0" dirty="0"/>
              <a:t>SMEs and Task Team</a:t>
            </a:r>
            <a:r>
              <a:rPr lang="en-US" b="0" dirty="0"/>
              <a:t>:</a:t>
            </a:r>
          </a:p>
        </p:txBody>
      </p:sp>
      <p:sp>
        <p:nvSpPr>
          <p:cNvPr id="6" name="Content Placeholder 5"/>
          <p:cNvSpPr>
            <a:spLocks noGrp="1"/>
          </p:cNvSpPr>
          <p:nvPr>
            <p:ph sz="quarter" idx="4"/>
          </p:nvPr>
        </p:nvSpPr>
        <p:spPr>
          <a:xfrm>
            <a:off x="4648200" y="1809750"/>
            <a:ext cx="4041775" cy="3124200"/>
          </a:xfrm>
        </p:spPr>
        <p:txBody>
          <a:bodyPr>
            <a:normAutofit fontScale="62500" lnSpcReduction="20000"/>
          </a:bodyPr>
          <a:lstStyle/>
          <a:p>
            <a:r>
              <a:rPr lang="en-US" dirty="0"/>
              <a:t>Jenna Heise, Texas Suicide Prevention Coordinator, Health and Human Services Commission </a:t>
            </a:r>
          </a:p>
          <a:p>
            <a:r>
              <a:rPr lang="en-US" dirty="0"/>
              <a:t>Dr. Holly Robles, Boerne Independent School District, Texas </a:t>
            </a:r>
          </a:p>
          <a:p>
            <a:r>
              <a:rPr lang="en-US" u="sng" dirty="0"/>
              <a:t>Input and Review:  </a:t>
            </a:r>
            <a:r>
              <a:rPr lang="en-US" dirty="0"/>
              <a:t>Texas Suicide Prevention Council &amp; Texas School District administrators, counselors, teachers &amp; school resource officers and staff representing schools in:</a:t>
            </a:r>
          </a:p>
          <a:p>
            <a:pPr lvl="1"/>
            <a:r>
              <a:rPr lang="en-US" sz="2200" dirty="0"/>
              <a:t> urban </a:t>
            </a:r>
          </a:p>
          <a:p>
            <a:pPr lvl="1"/>
            <a:r>
              <a:rPr lang="en-US" sz="2200" dirty="0"/>
              <a:t>suburban </a:t>
            </a:r>
          </a:p>
          <a:p>
            <a:pPr lvl="1"/>
            <a:r>
              <a:rPr lang="en-US" sz="2200" dirty="0"/>
              <a:t> rural </a:t>
            </a:r>
          </a:p>
          <a:p>
            <a:pPr>
              <a:buNone/>
            </a:pPr>
            <a:r>
              <a:rPr lang="en-US" dirty="0"/>
              <a:t>      </a:t>
            </a:r>
          </a:p>
        </p:txBody>
      </p:sp>
      <p:pic>
        <p:nvPicPr>
          <p:cNvPr id="7" name="Picture 6"/>
          <p:cNvPicPr/>
          <p:nvPr/>
        </p:nvPicPr>
        <p:blipFill>
          <a:blip r:embed="rId3" cstate="print">
            <a:extLst>
              <a:ext uri="{28A0092B-C50C-407E-A947-70E740481C1C}">
                <a14:useLocalDpi xmlns:a14="http://schemas.microsoft.com/office/drawing/2010/main" val="0"/>
              </a:ext>
            </a:extLst>
          </a:blip>
          <a:stretch>
            <a:fillRect/>
          </a:stretch>
        </p:blipFill>
        <p:spPr>
          <a:xfrm>
            <a:off x="7620000" y="4229100"/>
            <a:ext cx="1295400" cy="667280"/>
          </a:xfrm>
          <a:prstGeom prst="rect">
            <a:avLst/>
          </a:prstGeom>
        </p:spPr>
      </p:pic>
      <p:pic>
        <p:nvPicPr>
          <p:cNvPr id="8" name="Picture 7"/>
          <p:cNvPicPr>
            <a:picLocks noChangeAspect="1"/>
          </p:cNvPicPr>
          <p:nvPr/>
        </p:nvPicPr>
        <p:blipFill>
          <a:blip r:embed="rId4"/>
          <a:stretch>
            <a:fillRect/>
          </a:stretch>
        </p:blipFill>
        <p:spPr>
          <a:xfrm>
            <a:off x="228600" y="4400550"/>
            <a:ext cx="637061" cy="487352"/>
          </a:xfrm>
          <a:prstGeom prst="rect">
            <a:avLst/>
          </a:prstGeom>
        </p:spPr>
      </p:pic>
    </p:spTree>
    <p:extLst>
      <p:ext uri="{BB962C8B-B14F-4D97-AF65-F5344CB8AC3E}">
        <p14:creationId xmlns:p14="http://schemas.microsoft.com/office/powerpoint/2010/main" val="36528050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689371"/>
          </a:xfrm>
        </p:spPr>
        <p:txBody>
          <a:bodyPr>
            <a:normAutofit fontScale="90000"/>
          </a:bodyPr>
          <a:lstStyle/>
          <a:p>
            <a:r>
              <a:rPr lang="en-US" dirty="0"/>
              <a:t>Zero Suicide in Texas </a:t>
            </a:r>
          </a:p>
        </p:txBody>
      </p:sp>
      <p:sp>
        <p:nvSpPr>
          <p:cNvPr id="3" name="Content Placeholder 2"/>
          <p:cNvSpPr>
            <a:spLocks noGrp="1"/>
          </p:cNvSpPr>
          <p:nvPr>
            <p:ph idx="1"/>
          </p:nvPr>
        </p:nvSpPr>
        <p:spPr>
          <a:xfrm>
            <a:off x="304800" y="742950"/>
            <a:ext cx="8382000" cy="4114800"/>
          </a:xfrm>
        </p:spPr>
        <p:txBody>
          <a:bodyPr>
            <a:normAutofit fontScale="32500" lnSpcReduction="20000"/>
          </a:bodyPr>
          <a:lstStyle/>
          <a:p>
            <a:pPr>
              <a:defRPr/>
            </a:pPr>
            <a:r>
              <a:rPr lang="en-US" sz="5100" dirty="0">
                <a:cs typeface="Times New Roman" panose="02020603050405020304" pitchFamily="18" charset="0"/>
              </a:rPr>
              <a:t>Zero Suicides in Systems </a:t>
            </a:r>
          </a:p>
          <a:p>
            <a:pPr lvl="1">
              <a:defRPr/>
            </a:pPr>
            <a:r>
              <a:rPr lang="en-US" sz="4300" dirty="0">
                <a:cs typeface="Times New Roman" panose="02020603050405020304" pitchFamily="18" charset="0"/>
              </a:rPr>
              <a:t>A commitment to suicide prevention in health and behavioral health care systems</a:t>
            </a:r>
          </a:p>
          <a:p>
            <a:pPr lvl="1">
              <a:defRPr/>
            </a:pPr>
            <a:r>
              <a:rPr lang="en-US" sz="4300" dirty="0">
                <a:cs typeface="Times New Roman" panose="02020603050405020304" pitchFamily="18" charset="0"/>
              </a:rPr>
              <a:t>Includes a specific set of tools and strategies (concept and practice)</a:t>
            </a:r>
          </a:p>
          <a:p>
            <a:pPr lvl="1">
              <a:defRPr/>
            </a:pPr>
            <a:r>
              <a:rPr lang="en-US" sz="4300" dirty="0">
                <a:cs typeface="Times New Roman" panose="02020603050405020304" pitchFamily="18" charset="0"/>
              </a:rPr>
              <a:t>39 Suicide Prevention Coordinators at LMHAs across state/ state hospitals</a:t>
            </a:r>
          </a:p>
          <a:p>
            <a:pPr lvl="1">
              <a:defRPr/>
            </a:pPr>
            <a:r>
              <a:rPr lang="en-US" sz="4300" dirty="0">
                <a:cs typeface="Times New Roman" panose="02020603050405020304" pitchFamily="18" charset="0"/>
              </a:rPr>
              <a:t>23 Local Mental Health Authorities participating to be Suicide Safe Care Centers</a:t>
            </a:r>
          </a:p>
          <a:p>
            <a:pPr lvl="1">
              <a:defRPr/>
            </a:pPr>
            <a:r>
              <a:rPr lang="en-US" sz="4300" dirty="0">
                <a:cs typeface="Times New Roman" panose="02020603050405020304" pitchFamily="18" charset="0"/>
              </a:rPr>
              <a:t>Texas is being used as a model to train all of the SAMHSA Gov. Project Officers</a:t>
            </a:r>
          </a:p>
          <a:p>
            <a:pPr>
              <a:defRPr/>
            </a:pPr>
            <a:r>
              <a:rPr lang="en-US" sz="5000" dirty="0">
                <a:cs typeface="Times New Roman" panose="02020603050405020304" pitchFamily="18" charset="0"/>
              </a:rPr>
              <a:t>Public Awareness</a:t>
            </a:r>
          </a:p>
          <a:p>
            <a:pPr lvl="1"/>
            <a:r>
              <a:rPr lang="en-US" sz="4300" dirty="0">
                <a:cs typeface="Times New Roman" panose="02020603050405020304" pitchFamily="18" charset="0"/>
              </a:rPr>
              <a:t>Texas suicide prevention website, bilingual print materials, suicide prevention toolkits, newsletters , exhibits, 17 youth videos about health and hope &amp; discussion guide and easy to use Apps. </a:t>
            </a:r>
          </a:p>
          <a:p>
            <a:pPr lvl="1"/>
            <a:r>
              <a:rPr lang="en-US" sz="4300" dirty="0">
                <a:cs typeface="Times New Roman" panose="02020603050405020304" pitchFamily="18" charset="0"/>
              </a:rPr>
              <a:t>Strong social media engagement through Twitter, Paper.li, Flipboard, Instagram, Periscope, </a:t>
            </a:r>
          </a:p>
          <a:p>
            <a:pPr>
              <a:lnSpc>
                <a:spcPct val="90000"/>
              </a:lnSpc>
            </a:pPr>
            <a:r>
              <a:rPr lang="en-US" altLang="en-US" sz="5000" dirty="0"/>
              <a:t>Texas State Plan for Suicide Prevention </a:t>
            </a:r>
          </a:p>
          <a:p>
            <a:pPr>
              <a:lnSpc>
                <a:spcPct val="90000"/>
              </a:lnSpc>
            </a:pPr>
            <a:r>
              <a:rPr lang="en-US" altLang="en-US" sz="5000" dirty="0">
                <a:solidFill>
                  <a:schemeClr val="hlink"/>
                </a:solidFill>
              </a:rPr>
              <a:t>TexasSuicidePrevention.org</a:t>
            </a:r>
          </a:p>
          <a:p>
            <a:pPr>
              <a:lnSpc>
                <a:spcPct val="90000"/>
              </a:lnSpc>
              <a:buNone/>
            </a:pPr>
            <a:endParaRPr lang="en-US" altLang="en-US" dirty="0"/>
          </a:p>
          <a:p>
            <a:pPr>
              <a:lnSpc>
                <a:spcPct val="90000"/>
              </a:lnSpc>
            </a:pPr>
            <a:r>
              <a:rPr lang="en-US" altLang="en-US" sz="5000" dirty="0"/>
              <a:t>The Texas Suicide Prevention Council has 30 + local suicide prevention coalitions &amp; 25+ statewide partners </a:t>
            </a:r>
          </a:p>
          <a:p>
            <a:pPr>
              <a:lnSpc>
                <a:spcPct val="90000"/>
              </a:lnSpc>
            </a:pPr>
            <a:r>
              <a:rPr lang="en-US" sz="5000" dirty="0">
                <a:cs typeface="Times New Roman" panose="02020603050405020304" pitchFamily="18" charset="0"/>
              </a:rPr>
              <a:t>Training &amp; Tools</a:t>
            </a:r>
          </a:p>
          <a:p>
            <a:pPr lvl="1"/>
            <a:r>
              <a:rPr lang="en-US" sz="4300" dirty="0">
                <a:cs typeface="Times New Roman" panose="02020603050405020304" pitchFamily="18" charset="0"/>
              </a:rPr>
              <a:t>Best Practice Based Training </a:t>
            </a:r>
          </a:p>
          <a:p>
            <a:pPr lvl="1"/>
            <a:r>
              <a:rPr lang="en-US" sz="4300" dirty="0">
                <a:cs typeface="Times New Roman" panose="02020603050405020304" pitchFamily="18" charset="0"/>
              </a:rPr>
              <a:t>Workforce Survey, Screening &amp; Assessment Tools</a:t>
            </a:r>
          </a:p>
          <a:p>
            <a:pPr lvl="1"/>
            <a:r>
              <a:rPr lang="en-US" sz="4300" dirty="0">
                <a:cs typeface="Times New Roman" panose="02020603050405020304" pitchFamily="18" charset="0"/>
              </a:rPr>
              <a:t>ZEST Toolkit</a:t>
            </a:r>
            <a:endParaRPr lang="en-US" dirty="0"/>
          </a:p>
        </p:txBody>
      </p:sp>
      <p:pic>
        <p:nvPicPr>
          <p:cNvPr id="4" name="Picture 3"/>
          <p:cNvPicPr/>
          <p:nvPr/>
        </p:nvPicPr>
        <p:blipFill>
          <a:blip r:embed="rId2" cstate="print">
            <a:extLst>
              <a:ext uri="{28A0092B-C50C-407E-A947-70E740481C1C}">
                <a14:useLocalDpi xmlns:a14="http://schemas.microsoft.com/office/drawing/2010/main" val="0"/>
              </a:ext>
            </a:extLst>
          </a:blip>
          <a:stretch>
            <a:fillRect/>
          </a:stretch>
        </p:blipFill>
        <p:spPr>
          <a:xfrm>
            <a:off x="7620000" y="4229100"/>
            <a:ext cx="1295400" cy="667280"/>
          </a:xfrm>
          <a:prstGeom prst="rect">
            <a:avLst/>
          </a:prstGeom>
        </p:spPr>
      </p:pic>
      <p:pic>
        <p:nvPicPr>
          <p:cNvPr id="5" name="Picture 4"/>
          <p:cNvPicPr>
            <a:picLocks noChangeAspect="1"/>
          </p:cNvPicPr>
          <p:nvPr/>
        </p:nvPicPr>
        <p:blipFill>
          <a:blip r:embed="rId3"/>
          <a:stretch>
            <a:fillRect/>
          </a:stretch>
        </p:blipFill>
        <p:spPr>
          <a:xfrm>
            <a:off x="228600" y="4476750"/>
            <a:ext cx="637061" cy="487352"/>
          </a:xfrm>
          <a:prstGeom prst="rect">
            <a:avLst/>
          </a:prstGeom>
        </p:spPr>
      </p:pic>
    </p:spTree>
    <p:extLst>
      <p:ext uri="{BB962C8B-B14F-4D97-AF65-F5344CB8AC3E}">
        <p14:creationId xmlns:p14="http://schemas.microsoft.com/office/powerpoint/2010/main" val="33756146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r>
              <a:rPr lang="en-US" dirty="0"/>
              <a:t>Local Mental Health Authorities Participating in ZEST </a:t>
            </a:r>
          </a:p>
        </p:txBody>
      </p:sp>
      <p:pic>
        <p:nvPicPr>
          <p:cNvPr id="6" name="Picture 5"/>
          <p:cNvPicPr>
            <a:picLocks noChangeAspect="1"/>
          </p:cNvPicPr>
          <p:nvPr/>
        </p:nvPicPr>
        <p:blipFill>
          <a:blip r:embed="rId2"/>
          <a:stretch>
            <a:fillRect/>
          </a:stretch>
        </p:blipFill>
        <p:spPr>
          <a:xfrm>
            <a:off x="1485900" y="1514656"/>
            <a:ext cx="6438900" cy="2941268"/>
          </a:xfrm>
          <a:prstGeom prst="rect">
            <a:avLst/>
          </a:prstGeom>
        </p:spPr>
      </p:pic>
      <p:sp>
        <p:nvSpPr>
          <p:cNvPr id="2" name="Date Placeholder 1"/>
          <p:cNvSpPr>
            <a:spLocks noGrp="1"/>
          </p:cNvSpPr>
          <p:nvPr>
            <p:ph type="dt" sz="half" idx="10"/>
          </p:nvPr>
        </p:nvSpPr>
        <p:spPr/>
        <p:txBody>
          <a:bodyPr/>
          <a:lstStyle/>
          <a:p>
            <a:fld id="{EA2754E7-8C2B-8940-97AA-03CE6F3583DB}" type="datetime1">
              <a:rPr lang="en-US" smtClean="0"/>
              <a:t>8/9/2017</a:t>
            </a:fld>
            <a:endParaRPr lang="en-US" dirty="0"/>
          </a:p>
        </p:txBody>
      </p:sp>
    </p:spTree>
    <p:extLst>
      <p:ext uri="{BB962C8B-B14F-4D97-AF65-F5344CB8AC3E}">
        <p14:creationId xmlns:p14="http://schemas.microsoft.com/office/powerpoint/2010/main" val="37003614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Texas Suicide Prevention Council</a:t>
            </a:r>
          </a:p>
        </p:txBody>
      </p:sp>
      <p:sp>
        <p:nvSpPr>
          <p:cNvPr id="3" name="Subtitle 2"/>
          <p:cNvSpPr>
            <a:spLocks noGrp="1"/>
          </p:cNvSpPr>
          <p:nvPr>
            <p:ph idx="1"/>
          </p:nvPr>
        </p:nvSpPr>
        <p:spPr>
          <a:xfrm>
            <a:off x="304800" y="1063229"/>
            <a:ext cx="8229600" cy="3717673"/>
          </a:xfrm>
        </p:spPr>
        <p:txBody>
          <a:bodyPr>
            <a:normAutofit fontScale="62500" lnSpcReduction="20000"/>
          </a:bodyPr>
          <a:lstStyle/>
          <a:p>
            <a:r>
              <a:rPr lang="en-US" dirty="0"/>
              <a:t>The Texas Suicide Prevention Council </a:t>
            </a:r>
          </a:p>
          <a:p>
            <a:pPr lvl="1"/>
            <a:r>
              <a:rPr lang="en-US" dirty="0"/>
              <a:t>One of the longest serving Suicide Prevention Councils in the nation </a:t>
            </a:r>
          </a:p>
          <a:p>
            <a:pPr lvl="1"/>
            <a:r>
              <a:rPr lang="en-US" dirty="0"/>
              <a:t>A member of the SMVF State Team</a:t>
            </a:r>
          </a:p>
          <a:p>
            <a:pPr lvl="1"/>
            <a:r>
              <a:rPr lang="en-US" dirty="0"/>
              <a:t>Community implementation partner for Zero Suicide in Texas </a:t>
            </a:r>
          </a:p>
          <a:p>
            <a:pPr lvl="1"/>
            <a:r>
              <a:rPr lang="en-US" dirty="0"/>
              <a:t>Responsible for the Texas State Suicide Prevention Plan </a:t>
            </a:r>
          </a:p>
          <a:p>
            <a:pPr lvl="1"/>
            <a:r>
              <a:rPr lang="en-US" dirty="0"/>
              <a:t>Approximately 30 state partners </a:t>
            </a:r>
          </a:p>
          <a:p>
            <a:pPr lvl="2"/>
            <a:r>
              <a:rPr lang="en-US" dirty="0"/>
              <a:t>Includes: TexVet, Texas Military Department, Texas Veterans Commission- MVPN and VMHP, U.S. Coast Guard Employee Assistance Program, Texas Health and Human Services, Texas Education Agency, Texas Dept. of Family and Protective Services, Texas Department of Health Services. </a:t>
            </a:r>
          </a:p>
          <a:p>
            <a:pPr lvl="1"/>
            <a:r>
              <a:rPr lang="en-US" dirty="0"/>
              <a:t>Approximately 30 local coalitions throughout Texas</a:t>
            </a:r>
          </a:p>
          <a:p>
            <a:pPr lvl="2"/>
            <a:r>
              <a:rPr lang="en-US" dirty="0"/>
              <a:t>Includes:  </a:t>
            </a:r>
          </a:p>
          <a:p>
            <a:pPr lvl="3"/>
            <a:r>
              <a:rPr lang="en-US" dirty="0"/>
              <a:t>Bell County (Ft. Hood), Over 100 members </a:t>
            </a:r>
          </a:p>
          <a:p>
            <a:pPr lvl="3"/>
            <a:r>
              <a:rPr lang="en-US" dirty="0"/>
              <a:t>Alamo Area Teen Suicide Prevention Coalition (San Antonio)</a:t>
            </a:r>
          </a:p>
          <a:p>
            <a:pPr lvl="3"/>
            <a:r>
              <a:rPr lang="en-US" dirty="0"/>
              <a:t>El Paso and West Texas Suicide Prevention Coalition (Ft. Bliss Area) </a:t>
            </a:r>
          </a:p>
        </p:txBody>
      </p:sp>
      <p:pic>
        <p:nvPicPr>
          <p:cNvPr id="5" name="Picture 4"/>
          <p:cNvPicPr>
            <a:picLocks noChangeAspect="1"/>
          </p:cNvPicPr>
          <p:nvPr/>
        </p:nvPicPr>
        <p:blipFill>
          <a:blip r:embed="rId2"/>
          <a:stretch>
            <a:fillRect/>
          </a:stretch>
        </p:blipFill>
        <p:spPr>
          <a:xfrm>
            <a:off x="8049739" y="4430471"/>
            <a:ext cx="637061" cy="487352"/>
          </a:xfrm>
          <a:prstGeom prst="rect">
            <a:avLst/>
          </a:prstGeom>
        </p:spPr>
      </p:pic>
      <p:sp>
        <p:nvSpPr>
          <p:cNvPr id="4" name="Date Placeholder 3"/>
          <p:cNvSpPr>
            <a:spLocks noGrp="1"/>
          </p:cNvSpPr>
          <p:nvPr>
            <p:ph type="dt" sz="half" idx="10"/>
          </p:nvPr>
        </p:nvSpPr>
        <p:spPr/>
        <p:txBody>
          <a:bodyPr/>
          <a:lstStyle/>
          <a:p>
            <a:fld id="{F66C41E9-7895-6C46-ACF9-057CD480D3B6}" type="datetime1">
              <a:rPr lang="en-US" smtClean="0"/>
              <a:t>8/9/2017</a:t>
            </a:fld>
            <a:endParaRPr lang="en-US" dirty="0"/>
          </a:p>
        </p:txBody>
      </p:sp>
    </p:spTree>
    <p:extLst>
      <p:ext uri="{BB962C8B-B14F-4D97-AF65-F5344CB8AC3E}">
        <p14:creationId xmlns:p14="http://schemas.microsoft.com/office/powerpoint/2010/main" val="26715668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t>Suicide Safe Care Model and Texas Suicide Prevention Council </a:t>
            </a:r>
          </a:p>
        </p:txBody>
      </p:sp>
      <p:sp>
        <p:nvSpPr>
          <p:cNvPr id="4" name="Oval 3"/>
          <p:cNvSpPr/>
          <p:nvPr/>
        </p:nvSpPr>
        <p:spPr>
          <a:xfrm>
            <a:off x="533400" y="1276350"/>
            <a:ext cx="4800600" cy="3048000"/>
          </a:xfrm>
          <a:prstGeom prst="ellipse">
            <a:avLst/>
          </a:prstGeom>
          <a:solidFill>
            <a:schemeClr val="accent3">
              <a:lumMod val="60000"/>
              <a:lumOff val="4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6" name="Oval 5"/>
          <p:cNvSpPr/>
          <p:nvPr/>
        </p:nvSpPr>
        <p:spPr>
          <a:xfrm>
            <a:off x="4114800" y="1352550"/>
            <a:ext cx="4724400" cy="30480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7" name="Oval 6"/>
          <p:cNvSpPr/>
          <p:nvPr/>
        </p:nvSpPr>
        <p:spPr>
          <a:xfrm>
            <a:off x="1295400" y="1809750"/>
            <a:ext cx="3276600" cy="1910443"/>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8" name="Oval 7"/>
          <p:cNvSpPr/>
          <p:nvPr/>
        </p:nvSpPr>
        <p:spPr>
          <a:xfrm>
            <a:off x="5067748" y="1945820"/>
            <a:ext cx="3009452" cy="1921329"/>
          </a:xfrm>
          <a:prstGeom prst="ellipse">
            <a:avLst/>
          </a:prstGeom>
          <a:solidFill>
            <a:schemeClr val="accent3">
              <a:lumMod val="60000"/>
              <a:lumOff val="4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9" name="Oval 8"/>
          <p:cNvSpPr/>
          <p:nvPr/>
        </p:nvSpPr>
        <p:spPr>
          <a:xfrm>
            <a:off x="2209800" y="2343150"/>
            <a:ext cx="1560195" cy="955221"/>
          </a:xfrm>
          <a:prstGeom prst="ellipse">
            <a:avLst/>
          </a:prstGeom>
          <a:solidFill>
            <a:schemeClr val="bg2"/>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a:solidFill>
                  <a:srgbClr val="000000"/>
                </a:solidFill>
              </a:rPr>
              <a:t>Suicide Safe Care Centers</a:t>
            </a:r>
          </a:p>
        </p:txBody>
      </p:sp>
      <p:sp>
        <p:nvSpPr>
          <p:cNvPr id="10" name="Oval 9"/>
          <p:cNvSpPr/>
          <p:nvPr/>
        </p:nvSpPr>
        <p:spPr>
          <a:xfrm>
            <a:off x="5791200" y="2419350"/>
            <a:ext cx="1468419" cy="927126"/>
          </a:xfrm>
          <a:prstGeom prst="ellipse">
            <a:avLst/>
          </a:prstGeom>
          <a:solidFill>
            <a:schemeClr val="bg2"/>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11" name="Picture 10"/>
          <p:cNvPicPr>
            <a:picLocks noChangeAspect="1"/>
          </p:cNvPicPr>
          <p:nvPr/>
        </p:nvPicPr>
        <p:blipFill>
          <a:blip r:embed="rId2"/>
          <a:stretch>
            <a:fillRect/>
          </a:stretch>
        </p:blipFill>
        <p:spPr>
          <a:xfrm>
            <a:off x="3962400" y="2419350"/>
            <a:ext cx="1303426" cy="997122"/>
          </a:xfrm>
          <a:prstGeom prst="rect">
            <a:avLst/>
          </a:prstGeom>
        </p:spPr>
      </p:pic>
      <p:sp>
        <p:nvSpPr>
          <p:cNvPr id="12" name="TextBox 11"/>
          <p:cNvSpPr txBox="1"/>
          <p:nvPr/>
        </p:nvSpPr>
        <p:spPr>
          <a:xfrm>
            <a:off x="5791200" y="2495550"/>
            <a:ext cx="1447800" cy="830997"/>
          </a:xfrm>
          <a:prstGeom prst="rect">
            <a:avLst/>
          </a:prstGeom>
          <a:noFill/>
        </p:spPr>
        <p:txBody>
          <a:bodyPr wrap="square" rtlCol="0">
            <a:spAutoFit/>
          </a:bodyPr>
          <a:lstStyle/>
          <a:p>
            <a:pPr algn="ctr"/>
            <a:r>
              <a:rPr lang="en-US" sz="1600" dirty="0">
                <a:solidFill>
                  <a:srgbClr val="000000"/>
                </a:solidFill>
                <a:latin typeface="+mn-lt"/>
              </a:rPr>
              <a:t>Texas Suicide Prevention Council</a:t>
            </a:r>
          </a:p>
        </p:txBody>
      </p:sp>
      <p:sp>
        <p:nvSpPr>
          <p:cNvPr id="13" name="TextBox 12"/>
          <p:cNvSpPr txBox="1"/>
          <p:nvPr/>
        </p:nvSpPr>
        <p:spPr>
          <a:xfrm>
            <a:off x="1600200" y="2038350"/>
            <a:ext cx="2625037" cy="338554"/>
          </a:xfrm>
          <a:prstGeom prst="rect">
            <a:avLst/>
          </a:prstGeom>
          <a:noFill/>
        </p:spPr>
        <p:txBody>
          <a:bodyPr wrap="none" rtlCol="0">
            <a:spAutoFit/>
          </a:bodyPr>
          <a:lstStyle/>
          <a:p>
            <a:r>
              <a:rPr lang="en-US" sz="1600" dirty="0">
                <a:latin typeface="+mn-lt"/>
              </a:rPr>
              <a:t>Suicide Safe Care Community</a:t>
            </a:r>
          </a:p>
        </p:txBody>
      </p:sp>
      <p:sp>
        <p:nvSpPr>
          <p:cNvPr id="14" name="TextBox 13"/>
          <p:cNvSpPr txBox="1"/>
          <p:nvPr/>
        </p:nvSpPr>
        <p:spPr>
          <a:xfrm>
            <a:off x="1752600" y="1428750"/>
            <a:ext cx="2087430" cy="338554"/>
          </a:xfrm>
          <a:prstGeom prst="rect">
            <a:avLst/>
          </a:prstGeom>
          <a:noFill/>
        </p:spPr>
        <p:txBody>
          <a:bodyPr wrap="none" rtlCol="0">
            <a:spAutoFit/>
          </a:bodyPr>
          <a:lstStyle/>
          <a:p>
            <a:r>
              <a:rPr lang="en-US" sz="1600" dirty="0">
                <a:latin typeface="+mn-lt"/>
              </a:rPr>
              <a:t>Suicide Safe Care State</a:t>
            </a:r>
          </a:p>
        </p:txBody>
      </p:sp>
      <p:sp>
        <p:nvSpPr>
          <p:cNvPr id="15" name="TextBox 14"/>
          <p:cNvSpPr txBox="1"/>
          <p:nvPr/>
        </p:nvSpPr>
        <p:spPr>
          <a:xfrm>
            <a:off x="5181600" y="1428750"/>
            <a:ext cx="2438400" cy="584776"/>
          </a:xfrm>
          <a:prstGeom prst="rect">
            <a:avLst/>
          </a:prstGeom>
          <a:noFill/>
        </p:spPr>
        <p:txBody>
          <a:bodyPr wrap="square" rtlCol="0">
            <a:spAutoFit/>
          </a:bodyPr>
          <a:lstStyle/>
          <a:p>
            <a:pPr algn="ctr"/>
            <a:r>
              <a:rPr lang="en-US" sz="1600" dirty="0">
                <a:latin typeface="+mn-lt"/>
              </a:rPr>
              <a:t>Council and its 25+ State Partners</a:t>
            </a:r>
          </a:p>
        </p:txBody>
      </p:sp>
      <p:sp>
        <p:nvSpPr>
          <p:cNvPr id="16" name="TextBox 15"/>
          <p:cNvSpPr txBox="1"/>
          <p:nvPr/>
        </p:nvSpPr>
        <p:spPr>
          <a:xfrm>
            <a:off x="5029200" y="2038350"/>
            <a:ext cx="3048000" cy="338554"/>
          </a:xfrm>
          <a:prstGeom prst="rect">
            <a:avLst/>
          </a:prstGeom>
          <a:noFill/>
        </p:spPr>
        <p:txBody>
          <a:bodyPr wrap="square" rtlCol="0">
            <a:spAutoFit/>
          </a:bodyPr>
          <a:lstStyle/>
          <a:p>
            <a:pPr algn="ctr"/>
            <a:r>
              <a:rPr lang="en-US" sz="1600" dirty="0">
                <a:latin typeface="+mn-lt"/>
              </a:rPr>
              <a:t>30+ Local SP Coalitions</a:t>
            </a:r>
          </a:p>
        </p:txBody>
      </p:sp>
      <p:pic>
        <p:nvPicPr>
          <p:cNvPr id="17" name="Picture 16"/>
          <p:cNvPicPr/>
          <p:nvPr/>
        </p:nvPicPr>
        <p:blipFill>
          <a:blip r:embed="rId3" cstate="print">
            <a:extLst>
              <a:ext uri="{28A0092B-C50C-407E-A947-70E740481C1C}">
                <a14:useLocalDpi xmlns:a14="http://schemas.microsoft.com/office/drawing/2010/main" val="0"/>
              </a:ext>
            </a:extLst>
          </a:blip>
          <a:stretch>
            <a:fillRect/>
          </a:stretch>
        </p:blipFill>
        <p:spPr>
          <a:xfrm>
            <a:off x="7848600" y="4171950"/>
            <a:ext cx="1066800" cy="648230"/>
          </a:xfrm>
          <a:prstGeom prst="rect">
            <a:avLst/>
          </a:prstGeom>
        </p:spPr>
      </p:pic>
    </p:spTree>
    <p:extLst>
      <p:ext uri="{BB962C8B-B14F-4D97-AF65-F5344CB8AC3E}">
        <p14:creationId xmlns:p14="http://schemas.microsoft.com/office/powerpoint/2010/main" val="36112657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1" y="572691"/>
            <a:ext cx="8016875" cy="570309"/>
          </a:xfrm>
        </p:spPr>
        <p:txBody>
          <a:bodyPr>
            <a:noAutofit/>
          </a:bodyPr>
          <a:lstStyle/>
          <a:p>
            <a:pPr eaLnBrk="1" fontAlgn="auto" hangingPunct="1">
              <a:spcAft>
                <a:spcPts val="0"/>
              </a:spcAft>
              <a:defRPr/>
            </a:pPr>
            <a:r>
              <a:rPr lang="en-US" sz="3600" dirty="0"/>
              <a:t>Overview: Suicide Safer Schools in Texas </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210051175"/>
              </p:ext>
            </p:extLst>
          </p:nvPr>
        </p:nvGraphicFramePr>
        <p:xfrm>
          <a:off x="685800" y="1200150"/>
          <a:ext cx="8001000" cy="3657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6" name="Picture 5"/>
          <p:cNvPicPr/>
          <p:nvPr/>
        </p:nvPicPr>
        <p:blipFill>
          <a:blip r:embed="rId7" cstate="print">
            <a:extLst>
              <a:ext uri="{28A0092B-C50C-407E-A947-70E740481C1C}">
                <a14:useLocalDpi xmlns:a14="http://schemas.microsoft.com/office/drawing/2010/main" val="0"/>
              </a:ext>
            </a:extLst>
          </a:blip>
          <a:stretch>
            <a:fillRect/>
          </a:stretch>
        </p:blipFill>
        <p:spPr>
          <a:xfrm>
            <a:off x="7620000" y="4229100"/>
            <a:ext cx="1295400" cy="667280"/>
          </a:xfrm>
          <a:prstGeom prst="rect">
            <a:avLst/>
          </a:prstGeom>
        </p:spPr>
      </p:pic>
      <p:pic>
        <p:nvPicPr>
          <p:cNvPr id="5" name="Picture 4"/>
          <p:cNvPicPr>
            <a:picLocks noChangeAspect="1"/>
          </p:cNvPicPr>
          <p:nvPr/>
        </p:nvPicPr>
        <p:blipFill>
          <a:blip r:embed="rId8"/>
          <a:stretch>
            <a:fillRect/>
          </a:stretch>
        </p:blipFill>
        <p:spPr>
          <a:xfrm>
            <a:off x="76200" y="4400550"/>
            <a:ext cx="637061" cy="487352"/>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Current Assessment: Youth in Texas</a:t>
            </a:r>
          </a:p>
        </p:txBody>
      </p:sp>
      <p:sp>
        <p:nvSpPr>
          <p:cNvPr id="3" name="Content Placeholder 2"/>
          <p:cNvSpPr>
            <a:spLocks noGrp="1"/>
          </p:cNvSpPr>
          <p:nvPr>
            <p:ph idx="1"/>
          </p:nvPr>
        </p:nvSpPr>
        <p:spPr/>
        <p:txBody>
          <a:bodyPr>
            <a:normAutofit/>
          </a:bodyPr>
          <a:lstStyle/>
          <a:p>
            <a:r>
              <a:rPr lang="en-US" altLang="en-US" dirty="0"/>
              <a:t>2013 Texas Youth Risk Behavior Survey</a:t>
            </a:r>
          </a:p>
          <a:p>
            <a:pPr lvl="1"/>
            <a:r>
              <a:rPr lang="en-US" altLang="en-US" dirty="0"/>
              <a:t>Surveyed 3181 Texas H.S students and found: </a:t>
            </a:r>
          </a:p>
          <a:p>
            <a:pPr lvl="2"/>
            <a:r>
              <a:rPr lang="en-US" altLang="en-US" dirty="0"/>
              <a:t>16.7% considered suicide</a:t>
            </a:r>
          </a:p>
          <a:p>
            <a:pPr lvl="2"/>
            <a:r>
              <a:rPr lang="en-US" altLang="en-US" dirty="0"/>
              <a:t>15.6% made a  suicide plan </a:t>
            </a:r>
          </a:p>
          <a:p>
            <a:pPr lvl="2"/>
            <a:r>
              <a:rPr lang="en-US" altLang="en-US" dirty="0"/>
              <a:t>10.1% made an attempt (above national average)</a:t>
            </a:r>
          </a:p>
          <a:p>
            <a:endParaRPr lang="en-US" dirty="0"/>
          </a:p>
        </p:txBody>
      </p:sp>
      <p:pic>
        <p:nvPicPr>
          <p:cNvPr id="4" name="Picture 3"/>
          <p:cNvPicPr/>
          <p:nvPr/>
        </p:nvPicPr>
        <p:blipFill>
          <a:blip r:embed="rId2" cstate="print">
            <a:extLst>
              <a:ext uri="{28A0092B-C50C-407E-A947-70E740481C1C}">
                <a14:useLocalDpi xmlns:a14="http://schemas.microsoft.com/office/drawing/2010/main" val="0"/>
              </a:ext>
            </a:extLst>
          </a:blip>
          <a:stretch>
            <a:fillRect/>
          </a:stretch>
        </p:blipFill>
        <p:spPr>
          <a:xfrm>
            <a:off x="7620000" y="4229100"/>
            <a:ext cx="1295400" cy="667280"/>
          </a:xfrm>
          <a:prstGeom prst="rect">
            <a:avLst/>
          </a:prstGeom>
        </p:spPr>
      </p:pic>
      <p:pic>
        <p:nvPicPr>
          <p:cNvPr id="5" name="Picture 4"/>
          <p:cNvPicPr>
            <a:picLocks noChangeAspect="1"/>
          </p:cNvPicPr>
          <p:nvPr/>
        </p:nvPicPr>
        <p:blipFill>
          <a:blip r:embed="rId3"/>
          <a:stretch>
            <a:fillRect/>
          </a:stretch>
        </p:blipFill>
        <p:spPr>
          <a:xfrm>
            <a:off x="457200" y="4400550"/>
            <a:ext cx="637061" cy="487352"/>
          </a:xfrm>
          <a:prstGeom prst="rect">
            <a:avLst/>
          </a:prstGeom>
        </p:spPr>
      </p:pic>
    </p:spTree>
    <p:extLst>
      <p:ext uri="{BB962C8B-B14F-4D97-AF65-F5344CB8AC3E}">
        <p14:creationId xmlns:p14="http://schemas.microsoft.com/office/powerpoint/2010/main" val="1932788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RAND Report on Military Children</a:t>
            </a:r>
          </a:p>
        </p:txBody>
      </p:sp>
      <p:sp>
        <p:nvSpPr>
          <p:cNvPr id="3" name="Content Placeholder 2"/>
          <p:cNvSpPr>
            <a:spLocks noGrp="1"/>
          </p:cNvSpPr>
          <p:nvPr>
            <p:ph idx="1"/>
          </p:nvPr>
        </p:nvSpPr>
        <p:spPr>
          <a:xfrm>
            <a:off x="457200" y="1047750"/>
            <a:ext cx="8382000" cy="3962399"/>
          </a:xfrm>
        </p:spPr>
        <p:txBody>
          <a:bodyPr>
            <a:normAutofit fontScale="55000" lnSpcReduction="20000"/>
          </a:bodyPr>
          <a:lstStyle/>
          <a:p>
            <a:r>
              <a:rPr lang="en-US" dirty="0"/>
              <a:t>2011 Report “Effects of Solider Deployment on Children’s Academic Performance and Behavioral Health: </a:t>
            </a:r>
          </a:p>
          <a:p>
            <a:pPr marL="0" indent="0">
              <a:buNone/>
            </a:pPr>
            <a:endParaRPr lang="en-US" dirty="0"/>
          </a:p>
          <a:p>
            <a:pPr lvl="1"/>
            <a:r>
              <a:rPr lang="en-US" dirty="0"/>
              <a:t>Many school staff members interviewed had little or no connection to military installations;</a:t>
            </a:r>
          </a:p>
          <a:p>
            <a:pPr lvl="1"/>
            <a:r>
              <a:rPr lang="en-US" dirty="0"/>
              <a:t>School staff interviewed had little information on which students are military, when students may be experiencing deployment, and how many students with military parents will be enrolling or leaving the school at any given time; </a:t>
            </a:r>
          </a:p>
          <a:p>
            <a:pPr lvl="1"/>
            <a:r>
              <a:rPr lang="en-US" dirty="0"/>
              <a:t>Some of the challenges teachers and counselors discussed are ones that stem from the high mobility of this population, which can be amplified during deployment; </a:t>
            </a:r>
          </a:p>
          <a:p>
            <a:pPr lvl="1"/>
            <a:r>
              <a:rPr lang="en-US" dirty="0"/>
              <a:t>School staff believed that some parents appeared to be struggling more than their children with deployments, which appeared to underlie some of the challenges that these children faced during these multiple and extend deployments; </a:t>
            </a:r>
          </a:p>
          <a:p>
            <a:pPr lvl="1"/>
            <a:r>
              <a:rPr lang="en-US" dirty="0"/>
              <a:t>Stakeholders interviewed felt the number of available providers with training in child and adolescent services is low;</a:t>
            </a:r>
          </a:p>
          <a:p>
            <a:pPr lvl="1"/>
            <a:endParaRPr lang="en-US" dirty="0"/>
          </a:p>
          <a:p>
            <a:pPr lvl="1"/>
            <a:endParaRPr lang="en-US" dirty="0"/>
          </a:p>
          <a:p>
            <a:pPr lvl="1"/>
            <a:endParaRPr lang="en-US" dirty="0"/>
          </a:p>
          <a:p>
            <a:pPr lvl="1"/>
            <a:endParaRPr lang="en-US" dirty="0"/>
          </a:p>
        </p:txBody>
      </p:sp>
      <p:pic>
        <p:nvPicPr>
          <p:cNvPr id="4" name="Picture 3"/>
          <p:cNvPicPr>
            <a:picLocks noChangeAspect="1"/>
          </p:cNvPicPr>
          <p:nvPr/>
        </p:nvPicPr>
        <p:blipFill>
          <a:blip r:embed="rId2"/>
          <a:stretch>
            <a:fillRect/>
          </a:stretch>
        </p:blipFill>
        <p:spPr>
          <a:xfrm>
            <a:off x="304800" y="4476750"/>
            <a:ext cx="637061" cy="487352"/>
          </a:xfrm>
          <a:prstGeom prst="rect">
            <a:avLst/>
          </a:prstGeom>
        </p:spPr>
      </p:pic>
      <p:pic>
        <p:nvPicPr>
          <p:cNvPr id="5" name="Picture 4"/>
          <p:cNvPicPr/>
          <p:nvPr/>
        </p:nvPicPr>
        <p:blipFill>
          <a:blip r:embed="rId3" cstate="print">
            <a:extLst>
              <a:ext uri="{28A0092B-C50C-407E-A947-70E740481C1C}">
                <a14:useLocalDpi xmlns:a14="http://schemas.microsoft.com/office/drawing/2010/main" val="0"/>
              </a:ext>
            </a:extLst>
          </a:blip>
          <a:stretch>
            <a:fillRect/>
          </a:stretch>
        </p:blipFill>
        <p:spPr>
          <a:xfrm>
            <a:off x="7620000" y="4229100"/>
            <a:ext cx="1295400" cy="667280"/>
          </a:xfrm>
          <a:prstGeom prst="rect">
            <a:avLst/>
          </a:prstGeom>
        </p:spPr>
      </p:pic>
    </p:spTree>
    <p:extLst>
      <p:ext uri="{BB962C8B-B14F-4D97-AF65-F5344CB8AC3E}">
        <p14:creationId xmlns:p14="http://schemas.microsoft.com/office/powerpoint/2010/main" val="29116571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5301</TotalTime>
  <Words>1544</Words>
  <Application>Microsoft Office PowerPoint</Application>
  <PresentationFormat>On-screen Show (16:9)</PresentationFormat>
  <Paragraphs>200</Paragraphs>
  <Slides>19</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19</vt:i4>
      </vt:variant>
    </vt:vector>
  </HeadingPairs>
  <TitlesOfParts>
    <vt:vector size="24" baseType="lpstr">
      <vt:lpstr>Arial</vt:lpstr>
      <vt:lpstr>Braggadocio</vt:lpstr>
      <vt:lpstr>Calibri</vt:lpstr>
      <vt:lpstr>Times New Roman</vt:lpstr>
      <vt:lpstr>Office Theme</vt:lpstr>
      <vt:lpstr>    Merily Keller hodgekeller@yahoo.com  Lisa Sullivan Lisa@infuse.com Holly Robles Holly.Robles@boerne-isd.net       </vt:lpstr>
      <vt:lpstr>  Texas Suicide Safer Schools Implementation Guide and Tools  </vt:lpstr>
      <vt:lpstr>Zero Suicide in Texas </vt:lpstr>
      <vt:lpstr>Local Mental Health Authorities Participating in ZEST </vt:lpstr>
      <vt:lpstr>Texas Suicide Prevention Council</vt:lpstr>
      <vt:lpstr>Suicide Safe Care Model and Texas Suicide Prevention Council </vt:lpstr>
      <vt:lpstr>Overview: Suicide Safer Schools in Texas </vt:lpstr>
      <vt:lpstr>Current Assessment: Youth in Texas</vt:lpstr>
      <vt:lpstr>RAND Report on Military Children</vt:lpstr>
      <vt:lpstr>Recent Initiatives in Texas for Youth and Schools  </vt:lpstr>
      <vt:lpstr>Considerations in Texas Suicide Safer Schools Model Development</vt:lpstr>
      <vt:lpstr>Additional Considerations for Successful Model Implementation </vt:lpstr>
      <vt:lpstr>Bexar, Kendall County and Boerne ISD </vt:lpstr>
      <vt:lpstr>Two Year Results</vt:lpstr>
      <vt:lpstr> </vt:lpstr>
      <vt:lpstr>Lessons Learned </vt:lpstr>
      <vt:lpstr>Next Steps </vt:lpstr>
      <vt:lpstr>  Texas Schools Suicide Prevention Implementation Important Links    </vt:lpstr>
      <vt:lpstr>For more information: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Allen Poland</dc:creator>
  <cp:lastModifiedBy>Marina Spenner</cp:lastModifiedBy>
  <cp:revision>178</cp:revision>
  <cp:lastPrinted>2001-08-25T19:55:55Z</cp:lastPrinted>
  <dcterms:created xsi:type="dcterms:W3CDTF">1995-05-24T20:16:34Z</dcterms:created>
  <dcterms:modified xsi:type="dcterms:W3CDTF">2017-08-09T19:49:20Z</dcterms:modified>
</cp:coreProperties>
</file>