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43" r:id="rId1"/>
  </p:sldMasterIdLst>
  <p:notesMasterIdLst>
    <p:notesMasterId r:id="rId52"/>
  </p:notesMasterIdLst>
  <p:sldIdLst>
    <p:sldId id="316" r:id="rId2"/>
    <p:sldId id="317" r:id="rId3"/>
    <p:sldId id="362" r:id="rId4"/>
    <p:sldId id="361" r:id="rId5"/>
    <p:sldId id="325" r:id="rId6"/>
    <p:sldId id="318" r:id="rId7"/>
    <p:sldId id="319" r:id="rId8"/>
    <p:sldId id="320" r:id="rId9"/>
    <p:sldId id="321" r:id="rId10"/>
    <p:sldId id="322" r:id="rId11"/>
    <p:sldId id="323" r:id="rId12"/>
    <p:sldId id="324" r:id="rId13"/>
    <p:sldId id="355" r:id="rId14"/>
    <p:sldId id="356" r:id="rId15"/>
    <p:sldId id="327" r:id="rId16"/>
    <p:sldId id="328" r:id="rId17"/>
    <p:sldId id="331" r:id="rId18"/>
    <p:sldId id="345" r:id="rId19"/>
    <p:sldId id="332" r:id="rId20"/>
    <p:sldId id="333" r:id="rId21"/>
    <p:sldId id="334" r:id="rId22"/>
    <p:sldId id="336" r:id="rId23"/>
    <p:sldId id="337" r:id="rId24"/>
    <p:sldId id="338" r:id="rId25"/>
    <p:sldId id="339" r:id="rId26"/>
    <p:sldId id="340" r:id="rId27"/>
    <p:sldId id="341" r:id="rId28"/>
    <p:sldId id="342" r:id="rId29"/>
    <p:sldId id="343" r:id="rId30"/>
    <p:sldId id="344" r:id="rId31"/>
    <p:sldId id="348" r:id="rId32"/>
    <p:sldId id="349" r:id="rId33"/>
    <p:sldId id="346" r:id="rId34"/>
    <p:sldId id="347" r:id="rId35"/>
    <p:sldId id="350" r:id="rId36"/>
    <p:sldId id="352" r:id="rId37"/>
    <p:sldId id="310" r:id="rId38"/>
    <p:sldId id="313" r:id="rId39"/>
    <p:sldId id="260" r:id="rId40"/>
    <p:sldId id="296" r:id="rId41"/>
    <p:sldId id="314" r:id="rId42"/>
    <p:sldId id="364" r:id="rId43"/>
    <p:sldId id="357" r:id="rId44"/>
    <p:sldId id="315" r:id="rId45"/>
    <p:sldId id="261" r:id="rId46"/>
    <p:sldId id="294" r:id="rId47"/>
    <p:sldId id="363" r:id="rId48"/>
    <p:sldId id="358" r:id="rId49"/>
    <p:sldId id="359" r:id="rId50"/>
    <p:sldId id="360"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5FF7F"/>
    <a:srgbClr val="C408D8"/>
    <a:srgbClr val="F34BCF"/>
    <a:srgbClr val="F1D7F9"/>
    <a:srgbClr val="0000CC"/>
    <a:srgbClr val="000099"/>
    <a:srgbClr val="E77DAA"/>
    <a:srgbClr val="5A9FF3"/>
    <a:srgbClr val="B9E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a:tcStyle>
        <a:tcBdr/>
        <a:fill>
          <a:solidFill>
            <a:srgbClr val="E6F6F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a:tcStyle>
        <a:tcBdr/>
        <a:fill>
          <a:solidFill>
            <a:srgbClr val="F0F4E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109" autoAdjust="0"/>
  </p:normalViewPr>
  <p:slideViewPr>
    <p:cSldViewPr snapToGrid="0">
      <p:cViewPr varScale="1">
        <p:scale>
          <a:sx n="72" d="100"/>
          <a:sy n="72" d="100"/>
        </p:scale>
        <p:origin x="110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hart%202%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982084091031294E-3"/>
          <c:y val="2.2311014869129314E-2"/>
          <c:w val="0.58070999999999995"/>
          <c:h val="0.97497599999999995"/>
        </c:manualLayout>
      </c:layout>
      <c:pie3DChart>
        <c:varyColors val="1"/>
        <c:ser>
          <c:idx val="0"/>
          <c:order val="0"/>
          <c:tx>
            <c:strRef>
              <c:f>Sheet1!$A$2</c:f>
              <c:strCache>
                <c:ptCount val="1"/>
                <c:pt idx="0">
                  <c:v>Participation</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52A-496E-B454-24A5E4F8F89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52A-496E-B454-24A5E4F8F89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52A-496E-B454-24A5E4F8F89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52A-496E-B454-24A5E4F8F89A}"/>
              </c:ext>
            </c:extLst>
          </c:dPt>
          <c:dLbls>
            <c:numFmt formatCode="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Approached and enrolled</c:v>
                </c:pt>
                <c:pt idx="1">
                  <c:v>Did not have emails</c:v>
                </c:pt>
                <c:pt idx="2">
                  <c:v>Refused to consent</c:v>
                </c:pt>
                <c:pt idx="3">
                  <c:v>Other reasons</c:v>
                </c:pt>
              </c:strCache>
            </c:strRef>
          </c:cat>
          <c:val>
            <c:numRef>
              <c:f>Sheet1!$B$2:$E$2</c:f>
              <c:numCache>
                <c:formatCode>General</c:formatCode>
                <c:ptCount val="4"/>
                <c:pt idx="0">
                  <c:v>0.57199999999999995</c:v>
                </c:pt>
                <c:pt idx="1">
                  <c:v>0.13600000000000001</c:v>
                </c:pt>
                <c:pt idx="2">
                  <c:v>0.23400000000000001</c:v>
                </c:pt>
                <c:pt idx="3">
                  <c:v>5.8000000000000107E-2</c:v>
                </c:pt>
              </c:numCache>
            </c:numRef>
          </c:val>
          <c:extLst>
            <c:ext xmlns:c16="http://schemas.microsoft.com/office/drawing/2014/chart" uri="{C3380CC4-5D6E-409C-BE32-E72D297353CC}">
              <c16:uniqueId val="{00000008-252A-496E-B454-24A5E4F8F89A}"/>
            </c:ext>
          </c:extLst>
        </c:ser>
        <c:dLbls>
          <c:dLblPos val="ctr"/>
          <c:showLegendKey val="0"/>
          <c:showVal val="0"/>
          <c:showCatName val="0"/>
          <c:showSerName val="0"/>
          <c:showPercent val="1"/>
          <c:showBubbleSize val="0"/>
          <c:showLeaderLines val="0"/>
        </c:dLbls>
      </c:pie3DChart>
      <c:spPr>
        <a:noFill/>
        <a:ln>
          <a:noFill/>
        </a:ln>
        <a:effectLst/>
      </c:spPr>
    </c:plotArea>
    <c:legend>
      <c:legendPos val="r"/>
      <c:legendEntry>
        <c:idx val="0"/>
        <c:txPr>
          <a:bodyPr rot="0" spcFirstLastPara="1" vertOverflow="ellipsis"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2">
          <a:lumMod val="10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968833020636728E-2"/>
          <c:y val="1.7311007798771795E-2"/>
          <c:w val="0.70726503288212572"/>
          <c:h val="0.94522692012579379"/>
        </c:manualLayout>
      </c:layout>
      <c:pie3DChart>
        <c:varyColors val="1"/>
        <c:ser>
          <c:idx val="0"/>
          <c:order val="0"/>
          <c:tx>
            <c:strRef>
              <c:f>'[Chart in Microsoft PowerPoint]Sheet1'!$B$1</c:f>
              <c:strCache>
                <c:ptCount val="1"/>
                <c:pt idx="0">
                  <c:v>Education Level</c:v>
                </c:pt>
              </c:strCache>
            </c:strRef>
          </c:tx>
          <c:explosion val="3"/>
          <c:dPt>
            <c:idx val="0"/>
            <c:bubble3D val="0"/>
            <c:explosion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76F-4537-B254-D438293E699F}"/>
              </c:ext>
            </c:extLst>
          </c:dPt>
          <c:dPt>
            <c:idx val="1"/>
            <c:bubble3D val="0"/>
            <c:explosion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76F-4537-B254-D438293E699F}"/>
              </c:ext>
            </c:extLst>
          </c:dPt>
          <c:dPt>
            <c:idx val="2"/>
            <c:bubble3D val="0"/>
            <c:explosion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76F-4537-B254-D438293E699F}"/>
              </c:ext>
            </c:extLst>
          </c:dPt>
          <c:dPt>
            <c:idx val="3"/>
            <c:bubble3D val="0"/>
            <c:explosion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76F-4537-B254-D438293E699F}"/>
              </c:ext>
            </c:extLst>
          </c:dPt>
          <c:dPt>
            <c:idx val="4"/>
            <c:bubble3D val="0"/>
            <c:explosion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576F-4537-B254-D438293E699F}"/>
              </c:ext>
            </c:extLst>
          </c:dPt>
          <c:dLbls>
            <c:dLbl>
              <c:idx val="0"/>
              <c:layout>
                <c:manualLayout>
                  <c:x val="6.8990194163490379E-2"/>
                  <c:y val="-3.3014483423361198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287750894598119"/>
                      <c:h val="0.11745990339562042"/>
                    </c:manualLayout>
                  </c15:layout>
                </c:ext>
                <c:ext xmlns:c16="http://schemas.microsoft.com/office/drawing/2014/chart" uri="{C3380CC4-5D6E-409C-BE32-E72D297353CC}">
                  <c16:uniqueId val="{00000001-576F-4537-B254-D438293E699F}"/>
                </c:ext>
              </c:extLst>
            </c:dLbl>
            <c:dLbl>
              <c:idx val="1"/>
              <c:layout>
                <c:manualLayout>
                  <c:x val="-0.34116030080846932"/>
                  <c:y val="-0.1177038104658964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6F-4537-B254-D438293E699F}"/>
                </c:ext>
              </c:extLst>
            </c:dLbl>
            <c:dLbl>
              <c:idx val="2"/>
              <c:layout>
                <c:manualLayout>
                  <c:x val="7.157023759322638E-3"/>
                  <c:y val="0.19859166836957057"/>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13B81604-6476-4225-A0D7-0B49B0D22CE3}" type="CATEGORYNAME">
                      <a:rPr lang="en-US" sz="1050"/>
                      <a:pPr>
                        <a:defRPr/>
                      </a:pPr>
                      <a:t>[CATEGORY NAME]</a:t>
                    </a:fld>
                    <a:r>
                      <a:rPr lang="en-US" sz="1050" baseline="0" dirty="0"/>
                      <a:t>
</a:t>
                    </a:r>
                    <a:fld id="{5BE036BD-2F2A-47AC-AEE1-FA7D8E19A4AF}" type="PERCENTAGE">
                      <a:rPr lang="en-US" sz="1050" baseline="0"/>
                      <a:pPr>
                        <a:defRPr/>
                      </a:pPr>
                      <a:t>[PERCENTAGE]</a:t>
                    </a:fld>
                    <a:endParaRPr lang="en-US" sz="105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337803020787916"/>
                      <c:h val="0.11658418885414765"/>
                    </c:manualLayout>
                  </c15:layout>
                  <c15:dlblFieldTable/>
                  <c15:showDataLabelsRange val="0"/>
                </c:ext>
                <c:ext xmlns:c16="http://schemas.microsoft.com/office/drawing/2014/chart" uri="{C3380CC4-5D6E-409C-BE32-E72D297353CC}">
                  <c16:uniqueId val="{00000005-576F-4537-B254-D438293E699F}"/>
                </c:ext>
              </c:extLst>
            </c:dLbl>
            <c:dLbl>
              <c:idx val="3"/>
              <c:layout>
                <c:manualLayout>
                  <c:x val="-7.4981004863041614E-2"/>
                  <c:y val="3.3312868347146446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A05A132B-A097-45F7-AABF-69B1C73646B8}" type="CATEGORYNAME">
                      <a:rPr lang="en-US" sz="1100"/>
                      <a:pPr>
                        <a:defRPr/>
                      </a:pPr>
                      <a:t>[CATEGORY NAME]</a:t>
                    </a:fld>
                    <a:r>
                      <a:rPr lang="en-US" baseline="0" dirty="0"/>
                      <a:t>
</a:t>
                    </a:r>
                    <a:fld id="{D9202D67-6CA4-4127-87FC-C201658A5B3B}" type="PERCENTAGE">
                      <a:rPr lang="en-US" sz="1100" baseline="0"/>
                      <a:pPr>
                        <a:defRPr/>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576605918841694"/>
                      <c:h val="0.10797171491761862"/>
                    </c:manualLayout>
                  </c15:layout>
                  <c15:dlblFieldTable/>
                  <c15:showDataLabelsRange val="0"/>
                </c:ext>
                <c:ext xmlns:c16="http://schemas.microsoft.com/office/drawing/2014/chart" uri="{C3380CC4-5D6E-409C-BE32-E72D297353CC}">
                  <c16:uniqueId val="{00000007-576F-4537-B254-D438293E699F}"/>
                </c:ext>
              </c:extLst>
            </c:dLbl>
            <c:dLbl>
              <c:idx val="4"/>
              <c:layout>
                <c:manualLayout>
                  <c:x val="-2.0281576937826326E-2"/>
                  <c:y val="1.733797246540092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76F-4537-B254-D438293E699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 in Microsoft PowerPoint]Sheet1'!$A$2:$A$6</c:f>
              <c:strCache>
                <c:ptCount val="5"/>
                <c:pt idx="0">
                  <c:v>No High School Diploma</c:v>
                </c:pt>
                <c:pt idx="1">
                  <c:v>High School Diploma</c:v>
                </c:pt>
                <c:pt idx="2">
                  <c:v>College degree</c:v>
                </c:pt>
                <c:pt idx="3">
                  <c:v>Graduate degree</c:v>
                </c:pt>
                <c:pt idx="4">
                  <c:v>Other</c:v>
                </c:pt>
              </c:strCache>
            </c:strRef>
          </c:cat>
          <c:val>
            <c:numRef>
              <c:f>'[Chart in Microsoft PowerPoint]Sheet1'!$B$2:$B$6</c:f>
              <c:numCache>
                <c:formatCode>General</c:formatCode>
                <c:ptCount val="5"/>
                <c:pt idx="0">
                  <c:v>7</c:v>
                </c:pt>
                <c:pt idx="1">
                  <c:v>227</c:v>
                </c:pt>
                <c:pt idx="2">
                  <c:v>90</c:v>
                </c:pt>
                <c:pt idx="3">
                  <c:v>16</c:v>
                </c:pt>
                <c:pt idx="4">
                  <c:v>2</c:v>
                </c:pt>
              </c:numCache>
            </c:numRef>
          </c:val>
          <c:extLst>
            <c:ext xmlns:c16="http://schemas.microsoft.com/office/drawing/2014/chart" uri="{C3380CC4-5D6E-409C-BE32-E72D297353CC}">
              <c16:uniqueId val="{0000000A-576F-4537-B254-D438293E699F}"/>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'[Chart in Microsoft PowerPoint]Sheet1'!$B$1</c:f>
              <c:strCache>
                <c:ptCount val="1"/>
                <c:pt idx="0">
                  <c:v>Marital Status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6D3-4335-AD63-DEF17CF1AE1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6D3-4335-AD63-DEF17CF1AE1C}"/>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6D3-4335-AD63-DEF17CF1AE1C}"/>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6D3-4335-AD63-DEF17CF1AE1C}"/>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B6D3-4335-AD63-DEF17CF1AE1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 in Microsoft PowerPoint]Sheet1'!$A$2:$A$6</c:f>
              <c:strCache>
                <c:ptCount val="5"/>
                <c:pt idx="0">
                  <c:v>Married</c:v>
                </c:pt>
                <c:pt idx="1">
                  <c:v>Divorced</c:v>
                </c:pt>
                <c:pt idx="2">
                  <c:v>Legally Separated</c:v>
                </c:pt>
                <c:pt idx="3">
                  <c:v>Single (never married)</c:v>
                </c:pt>
                <c:pt idx="4">
                  <c:v>Widowed</c:v>
                </c:pt>
              </c:strCache>
            </c:strRef>
          </c:cat>
          <c:val>
            <c:numRef>
              <c:f>'[Chart in Microsoft PowerPoint]Sheet1'!$B$2:$B$6</c:f>
              <c:numCache>
                <c:formatCode>General</c:formatCode>
                <c:ptCount val="5"/>
                <c:pt idx="0">
                  <c:v>77</c:v>
                </c:pt>
                <c:pt idx="1">
                  <c:v>129</c:v>
                </c:pt>
                <c:pt idx="2">
                  <c:v>26</c:v>
                </c:pt>
                <c:pt idx="3">
                  <c:v>98</c:v>
                </c:pt>
                <c:pt idx="4">
                  <c:v>12</c:v>
                </c:pt>
              </c:numCache>
            </c:numRef>
          </c:val>
          <c:extLst>
            <c:ext xmlns:c16="http://schemas.microsoft.com/office/drawing/2014/chart" uri="{C3380CC4-5D6E-409C-BE32-E72D297353CC}">
              <c16:uniqueId val="{0000000A-B6D3-4335-AD63-DEF17CF1AE1C}"/>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2">
          <a:lumMod val="25000"/>
          <a:alpha val="14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'[Chart 2 in Microsoft PowerPoint]Sheet1'!$A$2</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F1E-456E-A066-7CD18202D07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F1E-456E-A066-7CD18202D07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F1E-456E-A066-7CD18202D07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F1E-456E-A066-7CD18202D072}"/>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4F1E-456E-A066-7CD18202D072}"/>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4F1E-456E-A066-7CD18202D07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 2 in Microsoft PowerPoint]Sheet1'!$B$1:$G$1</c:f>
              <c:strCache>
                <c:ptCount val="6"/>
                <c:pt idx="0">
                  <c:v>Caucasians</c:v>
                </c:pt>
                <c:pt idx="1">
                  <c:v>African Americans</c:v>
                </c:pt>
                <c:pt idx="2">
                  <c:v>Asians</c:v>
                </c:pt>
                <c:pt idx="3">
                  <c:v>Amer Indian</c:v>
                </c:pt>
                <c:pt idx="4">
                  <c:v>Native Hawaiian</c:v>
                </c:pt>
                <c:pt idx="5">
                  <c:v>Others</c:v>
                </c:pt>
              </c:strCache>
            </c:strRef>
          </c:cat>
          <c:val>
            <c:numRef>
              <c:f>'[Chart 2 in Microsoft PowerPoint]Sheet1'!$B$2:$G$2</c:f>
              <c:numCache>
                <c:formatCode>General</c:formatCode>
                <c:ptCount val="6"/>
                <c:pt idx="0">
                  <c:v>0.63000000000000311</c:v>
                </c:pt>
                <c:pt idx="1">
                  <c:v>8.0000000000000043E-2</c:v>
                </c:pt>
                <c:pt idx="2">
                  <c:v>9.0000000000000066E-2</c:v>
                </c:pt>
                <c:pt idx="3">
                  <c:v>3.000000000000002E-2</c:v>
                </c:pt>
                <c:pt idx="4">
                  <c:v>3.000000000000002E-2</c:v>
                </c:pt>
                <c:pt idx="5">
                  <c:v>0.14000000000000001</c:v>
                </c:pt>
              </c:numCache>
            </c:numRef>
          </c:val>
          <c:extLst>
            <c:ext xmlns:c16="http://schemas.microsoft.com/office/drawing/2014/chart" uri="{C3380CC4-5D6E-409C-BE32-E72D297353CC}">
              <c16:uniqueId val="{0000000C-4F1E-456E-A066-7CD18202D072}"/>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rgbClr val="FFFF00">
            <a:alpha val="39000"/>
          </a:srgb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tx1">
            <a:lumMod val="75000"/>
          </a:schemeClr>
        </a:gs>
        <a:gs pos="29000">
          <a:schemeClr val="accent5">
            <a:lumMod val="0"/>
            <a:lumOff val="100000"/>
          </a:schemeClr>
        </a:gs>
        <a:gs pos="100000">
          <a:schemeClr val="tx2">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solidFill>
                <a:latin typeface="Calibri" panose="020F0502020204030204" pitchFamily="34" charset="0"/>
                <a:ea typeface="+mn-ea"/>
                <a:cs typeface="+mn-cs"/>
              </a:defRPr>
            </a:pPr>
            <a:r>
              <a:rPr lang="en-US" sz="3000" baseline="0" dirty="0">
                <a:solidFill>
                  <a:srgbClr val="0000CC"/>
                </a:solidFill>
                <a:latin typeface="Calibri" panose="020F0502020204030204" pitchFamily="34" charset="0"/>
                <a:cs typeface="Times New Roman" panose="02020603050405020304" pitchFamily="18" charset="0"/>
              </a:rPr>
              <a:t>Age Distribution</a:t>
            </a:r>
          </a:p>
        </c:rich>
      </c:tx>
      <c:layout>
        <c:manualLayout>
          <c:xMode val="edge"/>
          <c:yMode val="edge"/>
          <c:x val="0.36635232072045271"/>
          <c:y val="1.0893246187363835E-2"/>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'[Chart in Microsoft PowerPoint]Sheet1'!$B$1</c:f>
              <c:strCache>
                <c:ptCount val="1"/>
                <c:pt idx="0">
                  <c:v>No. of participants</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highlight>
                      <a:srgbClr val="FFFF00"/>
                    </a:highlight>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PowerPoint]Sheet1'!$A$2:$A$7</c:f>
              <c:strCache>
                <c:ptCount val="6"/>
                <c:pt idx="0">
                  <c:v> &lt;30 years</c:v>
                </c:pt>
                <c:pt idx="1">
                  <c:v>30 -40 years</c:v>
                </c:pt>
                <c:pt idx="2">
                  <c:v>40 -50 years</c:v>
                </c:pt>
                <c:pt idx="3">
                  <c:v>50-60 years</c:v>
                </c:pt>
                <c:pt idx="4">
                  <c:v>60 -70 years</c:v>
                </c:pt>
                <c:pt idx="5">
                  <c:v>&gt;70 years</c:v>
                </c:pt>
              </c:strCache>
            </c:strRef>
          </c:cat>
          <c:val>
            <c:numRef>
              <c:f>'[Chart in Microsoft PowerPoint]Sheet1'!$B$2:$B$7</c:f>
              <c:numCache>
                <c:formatCode>General</c:formatCode>
                <c:ptCount val="6"/>
                <c:pt idx="0">
                  <c:v>24</c:v>
                </c:pt>
                <c:pt idx="1">
                  <c:v>28</c:v>
                </c:pt>
                <c:pt idx="2">
                  <c:v>29</c:v>
                </c:pt>
                <c:pt idx="3">
                  <c:v>46</c:v>
                </c:pt>
                <c:pt idx="4">
                  <c:v>10</c:v>
                </c:pt>
                <c:pt idx="5">
                  <c:v>2</c:v>
                </c:pt>
              </c:numCache>
            </c:numRef>
          </c:val>
          <c:extLst>
            <c:ext xmlns:c16="http://schemas.microsoft.com/office/drawing/2014/chart" uri="{C3380CC4-5D6E-409C-BE32-E72D297353CC}">
              <c16:uniqueId val="{00000000-5790-4584-959C-E1378F8E2224}"/>
            </c:ext>
          </c:extLst>
        </c:ser>
        <c:dLbls>
          <c:showLegendKey val="0"/>
          <c:showVal val="0"/>
          <c:showCatName val="0"/>
          <c:showSerName val="0"/>
          <c:showPercent val="0"/>
          <c:showBubbleSize val="0"/>
        </c:dLbls>
        <c:gapWidth val="219"/>
        <c:overlap val="-27"/>
        <c:axId val="376756840"/>
        <c:axId val="377692464"/>
      </c:barChart>
      <c:catAx>
        <c:axId val="3767568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r>
                  <a:rPr lang="en-US" sz="1400" baseline="0" dirty="0">
                    <a:solidFill>
                      <a:schemeClr val="tx1"/>
                    </a:solidFill>
                    <a:latin typeface="Calibri" panose="020F0502020204030204" pitchFamily="34" charset="0"/>
                  </a:rPr>
                  <a:t>Age Groups</a:t>
                </a:r>
              </a:p>
            </c:rich>
          </c:tx>
          <c:overlay val="0"/>
          <c:spPr>
            <a:solidFill>
              <a:srgbClr val="FF0000"/>
            </a:solid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mn-cs"/>
              </a:defRPr>
            </a:pPr>
            <a:endParaRPr lang="en-US"/>
          </a:p>
        </c:txPr>
        <c:crossAx val="377692464"/>
        <c:crosses val="autoZero"/>
        <c:auto val="1"/>
        <c:lblAlgn val="ctr"/>
        <c:lblOffset val="100"/>
        <c:noMultiLvlLbl val="0"/>
      </c:catAx>
      <c:valAx>
        <c:axId val="37769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r>
                  <a:rPr lang="en-US" sz="1400" baseline="0" dirty="0">
                    <a:solidFill>
                      <a:srgbClr val="0000FF"/>
                    </a:solidFill>
                    <a:latin typeface="Calibri" panose="020F0502020204030204" pitchFamily="34" charset="0"/>
                  </a:rPr>
                  <a:t>Number of Participants</a:t>
                </a:r>
              </a:p>
            </c:rich>
          </c:tx>
          <c:overlay val="0"/>
          <c:spPr>
            <a:solidFill>
              <a:schemeClr val="tx1"/>
            </a:solid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mn-ea"/>
                <a:cs typeface="+mn-cs"/>
              </a:defRPr>
            </a:pPr>
            <a:endParaRPr lang="en-US"/>
          </a:p>
        </c:txPr>
        <c:crossAx val="376756840"/>
        <c:crosses val="autoZero"/>
        <c:crossBetween val="between"/>
      </c:valAx>
      <c:spPr>
        <a:solidFill>
          <a:schemeClr val="accent1">
            <a:lumMod val="40000"/>
            <a:lumOff val="60000"/>
          </a:schemeClr>
        </a:solidFill>
        <a:ln>
          <a:noFill/>
        </a:ln>
        <a:effectLst/>
      </c:spPr>
    </c:plotArea>
    <c:plotVisOnly val="1"/>
    <c:dispBlanksAs val="gap"/>
    <c:showDLblsOverMax val="0"/>
  </c:chart>
  <c:spPr>
    <a:gradFill>
      <a:gsLst>
        <a:gs pos="0">
          <a:srgbClr val="FFFF00"/>
        </a:gs>
        <a:gs pos="35000">
          <a:schemeClr val="accent5">
            <a:lumMod val="0"/>
            <a:lumOff val="100000"/>
          </a:schemeClr>
        </a:gs>
        <a:gs pos="100000">
          <a:schemeClr val="accent2">
            <a:lumMod val="40000"/>
            <a:lumOff val="60000"/>
          </a:schemeClr>
        </a:gs>
      </a:gsLst>
      <a:path path="circle">
        <a:fillToRect l="50000" t="-80000" r="50000" b="180000"/>
      </a:path>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0.71865</cdr:x>
      <cdr:y>0.25875</cdr:y>
    </cdr:from>
    <cdr:to>
      <cdr:x>1</cdr:x>
      <cdr:y>0.36742</cdr:y>
    </cdr:to>
    <cdr:sp macro="" textlink="">
      <cdr:nvSpPr>
        <cdr:cNvPr id="3" name="TextBox 1"/>
        <cdr:cNvSpPr txBox="1"/>
      </cdr:nvSpPr>
      <cdr:spPr>
        <a:xfrm xmlns:a="http://schemas.openxmlformats.org/drawingml/2006/main">
          <a:off x="5738477" y="1099193"/>
          <a:ext cx="2246551"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xmlns:a="http://schemas.openxmlformats.org/drawingml/2006/main">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n-lt"/>
              <a:cs typeface="Times New Roman" panose="02020603050405020304" pitchFamily="18" charset="0"/>
              <a:sym typeface="Constantia"/>
            </a:rPr>
            <a:t>Participation</a:t>
          </a:r>
        </a:p>
      </cdr:txBody>
    </cdr:sp>
  </cdr:relSizeAnchor>
</c:userShapes>
</file>

<file path=ppt/drawings/drawing2.xml><?xml version="1.0" encoding="utf-8"?>
<c:userShapes xmlns:c="http://schemas.openxmlformats.org/drawingml/2006/chart">
  <cdr:relSizeAnchor xmlns:cdr="http://schemas.openxmlformats.org/drawingml/2006/chartDrawing">
    <cdr:from>
      <cdr:x>0.73662</cdr:x>
      <cdr:y>0.24348</cdr:y>
    </cdr:from>
    <cdr:to>
      <cdr:x>1</cdr:x>
      <cdr:y>0.35095</cdr:y>
    </cdr:to>
    <cdr:sp macro="" textlink="">
      <cdr:nvSpPr>
        <cdr:cNvPr id="2" name="TextBox 1"/>
        <cdr:cNvSpPr txBox="1"/>
      </cdr:nvSpPr>
      <cdr:spPr>
        <a:xfrm xmlns:a="http://schemas.openxmlformats.org/drawingml/2006/main">
          <a:off x="6169802" y="1077111"/>
          <a:ext cx="2206026" cy="475427"/>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Constantia"/>
              <a:cs typeface="Times New Roman" panose="02020603050405020304" pitchFamily="18" charset="0"/>
              <a:sym typeface="Constantia"/>
            </a:rPr>
            <a:t>Education Level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9624541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536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9730" tIns="44865" rIns="89730" bIns="44865"/>
          <a:lstStyle/>
          <a:p>
            <a:endParaRPr lang="en-US"/>
          </a:p>
        </p:txBody>
      </p:sp>
    </p:spTree>
    <p:extLst>
      <p:ext uri="{BB962C8B-B14F-4D97-AF65-F5344CB8AC3E}">
        <p14:creationId xmlns:p14="http://schemas.microsoft.com/office/powerpoint/2010/main" val="41196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916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508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Study was conducted in Durban, South Africa; Campinas, Brazil; Colombo, Sri Lanka; Hanoi, Vietnam; Karaj, Iran and Tallinn, Estonia; and comprised 500 randomly selected participants from each country. </a:t>
            </a:r>
          </a:p>
        </p:txBody>
      </p:sp>
    </p:spTree>
    <p:extLst>
      <p:ext uri="{BB962C8B-B14F-4D97-AF65-F5344CB8AC3E}">
        <p14:creationId xmlns:p14="http://schemas.microsoft.com/office/powerpoint/2010/main" val="380635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9730" tIns="44865" rIns="89730" bIns="44865"/>
          <a:lstStyle/>
          <a:p>
            <a:endParaRPr lang="en-US"/>
          </a:p>
        </p:txBody>
      </p:sp>
    </p:spTree>
    <p:extLst>
      <p:ext uri="{BB962C8B-B14F-4D97-AF65-F5344CB8AC3E}">
        <p14:creationId xmlns:p14="http://schemas.microsoft.com/office/powerpoint/2010/main" val="120921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9730" tIns="44865" rIns="89730" bIns="44865"/>
          <a:lstStyle/>
          <a:p>
            <a:endParaRPr lang="en-US"/>
          </a:p>
        </p:txBody>
      </p:sp>
    </p:spTree>
    <p:extLst>
      <p:ext uri="{BB962C8B-B14F-4D97-AF65-F5344CB8AC3E}">
        <p14:creationId xmlns:p14="http://schemas.microsoft.com/office/powerpoint/2010/main" val="101197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524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972C125-F931-42A7-8955-A2DD7D2C86F2}" type="datetime1">
              <a:rPr lang="en-US" smtClean="0"/>
              <a:t>8/9/2017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6480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59DA29-2A3C-4691-944B-B89DFBB9DCD2}" type="datetime1">
              <a:rPr lang="en-US" smtClean="0"/>
              <a:t>8/9/2017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9589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302F59-78AF-4D48-B7BB-2C480E0E453C}" type="datetime1">
              <a:rPr lang="en-US" smtClean="0"/>
              <a:t>8/9/2017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8733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1911B4-1FB2-4DAD-A303-93D445EF3456}" type="datetime1">
              <a:rPr lang="en-US" smtClean="0"/>
              <a:t>8/9/2017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9103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ECB985B-73DC-4D7F-8AA4-ACC0E647A24C}" type="datetime1">
              <a:rPr lang="en-US" smtClean="0"/>
              <a:t>8/9/2017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65436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97A47BA4-852C-40EA-9D36-86A4AB28FC2C}" type="datetime1">
              <a:rPr lang="en-US" smtClean="0"/>
              <a:t>8/9/2017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52045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F3DE4EBA-E17F-4843-BCFD-7C0A14DA69FD}" type="datetime1">
              <a:rPr lang="en-US" smtClean="0"/>
              <a:t>8/9/2017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10318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A367F-2962-417A-9064-7FF8BB577134}" type="datetime1">
              <a:rPr lang="en-US" smtClean="0"/>
              <a:t>8/9/2017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2213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92D360-E897-490A-BAA0-A6630CD39FD6}" type="datetime1">
              <a:rPr lang="en-US" smtClean="0"/>
              <a:t>8/9/2017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09202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r>
              <a:t>Click to edit Master title style</a:t>
            </a:r>
          </a:p>
        </p:txBody>
      </p:sp>
      <p:sp>
        <p:nvSpPr>
          <p:cNvPr id="44" name="Shape 44"/>
          <p:cNvSpPr>
            <a:spLocks noGrp="1"/>
          </p:cNvSpPr>
          <p:nvPr>
            <p:ph type="body" sz="half" idx="1"/>
          </p:nvPr>
        </p:nvSpPr>
        <p:spPr>
          <a:xfrm>
            <a:off x="457200" y="1920084"/>
            <a:ext cx="4038600" cy="4434842"/>
          </a:xfrm>
          <a:prstGeom prst="rect">
            <a:avLst/>
          </a:prstGeom>
        </p:spPr>
        <p:txBody>
          <a:bodyPr/>
          <a:lstStyle>
            <a:lvl3pPr marL="988466" indent="-320954"/>
            <a:lvl4pPr marL="1282191" indent="-303783"/>
            <a:lvl5pPr marL="1556511" indent="-303783"/>
          </a:lstStyle>
          <a:p>
            <a:r>
              <a:t>Click to edit Master text styles</a:t>
            </a:r>
          </a:p>
          <a:p>
            <a:pPr lvl="1"/>
            <a:r>
              <a:t>Second level</a:t>
            </a:r>
          </a:p>
          <a:p>
            <a:pPr lvl="2"/>
            <a:r>
              <a:t>Third level</a:t>
            </a:r>
          </a:p>
          <a:p>
            <a:pPr lvl="3"/>
            <a:r>
              <a:t>Fourth level</a:t>
            </a:r>
          </a:p>
          <a:p>
            <a:pPr lvl="4"/>
            <a:r>
              <a:t>Fifth level</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06375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10825-6382-47C1-BD7D-94054FE2D85A}" type="datetime1">
              <a:rPr lang="en-US" smtClean="0"/>
              <a:t>8/9/2017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9872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CDAEF7-ACCA-42ED-A29E-86EF8E1F2E80}" type="datetime1">
              <a:rPr lang="en-US" smtClean="0"/>
              <a:t>8/9/2017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6783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276144-B830-4AE3-A198-35B707A5D745}" type="datetime1">
              <a:rPr lang="en-US" smtClean="0"/>
              <a:t>8/9/2017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1678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FF868D-4B76-4F88-A9ED-88639C59FF3B}" type="datetime1">
              <a:rPr lang="en-US" smtClean="0"/>
              <a:t>8/9/2017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6146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ADC204-8D65-40C9-8F55-1CA516C66C75}" type="datetime1">
              <a:rPr lang="en-US" smtClean="0"/>
              <a:t>8/9/2017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849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E2269-F45D-46D4-803F-1842702144D4}" type="datetime1">
              <a:rPr lang="en-US" smtClean="0"/>
              <a:t>8/9/2017</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8943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A32C86B-7515-44CA-81FF-6A8100EC9C4A}" type="datetime1">
              <a:rPr lang="en-US" smtClean="0"/>
              <a:t>8/9/2017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6825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B811CFC-69DE-4D77-92F1-1530A554FF77}" type="datetime1">
              <a:rPr lang="en-US" smtClean="0"/>
              <a:t>8/9/2017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397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D525290-64C3-4645-9694-1FBF1E5DC08D}" type="datetime1">
              <a:rPr lang="en-US" smtClean="0"/>
              <a:t>8/9/2017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339417807"/>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Ls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dx.doi.org/10.1037/pro000013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psycnet.apa.org/doi/10.1037/pro000013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66" y="1731121"/>
            <a:ext cx="7352907" cy="1641208"/>
          </a:xfrm>
        </p:spPr>
        <p:txBody>
          <a:bodyPr>
            <a:normAutofit/>
          </a:bodyPr>
          <a:lstStyle/>
          <a:p>
            <a:pPr algn="ctr"/>
            <a:r>
              <a:rPr lang="en-US" sz="3600" dirty="0">
                <a:solidFill>
                  <a:schemeClr val="tx1"/>
                </a:solidFill>
                <a:cs typeface="Times New Roman" panose="02020603050405020304" pitchFamily="18" charset="0"/>
              </a:rPr>
              <a:t>Caring Letters for Suicide Prevention: </a:t>
            </a:r>
            <a:br>
              <a:rPr lang="en-US" sz="3600" dirty="0">
                <a:solidFill>
                  <a:schemeClr val="tx1"/>
                </a:solidFill>
                <a:cs typeface="Times New Roman" panose="02020603050405020304" pitchFamily="18" charset="0"/>
              </a:rPr>
            </a:br>
            <a:r>
              <a:rPr lang="en-US" sz="3600" dirty="0">
                <a:solidFill>
                  <a:schemeClr val="tx1"/>
                </a:solidFill>
                <a:cs typeface="Times New Roman" panose="02020603050405020304" pitchFamily="18" charset="0"/>
              </a:rPr>
              <a:t>Implementation Strategies in Military and VA Healthcare Systems</a:t>
            </a:r>
          </a:p>
        </p:txBody>
      </p:sp>
      <p:sp>
        <p:nvSpPr>
          <p:cNvPr id="3" name="Text Placeholder 2"/>
          <p:cNvSpPr>
            <a:spLocks noGrp="1"/>
          </p:cNvSpPr>
          <p:nvPr>
            <p:ph idx="1"/>
          </p:nvPr>
        </p:nvSpPr>
        <p:spPr>
          <a:xfrm>
            <a:off x="793226" y="5081155"/>
            <a:ext cx="7493750" cy="1275196"/>
          </a:xfrm>
        </p:spPr>
        <p:txBody>
          <a:bodyPr>
            <a:normAutofit/>
          </a:bodyPr>
          <a:lstStyle/>
          <a:p>
            <a:pPr marL="0" lvl="0" indent="0" algn="ctr" defTabSz="457200">
              <a:lnSpc>
                <a:spcPct val="80000"/>
              </a:lnSpc>
              <a:spcBef>
                <a:spcPts val="300"/>
              </a:spcBef>
              <a:buNone/>
              <a:defRPr sz="1600"/>
            </a:pPr>
            <a:r>
              <a:rPr lang="en-US" sz="2000" dirty="0">
                <a:solidFill>
                  <a:prstClr val="white"/>
                </a:solidFill>
              </a:rPr>
              <a:t>2017 US Department of Defense and VA</a:t>
            </a:r>
          </a:p>
          <a:p>
            <a:pPr marL="0" lvl="0" indent="0" algn="ctr" defTabSz="457200">
              <a:lnSpc>
                <a:spcPct val="80000"/>
              </a:lnSpc>
              <a:spcBef>
                <a:spcPts val="300"/>
              </a:spcBef>
              <a:buNone/>
              <a:defRPr sz="1600"/>
            </a:pPr>
            <a:r>
              <a:rPr lang="en-US" sz="2000" dirty="0">
                <a:solidFill>
                  <a:prstClr val="white"/>
                </a:solidFill>
              </a:rPr>
              <a:t>Annual Suicide Prevention Conference</a:t>
            </a:r>
          </a:p>
          <a:p>
            <a:pPr marL="0" lvl="0" indent="0" algn="ctr" defTabSz="457200">
              <a:lnSpc>
                <a:spcPct val="80000"/>
              </a:lnSpc>
              <a:spcBef>
                <a:spcPts val="300"/>
              </a:spcBef>
              <a:buNone/>
              <a:defRPr sz="1600"/>
            </a:pPr>
            <a:r>
              <a:rPr lang="en-US" sz="2000" i="1" dirty="0">
                <a:solidFill>
                  <a:prstClr val="white"/>
                </a:solidFill>
              </a:rPr>
              <a:t>Denver, Co</a:t>
            </a:r>
          </a:p>
          <a:p>
            <a:pPr marL="0" lvl="0" indent="0" algn="ctr" defTabSz="457200">
              <a:lnSpc>
                <a:spcPct val="80000"/>
              </a:lnSpc>
              <a:spcBef>
                <a:spcPts val="300"/>
              </a:spcBef>
              <a:buNone/>
              <a:defRPr sz="1600"/>
            </a:pPr>
            <a:r>
              <a:rPr lang="en-US" sz="2000" i="1" dirty="0">
                <a:solidFill>
                  <a:prstClr val="white"/>
                </a:solidFill>
              </a:rPr>
              <a:t>August 1-3, 2017</a:t>
            </a:r>
          </a:p>
          <a:p>
            <a:pPr marL="0" indent="0">
              <a:buNone/>
            </a:pP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4" name="Text Placeholder 2"/>
          <p:cNvSpPr txBox="1">
            <a:spLocks/>
          </p:cNvSpPr>
          <p:nvPr/>
        </p:nvSpPr>
        <p:spPr>
          <a:xfrm>
            <a:off x="4754882" y="2468878"/>
            <a:ext cx="3892731" cy="438912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74320" marR="0" indent="-274320" algn="l" defTabSz="914400" rtl="0" latinLnBrk="0">
              <a:lnSpc>
                <a:spcPct val="100000"/>
              </a:lnSpc>
              <a:spcBef>
                <a:spcPts val="600"/>
              </a:spcBef>
              <a:spcAft>
                <a:spcPts val="0"/>
              </a:spcAft>
              <a:buClr>
                <a:schemeClr val="accent3"/>
              </a:buClr>
              <a:buSzPct val="9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1pPr>
            <a:lvl2pPr marL="660654" marR="0" indent="-267461" algn="l" defTabSz="914400" rtl="0" latinLnBrk="0">
              <a:lnSpc>
                <a:spcPct val="100000"/>
              </a:lnSpc>
              <a:spcBef>
                <a:spcPts val="600"/>
              </a:spcBef>
              <a:spcAft>
                <a:spcPts val="0"/>
              </a:spcAft>
              <a:buClr>
                <a:schemeClr val="accent3"/>
              </a:buClr>
              <a:buSzPct val="8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2pPr>
            <a:lvl3pPr marL="973182" marR="0" indent="-305670" algn="l" defTabSz="914400" rtl="0" latinLnBrk="0">
              <a:lnSpc>
                <a:spcPct val="100000"/>
              </a:lnSpc>
              <a:spcBef>
                <a:spcPts val="600"/>
              </a:spcBef>
              <a:spcAft>
                <a:spcPts val="0"/>
              </a:spcAft>
              <a:buClr>
                <a:schemeClr val="accent3"/>
              </a:buClr>
              <a:buSzPct val="7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3pPr>
            <a:lvl4pPr marL="1251813" marR="0" indent="-273405" algn="l" defTabSz="914400" rtl="0" latinLnBrk="0">
              <a:lnSpc>
                <a:spcPct val="100000"/>
              </a:lnSpc>
              <a:spcBef>
                <a:spcPts val="600"/>
              </a:spcBef>
              <a:spcAft>
                <a:spcPts val="0"/>
              </a:spcAft>
              <a:buClr>
                <a:schemeClr val="accent3"/>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4pPr>
            <a:lvl5pPr marL="1526133" marR="0" indent="-273405" algn="l" defTabSz="914400" rtl="0" latinLnBrk="0">
              <a:lnSpc>
                <a:spcPct val="100000"/>
              </a:lnSpc>
              <a:spcBef>
                <a:spcPts val="600"/>
              </a:spcBef>
              <a:spcAft>
                <a:spcPts val="0"/>
              </a:spcAft>
              <a:buClr>
                <a:schemeClr val="accent3"/>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5pPr>
            <a:lvl6pPr marL="1830832" marR="0" indent="-303783" algn="l" defTabSz="914400" rtl="0" latinLnBrk="0">
              <a:lnSpc>
                <a:spcPct val="100000"/>
              </a:lnSpc>
              <a:spcBef>
                <a:spcPts val="600"/>
              </a:spcBef>
              <a:spcAft>
                <a:spcPts val="0"/>
              </a:spcAft>
              <a:buClr>
                <a:schemeClr val="accent3"/>
              </a:buClr>
              <a:buSzPct val="8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6pPr>
            <a:lvl7pPr marL="2034539" marR="0" indent="-297179" algn="l" defTabSz="914400" rtl="0" latinLnBrk="0">
              <a:lnSpc>
                <a:spcPct val="100000"/>
              </a:lnSpc>
              <a:spcBef>
                <a:spcPts val="600"/>
              </a:spcBef>
              <a:spcAft>
                <a:spcPts val="0"/>
              </a:spcAft>
              <a:buClr>
                <a:schemeClr val="accent3"/>
              </a:buClr>
              <a:buSzPct val="8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7pPr>
            <a:lvl8pPr marL="2308860" marR="0" indent="-297179" algn="l" defTabSz="914400" rtl="0" latinLnBrk="0">
              <a:lnSpc>
                <a:spcPct val="100000"/>
              </a:lnSpc>
              <a:spcBef>
                <a:spcPts val="600"/>
              </a:spcBef>
              <a:spcAft>
                <a:spcPts val="0"/>
              </a:spcAft>
              <a:buClr>
                <a:schemeClr val="accent3"/>
              </a:buClr>
              <a:buSzPct val="10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8pPr>
            <a:lvl9pPr marL="2625634" marR="0" indent="-339634" algn="l" defTabSz="914400" rtl="0" latinLnBrk="0">
              <a:lnSpc>
                <a:spcPct val="100000"/>
              </a:lnSpc>
              <a:spcBef>
                <a:spcPts val="600"/>
              </a:spcBef>
              <a:spcAft>
                <a:spcPts val="0"/>
              </a:spcAft>
              <a:buClr>
                <a:schemeClr val="accent3"/>
              </a:buClr>
              <a:buSzPct val="10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9pPr>
          </a:lstStyle>
          <a:p>
            <a:pPr marL="0" indent="0" hangingPunct="1">
              <a:buNone/>
            </a:pPr>
            <a:endParaRPr lang="en-US" dirty="0"/>
          </a:p>
          <a:p>
            <a:pPr hangingPunct="1"/>
            <a:endParaRPr lang="en-US" dirty="0"/>
          </a:p>
          <a:p>
            <a:pPr hangingPunct="1"/>
            <a:endParaRPr lang="en-US" dirty="0"/>
          </a:p>
          <a:p>
            <a:pPr hangingPunct="1"/>
            <a:endParaRPr lang="en-US" dirty="0"/>
          </a:p>
        </p:txBody>
      </p:sp>
      <p:pic>
        <p:nvPicPr>
          <p:cNvPr id="6" name="Picture 5" descr="C:\Users\Jihun's Intel SSD\Desktop\dod 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896" y="88136"/>
            <a:ext cx="1354019" cy="13540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5" y="88136"/>
            <a:ext cx="1358535" cy="1354022"/>
          </a:xfrm>
          <a:prstGeom prst="rect">
            <a:avLst/>
          </a:prstGeom>
        </p:spPr>
      </p:pic>
      <p:sp>
        <p:nvSpPr>
          <p:cNvPr id="5" name="Slide Number Placeholder 4"/>
          <p:cNvSpPr>
            <a:spLocks noGrp="1"/>
          </p:cNvSpPr>
          <p:nvPr>
            <p:ph type="sldNum" sz="quarter" idx="12"/>
          </p:nvPr>
        </p:nvSpPr>
        <p:spPr/>
        <p:txBody>
          <a:bodyPr/>
          <a:lstStyle/>
          <a:p>
            <a:fld id="{86CB4B4D-7CA3-9044-876B-883B54F8677D}" type="slidenum">
              <a:rPr lang="en-US" smtClean="0"/>
              <a:t>1</a:t>
            </a:fld>
            <a:endParaRPr lang="en-US"/>
          </a:p>
        </p:txBody>
      </p:sp>
      <p:sp>
        <p:nvSpPr>
          <p:cNvPr id="8" name="Shape 124"/>
          <p:cNvSpPr txBox="1">
            <a:spLocks/>
          </p:cNvSpPr>
          <p:nvPr/>
        </p:nvSpPr>
        <p:spPr>
          <a:xfrm>
            <a:off x="1499043" y="3582840"/>
            <a:ext cx="6145914" cy="119271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spcBef>
                <a:spcPts val="300"/>
              </a:spcBef>
              <a:buNone/>
              <a:defRPr sz="1600"/>
            </a:pPr>
            <a:r>
              <a:rPr lang="en-US" sz="1800" dirty="0">
                <a:solidFill>
                  <a:schemeClr val="tx1"/>
                </a:solidFill>
                <a:cs typeface="Times New Roman" panose="02020603050405020304" pitchFamily="18" charset="0"/>
              </a:rPr>
              <a:t>David D. Luxton, PhD, MS (University of Washington, Seattle)</a:t>
            </a:r>
            <a:endParaRPr lang="en-US" sz="1800" dirty="0">
              <a:solidFill>
                <a:schemeClr val="tx1"/>
              </a:solidFill>
            </a:endParaRPr>
          </a:p>
          <a:p>
            <a:pPr marL="0" indent="0" algn="ctr">
              <a:lnSpc>
                <a:spcPct val="120000"/>
              </a:lnSpc>
              <a:spcBef>
                <a:spcPts val="300"/>
              </a:spcBef>
              <a:buNone/>
              <a:defRPr sz="1600"/>
            </a:pPr>
            <a:r>
              <a:rPr lang="en-US" sz="1800" dirty="0">
                <a:solidFill>
                  <a:schemeClr val="tx1"/>
                </a:solidFill>
                <a:cs typeface="Times New Roman" panose="02020603050405020304" pitchFamily="18" charset="0"/>
              </a:rPr>
              <a:t>Rona  Margaret Relova, MD (VA Palo Alto)</a:t>
            </a:r>
          </a:p>
          <a:p>
            <a:pPr marL="0" indent="0" algn="ctr">
              <a:lnSpc>
                <a:spcPct val="120000"/>
              </a:lnSpc>
              <a:spcBef>
                <a:spcPts val="300"/>
              </a:spcBef>
              <a:buNone/>
              <a:defRPr sz="1600"/>
            </a:pPr>
            <a:r>
              <a:rPr lang="en-US" sz="1800" dirty="0">
                <a:solidFill>
                  <a:schemeClr val="tx1"/>
                </a:solidFill>
                <a:cs typeface="Times New Roman" panose="02020603050405020304" pitchFamily="18" charset="0"/>
              </a:rPr>
              <a:t>Fred </a:t>
            </a:r>
            <a:r>
              <a:rPr lang="en-US" sz="1800" dirty="0" err="1">
                <a:solidFill>
                  <a:schemeClr val="tx1"/>
                </a:solidFill>
                <a:cs typeface="Times New Roman" panose="02020603050405020304" pitchFamily="18" charset="0"/>
              </a:rPr>
              <a:t>MacRae</a:t>
            </a:r>
            <a:r>
              <a:rPr lang="en-US" sz="1800" dirty="0">
                <a:solidFill>
                  <a:schemeClr val="tx1"/>
                </a:solidFill>
                <a:cs typeface="Times New Roman" panose="02020603050405020304" pitchFamily="18" charset="0"/>
              </a:rPr>
              <a:t>, LCSW (VA Palo Alto)</a:t>
            </a:r>
          </a:p>
          <a:p>
            <a:pPr marL="0" indent="0" algn="ctr">
              <a:lnSpc>
                <a:spcPct val="120000"/>
              </a:lnSpc>
              <a:spcBef>
                <a:spcPts val="300"/>
              </a:spcBef>
              <a:buNone/>
              <a:defRPr sz="1600"/>
            </a:pPr>
            <a:endParaRPr lang="en-US" sz="18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83684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Other Caring Contacts Studies</a:t>
            </a:r>
            <a:endParaRPr lang="en-US" sz="4000" dirty="0"/>
          </a:p>
        </p:txBody>
      </p:sp>
      <p:sp>
        <p:nvSpPr>
          <p:cNvPr id="3" name="Slide Number Placeholder 2"/>
          <p:cNvSpPr>
            <a:spLocks noGrp="1"/>
          </p:cNvSpPr>
          <p:nvPr>
            <p:ph type="sldNum" sz="quarter" idx="12"/>
          </p:nvPr>
        </p:nvSpPr>
        <p:spPr/>
        <p:txBody>
          <a:bodyPr/>
          <a:lstStyle/>
          <a:p>
            <a:fld id="{C50CB3F3-97B9-458C-9BE8-8FECADF5EDBB}" type="slidenum">
              <a:rPr lang="en-US" smtClean="0"/>
              <a:t>10</a:t>
            </a:fld>
            <a:endParaRPr lang="en-US"/>
          </a:p>
        </p:txBody>
      </p:sp>
      <p:sp>
        <p:nvSpPr>
          <p:cNvPr id="4" name="Text Box 9"/>
          <p:cNvSpPr txBox="1">
            <a:spLocks noChangeArrowheads="1"/>
          </p:cNvSpPr>
          <p:nvPr/>
        </p:nvSpPr>
        <p:spPr bwMode="auto">
          <a:xfrm>
            <a:off x="635288" y="1506540"/>
            <a:ext cx="4994275"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eaLnBrk="0" hangingPunct="0">
              <a:defRPr>
                <a:solidFill>
                  <a:schemeClr val="tx1"/>
                </a:solidFill>
                <a:latin typeface="Arial" pitchFamily="34" charset="0"/>
                <a:cs typeface="Arial" pitchFamily="34" charset="0"/>
              </a:defRPr>
            </a:lvl3pPr>
            <a:lvl4pPr eaLnBrk="0" hangingPunct="0">
              <a:defRPr>
                <a:solidFill>
                  <a:schemeClr val="tx1"/>
                </a:solidFill>
                <a:latin typeface="Arial" pitchFamily="34" charset="0"/>
                <a:cs typeface="Arial" pitchFamily="34" charset="0"/>
              </a:defRPr>
            </a:lvl4pPr>
            <a:lvl5pPr eaLnBrk="0" hangingPunct="0">
              <a:defRPr>
                <a:solidFill>
                  <a:schemeClr val="tx1"/>
                </a:solidFill>
                <a:latin typeface="Arial" pitchFamily="34" charset="0"/>
                <a:cs typeface="Arial" pitchFamily="34" charset="0"/>
              </a:defRPr>
            </a:lvl5pPr>
            <a:lvl6pPr eaLnBrk="0" fontAlgn="base" hangingPunct="0">
              <a:spcBef>
                <a:spcPct val="0"/>
              </a:spcBef>
              <a:spcAft>
                <a:spcPct val="0"/>
              </a:spcAft>
              <a:defRPr>
                <a:solidFill>
                  <a:schemeClr val="tx1"/>
                </a:solidFill>
                <a:latin typeface="Arial" pitchFamily="34" charset="0"/>
                <a:cs typeface="Arial" pitchFamily="34" charset="0"/>
              </a:defRPr>
            </a:lvl6pPr>
            <a:lvl7pPr eaLnBrk="0" fontAlgn="base" hangingPunct="0">
              <a:spcBef>
                <a:spcPct val="0"/>
              </a:spcBef>
              <a:spcAft>
                <a:spcPct val="0"/>
              </a:spcAft>
              <a:defRPr>
                <a:solidFill>
                  <a:schemeClr val="tx1"/>
                </a:solidFill>
                <a:latin typeface="Arial" pitchFamily="34" charset="0"/>
                <a:cs typeface="Arial" pitchFamily="34" charset="0"/>
              </a:defRPr>
            </a:lvl7pPr>
            <a:lvl8pPr eaLnBrk="0" fontAlgn="base" hangingPunct="0">
              <a:spcBef>
                <a:spcPct val="0"/>
              </a:spcBef>
              <a:spcAft>
                <a:spcPct val="0"/>
              </a:spcAft>
              <a:defRPr>
                <a:solidFill>
                  <a:schemeClr val="tx1"/>
                </a:solidFill>
                <a:latin typeface="Arial" pitchFamily="34" charset="0"/>
                <a:cs typeface="Arial" pitchFamily="34" charset="0"/>
              </a:defRPr>
            </a:lvl8pPr>
            <a:lvl9pP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latin typeface="+mn-lt"/>
              </a:rPr>
              <a:t>Outcomes: Self-directed violence or suicide ideation reduction (Luxton, June, &amp; Comtois, 2013)</a:t>
            </a:r>
          </a:p>
          <a:p>
            <a:pPr marL="285750" indent="-285750" eaLnBrk="1" hangingPunct="1">
              <a:buFont typeface="Arial" panose="020B0604020202020204" pitchFamily="34" charset="0"/>
              <a:buChar char="•"/>
            </a:pPr>
            <a:endParaRPr lang="en-US" altLang="en-US" dirty="0">
              <a:latin typeface="+mn-lt"/>
            </a:endParaRPr>
          </a:p>
          <a:p>
            <a:pPr marL="285750" indent="-285750" eaLnBrk="1" hangingPunct="1">
              <a:buFont typeface="Arial" panose="020B0604020202020204" pitchFamily="34" charset="0"/>
              <a:buChar char="•"/>
            </a:pPr>
            <a:r>
              <a:rPr lang="en-US" altLang="en-US" b="1" dirty="0">
                <a:latin typeface="+mn-lt"/>
              </a:rPr>
              <a:t>Postcards</a:t>
            </a:r>
            <a:r>
              <a:rPr lang="en-US" altLang="en-US" dirty="0">
                <a:latin typeface="+mn-lt"/>
              </a:rPr>
              <a:t> (</a:t>
            </a:r>
            <a:r>
              <a:rPr lang="en-US" altLang="en-US" dirty="0" err="1">
                <a:latin typeface="+mn-lt"/>
              </a:rPr>
              <a:t>Beautrais</a:t>
            </a:r>
            <a:r>
              <a:rPr lang="en-US" altLang="en-US" dirty="0">
                <a:latin typeface="+mn-lt"/>
              </a:rPr>
              <a:t> et al., 2010; Carter et al., 2005; Carter et al., 2007)</a:t>
            </a:r>
          </a:p>
          <a:p>
            <a:pPr marL="285750" indent="-285750" eaLnBrk="1" hangingPunct="1">
              <a:buFont typeface="Arial" panose="020B0604020202020204" pitchFamily="34" charset="0"/>
              <a:buChar char="•"/>
            </a:pPr>
            <a:endParaRPr lang="en-US" altLang="en-US" dirty="0">
              <a:solidFill>
                <a:srgbClr val="000000"/>
              </a:solidFill>
              <a:latin typeface="+mn-lt"/>
            </a:endParaRPr>
          </a:p>
          <a:p>
            <a:pPr marL="285750" indent="-285750" eaLnBrk="1" hangingPunct="1">
              <a:buFont typeface="Arial" panose="020B0604020202020204" pitchFamily="34" charset="0"/>
              <a:buChar char="•"/>
            </a:pPr>
            <a:r>
              <a:rPr lang="en-US" altLang="en-US" b="1" dirty="0">
                <a:latin typeface="+mn-lt"/>
              </a:rPr>
              <a:t>Postal letters</a:t>
            </a:r>
            <a:r>
              <a:rPr lang="en-US" altLang="en-US" dirty="0">
                <a:latin typeface="+mn-lt"/>
              </a:rPr>
              <a:t> (Motto, 1976; Motto &amp; </a:t>
            </a:r>
            <a:r>
              <a:rPr lang="en-US" altLang="en-US" dirty="0" err="1">
                <a:latin typeface="+mn-lt"/>
              </a:rPr>
              <a:t>Bostrom</a:t>
            </a:r>
            <a:r>
              <a:rPr lang="en-US" altLang="en-US" dirty="0">
                <a:latin typeface="+mn-lt"/>
              </a:rPr>
              <a:t>, 2001)</a:t>
            </a:r>
          </a:p>
          <a:p>
            <a:pPr marL="285750" indent="-285750" eaLnBrk="1" hangingPunct="1">
              <a:buFont typeface="Arial" panose="020B0604020202020204" pitchFamily="34" charset="0"/>
              <a:buChar char="•"/>
            </a:pPr>
            <a:endParaRPr lang="en-US" altLang="en-US" dirty="0">
              <a:solidFill>
                <a:srgbClr val="000000"/>
              </a:solidFill>
              <a:latin typeface="+mn-lt"/>
            </a:endParaRPr>
          </a:p>
          <a:p>
            <a:pPr marL="285750" indent="-285750" eaLnBrk="1" hangingPunct="1">
              <a:buFont typeface="Arial" panose="020B0604020202020204" pitchFamily="34" charset="0"/>
              <a:buChar char="•"/>
            </a:pPr>
            <a:r>
              <a:rPr lang="en-US" altLang="en-US" b="1" dirty="0">
                <a:latin typeface="+mn-lt"/>
              </a:rPr>
              <a:t>SMS Texting</a:t>
            </a:r>
            <a:r>
              <a:rPr lang="en-US" altLang="en-US" dirty="0">
                <a:latin typeface="+mn-lt"/>
              </a:rPr>
              <a:t> (Chen, Mishara &amp; Liu,2010; Comtois, et al)</a:t>
            </a:r>
          </a:p>
          <a:p>
            <a:pPr marL="285750" indent="-285750" eaLnBrk="1" hangingPunct="1">
              <a:buFont typeface="Arial" panose="020B0604020202020204" pitchFamily="34" charset="0"/>
              <a:buChar char="•"/>
            </a:pPr>
            <a:endParaRPr lang="en-US" altLang="en-US" dirty="0">
              <a:latin typeface="+mn-lt"/>
            </a:endParaRPr>
          </a:p>
          <a:p>
            <a:pPr marL="285750" indent="-285750" eaLnBrk="1" hangingPunct="1">
              <a:buFont typeface="Arial" panose="020B0604020202020204" pitchFamily="34" charset="0"/>
              <a:buChar char="•"/>
            </a:pPr>
            <a:r>
              <a:rPr lang="en-US" altLang="en-US" b="1" dirty="0">
                <a:latin typeface="+mn-lt"/>
              </a:rPr>
              <a:t>Email</a:t>
            </a:r>
            <a:r>
              <a:rPr lang="en-US" altLang="en-US" dirty="0">
                <a:latin typeface="+mn-lt"/>
              </a:rPr>
              <a:t> (Luxton et al., 2012)</a:t>
            </a:r>
          </a:p>
          <a:p>
            <a:pPr marL="285750" indent="-285750" eaLnBrk="1" hangingPunct="1">
              <a:buFont typeface="Arial" panose="020B0604020202020204" pitchFamily="34" charset="0"/>
              <a:buChar char="•"/>
            </a:pPr>
            <a:endParaRPr lang="en-US" altLang="en-US" dirty="0">
              <a:latin typeface="+mn-lt"/>
            </a:endParaRPr>
          </a:p>
          <a:p>
            <a:pPr marL="285750" indent="-285750" eaLnBrk="1" hangingPunct="1">
              <a:buFont typeface="Arial" panose="020B0604020202020204" pitchFamily="34" charset="0"/>
              <a:buChar char="•"/>
            </a:pPr>
            <a:r>
              <a:rPr lang="en-US" altLang="en-US" b="1" dirty="0">
                <a:latin typeface="+mn-lt"/>
              </a:rPr>
              <a:t>Mixed modality </a:t>
            </a:r>
            <a:r>
              <a:rPr lang="en-US" altLang="en-US" dirty="0">
                <a:latin typeface="+mn-lt"/>
              </a:rPr>
              <a:t>(in-person, phone, etc.) (Fleischmann et al., 2008)</a:t>
            </a:r>
          </a:p>
          <a:p>
            <a:pPr defTabSz="914400" eaLnBrk="1" hangingPunct="1"/>
            <a:endParaRPr lang="en-US" altLang="en-US" dirty="0">
              <a:latin typeface="+mn-lt"/>
            </a:endParaRPr>
          </a:p>
        </p:txBody>
      </p:sp>
      <p:pic>
        <p:nvPicPr>
          <p:cNvPr id="5" name="Picture 6" descr="tex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372" y="3391180"/>
            <a:ext cx="2601913" cy="1735121"/>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5" descr="MarineL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1219200"/>
            <a:ext cx="1909763" cy="2117058"/>
          </a:xfrm>
          <a:prstGeom prst="rect">
            <a:avLst/>
          </a:prstGeom>
          <a:noFill/>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4" descr="CLPpost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5181600"/>
            <a:ext cx="3233738" cy="1406525"/>
          </a:xfrm>
          <a:prstGeom prst="rect">
            <a:avLst/>
          </a:prstGeom>
          <a:noFill/>
          <a:ln>
            <a:noFill/>
          </a:ln>
          <a:effectLst>
            <a:glow rad="635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61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Reviews</a:t>
            </a:r>
          </a:p>
        </p:txBody>
      </p:sp>
      <p:sp>
        <p:nvSpPr>
          <p:cNvPr id="3" name="Content Placeholder 2"/>
          <p:cNvSpPr>
            <a:spLocks noGrp="1"/>
          </p:cNvSpPr>
          <p:nvPr>
            <p:ph idx="1"/>
          </p:nvPr>
        </p:nvSpPr>
        <p:spPr>
          <a:xfrm>
            <a:off x="840000" y="1825625"/>
            <a:ext cx="7675350" cy="3679629"/>
          </a:xfrm>
        </p:spPr>
        <p:txBody>
          <a:bodyPr>
            <a:normAutofit/>
          </a:bodyPr>
          <a:lstStyle/>
          <a:p>
            <a:r>
              <a:rPr lang="en-US" dirty="0"/>
              <a:t>Luxton, June &amp; Comtois (2013) systematic qualitative review in </a:t>
            </a:r>
            <a:r>
              <a:rPr lang="en-US" i="1" dirty="0"/>
              <a:t>CRISIS</a:t>
            </a:r>
            <a:r>
              <a:rPr lang="en-US" dirty="0"/>
              <a:t>:</a:t>
            </a:r>
          </a:p>
          <a:p>
            <a:pPr lvl="1"/>
            <a:r>
              <a:rPr lang="en-US" dirty="0"/>
              <a:t>3 of 11 studies reviewed showed a statistically significant reduction in repeat suicide attempts</a:t>
            </a:r>
          </a:p>
          <a:p>
            <a:pPr lvl="1"/>
            <a:r>
              <a:rPr lang="en-US" dirty="0"/>
              <a:t>2 studies proved to prevent deaths by suicide (Motto’s caring letters (1976) and the WHO study reported by Fleischmann et al. (2008)</a:t>
            </a:r>
          </a:p>
          <a:p>
            <a:pPr lvl="1"/>
            <a:r>
              <a:rPr lang="en-US" dirty="0"/>
              <a:t>4 studies, showed mixed or non-conclusive results but did show trends toward a preventative effect. </a:t>
            </a:r>
          </a:p>
          <a:p>
            <a:pPr lvl="1"/>
            <a:r>
              <a:rPr lang="en-US" dirty="0"/>
              <a:t>2 studies did not show preventative effects for the follow-up interventions (</a:t>
            </a:r>
            <a:r>
              <a:rPr lang="en-US" dirty="0" err="1"/>
              <a:t>Beautrais</a:t>
            </a:r>
            <a:r>
              <a:rPr lang="en-US" dirty="0"/>
              <a:t> et al., 2010; </a:t>
            </a:r>
            <a:r>
              <a:rPr lang="en-US" dirty="0" err="1"/>
              <a:t>Cedereke</a:t>
            </a:r>
            <a:r>
              <a:rPr lang="en-US" dirty="0"/>
              <a:t> et al., 2002)</a:t>
            </a:r>
          </a:p>
          <a:p>
            <a:pPr lvl="1"/>
            <a:endParaRPr lang="en-US" dirty="0"/>
          </a:p>
        </p:txBody>
      </p:sp>
      <p:sp>
        <p:nvSpPr>
          <p:cNvPr id="4" name="Slide Number Placeholder 3"/>
          <p:cNvSpPr>
            <a:spLocks noGrp="1"/>
          </p:cNvSpPr>
          <p:nvPr>
            <p:ph type="sldNum" sz="quarter" idx="12"/>
          </p:nvPr>
        </p:nvSpPr>
        <p:spPr/>
        <p:txBody>
          <a:bodyPr/>
          <a:lstStyle/>
          <a:p>
            <a:fld id="{C50CB3F3-97B9-458C-9BE8-8FECADF5EDBB}" type="slidenum">
              <a:rPr lang="en-US" smtClean="0"/>
              <a:t>11</a:t>
            </a:fld>
            <a:endParaRPr lang="en-US"/>
          </a:p>
        </p:txBody>
      </p:sp>
      <p:sp>
        <p:nvSpPr>
          <p:cNvPr id="6" name="TextBox 5"/>
          <p:cNvSpPr txBox="1"/>
          <p:nvPr/>
        </p:nvSpPr>
        <p:spPr>
          <a:xfrm>
            <a:off x="527902" y="5637229"/>
            <a:ext cx="8380428" cy="738664"/>
          </a:xfrm>
          <a:prstGeom prst="rect">
            <a:avLst/>
          </a:prstGeom>
          <a:noFill/>
        </p:spPr>
        <p:txBody>
          <a:bodyPr wrap="square" rtlCol="0">
            <a:spAutoFit/>
          </a:bodyPr>
          <a:lstStyle/>
          <a:p>
            <a:r>
              <a:rPr lang="de-DE" sz="1400" dirty="0">
                <a:ea typeface="Times New Roman" panose="02020603050405020304" pitchFamily="18" charset="0"/>
              </a:rPr>
              <a:t>Luxton, D. D., June, J. D. &amp; Comtois, K. A. (2013). </a:t>
            </a:r>
            <a:r>
              <a:rPr lang="en-US" sz="1400" dirty="0">
                <a:ea typeface="Times New Roman" panose="02020603050405020304" pitchFamily="18" charset="0"/>
              </a:rPr>
              <a:t>Can Post-Discharge Follow-up Contacts Prevent Suicide and Suicide Behavior?: A Review of the Evidence. </a:t>
            </a:r>
            <a:r>
              <a:rPr lang="en-US" sz="1400" i="1" dirty="0">
                <a:ea typeface="Times New Roman" panose="02020603050405020304" pitchFamily="18" charset="0"/>
              </a:rPr>
              <a:t>Crisis: The Journal of Crisis Intervention and Suicide Prevention,</a:t>
            </a:r>
            <a:r>
              <a:rPr lang="en-US" sz="1400" dirty="0">
                <a:ea typeface="Times New Roman" panose="02020603050405020304" pitchFamily="18" charset="0"/>
              </a:rPr>
              <a:t> </a:t>
            </a:r>
            <a:r>
              <a:rPr lang="en-US" sz="1400" i="1" dirty="0">
                <a:ea typeface="Times New Roman" panose="02020603050405020304" pitchFamily="18" charset="0"/>
              </a:rPr>
              <a:t>34</a:t>
            </a:r>
            <a:r>
              <a:rPr lang="en-US" sz="1400" dirty="0">
                <a:ea typeface="Times New Roman" panose="02020603050405020304" pitchFamily="18" charset="0"/>
              </a:rPr>
              <a:t>, 32-41. </a:t>
            </a:r>
            <a:r>
              <a:rPr lang="en-US" sz="1400" dirty="0" err="1">
                <a:ea typeface="Times New Roman" panose="02020603050405020304" pitchFamily="18" charset="0"/>
              </a:rPr>
              <a:t>doi</a:t>
            </a:r>
            <a:r>
              <a:rPr lang="en-US" sz="1400" dirty="0">
                <a:ea typeface="Times New Roman" panose="02020603050405020304" pitchFamily="18" charset="0"/>
              </a:rPr>
              <a:t>: 10.1027/0227-5910/a000158</a:t>
            </a:r>
            <a:endParaRPr lang="en-US" sz="1400" dirty="0"/>
          </a:p>
        </p:txBody>
      </p:sp>
    </p:spTree>
    <p:extLst>
      <p:ext uri="{BB962C8B-B14F-4D97-AF65-F5344CB8AC3E}">
        <p14:creationId xmlns:p14="http://schemas.microsoft.com/office/powerpoint/2010/main" val="234083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Reviews (Cont.)</a:t>
            </a:r>
          </a:p>
        </p:txBody>
      </p:sp>
      <p:sp>
        <p:nvSpPr>
          <p:cNvPr id="3" name="Content Placeholder 2"/>
          <p:cNvSpPr>
            <a:spLocks noGrp="1"/>
          </p:cNvSpPr>
          <p:nvPr>
            <p:ph idx="1"/>
          </p:nvPr>
        </p:nvSpPr>
        <p:spPr>
          <a:xfrm>
            <a:off x="840000" y="1825625"/>
            <a:ext cx="7675350" cy="3604214"/>
          </a:xfrm>
        </p:spPr>
        <p:txBody>
          <a:bodyPr>
            <a:normAutofit/>
          </a:bodyPr>
          <a:lstStyle/>
          <a:p>
            <a:r>
              <a:rPr lang="en-US" dirty="0"/>
              <a:t>Milner, Carter, </a:t>
            </a:r>
            <a:r>
              <a:rPr lang="en-US" dirty="0" err="1"/>
              <a:t>Pirkis</a:t>
            </a:r>
            <a:r>
              <a:rPr lang="en-US" dirty="0"/>
              <a:t>, Robinson, &amp; </a:t>
            </a:r>
            <a:r>
              <a:rPr lang="en-US" dirty="0" err="1"/>
              <a:t>Spittal</a:t>
            </a:r>
            <a:r>
              <a:rPr lang="en-US" dirty="0"/>
              <a:t> (2015), meta-analytic review in </a:t>
            </a:r>
            <a:r>
              <a:rPr lang="en-US" i="1" dirty="0"/>
              <a:t>British Journal of Psychiatry</a:t>
            </a:r>
            <a:r>
              <a:rPr lang="en-US" dirty="0"/>
              <a:t>:</a:t>
            </a:r>
          </a:p>
          <a:p>
            <a:pPr lvl="1"/>
            <a:r>
              <a:rPr lang="en-US" dirty="0"/>
              <a:t>14 eligible studies overall, 12 were used in meta-analyses. </a:t>
            </a:r>
          </a:p>
          <a:p>
            <a:pPr lvl="1"/>
            <a:r>
              <a:rPr lang="en-US" dirty="0"/>
              <a:t>For any subsequent episode of self-harm or suicide attempt, there was a non-significant reduction in the overall pooled odds ratio of 0.87 (95% CI 0.74-1.04, </a:t>
            </a:r>
            <a:r>
              <a:rPr lang="en-US" i="1" dirty="0"/>
              <a:t>p</a:t>
            </a:r>
            <a:r>
              <a:rPr lang="en-US" dirty="0"/>
              <a:t>=0.119) for intervention compared to control. </a:t>
            </a:r>
          </a:p>
          <a:p>
            <a:pPr lvl="1"/>
            <a:r>
              <a:rPr lang="en-US" dirty="0"/>
              <a:t>The number of repetitions per person was significantly reduced in intervention versus control (IRR 0.66, 95% CI 0.54-0.80, </a:t>
            </a:r>
            <a:r>
              <a:rPr lang="en-US" i="1" dirty="0"/>
              <a:t>p</a:t>
            </a:r>
            <a:r>
              <a:rPr lang="en-US" dirty="0"/>
              <a:t>&lt;0.001). </a:t>
            </a:r>
          </a:p>
          <a:p>
            <a:pPr lvl="1"/>
            <a:r>
              <a:rPr lang="en-US" dirty="0"/>
              <a:t>There was no significant reduction in the odds of suicide in intervention compared to control (OR 0.58, 95% CI 0.24-1.38).</a:t>
            </a:r>
          </a:p>
          <a:p>
            <a:pPr marL="0" indent="0">
              <a:buNone/>
            </a:pPr>
            <a:endParaRPr lang="en-US" dirty="0"/>
          </a:p>
        </p:txBody>
      </p:sp>
      <p:sp>
        <p:nvSpPr>
          <p:cNvPr id="4" name="Slide Number Placeholder 3"/>
          <p:cNvSpPr>
            <a:spLocks noGrp="1"/>
          </p:cNvSpPr>
          <p:nvPr>
            <p:ph type="sldNum" sz="quarter" idx="12"/>
          </p:nvPr>
        </p:nvSpPr>
        <p:spPr/>
        <p:txBody>
          <a:bodyPr/>
          <a:lstStyle/>
          <a:p>
            <a:fld id="{C50CB3F3-97B9-458C-9BE8-8FECADF5EDBB}" type="slidenum">
              <a:rPr lang="en-US" smtClean="0"/>
              <a:t>12</a:t>
            </a:fld>
            <a:endParaRPr lang="en-US"/>
          </a:p>
        </p:txBody>
      </p:sp>
      <p:sp>
        <p:nvSpPr>
          <p:cNvPr id="5" name="TextBox 4"/>
          <p:cNvSpPr txBox="1"/>
          <p:nvPr/>
        </p:nvSpPr>
        <p:spPr>
          <a:xfrm>
            <a:off x="509047" y="5637227"/>
            <a:ext cx="8399283" cy="738664"/>
          </a:xfrm>
          <a:prstGeom prst="rect">
            <a:avLst/>
          </a:prstGeom>
          <a:noFill/>
        </p:spPr>
        <p:txBody>
          <a:bodyPr wrap="square" rtlCol="0">
            <a:spAutoFit/>
          </a:bodyPr>
          <a:lstStyle/>
          <a:p>
            <a:r>
              <a:rPr lang="en-US" sz="1400" dirty="0"/>
              <a:t>Milner, A. J., et al (2015). Letters, green cards, telephone calls and postcards: systematic and meta-analytic review of brief contact interventions for reducing self-harm, suicide attempts and suicide. British Journal of Psychiatry, 206(3), 184-190.</a:t>
            </a:r>
            <a:endParaRPr lang="en-US" sz="1400" i="0" dirty="0">
              <a:effectLst/>
            </a:endParaRPr>
          </a:p>
        </p:txBody>
      </p:sp>
    </p:spTree>
    <p:extLst>
      <p:ext uri="{BB962C8B-B14F-4D97-AF65-F5344CB8AC3E}">
        <p14:creationId xmlns:p14="http://schemas.microsoft.com/office/powerpoint/2010/main" val="181366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Limitations</a:t>
            </a:r>
          </a:p>
        </p:txBody>
      </p:sp>
      <p:sp>
        <p:nvSpPr>
          <p:cNvPr id="3" name="Content Placeholder 2"/>
          <p:cNvSpPr>
            <a:spLocks noGrp="1"/>
          </p:cNvSpPr>
          <p:nvPr>
            <p:ph idx="1"/>
          </p:nvPr>
        </p:nvSpPr>
        <p:spPr/>
        <p:txBody>
          <a:bodyPr/>
          <a:lstStyle/>
          <a:p>
            <a:r>
              <a:rPr lang="en-US" dirty="0"/>
              <a:t>Large samples needed for suicide (mortality) outcomes</a:t>
            </a:r>
          </a:p>
          <a:p>
            <a:r>
              <a:rPr lang="en-US" dirty="0"/>
              <a:t>Need assessment of possible benefits in well-designed trials in clinical populations</a:t>
            </a:r>
          </a:p>
          <a:p>
            <a:r>
              <a:rPr lang="en-US" dirty="0"/>
              <a:t>Need to consider contact modality, frequency, etc.</a:t>
            </a:r>
          </a:p>
          <a:p>
            <a:r>
              <a:rPr lang="en-US" dirty="0"/>
              <a:t>Has not been full replication of Motto study...</a:t>
            </a:r>
          </a:p>
        </p:txBody>
      </p:sp>
      <p:sp>
        <p:nvSpPr>
          <p:cNvPr id="4" name="Slide Number Placeholder 3"/>
          <p:cNvSpPr>
            <a:spLocks noGrp="1"/>
          </p:cNvSpPr>
          <p:nvPr>
            <p:ph type="sldNum" sz="quarter" idx="12"/>
          </p:nvPr>
        </p:nvSpPr>
        <p:spPr/>
        <p:txBody>
          <a:bodyPr/>
          <a:lstStyle/>
          <a:p>
            <a:fld id="{C50CB3F3-97B9-458C-9BE8-8FECADF5EDBB}" type="slidenum">
              <a:rPr lang="en-US" smtClean="0"/>
              <a:t>13</a:t>
            </a:fld>
            <a:endParaRPr lang="en-US"/>
          </a:p>
        </p:txBody>
      </p:sp>
    </p:spTree>
    <p:extLst>
      <p:ext uri="{BB962C8B-B14F-4D97-AF65-F5344CB8AC3E}">
        <p14:creationId xmlns:p14="http://schemas.microsoft.com/office/powerpoint/2010/main" val="4772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altLang="en-US" sz="3200" b="1" dirty="0"/>
              <a:t>Caring Letters for </a:t>
            </a:r>
            <a:br>
              <a:rPr lang="en-US" altLang="en-US" sz="3200" b="1" dirty="0"/>
            </a:br>
            <a:r>
              <a:rPr lang="en-US" altLang="en-US" sz="3200" b="1" dirty="0"/>
              <a:t>Military Suicide Prevention:  </a:t>
            </a:r>
            <a:br>
              <a:rPr lang="en-US" altLang="en-US" sz="3200" b="1" dirty="0"/>
            </a:br>
            <a:r>
              <a:rPr lang="en-US" altLang="en-US" sz="3200" b="1" dirty="0"/>
              <a:t>A Randomized Controlled Trial (Luxton, PI)</a:t>
            </a:r>
            <a:endParaRPr lang="en-US" sz="3200" dirty="0"/>
          </a:p>
        </p:txBody>
      </p:sp>
      <p:sp>
        <p:nvSpPr>
          <p:cNvPr id="3" name="Content Placeholder 2"/>
          <p:cNvSpPr>
            <a:spLocks noGrp="1"/>
          </p:cNvSpPr>
          <p:nvPr>
            <p:ph idx="1"/>
          </p:nvPr>
        </p:nvSpPr>
        <p:spPr>
          <a:xfrm>
            <a:off x="457200" y="1828800"/>
            <a:ext cx="8229600" cy="4297363"/>
          </a:xfrm>
        </p:spPr>
        <p:txBody>
          <a:bodyPr>
            <a:normAutofit/>
          </a:bodyPr>
          <a:lstStyle/>
          <a:p>
            <a:pPr>
              <a:buClr>
                <a:schemeClr val="bg1">
                  <a:lumMod val="50000"/>
                  <a:lumOff val="50000"/>
                </a:schemeClr>
              </a:buClr>
            </a:pPr>
            <a:r>
              <a:rPr lang="en-US" altLang="en-US" b="1" dirty="0"/>
              <a:t>Military Operational Medicine Research Program (MOMRP) funded six site randomized controlled trial</a:t>
            </a:r>
          </a:p>
          <a:p>
            <a:pPr>
              <a:buClr>
                <a:schemeClr val="bg1">
                  <a:lumMod val="50000"/>
                  <a:lumOff val="50000"/>
                </a:schemeClr>
              </a:buClr>
            </a:pPr>
            <a:endParaRPr lang="en-US" altLang="en-US" b="1" dirty="0"/>
          </a:p>
          <a:p>
            <a:pPr>
              <a:buClr>
                <a:schemeClr val="bg1">
                  <a:lumMod val="50000"/>
                  <a:lumOff val="50000"/>
                </a:schemeClr>
              </a:buClr>
            </a:pPr>
            <a:r>
              <a:rPr lang="en-US" altLang="en-US" dirty="0"/>
              <a:t>MAMC (Washington State)</a:t>
            </a:r>
          </a:p>
          <a:p>
            <a:pPr>
              <a:buClr>
                <a:schemeClr val="bg1">
                  <a:lumMod val="50000"/>
                  <a:lumOff val="50000"/>
                </a:schemeClr>
              </a:buClr>
            </a:pPr>
            <a:r>
              <a:rPr lang="en-US" altLang="en-US" dirty="0"/>
              <a:t>LRMC (Germany)</a:t>
            </a:r>
          </a:p>
          <a:p>
            <a:pPr>
              <a:buClr>
                <a:schemeClr val="bg1">
                  <a:lumMod val="50000"/>
                  <a:lumOff val="50000"/>
                </a:schemeClr>
              </a:buClr>
            </a:pPr>
            <a:r>
              <a:rPr lang="en-US" altLang="en-US" dirty="0"/>
              <a:t>TAMC (Hawaii)</a:t>
            </a:r>
          </a:p>
          <a:p>
            <a:pPr>
              <a:buClr>
                <a:schemeClr val="bg1">
                  <a:lumMod val="50000"/>
                  <a:lumOff val="50000"/>
                </a:schemeClr>
              </a:buClr>
            </a:pPr>
            <a:r>
              <a:rPr lang="en-US" altLang="en-US" dirty="0"/>
              <a:t>NMCSD (San Diego)</a:t>
            </a:r>
          </a:p>
          <a:p>
            <a:pPr>
              <a:buClr>
                <a:schemeClr val="bg1">
                  <a:lumMod val="50000"/>
                  <a:lumOff val="50000"/>
                </a:schemeClr>
              </a:buClr>
            </a:pPr>
            <a:r>
              <a:rPr lang="en-US" altLang="en-US" dirty="0"/>
              <a:t>Palo Alto VAHCS (California)</a:t>
            </a:r>
          </a:p>
          <a:p>
            <a:pPr>
              <a:buClr>
                <a:schemeClr val="bg1">
                  <a:lumMod val="50000"/>
                  <a:lumOff val="50000"/>
                </a:schemeClr>
              </a:buClr>
            </a:pPr>
            <a:r>
              <a:rPr lang="en-US" altLang="en-US" dirty="0"/>
              <a:t>Western NY VAHCS (New York)</a:t>
            </a:r>
          </a:p>
          <a:p>
            <a:endParaRPr lang="en-US" dirty="0"/>
          </a:p>
        </p:txBody>
      </p:sp>
      <p:sp>
        <p:nvSpPr>
          <p:cNvPr id="4" name="Slide Number Placeholder 3"/>
          <p:cNvSpPr>
            <a:spLocks noGrp="1"/>
          </p:cNvSpPr>
          <p:nvPr>
            <p:ph type="sldNum" sz="quarter" idx="12"/>
          </p:nvPr>
        </p:nvSpPr>
        <p:spPr/>
        <p:txBody>
          <a:bodyPr/>
          <a:lstStyle/>
          <a:p>
            <a:fld id="{C50CB3F3-97B9-458C-9BE8-8FECADF5EDBB}" type="slidenum">
              <a:rPr lang="en-US" smtClean="0"/>
              <a:t>14</a:t>
            </a:fld>
            <a:endParaRPr lang="en-US"/>
          </a:p>
        </p:txBody>
      </p:sp>
    </p:spTree>
    <p:extLst>
      <p:ext uri="{BB962C8B-B14F-4D97-AF65-F5344CB8AC3E}">
        <p14:creationId xmlns:p14="http://schemas.microsoft.com/office/powerpoint/2010/main" val="27757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ctrTitle"/>
          </p:nvPr>
        </p:nvSpPr>
        <p:spPr>
          <a:xfrm>
            <a:off x="508363" y="1525236"/>
            <a:ext cx="8458200" cy="1470025"/>
          </a:xfrm>
          <a:prstGeom prst="rect">
            <a:avLst/>
          </a:prstGeom>
        </p:spPr>
        <p:txBody>
          <a:bodyPr wrap="square">
            <a:normAutofit/>
          </a:bodyPr>
          <a:lstStyle>
            <a:lvl1pPr defTabSz="630936">
              <a:defRPr sz="2691">
                <a:effectLst>
                  <a:outerShdw blurRad="26289" dist="17526" dir="5400000" rotWithShape="0">
                    <a:srgbClr val="000000">
                      <a:alpha val="43000"/>
                    </a:srgbClr>
                  </a:outerShdw>
                </a:effectLst>
              </a:defRPr>
            </a:lvl1pPr>
          </a:lstStyle>
          <a:p>
            <a:pPr algn="ctr"/>
            <a:r>
              <a:rPr sz="3200" dirty="0">
                <a:solidFill>
                  <a:schemeClr val="tx1"/>
                </a:solidFill>
                <a:effectLst/>
                <a:cs typeface="Times New Roman" panose="02020603050405020304" pitchFamily="18" charset="0"/>
              </a:rPr>
              <a:t>Caring Letters for Suicide Prevention: </a:t>
            </a:r>
            <a:r>
              <a:rPr lang="en-US" sz="3200" dirty="0">
                <a:solidFill>
                  <a:schemeClr val="tx1"/>
                </a:solidFill>
                <a:effectLst/>
                <a:cs typeface="Times New Roman" panose="02020603050405020304" pitchFamily="18" charset="0"/>
              </a:rPr>
              <a:t>Implementation Strategies in Military and VA Healthcare System</a:t>
            </a:r>
            <a:endParaRPr sz="3200" dirty="0">
              <a:solidFill>
                <a:schemeClr val="tx1"/>
              </a:solidFill>
              <a:effectLst/>
              <a:cs typeface="Times New Roman" panose="02020603050405020304" pitchFamily="18" charset="0"/>
            </a:endParaRPr>
          </a:p>
        </p:txBody>
      </p:sp>
      <p:sp>
        <p:nvSpPr>
          <p:cNvPr id="124" name="Shape 124"/>
          <p:cNvSpPr>
            <a:spLocks noGrp="1"/>
          </p:cNvSpPr>
          <p:nvPr>
            <p:ph type="subTitle" idx="1"/>
          </p:nvPr>
        </p:nvSpPr>
        <p:spPr>
          <a:xfrm>
            <a:off x="1499043" y="3252355"/>
            <a:ext cx="6145914" cy="1523198"/>
          </a:xfrm>
          <a:prstGeom prst="rect">
            <a:avLst/>
          </a:prstGeom>
        </p:spPr>
        <p:txBody>
          <a:bodyPr>
            <a:normAutofit/>
          </a:bodyPr>
          <a:lstStyle/>
          <a:p>
            <a:pPr algn="ctr">
              <a:lnSpc>
                <a:spcPct val="120000"/>
              </a:lnSpc>
              <a:spcBef>
                <a:spcPts val="300"/>
              </a:spcBef>
              <a:defRPr sz="1600"/>
            </a:pPr>
            <a:r>
              <a:rPr lang="en-US" sz="4400" dirty="0">
                <a:solidFill>
                  <a:schemeClr val="tx1"/>
                </a:solidFill>
                <a:cs typeface="Times New Roman" panose="02020603050405020304" pitchFamily="18" charset="0"/>
              </a:rPr>
              <a:t>Methods and Procedures</a:t>
            </a:r>
          </a:p>
          <a:p>
            <a:pPr algn="ctr">
              <a:lnSpc>
                <a:spcPct val="120000"/>
              </a:lnSpc>
              <a:spcBef>
                <a:spcPts val="300"/>
              </a:spcBef>
              <a:defRPr sz="1600"/>
            </a:pPr>
            <a:r>
              <a:rPr lang="en-US" sz="1800" dirty="0">
                <a:solidFill>
                  <a:schemeClr val="tx1"/>
                </a:solidFill>
                <a:cs typeface="Times New Roman" panose="02020603050405020304" pitchFamily="18" charset="0"/>
              </a:rPr>
              <a:t>Rona  Margaret Relova, MD (VA Palo Alto, Investigator)</a:t>
            </a:r>
          </a:p>
          <a:p>
            <a:pPr>
              <a:lnSpc>
                <a:spcPct val="80000"/>
              </a:lnSpc>
              <a:spcBef>
                <a:spcPts val="300"/>
              </a:spcBef>
              <a:defRPr sz="1600"/>
            </a:pPr>
            <a:endParaRPr lang="en-US" sz="1800" dirty="0">
              <a:solidFill>
                <a:schemeClr val="tx1"/>
              </a:solidFill>
            </a:endParaRPr>
          </a:p>
        </p:txBody>
      </p:sp>
      <p:pic>
        <p:nvPicPr>
          <p:cNvPr id="4" name="Picture 3" descr="C:\Users\Jihun's Intel SSD\Desktop\dod 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896" y="66102"/>
            <a:ext cx="1354019" cy="13540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5" y="66102"/>
            <a:ext cx="1358535" cy="1354022"/>
          </a:xfrm>
          <a:prstGeom prst="rect">
            <a:avLst/>
          </a:prstGeom>
        </p:spPr>
      </p:pic>
      <p:sp>
        <p:nvSpPr>
          <p:cNvPr id="2" name="Slide Number Placeholder 1"/>
          <p:cNvSpPr>
            <a:spLocks noGrp="1"/>
          </p:cNvSpPr>
          <p:nvPr>
            <p:ph type="sldNum" sz="quarter" idx="12"/>
          </p:nvPr>
        </p:nvSpPr>
        <p:spPr/>
        <p:txBody>
          <a:bodyPr/>
          <a:lstStyle/>
          <a:p>
            <a:fld id="{86CB4B4D-7CA3-9044-876B-883B54F8677D}" type="slidenum">
              <a:rPr lang="en-US" smtClean="0"/>
              <a:t>15</a:t>
            </a:fld>
            <a:endParaRPr lang="en-US"/>
          </a:p>
        </p:txBody>
      </p:sp>
    </p:spTree>
    <p:extLst>
      <p:ext uri="{BB962C8B-B14F-4D97-AF65-F5344CB8AC3E}">
        <p14:creationId xmlns:p14="http://schemas.microsoft.com/office/powerpoint/2010/main" val="288386956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411" y="1050393"/>
            <a:ext cx="7055380" cy="1196262"/>
          </a:xfrm>
        </p:spPr>
        <p:txBody>
          <a:bodyPr>
            <a:normAutofit fontScale="90000"/>
          </a:bodyPr>
          <a:lstStyle/>
          <a:p>
            <a:pPr algn="ctr"/>
            <a:r>
              <a:rPr lang="it-IT" sz="4800" dirty="0">
                <a:solidFill>
                  <a:schemeClr val="tx1"/>
                </a:solidFill>
                <a:latin typeface="+mn-lt"/>
                <a:cs typeface="Times New Roman" panose="02020603050405020304" pitchFamily="18" charset="0"/>
              </a:rPr>
              <a:t>VA Palo Alto Site- Personnel</a:t>
            </a:r>
            <a:endParaRPr lang="en-US" sz="4800" dirty="0">
              <a:solidFill>
                <a:schemeClr val="tx1"/>
              </a:solidFill>
              <a:latin typeface="+mn-lt"/>
              <a:cs typeface="Times New Roman" panose="02020603050405020304" pitchFamily="18" charset="0"/>
            </a:endParaRPr>
          </a:p>
        </p:txBody>
      </p:sp>
      <p:sp>
        <p:nvSpPr>
          <p:cNvPr id="3" name="Text Placeholder 2"/>
          <p:cNvSpPr>
            <a:spLocks noGrp="1"/>
          </p:cNvSpPr>
          <p:nvPr>
            <p:ph idx="1"/>
          </p:nvPr>
        </p:nvSpPr>
        <p:spPr>
          <a:xfrm>
            <a:off x="1595165" y="2192480"/>
            <a:ext cx="5953670" cy="3978504"/>
          </a:xfrm>
        </p:spPr>
        <p:txBody>
          <a:bodyPr>
            <a:normAutofit/>
          </a:bodyPr>
          <a:lstStyle/>
          <a:p>
            <a:pPr marL="0" indent="0">
              <a:buNone/>
            </a:pPr>
            <a:r>
              <a:rPr lang="en-US" dirty="0">
                <a:solidFill>
                  <a:schemeClr val="tx1"/>
                </a:solidFill>
                <a:cs typeface="Times New Roman" panose="02020603050405020304" pitchFamily="18" charset="0"/>
              </a:rPr>
              <a:t>Rona Margaret Relova, MD</a:t>
            </a:r>
          </a:p>
          <a:p>
            <a:pPr marL="0" indent="0">
              <a:buNone/>
            </a:pPr>
            <a:r>
              <a:rPr lang="en-US" dirty="0">
                <a:solidFill>
                  <a:schemeClr val="tx1"/>
                </a:solidFill>
                <a:cs typeface="Times New Roman" panose="02020603050405020304" pitchFamily="18" charset="0"/>
              </a:rPr>
              <a:t>Fred </a:t>
            </a:r>
            <a:r>
              <a:rPr lang="en-US" dirty="0" err="1">
                <a:solidFill>
                  <a:schemeClr val="tx1"/>
                </a:solidFill>
                <a:cs typeface="Times New Roman" panose="02020603050405020304" pitchFamily="18" charset="0"/>
              </a:rPr>
              <a:t>MacRae</a:t>
            </a:r>
            <a:r>
              <a:rPr lang="en-US" dirty="0">
                <a:solidFill>
                  <a:schemeClr val="tx1"/>
                </a:solidFill>
                <a:cs typeface="Times New Roman" panose="02020603050405020304" pitchFamily="18" charset="0"/>
              </a:rPr>
              <a:t>, LCSW</a:t>
            </a:r>
          </a:p>
          <a:p>
            <a:pPr marL="0" indent="0">
              <a:buNone/>
            </a:pPr>
            <a:r>
              <a:rPr lang="en-US" dirty="0">
                <a:solidFill>
                  <a:schemeClr val="tx1"/>
                </a:solidFill>
                <a:cs typeface="Times New Roman" panose="02020603050405020304" pitchFamily="18" charset="0"/>
              </a:rPr>
              <a:t>Matilda Stelzer, MD</a:t>
            </a:r>
          </a:p>
          <a:p>
            <a:pPr marL="0" indent="0">
              <a:buNone/>
            </a:pPr>
            <a:r>
              <a:rPr lang="en-US" dirty="0">
                <a:solidFill>
                  <a:schemeClr val="tx1"/>
                </a:solidFill>
                <a:cs typeface="Times New Roman" panose="02020603050405020304" pitchFamily="18" charset="0"/>
              </a:rPr>
              <a:t>Gopin Saini, MBBS</a:t>
            </a:r>
          </a:p>
          <a:p>
            <a:pPr marL="0" indent="0">
              <a:buNone/>
            </a:pPr>
            <a:r>
              <a:rPr lang="en-US" dirty="0">
                <a:solidFill>
                  <a:schemeClr val="tx1"/>
                </a:solidFill>
                <a:cs typeface="Times New Roman" panose="02020603050405020304" pitchFamily="18" charset="0"/>
              </a:rPr>
              <a:t>Tina Lee, MD</a:t>
            </a:r>
          </a:p>
          <a:p>
            <a:pPr marL="0" indent="0">
              <a:buNone/>
            </a:pPr>
            <a:r>
              <a:rPr lang="en-US" dirty="0">
                <a:solidFill>
                  <a:schemeClr val="tx1"/>
                </a:solidFill>
                <a:cs typeface="Times New Roman" panose="02020603050405020304" pitchFamily="18" charset="0"/>
              </a:rPr>
              <a:t>Melody R. Cardona</a:t>
            </a:r>
          </a:p>
          <a:p>
            <a:pPr marL="0" indent="0">
              <a:buNone/>
            </a:pPr>
            <a:r>
              <a:rPr lang="en-US" dirty="0">
                <a:solidFill>
                  <a:schemeClr val="tx1"/>
                </a:solidFill>
                <a:cs typeface="Times New Roman" panose="02020603050405020304" pitchFamily="18" charset="0"/>
              </a:rPr>
              <a:t>Valerija Nikolic, RN</a:t>
            </a:r>
          </a:p>
          <a:p>
            <a:pPr marL="0" indent="0">
              <a:buNone/>
            </a:pPr>
            <a:r>
              <a:rPr lang="en-US" dirty="0">
                <a:solidFill>
                  <a:schemeClr val="tx1"/>
                </a:solidFill>
                <a:cs typeface="Times New Roman" panose="02020603050405020304" pitchFamily="18" charset="0"/>
              </a:rPr>
              <a:t>Kristine Lalic</a:t>
            </a:r>
          </a:p>
          <a:p>
            <a:pPr marL="0" indent="0">
              <a:buNone/>
            </a:pPr>
            <a:r>
              <a:rPr lang="en-US" dirty="0">
                <a:solidFill>
                  <a:schemeClr val="tx1"/>
                </a:solidFill>
                <a:cs typeface="Times New Roman" panose="02020603050405020304" pitchFamily="18" charset="0"/>
              </a:rPr>
              <a:t>David D. Luxton, PhD (Principal Investigator)</a:t>
            </a:r>
          </a:p>
          <a:p>
            <a:endParaRPr lang="en-US" dirty="0">
              <a:solidFill>
                <a:schemeClr val="tx1"/>
              </a:solidFill>
              <a:cs typeface="Times New Roman" panose="02020603050405020304" pitchFamily="18" charset="0"/>
            </a:endParaRPr>
          </a:p>
          <a:p>
            <a:endParaRPr lang="en-US" dirty="0">
              <a:solidFill>
                <a:schemeClr val="tx1"/>
              </a:solidFill>
              <a:cs typeface="Times New Roman" panose="02020603050405020304" pitchFamily="18" charset="0"/>
            </a:endParaRPr>
          </a:p>
          <a:p>
            <a:endParaRPr lang="en-US" dirty="0">
              <a:solidFill>
                <a:schemeClr val="tx1"/>
              </a:solidFill>
            </a:endParaRPr>
          </a:p>
        </p:txBody>
      </p:sp>
      <p:sp>
        <p:nvSpPr>
          <p:cNvPr id="4" name="Text Placeholder 2"/>
          <p:cNvSpPr txBox="1">
            <a:spLocks/>
          </p:cNvSpPr>
          <p:nvPr/>
        </p:nvSpPr>
        <p:spPr>
          <a:xfrm>
            <a:off x="4754882" y="2468878"/>
            <a:ext cx="3892731" cy="438912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74320" marR="0" indent="-274320" algn="l" defTabSz="914400" rtl="0" latinLnBrk="0">
              <a:lnSpc>
                <a:spcPct val="100000"/>
              </a:lnSpc>
              <a:spcBef>
                <a:spcPts val="600"/>
              </a:spcBef>
              <a:spcAft>
                <a:spcPts val="0"/>
              </a:spcAft>
              <a:buClr>
                <a:schemeClr val="accent3"/>
              </a:buClr>
              <a:buSzPct val="9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1pPr>
            <a:lvl2pPr marL="660654" marR="0" indent="-267461" algn="l" defTabSz="914400" rtl="0" latinLnBrk="0">
              <a:lnSpc>
                <a:spcPct val="100000"/>
              </a:lnSpc>
              <a:spcBef>
                <a:spcPts val="600"/>
              </a:spcBef>
              <a:spcAft>
                <a:spcPts val="0"/>
              </a:spcAft>
              <a:buClr>
                <a:schemeClr val="accent3"/>
              </a:buClr>
              <a:buSzPct val="8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2pPr>
            <a:lvl3pPr marL="973182" marR="0" indent="-305670" algn="l" defTabSz="914400" rtl="0" latinLnBrk="0">
              <a:lnSpc>
                <a:spcPct val="100000"/>
              </a:lnSpc>
              <a:spcBef>
                <a:spcPts val="600"/>
              </a:spcBef>
              <a:spcAft>
                <a:spcPts val="0"/>
              </a:spcAft>
              <a:buClr>
                <a:schemeClr val="accent3"/>
              </a:buClr>
              <a:buSzPct val="7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3pPr>
            <a:lvl4pPr marL="1251813" marR="0" indent="-273405" algn="l" defTabSz="914400" rtl="0" latinLnBrk="0">
              <a:lnSpc>
                <a:spcPct val="100000"/>
              </a:lnSpc>
              <a:spcBef>
                <a:spcPts val="600"/>
              </a:spcBef>
              <a:spcAft>
                <a:spcPts val="0"/>
              </a:spcAft>
              <a:buClr>
                <a:schemeClr val="accent3"/>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4pPr>
            <a:lvl5pPr marL="1526133" marR="0" indent="-273405" algn="l" defTabSz="914400" rtl="0" latinLnBrk="0">
              <a:lnSpc>
                <a:spcPct val="100000"/>
              </a:lnSpc>
              <a:spcBef>
                <a:spcPts val="600"/>
              </a:spcBef>
              <a:spcAft>
                <a:spcPts val="0"/>
              </a:spcAft>
              <a:buClr>
                <a:schemeClr val="accent3"/>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5pPr>
            <a:lvl6pPr marL="1830832" marR="0" indent="-303783" algn="l" defTabSz="914400" rtl="0" latinLnBrk="0">
              <a:lnSpc>
                <a:spcPct val="100000"/>
              </a:lnSpc>
              <a:spcBef>
                <a:spcPts val="600"/>
              </a:spcBef>
              <a:spcAft>
                <a:spcPts val="0"/>
              </a:spcAft>
              <a:buClr>
                <a:schemeClr val="accent3"/>
              </a:buClr>
              <a:buSzPct val="8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6pPr>
            <a:lvl7pPr marL="2034539" marR="0" indent="-297179" algn="l" defTabSz="914400" rtl="0" latinLnBrk="0">
              <a:lnSpc>
                <a:spcPct val="100000"/>
              </a:lnSpc>
              <a:spcBef>
                <a:spcPts val="600"/>
              </a:spcBef>
              <a:spcAft>
                <a:spcPts val="0"/>
              </a:spcAft>
              <a:buClr>
                <a:schemeClr val="accent3"/>
              </a:buClr>
              <a:buSzPct val="8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7pPr>
            <a:lvl8pPr marL="2308860" marR="0" indent="-297179" algn="l" defTabSz="914400" rtl="0" latinLnBrk="0">
              <a:lnSpc>
                <a:spcPct val="100000"/>
              </a:lnSpc>
              <a:spcBef>
                <a:spcPts val="600"/>
              </a:spcBef>
              <a:spcAft>
                <a:spcPts val="0"/>
              </a:spcAft>
              <a:buClr>
                <a:schemeClr val="accent3"/>
              </a:buClr>
              <a:buSzPct val="10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8pPr>
            <a:lvl9pPr marL="2625634" marR="0" indent="-339634" algn="l" defTabSz="914400" rtl="0" latinLnBrk="0">
              <a:lnSpc>
                <a:spcPct val="100000"/>
              </a:lnSpc>
              <a:spcBef>
                <a:spcPts val="600"/>
              </a:spcBef>
              <a:spcAft>
                <a:spcPts val="0"/>
              </a:spcAft>
              <a:buClr>
                <a:schemeClr val="accent3"/>
              </a:buClr>
              <a:buSzPct val="10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9pPr>
          </a:lstStyle>
          <a:p>
            <a:pPr marL="0" indent="0" hangingPunct="1">
              <a:buNone/>
            </a:pPr>
            <a:endParaRPr lang="en-US" dirty="0"/>
          </a:p>
          <a:p>
            <a:pPr hangingPunct="1"/>
            <a:endParaRPr lang="en-US" dirty="0"/>
          </a:p>
          <a:p>
            <a:pPr hangingPunct="1"/>
            <a:endParaRPr lang="en-US" dirty="0"/>
          </a:p>
          <a:p>
            <a:pPr hangingPunct="1"/>
            <a:endParaRPr lang="en-US" dirty="0"/>
          </a:p>
        </p:txBody>
      </p:sp>
      <p:pic>
        <p:nvPicPr>
          <p:cNvPr id="6" name="Picture 5" descr="C:\Users\Jihun's Intel SSD\Desktop\dod 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896" y="88136"/>
            <a:ext cx="1354019" cy="13540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5" y="88136"/>
            <a:ext cx="1358535" cy="1354022"/>
          </a:xfrm>
          <a:prstGeom prst="rect">
            <a:avLst/>
          </a:prstGeom>
        </p:spPr>
      </p:pic>
      <p:sp>
        <p:nvSpPr>
          <p:cNvPr id="5" name="Slide Number Placeholder 4"/>
          <p:cNvSpPr>
            <a:spLocks noGrp="1"/>
          </p:cNvSpPr>
          <p:nvPr>
            <p:ph type="sldNum" sz="quarter" idx="12"/>
          </p:nvPr>
        </p:nvSpPr>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53708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1044310" y="452718"/>
            <a:ext cx="7055380" cy="878542"/>
          </a:xfrm>
          <a:prstGeom prst="rect">
            <a:avLst/>
          </a:prstGeom>
        </p:spPr>
        <p:txBody>
          <a:bodyPr>
            <a:normAutofit/>
          </a:bodyPr>
          <a:lstStyle/>
          <a:p>
            <a:pPr algn="ctr"/>
            <a:r>
              <a:rPr lang="en-US" sz="4800" dirty="0">
                <a:solidFill>
                  <a:schemeClr val="tx1"/>
                </a:solidFill>
                <a:cs typeface="Times New Roman" panose="02020603050405020304" pitchFamily="18" charset="0"/>
              </a:rPr>
              <a:t>Specific Aims</a:t>
            </a:r>
            <a:endParaRPr sz="4800" dirty="0">
              <a:solidFill>
                <a:schemeClr val="tx1"/>
              </a:solidFill>
              <a:cs typeface="Times New Roman" panose="02020603050405020304" pitchFamily="18" charset="0"/>
            </a:endParaRPr>
          </a:p>
        </p:txBody>
      </p:sp>
      <p:sp>
        <p:nvSpPr>
          <p:cNvPr id="139" name="Shape 139"/>
          <p:cNvSpPr>
            <a:spLocks noGrp="1"/>
          </p:cNvSpPr>
          <p:nvPr>
            <p:ph idx="1"/>
          </p:nvPr>
        </p:nvSpPr>
        <p:spPr>
          <a:xfrm>
            <a:off x="1216173" y="1558636"/>
            <a:ext cx="6711654" cy="3968105"/>
          </a:xfrm>
          <a:prstGeom prst="rect">
            <a:avLst/>
          </a:prstGeom>
          <a:noFill/>
        </p:spPr>
        <p:txBody>
          <a:bodyPr>
            <a:noAutofit/>
          </a:bodyPr>
          <a:lstStyle/>
          <a:p>
            <a:pPr marL="457200" lvl="0" indent="-457200">
              <a:buClrTx/>
              <a:buFont typeface="+mj-lt"/>
              <a:buAutoNum type="arabicPeriod"/>
            </a:pPr>
            <a:r>
              <a:rPr lang="en-US" sz="2400" dirty="0">
                <a:solidFill>
                  <a:schemeClr val="tx1"/>
                </a:solidFill>
                <a:cs typeface="Times New Roman" panose="02020603050405020304" pitchFamily="18" charset="0"/>
              </a:rPr>
              <a:t>Evaluate ‘caring letters’ as an intervention for suicide prevention in the Military and VA health care systems.</a:t>
            </a:r>
          </a:p>
          <a:p>
            <a:pPr marL="457200" lvl="0" indent="-457200">
              <a:buClrTx/>
              <a:buFont typeface="+mj-lt"/>
              <a:buAutoNum type="arabicPeriod"/>
            </a:pPr>
            <a:endParaRPr lang="en-US" sz="2400" dirty="0">
              <a:solidFill>
                <a:schemeClr val="tx1"/>
              </a:solidFill>
              <a:cs typeface="Times New Roman" panose="02020603050405020304" pitchFamily="18" charset="0"/>
            </a:endParaRPr>
          </a:p>
          <a:p>
            <a:pPr marL="457200" lvl="0" indent="-457200">
              <a:buClrTx/>
              <a:buFont typeface="+mj-lt"/>
              <a:buAutoNum type="arabicPeriod"/>
            </a:pPr>
            <a:r>
              <a:rPr lang="en-US" sz="2400" dirty="0">
                <a:solidFill>
                  <a:schemeClr val="tx1"/>
                </a:solidFill>
                <a:cs typeface="Times New Roman" panose="02020603050405020304" pitchFamily="18" charset="0"/>
              </a:rPr>
              <a:t>Provide recommendations regarding the best practices for conducting ‘caring contacts’ research trials.</a:t>
            </a:r>
          </a:p>
          <a:p>
            <a:pPr marL="457200" lvl="0" indent="-457200">
              <a:buClrTx/>
              <a:buFont typeface="+mj-lt"/>
              <a:buAutoNum type="arabicPeriod"/>
            </a:pPr>
            <a:endParaRPr lang="en-US" sz="2400" dirty="0">
              <a:solidFill>
                <a:schemeClr val="tx1"/>
              </a:solidFill>
              <a:cs typeface="Times New Roman" panose="02020603050405020304" pitchFamily="18" charset="0"/>
            </a:endParaRPr>
          </a:p>
          <a:p>
            <a:pPr marL="457200" lvl="0" indent="-457200">
              <a:buClrTx/>
              <a:buFont typeface="+mj-lt"/>
              <a:buAutoNum type="arabicPeriod"/>
            </a:pPr>
            <a:r>
              <a:rPr lang="en-US" sz="2400" dirty="0">
                <a:solidFill>
                  <a:schemeClr val="tx1"/>
                </a:solidFill>
                <a:cs typeface="Times New Roman" panose="02020603050405020304" pitchFamily="18" charset="0"/>
              </a:rPr>
              <a:t>Provide guidelines in navigating the regulatory and compliance processes in DoD and VA systems.</a:t>
            </a:r>
          </a:p>
        </p:txBody>
      </p:sp>
      <p:sp>
        <p:nvSpPr>
          <p:cNvPr id="2" name="Slide Number Placeholder 1"/>
          <p:cNvSpPr>
            <a:spLocks noGrp="1"/>
          </p:cNvSpPr>
          <p:nvPr>
            <p:ph type="sldNum" sz="quarter" idx="12"/>
          </p:nvPr>
        </p:nvSpPr>
        <p:spPr/>
        <p:txBody>
          <a:bodyPr/>
          <a:lstStyle/>
          <a:p>
            <a:fld id="{86CB4B4D-7CA3-9044-876B-883B54F8677D}" type="slidenum">
              <a:rPr lang="en-US" smtClean="0"/>
              <a:t>17</a:t>
            </a:fld>
            <a:endParaRPr lang="en-US"/>
          </a:p>
        </p:txBody>
      </p:sp>
    </p:spTree>
    <p:extLst>
      <p:ext uri="{BB962C8B-B14F-4D97-AF65-F5344CB8AC3E}">
        <p14:creationId xmlns:p14="http://schemas.microsoft.com/office/powerpoint/2010/main" val="338655836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457200" y="691024"/>
            <a:ext cx="8229600" cy="1143001"/>
          </a:xfrm>
          <a:prstGeom prst="rect">
            <a:avLst/>
          </a:prstGeom>
        </p:spPr>
        <p:txBody>
          <a:bodyPr>
            <a:normAutofit/>
          </a:bodyPr>
          <a:lstStyle/>
          <a:p>
            <a:pPr algn="ctr"/>
            <a:r>
              <a:rPr sz="4800" dirty="0">
                <a:solidFill>
                  <a:schemeClr val="tx1"/>
                </a:solidFill>
                <a:latin typeface="+mn-lt"/>
                <a:cs typeface="Times New Roman" panose="02020603050405020304" pitchFamily="18" charset="0"/>
              </a:rPr>
              <a:t>Statistical Methods</a:t>
            </a:r>
            <a:r>
              <a:rPr lang="en-US" sz="4800" dirty="0">
                <a:solidFill>
                  <a:schemeClr val="tx1"/>
                </a:solidFill>
                <a:latin typeface="+mn-lt"/>
                <a:cs typeface="Times New Roman" panose="02020603050405020304" pitchFamily="18" charset="0"/>
              </a:rPr>
              <a:t> &amp; Analyses</a:t>
            </a:r>
            <a:endParaRPr sz="4800" dirty="0">
              <a:solidFill>
                <a:schemeClr val="tx1"/>
              </a:solidFill>
              <a:latin typeface="+mn-lt"/>
              <a:cs typeface="Times New Roman" panose="02020603050405020304" pitchFamily="18" charset="0"/>
            </a:endParaRPr>
          </a:p>
        </p:txBody>
      </p:sp>
      <p:sp>
        <p:nvSpPr>
          <p:cNvPr id="223" name="Shape 223"/>
          <p:cNvSpPr>
            <a:spLocks noGrp="1"/>
          </p:cNvSpPr>
          <p:nvPr>
            <p:ph idx="1"/>
          </p:nvPr>
        </p:nvSpPr>
        <p:spPr>
          <a:xfrm>
            <a:off x="457200" y="1935479"/>
            <a:ext cx="8229600" cy="4248505"/>
          </a:xfrm>
          <a:prstGeom prst="rect">
            <a:avLst/>
          </a:prstGeom>
        </p:spPr>
        <p:txBody>
          <a:bodyPr>
            <a:normAutofit/>
          </a:bodyPr>
          <a:lstStyle/>
          <a:p>
            <a:pPr marL="0" indent="0" defTabSz="877823">
              <a:lnSpc>
                <a:spcPct val="90000"/>
              </a:lnSpc>
              <a:spcBef>
                <a:spcPts val="500"/>
              </a:spcBef>
              <a:buNone/>
              <a:defRPr sz="2304"/>
            </a:pPr>
            <a:r>
              <a:rPr lang="en-US" sz="2400" b="1" dirty="0">
                <a:solidFill>
                  <a:schemeClr val="tx1"/>
                </a:solidFill>
              </a:rPr>
              <a:t>Hypothesis #1</a:t>
            </a:r>
          </a:p>
          <a:p>
            <a:pPr marL="0" indent="0" defTabSz="877823">
              <a:lnSpc>
                <a:spcPct val="90000"/>
              </a:lnSpc>
              <a:spcBef>
                <a:spcPts val="500"/>
              </a:spcBef>
              <a:buNone/>
              <a:defRPr sz="2304"/>
            </a:pPr>
            <a:r>
              <a:rPr lang="en-US" sz="2400" dirty="0">
                <a:solidFill>
                  <a:schemeClr val="tx1"/>
                </a:solidFill>
              </a:rPr>
              <a:t>Frequency of suicide will be significantly lower in the intervention group compared to the usual care group.</a:t>
            </a:r>
          </a:p>
          <a:p>
            <a:pPr marL="377464" lvl="1" indent="0" defTabSz="877823">
              <a:lnSpc>
                <a:spcPct val="90000"/>
              </a:lnSpc>
              <a:spcBef>
                <a:spcPts val="500"/>
              </a:spcBef>
              <a:buClr>
                <a:schemeClr val="accent1"/>
              </a:buClr>
              <a:buNone/>
              <a:defRPr sz="2112"/>
            </a:pPr>
            <a:endParaRPr lang="en-US" sz="2400" dirty="0">
              <a:solidFill>
                <a:schemeClr val="tx1"/>
              </a:solidFill>
            </a:endParaRPr>
          </a:p>
          <a:p>
            <a:pPr marL="0" indent="0" defTabSz="877823">
              <a:lnSpc>
                <a:spcPct val="90000"/>
              </a:lnSpc>
              <a:spcBef>
                <a:spcPts val="500"/>
              </a:spcBef>
              <a:buNone/>
              <a:defRPr sz="2304"/>
            </a:pPr>
            <a:r>
              <a:rPr lang="en-US" sz="2400" b="1" dirty="0">
                <a:solidFill>
                  <a:schemeClr val="tx1"/>
                </a:solidFill>
              </a:rPr>
              <a:t>Hypothesis #2</a:t>
            </a:r>
          </a:p>
          <a:p>
            <a:pPr marL="0" indent="0" defTabSz="877823">
              <a:lnSpc>
                <a:spcPct val="90000"/>
              </a:lnSpc>
              <a:spcBef>
                <a:spcPts val="500"/>
              </a:spcBef>
              <a:buNone/>
              <a:defRPr sz="2304"/>
            </a:pPr>
            <a:r>
              <a:rPr lang="en-US" sz="2400" dirty="0">
                <a:solidFill>
                  <a:schemeClr val="tx1"/>
                </a:solidFill>
              </a:rPr>
              <a:t>Frequency of medically admitted self-inflicted injuries will be lower in intervention group compared to the usual care group.</a:t>
            </a:r>
          </a:p>
          <a:p>
            <a:pPr marL="0" indent="0" defTabSz="877823">
              <a:lnSpc>
                <a:spcPct val="90000"/>
              </a:lnSpc>
              <a:spcBef>
                <a:spcPts val="500"/>
              </a:spcBef>
              <a:buNone/>
              <a:defRPr sz="2304"/>
            </a:pPr>
            <a:endParaRPr lang="en-US" sz="2400" dirty="0">
              <a:solidFill>
                <a:schemeClr val="tx1"/>
              </a:solidFill>
            </a:endParaRPr>
          </a:p>
          <a:p>
            <a:pPr marL="0" indent="0" defTabSz="877823">
              <a:lnSpc>
                <a:spcPct val="90000"/>
              </a:lnSpc>
              <a:spcBef>
                <a:spcPts val="500"/>
              </a:spcBef>
              <a:buNone/>
              <a:defRPr sz="2304"/>
            </a:pPr>
            <a:r>
              <a:rPr lang="en-US" sz="2400" b="1" dirty="0">
                <a:solidFill>
                  <a:schemeClr val="tx1"/>
                </a:solidFill>
              </a:rPr>
              <a:t>Hypothesis #3</a:t>
            </a:r>
          </a:p>
          <a:p>
            <a:pPr marL="0" indent="0" defTabSz="877823">
              <a:lnSpc>
                <a:spcPct val="90000"/>
              </a:lnSpc>
              <a:spcBef>
                <a:spcPts val="500"/>
              </a:spcBef>
              <a:buNone/>
              <a:defRPr sz="2304"/>
            </a:pPr>
            <a:r>
              <a:rPr lang="en-US" sz="2400" dirty="0">
                <a:solidFill>
                  <a:schemeClr val="tx1"/>
                </a:solidFill>
              </a:rPr>
              <a:t>The time to suicidal behavior will be longer among patients in intervention group compared to usual group.</a:t>
            </a:r>
          </a:p>
          <a:p>
            <a:pPr marL="377464" lvl="1" indent="0" defTabSz="877823">
              <a:lnSpc>
                <a:spcPct val="90000"/>
              </a:lnSpc>
              <a:spcBef>
                <a:spcPts val="500"/>
              </a:spcBef>
              <a:buClr>
                <a:schemeClr val="accent1"/>
              </a:buClr>
              <a:buNone/>
              <a:defRPr sz="2112"/>
            </a:pPr>
            <a:endParaRPr dirty="0">
              <a:solidFill>
                <a:schemeClr val="tx1"/>
              </a:solidFill>
            </a:endParaRPr>
          </a:p>
        </p:txBody>
      </p:sp>
      <p:sp>
        <p:nvSpPr>
          <p:cNvPr id="2" name="Slide Number Placeholder 1"/>
          <p:cNvSpPr>
            <a:spLocks noGrp="1"/>
          </p:cNvSpPr>
          <p:nvPr>
            <p:ph type="sldNum" sz="quarter" idx="12"/>
          </p:nvPr>
        </p:nvSpPr>
        <p:spPr/>
        <p:txBody>
          <a:bodyPr/>
          <a:lstStyle/>
          <a:p>
            <a:fld id="{86CB4B4D-7CA3-9044-876B-883B54F8677D}" type="slidenum">
              <a:rPr lang="en-US" smtClean="0"/>
              <a:t>18</a:t>
            </a:fld>
            <a:endParaRPr lang="en-US"/>
          </a:p>
        </p:txBody>
      </p:sp>
      <p:sp>
        <p:nvSpPr>
          <p:cNvPr id="3" name="TextBox 2"/>
          <p:cNvSpPr txBox="1"/>
          <p:nvPr/>
        </p:nvSpPr>
        <p:spPr>
          <a:xfrm>
            <a:off x="6231118" y="6100772"/>
            <a:ext cx="2073324" cy="369332"/>
          </a:xfrm>
          <a:prstGeom prst="rect">
            <a:avLst/>
          </a:prstGeom>
          <a:noFill/>
        </p:spPr>
        <p:txBody>
          <a:bodyPr wrap="none" rtlCol="0">
            <a:spAutoFit/>
          </a:bodyPr>
          <a:lstStyle/>
          <a:p>
            <a:r>
              <a:rPr lang="en-US" dirty="0"/>
              <a:t>(Luxton et al., 2014)</a:t>
            </a:r>
          </a:p>
        </p:txBody>
      </p:sp>
    </p:spTree>
    <p:extLst>
      <p:ext uri="{BB962C8B-B14F-4D97-AF65-F5344CB8AC3E}">
        <p14:creationId xmlns:p14="http://schemas.microsoft.com/office/powerpoint/2010/main" val="165824409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normAutofit/>
          </a:bodyPr>
          <a:lstStyle/>
          <a:p>
            <a:pPr algn="ctr"/>
            <a:r>
              <a:rPr sz="4800" dirty="0">
                <a:solidFill>
                  <a:schemeClr val="tx1"/>
                </a:solidFill>
                <a:cs typeface="Times New Roman" panose="02020603050405020304" pitchFamily="18" charset="0"/>
              </a:rPr>
              <a:t>Study Design</a:t>
            </a:r>
          </a:p>
        </p:txBody>
      </p:sp>
      <p:sp>
        <p:nvSpPr>
          <p:cNvPr id="145" name="Shape 145"/>
          <p:cNvSpPr>
            <a:spLocks noGrp="1"/>
          </p:cNvSpPr>
          <p:nvPr>
            <p:ph idx="1"/>
          </p:nvPr>
        </p:nvSpPr>
        <p:spPr>
          <a:xfrm>
            <a:off x="883226" y="1537855"/>
            <a:ext cx="7632124" cy="3988886"/>
          </a:xfrm>
          <a:prstGeom prst="rect">
            <a:avLst/>
          </a:prstGeom>
        </p:spPr>
        <p:txBody>
          <a:bodyPr>
            <a:normAutofit/>
          </a:bodyPr>
          <a:lstStyle/>
          <a:p>
            <a:pPr marL="0" indent="0" defTabSz="850391">
              <a:spcBef>
                <a:spcPts val="500"/>
              </a:spcBef>
              <a:buNone/>
              <a:defRPr sz="2418"/>
            </a:pPr>
            <a:r>
              <a:rPr sz="2400" dirty="0">
                <a:solidFill>
                  <a:schemeClr val="tx1"/>
                </a:solidFill>
                <a:cs typeface="Times New Roman" panose="02020603050405020304" pitchFamily="18" charset="0"/>
              </a:rPr>
              <a:t>A prospective randomized controlled trial (RCT) that tests the effectiveness of the caring contacts intervention to prevent suicidal behavior among U.S. service members and veterans </a:t>
            </a:r>
            <a:r>
              <a:rPr lang="en-US" sz="2400" dirty="0">
                <a:solidFill>
                  <a:schemeClr val="tx1"/>
                </a:solidFill>
                <a:cs typeface="Times New Roman" panose="02020603050405020304" pitchFamily="18" charset="0"/>
              </a:rPr>
              <a:t>at</a:t>
            </a:r>
            <a:r>
              <a:rPr sz="2400" dirty="0">
                <a:solidFill>
                  <a:schemeClr val="tx1"/>
                </a:solidFill>
                <a:cs typeface="Times New Roman" panose="02020603050405020304" pitchFamily="18" charset="0"/>
              </a:rPr>
              <a:t> 6 sites</a:t>
            </a:r>
            <a:r>
              <a:rPr lang="en-US" sz="2400" dirty="0">
                <a:solidFill>
                  <a:schemeClr val="tx1"/>
                </a:solidFill>
                <a:cs typeface="Times New Roman" panose="02020603050405020304" pitchFamily="18" charset="0"/>
              </a:rPr>
              <a:t>:</a:t>
            </a:r>
            <a:endParaRPr sz="2400" dirty="0">
              <a:solidFill>
                <a:schemeClr val="tx1"/>
              </a:solidFill>
              <a:cs typeface="Times New Roman" panose="02020603050405020304" pitchFamily="18" charset="0"/>
            </a:endParaRPr>
          </a:p>
          <a:p>
            <a:pPr marL="822869" lvl="1" indent="-457200" defTabSz="850391">
              <a:spcBef>
                <a:spcPts val="500"/>
              </a:spcBef>
              <a:buClrTx/>
              <a:buFont typeface="+mj-lt"/>
              <a:buAutoNum type="arabicPeriod"/>
              <a:defRPr sz="2232"/>
            </a:pPr>
            <a:r>
              <a:rPr sz="2400" dirty="0">
                <a:solidFill>
                  <a:schemeClr val="tx1"/>
                </a:solidFill>
                <a:cs typeface="Times New Roman" panose="02020603050405020304" pitchFamily="18" charset="0"/>
              </a:rPr>
              <a:t>Madigan Army Medical Center (MAMC)</a:t>
            </a:r>
          </a:p>
          <a:p>
            <a:pPr marL="822869" lvl="1" indent="-457200" defTabSz="850391">
              <a:spcBef>
                <a:spcPts val="500"/>
              </a:spcBef>
              <a:buClrTx/>
              <a:buFont typeface="+mj-lt"/>
              <a:buAutoNum type="arabicPeriod"/>
              <a:defRPr sz="2232"/>
            </a:pPr>
            <a:r>
              <a:rPr sz="2400" dirty="0">
                <a:solidFill>
                  <a:schemeClr val="tx1"/>
                </a:solidFill>
                <a:cs typeface="Times New Roman" panose="02020603050405020304" pitchFamily="18" charset="0"/>
              </a:rPr>
              <a:t>Tripler Army Medical Center (TAMC)</a:t>
            </a:r>
          </a:p>
          <a:p>
            <a:pPr marL="822869" lvl="1" indent="-457200" defTabSz="850391">
              <a:spcBef>
                <a:spcPts val="500"/>
              </a:spcBef>
              <a:buClrTx/>
              <a:buFont typeface="+mj-lt"/>
              <a:buAutoNum type="arabicPeriod"/>
              <a:defRPr sz="2232"/>
            </a:pPr>
            <a:r>
              <a:rPr sz="2400" dirty="0" err="1">
                <a:solidFill>
                  <a:schemeClr val="tx1"/>
                </a:solidFill>
                <a:cs typeface="Times New Roman" panose="02020603050405020304" pitchFamily="18" charset="0"/>
              </a:rPr>
              <a:t>Landstuhl</a:t>
            </a:r>
            <a:r>
              <a:rPr sz="2400" dirty="0">
                <a:solidFill>
                  <a:schemeClr val="tx1"/>
                </a:solidFill>
                <a:cs typeface="Times New Roman" panose="02020603050405020304" pitchFamily="18" charset="0"/>
              </a:rPr>
              <a:t> Regional Medical Center (LRMC)</a:t>
            </a:r>
          </a:p>
          <a:p>
            <a:pPr marL="822869" lvl="1" indent="-457200" defTabSz="850391">
              <a:spcBef>
                <a:spcPts val="500"/>
              </a:spcBef>
              <a:buClrTx/>
              <a:buFont typeface="+mj-lt"/>
              <a:buAutoNum type="arabicPeriod"/>
              <a:defRPr sz="2232"/>
            </a:pPr>
            <a:r>
              <a:rPr sz="2400" dirty="0">
                <a:solidFill>
                  <a:schemeClr val="tx1"/>
                </a:solidFill>
                <a:cs typeface="Times New Roman" panose="02020603050405020304" pitchFamily="18" charset="0"/>
              </a:rPr>
              <a:t>Navy Medical Center San Diego (NMCSD)</a:t>
            </a:r>
          </a:p>
          <a:p>
            <a:pPr marL="822869" lvl="1" indent="-457200" defTabSz="850391">
              <a:spcBef>
                <a:spcPts val="500"/>
              </a:spcBef>
              <a:buClrTx/>
              <a:buFont typeface="+mj-lt"/>
              <a:buAutoNum type="arabicPeriod"/>
              <a:defRPr sz="2232"/>
            </a:pPr>
            <a:r>
              <a:rPr sz="2400" dirty="0">
                <a:solidFill>
                  <a:schemeClr val="tx1"/>
                </a:solidFill>
                <a:cs typeface="Times New Roman" panose="02020603050405020304" pitchFamily="18" charset="0"/>
              </a:rPr>
              <a:t>VA Palo Alto</a:t>
            </a:r>
          </a:p>
          <a:p>
            <a:pPr marL="822869" lvl="1" indent="-457200" defTabSz="850391">
              <a:spcBef>
                <a:spcPts val="500"/>
              </a:spcBef>
              <a:buClrTx/>
              <a:buFont typeface="+mj-lt"/>
              <a:buAutoNum type="arabicPeriod"/>
              <a:defRPr sz="2232"/>
            </a:pPr>
            <a:r>
              <a:rPr sz="2400" dirty="0">
                <a:solidFill>
                  <a:schemeClr val="tx1"/>
                </a:solidFill>
                <a:cs typeface="Times New Roman" panose="02020603050405020304" pitchFamily="18" charset="0"/>
              </a:rPr>
              <a:t>VA Western New York</a:t>
            </a:r>
          </a:p>
        </p:txBody>
      </p:sp>
      <p:sp>
        <p:nvSpPr>
          <p:cNvPr id="2" name="Slide Number Placeholder 1"/>
          <p:cNvSpPr>
            <a:spLocks noGrp="1"/>
          </p:cNvSpPr>
          <p:nvPr>
            <p:ph type="sldNum" sz="quarter" idx="12"/>
          </p:nvPr>
        </p:nvSpPr>
        <p:spPr/>
        <p:txBody>
          <a:bodyPr/>
          <a:lstStyle/>
          <a:p>
            <a:fld id="{86CB4B4D-7CA3-9044-876B-883B54F8677D}" type="slidenum">
              <a:rPr lang="en-US" smtClean="0"/>
              <a:t>19</a:t>
            </a:fld>
            <a:endParaRPr lang="en-US"/>
          </a:p>
        </p:txBody>
      </p:sp>
    </p:spTree>
    <p:extLst>
      <p:ext uri="{BB962C8B-B14F-4D97-AF65-F5344CB8AC3E}">
        <p14:creationId xmlns:p14="http://schemas.microsoft.com/office/powerpoint/2010/main" val="21673015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b="1" dirty="0"/>
              <a:t>Acknowledgments</a:t>
            </a:r>
            <a:endParaRPr lang="en-US" sz="3200" dirty="0"/>
          </a:p>
        </p:txBody>
      </p:sp>
      <p:sp>
        <p:nvSpPr>
          <p:cNvPr id="3" name="Content Placeholder 2"/>
          <p:cNvSpPr>
            <a:spLocks noGrp="1"/>
          </p:cNvSpPr>
          <p:nvPr>
            <p:ph idx="1"/>
          </p:nvPr>
        </p:nvSpPr>
        <p:spPr>
          <a:xfrm>
            <a:off x="628650" y="1825625"/>
            <a:ext cx="7886700" cy="1769630"/>
          </a:xfrm>
        </p:spPr>
        <p:txBody>
          <a:bodyPr>
            <a:normAutofit/>
          </a:bodyPr>
          <a:lstStyle/>
          <a:p>
            <a:pPr marL="342900" lvl="1" indent="0">
              <a:buNone/>
            </a:pPr>
            <a:r>
              <a:rPr lang="en-US" dirty="0"/>
              <a:t>We are grateful for all involved in the “Caring Letters for Military Suicide Prevention” including our site PIs, research staff, and the inpatient unit staff at MAMC, TAMC, LRMC, NMCSD, VAPAHCS, and WNYVAHCS, as well as staff at The National Center for Telehealth &amp; Technology, Military Operational Research Programs, and the Geneva Foundation.</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0CB3F3-97B9-458C-9BE8-8FECADF5EDBB}" type="slidenum">
              <a:rPr lang="en-US" smtClean="0"/>
              <a:t>2</a:t>
            </a:fld>
            <a:endParaRPr lang="en-US"/>
          </a:p>
        </p:txBody>
      </p:sp>
      <p:sp>
        <p:nvSpPr>
          <p:cNvPr id="5" name="Text Box 3"/>
          <p:cNvSpPr txBox="1">
            <a:spLocks noChangeArrowheads="1"/>
          </p:cNvSpPr>
          <p:nvPr/>
        </p:nvSpPr>
        <p:spPr bwMode="auto">
          <a:xfrm>
            <a:off x="463550" y="5361711"/>
            <a:ext cx="8216900" cy="1331134"/>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endParaRPr lang="en-US" sz="1400" u="sng" dirty="0">
              <a:solidFill>
                <a:srgbClr val="FFFFFF"/>
              </a:solidFill>
              <a:latin typeface="Cambria" panose="02040503050406030204" pitchFamily="18" charset="0"/>
            </a:endParaRPr>
          </a:p>
          <a:p>
            <a:pPr algn="ctr" eaLnBrk="0" hangingPunct="0"/>
            <a:r>
              <a:rPr lang="en-US" sz="1400" dirty="0"/>
              <a:t>This project is partially supported by the Department of the Army through the federal grant award, W81XWH-11-2-0123. The Military Operational Medicine Research Programs, 504 Scott Street, Fort Detrick MD 21702-5012 is the awarding and administering acquisition office. The content of this information does not necessarily reflect the position or the policy of the Government, and no official endorsement should be inferred.</a:t>
            </a:r>
            <a:br>
              <a:rPr lang="en-US" sz="1050" dirty="0"/>
            </a:br>
            <a:endParaRPr lang="en-US" sz="1050" dirty="0">
              <a:solidFill>
                <a:srgbClr val="FFFFFF"/>
              </a:solidFill>
              <a:latin typeface="+mn-lt"/>
            </a:endParaRPr>
          </a:p>
        </p:txBody>
      </p:sp>
    </p:spTree>
    <p:extLst>
      <p:ext uri="{BB962C8B-B14F-4D97-AF65-F5344CB8AC3E}">
        <p14:creationId xmlns:p14="http://schemas.microsoft.com/office/powerpoint/2010/main" val="12638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normAutofit/>
          </a:bodyPr>
          <a:lstStyle/>
          <a:p>
            <a:pPr algn="ctr"/>
            <a:r>
              <a:rPr sz="4800" dirty="0">
                <a:solidFill>
                  <a:schemeClr val="tx1"/>
                </a:solidFill>
                <a:cs typeface="Times New Roman" panose="02020603050405020304" pitchFamily="18" charset="0"/>
              </a:rPr>
              <a:t>Study Design</a:t>
            </a:r>
            <a:r>
              <a:rPr lang="en-US" sz="4800" dirty="0">
                <a:solidFill>
                  <a:schemeClr val="tx1"/>
                </a:solidFill>
                <a:cs typeface="Times New Roman" panose="02020603050405020304" pitchFamily="18" charset="0"/>
              </a:rPr>
              <a:t> (2)</a:t>
            </a:r>
            <a:endParaRPr sz="4800" dirty="0">
              <a:solidFill>
                <a:schemeClr val="tx1"/>
              </a:solidFill>
              <a:cs typeface="Times New Roman" panose="02020603050405020304" pitchFamily="18" charset="0"/>
            </a:endParaRPr>
          </a:p>
        </p:txBody>
      </p:sp>
      <p:sp>
        <p:nvSpPr>
          <p:cNvPr id="148" name="Shape 148"/>
          <p:cNvSpPr>
            <a:spLocks noGrp="1"/>
          </p:cNvSpPr>
          <p:nvPr>
            <p:ph idx="1"/>
          </p:nvPr>
        </p:nvSpPr>
        <p:spPr>
          <a:xfrm>
            <a:off x="1216173" y="1690689"/>
            <a:ext cx="6711654" cy="3836052"/>
          </a:xfrm>
          <a:prstGeom prst="rect">
            <a:avLst/>
          </a:prstGeom>
        </p:spPr>
        <p:txBody>
          <a:bodyPr>
            <a:normAutofit lnSpcReduction="10000"/>
          </a:bodyPr>
          <a:lstStyle/>
          <a:p>
            <a:pPr marL="0" indent="0">
              <a:buNone/>
            </a:pPr>
            <a:r>
              <a:rPr lang="en-US" sz="2400" dirty="0">
                <a:solidFill>
                  <a:schemeClr val="tx1"/>
                </a:solidFill>
                <a:cs typeface="Times New Roman" panose="02020603050405020304" pitchFamily="18" charset="0"/>
              </a:rPr>
              <a:t>Eligible participants are randomized into two groups:</a:t>
            </a:r>
          </a:p>
          <a:p>
            <a:pPr marL="393192" lvl="1" indent="0">
              <a:spcBef>
                <a:spcPts val="500"/>
              </a:spcBef>
              <a:buClr>
                <a:schemeClr val="accent1"/>
              </a:buClr>
              <a:buNone/>
              <a:defRPr sz="2400"/>
            </a:pPr>
            <a:r>
              <a:rPr lang="en-US" sz="2400" dirty="0">
                <a:solidFill>
                  <a:schemeClr val="tx1"/>
                </a:solidFill>
                <a:cs typeface="Times New Roman" panose="02020603050405020304" pitchFamily="18" charset="0"/>
              </a:rPr>
              <a:t>(1) caring letters (CL) group </a:t>
            </a:r>
          </a:p>
          <a:p>
            <a:pPr marL="393192" lvl="1" indent="0">
              <a:spcBef>
                <a:spcPts val="500"/>
              </a:spcBef>
              <a:buClr>
                <a:schemeClr val="accent1"/>
              </a:buClr>
              <a:buNone/>
              <a:defRPr sz="2400"/>
            </a:pPr>
            <a:r>
              <a:rPr lang="en-US" sz="2400" dirty="0">
                <a:solidFill>
                  <a:schemeClr val="tx1"/>
                </a:solidFill>
                <a:cs typeface="Times New Roman" panose="02020603050405020304" pitchFamily="18" charset="0"/>
              </a:rPr>
              <a:t>(2) no-contact usual care (UC) group</a:t>
            </a:r>
          </a:p>
          <a:p>
            <a:pPr marL="393192" lvl="1" indent="0">
              <a:spcBef>
                <a:spcPts val="500"/>
              </a:spcBef>
              <a:buClr>
                <a:schemeClr val="accent1"/>
              </a:buClr>
              <a:buNone/>
              <a:defRPr sz="2400"/>
            </a:pPr>
            <a:endParaRPr lang="en-US" sz="2400" dirty="0">
              <a:solidFill>
                <a:schemeClr val="tx1"/>
              </a:solidFill>
              <a:cs typeface="Times New Roman" panose="02020603050405020304" pitchFamily="18" charset="0"/>
            </a:endParaRPr>
          </a:p>
          <a:p>
            <a:pPr marL="0" indent="0">
              <a:buNone/>
            </a:pPr>
            <a:r>
              <a:rPr lang="en-US" sz="2400" dirty="0">
                <a:solidFill>
                  <a:schemeClr val="tx1"/>
                </a:solidFill>
                <a:cs typeface="Times New Roman" panose="02020603050405020304" pitchFamily="18" charset="0"/>
              </a:rPr>
              <a:t>CL group receives 13 scheduled emails over 2 years after discharge from inpatient psychiatry units. </a:t>
            </a:r>
          </a:p>
          <a:p>
            <a:pPr marL="0" indent="0">
              <a:buNone/>
            </a:pPr>
            <a:endParaRPr lang="en-US" sz="2400" dirty="0">
              <a:solidFill>
                <a:schemeClr val="tx1"/>
              </a:solidFill>
              <a:cs typeface="Times New Roman" panose="02020603050405020304" pitchFamily="18" charset="0"/>
            </a:endParaRPr>
          </a:p>
          <a:p>
            <a:pPr marL="0" indent="0">
              <a:buNone/>
            </a:pPr>
            <a:r>
              <a:rPr lang="en-US" sz="2400" dirty="0">
                <a:solidFill>
                  <a:schemeClr val="tx1"/>
                </a:solidFill>
                <a:cs typeface="Times New Roman" panose="02020603050405020304" pitchFamily="18" charset="0"/>
              </a:rPr>
              <a:t>Follow-up contacts for both CL and UC groups are conducted two years after hospital discharge.</a:t>
            </a:r>
          </a:p>
        </p:txBody>
      </p:sp>
      <p:sp>
        <p:nvSpPr>
          <p:cNvPr id="2" name="Slide Number Placeholder 1"/>
          <p:cNvSpPr>
            <a:spLocks noGrp="1"/>
          </p:cNvSpPr>
          <p:nvPr>
            <p:ph type="sldNum" sz="quarter" idx="12"/>
          </p:nvPr>
        </p:nvSpPr>
        <p:spPr/>
        <p:txBody>
          <a:bodyPr/>
          <a:lstStyle/>
          <a:p>
            <a:fld id="{86CB4B4D-7CA3-9044-876B-883B54F8677D}" type="slidenum">
              <a:rPr lang="en-US" smtClean="0"/>
              <a:t>20</a:t>
            </a:fld>
            <a:endParaRPr lang="en-US"/>
          </a:p>
        </p:txBody>
      </p:sp>
    </p:spTree>
    <p:extLst>
      <p:ext uri="{BB962C8B-B14F-4D97-AF65-F5344CB8AC3E}">
        <p14:creationId xmlns:p14="http://schemas.microsoft.com/office/powerpoint/2010/main" val="102728879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1044310" y="452718"/>
            <a:ext cx="7055380" cy="1400530"/>
          </a:xfrm>
          <a:prstGeom prst="rect">
            <a:avLst/>
          </a:prstGeom>
        </p:spPr>
        <p:txBody>
          <a:bodyPr>
            <a:normAutofit fontScale="90000"/>
          </a:bodyPr>
          <a:lstStyle/>
          <a:p>
            <a:pPr algn="ctr"/>
            <a:r>
              <a:rPr lang="en-US" sz="4800" dirty="0">
                <a:solidFill>
                  <a:schemeClr val="tx1"/>
                </a:solidFill>
                <a:cs typeface="Times New Roman" panose="02020603050405020304" pitchFamily="18" charset="0"/>
              </a:rPr>
              <a:t>Study </a:t>
            </a:r>
            <a:r>
              <a:rPr sz="4800" dirty="0">
                <a:solidFill>
                  <a:schemeClr val="tx1"/>
                </a:solidFill>
                <a:cs typeface="Times New Roman" panose="02020603050405020304" pitchFamily="18" charset="0"/>
              </a:rPr>
              <a:t>Design</a:t>
            </a:r>
            <a:r>
              <a:rPr lang="en-US" sz="4800" dirty="0">
                <a:solidFill>
                  <a:schemeClr val="tx1"/>
                </a:solidFill>
                <a:cs typeface="Times New Roman" panose="02020603050405020304" pitchFamily="18" charset="0"/>
              </a:rPr>
              <a:t> and Procedure</a:t>
            </a:r>
            <a:endParaRPr sz="4800" dirty="0">
              <a:solidFill>
                <a:schemeClr val="tx1"/>
              </a:solidFill>
              <a:cs typeface="Times New Roman" panose="02020603050405020304" pitchFamily="18" charset="0"/>
            </a:endParaRPr>
          </a:p>
        </p:txBody>
      </p:sp>
      <p:grpSp>
        <p:nvGrpSpPr>
          <p:cNvPr id="175" name="Group 175"/>
          <p:cNvGrpSpPr/>
          <p:nvPr/>
        </p:nvGrpSpPr>
        <p:grpSpPr>
          <a:xfrm>
            <a:off x="383345" y="950068"/>
            <a:ext cx="8025318" cy="4670224"/>
            <a:chOff x="-274150" y="-2"/>
            <a:chExt cx="8025316" cy="4670222"/>
          </a:xfrm>
          <a:noFill/>
        </p:grpSpPr>
        <p:sp>
          <p:nvSpPr>
            <p:cNvPr id="152" name="Shape 152"/>
            <p:cNvSpPr/>
            <p:nvPr/>
          </p:nvSpPr>
          <p:spPr>
            <a:xfrm>
              <a:off x="5706491" y="1474805"/>
              <a:ext cx="979473" cy="2507170"/>
            </a:xfrm>
            <a:prstGeom prst="rect">
              <a:avLst/>
            </a:prstGeom>
            <a:gr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3" name="Shape 153"/>
            <p:cNvSpPr/>
            <p:nvPr/>
          </p:nvSpPr>
          <p:spPr>
            <a:xfrm>
              <a:off x="4727018" y="1474805"/>
              <a:ext cx="979473" cy="2507170"/>
            </a:xfrm>
            <a:prstGeom prst="rect">
              <a:avLst/>
            </a:prstGeom>
            <a:grpFill/>
            <a:ln w="12700" cap="flat">
              <a:noFill/>
              <a:miter lim="400000"/>
            </a:ln>
            <a:effectLst/>
          </p:spPr>
          <p:txBody>
            <a:bodyPr wrap="square" lIns="45719" tIns="45719" rIns="45719" bIns="45719" numCol="1" anchor="ctr">
              <a:noAutofit/>
            </a:bodyPr>
            <a:lstStyle/>
            <a:p>
              <a:pPr algn="ctr">
                <a:defRPr>
                  <a:solidFill>
                    <a:srgbClr val="FFFFFF"/>
                  </a:solidFill>
                </a:defRPr>
              </a:pPr>
              <a:endParaRPr>
                <a:solidFill>
                  <a:srgbClr val="000099"/>
                </a:solidFill>
              </a:endParaRPr>
            </a:p>
          </p:txBody>
        </p:sp>
        <p:sp>
          <p:nvSpPr>
            <p:cNvPr id="154" name="Shape 154"/>
            <p:cNvSpPr/>
            <p:nvPr/>
          </p:nvSpPr>
          <p:spPr>
            <a:xfrm>
              <a:off x="3790132" y="1474805"/>
              <a:ext cx="936887" cy="2507170"/>
            </a:xfrm>
            <a:prstGeom prst="rect">
              <a:avLst/>
            </a:prstGeom>
            <a:gr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5" name="Shape 155"/>
            <p:cNvSpPr/>
            <p:nvPr/>
          </p:nvSpPr>
          <p:spPr>
            <a:xfrm>
              <a:off x="2768074" y="1474805"/>
              <a:ext cx="1022059" cy="2507170"/>
            </a:xfrm>
            <a:prstGeom prst="rect">
              <a:avLst/>
            </a:prstGeom>
            <a:gr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74" name="Group 174"/>
            <p:cNvGrpSpPr/>
            <p:nvPr/>
          </p:nvGrpSpPr>
          <p:grpSpPr>
            <a:xfrm>
              <a:off x="-274150" y="-2"/>
              <a:ext cx="8025316" cy="4670222"/>
              <a:chOff x="-274149" y="-1"/>
              <a:chExt cx="8025314" cy="4670220"/>
            </a:xfrm>
            <a:grpFill/>
          </p:grpSpPr>
          <p:sp>
            <p:nvSpPr>
              <p:cNvPr id="156" name="Shape 156"/>
              <p:cNvSpPr/>
              <p:nvPr/>
            </p:nvSpPr>
            <p:spPr>
              <a:xfrm>
                <a:off x="0" y="-1"/>
                <a:ext cx="7751165" cy="4670220"/>
              </a:xfrm>
              <a:prstGeom prst="rect">
                <a:avLst/>
              </a:prstGeom>
              <a:grpFill/>
              <a:ln w="12700" cap="flat">
                <a:noFill/>
                <a:prstDash val="solid"/>
                <a:round/>
              </a:ln>
              <a:effectLst/>
            </p:spPr>
            <p:txBody>
              <a:bodyPr wrap="square" lIns="45719" tIns="45719" rIns="45719" bIns="45719" numCol="1" anchor="ctr">
                <a:noAutofit/>
              </a:bodyPr>
              <a:lstStyle/>
              <a:p>
                <a:pPr algn="ctr"/>
                <a:endParaRPr dirty="0"/>
              </a:p>
            </p:txBody>
          </p:sp>
          <p:sp>
            <p:nvSpPr>
              <p:cNvPr id="157" name="Shape 157"/>
              <p:cNvSpPr/>
              <p:nvPr/>
            </p:nvSpPr>
            <p:spPr>
              <a:xfrm>
                <a:off x="-274149" y="2497558"/>
                <a:ext cx="980540" cy="461663"/>
              </a:xfrm>
              <a:prstGeom prst="rect">
                <a:avLst/>
              </a:prstGeom>
              <a:gradFill>
                <a:gsLst>
                  <a:gs pos="100000">
                    <a:schemeClr val="accent1">
                      <a:lumMod val="75000"/>
                    </a:schemeClr>
                  </a:gs>
                  <a:gs pos="0">
                    <a:schemeClr val="accent1">
                      <a:lumMod val="60000"/>
                      <a:lumOff val="40000"/>
                    </a:schemeClr>
                  </a:gs>
                </a:gsLst>
                <a:path path="circle">
                  <a:fillToRect l="50000" t="-80000" r="50000" b="180000"/>
                </a:path>
              </a:gradFill>
              <a:ln w="9525" cap="flat">
                <a:solidFill>
                  <a:srgbClr val="095192"/>
                </a:solidFill>
                <a:prstDash val="solid"/>
                <a:round/>
              </a:ln>
              <a:effectLst>
                <a:outerShdw blurRad="63500" dist="38100" dir="5400000" rotWithShape="0">
                  <a:srgbClr val="032544">
                    <a:alpha val="48000"/>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200"/>
                </a:lvl1pPr>
              </a:lstStyle>
              <a:p>
                <a:r>
                  <a:rPr dirty="0">
                    <a:solidFill>
                      <a:srgbClr val="000099"/>
                    </a:solidFill>
                    <a:latin typeface="+mn-lt"/>
                  </a:rPr>
                  <a:t>Referral and Consent</a:t>
                </a:r>
              </a:p>
            </p:txBody>
          </p:sp>
          <p:sp>
            <p:nvSpPr>
              <p:cNvPr id="158" name="Shape 158"/>
              <p:cNvSpPr/>
              <p:nvPr/>
            </p:nvSpPr>
            <p:spPr>
              <a:xfrm>
                <a:off x="877597" y="2497558"/>
                <a:ext cx="975142" cy="461663"/>
              </a:xfrm>
              <a:prstGeom prst="rect">
                <a:avLst/>
              </a:prstGeom>
              <a:gradFill>
                <a:gsLst>
                  <a:gs pos="100000">
                    <a:schemeClr val="accent1">
                      <a:lumMod val="75000"/>
                    </a:schemeClr>
                  </a:gs>
                  <a:gs pos="0">
                    <a:schemeClr val="accent1">
                      <a:lumMod val="60000"/>
                      <a:lumOff val="40000"/>
                    </a:schemeClr>
                  </a:gs>
                </a:gsLst>
                <a:path path="circle">
                  <a:fillToRect l="50000" t="-80000" r="50000" b="180000"/>
                </a:path>
              </a:gradFill>
              <a:ln w="9525" cap="flat">
                <a:solidFill>
                  <a:srgbClr val="095192"/>
                </a:solidFill>
                <a:prstDash val="solid"/>
                <a:round/>
              </a:ln>
              <a:effectLst>
                <a:outerShdw blurRad="63500" dist="38100" dir="5400000" rotWithShape="0">
                  <a:srgbClr val="032544">
                    <a:alpha val="48000"/>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200"/>
                </a:lvl1pPr>
              </a:lstStyle>
              <a:p>
                <a:r>
                  <a:rPr dirty="0">
                    <a:solidFill>
                      <a:srgbClr val="000099"/>
                    </a:solidFill>
                    <a:latin typeface="+mn-lt"/>
                  </a:rPr>
                  <a:t>Interview Measures</a:t>
                </a:r>
              </a:p>
            </p:txBody>
          </p:sp>
          <p:sp>
            <p:nvSpPr>
              <p:cNvPr id="159" name="Shape 159"/>
              <p:cNvSpPr/>
              <p:nvPr/>
            </p:nvSpPr>
            <p:spPr>
              <a:xfrm flipH="1">
                <a:off x="2768074" y="1474805"/>
                <a:ext cx="1" cy="2507170"/>
              </a:xfrm>
              <a:prstGeom prst="line">
                <a:avLst/>
              </a:prstGeom>
              <a:grpFill/>
              <a:ln w="9525" cap="flat">
                <a:solidFill>
                  <a:srgbClr val="000000"/>
                </a:solidFill>
                <a:prstDash val="sysDash"/>
                <a:round/>
              </a:ln>
              <a:effectLst/>
            </p:spPr>
            <p:txBody>
              <a:bodyPr wrap="square" lIns="45719" tIns="45719" rIns="45719" bIns="45719" numCol="1" anchor="t">
                <a:noAutofit/>
              </a:bodyPr>
              <a:lstStyle/>
              <a:p>
                <a:endParaRPr/>
              </a:p>
            </p:txBody>
          </p:sp>
          <p:sp>
            <p:nvSpPr>
              <p:cNvPr id="160" name="Shape 160"/>
              <p:cNvSpPr/>
              <p:nvPr/>
            </p:nvSpPr>
            <p:spPr>
              <a:xfrm>
                <a:off x="2768073" y="1712528"/>
                <a:ext cx="3917891" cy="832355"/>
              </a:xfrm>
              <a:prstGeom prst="rightArrow">
                <a:avLst>
                  <a:gd name="adj1" fmla="val 50000"/>
                  <a:gd name="adj2" fmla="val 50000"/>
                </a:avLst>
              </a:prstGeom>
              <a:grpFill/>
              <a:ln w="9525" cap="flat">
                <a:solidFill>
                  <a:srgbClr val="069AA1"/>
                </a:solidFill>
                <a:prstDash val="solid"/>
                <a:round/>
              </a:ln>
              <a:effectLst>
                <a:outerShdw blurRad="63500" dist="38100" dir="5400000" rotWithShape="0">
                  <a:srgbClr val="02474A">
                    <a:alpha val="48000"/>
                  </a:srgbClr>
                </a:outerShdw>
              </a:effectLst>
            </p:spPr>
            <p:txBody>
              <a:bodyPr wrap="square" lIns="45719" tIns="45719" rIns="45719" bIns="45719" numCol="1" anchor="ctr">
                <a:noAutofit/>
              </a:bodyPr>
              <a:lstStyle/>
              <a:p>
                <a:pPr algn="ctr"/>
                <a:endParaRPr>
                  <a:latin typeface="+mn-lt"/>
                </a:endParaRPr>
              </a:p>
            </p:txBody>
          </p:sp>
          <p:sp>
            <p:nvSpPr>
              <p:cNvPr id="161" name="Shape 161"/>
              <p:cNvSpPr/>
              <p:nvPr/>
            </p:nvSpPr>
            <p:spPr>
              <a:xfrm>
                <a:off x="2768073" y="2857014"/>
                <a:ext cx="3917891" cy="832355"/>
              </a:xfrm>
              <a:prstGeom prst="rightArrow">
                <a:avLst>
                  <a:gd name="adj1" fmla="val 50000"/>
                  <a:gd name="adj2" fmla="val 50000"/>
                </a:avLst>
              </a:prstGeom>
              <a:grpFill/>
              <a:ln w="9525" cap="flat">
                <a:solidFill>
                  <a:srgbClr val="069AA1"/>
                </a:solidFill>
                <a:prstDash val="solid"/>
                <a:round/>
              </a:ln>
              <a:effectLst>
                <a:outerShdw blurRad="63500" dist="38100" dir="5400000" rotWithShape="0">
                  <a:srgbClr val="02474A">
                    <a:alpha val="48000"/>
                  </a:srgbClr>
                </a:outerShdw>
              </a:effectLst>
            </p:spPr>
            <p:txBody>
              <a:bodyPr wrap="square" lIns="45719" tIns="45719" rIns="45719" bIns="45719" numCol="1" anchor="ctr">
                <a:noAutofit/>
              </a:bodyPr>
              <a:lstStyle/>
              <a:p>
                <a:pPr algn="ctr"/>
                <a:endParaRPr dirty="0"/>
              </a:p>
            </p:txBody>
          </p:sp>
          <p:sp>
            <p:nvSpPr>
              <p:cNvPr id="163" name="Shape 163"/>
              <p:cNvSpPr/>
              <p:nvPr/>
            </p:nvSpPr>
            <p:spPr>
              <a:xfrm rot="16200000">
                <a:off x="2357260" y="2198834"/>
                <a:ext cx="480944" cy="3406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grpFill/>
              <a:ln w="12700" cap="flat">
                <a:solidFill>
                  <a:schemeClr val="tx1"/>
                </a:solidFill>
                <a:prstDash val="solid"/>
                <a:round/>
                <a:tailEnd type="triangle" w="med" len="med"/>
              </a:ln>
              <a:effectLst/>
            </p:spPr>
            <p:txBody>
              <a:bodyPr wrap="square" lIns="45719" tIns="45719" rIns="45719" bIns="45719" numCol="1" anchor="ctr">
                <a:noAutofit/>
              </a:bodyPr>
              <a:lstStyle/>
              <a:p>
                <a:endParaRPr/>
              </a:p>
            </p:txBody>
          </p:sp>
          <p:sp>
            <p:nvSpPr>
              <p:cNvPr id="164" name="Shape 164"/>
              <p:cNvSpPr/>
              <p:nvPr/>
            </p:nvSpPr>
            <p:spPr>
              <a:xfrm rot="16200000" flipH="1">
                <a:off x="2389642" y="2894757"/>
                <a:ext cx="416177" cy="340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grpFill/>
              <a:ln w="12700" cap="flat">
                <a:solidFill>
                  <a:schemeClr val="tx1"/>
                </a:solidFill>
                <a:prstDash val="solid"/>
                <a:round/>
                <a:tailEnd type="triangle" w="med" len="med"/>
              </a:ln>
              <a:effectLst/>
            </p:spPr>
            <p:txBody>
              <a:bodyPr wrap="square" lIns="45719" tIns="45719" rIns="45719" bIns="45719" numCol="1" anchor="ctr">
                <a:noAutofit/>
              </a:bodyPr>
              <a:lstStyle/>
              <a:p>
                <a:endParaRPr/>
              </a:p>
            </p:txBody>
          </p:sp>
          <p:sp>
            <p:nvSpPr>
              <p:cNvPr id="165" name="Shape 165"/>
              <p:cNvSpPr/>
              <p:nvPr/>
            </p:nvSpPr>
            <p:spPr>
              <a:xfrm>
                <a:off x="3577203" y="1932311"/>
                <a:ext cx="2597732" cy="276997"/>
              </a:xfrm>
              <a:prstGeom prst="rect">
                <a:avLst/>
              </a:prstGeom>
              <a:gradFill>
                <a:gsLst>
                  <a:gs pos="100000">
                    <a:schemeClr val="accent3"/>
                  </a:gs>
                  <a:gs pos="9000">
                    <a:schemeClr val="accent1">
                      <a:lumMod val="60000"/>
                      <a:lumOff val="40000"/>
                    </a:schemeClr>
                  </a:gs>
                </a:gsLst>
                <a:path path="circle">
                  <a:fillToRect l="50000" t="-80000" r="50000" b="180000"/>
                </a:path>
              </a:gra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a:lvl1pPr>
              </a:lstStyle>
              <a:p>
                <a:r>
                  <a:rPr dirty="0">
                    <a:solidFill>
                      <a:srgbClr val="000099"/>
                    </a:solidFill>
                    <a:latin typeface="+mn-lt"/>
                  </a:rPr>
                  <a:t>Usual Care</a:t>
                </a:r>
                <a:r>
                  <a:rPr lang="en-US" dirty="0">
                    <a:solidFill>
                      <a:srgbClr val="000099"/>
                    </a:solidFill>
                    <a:latin typeface="+mn-lt"/>
                  </a:rPr>
                  <a:t> (no email contacts)</a:t>
                </a:r>
                <a:endParaRPr dirty="0">
                  <a:solidFill>
                    <a:srgbClr val="000099"/>
                  </a:solidFill>
                  <a:latin typeface="+mn-lt"/>
                </a:endParaRPr>
              </a:p>
            </p:txBody>
          </p:sp>
          <p:sp>
            <p:nvSpPr>
              <p:cNvPr id="166" name="Shape 166"/>
              <p:cNvSpPr/>
              <p:nvPr/>
            </p:nvSpPr>
            <p:spPr>
              <a:xfrm>
                <a:off x="3577203" y="3062996"/>
                <a:ext cx="2469975" cy="276997"/>
              </a:xfrm>
              <a:prstGeom prst="rect">
                <a:avLst/>
              </a:prstGeom>
              <a:gradFill>
                <a:gsLst>
                  <a:gs pos="94000">
                    <a:srgbClr val="E77DAA"/>
                  </a:gs>
                  <a:gs pos="0">
                    <a:schemeClr val="accent5">
                      <a:lumMod val="100000"/>
                    </a:schemeClr>
                  </a:gs>
                </a:gsLst>
                <a:path path="circle">
                  <a:fillToRect l="50000" t="-80000" r="50000" b="180000"/>
                </a:path>
              </a:gra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a:lvl1pPr>
              </a:lstStyle>
              <a:p>
                <a:r>
                  <a:rPr dirty="0">
                    <a:solidFill>
                      <a:srgbClr val="000099"/>
                    </a:solidFill>
                    <a:latin typeface="+mn-lt"/>
                  </a:rPr>
                  <a:t>Caring E-mails</a:t>
                </a:r>
                <a:r>
                  <a:rPr lang="en-US" dirty="0">
                    <a:solidFill>
                      <a:srgbClr val="000099"/>
                    </a:solidFill>
                    <a:latin typeface="+mn-lt"/>
                  </a:rPr>
                  <a:t> (13 over two years)</a:t>
                </a:r>
                <a:endParaRPr dirty="0">
                  <a:solidFill>
                    <a:srgbClr val="000099"/>
                  </a:solidFill>
                  <a:latin typeface="+mn-lt"/>
                </a:endParaRPr>
              </a:p>
            </p:txBody>
          </p:sp>
          <p:sp>
            <p:nvSpPr>
              <p:cNvPr id="168" name="Shape 168"/>
              <p:cNvSpPr/>
              <p:nvPr/>
            </p:nvSpPr>
            <p:spPr>
              <a:xfrm>
                <a:off x="6685963" y="1474805"/>
                <a:ext cx="1" cy="2507170"/>
              </a:xfrm>
              <a:prstGeom prst="line">
                <a:avLst/>
              </a:prstGeom>
              <a:grpFill/>
              <a:ln w="9525" cap="flat">
                <a:solidFill>
                  <a:srgbClr val="000000"/>
                </a:solidFill>
                <a:prstDash val="sysDash"/>
                <a:round/>
              </a:ln>
              <a:effectLst/>
            </p:spPr>
            <p:txBody>
              <a:bodyPr wrap="square" lIns="45719" tIns="45719" rIns="45719" bIns="45719" numCol="1" anchor="t">
                <a:noAutofit/>
              </a:bodyPr>
              <a:lstStyle/>
              <a:p>
                <a:endParaRPr/>
              </a:p>
            </p:txBody>
          </p:sp>
          <p:sp>
            <p:nvSpPr>
              <p:cNvPr id="171" name="Shape 171"/>
              <p:cNvSpPr/>
              <p:nvPr/>
            </p:nvSpPr>
            <p:spPr>
              <a:xfrm>
                <a:off x="1149815" y="4031135"/>
                <a:ext cx="2086702" cy="276997"/>
              </a:xfrm>
              <a:prstGeom prst="rect">
                <a:avLst/>
              </a:prstGeom>
              <a:gradFill>
                <a:gsLst>
                  <a:gs pos="21000">
                    <a:schemeClr val="accent1">
                      <a:lumMod val="60000"/>
                      <a:lumOff val="40000"/>
                    </a:schemeClr>
                  </a:gs>
                  <a:gs pos="100000">
                    <a:schemeClr val="accent1">
                      <a:lumMod val="75000"/>
                    </a:schemeClr>
                  </a:gs>
                </a:gsLst>
                <a:path path="circle">
                  <a:fillToRect l="50000" t="-80000" r="50000" b="180000"/>
                </a:path>
              </a:gra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1200" b="1"/>
                </a:pPr>
                <a:r>
                  <a:rPr dirty="0">
                    <a:solidFill>
                      <a:srgbClr val="000099"/>
                    </a:solidFill>
                    <a:latin typeface="+mn-lt"/>
                  </a:rPr>
                  <a:t>Time in study</a:t>
                </a:r>
                <a:r>
                  <a:rPr b="0" dirty="0">
                    <a:solidFill>
                      <a:srgbClr val="000099"/>
                    </a:solidFill>
                    <a:latin typeface="+mn-lt"/>
                  </a:rPr>
                  <a:t>:  0 Months</a:t>
                </a:r>
              </a:p>
            </p:txBody>
          </p:sp>
          <p:sp>
            <p:nvSpPr>
              <p:cNvPr id="172" name="Shape 172"/>
              <p:cNvSpPr/>
              <p:nvPr/>
            </p:nvSpPr>
            <p:spPr>
              <a:xfrm>
                <a:off x="6174934" y="4031135"/>
                <a:ext cx="1022059" cy="276997"/>
              </a:xfrm>
              <a:prstGeom prst="rect">
                <a:avLst/>
              </a:prstGeom>
              <a:gradFill>
                <a:gsLst>
                  <a:gs pos="21000">
                    <a:schemeClr val="accent1">
                      <a:lumMod val="60000"/>
                      <a:lumOff val="40000"/>
                    </a:schemeClr>
                  </a:gs>
                  <a:gs pos="100000">
                    <a:schemeClr val="accent1">
                      <a:lumMod val="75000"/>
                    </a:schemeClr>
                  </a:gs>
                </a:gsLst>
                <a:path path="circle">
                  <a:fillToRect l="50000" t="-80000" r="50000" b="180000"/>
                </a:path>
              </a:gra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a:lvl1pPr>
              </a:lstStyle>
              <a:p>
                <a:r>
                  <a:rPr dirty="0">
                    <a:solidFill>
                      <a:srgbClr val="000099"/>
                    </a:solidFill>
                    <a:latin typeface="+mn-lt"/>
                  </a:rPr>
                  <a:t>24 Months</a:t>
                </a:r>
              </a:p>
            </p:txBody>
          </p:sp>
        </p:grpSp>
      </p:grpSp>
      <p:sp>
        <p:nvSpPr>
          <p:cNvPr id="28" name="Text Box 9"/>
          <p:cNvSpPr txBox="1"/>
          <p:nvPr/>
        </p:nvSpPr>
        <p:spPr>
          <a:xfrm>
            <a:off x="2583207" y="2072164"/>
            <a:ext cx="1812797" cy="334216"/>
          </a:xfrm>
          <a:prstGeom prst="rect">
            <a:avLst/>
          </a:prstGeom>
          <a:gradFill>
            <a:gsLst>
              <a:gs pos="0">
                <a:schemeClr val="accent1">
                  <a:lumMod val="60000"/>
                  <a:lumOff val="40000"/>
                </a:schemeClr>
              </a:gs>
              <a:gs pos="100000">
                <a:schemeClr val="accent1">
                  <a:lumMod val="75000"/>
                </a:schemeClr>
              </a:gs>
            </a:gsLst>
          </a:gra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Hospital Discharge</a:t>
            </a:r>
          </a:p>
        </p:txBody>
      </p:sp>
      <p:sp>
        <p:nvSpPr>
          <p:cNvPr id="29" name="Text Box 9"/>
          <p:cNvSpPr txBox="1"/>
          <p:nvPr/>
        </p:nvSpPr>
        <p:spPr>
          <a:xfrm>
            <a:off x="6414956" y="1907796"/>
            <a:ext cx="1812797" cy="513281"/>
          </a:xfrm>
          <a:prstGeom prst="rect">
            <a:avLst/>
          </a:prstGeom>
          <a:gradFill>
            <a:gsLst>
              <a:gs pos="0">
                <a:schemeClr val="accent1">
                  <a:lumMod val="60000"/>
                  <a:lumOff val="40000"/>
                </a:schemeClr>
              </a:gs>
              <a:gs pos="100000">
                <a:schemeClr val="accent1">
                  <a:lumMod val="75000"/>
                </a:schemeClr>
              </a:gs>
            </a:gsLst>
          </a:gra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Follow-up and NDI/S Assessments Review</a:t>
            </a:r>
          </a:p>
        </p:txBody>
      </p:sp>
      <p:sp>
        <p:nvSpPr>
          <p:cNvPr id="26" name="Shape 158"/>
          <p:cNvSpPr/>
          <p:nvPr/>
        </p:nvSpPr>
        <p:spPr>
          <a:xfrm>
            <a:off x="2636013" y="3550869"/>
            <a:ext cx="975142" cy="276997"/>
          </a:xfrm>
          <a:prstGeom prst="rect">
            <a:avLst/>
          </a:prstGeom>
          <a:gradFill>
            <a:gsLst>
              <a:gs pos="100000">
                <a:schemeClr val="accent1">
                  <a:lumMod val="75000"/>
                </a:schemeClr>
              </a:gs>
              <a:gs pos="0">
                <a:schemeClr val="accent1">
                  <a:lumMod val="60000"/>
                  <a:lumOff val="40000"/>
                </a:schemeClr>
              </a:gs>
            </a:gsLst>
            <a:path path="circle">
              <a:fillToRect l="50000" t="-80000" r="50000" b="180000"/>
            </a:path>
          </a:gradFill>
          <a:ln w="9525" cap="flat">
            <a:solidFill>
              <a:srgbClr val="095192"/>
            </a:solidFill>
            <a:prstDash val="solid"/>
            <a:round/>
          </a:ln>
          <a:effectLst>
            <a:outerShdw blurRad="63500" dist="38100" dir="5400000" rotWithShape="0">
              <a:srgbClr val="032544">
                <a:alpha val="48000"/>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200"/>
            </a:lvl1pPr>
          </a:lstStyle>
          <a:p>
            <a:r>
              <a:rPr lang="en-US" dirty="0">
                <a:solidFill>
                  <a:srgbClr val="000099"/>
                </a:solidFill>
                <a:latin typeface="+mn-lt"/>
              </a:rPr>
              <a:t>Randomized</a:t>
            </a:r>
            <a:endParaRPr dirty="0">
              <a:solidFill>
                <a:srgbClr val="000099"/>
              </a:solidFill>
              <a:latin typeface="+mn-lt"/>
            </a:endParaRPr>
          </a:p>
        </p:txBody>
      </p:sp>
      <p:sp>
        <p:nvSpPr>
          <p:cNvPr id="2" name="Slide Number Placeholder 1"/>
          <p:cNvSpPr>
            <a:spLocks noGrp="1"/>
          </p:cNvSpPr>
          <p:nvPr>
            <p:ph type="sldNum" sz="quarter" idx="12"/>
          </p:nvPr>
        </p:nvSpPr>
        <p:spPr/>
        <p:txBody>
          <a:bodyPr/>
          <a:lstStyle/>
          <a:p>
            <a:fld id="{86CB4B4D-7CA3-9044-876B-883B54F8677D}" type="slidenum">
              <a:rPr lang="en-US" smtClean="0"/>
              <a:t>21</a:t>
            </a:fld>
            <a:endParaRPr lang="en-US"/>
          </a:p>
        </p:txBody>
      </p:sp>
    </p:spTree>
    <p:extLst>
      <p:ext uri="{BB962C8B-B14F-4D97-AF65-F5344CB8AC3E}">
        <p14:creationId xmlns:p14="http://schemas.microsoft.com/office/powerpoint/2010/main" val="419550296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716437" y="315132"/>
            <a:ext cx="7798913" cy="1400530"/>
          </a:xfrm>
          <a:prstGeom prst="rect">
            <a:avLst/>
          </a:prstGeom>
        </p:spPr>
        <p:txBody>
          <a:bodyPr>
            <a:normAutofit/>
          </a:bodyPr>
          <a:lstStyle/>
          <a:p>
            <a:pPr algn="ctr"/>
            <a:r>
              <a:rPr lang="en-US" dirty="0">
                <a:solidFill>
                  <a:schemeClr val="tx1"/>
                </a:solidFill>
                <a:cs typeface="Times New Roman" panose="02020603050405020304" pitchFamily="18" charset="0"/>
              </a:rPr>
              <a:t>Caring Letters (Emails) Schedule</a:t>
            </a:r>
            <a:endParaRPr dirty="0">
              <a:solidFill>
                <a:schemeClr val="tx1"/>
              </a:solidFill>
              <a:cs typeface="Times New Roman" panose="02020603050405020304" pitchFamily="18" charset="0"/>
            </a:endParaRPr>
          </a:p>
        </p:txBody>
      </p:sp>
      <p:pic>
        <p:nvPicPr>
          <p:cNvPr id="178" name="image4.png"/>
          <p:cNvPicPr>
            <a:picLocks noChangeAspect="1"/>
          </p:cNvPicPr>
          <p:nvPr/>
        </p:nvPicPr>
        <p:blipFill>
          <a:blip r:embed="rId2">
            <a:extLst/>
          </a:blip>
          <a:stretch>
            <a:fillRect/>
          </a:stretch>
        </p:blipFill>
        <p:spPr>
          <a:xfrm>
            <a:off x="457200" y="2165454"/>
            <a:ext cx="8229600" cy="3928855"/>
          </a:xfrm>
          <a:prstGeom prst="rect">
            <a:avLst/>
          </a:prstGeom>
          <a:ln w="12700">
            <a:miter lim="400000"/>
          </a:ln>
        </p:spPr>
      </p:pic>
      <p:sp>
        <p:nvSpPr>
          <p:cNvPr id="2" name="Slide Number Placeholder 1"/>
          <p:cNvSpPr>
            <a:spLocks noGrp="1"/>
          </p:cNvSpPr>
          <p:nvPr>
            <p:ph type="sldNum" sz="quarter" idx="12"/>
          </p:nvPr>
        </p:nvSpPr>
        <p:spPr/>
        <p:txBody>
          <a:bodyPr/>
          <a:lstStyle/>
          <a:p>
            <a:fld id="{86CB4B4D-7CA3-9044-876B-883B54F8677D}" type="slidenum">
              <a:rPr lang="en-US" smtClean="0"/>
              <a:t>22</a:t>
            </a:fld>
            <a:endParaRPr lang="en-US"/>
          </a:p>
        </p:txBody>
      </p:sp>
    </p:spTree>
    <p:extLst>
      <p:ext uri="{BB962C8B-B14F-4D97-AF65-F5344CB8AC3E}">
        <p14:creationId xmlns:p14="http://schemas.microsoft.com/office/powerpoint/2010/main" val="132721834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 name="Chart 195"/>
          <p:cNvGraphicFramePr/>
          <p:nvPr>
            <p:extLst>
              <p:ext uri="{D42A27DB-BD31-4B8C-83A1-F6EECF244321}">
                <p14:modId xmlns:p14="http://schemas.microsoft.com/office/powerpoint/2010/main" val="3225095787"/>
              </p:ext>
            </p:extLst>
          </p:nvPr>
        </p:nvGraphicFramePr>
        <p:xfrm>
          <a:off x="605070" y="1763485"/>
          <a:ext cx="7985028" cy="4248161"/>
        </p:xfrm>
        <a:graphic>
          <a:graphicData uri="http://schemas.openxmlformats.org/drawingml/2006/chart">
            <c:chart xmlns:c="http://schemas.openxmlformats.org/drawingml/2006/chart" xmlns:r="http://schemas.openxmlformats.org/officeDocument/2006/relationships" r:id="rId2"/>
          </a:graphicData>
        </a:graphic>
      </p:graphicFrame>
      <p:sp>
        <p:nvSpPr>
          <p:cNvPr id="5" name="Shape 192"/>
          <p:cNvSpPr>
            <a:spLocks noGrp="1"/>
          </p:cNvSpPr>
          <p:nvPr>
            <p:ph type="title"/>
          </p:nvPr>
        </p:nvSpPr>
        <p:spPr>
          <a:xfrm>
            <a:off x="689913" y="541770"/>
            <a:ext cx="7784786" cy="731520"/>
          </a:xfrm>
          <a:prstGeom prst="rect">
            <a:avLst/>
          </a:prstGeom>
        </p:spPr>
        <p:txBody>
          <a:bodyPr>
            <a:noAutofit/>
          </a:bodyPr>
          <a:lstStyle>
            <a:lvl1pPr defTabSz="886968">
              <a:defRPr sz="3880"/>
            </a:lvl1pPr>
          </a:lstStyle>
          <a:p>
            <a:pPr algn="ctr"/>
            <a:r>
              <a:rPr lang="en-US" sz="4800" dirty="0">
                <a:solidFill>
                  <a:schemeClr val="tx1"/>
                </a:solidFill>
                <a:cs typeface="Times New Roman" panose="02020603050405020304" pitchFamily="18" charset="0"/>
              </a:rPr>
              <a:t>Participant Demographics</a:t>
            </a:r>
            <a:endParaRPr sz="4800" dirty="0">
              <a:solidFill>
                <a:schemeClr val="tx1"/>
              </a:solidFill>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6CB4B4D-7CA3-9044-876B-883B54F8677D}" type="slidenum">
              <a:rPr lang="en-US" smtClean="0"/>
              <a:t>23</a:t>
            </a:fld>
            <a:endParaRPr lang="en-US"/>
          </a:p>
        </p:txBody>
      </p:sp>
      <p:sp>
        <p:nvSpPr>
          <p:cNvPr id="3" name="TextBox 2"/>
          <p:cNvSpPr txBox="1"/>
          <p:nvPr/>
        </p:nvSpPr>
        <p:spPr>
          <a:xfrm>
            <a:off x="6457951" y="1333721"/>
            <a:ext cx="2484342" cy="369332"/>
          </a:xfrm>
          <a:prstGeom prst="rect">
            <a:avLst/>
          </a:prstGeom>
          <a:noFill/>
        </p:spPr>
        <p:txBody>
          <a:bodyPr wrap="square" rtlCol="0">
            <a:spAutoFit/>
          </a:bodyPr>
          <a:lstStyle/>
          <a:p>
            <a:r>
              <a:rPr lang="en-US" dirty="0"/>
              <a:t>* Palo Alto VA site only</a:t>
            </a:r>
          </a:p>
        </p:txBody>
      </p:sp>
    </p:spTree>
    <p:extLst>
      <p:ext uri="{BB962C8B-B14F-4D97-AF65-F5344CB8AC3E}">
        <p14:creationId xmlns:p14="http://schemas.microsoft.com/office/powerpoint/2010/main" val="373931943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92"/>
          <p:cNvSpPr txBox="1">
            <a:spLocks/>
          </p:cNvSpPr>
          <p:nvPr/>
        </p:nvSpPr>
        <p:spPr>
          <a:xfrm>
            <a:off x="511678" y="445213"/>
            <a:ext cx="8229600" cy="914539"/>
          </a:xfrm>
          <a:prstGeom prst="rect">
            <a:avLst/>
          </a:prstGeom>
        </p:spPr>
        <p:txBody>
          <a:bodyPr>
            <a:normAutofit/>
          </a:bodyPr>
          <a:lstStyle>
            <a:lvl1pPr marL="0" marR="0" indent="0" algn="l" defTabSz="886968" rtl="0" latinLnBrk="0">
              <a:lnSpc>
                <a:spcPct val="100000"/>
              </a:lnSpc>
              <a:spcBef>
                <a:spcPts val="0"/>
              </a:spcBef>
              <a:spcAft>
                <a:spcPts val="0"/>
              </a:spcAft>
              <a:buClrTx/>
              <a:buSzTx/>
              <a:buFontTx/>
              <a:buNone/>
              <a:tabLst/>
              <a:defRPr sz="3880" b="0" i="0" u="none" strike="noStrike" cap="none" spc="0" baseline="0">
                <a:ln>
                  <a:noFill/>
                </a:ln>
                <a:solidFill>
                  <a:srgbClr val="04617B"/>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9pPr>
          </a:lstStyle>
          <a:p>
            <a:pPr algn="ctr" hangingPunct="1"/>
            <a:r>
              <a:rPr lang="en-US" sz="4800" dirty="0">
                <a:solidFill>
                  <a:schemeClr val="tx1"/>
                </a:solidFill>
                <a:latin typeface="+mj-lt"/>
                <a:cs typeface="Times New Roman" panose="02020603050405020304" pitchFamily="18" charset="0"/>
              </a:rPr>
              <a:t>Participant Demographics (2)</a:t>
            </a:r>
          </a:p>
        </p:txBody>
      </p:sp>
      <p:graphicFrame>
        <p:nvGraphicFramePr>
          <p:cNvPr id="7" name="Chart 6"/>
          <p:cNvGraphicFramePr>
            <a:graphicFrameLocks/>
          </p:cNvGraphicFramePr>
          <p:nvPr>
            <p:extLst>
              <p:ext uri="{D42A27DB-BD31-4B8C-83A1-F6EECF244321}">
                <p14:modId xmlns:p14="http://schemas.microsoft.com/office/powerpoint/2010/main" val="4254757668"/>
              </p:ext>
            </p:extLst>
          </p:nvPr>
        </p:nvGraphicFramePr>
        <p:xfrm>
          <a:off x="396504" y="1802813"/>
          <a:ext cx="8375828" cy="442381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86CB4B4D-7CA3-9044-876B-883B54F8677D}" type="slidenum">
              <a:rPr lang="en-US" smtClean="0"/>
              <a:t>24</a:t>
            </a:fld>
            <a:endParaRPr lang="en-US"/>
          </a:p>
        </p:txBody>
      </p:sp>
    </p:spTree>
    <p:extLst>
      <p:ext uri="{BB962C8B-B14F-4D97-AF65-F5344CB8AC3E}">
        <p14:creationId xmlns:p14="http://schemas.microsoft.com/office/powerpoint/2010/main" val="429405671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77"/>
          <p:cNvSpPr txBox="1">
            <a:spLocks/>
          </p:cNvSpPr>
          <p:nvPr/>
        </p:nvSpPr>
        <p:spPr>
          <a:xfrm>
            <a:off x="485481" y="479488"/>
            <a:ext cx="8229600" cy="953386"/>
          </a:xfrm>
          <a:prstGeom prst="rect">
            <a:avLst/>
          </a:prstGeom>
        </p:spPr>
        <p:txBody>
          <a:bodyPr/>
          <a:lstStyle>
            <a:lvl1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5000" b="0" i="0" u="none" strike="noStrike" cap="none" spc="0" baseline="0">
                <a:ln>
                  <a:noFill/>
                </a:ln>
                <a:solidFill>
                  <a:srgbClr val="04617B"/>
                </a:solidFill>
                <a:uFillTx/>
                <a:latin typeface="+mn-lt"/>
                <a:ea typeface="+mn-ea"/>
                <a:cs typeface="+mn-cs"/>
                <a:sym typeface="Calibri"/>
              </a:defRPr>
            </a:lvl9pPr>
          </a:lstStyle>
          <a:p>
            <a:pPr algn="ctr" hangingPunct="1"/>
            <a:r>
              <a:rPr lang="en-US" sz="4800" dirty="0">
                <a:solidFill>
                  <a:schemeClr val="tx1"/>
                </a:solidFill>
                <a:latin typeface="+mj-lt"/>
                <a:cs typeface="Times New Roman" panose="02020603050405020304" pitchFamily="18" charset="0"/>
              </a:rPr>
              <a:t>Participant Demographics (3)</a:t>
            </a:r>
          </a:p>
        </p:txBody>
      </p:sp>
      <p:graphicFrame>
        <p:nvGraphicFramePr>
          <p:cNvPr id="6" name="Chart 5"/>
          <p:cNvGraphicFramePr>
            <a:graphicFrameLocks/>
          </p:cNvGraphicFramePr>
          <p:nvPr>
            <p:extLst>
              <p:ext uri="{D42A27DB-BD31-4B8C-83A1-F6EECF244321}">
                <p14:modId xmlns:p14="http://schemas.microsoft.com/office/powerpoint/2010/main" val="696630364"/>
              </p:ext>
            </p:extLst>
          </p:nvPr>
        </p:nvGraphicFramePr>
        <p:xfrm>
          <a:off x="579486" y="2027843"/>
          <a:ext cx="7985028" cy="424816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6611616" y="3094223"/>
            <a:ext cx="195289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ea typeface="Constantia"/>
                <a:cs typeface="Times New Roman" panose="02020603050405020304" pitchFamily="18" charset="0"/>
                <a:sym typeface="Constantia"/>
              </a:rPr>
              <a:t>Marital Status</a:t>
            </a:r>
          </a:p>
        </p:txBody>
      </p:sp>
      <p:sp>
        <p:nvSpPr>
          <p:cNvPr id="2" name="Slide Number Placeholder 1"/>
          <p:cNvSpPr>
            <a:spLocks noGrp="1"/>
          </p:cNvSpPr>
          <p:nvPr>
            <p:ph type="sldNum" sz="quarter" idx="12"/>
          </p:nvPr>
        </p:nvSpPr>
        <p:spPr/>
        <p:txBody>
          <a:bodyPr/>
          <a:lstStyle/>
          <a:p>
            <a:fld id="{86CB4B4D-7CA3-9044-876B-883B54F8677D}" type="slidenum">
              <a:rPr lang="en-US" smtClean="0"/>
              <a:t>25</a:t>
            </a:fld>
            <a:endParaRPr lang="en-US"/>
          </a:p>
        </p:txBody>
      </p:sp>
    </p:spTree>
    <p:extLst>
      <p:ext uri="{BB962C8B-B14F-4D97-AF65-F5344CB8AC3E}">
        <p14:creationId xmlns:p14="http://schemas.microsoft.com/office/powerpoint/2010/main" val="1071306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11"/>
          <p:cNvSpPr>
            <a:spLocks noGrp="1"/>
          </p:cNvSpPr>
          <p:nvPr>
            <p:ph type="title"/>
          </p:nvPr>
        </p:nvSpPr>
        <p:spPr>
          <a:xfrm>
            <a:off x="476054" y="365302"/>
            <a:ext cx="8229600" cy="1143001"/>
          </a:xfrm>
          <a:prstGeom prst="rect">
            <a:avLst/>
          </a:prstGeom>
        </p:spPr>
        <p:txBody>
          <a:bodyPr>
            <a:normAutofit/>
          </a:bodyPr>
          <a:lstStyle>
            <a:lvl1pPr defTabSz="905255">
              <a:defRPr sz="4950"/>
            </a:lvl1pPr>
          </a:lstStyle>
          <a:p>
            <a:pPr algn="ctr"/>
            <a:r>
              <a:rPr lang="en-US" dirty="0">
                <a:solidFill>
                  <a:schemeClr val="tx1"/>
                </a:solidFill>
                <a:cs typeface="Times New Roman" panose="02020603050405020304" pitchFamily="18" charset="0"/>
              </a:rPr>
              <a:t>Participant Demographics (4)</a:t>
            </a:r>
            <a:endParaRPr dirty="0">
              <a:solidFill>
                <a:schemeClr val="tx1"/>
              </a:solidFill>
              <a:cs typeface="Times New Roman" panose="02020603050405020304" pitchFamily="18" charset="0"/>
            </a:endParaRPr>
          </a:p>
        </p:txBody>
      </p:sp>
      <p:graphicFrame>
        <p:nvGraphicFramePr>
          <p:cNvPr id="5" name="Chart 4"/>
          <p:cNvGraphicFramePr>
            <a:graphicFrameLocks/>
          </p:cNvGraphicFramePr>
          <p:nvPr>
            <p:extLst/>
          </p:nvPr>
        </p:nvGraphicFramePr>
        <p:xfrm>
          <a:off x="579486" y="1916656"/>
          <a:ext cx="7985028" cy="424816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061538" y="2828824"/>
            <a:ext cx="1309974" cy="461665"/>
          </a:xfrm>
          <a:prstGeom prst="rect">
            <a:avLst/>
          </a:prstGeom>
        </p:spPr>
        <p:txBody>
          <a:bodyPr wrap="none">
            <a:spAutoFit/>
          </a:bodyPr>
          <a:lstStyle/>
          <a:p>
            <a:r>
              <a:rPr lang="en-US" sz="2400" dirty="0">
                <a:solidFill>
                  <a:schemeClr val="bg1"/>
                </a:solidFill>
                <a:cs typeface="Times New Roman" panose="02020603050405020304" pitchFamily="18" charset="0"/>
              </a:rPr>
              <a:t>Ethnicity</a:t>
            </a:r>
          </a:p>
        </p:txBody>
      </p:sp>
      <p:sp>
        <p:nvSpPr>
          <p:cNvPr id="2" name="Slide Number Placeholder 1"/>
          <p:cNvSpPr>
            <a:spLocks noGrp="1"/>
          </p:cNvSpPr>
          <p:nvPr>
            <p:ph type="sldNum" sz="quarter" idx="12"/>
          </p:nvPr>
        </p:nvSpPr>
        <p:spPr/>
        <p:txBody>
          <a:bodyPr/>
          <a:lstStyle/>
          <a:p>
            <a:fld id="{86CB4B4D-7CA3-9044-876B-883B54F8677D}" type="slidenum">
              <a:rPr lang="en-US" smtClean="0"/>
              <a:t>26</a:t>
            </a:fld>
            <a:endParaRPr lang="en-US"/>
          </a:p>
        </p:txBody>
      </p:sp>
    </p:spTree>
    <p:extLst>
      <p:ext uri="{BB962C8B-B14F-4D97-AF65-F5344CB8AC3E}">
        <p14:creationId xmlns:p14="http://schemas.microsoft.com/office/powerpoint/2010/main" val="428784056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457200" y="364451"/>
            <a:ext cx="8229600" cy="1143001"/>
          </a:xfrm>
          <a:prstGeom prst="rect">
            <a:avLst/>
          </a:prstGeom>
        </p:spPr>
        <p:txBody>
          <a:bodyPr>
            <a:normAutofit/>
          </a:bodyPr>
          <a:lstStyle>
            <a:lvl1pPr defTabSz="905255">
              <a:defRPr sz="4950"/>
            </a:lvl1pPr>
          </a:lstStyle>
          <a:p>
            <a:pPr algn="ctr"/>
            <a:r>
              <a:rPr sz="4800" dirty="0">
                <a:solidFill>
                  <a:schemeClr val="tx1"/>
                </a:solidFill>
                <a:cs typeface="Times New Roman" panose="02020603050405020304" pitchFamily="18" charset="0"/>
              </a:rPr>
              <a:t>Participant Demographics</a:t>
            </a:r>
            <a:r>
              <a:rPr lang="en-US" sz="4800" dirty="0">
                <a:solidFill>
                  <a:schemeClr val="tx1"/>
                </a:solidFill>
                <a:cs typeface="Times New Roman" panose="02020603050405020304" pitchFamily="18" charset="0"/>
              </a:rPr>
              <a:t> (5)</a:t>
            </a:r>
            <a:endParaRPr sz="4800" dirty="0">
              <a:solidFill>
                <a:schemeClr val="tx1"/>
              </a:solidFill>
              <a:cs typeface="Times New Roman" panose="02020603050405020304" pitchFamily="18" charset="0"/>
            </a:endParaRPr>
          </a:p>
        </p:txBody>
      </p:sp>
      <p:graphicFrame>
        <p:nvGraphicFramePr>
          <p:cNvPr id="4" name="Chart 3"/>
          <p:cNvGraphicFramePr>
            <a:graphicFrameLocks/>
          </p:cNvGraphicFramePr>
          <p:nvPr>
            <p:extLst/>
          </p:nvPr>
        </p:nvGraphicFramePr>
        <p:xfrm>
          <a:off x="222068" y="1750424"/>
          <a:ext cx="8699863" cy="466344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86CB4B4D-7CA3-9044-876B-883B54F8677D}" type="slidenum">
              <a:rPr lang="en-US" smtClean="0"/>
              <a:t>27</a:t>
            </a:fld>
            <a:endParaRPr lang="en-US"/>
          </a:p>
        </p:txBody>
      </p:sp>
    </p:spTree>
    <p:extLst>
      <p:ext uri="{BB962C8B-B14F-4D97-AF65-F5344CB8AC3E}">
        <p14:creationId xmlns:p14="http://schemas.microsoft.com/office/powerpoint/2010/main" val="98413613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xfrm>
            <a:off x="821830" y="452718"/>
            <a:ext cx="7500341" cy="940147"/>
          </a:xfrm>
          <a:prstGeom prst="rect">
            <a:avLst/>
          </a:prstGeom>
        </p:spPr>
        <p:txBody>
          <a:bodyPr>
            <a:noAutofit/>
          </a:bodyPr>
          <a:lstStyle>
            <a:lvl1pPr defTabSz="896111">
              <a:defRPr sz="4900"/>
            </a:lvl1pPr>
          </a:lstStyle>
          <a:p>
            <a:pPr algn="ctr"/>
            <a:r>
              <a:rPr sz="4400" dirty="0">
                <a:solidFill>
                  <a:schemeClr val="tx1"/>
                </a:solidFill>
                <a:cs typeface="Times New Roman" panose="02020603050405020304" pitchFamily="18" charset="0"/>
              </a:rPr>
              <a:t>Measures and Outcomes Data</a:t>
            </a:r>
          </a:p>
        </p:txBody>
      </p:sp>
      <p:sp>
        <p:nvSpPr>
          <p:cNvPr id="207" name="Shape 207"/>
          <p:cNvSpPr>
            <a:spLocks noGrp="1"/>
          </p:cNvSpPr>
          <p:nvPr>
            <p:ph idx="1"/>
          </p:nvPr>
        </p:nvSpPr>
        <p:spPr>
          <a:xfrm>
            <a:off x="457200" y="2012953"/>
            <a:ext cx="8229600" cy="4389121"/>
          </a:xfrm>
          <a:prstGeom prst="rect">
            <a:avLst/>
          </a:prstGeom>
        </p:spPr>
        <p:txBody>
          <a:bodyPr/>
          <a:lstStyle/>
          <a:p>
            <a:pPr marL="0" indent="0">
              <a:lnSpc>
                <a:spcPct val="90000"/>
              </a:lnSpc>
              <a:spcBef>
                <a:spcPts val="500"/>
              </a:spcBef>
              <a:buNone/>
              <a:defRPr sz="2400"/>
            </a:pPr>
            <a:r>
              <a:rPr lang="en-US" sz="2400" b="1" dirty="0">
                <a:solidFill>
                  <a:schemeClr val="tx1"/>
                </a:solidFill>
                <a:cs typeface="Times New Roman" panose="02020603050405020304" pitchFamily="18" charset="0"/>
              </a:rPr>
              <a:t>Data is collected during three time periods:</a:t>
            </a:r>
          </a:p>
          <a:p>
            <a:pPr marL="0" indent="0">
              <a:lnSpc>
                <a:spcPct val="90000"/>
              </a:lnSpc>
              <a:spcBef>
                <a:spcPts val="500"/>
              </a:spcBef>
              <a:buNone/>
              <a:defRPr sz="2400"/>
            </a:pPr>
            <a:endParaRPr lang="en-US" sz="2400" dirty="0">
              <a:solidFill>
                <a:schemeClr val="tx1"/>
              </a:solidFill>
              <a:cs typeface="Times New Roman" panose="02020603050405020304" pitchFamily="18" charset="0"/>
            </a:endParaRPr>
          </a:p>
          <a:p>
            <a:pPr marL="393192" lvl="1" indent="0">
              <a:lnSpc>
                <a:spcPct val="90000"/>
              </a:lnSpc>
              <a:spcBef>
                <a:spcPts val="500"/>
              </a:spcBef>
              <a:buClr>
                <a:schemeClr val="accent1"/>
              </a:buClr>
              <a:buNone/>
              <a:defRPr sz="2200"/>
            </a:pPr>
            <a:r>
              <a:rPr lang="en-US" sz="2400" dirty="0">
                <a:solidFill>
                  <a:schemeClr val="tx1"/>
                </a:solidFill>
                <a:cs typeface="Times New Roman" panose="02020603050405020304" pitchFamily="18" charset="0"/>
              </a:rPr>
              <a:t>(1) Initial interview:</a:t>
            </a:r>
          </a:p>
          <a:p>
            <a:pPr marL="393192" lvl="1" indent="0">
              <a:lnSpc>
                <a:spcPct val="90000"/>
              </a:lnSpc>
              <a:spcBef>
                <a:spcPts val="500"/>
              </a:spcBef>
              <a:buClr>
                <a:schemeClr val="accent1"/>
              </a:buClr>
              <a:buNone/>
              <a:defRPr sz="2200"/>
            </a:pPr>
            <a:endParaRPr lang="en-US" sz="2400" dirty="0">
              <a:solidFill>
                <a:schemeClr val="tx1"/>
              </a:solidFill>
              <a:cs typeface="Times New Roman" panose="02020603050405020304" pitchFamily="18" charset="0"/>
            </a:endParaRPr>
          </a:p>
          <a:p>
            <a:pPr marL="393192" lvl="1" indent="0">
              <a:lnSpc>
                <a:spcPct val="90000"/>
              </a:lnSpc>
              <a:spcBef>
                <a:spcPts val="500"/>
              </a:spcBef>
              <a:buClr>
                <a:schemeClr val="accent1"/>
              </a:buClr>
              <a:buNone/>
              <a:defRPr sz="2200"/>
            </a:pPr>
            <a:r>
              <a:rPr lang="en-US" sz="2400" dirty="0">
                <a:solidFill>
                  <a:schemeClr val="tx1"/>
                </a:solidFill>
                <a:cs typeface="Times New Roman" panose="02020603050405020304" pitchFamily="18" charset="0"/>
              </a:rPr>
              <a:t>-</a:t>
            </a:r>
            <a:r>
              <a:rPr lang="en-US" sz="2400" i="1" dirty="0">
                <a:solidFill>
                  <a:schemeClr val="tx1"/>
                </a:solidFill>
                <a:cs typeface="Times New Roman" panose="02020603050405020304" pitchFamily="18" charset="0"/>
              </a:rPr>
              <a:t>Positive Assets Search Semi-Structured Interview Tool (PASSIT)</a:t>
            </a:r>
          </a:p>
          <a:p>
            <a:pPr marL="393192" lvl="1" indent="0">
              <a:lnSpc>
                <a:spcPct val="90000"/>
              </a:lnSpc>
              <a:spcBef>
                <a:spcPts val="500"/>
              </a:spcBef>
              <a:buClr>
                <a:schemeClr val="accent1"/>
              </a:buClr>
              <a:buNone/>
              <a:defRPr sz="2200"/>
            </a:pPr>
            <a:r>
              <a:rPr lang="en-US" sz="2400" i="1" dirty="0">
                <a:solidFill>
                  <a:schemeClr val="tx1"/>
                </a:solidFill>
                <a:cs typeface="Times New Roman" panose="02020603050405020304" pitchFamily="18" charset="0"/>
              </a:rPr>
              <a:t>-Interpersonal Needs Questionnaire (INQ)</a:t>
            </a:r>
          </a:p>
          <a:p>
            <a:pPr marL="393192" lvl="1" indent="0">
              <a:lnSpc>
                <a:spcPct val="90000"/>
              </a:lnSpc>
              <a:spcBef>
                <a:spcPts val="500"/>
              </a:spcBef>
              <a:buClr>
                <a:schemeClr val="accent1"/>
              </a:buClr>
              <a:buNone/>
              <a:defRPr sz="2200"/>
            </a:pPr>
            <a:r>
              <a:rPr lang="en-US" sz="2400" i="1" dirty="0">
                <a:solidFill>
                  <a:schemeClr val="tx1"/>
                </a:solidFill>
                <a:cs typeface="Times New Roman" panose="02020603050405020304" pitchFamily="18" charset="0"/>
              </a:rPr>
              <a:t>-Acquired Capability for Suicide Scale (ACSS)</a:t>
            </a:r>
          </a:p>
          <a:p>
            <a:pPr marL="393192" lvl="1" indent="0">
              <a:lnSpc>
                <a:spcPct val="90000"/>
              </a:lnSpc>
              <a:spcBef>
                <a:spcPts val="500"/>
              </a:spcBef>
              <a:buClr>
                <a:schemeClr val="accent1"/>
              </a:buClr>
              <a:buNone/>
              <a:defRPr sz="2200"/>
            </a:pPr>
            <a:r>
              <a:rPr lang="en-US" sz="2400" i="1" dirty="0">
                <a:solidFill>
                  <a:schemeClr val="tx1"/>
                </a:solidFill>
                <a:cs typeface="Times New Roman" panose="02020603050405020304" pitchFamily="18" charset="0"/>
              </a:rPr>
              <a:t>-Soldier’s Perceptions of Unit Cohesion Scale</a:t>
            </a:r>
          </a:p>
          <a:p>
            <a:pPr marL="393192" lvl="1" indent="0">
              <a:lnSpc>
                <a:spcPct val="90000"/>
              </a:lnSpc>
              <a:spcBef>
                <a:spcPts val="500"/>
              </a:spcBef>
              <a:buClr>
                <a:schemeClr val="accent1"/>
              </a:buClr>
              <a:buNone/>
              <a:defRPr sz="2200"/>
            </a:pPr>
            <a:endParaRPr sz="1900" dirty="0">
              <a:solidFill>
                <a:schemeClr val="tx1"/>
              </a:solidFill>
              <a:cs typeface="Times New Roman" panose="02020603050405020304" pitchFamily="18" charset="0"/>
            </a:endParaRPr>
          </a:p>
          <a:p>
            <a:pPr marL="393192" lvl="1" indent="0">
              <a:lnSpc>
                <a:spcPct val="90000"/>
              </a:lnSpc>
              <a:spcBef>
                <a:spcPts val="500"/>
              </a:spcBef>
              <a:buClr>
                <a:schemeClr val="accent1"/>
              </a:buClr>
              <a:buNone/>
              <a:defRPr sz="2200"/>
            </a:pPr>
            <a:endParaRPr dirty="0">
              <a:solidFill>
                <a:schemeClr val="tx1"/>
              </a:solidFill>
            </a:endParaRPr>
          </a:p>
        </p:txBody>
      </p:sp>
      <p:sp>
        <p:nvSpPr>
          <p:cNvPr id="2" name="Slide Number Placeholder 1"/>
          <p:cNvSpPr>
            <a:spLocks noGrp="1"/>
          </p:cNvSpPr>
          <p:nvPr>
            <p:ph type="sldNum" sz="quarter" idx="12"/>
          </p:nvPr>
        </p:nvSpPr>
        <p:spPr/>
        <p:txBody>
          <a:bodyPr/>
          <a:lstStyle/>
          <a:p>
            <a:fld id="{86CB4B4D-7CA3-9044-876B-883B54F8677D}" type="slidenum">
              <a:rPr lang="en-US" smtClean="0"/>
              <a:t>28</a:t>
            </a:fld>
            <a:endParaRPr lang="en-US"/>
          </a:p>
        </p:txBody>
      </p:sp>
    </p:spTree>
    <p:extLst>
      <p:ext uri="{BB962C8B-B14F-4D97-AF65-F5344CB8AC3E}">
        <p14:creationId xmlns:p14="http://schemas.microsoft.com/office/powerpoint/2010/main" val="314202938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4899"/>
            <a:ext cx="8229600" cy="1143001"/>
          </a:xfrm>
        </p:spPr>
        <p:txBody>
          <a:bodyPr>
            <a:normAutofit fontScale="90000"/>
          </a:bodyPr>
          <a:lstStyle/>
          <a:p>
            <a:pPr algn="ctr"/>
            <a:r>
              <a:rPr lang="en-US" sz="4800" dirty="0">
                <a:solidFill>
                  <a:schemeClr val="tx1"/>
                </a:solidFill>
                <a:latin typeface="+mn-lt"/>
                <a:cs typeface="Times New Roman" panose="02020603050405020304" pitchFamily="18" charset="0"/>
              </a:rPr>
              <a:t>Measures and Outcomes Data (2)</a:t>
            </a:r>
          </a:p>
        </p:txBody>
      </p:sp>
      <p:sp>
        <p:nvSpPr>
          <p:cNvPr id="5" name="Text Placeholder 4"/>
          <p:cNvSpPr>
            <a:spLocks noGrp="1"/>
          </p:cNvSpPr>
          <p:nvPr>
            <p:ph idx="1"/>
          </p:nvPr>
        </p:nvSpPr>
        <p:spPr>
          <a:xfrm>
            <a:off x="1216173" y="2052925"/>
            <a:ext cx="6711654" cy="4195481"/>
          </a:xfrm>
        </p:spPr>
        <p:txBody>
          <a:bodyPr>
            <a:normAutofit/>
          </a:bodyPr>
          <a:lstStyle/>
          <a:p>
            <a:pPr marL="393192" lvl="1" indent="0">
              <a:lnSpc>
                <a:spcPct val="90000"/>
              </a:lnSpc>
              <a:spcBef>
                <a:spcPts val="500"/>
              </a:spcBef>
              <a:buClr>
                <a:schemeClr val="accent1"/>
              </a:buClr>
              <a:buNone/>
              <a:defRPr sz="2200"/>
            </a:pPr>
            <a:r>
              <a:rPr lang="en-US" sz="2400" dirty="0">
                <a:solidFill>
                  <a:schemeClr val="tx1"/>
                </a:solidFill>
              </a:rPr>
              <a:t>(</a:t>
            </a:r>
            <a:r>
              <a:rPr lang="en-US" sz="2400" dirty="0">
                <a:solidFill>
                  <a:schemeClr val="tx1"/>
                </a:solidFill>
                <a:cs typeface="Times New Roman" panose="02020603050405020304" pitchFamily="18" charset="0"/>
              </a:rPr>
              <a:t>2) Two-year intervention period:</a:t>
            </a:r>
          </a:p>
          <a:p>
            <a:pPr marL="393192" lvl="1" indent="0">
              <a:lnSpc>
                <a:spcPct val="90000"/>
              </a:lnSpc>
              <a:spcBef>
                <a:spcPts val="500"/>
              </a:spcBef>
              <a:buClr>
                <a:schemeClr val="accent1"/>
              </a:buClr>
              <a:buNone/>
              <a:defRPr sz="2200"/>
            </a:pPr>
            <a:endParaRPr lang="en-US" sz="2400" i="1" dirty="0">
              <a:solidFill>
                <a:schemeClr val="tx1"/>
              </a:solidFill>
              <a:cs typeface="Times New Roman" panose="02020603050405020304" pitchFamily="18" charset="0"/>
            </a:endParaRPr>
          </a:p>
          <a:p>
            <a:pPr marL="393192" lvl="1" indent="0">
              <a:lnSpc>
                <a:spcPct val="90000"/>
              </a:lnSpc>
              <a:spcBef>
                <a:spcPts val="500"/>
              </a:spcBef>
              <a:buClr>
                <a:schemeClr val="accent1"/>
              </a:buClr>
              <a:buNone/>
              <a:defRPr sz="2200"/>
            </a:pPr>
            <a:r>
              <a:rPr lang="en-US" sz="2400" i="1" dirty="0">
                <a:solidFill>
                  <a:schemeClr val="tx1"/>
                </a:solidFill>
                <a:cs typeface="Times New Roman" panose="02020603050405020304" pitchFamily="18" charset="0"/>
              </a:rPr>
              <a:t>-Email replies </a:t>
            </a:r>
          </a:p>
          <a:p>
            <a:pPr marL="393192" lvl="1" indent="0">
              <a:lnSpc>
                <a:spcPct val="90000"/>
              </a:lnSpc>
              <a:spcBef>
                <a:spcPts val="500"/>
              </a:spcBef>
              <a:buClr>
                <a:schemeClr val="accent1"/>
              </a:buClr>
              <a:buNone/>
              <a:defRPr sz="2200"/>
            </a:pPr>
            <a:r>
              <a:rPr lang="en-US" sz="2400" i="1" dirty="0">
                <a:solidFill>
                  <a:schemeClr val="tx1"/>
                </a:solidFill>
                <a:cs typeface="Times New Roman" panose="02020603050405020304" pitchFamily="18" charset="0"/>
              </a:rPr>
              <a:t>-Undelivered emails</a:t>
            </a:r>
          </a:p>
          <a:p>
            <a:pPr marL="393192" lvl="1" indent="0">
              <a:lnSpc>
                <a:spcPct val="90000"/>
              </a:lnSpc>
              <a:spcBef>
                <a:spcPts val="500"/>
              </a:spcBef>
              <a:buClr>
                <a:schemeClr val="accent1"/>
              </a:buClr>
              <a:buNone/>
              <a:defRPr sz="2200"/>
            </a:pPr>
            <a:r>
              <a:rPr lang="en-US" sz="2400" i="1" dirty="0">
                <a:solidFill>
                  <a:schemeClr val="tx1"/>
                </a:solidFill>
                <a:cs typeface="Times New Roman" panose="02020603050405020304" pitchFamily="18" charset="0"/>
              </a:rPr>
              <a:t>-Content of replies (indicated crisis, expressed gratitude) </a:t>
            </a:r>
          </a:p>
        </p:txBody>
      </p:sp>
      <p:sp>
        <p:nvSpPr>
          <p:cNvPr id="2" name="Slide Number Placeholder 1"/>
          <p:cNvSpPr>
            <a:spLocks noGrp="1"/>
          </p:cNvSpPr>
          <p:nvPr>
            <p:ph type="sldNum" sz="quarter" idx="12"/>
          </p:nvPr>
        </p:nvSpPr>
        <p:spPr/>
        <p:txBody>
          <a:bodyPr/>
          <a:lstStyle/>
          <a:p>
            <a:fld id="{86CB4B4D-7CA3-9044-876B-883B54F8677D}" type="slidenum">
              <a:rPr lang="en-US" smtClean="0"/>
              <a:t>29</a:t>
            </a:fld>
            <a:endParaRPr lang="en-US"/>
          </a:p>
        </p:txBody>
      </p:sp>
    </p:spTree>
    <p:extLst>
      <p:ext uri="{BB962C8B-B14F-4D97-AF65-F5344CB8AC3E}">
        <p14:creationId xmlns:p14="http://schemas.microsoft.com/office/powerpoint/2010/main" val="277924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b="1" dirty="0"/>
              <a:t>Agenda</a:t>
            </a:r>
            <a:endParaRPr lang="en-US" sz="3200" dirty="0"/>
          </a:p>
        </p:txBody>
      </p:sp>
      <p:sp>
        <p:nvSpPr>
          <p:cNvPr id="3" name="Content Placeholder 2"/>
          <p:cNvSpPr>
            <a:spLocks noGrp="1"/>
          </p:cNvSpPr>
          <p:nvPr>
            <p:ph idx="1"/>
          </p:nvPr>
        </p:nvSpPr>
        <p:spPr/>
        <p:txBody>
          <a:bodyPr>
            <a:normAutofit/>
          </a:bodyPr>
          <a:lstStyle/>
          <a:p>
            <a:r>
              <a:rPr lang="en-US" dirty="0"/>
              <a:t>Background</a:t>
            </a:r>
          </a:p>
          <a:p>
            <a:pPr lvl="1"/>
            <a:r>
              <a:rPr lang="en-US" dirty="0"/>
              <a:t>Suicide risk after treatment discharge</a:t>
            </a:r>
          </a:p>
          <a:p>
            <a:pPr lvl="1"/>
            <a:r>
              <a:rPr lang="en-US" dirty="0"/>
              <a:t>Overview of Caring Contacts Intervention</a:t>
            </a:r>
          </a:p>
          <a:p>
            <a:pPr lvl="1"/>
            <a:r>
              <a:rPr lang="en-US" dirty="0"/>
              <a:t>Evidence-base (and limitations)</a:t>
            </a:r>
          </a:p>
          <a:p>
            <a:r>
              <a:rPr lang="en-US" dirty="0"/>
              <a:t>Methods and Procedures</a:t>
            </a:r>
          </a:p>
          <a:p>
            <a:pPr lvl="1"/>
            <a:r>
              <a:rPr lang="en-US" dirty="0"/>
              <a:t>Current Randomized Controlled Trial</a:t>
            </a:r>
          </a:p>
          <a:p>
            <a:pPr lvl="1"/>
            <a:r>
              <a:rPr lang="en-US" dirty="0"/>
              <a:t>Safety Protocol</a:t>
            </a:r>
          </a:p>
          <a:p>
            <a:r>
              <a:rPr lang="en-US" dirty="0"/>
              <a:t>Best Practice Recommendations</a:t>
            </a:r>
          </a:p>
          <a:p>
            <a:pPr lvl="1"/>
            <a:r>
              <a:rPr lang="en-US" dirty="0"/>
              <a:t>Lessons learned from a Randomized Controlled Trial</a:t>
            </a:r>
          </a:p>
          <a:p>
            <a:pPr lvl="1"/>
            <a:r>
              <a:rPr lang="en-US" dirty="0"/>
              <a:t>Benefits and Cost</a:t>
            </a:r>
          </a:p>
          <a:p>
            <a:pPr lvl="1"/>
            <a:r>
              <a:rPr lang="en-US" dirty="0"/>
              <a:t>Integration with current practices in DoD and VA Healthcare Systems</a:t>
            </a:r>
          </a:p>
          <a:p>
            <a:pPr lvl="1"/>
            <a:endParaRPr lang="en-US" dirty="0"/>
          </a:p>
        </p:txBody>
      </p:sp>
      <p:sp>
        <p:nvSpPr>
          <p:cNvPr id="4" name="Slide Number Placeholder 3"/>
          <p:cNvSpPr>
            <a:spLocks noGrp="1"/>
          </p:cNvSpPr>
          <p:nvPr>
            <p:ph type="sldNum" sz="quarter" idx="12"/>
          </p:nvPr>
        </p:nvSpPr>
        <p:spPr/>
        <p:txBody>
          <a:bodyPr/>
          <a:lstStyle/>
          <a:p>
            <a:fld id="{C50CB3F3-97B9-458C-9BE8-8FECADF5EDBB}" type="slidenum">
              <a:rPr lang="en-US" smtClean="0"/>
              <a:t>3</a:t>
            </a:fld>
            <a:endParaRPr lang="en-US"/>
          </a:p>
        </p:txBody>
      </p:sp>
    </p:spTree>
    <p:extLst>
      <p:ext uri="{BB962C8B-B14F-4D97-AF65-F5344CB8AC3E}">
        <p14:creationId xmlns:p14="http://schemas.microsoft.com/office/powerpoint/2010/main" val="3625010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4899"/>
            <a:ext cx="8229600" cy="1143001"/>
          </a:xfrm>
        </p:spPr>
        <p:txBody>
          <a:bodyPr>
            <a:normAutofit fontScale="90000"/>
          </a:bodyPr>
          <a:lstStyle/>
          <a:p>
            <a:pPr algn="ctr"/>
            <a:r>
              <a:rPr lang="en-US" sz="4800" dirty="0">
                <a:solidFill>
                  <a:schemeClr val="tx1"/>
                </a:solidFill>
                <a:latin typeface="+mn-lt"/>
                <a:cs typeface="Times New Roman" panose="02020603050405020304" pitchFamily="18" charset="0"/>
              </a:rPr>
              <a:t>Measures and Outcomes Data (3)</a:t>
            </a:r>
          </a:p>
        </p:txBody>
      </p:sp>
      <p:sp>
        <p:nvSpPr>
          <p:cNvPr id="5" name="Text Placeholder 4"/>
          <p:cNvSpPr>
            <a:spLocks noGrp="1"/>
          </p:cNvSpPr>
          <p:nvPr>
            <p:ph idx="1"/>
          </p:nvPr>
        </p:nvSpPr>
        <p:spPr>
          <a:xfrm>
            <a:off x="1216173" y="1995055"/>
            <a:ext cx="6711654" cy="4253352"/>
          </a:xfrm>
        </p:spPr>
        <p:txBody>
          <a:bodyPr>
            <a:normAutofit fontScale="92500" lnSpcReduction="10000"/>
          </a:bodyPr>
          <a:lstStyle/>
          <a:p>
            <a:pPr marL="393192" lvl="1" indent="0">
              <a:lnSpc>
                <a:spcPct val="90000"/>
              </a:lnSpc>
              <a:spcBef>
                <a:spcPts val="500"/>
              </a:spcBef>
              <a:buClr>
                <a:schemeClr val="accent1"/>
              </a:buClr>
              <a:buNone/>
              <a:defRPr sz="2200"/>
            </a:pPr>
            <a:r>
              <a:rPr lang="en-US" sz="2400" dirty="0">
                <a:solidFill>
                  <a:schemeClr val="tx1"/>
                </a:solidFill>
                <a:cs typeface="Times New Roman" panose="02020603050405020304" pitchFamily="18" charset="0"/>
              </a:rPr>
              <a:t>(3) Two years after index hospitalization:</a:t>
            </a:r>
          </a:p>
          <a:p>
            <a:pPr marL="393192" lvl="1" indent="0">
              <a:lnSpc>
                <a:spcPct val="90000"/>
              </a:lnSpc>
              <a:spcBef>
                <a:spcPts val="500"/>
              </a:spcBef>
              <a:buClr>
                <a:schemeClr val="accent1"/>
              </a:buClr>
              <a:buNone/>
              <a:defRPr sz="2200"/>
            </a:pPr>
            <a:endParaRPr lang="en-US" sz="2400" dirty="0">
              <a:solidFill>
                <a:schemeClr val="tx1"/>
              </a:solidFill>
              <a:cs typeface="Times New Roman" panose="02020603050405020304" pitchFamily="18" charset="0"/>
            </a:endParaRPr>
          </a:p>
          <a:p>
            <a:pPr marL="393192" lvl="1" indent="0">
              <a:lnSpc>
                <a:spcPct val="90000"/>
              </a:lnSpc>
              <a:spcBef>
                <a:spcPts val="500"/>
              </a:spcBef>
              <a:buClr>
                <a:schemeClr val="accent1"/>
              </a:buClr>
              <a:buNone/>
              <a:defRPr sz="2200"/>
            </a:pPr>
            <a:r>
              <a:rPr lang="en-US" sz="2400" i="1" dirty="0">
                <a:solidFill>
                  <a:schemeClr val="tx1"/>
                </a:solidFill>
                <a:cs typeface="Times New Roman" panose="02020603050405020304" pitchFamily="18" charset="0"/>
              </a:rPr>
              <a:t>-Suicides and all cause mortality rates will be collected.</a:t>
            </a:r>
          </a:p>
          <a:p>
            <a:pPr marL="393192" lvl="1" indent="0">
              <a:lnSpc>
                <a:spcPct val="90000"/>
              </a:lnSpc>
              <a:spcBef>
                <a:spcPts val="500"/>
              </a:spcBef>
              <a:buClr>
                <a:schemeClr val="accent1"/>
              </a:buClr>
              <a:buNone/>
              <a:defRPr sz="2200"/>
            </a:pPr>
            <a:endParaRPr lang="en-US" sz="2400" i="1" dirty="0">
              <a:solidFill>
                <a:schemeClr val="tx1"/>
              </a:solidFill>
              <a:cs typeface="Times New Roman" panose="02020603050405020304" pitchFamily="18" charset="0"/>
            </a:endParaRPr>
          </a:p>
          <a:p>
            <a:pPr marL="393192" lvl="1" indent="0">
              <a:lnSpc>
                <a:spcPct val="90000"/>
              </a:lnSpc>
              <a:spcBef>
                <a:spcPts val="500"/>
              </a:spcBef>
              <a:buClr>
                <a:schemeClr val="accent1"/>
              </a:buClr>
              <a:buNone/>
              <a:defRPr sz="2200"/>
            </a:pPr>
            <a:r>
              <a:rPr lang="en-US" sz="2400" i="1" dirty="0">
                <a:solidFill>
                  <a:schemeClr val="tx1"/>
                </a:solidFill>
                <a:cs typeface="Times New Roman" panose="02020603050405020304" pitchFamily="18" charset="0"/>
              </a:rPr>
              <a:t>-Sources: data will be obtained from CDC National Death Index Plus (NDI-Plus), Social Security Administration Death Master File</a:t>
            </a:r>
          </a:p>
          <a:p>
            <a:pPr marL="393192" lvl="1" indent="0">
              <a:lnSpc>
                <a:spcPct val="90000"/>
              </a:lnSpc>
              <a:spcBef>
                <a:spcPts val="500"/>
              </a:spcBef>
              <a:buClr>
                <a:schemeClr val="accent1"/>
              </a:buClr>
              <a:buNone/>
              <a:defRPr sz="2200"/>
            </a:pPr>
            <a:endParaRPr lang="en-US" sz="2400" i="1" dirty="0">
              <a:solidFill>
                <a:schemeClr val="tx1"/>
              </a:solidFill>
              <a:cs typeface="Times New Roman" panose="02020603050405020304" pitchFamily="18" charset="0"/>
            </a:endParaRPr>
          </a:p>
          <a:p>
            <a:pPr marL="393192" lvl="1" indent="0">
              <a:lnSpc>
                <a:spcPct val="90000"/>
              </a:lnSpc>
              <a:spcBef>
                <a:spcPts val="500"/>
              </a:spcBef>
              <a:buClr>
                <a:schemeClr val="accent1"/>
              </a:buClr>
              <a:buNone/>
              <a:defRPr sz="2200"/>
            </a:pPr>
            <a:r>
              <a:rPr lang="en-US" sz="2400" i="1" dirty="0">
                <a:solidFill>
                  <a:schemeClr val="tx1"/>
                </a:solidFill>
                <a:cs typeface="Times New Roman" panose="02020603050405020304" pitchFamily="18" charset="0"/>
              </a:rPr>
              <a:t>-Surveys will be conducted to obtain information re: mental health service utilization.</a:t>
            </a:r>
          </a:p>
          <a:p>
            <a:pPr marL="393192" lvl="1" indent="0">
              <a:lnSpc>
                <a:spcPct val="90000"/>
              </a:lnSpc>
              <a:spcBef>
                <a:spcPts val="500"/>
              </a:spcBef>
              <a:buClr>
                <a:schemeClr val="accent1"/>
              </a:buClr>
              <a:buNone/>
              <a:defRPr sz="2200"/>
            </a:pPr>
            <a:endParaRPr lang="en-US" sz="2400" i="1" dirty="0">
              <a:solidFill>
                <a:schemeClr val="tx1"/>
              </a:solidFill>
              <a:cs typeface="Times New Roman" panose="02020603050405020304" pitchFamily="18" charset="0"/>
            </a:endParaRPr>
          </a:p>
          <a:p>
            <a:pPr marL="393192" lvl="1" indent="0">
              <a:lnSpc>
                <a:spcPct val="90000"/>
              </a:lnSpc>
              <a:spcBef>
                <a:spcPts val="500"/>
              </a:spcBef>
              <a:buClr>
                <a:schemeClr val="accent1"/>
              </a:buClr>
              <a:buNone/>
              <a:defRPr sz="2200"/>
            </a:pPr>
            <a:r>
              <a:rPr lang="en-US" sz="2400" i="1" dirty="0">
                <a:solidFill>
                  <a:schemeClr val="tx1"/>
                </a:solidFill>
                <a:cs typeface="Times New Roman" panose="02020603050405020304" pitchFamily="18" charset="0"/>
              </a:rPr>
              <a:t>-Electronic health records will be reviewed to assess the accuracy of self-reported data.</a:t>
            </a:r>
          </a:p>
        </p:txBody>
      </p:sp>
      <p:sp>
        <p:nvSpPr>
          <p:cNvPr id="2" name="Slide Number Placeholder 1"/>
          <p:cNvSpPr>
            <a:spLocks noGrp="1"/>
          </p:cNvSpPr>
          <p:nvPr>
            <p:ph type="sldNum" sz="quarter" idx="12"/>
          </p:nvPr>
        </p:nvSpPr>
        <p:spPr/>
        <p:txBody>
          <a:bodyPr/>
          <a:lstStyle/>
          <a:p>
            <a:fld id="{86CB4B4D-7CA3-9044-876B-883B54F8677D}" type="slidenum">
              <a:rPr lang="en-US" smtClean="0"/>
              <a:t>30</a:t>
            </a:fld>
            <a:endParaRPr lang="en-US"/>
          </a:p>
        </p:txBody>
      </p:sp>
    </p:spTree>
    <p:extLst>
      <p:ext uri="{BB962C8B-B14F-4D97-AF65-F5344CB8AC3E}">
        <p14:creationId xmlns:p14="http://schemas.microsoft.com/office/powerpoint/2010/main" val="1395030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xfrm>
            <a:off x="744582" y="581891"/>
            <a:ext cx="7770767" cy="869459"/>
          </a:xfrm>
          <a:prstGeom prst="rect">
            <a:avLst/>
          </a:prstGeom>
        </p:spPr>
        <p:txBody>
          <a:bodyPr>
            <a:normAutofit fontScale="90000"/>
          </a:bodyPr>
          <a:lstStyle>
            <a:lvl1pPr defTabSz="905255">
              <a:defRPr sz="4950"/>
            </a:lvl1pPr>
          </a:lstStyle>
          <a:p>
            <a:pPr algn="ctr"/>
            <a:r>
              <a:rPr sz="5300" dirty="0">
                <a:solidFill>
                  <a:schemeClr val="tx1"/>
                </a:solidFill>
                <a:latin typeface="+mn-lt"/>
                <a:cs typeface="Times New Roman" panose="02020603050405020304" pitchFamily="18" charset="0"/>
              </a:rPr>
              <a:t>Email and Data Managemen</a:t>
            </a:r>
            <a:r>
              <a:rPr lang="en-US" sz="5300" dirty="0">
                <a:solidFill>
                  <a:schemeClr val="tx1"/>
                </a:solidFill>
                <a:latin typeface="+mn-lt"/>
                <a:cs typeface="Times New Roman" panose="02020603050405020304" pitchFamily="18" charset="0"/>
              </a:rPr>
              <a:t>t</a:t>
            </a:r>
            <a:endParaRPr dirty="0">
              <a:solidFill>
                <a:schemeClr val="tx1"/>
              </a:solidFill>
              <a:latin typeface="+mn-lt"/>
              <a:cs typeface="Times New Roman" panose="02020603050405020304" pitchFamily="18" charset="0"/>
            </a:endParaRPr>
          </a:p>
        </p:txBody>
      </p:sp>
      <p:sp>
        <p:nvSpPr>
          <p:cNvPr id="229" name="Shape 229"/>
          <p:cNvSpPr>
            <a:spLocks noGrp="1"/>
          </p:cNvSpPr>
          <p:nvPr>
            <p:ph idx="1"/>
          </p:nvPr>
        </p:nvSpPr>
        <p:spPr>
          <a:xfrm>
            <a:off x="1216173" y="1745673"/>
            <a:ext cx="6711654" cy="4527530"/>
          </a:xfrm>
          <a:prstGeom prst="rect">
            <a:avLst/>
          </a:prstGeom>
        </p:spPr>
        <p:txBody>
          <a:bodyPr>
            <a:noAutofit/>
          </a:bodyPr>
          <a:lstStyle/>
          <a:p>
            <a:pPr marL="0" indent="0">
              <a:buNone/>
            </a:pPr>
            <a:r>
              <a:rPr lang="en-US" sz="2400" dirty="0">
                <a:solidFill>
                  <a:schemeClr val="tx1"/>
                </a:solidFill>
                <a:cs typeface="Times New Roman" panose="02020603050405020304" pitchFamily="18" charset="0"/>
              </a:rPr>
              <a:t>All Centralized email system for each site is established: continuingcare@va.gov</a:t>
            </a:r>
          </a:p>
          <a:p>
            <a:pPr marL="0" indent="0">
              <a:buNone/>
            </a:pPr>
            <a:r>
              <a:rPr lang="en-US" sz="2400" dirty="0">
                <a:solidFill>
                  <a:schemeClr val="tx1"/>
                </a:solidFill>
                <a:cs typeface="Times New Roman" panose="02020603050405020304" pitchFamily="18" charset="0"/>
              </a:rPr>
              <a:t>E-mails are monitored for any potential crisis state; all emails are archived.</a:t>
            </a:r>
          </a:p>
          <a:p>
            <a:pPr marL="0" indent="0">
              <a:buNone/>
            </a:pPr>
            <a:endParaRPr lang="en-US" sz="2400" dirty="0">
              <a:solidFill>
                <a:schemeClr val="tx1"/>
              </a:solidFill>
              <a:cs typeface="Times New Roman" panose="02020603050405020304" pitchFamily="18" charset="0"/>
            </a:endParaRPr>
          </a:p>
          <a:p>
            <a:pPr marL="0" indent="0">
              <a:buNone/>
            </a:pPr>
            <a:r>
              <a:rPr lang="en-US" sz="2400" dirty="0">
                <a:solidFill>
                  <a:schemeClr val="tx1"/>
                </a:solidFill>
                <a:cs typeface="Times New Roman" panose="02020603050405020304" pitchFamily="18" charset="0"/>
              </a:rPr>
              <a:t>Data collected on paper are entered into secure local database. Copy of local database is sent to lead site for inclusion into a master database using encryption.</a:t>
            </a:r>
          </a:p>
          <a:p>
            <a:pPr marL="0" indent="0">
              <a:buNone/>
            </a:pPr>
            <a:r>
              <a:rPr lang="en-US" sz="2400" dirty="0">
                <a:solidFill>
                  <a:schemeClr val="tx1"/>
                </a:solidFill>
                <a:cs typeface="Times New Roman" panose="02020603050405020304" pitchFamily="18" charset="0"/>
              </a:rPr>
              <a:t> </a:t>
            </a:r>
          </a:p>
          <a:p>
            <a:pPr marL="0" indent="0">
              <a:buNone/>
            </a:pPr>
            <a:r>
              <a:rPr lang="en-US" sz="2400" dirty="0">
                <a:solidFill>
                  <a:schemeClr val="tx1"/>
                </a:solidFill>
                <a:cs typeface="Times New Roman" panose="02020603050405020304" pitchFamily="18" charset="0"/>
              </a:rPr>
              <a:t>Local site maintains essential logs: subject recruitment, email tracking, etc.</a:t>
            </a:r>
          </a:p>
          <a:p>
            <a:pPr marL="0" indent="0">
              <a:buNone/>
            </a:pPr>
            <a:endParaRPr lang="en-US" sz="2200" dirty="0">
              <a:solidFill>
                <a:schemeClr val="tx1"/>
              </a:solidFill>
              <a:cs typeface="Times New Roman" panose="02020603050405020304" pitchFamily="18" charset="0"/>
            </a:endParaRPr>
          </a:p>
          <a:p>
            <a:pPr marL="0" indent="0">
              <a:buNone/>
            </a:pPr>
            <a:endParaRPr lang="en-US" sz="2200" dirty="0">
              <a:solidFill>
                <a:schemeClr val="tx1"/>
              </a:solidFill>
              <a:cs typeface="Times New Roman" panose="02020603050405020304" pitchFamily="18" charset="0"/>
            </a:endParaRPr>
          </a:p>
          <a:p>
            <a:pPr marL="0" indent="0">
              <a:buNone/>
            </a:pPr>
            <a:endParaRPr sz="2200" dirty="0">
              <a:solidFill>
                <a:schemeClr val="tx1"/>
              </a:solidFill>
            </a:endParaRPr>
          </a:p>
        </p:txBody>
      </p:sp>
      <p:sp>
        <p:nvSpPr>
          <p:cNvPr id="2" name="Slide Number Placeholder 1"/>
          <p:cNvSpPr>
            <a:spLocks noGrp="1"/>
          </p:cNvSpPr>
          <p:nvPr>
            <p:ph type="sldNum" sz="quarter" idx="12"/>
          </p:nvPr>
        </p:nvSpPr>
        <p:spPr/>
        <p:txBody>
          <a:bodyPr/>
          <a:lstStyle/>
          <a:p>
            <a:fld id="{86CB4B4D-7CA3-9044-876B-883B54F8677D}" type="slidenum">
              <a:rPr lang="en-US" smtClean="0"/>
              <a:t>31</a:t>
            </a:fld>
            <a:endParaRPr lang="en-US"/>
          </a:p>
        </p:txBody>
      </p:sp>
    </p:spTree>
    <p:extLst>
      <p:ext uri="{BB962C8B-B14F-4D97-AF65-F5344CB8AC3E}">
        <p14:creationId xmlns:p14="http://schemas.microsoft.com/office/powerpoint/2010/main" val="258588742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1044310" y="452718"/>
            <a:ext cx="7055380" cy="1400530"/>
          </a:xfrm>
          <a:prstGeom prst="rect">
            <a:avLst/>
          </a:prstGeom>
        </p:spPr>
        <p:txBody>
          <a:bodyPr>
            <a:normAutofit/>
          </a:bodyPr>
          <a:lstStyle/>
          <a:p>
            <a:pPr algn="ctr"/>
            <a:r>
              <a:rPr sz="4800" dirty="0">
                <a:solidFill>
                  <a:schemeClr val="tx1"/>
                </a:solidFill>
                <a:latin typeface="+mn-lt"/>
                <a:cs typeface="Times New Roman" panose="02020603050405020304" pitchFamily="18" charset="0"/>
              </a:rPr>
              <a:t>Letter Example </a:t>
            </a:r>
          </a:p>
        </p:txBody>
      </p:sp>
      <p:sp>
        <p:nvSpPr>
          <p:cNvPr id="238" name="Shape 238"/>
          <p:cNvSpPr>
            <a:spLocks noGrp="1"/>
          </p:cNvSpPr>
          <p:nvPr>
            <p:ph type="body" sz="half" idx="1"/>
          </p:nvPr>
        </p:nvSpPr>
        <p:spPr>
          <a:xfrm>
            <a:off x="647700" y="1516044"/>
            <a:ext cx="7848600" cy="4434842"/>
          </a:xfrm>
          <a:prstGeom prst="rect">
            <a:avLst/>
          </a:prstGeom>
        </p:spPr>
        <p:txBody>
          <a:bodyPr>
            <a:normAutofit fontScale="62500" lnSpcReduction="20000"/>
          </a:bodyPr>
          <a:lstStyle/>
          <a:p>
            <a:pPr marL="0" indent="0" defTabSz="905255">
              <a:lnSpc>
                <a:spcPct val="80000"/>
              </a:lnSpc>
              <a:spcBef>
                <a:spcPts val="300"/>
              </a:spcBef>
              <a:buSzTx/>
              <a:buNone/>
              <a:defRPr sz="2772">
                <a:latin typeface="Gill Sans MT"/>
                <a:ea typeface="Gill Sans MT"/>
                <a:cs typeface="Gill Sans MT"/>
                <a:sym typeface="Gill Sans MT"/>
              </a:defRPr>
            </a:pPr>
            <a:endParaRPr lang="en-US" sz="2800" dirty="0">
              <a:solidFill>
                <a:schemeClr val="tx1"/>
              </a:solidFill>
            </a:endParaRPr>
          </a:p>
          <a:p>
            <a:pPr marL="0" indent="0" defTabSz="905255">
              <a:lnSpc>
                <a:spcPct val="90000"/>
              </a:lnSpc>
              <a:spcBef>
                <a:spcPts val="300"/>
              </a:spcBef>
              <a:buSzTx/>
              <a:buNone/>
              <a:defRPr sz="1485" i="1">
                <a:latin typeface="Gill Sans MT"/>
                <a:ea typeface="Gill Sans MT"/>
                <a:cs typeface="Gill Sans MT"/>
                <a:sym typeface="Gill Sans MT"/>
              </a:defRPr>
            </a:pPr>
            <a:r>
              <a:rPr lang="en-US" sz="2800" dirty="0">
                <a:solidFill>
                  <a:schemeClr val="tx1"/>
                </a:solidFill>
                <a:cs typeface="Times New Roman" panose="02020603050405020304" pitchFamily="18" charset="0"/>
              </a:rPr>
              <a:t>Dear _________, </a:t>
            </a:r>
          </a:p>
          <a:p>
            <a:pPr marL="0" indent="0" defTabSz="905255">
              <a:lnSpc>
                <a:spcPct val="90000"/>
              </a:lnSpc>
              <a:spcBef>
                <a:spcPts val="300"/>
              </a:spcBef>
              <a:buSzTx/>
              <a:buNone/>
              <a:defRPr sz="2772" i="1">
                <a:latin typeface="Gill Sans MT"/>
                <a:ea typeface="Gill Sans MT"/>
                <a:cs typeface="Gill Sans MT"/>
                <a:sym typeface="Gill Sans MT"/>
              </a:defRPr>
            </a:pPr>
            <a:endParaRPr lang="en-US" sz="2800" dirty="0">
              <a:solidFill>
                <a:schemeClr val="tx1"/>
              </a:solidFill>
              <a:cs typeface="Times New Roman" panose="02020603050405020304" pitchFamily="18" charset="0"/>
            </a:endParaRPr>
          </a:p>
          <a:p>
            <a:pPr marL="0" indent="0" defTabSz="905255">
              <a:lnSpc>
                <a:spcPct val="90000"/>
              </a:lnSpc>
              <a:spcBef>
                <a:spcPts val="300"/>
              </a:spcBef>
              <a:buSzTx/>
              <a:buNone/>
              <a:defRPr sz="1485" i="1">
                <a:latin typeface="Gill Sans MT"/>
                <a:ea typeface="Gill Sans MT"/>
                <a:cs typeface="Gill Sans MT"/>
                <a:sym typeface="Gill Sans MT"/>
              </a:defRPr>
            </a:pPr>
            <a:r>
              <a:rPr lang="en-US" sz="2800" dirty="0">
                <a:solidFill>
                  <a:schemeClr val="tx1"/>
                </a:solidFill>
                <a:cs typeface="Times New Roman" panose="02020603050405020304" pitchFamily="18" charset="0"/>
              </a:rPr>
              <a:t>We are just checking in with you again to let you know we are thinking about you. Hope you’re doing something that is relaxing and enjoyable. It’s good to take a break and treat yourself to something. We hope everything is going well. If you feel like dropping us a line, we would be happy to hear from you.</a:t>
            </a:r>
          </a:p>
          <a:p>
            <a:pPr marL="0" indent="0" defTabSz="905255">
              <a:lnSpc>
                <a:spcPct val="90000"/>
              </a:lnSpc>
              <a:spcBef>
                <a:spcPts val="300"/>
              </a:spcBef>
              <a:buSzTx/>
              <a:buNone/>
              <a:defRPr sz="1485" i="1">
                <a:latin typeface="Gill Sans MT"/>
                <a:ea typeface="Gill Sans MT"/>
                <a:cs typeface="Gill Sans MT"/>
                <a:sym typeface="Gill Sans MT"/>
              </a:defRPr>
            </a:pPr>
            <a:r>
              <a:rPr lang="en-US" sz="2800" dirty="0">
                <a:solidFill>
                  <a:schemeClr val="tx1"/>
                </a:solidFill>
                <a:cs typeface="Times New Roman" panose="02020603050405020304" pitchFamily="18" charset="0"/>
              </a:rPr>
              <a:t>  </a:t>
            </a:r>
          </a:p>
          <a:p>
            <a:pPr marL="0" indent="0" defTabSz="905255">
              <a:lnSpc>
                <a:spcPct val="90000"/>
              </a:lnSpc>
              <a:spcBef>
                <a:spcPts val="300"/>
              </a:spcBef>
              <a:buSzTx/>
              <a:buNone/>
              <a:defRPr sz="1485" i="1">
                <a:latin typeface="Gill Sans MT"/>
                <a:ea typeface="Gill Sans MT"/>
                <a:cs typeface="Gill Sans MT"/>
                <a:sym typeface="Gill Sans MT"/>
              </a:defRPr>
            </a:pPr>
            <a:r>
              <a:rPr lang="en-US" sz="2800" dirty="0">
                <a:solidFill>
                  <a:schemeClr val="tx1"/>
                </a:solidFill>
                <a:cs typeface="Times New Roman" panose="02020603050405020304" pitchFamily="18" charset="0"/>
              </a:rPr>
              <a:t>Best wishes,</a:t>
            </a:r>
          </a:p>
          <a:p>
            <a:pPr marL="0" indent="0" defTabSz="905255">
              <a:lnSpc>
                <a:spcPct val="90000"/>
              </a:lnSpc>
              <a:spcBef>
                <a:spcPts val="300"/>
              </a:spcBef>
              <a:buSzTx/>
              <a:buNone/>
              <a:defRPr sz="2772" i="1">
                <a:latin typeface="Gill Sans MT"/>
                <a:ea typeface="Gill Sans MT"/>
                <a:cs typeface="Gill Sans MT"/>
                <a:sym typeface="Gill Sans MT"/>
              </a:defRPr>
            </a:pPr>
            <a:endParaRPr lang="en-US" sz="2800" dirty="0">
              <a:solidFill>
                <a:schemeClr val="tx1"/>
              </a:solidFill>
              <a:cs typeface="Times New Roman" panose="02020603050405020304" pitchFamily="18" charset="0"/>
            </a:endParaRPr>
          </a:p>
          <a:p>
            <a:pPr marL="0" indent="0" defTabSz="905255">
              <a:lnSpc>
                <a:spcPct val="90000"/>
              </a:lnSpc>
              <a:spcBef>
                <a:spcPts val="300"/>
              </a:spcBef>
              <a:buSzTx/>
              <a:buNone/>
              <a:defRPr sz="1485" i="1">
                <a:latin typeface="Gill Sans MT"/>
                <a:ea typeface="Gill Sans MT"/>
                <a:cs typeface="Gill Sans MT"/>
                <a:sym typeface="Gill Sans MT"/>
              </a:defRPr>
            </a:pPr>
            <a:r>
              <a:rPr lang="en-US" sz="2800" dirty="0">
                <a:solidFill>
                  <a:schemeClr val="tx1"/>
                </a:solidFill>
                <a:cs typeface="Times New Roman" panose="02020603050405020304" pitchFamily="18" charset="0"/>
              </a:rPr>
              <a:t>Gopin Saini &amp; Matilda Stelzer</a:t>
            </a:r>
          </a:p>
          <a:p>
            <a:pPr marL="0" indent="0" defTabSz="905255">
              <a:lnSpc>
                <a:spcPct val="90000"/>
              </a:lnSpc>
              <a:spcBef>
                <a:spcPts val="300"/>
              </a:spcBef>
              <a:buSzTx/>
              <a:buNone/>
              <a:defRPr sz="1485">
                <a:latin typeface="Gill Sans MT"/>
                <a:ea typeface="Gill Sans MT"/>
                <a:cs typeface="Gill Sans MT"/>
                <a:sym typeface="Gill Sans MT"/>
              </a:defRPr>
            </a:pPr>
            <a:r>
              <a:rPr lang="en-US" sz="2800" dirty="0">
                <a:solidFill>
                  <a:schemeClr val="tx1"/>
                </a:solidFill>
                <a:cs typeface="Times New Roman" panose="02020603050405020304" pitchFamily="18" charset="0"/>
              </a:rPr>
              <a:t> </a:t>
            </a:r>
          </a:p>
          <a:p>
            <a:pPr marL="0" indent="0" defTabSz="905255">
              <a:lnSpc>
                <a:spcPct val="90000"/>
              </a:lnSpc>
              <a:spcBef>
                <a:spcPts val="300"/>
              </a:spcBef>
              <a:buSzTx/>
              <a:buNone/>
              <a:defRPr sz="1485">
                <a:latin typeface="Gill Sans MT"/>
                <a:ea typeface="Gill Sans MT"/>
                <a:cs typeface="Gill Sans MT"/>
                <a:sym typeface="Gill Sans MT"/>
              </a:defRPr>
            </a:pPr>
            <a:r>
              <a:rPr lang="en-US" sz="2800" dirty="0">
                <a:solidFill>
                  <a:schemeClr val="tx1"/>
                </a:solidFill>
                <a:cs typeface="Times New Roman" panose="02020603050405020304" pitchFamily="18" charset="0"/>
              </a:rPr>
              <a:t>Please note that the following resources are always available to you:</a:t>
            </a:r>
          </a:p>
          <a:p>
            <a:pPr marL="0" indent="0" defTabSz="905255">
              <a:lnSpc>
                <a:spcPct val="90000"/>
              </a:lnSpc>
              <a:spcBef>
                <a:spcPts val="300"/>
              </a:spcBef>
              <a:buSzTx/>
              <a:buNone/>
              <a:defRPr sz="2772">
                <a:latin typeface="Gill Sans MT"/>
                <a:ea typeface="Gill Sans MT"/>
                <a:cs typeface="Gill Sans MT"/>
                <a:sym typeface="Gill Sans MT"/>
              </a:defRPr>
            </a:pPr>
            <a:endParaRPr lang="en-US" sz="2800" dirty="0">
              <a:solidFill>
                <a:schemeClr val="tx1"/>
              </a:solidFill>
              <a:cs typeface="Times New Roman" panose="02020603050405020304" pitchFamily="18" charset="0"/>
            </a:endParaRPr>
          </a:p>
          <a:p>
            <a:pPr marL="0" indent="0" defTabSz="905255">
              <a:lnSpc>
                <a:spcPct val="90000"/>
              </a:lnSpc>
              <a:spcBef>
                <a:spcPts val="300"/>
              </a:spcBef>
              <a:buSzTx/>
              <a:buNone/>
              <a:defRPr sz="1485">
                <a:latin typeface="Gill Sans MT"/>
                <a:ea typeface="Gill Sans MT"/>
                <a:cs typeface="Gill Sans MT"/>
                <a:sym typeface="Gill Sans MT"/>
              </a:defRPr>
            </a:pPr>
            <a:r>
              <a:rPr lang="en-US" sz="2800" dirty="0">
                <a:solidFill>
                  <a:schemeClr val="tx1"/>
                </a:solidFill>
                <a:cs typeface="Times New Roman" panose="02020603050405020304" pitchFamily="18" charset="0"/>
              </a:rPr>
              <a:t>Veterans Crisis Line: </a:t>
            </a:r>
            <a:r>
              <a:rPr lang="en-US" sz="2800" b="1" dirty="0">
                <a:solidFill>
                  <a:schemeClr val="tx1"/>
                </a:solidFill>
                <a:cs typeface="Times New Roman" panose="02020603050405020304" pitchFamily="18" charset="0"/>
              </a:rPr>
              <a:t>1-800-273-8255</a:t>
            </a:r>
            <a:r>
              <a:rPr lang="en-US" sz="2800" dirty="0">
                <a:solidFill>
                  <a:schemeClr val="tx1"/>
                </a:solidFill>
                <a:cs typeface="Times New Roman" panose="02020603050405020304" pitchFamily="18" charset="0"/>
              </a:rPr>
              <a:t> </a:t>
            </a:r>
            <a:r>
              <a:rPr lang="en-US" sz="2800" b="1" dirty="0">
                <a:solidFill>
                  <a:schemeClr val="tx1"/>
                </a:solidFill>
                <a:cs typeface="Times New Roman" panose="02020603050405020304" pitchFamily="18" charset="0"/>
              </a:rPr>
              <a:t>Press “1”</a:t>
            </a:r>
            <a:r>
              <a:rPr lang="en-US" sz="2800" dirty="0">
                <a:solidFill>
                  <a:schemeClr val="tx1"/>
                </a:solidFill>
                <a:cs typeface="Times New Roman" panose="02020603050405020304" pitchFamily="18" charset="0"/>
              </a:rPr>
              <a:t> as soon as you hear the recording asking if you are a veteran to be connected to a VA counselor </a:t>
            </a:r>
            <a:r>
              <a:rPr lang="en-US" sz="2800" b="1" dirty="0">
                <a:solidFill>
                  <a:schemeClr val="tx1"/>
                </a:solidFill>
                <a:cs typeface="Times New Roman" panose="02020603050405020304" pitchFamily="18" charset="0"/>
              </a:rPr>
              <a:t>immediately</a:t>
            </a:r>
            <a:r>
              <a:rPr lang="en-US" sz="2800" dirty="0">
                <a:solidFill>
                  <a:schemeClr val="tx1"/>
                </a:solidFill>
                <a:cs typeface="Times New Roman" panose="02020603050405020304" pitchFamily="18" charset="0"/>
              </a:rPr>
              <a:t>.  </a:t>
            </a:r>
          </a:p>
          <a:p>
            <a:pPr marL="0" indent="0" defTabSz="905255">
              <a:lnSpc>
                <a:spcPct val="90000"/>
              </a:lnSpc>
              <a:spcBef>
                <a:spcPts val="300"/>
              </a:spcBef>
              <a:buSzTx/>
              <a:buNone/>
              <a:defRPr sz="1485">
                <a:latin typeface="Gill Sans MT"/>
                <a:ea typeface="Gill Sans MT"/>
                <a:cs typeface="Gill Sans MT"/>
                <a:sym typeface="Gill Sans MT"/>
              </a:defRPr>
            </a:pPr>
            <a:r>
              <a:rPr lang="en-US" sz="2800" dirty="0">
                <a:solidFill>
                  <a:schemeClr val="tx1"/>
                </a:solidFill>
                <a:cs typeface="Times New Roman" panose="02020603050405020304" pitchFamily="18" charset="0"/>
              </a:rPr>
              <a:t>Online chat is also available at </a:t>
            </a:r>
            <a:r>
              <a:rPr lang="en-US" sz="2800" u="sng" dirty="0">
                <a:solidFill>
                  <a:schemeClr val="tx1"/>
                </a:solidFill>
                <a:uFill>
                  <a:solidFill>
                    <a:srgbClr val="F49100"/>
                  </a:solidFill>
                </a:uFill>
                <a:cs typeface="Times New Roman" panose="02020603050405020304" pitchFamily="18" charset="0"/>
              </a:rPr>
              <a:t>www.veteranscrisisline.net</a:t>
            </a:r>
            <a:r>
              <a:rPr lang="en-US" sz="2800" dirty="0">
                <a:solidFill>
                  <a:schemeClr val="tx1"/>
                </a:solidFill>
                <a:cs typeface="Times New Roman" panose="02020603050405020304" pitchFamily="18" charset="0"/>
              </a:rPr>
              <a:t>  </a:t>
            </a:r>
          </a:p>
          <a:p>
            <a:pPr marL="0" indent="0" defTabSz="905255">
              <a:lnSpc>
                <a:spcPct val="90000"/>
              </a:lnSpc>
              <a:spcBef>
                <a:spcPts val="300"/>
              </a:spcBef>
              <a:buSzTx/>
              <a:buNone/>
              <a:defRPr sz="1485">
                <a:latin typeface="Gill Sans MT"/>
                <a:ea typeface="Gill Sans MT"/>
                <a:cs typeface="Gill Sans MT"/>
                <a:sym typeface="Gill Sans MT"/>
              </a:defRPr>
            </a:pPr>
            <a:r>
              <a:rPr lang="en-US" sz="2800" dirty="0">
                <a:solidFill>
                  <a:schemeClr val="tx1"/>
                </a:solidFill>
                <a:cs typeface="Times New Roman" panose="02020603050405020304" pitchFamily="18" charset="0"/>
              </a:rPr>
              <a:t> DoD/VA Suicide Outreach:</a:t>
            </a:r>
            <a:r>
              <a:rPr lang="en-US" sz="2800" u="sng" dirty="0">
                <a:solidFill>
                  <a:schemeClr val="tx1"/>
                </a:solidFill>
                <a:cs typeface="Times New Roman" panose="02020603050405020304" pitchFamily="18" charset="0"/>
              </a:rPr>
              <a:t> </a:t>
            </a:r>
            <a:r>
              <a:rPr lang="en-US" sz="2800" u="sng" dirty="0">
                <a:solidFill>
                  <a:schemeClr val="tx1"/>
                </a:solidFill>
                <a:uFill>
                  <a:solidFill>
                    <a:srgbClr val="F49100"/>
                  </a:solidFill>
                </a:uFill>
                <a:cs typeface="Times New Roman" panose="02020603050405020304" pitchFamily="18" charset="0"/>
              </a:rPr>
              <a:t>www.suicideoutreach.org</a:t>
            </a:r>
            <a:endParaRPr lang="en-US" sz="2800" u="sng" dirty="0">
              <a:solidFill>
                <a:schemeClr val="tx1"/>
              </a:solidFill>
              <a:uFill>
                <a:solidFill>
                  <a:srgbClr val="F49100"/>
                </a:solidFill>
              </a:uFill>
              <a:cs typeface="Times New Roman" panose="02020603050405020304" pitchFamily="18" charset="0"/>
              <a:hlinkClick r:id="" action="ppaction://noaction"/>
            </a:endParaRPr>
          </a:p>
          <a:p>
            <a:pPr marL="0" indent="0" defTabSz="905255">
              <a:lnSpc>
                <a:spcPct val="90000"/>
              </a:lnSpc>
              <a:spcBef>
                <a:spcPts val="300"/>
              </a:spcBef>
              <a:buSzTx/>
              <a:buNone/>
              <a:defRPr sz="1485">
                <a:latin typeface="Gill Sans MT"/>
                <a:ea typeface="Gill Sans MT"/>
                <a:cs typeface="Gill Sans MT"/>
                <a:sym typeface="Gill Sans MT"/>
              </a:defRPr>
            </a:pPr>
            <a:endParaRPr lang="en-US" sz="2800" u="sng" dirty="0">
              <a:solidFill>
                <a:schemeClr val="tx1"/>
              </a:solidFill>
              <a:uFill>
                <a:solidFill>
                  <a:srgbClr val="F49100"/>
                </a:solidFill>
              </a:uFill>
              <a:cs typeface="Times New Roman" panose="02020603050405020304" pitchFamily="18" charset="0"/>
              <a:hlinkClick r:id="" action="ppaction://noaction"/>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32</a:t>
            </a:fld>
            <a:endParaRPr lang="en-US"/>
          </a:p>
        </p:txBody>
      </p:sp>
    </p:spTree>
    <p:extLst>
      <p:ext uri="{BB962C8B-B14F-4D97-AF65-F5344CB8AC3E}">
        <p14:creationId xmlns:p14="http://schemas.microsoft.com/office/powerpoint/2010/main" val="333943993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xfrm>
            <a:off x="1044310" y="452718"/>
            <a:ext cx="7055380" cy="1057105"/>
          </a:xfrm>
          <a:prstGeom prst="rect">
            <a:avLst/>
          </a:prstGeom>
        </p:spPr>
        <p:txBody>
          <a:bodyPr>
            <a:normAutofit/>
          </a:bodyPr>
          <a:lstStyle/>
          <a:p>
            <a:pPr algn="ctr"/>
            <a:r>
              <a:rPr sz="4800" dirty="0">
                <a:solidFill>
                  <a:schemeClr val="tx1"/>
                </a:solidFill>
                <a:latin typeface="+mn-lt"/>
                <a:cs typeface="Times New Roman" panose="02020603050405020304" pitchFamily="18" charset="0"/>
              </a:rPr>
              <a:t>Safety Protocol</a:t>
            </a:r>
          </a:p>
        </p:txBody>
      </p:sp>
      <p:sp>
        <p:nvSpPr>
          <p:cNvPr id="226" name="Shape 226"/>
          <p:cNvSpPr>
            <a:spLocks noGrp="1"/>
          </p:cNvSpPr>
          <p:nvPr>
            <p:ph idx="1"/>
          </p:nvPr>
        </p:nvSpPr>
        <p:spPr>
          <a:xfrm>
            <a:off x="654627" y="1914699"/>
            <a:ext cx="7678882" cy="3911940"/>
          </a:xfrm>
          <a:prstGeom prst="rect">
            <a:avLst/>
          </a:prstGeom>
        </p:spPr>
        <p:txBody>
          <a:bodyPr>
            <a:normAutofit/>
          </a:bodyPr>
          <a:lstStyle/>
          <a:p>
            <a:r>
              <a:rPr lang="en-US" sz="2400" dirty="0">
                <a:solidFill>
                  <a:schemeClr val="tx1"/>
                </a:solidFill>
                <a:cs typeface="Times New Roman" panose="02020603050405020304" pitchFamily="18" charset="0"/>
              </a:rPr>
              <a:t>Safety plan is established for instances when a threat for self-harm or harm to others is received in an email reply or follow-up contact (Phone Call or Mailed in Surveys)</a:t>
            </a:r>
          </a:p>
          <a:p>
            <a:r>
              <a:rPr lang="en-US" sz="2400" dirty="0">
                <a:solidFill>
                  <a:schemeClr val="tx1"/>
                </a:solidFill>
                <a:cs typeface="Times New Roman" panose="02020603050405020304" pitchFamily="18" charset="0"/>
              </a:rPr>
              <a:t>There is immediate notification to the treatment team or the Suicide Prevention Coordinator (VA sites) when a participant indicates crisis state.</a:t>
            </a:r>
          </a:p>
          <a:p>
            <a:r>
              <a:rPr lang="en-US" sz="2400" dirty="0">
                <a:solidFill>
                  <a:schemeClr val="tx1"/>
                </a:solidFill>
                <a:cs typeface="Times New Roman" panose="02020603050405020304" pitchFamily="18" charset="0"/>
              </a:rPr>
              <a:t>Contact time - Usually no more than one day from contact of SPC to the contact of Participant and reconnection to care.</a:t>
            </a:r>
          </a:p>
        </p:txBody>
      </p:sp>
      <p:sp>
        <p:nvSpPr>
          <p:cNvPr id="2" name="Slide Number Placeholder 1"/>
          <p:cNvSpPr>
            <a:spLocks noGrp="1"/>
          </p:cNvSpPr>
          <p:nvPr>
            <p:ph type="sldNum" sz="quarter" idx="12"/>
          </p:nvPr>
        </p:nvSpPr>
        <p:spPr/>
        <p:txBody>
          <a:bodyPr/>
          <a:lstStyle/>
          <a:p>
            <a:fld id="{86CB4B4D-7CA3-9044-876B-883B54F8677D}" type="slidenum">
              <a:rPr lang="en-US" smtClean="0"/>
              <a:t>33</a:t>
            </a:fld>
            <a:endParaRPr lang="en-US"/>
          </a:p>
        </p:txBody>
      </p:sp>
    </p:spTree>
    <p:extLst>
      <p:ext uri="{BB962C8B-B14F-4D97-AF65-F5344CB8AC3E}">
        <p14:creationId xmlns:p14="http://schemas.microsoft.com/office/powerpoint/2010/main" val="372166377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310" y="452718"/>
            <a:ext cx="7055380" cy="1400530"/>
          </a:xfrm>
        </p:spPr>
        <p:txBody>
          <a:bodyPr>
            <a:normAutofit/>
          </a:bodyPr>
          <a:lstStyle/>
          <a:p>
            <a:pPr algn="ctr"/>
            <a:r>
              <a:rPr lang="en-US" sz="4800" dirty="0">
                <a:solidFill>
                  <a:schemeClr val="tx1"/>
                </a:solidFill>
                <a:latin typeface="+mn-lt"/>
                <a:cs typeface="Times New Roman" panose="02020603050405020304" pitchFamily="18" charset="0"/>
              </a:rPr>
              <a:t>Safety Protocol (2)</a:t>
            </a:r>
          </a:p>
        </p:txBody>
      </p:sp>
      <p:sp>
        <p:nvSpPr>
          <p:cNvPr id="3" name="Text Placeholder 2"/>
          <p:cNvSpPr>
            <a:spLocks noGrp="1"/>
          </p:cNvSpPr>
          <p:nvPr>
            <p:ph idx="1"/>
          </p:nvPr>
        </p:nvSpPr>
        <p:spPr>
          <a:xfrm>
            <a:off x="727364" y="2052925"/>
            <a:ext cx="7907481" cy="4195481"/>
          </a:xfrm>
        </p:spPr>
        <p:txBody>
          <a:bodyPr>
            <a:normAutofit fontScale="85000" lnSpcReduction="20000"/>
          </a:bodyPr>
          <a:lstStyle/>
          <a:p>
            <a:r>
              <a:rPr lang="en-US" sz="2400" dirty="0">
                <a:solidFill>
                  <a:schemeClr val="tx1"/>
                </a:solidFill>
                <a:cs typeface="Times New Roman" panose="02020603050405020304" pitchFamily="18" charset="0"/>
              </a:rPr>
              <a:t>Timely reconnection to care of the patient is ensured.</a:t>
            </a:r>
          </a:p>
          <a:p>
            <a:endParaRPr lang="en-US" sz="2400" dirty="0">
              <a:solidFill>
                <a:schemeClr val="tx1"/>
              </a:solidFill>
              <a:cs typeface="Times New Roman" panose="02020603050405020304" pitchFamily="18" charset="0"/>
            </a:endParaRPr>
          </a:p>
          <a:p>
            <a:r>
              <a:rPr lang="en-US" sz="2400" dirty="0">
                <a:solidFill>
                  <a:schemeClr val="tx1"/>
                </a:solidFill>
                <a:cs typeface="Times New Roman" panose="02020603050405020304" pitchFamily="18" charset="0"/>
              </a:rPr>
              <a:t>Resources will be included in caring emails sent to patients to reinforce availability of support.</a:t>
            </a:r>
          </a:p>
          <a:p>
            <a:endParaRPr lang="en-US" sz="2400" dirty="0">
              <a:solidFill>
                <a:schemeClr val="tx1"/>
              </a:solidFill>
              <a:cs typeface="Times New Roman" panose="02020603050405020304" pitchFamily="18" charset="0"/>
            </a:endParaRPr>
          </a:p>
          <a:p>
            <a:r>
              <a:rPr lang="en-US" sz="2400" dirty="0">
                <a:solidFill>
                  <a:schemeClr val="tx1"/>
                </a:solidFill>
                <a:cs typeface="Times New Roman" panose="02020603050405020304" pitchFamily="18" charset="0"/>
              </a:rPr>
              <a:t>Frequency of caring letters is decreased over time to reduce the sense of loss that may be experienced by the recipient.</a:t>
            </a:r>
          </a:p>
          <a:p>
            <a:endParaRPr lang="en-US" sz="2400" dirty="0">
              <a:solidFill>
                <a:schemeClr val="tx1"/>
              </a:solidFill>
              <a:cs typeface="Times New Roman" panose="02020603050405020304" pitchFamily="18" charset="0"/>
            </a:endParaRPr>
          </a:p>
          <a:p>
            <a:r>
              <a:rPr lang="en-US" sz="2400" dirty="0">
                <a:solidFill>
                  <a:schemeClr val="tx1"/>
                </a:solidFill>
                <a:cs typeface="Times New Roman" panose="02020603050405020304" pitchFamily="18" charset="0"/>
              </a:rPr>
              <a:t>Preliminary Report:</a:t>
            </a:r>
          </a:p>
          <a:p>
            <a:r>
              <a:rPr lang="en-US" sz="2400" dirty="0">
                <a:solidFill>
                  <a:schemeClr val="tx1"/>
                </a:solidFill>
                <a:cs typeface="Times New Roman" panose="02020603050405020304" pitchFamily="18" charset="0"/>
              </a:rPr>
              <a:t>Participants* (n=29) were reconnected through this study in a timely manner: mean time of  90 minutes.</a:t>
            </a:r>
          </a:p>
          <a:p>
            <a:endParaRPr lang="en-US" sz="2400" dirty="0">
              <a:solidFill>
                <a:schemeClr val="tx1"/>
              </a:solidFill>
              <a:cs typeface="Times New Roman" panose="02020603050405020304" pitchFamily="18" charset="0"/>
            </a:endParaRPr>
          </a:p>
          <a:p>
            <a:r>
              <a:rPr lang="en-US" sz="2400" dirty="0">
                <a:solidFill>
                  <a:schemeClr val="tx1"/>
                </a:solidFill>
                <a:cs typeface="Times New Roman" panose="02020603050405020304" pitchFamily="18" charset="0"/>
              </a:rPr>
              <a:t>*</a:t>
            </a:r>
            <a:r>
              <a:rPr lang="en-US" sz="2400" i="1" dirty="0">
                <a:solidFill>
                  <a:schemeClr val="tx1"/>
                </a:solidFill>
                <a:cs typeface="Times New Roman" panose="02020603050405020304" pitchFamily="18" charset="0"/>
              </a:rPr>
              <a:t>Participants indicated distress through email or final survey (completed by phone or mailed-in).</a:t>
            </a:r>
          </a:p>
          <a:p>
            <a:pPr>
              <a:buFont typeface="Arial" panose="020B0604020202020204" pitchFamily="34" charset="0"/>
              <a:buChar char="•"/>
            </a:pPr>
            <a:endParaRPr lang="en-US" sz="2400" dirty="0">
              <a:solidFill>
                <a:schemeClr val="tx1"/>
              </a:solidFill>
              <a:cs typeface="Times New Roman" panose="02020603050405020304" pitchFamily="18" charset="0"/>
            </a:endParaRPr>
          </a:p>
          <a:p>
            <a:pPr marL="393192" lvl="1" indent="0">
              <a:buSzPct val="9500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86CB4B4D-7CA3-9044-876B-883B54F8677D}" type="slidenum">
              <a:rPr lang="en-US" smtClean="0"/>
              <a:t>34</a:t>
            </a:fld>
            <a:endParaRPr lang="en-US"/>
          </a:p>
        </p:txBody>
      </p:sp>
    </p:spTree>
    <p:extLst>
      <p:ext uri="{BB962C8B-B14F-4D97-AF65-F5344CB8AC3E}">
        <p14:creationId xmlns:p14="http://schemas.microsoft.com/office/powerpoint/2010/main" val="274306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xfrm>
            <a:off x="496388" y="664898"/>
            <a:ext cx="8229600" cy="1143001"/>
          </a:xfrm>
          <a:prstGeom prst="rect">
            <a:avLst/>
          </a:prstGeom>
        </p:spPr>
        <p:txBody>
          <a:bodyPr>
            <a:normAutofit/>
          </a:bodyPr>
          <a:lstStyle/>
          <a:p>
            <a:pPr algn="ctr"/>
            <a:r>
              <a:rPr sz="4800" dirty="0">
                <a:solidFill>
                  <a:schemeClr val="tx1"/>
                </a:solidFill>
                <a:cs typeface="Times New Roman" panose="02020603050405020304" pitchFamily="18" charset="0"/>
              </a:rPr>
              <a:t>Patient Responses</a:t>
            </a:r>
          </a:p>
        </p:txBody>
      </p:sp>
      <p:sp>
        <p:nvSpPr>
          <p:cNvPr id="9" name="Shape 247"/>
          <p:cNvSpPr txBox="1">
            <a:spLocks/>
          </p:cNvSpPr>
          <p:nvPr/>
        </p:nvSpPr>
        <p:spPr>
          <a:xfrm>
            <a:off x="4800600" y="4939374"/>
            <a:ext cx="3771900" cy="1380411"/>
          </a:xfrm>
          <a:prstGeom prst="rect">
            <a:avLst/>
          </a:prstGeom>
          <a:solidFill>
            <a:schemeClr val="tx1">
              <a:lumMod val="95000"/>
            </a:schemeClr>
          </a:solidFill>
          <a:ln w="12700">
            <a:miter lim="400000"/>
          </a:ln>
          <a:extLst>
            <a:ext uri="{C572A759-6A51-4108-AA02-DFA0A04FC94B}">
              <ma14:wrappingTextBoxFlag xmlns="" xmlns:ma14="http://schemas.microsoft.com/office/mac/drawingml/2011/main" val="1"/>
            </a:ext>
          </a:extLst>
        </p:spPr>
        <p:txBody>
          <a:bodyPr lIns="45719" rIns="45719">
            <a:normAutofit/>
          </a:bodyPr>
          <a:lstStyle>
            <a:lvl1pPr marL="274320" marR="0" indent="-274320" algn="l" defTabSz="914400" rtl="0" latinLnBrk="0">
              <a:lnSpc>
                <a:spcPct val="100000"/>
              </a:lnSpc>
              <a:spcBef>
                <a:spcPts val="600"/>
              </a:spcBef>
              <a:spcAft>
                <a:spcPts val="0"/>
              </a:spcAft>
              <a:buClr>
                <a:schemeClr val="accent3"/>
              </a:buClr>
              <a:buSzPct val="9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1pPr>
            <a:lvl2pPr marL="660654" marR="0" indent="-267461" algn="l" defTabSz="914400" rtl="0" latinLnBrk="0">
              <a:lnSpc>
                <a:spcPct val="100000"/>
              </a:lnSpc>
              <a:spcBef>
                <a:spcPts val="600"/>
              </a:spcBef>
              <a:spcAft>
                <a:spcPts val="0"/>
              </a:spcAft>
              <a:buClr>
                <a:schemeClr val="accent3"/>
              </a:buClr>
              <a:buSzPct val="8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2pPr>
            <a:lvl3pPr marL="988466" marR="0" indent="-320954" algn="l" defTabSz="914400" rtl="0" latinLnBrk="0">
              <a:lnSpc>
                <a:spcPct val="100000"/>
              </a:lnSpc>
              <a:spcBef>
                <a:spcPts val="600"/>
              </a:spcBef>
              <a:spcAft>
                <a:spcPts val="0"/>
              </a:spcAft>
              <a:buClr>
                <a:schemeClr val="accent3"/>
              </a:buClr>
              <a:buSzPct val="7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3pPr>
            <a:lvl4pPr marL="1282191" marR="0" indent="-303783" algn="l" defTabSz="914400" rtl="0" latinLnBrk="0">
              <a:lnSpc>
                <a:spcPct val="100000"/>
              </a:lnSpc>
              <a:spcBef>
                <a:spcPts val="600"/>
              </a:spcBef>
              <a:spcAft>
                <a:spcPts val="0"/>
              </a:spcAft>
              <a:buClr>
                <a:schemeClr val="accent3"/>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4pPr>
            <a:lvl5pPr marL="1556511" marR="0" indent="-303783" algn="l" defTabSz="914400" rtl="0" latinLnBrk="0">
              <a:lnSpc>
                <a:spcPct val="100000"/>
              </a:lnSpc>
              <a:spcBef>
                <a:spcPts val="600"/>
              </a:spcBef>
              <a:spcAft>
                <a:spcPts val="0"/>
              </a:spcAft>
              <a:buClr>
                <a:schemeClr val="accent3"/>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5pPr>
            <a:lvl6pPr marL="1830832" marR="0" indent="-303783" algn="l" defTabSz="914400" rtl="0" latinLnBrk="0">
              <a:lnSpc>
                <a:spcPct val="100000"/>
              </a:lnSpc>
              <a:spcBef>
                <a:spcPts val="600"/>
              </a:spcBef>
              <a:spcAft>
                <a:spcPts val="0"/>
              </a:spcAft>
              <a:buClr>
                <a:schemeClr val="accent3"/>
              </a:buClr>
              <a:buSzPct val="8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6pPr>
            <a:lvl7pPr marL="2034539" marR="0" indent="-297179" algn="l" defTabSz="914400" rtl="0" latinLnBrk="0">
              <a:lnSpc>
                <a:spcPct val="100000"/>
              </a:lnSpc>
              <a:spcBef>
                <a:spcPts val="600"/>
              </a:spcBef>
              <a:spcAft>
                <a:spcPts val="0"/>
              </a:spcAft>
              <a:buClr>
                <a:schemeClr val="accent3"/>
              </a:buClr>
              <a:buSzPct val="8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7pPr>
            <a:lvl8pPr marL="2308860" marR="0" indent="-297179" algn="l" defTabSz="914400" rtl="0" latinLnBrk="0">
              <a:lnSpc>
                <a:spcPct val="100000"/>
              </a:lnSpc>
              <a:spcBef>
                <a:spcPts val="600"/>
              </a:spcBef>
              <a:spcAft>
                <a:spcPts val="0"/>
              </a:spcAft>
              <a:buClr>
                <a:schemeClr val="accent3"/>
              </a:buClr>
              <a:buSzPct val="10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8pPr>
            <a:lvl9pPr marL="2625634" marR="0" indent="-339634" algn="l" defTabSz="914400" rtl="0" latinLnBrk="0">
              <a:lnSpc>
                <a:spcPct val="100000"/>
              </a:lnSpc>
              <a:spcBef>
                <a:spcPts val="600"/>
              </a:spcBef>
              <a:spcAft>
                <a:spcPts val="0"/>
              </a:spcAft>
              <a:buClr>
                <a:schemeClr val="accent3"/>
              </a:buClr>
              <a:buSzPct val="10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9pPr>
          </a:lstStyle>
          <a:p>
            <a:pPr defTabSz="832104" hangingPunct="1">
              <a:lnSpc>
                <a:spcPct val="90000"/>
              </a:lnSpc>
              <a:spcBef>
                <a:spcPts val="400"/>
              </a:spcBef>
              <a:buClr>
                <a:schemeClr val="tx1"/>
              </a:buClr>
              <a:buFont typeface="Wingdings" panose="05000000000000000000" pitchFamily="2" charset="2"/>
              <a:buChar char="Ø"/>
              <a:defRPr sz="2002"/>
            </a:pPr>
            <a:r>
              <a:rPr lang="en-US" sz="2000" b="1" dirty="0"/>
              <a:t>Total:  57 patients responded </a:t>
            </a:r>
          </a:p>
          <a:p>
            <a:pPr defTabSz="832104" hangingPunct="1">
              <a:lnSpc>
                <a:spcPct val="90000"/>
              </a:lnSpc>
              <a:spcBef>
                <a:spcPts val="400"/>
              </a:spcBef>
              <a:buClr>
                <a:schemeClr val="tx1"/>
              </a:buClr>
              <a:buFont typeface="Wingdings" panose="05000000000000000000" pitchFamily="2" charset="2"/>
              <a:buChar char="Ø"/>
              <a:defRPr sz="2002"/>
            </a:pPr>
            <a:r>
              <a:rPr lang="en-US" sz="2000" b="1" dirty="0"/>
              <a:t>Indicated crisis: 29</a:t>
            </a:r>
          </a:p>
          <a:p>
            <a:pPr defTabSz="832104" hangingPunct="1">
              <a:lnSpc>
                <a:spcPct val="90000"/>
              </a:lnSpc>
              <a:spcBef>
                <a:spcPts val="400"/>
              </a:spcBef>
              <a:buClr>
                <a:schemeClr val="tx1"/>
              </a:buClr>
              <a:buFont typeface="Wingdings" panose="05000000000000000000" pitchFamily="2" charset="2"/>
              <a:buChar char="Ø"/>
              <a:defRPr sz="2002"/>
            </a:pPr>
            <a:r>
              <a:rPr lang="en-US" sz="2000" b="1" dirty="0"/>
              <a:t>Indicated appreciation: 42</a:t>
            </a:r>
          </a:p>
        </p:txBody>
      </p:sp>
      <p:sp>
        <p:nvSpPr>
          <p:cNvPr id="10" name="Shape 246"/>
          <p:cNvSpPr/>
          <p:nvPr/>
        </p:nvSpPr>
        <p:spPr>
          <a:xfrm>
            <a:off x="914400" y="2108199"/>
            <a:ext cx="3124200" cy="2308324"/>
          </a:xfrm>
          <a:prstGeom prst="rect">
            <a:avLst/>
          </a:prstGeom>
          <a:solidFill>
            <a:schemeClr val="accent2">
              <a:lumMod val="40000"/>
              <a:lumOff val="60000"/>
            </a:schemeClr>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latin typeface="Gill Sans MT"/>
                <a:ea typeface="Gill Sans MT"/>
                <a:cs typeface="Gill Sans MT"/>
                <a:sym typeface="Gill Sans MT"/>
              </a:defRPr>
            </a:lvl1pPr>
          </a:lstStyle>
          <a:p>
            <a:r>
              <a:rPr dirty="0">
                <a:solidFill>
                  <a:srgbClr val="002060"/>
                </a:solidFill>
              </a:rPr>
              <a:t>Thank you for these follow-up emails, they have been nice to receive.  I must admit that I was surprised at first and came to enjoy seeing them in my email.  There were times that you seemed my only friends, then I woke up and went to church and found them again.</a:t>
            </a:r>
          </a:p>
        </p:txBody>
      </p:sp>
      <p:sp>
        <p:nvSpPr>
          <p:cNvPr id="11" name="Shape 244"/>
          <p:cNvSpPr/>
          <p:nvPr/>
        </p:nvSpPr>
        <p:spPr>
          <a:xfrm>
            <a:off x="4800600" y="2108199"/>
            <a:ext cx="3124200" cy="2554545"/>
          </a:xfrm>
          <a:prstGeom prst="rect">
            <a:avLst/>
          </a:prstGeom>
          <a:solidFill>
            <a:schemeClr val="accent3">
              <a:lumMod val="40000"/>
              <a:lumOff val="60000"/>
            </a:schemeClr>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latin typeface="Gill Sans MT"/>
                <a:ea typeface="Gill Sans MT"/>
                <a:cs typeface="Gill Sans MT"/>
                <a:sym typeface="Gill Sans MT"/>
              </a:defRPr>
            </a:lvl1pPr>
          </a:lstStyle>
          <a:p>
            <a:r>
              <a:rPr dirty="0">
                <a:solidFill>
                  <a:srgbClr val="002060"/>
                </a:solidFill>
              </a:rPr>
              <a:t>Thanks for the note.  Things haven't been going too good.  Not only have I been still suffering from depression, anxiety, and varying degrees of </a:t>
            </a:r>
            <a:r>
              <a:rPr dirty="0" err="1">
                <a:solidFill>
                  <a:srgbClr val="002060"/>
                </a:solidFill>
              </a:rPr>
              <a:t>EtOH</a:t>
            </a:r>
            <a:r>
              <a:rPr dirty="0">
                <a:solidFill>
                  <a:srgbClr val="002060"/>
                </a:solidFill>
              </a:rPr>
              <a:t> abuse and my 16yr battle with my eating disorder, but, to make matters worse I fell about a month or so ago and ended up badly spraining my ankle as well as a jones fracture… Lost, that’s where I am.</a:t>
            </a:r>
          </a:p>
        </p:txBody>
      </p:sp>
      <p:sp>
        <p:nvSpPr>
          <p:cNvPr id="12" name="Shape 245"/>
          <p:cNvSpPr/>
          <p:nvPr/>
        </p:nvSpPr>
        <p:spPr>
          <a:xfrm>
            <a:off x="901700" y="4682046"/>
            <a:ext cx="3124200" cy="1569660"/>
          </a:xfrm>
          <a:prstGeom prst="rect">
            <a:avLst/>
          </a:prstGeom>
          <a:solidFill>
            <a:srgbClr val="F1D7F9"/>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latin typeface="Gill Sans MT"/>
                <a:ea typeface="Gill Sans MT"/>
                <a:cs typeface="Gill Sans MT"/>
                <a:sym typeface="Gill Sans MT"/>
              </a:defRPr>
            </a:lvl1pPr>
          </a:lstStyle>
          <a:p>
            <a:r>
              <a:rPr dirty="0">
                <a:solidFill>
                  <a:srgbClr val="002060"/>
                </a:solidFill>
              </a:rPr>
              <a:t>Thank you for reaching out to me.  It is easy just to try and stay away from everyone but you give me a channel to reach through.  I have a couple more appointments set at the VA to get some help.</a:t>
            </a:r>
          </a:p>
        </p:txBody>
      </p:sp>
      <p:sp>
        <p:nvSpPr>
          <p:cNvPr id="2" name="Slide Number Placeholder 1"/>
          <p:cNvSpPr>
            <a:spLocks noGrp="1"/>
          </p:cNvSpPr>
          <p:nvPr>
            <p:ph type="sldNum" sz="quarter" idx="2"/>
          </p:nvPr>
        </p:nvSpPr>
        <p:spPr/>
        <p:txBody>
          <a:bodyPr/>
          <a:lstStyle/>
          <a:p>
            <a:fld id="{86CB4B4D-7CA3-9044-876B-883B54F8677D}" type="slidenum">
              <a:rPr lang="en-US" smtClean="0"/>
              <a:t>35</a:t>
            </a:fld>
            <a:endParaRPr lang="en-US"/>
          </a:p>
        </p:txBody>
      </p:sp>
    </p:spTree>
    <p:extLst>
      <p:ext uri="{BB962C8B-B14F-4D97-AF65-F5344CB8AC3E}">
        <p14:creationId xmlns:p14="http://schemas.microsoft.com/office/powerpoint/2010/main" val="72872821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4"/>
          <p:cNvSpPr>
            <a:spLocks noGrp="1"/>
          </p:cNvSpPr>
          <p:nvPr>
            <p:ph type="title"/>
          </p:nvPr>
        </p:nvSpPr>
        <p:spPr>
          <a:xfrm>
            <a:off x="130629" y="619633"/>
            <a:ext cx="8882743" cy="902644"/>
          </a:xfrm>
          <a:prstGeom prst="rect">
            <a:avLst/>
          </a:prstGeom>
        </p:spPr>
        <p:txBody>
          <a:bodyPr>
            <a:noAutofit/>
          </a:bodyPr>
          <a:lstStyle/>
          <a:p>
            <a:pPr algn="ctr"/>
            <a:r>
              <a:rPr lang="en-US" sz="4000" dirty="0">
                <a:solidFill>
                  <a:schemeClr val="tx1"/>
                </a:solidFill>
                <a:latin typeface="+mn-lt"/>
                <a:cs typeface="Times New Roman" panose="02020603050405020304" pitchFamily="18" charset="0"/>
              </a:rPr>
              <a:t>Insights Gained from Progress Report (2)</a:t>
            </a:r>
            <a:endParaRPr sz="4000" dirty="0">
              <a:solidFill>
                <a:schemeClr val="tx1"/>
              </a:solidFill>
              <a:latin typeface="+mn-lt"/>
              <a:cs typeface="Times New Roman" panose="02020603050405020304" pitchFamily="18" charset="0"/>
            </a:endParaRPr>
          </a:p>
        </p:txBody>
      </p:sp>
      <p:sp>
        <p:nvSpPr>
          <p:cNvPr id="258" name="Shape 258"/>
          <p:cNvSpPr>
            <a:spLocks noGrp="1"/>
          </p:cNvSpPr>
          <p:nvPr>
            <p:ph idx="1"/>
          </p:nvPr>
        </p:nvSpPr>
        <p:spPr>
          <a:xfrm>
            <a:off x="857838" y="1704109"/>
            <a:ext cx="7437749" cy="3822632"/>
          </a:xfrm>
          <a:prstGeom prst="rect">
            <a:avLst/>
          </a:prstGeom>
        </p:spPr>
        <p:txBody>
          <a:bodyPr>
            <a:noAutofit/>
          </a:bodyPr>
          <a:lstStyle/>
          <a:p>
            <a:pPr marL="0" indent="0">
              <a:buClr>
                <a:schemeClr val="tx1"/>
              </a:buClr>
              <a:buNone/>
            </a:pPr>
            <a:r>
              <a:rPr lang="en-US" sz="2200" dirty="0">
                <a:solidFill>
                  <a:schemeClr val="tx1"/>
                </a:solidFill>
                <a:cs typeface="Times New Roman" panose="02020603050405020304" pitchFamily="18" charset="0"/>
              </a:rPr>
              <a:t>Greatest strengths of this study: </a:t>
            </a:r>
            <a:r>
              <a:rPr lang="en-US" sz="2200" b="1" dirty="0">
                <a:solidFill>
                  <a:schemeClr val="tx1"/>
                </a:solidFill>
                <a:cs typeface="Times New Roman" panose="02020603050405020304" pitchFamily="18" charset="0"/>
              </a:rPr>
              <a:t>simplicity, portability, low-cost</a:t>
            </a:r>
          </a:p>
          <a:p>
            <a:pPr>
              <a:buClr>
                <a:schemeClr val="tx1"/>
              </a:buClr>
              <a:buFont typeface="Wingdings" panose="05000000000000000000" pitchFamily="2" charset="2"/>
              <a:buChar char="Ø"/>
            </a:pPr>
            <a:r>
              <a:rPr lang="en-US" sz="2200" dirty="0">
                <a:solidFill>
                  <a:schemeClr val="tx1"/>
                </a:solidFill>
                <a:cs typeface="Times New Roman" panose="02020603050405020304" pitchFamily="18" charset="0"/>
              </a:rPr>
              <a:t>Able to reach military service members and veterans who choose not to continue care, who do not have easy access to care and who move frequently</a:t>
            </a:r>
          </a:p>
          <a:p>
            <a:pPr>
              <a:buClr>
                <a:schemeClr val="tx1"/>
              </a:buClr>
              <a:buFont typeface="Wingdings" panose="05000000000000000000" pitchFamily="2" charset="2"/>
              <a:buChar char="Ø"/>
            </a:pPr>
            <a:r>
              <a:rPr lang="en-US" sz="2200" dirty="0">
                <a:solidFill>
                  <a:schemeClr val="tx1"/>
                </a:solidFill>
                <a:cs typeface="Times New Roman" panose="02020603050405020304" pitchFamily="18" charset="0"/>
              </a:rPr>
              <a:t>Inexpensive to implement</a:t>
            </a:r>
          </a:p>
          <a:p>
            <a:pPr>
              <a:buClr>
                <a:schemeClr val="tx1"/>
              </a:buClr>
              <a:buFont typeface="Wingdings" panose="05000000000000000000" pitchFamily="2" charset="2"/>
              <a:buChar char="Ø"/>
            </a:pPr>
            <a:r>
              <a:rPr lang="en-US" sz="2200" dirty="0">
                <a:solidFill>
                  <a:schemeClr val="tx1"/>
                </a:solidFill>
                <a:cs typeface="Times New Roman" panose="02020603050405020304" pitchFamily="18" charset="0"/>
              </a:rPr>
              <a:t>Provides adjunctive support system or additional safety net</a:t>
            </a:r>
          </a:p>
          <a:p>
            <a:pPr>
              <a:buClr>
                <a:schemeClr val="tx1"/>
              </a:buClr>
              <a:buFont typeface="Wingdings" panose="05000000000000000000" pitchFamily="2" charset="2"/>
              <a:buChar char="Ø"/>
            </a:pPr>
            <a:r>
              <a:rPr lang="en-US" sz="2200" dirty="0">
                <a:solidFill>
                  <a:schemeClr val="tx1"/>
                </a:solidFill>
                <a:cs typeface="Times New Roman" panose="02020603050405020304" pitchFamily="18" charset="0"/>
              </a:rPr>
              <a:t>Can potentially reduce future costs associated with psychiatric re-hospitalizations, reduce costly service utilizations</a:t>
            </a:r>
          </a:p>
          <a:p>
            <a:pPr>
              <a:buClr>
                <a:schemeClr val="tx1"/>
              </a:buClr>
              <a:buFont typeface="Wingdings" panose="05000000000000000000" pitchFamily="2" charset="2"/>
              <a:buChar char="Ø"/>
            </a:pPr>
            <a:r>
              <a:rPr lang="en-US" sz="2200" dirty="0">
                <a:solidFill>
                  <a:schemeClr val="tx1"/>
                </a:solidFill>
                <a:cs typeface="Times New Roman" panose="02020603050405020304" pitchFamily="18" charset="0"/>
              </a:rPr>
              <a:t>Currently study has more than 1300 participants enrolled, suggesting patient engagement to the intervention</a:t>
            </a:r>
          </a:p>
        </p:txBody>
      </p:sp>
      <p:sp>
        <p:nvSpPr>
          <p:cNvPr id="2" name="Slide Number Placeholder 1"/>
          <p:cNvSpPr>
            <a:spLocks noGrp="1"/>
          </p:cNvSpPr>
          <p:nvPr>
            <p:ph type="sldNum" sz="quarter" idx="12"/>
          </p:nvPr>
        </p:nvSpPr>
        <p:spPr/>
        <p:txBody>
          <a:bodyPr/>
          <a:lstStyle/>
          <a:p>
            <a:fld id="{86CB4B4D-7CA3-9044-876B-883B54F8677D}" type="slidenum">
              <a:rPr lang="en-US" smtClean="0"/>
              <a:t>36</a:t>
            </a:fld>
            <a:endParaRPr lang="en-US"/>
          </a:p>
        </p:txBody>
      </p:sp>
    </p:spTree>
    <p:extLst>
      <p:ext uri="{BB962C8B-B14F-4D97-AF65-F5344CB8AC3E}">
        <p14:creationId xmlns:p14="http://schemas.microsoft.com/office/powerpoint/2010/main" val="335500631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ctrTitle"/>
          </p:nvPr>
        </p:nvSpPr>
        <p:spPr>
          <a:xfrm>
            <a:off x="508363" y="1525236"/>
            <a:ext cx="8343406" cy="1470025"/>
          </a:xfrm>
          <a:prstGeom prst="rect">
            <a:avLst/>
          </a:prstGeom>
        </p:spPr>
        <p:txBody>
          <a:bodyPr>
            <a:noAutofit/>
          </a:bodyPr>
          <a:lstStyle>
            <a:lvl1pPr defTabSz="630936">
              <a:defRPr sz="2691">
                <a:effectLst>
                  <a:outerShdw blurRad="26289" dist="17526" dir="5400000" rotWithShape="0">
                    <a:srgbClr val="000000">
                      <a:alpha val="43000"/>
                    </a:srgbClr>
                  </a:outerShdw>
                </a:effectLst>
              </a:defRPr>
            </a:lvl1pPr>
          </a:lstStyle>
          <a:p>
            <a:pPr algn="ctr"/>
            <a:r>
              <a:rPr sz="3200" dirty="0">
                <a:solidFill>
                  <a:schemeClr val="tx1"/>
                </a:solidFill>
                <a:cs typeface="Times New Roman" panose="02020603050405020304" pitchFamily="18" charset="0"/>
              </a:rPr>
              <a:t>Caring Letters for Suicide Prevention:</a:t>
            </a:r>
            <a:br>
              <a:rPr lang="en-US" sz="3200" dirty="0">
                <a:solidFill>
                  <a:schemeClr val="tx1"/>
                </a:solidFill>
                <a:cs typeface="Times New Roman" panose="02020603050405020304" pitchFamily="18" charset="0"/>
              </a:rPr>
            </a:br>
            <a:r>
              <a:rPr lang="en-US" sz="3200" dirty="0">
                <a:solidFill>
                  <a:schemeClr val="tx1"/>
                </a:solidFill>
                <a:cs typeface="Times New Roman" panose="02020603050405020304" pitchFamily="18" charset="0"/>
              </a:rPr>
              <a:t>Practicality &amp; Feasibility of a Caring Contact Program</a:t>
            </a:r>
            <a:endParaRPr sz="3200" dirty="0">
              <a:solidFill>
                <a:schemeClr val="tx1"/>
              </a:solidFill>
              <a:cs typeface="Times New Roman" panose="02020603050405020304" pitchFamily="18" charset="0"/>
            </a:endParaRPr>
          </a:p>
        </p:txBody>
      </p:sp>
      <p:sp>
        <p:nvSpPr>
          <p:cNvPr id="124" name="Shape 124"/>
          <p:cNvSpPr>
            <a:spLocks noGrp="1"/>
          </p:cNvSpPr>
          <p:nvPr>
            <p:ph type="subTitle" idx="1"/>
          </p:nvPr>
        </p:nvSpPr>
        <p:spPr>
          <a:xfrm>
            <a:off x="1499043" y="3337089"/>
            <a:ext cx="6145914" cy="1438463"/>
          </a:xfrm>
          <a:prstGeom prst="rect">
            <a:avLst/>
          </a:prstGeom>
        </p:spPr>
        <p:txBody>
          <a:bodyPr>
            <a:normAutofit lnSpcReduction="10000"/>
          </a:bodyPr>
          <a:lstStyle/>
          <a:p>
            <a:pPr algn="ctr">
              <a:lnSpc>
                <a:spcPct val="120000"/>
              </a:lnSpc>
              <a:spcBef>
                <a:spcPts val="300"/>
              </a:spcBef>
              <a:defRPr sz="1600"/>
            </a:pPr>
            <a:r>
              <a:rPr lang="en-US" sz="3600" dirty="0">
                <a:solidFill>
                  <a:schemeClr val="tx1"/>
                </a:solidFill>
                <a:cs typeface="Times New Roman" panose="02020603050405020304" pitchFamily="18" charset="0"/>
              </a:rPr>
              <a:t>Recommendations</a:t>
            </a:r>
          </a:p>
          <a:p>
            <a:pPr algn="ctr">
              <a:lnSpc>
                <a:spcPct val="120000"/>
              </a:lnSpc>
              <a:spcBef>
                <a:spcPts val="300"/>
              </a:spcBef>
              <a:defRPr sz="1600"/>
            </a:pPr>
            <a:r>
              <a:rPr lang="en-US" sz="1800" dirty="0">
                <a:solidFill>
                  <a:schemeClr val="tx1"/>
                </a:solidFill>
                <a:cs typeface="Times New Roman" panose="02020603050405020304" pitchFamily="18" charset="0"/>
              </a:rPr>
              <a:t>Fred </a:t>
            </a:r>
            <a:r>
              <a:rPr lang="en-US" sz="1800" dirty="0" err="1">
                <a:solidFill>
                  <a:schemeClr val="tx1"/>
                </a:solidFill>
                <a:cs typeface="Times New Roman" panose="02020603050405020304" pitchFamily="18" charset="0"/>
              </a:rPr>
              <a:t>MacRae</a:t>
            </a:r>
            <a:r>
              <a:rPr lang="en-US" sz="1800" dirty="0">
                <a:solidFill>
                  <a:schemeClr val="tx1"/>
                </a:solidFill>
                <a:cs typeface="Times New Roman" panose="02020603050405020304" pitchFamily="18" charset="0"/>
              </a:rPr>
              <a:t>, LCSW</a:t>
            </a:r>
          </a:p>
          <a:p>
            <a:pPr algn="ctr">
              <a:lnSpc>
                <a:spcPct val="120000"/>
              </a:lnSpc>
              <a:spcBef>
                <a:spcPts val="300"/>
              </a:spcBef>
              <a:defRPr sz="1600"/>
            </a:pPr>
            <a:r>
              <a:rPr lang="en-US" sz="1800" dirty="0">
                <a:solidFill>
                  <a:schemeClr val="tx1"/>
                </a:solidFill>
                <a:cs typeface="Times New Roman" panose="02020603050405020304" pitchFamily="18" charset="0"/>
              </a:rPr>
              <a:t>VA Palo Alto</a:t>
            </a:r>
          </a:p>
        </p:txBody>
      </p:sp>
      <p:pic>
        <p:nvPicPr>
          <p:cNvPr id="4" name="Picture 3" descr="C:\Users\Jihun's Intel SSD\Desktop\dod 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896" y="66102"/>
            <a:ext cx="1354019" cy="13540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5" y="66102"/>
            <a:ext cx="1358535" cy="1354022"/>
          </a:xfrm>
          <a:prstGeom prst="rect">
            <a:avLst/>
          </a:prstGeom>
        </p:spPr>
      </p:pic>
      <p:sp>
        <p:nvSpPr>
          <p:cNvPr id="2" name="Slide Number Placeholder 1"/>
          <p:cNvSpPr>
            <a:spLocks noGrp="1"/>
          </p:cNvSpPr>
          <p:nvPr>
            <p:ph type="sldNum" sz="quarter" idx="12"/>
          </p:nvPr>
        </p:nvSpPr>
        <p:spPr/>
        <p:txBody>
          <a:bodyPr/>
          <a:lstStyle/>
          <a:p>
            <a:fld id="{86CB4B4D-7CA3-9044-876B-883B54F8677D}" type="slidenum">
              <a:rPr lang="en-US" smtClean="0"/>
              <a:t>37</a:t>
            </a:fld>
            <a:endParaRPr lang="en-US"/>
          </a:p>
        </p:txBody>
      </p:sp>
    </p:spTree>
    <p:extLst>
      <p:ext uri="{BB962C8B-B14F-4D97-AF65-F5344CB8AC3E}">
        <p14:creationId xmlns:p14="http://schemas.microsoft.com/office/powerpoint/2010/main" val="98389146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918155" y="1951348"/>
            <a:ext cx="7493750" cy="3378280"/>
          </a:xfrm>
        </p:spPr>
        <p:txBody>
          <a:bodyPr>
            <a:normAutofit/>
          </a:bodyPr>
          <a:lstStyle/>
          <a:p>
            <a:r>
              <a:rPr lang="en-US" sz="2400" dirty="0">
                <a:solidFill>
                  <a:schemeClr val="tx1"/>
                </a:solidFill>
                <a:cs typeface="Times New Roman" panose="02020603050405020304" pitchFamily="18" charset="0"/>
              </a:rPr>
              <a:t>Caring Letters is one type of “contact” program</a:t>
            </a:r>
          </a:p>
          <a:p>
            <a:r>
              <a:rPr lang="en-US" dirty="0">
                <a:solidFill>
                  <a:schemeClr val="tx1"/>
                </a:solidFill>
                <a:cs typeface="Times New Roman" panose="02020603050405020304" pitchFamily="18" charset="0"/>
              </a:rPr>
              <a:t>Our project is research, intended to inform programs</a:t>
            </a:r>
            <a:endParaRPr lang="en-US" sz="2400" dirty="0">
              <a:solidFill>
                <a:schemeClr val="tx1"/>
              </a:solidFill>
              <a:cs typeface="Times New Roman" panose="02020603050405020304" pitchFamily="18" charset="0"/>
            </a:endParaRPr>
          </a:p>
          <a:p>
            <a:r>
              <a:rPr lang="en-US" sz="2400" dirty="0">
                <a:solidFill>
                  <a:schemeClr val="tx1"/>
                </a:solidFill>
                <a:cs typeface="Times New Roman" panose="02020603050405020304" pitchFamily="18" charset="0"/>
              </a:rPr>
              <a:t>Caring Letters Program is not meant to replace or compete with the already established Mail Program for Veterans Flagged for High Risk of Suicide.</a:t>
            </a:r>
          </a:p>
          <a:p>
            <a:r>
              <a:rPr lang="en-US" sz="2400" dirty="0">
                <a:solidFill>
                  <a:schemeClr val="tx1"/>
                </a:solidFill>
                <a:cs typeface="Times New Roman" panose="02020603050405020304" pitchFamily="18" charset="0"/>
              </a:rPr>
              <a:t>Differences between the programs include…</a:t>
            </a:r>
          </a:p>
        </p:txBody>
      </p:sp>
      <p:sp>
        <p:nvSpPr>
          <p:cNvPr id="4" name="Text Placeholder 2"/>
          <p:cNvSpPr txBox="1">
            <a:spLocks/>
          </p:cNvSpPr>
          <p:nvPr/>
        </p:nvSpPr>
        <p:spPr>
          <a:xfrm>
            <a:off x="4754882" y="2468878"/>
            <a:ext cx="3892731" cy="438912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74320" marR="0" indent="-274320" algn="l" defTabSz="914400" rtl="0" latinLnBrk="0">
              <a:lnSpc>
                <a:spcPct val="100000"/>
              </a:lnSpc>
              <a:spcBef>
                <a:spcPts val="600"/>
              </a:spcBef>
              <a:spcAft>
                <a:spcPts val="0"/>
              </a:spcAft>
              <a:buClr>
                <a:schemeClr val="accent3"/>
              </a:buClr>
              <a:buSzPct val="9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1pPr>
            <a:lvl2pPr marL="660654" marR="0" indent="-267461" algn="l" defTabSz="914400" rtl="0" latinLnBrk="0">
              <a:lnSpc>
                <a:spcPct val="100000"/>
              </a:lnSpc>
              <a:spcBef>
                <a:spcPts val="600"/>
              </a:spcBef>
              <a:spcAft>
                <a:spcPts val="0"/>
              </a:spcAft>
              <a:buClr>
                <a:schemeClr val="accent3"/>
              </a:buClr>
              <a:buSzPct val="8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2pPr>
            <a:lvl3pPr marL="973182" marR="0" indent="-305670" algn="l" defTabSz="914400" rtl="0" latinLnBrk="0">
              <a:lnSpc>
                <a:spcPct val="100000"/>
              </a:lnSpc>
              <a:spcBef>
                <a:spcPts val="600"/>
              </a:spcBef>
              <a:spcAft>
                <a:spcPts val="0"/>
              </a:spcAft>
              <a:buClr>
                <a:schemeClr val="accent3"/>
              </a:buClr>
              <a:buSzPct val="7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3pPr>
            <a:lvl4pPr marL="1251813" marR="0" indent="-273405" algn="l" defTabSz="914400" rtl="0" latinLnBrk="0">
              <a:lnSpc>
                <a:spcPct val="100000"/>
              </a:lnSpc>
              <a:spcBef>
                <a:spcPts val="600"/>
              </a:spcBef>
              <a:spcAft>
                <a:spcPts val="0"/>
              </a:spcAft>
              <a:buClr>
                <a:schemeClr val="accent3"/>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4pPr>
            <a:lvl5pPr marL="1526133" marR="0" indent="-273405" algn="l" defTabSz="914400" rtl="0" latinLnBrk="0">
              <a:lnSpc>
                <a:spcPct val="100000"/>
              </a:lnSpc>
              <a:spcBef>
                <a:spcPts val="600"/>
              </a:spcBef>
              <a:spcAft>
                <a:spcPts val="0"/>
              </a:spcAft>
              <a:buClr>
                <a:schemeClr val="accent3"/>
              </a:buClr>
              <a:buSzPct val="65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5pPr>
            <a:lvl6pPr marL="1830832" marR="0" indent="-303783" algn="l" defTabSz="914400" rtl="0" latinLnBrk="0">
              <a:lnSpc>
                <a:spcPct val="100000"/>
              </a:lnSpc>
              <a:spcBef>
                <a:spcPts val="600"/>
              </a:spcBef>
              <a:spcAft>
                <a:spcPts val="0"/>
              </a:spcAft>
              <a:buClr>
                <a:schemeClr val="accent3"/>
              </a:buClr>
              <a:buSzPct val="8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6pPr>
            <a:lvl7pPr marL="2034539" marR="0" indent="-297179" algn="l" defTabSz="914400" rtl="0" latinLnBrk="0">
              <a:lnSpc>
                <a:spcPct val="100000"/>
              </a:lnSpc>
              <a:spcBef>
                <a:spcPts val="600"/>
              </a:spcBef>
              <a:spcAft>
                <a:spcPts val="0"/>
              </a:spcAft>
              <a:buClr>
                <a:schemeClr val="accent3"/>
              </a:buClr>
              <a:buSzPct val="8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7pPr>
            <a:lvl8pPr marL="2308860" marR="0" indent="-297179" algn="l" defTabSz="914400" rtl="0" latinLnBrk="0">
              <a:lnSpc>
                <a:spcPct val="100000"/>
              </a:lnSpc>
              <a:spcBef>
                <a:spcPts val="600"/>
              </a:spcBef>
              <a:spcAft>
                <a:spcPts val="0"/>
              </a:spcAft>
              <a:buClr>
                <a:schemeClr val="accent3"/>
              </a:buClr>
              <a:buSzPct val="10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8pPr>
            <a:lvl9pPr marL="2625634" marR="0" indent="-339634" algn="l" defTabSz="914400" rtl="0" latinLnBrk="0">
              <a:lnSpc>
                <a:spcPct val="100000"/>
              </a:lnSpc>
              <a:spcBef>
                <a:spcPts val="600"/>
              </a:spcBef>
              <a:spcAft>
                <a:spcPts val="0"/>
              </a:spcAft>
              <a:buClr>
                <a:schemeClr val="accent3"/>
              </a:buClr>
              <a:buSzPct val="100000"/>
              <a:buFont typeface="Wingdings 2"/>
              <a:buChar char="•"/>
              <a:tabLst/>
              <a:defRPr sz="2600" b="0" i="0" u="none" strike="noStrike" cap="none" spc="0" baseline="0">
                <a:ln>
                  <a:noFill/>
                </a:ln>
                <a:solidFill>
                  <a:srgbClr val="000000"/>
                </a:solidFill>
                <a:uFillTx/>
                <a:latin typeface="Constantia"/>
                <a:ea typeface="Constantia"/>
                <a:cs typeface="Constantia"/>
                <a:sym typeface="Constantia"/>
              </a:defRPr>
            </a:lvl9pPr>
          </a:lstStyle>
          <a:p>
            <a:pPr marL="0" indent="0" hangingPunct="1">
              <a:buNone/>
            </a:pPr>
            <a:endParaRPr lang="en-US" dirty="0"/>
          </a:p>
          <a:p>
            <a:pPr hangingPunct="1"/>
            <a:endParaRPr lang="en-US" dirty="0"/>
          </a:p>
          <a:p>
            <a:pPr hangingPunct="1"/>
            <a:endParaRPr lang="en-US" dirty="0"/>
          </a:p>
          <a:p>
            <a:pPr hangingPunct="1"/>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38</a:t>
            </a:fld>
            <a:endParaRPr lang="en-US"/>
          </a:p>
        </p:txBody>
      </p:sp>
      <p:sp>
        <p:nvSpPr>
          <p:cNvPr id="9" name="Title 8"/>
          <p:cNvSpPr>
            <a:spLocks noGrp="1"/>
          </p:cNvSpPr>
          <p:nvPr>
            <p:ph type="title"/>
          </p:nvPr>
        </p:nvSpPr>
        <p:spPr>
          <a:xfrm>
            <a:off x="721680" y="403033"/>
            <a:ext cx="7886700" cy="1325563"/>
          </a:xfrm>
        </p:spPr>
        <p:txBody>
          <a:bodyPr/>
          <a:lstStyle/>
          <a:p>
            <a:r>
              <a:rPr lang="en-US" dirty="0"/>
              <a:t>Existing VA “Contact” Programs</a:t>
            </a:r>
          </a:p>
        </p:txBody>
      </p:sp>
    </p:spTree>
    <p:extLst>
      <p:ext uri="{BB962C8B-B14F-4D97-AF65-F5344CB8AC3E}">
        <p14:creationId xmlns:p14="http://schemas.microsoft.com/office/powerpoint/2010/main" val="1162512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688923" y="452718"/>
            <a:ext cx="7766155" cy="1027290"/>
          </a:xfrm>
          <a:prstGeom prst="rect">
            <a:avLst/>
          </a:prstGeom>
        </p:spPr>
        <p:txBody>
          <a:bodyPr>
            <a:normAutofit/>
          </a:bodyPr>
          <a:lstStyle>
            <a:lvl1pPr defTabSz="859536">
              <a:defRPr sz="4700"/>
            </a:lvl1pPr>
          </a:lstStyle>
          <a:p>
            <a:pPr algn="ctr"/>
            <a:r>
              <a:rPr lang="en-US" sz="3600" dirty="0">
                <a:solidFill>
                  <a:schemeClr val="tx1"/>
                </a:solidFill>
                <a:cs typeface="Times New Roman" panose="02020603050405020304" pitchFamily="18" charset="0"/>
              </a:rPr>
              <a:t>Mail Program / Caring Letters Program</a:t>
            </a:r>
            <a:endParaRPr sz="3600" dirty="0">
              <a:solidFill>
                <a:schemeClr val="tx1"/>
              </a:solidFill>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80956674"/>
              </p:ext>
            </p:extLst>
          </p:nvPr>
        </p:nvGraphicFramePr>
        <p:xfrm>
          <a:off x="967563" y="2151144"/>
          <a:ext cx="7208874" cy="3238500"/>
        </p:xfrm>
        <a:graphic>
          <a:graphicData uri="http://schemas.openxmlformats.org/drawingml/2006/table">
            <a:tbl>
              <a:tblPr firstRow="1" bandRow="1">
                <a:tableStyleId>{5940675A-B579-460E-94D1-54222C63F5DA}</a:tableStyleId>
              </a:tblPr>
              <a:tblGrid>
                <a:gridCol w="2402958">
                  <a:extLst>
                    <a:ext uri="{9D8B030D-6E8A-4147-A177-3AD203B41FA5}">
                      <a16:colId xmlns:a16="http://schemas.microsoft.com/office/drawing/2014/main" val="699597581"/>
                    </a:ext>
                  </a:extLst>
                </a:gridCol>
                <a:gridCol w="2402958">
                  <a:extLst>
                    <a:ext uri="{9D8B030D-6E8A-4147-A177-3AD203B41FA5}">
                      <a16:colId xmlns:a16="http://schemas.microsoft.com/office/drawing/2014/main" val="1478284599"/>
                    </a:ext>
                  </a:extLst>
                </a:gridCol>
                <a:gridCol w="2402958">
                  <a:extLst>
                    <a:ext uri="{9D8B030D-6E8A-4147-A177-3AD203B41FA5}">
                      <a16:colId xmlns:a16="http://schemas.microsoft.com/office/drawing/2014/main" val="2192272049"/>
                    </a:ext>
                  </a:extLst>
                </a:gridCol>
              </a:tblGrid>
              <a:tr h="370840">
                <a:tc>
                  <a:txBody>
                    <a:bodyPr/>
                    <a:lstStyle/>
                    <a:p>
                      <a:endParaRPr lang="en-US" b="1" dirty="0">
                        <a:solidFill>
                          <a:srgbClr val="002060"/>
                        </a:solidFill>
                        <a:latin typeface="+mn-lt"/>
                        <a:cs typeface="Times New Roman" panose="02020603050405020304" pitchFamily="18" charset="0"/>
                      </a:endParaRPr>
                    </a:p>
                  </a:txBody>
                  <a:tcPr/>
                </a:tc>
                <a:tc>
                  <a:txBody>
                    <a:bodyPr/>
                    <a:lstStyle/>
                    <a:p>
                      <a:r>
                        <a:rPr lang="en-US" b="1" dirty="0">
                          <a:solidFill>
                            <a:srgbClr val="002060"/>
                          </a:solidFill>
                          <a:latin typeface="+mn-lt"/>
                          <a:cs typeface="Times New Roman" panose="02020603050405020304" pitchFamily="18" charset="0"/>
                        </a:rPr>
                        <a:t>Mail Program</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b="1" dirty="0">
                          <a:solidFill>
                            <a:srgbClr val="002060"/>
                          </a:solidFill>
                          <a:latin typeface="+mn-lt"/>
                          <a:cs typeface="Times New Roman" panose="02020603050405020304" pitchFamily="18" charset="0"/>
                        </a:rPr>
                        <a:t>Caring Letters Program</a:t>
                      </a: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2989130096"/>
                  </a:ext>
                </a:extLst>
              </a:tr>
              <a:tr h="370840">
                <a:tc>
                  <a:txBody>
                    <a:bodyPr/>
                    <a:lstStyle/>
                    <a:p>
                      <a:r>
                        <a:rPr lang="en-US" b="1" dirty="0">
                          <a:solidFill>
                            <a:schemeClr val="tx1"/>
                          </a:solidFill>
                          <a:latin typeface="+mn-lt"/>
                          <a:cs typeface="Times New Roman" panose="02020603050405020304" pitchFamily="18" charset="0"/>
                        </a:rPr>
                        <a:t>Purpose</a:t>
                      </a:r>
                    </a:p>
                  </a:txBody>
                  <a:tcPr/>
                </a:tc>
                <a:tc>
                  <a:txBody>
                    <a:bodyPr/>
                    <a:lstStyle/>
                    <a:p>
                      <a:r>
                        <a:rPr lang="en-US" dirty="0">
                          <a:solidFill>
                            <a:srgbClr val="002060"/>
                          </a:solidFill>
                          <a:latin typeface="+mn-lt"/>
                          <a:cs typeface="Times New Roman" panose="02020603050405020304" pitchFamily="18" charset="0"/>
                        </a:rPr>
                        <a:t>Caring Contact</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dirty="0">
                          <a:solidFill>
                            <a:srgbClr val="002060"/>
                          </a:solidFill>
                          <a:latin typeface="+mn-lt"/>
                          <a:cs typeface="Times New Roman" panose="02020603050405020304" pitchFamily="18" charset="0"/>
                        </a:rPr>
                        <a:t>Caring Contact</a:t>
                      </a: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554428181"/>
                  </a:ext>
                </a:extLst>
              </a:tr>
              <a:tr h="370840">
                <a:tc>
                  <a:txBody>
                    <a:bodyPr/>
                    <a:lstStyle/>
                    <a:p>
                      <a:r>
                        <a:rPr lang="en-US" b="1" dirty="0">
                          <a:solidFill>
                            <a:schemeClr val="tx1"/>
                          </a:solidFill>
                          <a:latin typeface="+mn-lt"/>
                          <a:cs typeface="Times New Roman" panose="02020603050405020304" pitchFamily="18" charset="0"/>
                        </a:rPr>
                        <a:t>Modality</a:t>
                      </a:r>
                    </a:p>
                  </a:txBody>
                  <a:tcPr/>
                </a:tc>
                <a:tc>
                  <a:txBody>
                    <a:bodyPr/>
                    <a:lstStyle/>
                    <a:p>
                      <a:r>
                        <a:rPr lang="en-US" dirty="0">
                          <a:solidFill>
                            <a:srgbClr val="002060"/>
                          </a:solidFill>
                          <a:latin typeface="+mn-lt"/>
                          <a:cs typeface="Times New Roman" panose="02020603050405020304" pitchFamily="18" charset="0"/>
                        </a:rPr>
                        <a:t>Postal Mail</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dirty="0">
                          <a:solidFill>
                            <a:srgbClr val="002060"/>
                          </a:solidFill>
                          <a:latin typeface="+mn-lt"/>
                          <a:cs typeface="Times New Roman" panose="02020603050405020304" pitchFamily="18" charset="0"/>
                        </a:rPr>
                        <a:t>Email</a:t>
                      </a: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2450568516"/>
                  </a:ext>
                </a:extLst>
              </a:tr>
              <a:tr h="370840">
                <a:tc>
                  <a:txBody>
                    <a:bodyPr/>
                    <a:lstStyle/>
                    <a:p>
                      <a:r>
                        <a:rPr lang="en-US" b="1" dirty="0">
                          <a:solidFill>
                            <a:schemeClr val="tx1"/>
                          </a:solidFill>
                          <a:latin typeface="+mn-lt"/>
                          <a:cs typeface="Times New Roman" panose="02020603050405020304" pitchFamily="18" charset="0"/>
                        </a:rPr>
                        <a:t>Target Population</a:t>
                      </a:r>
                    </a:p>
                  </a:txBody>
                  <a:tcPr/>
                </a:tc>
                <a:tc>
                  <a:txBody>
                    <a:bodyPr/>
                    <a:lstStyle/>
                    <a:p>
                      <a:r>
                        <a:rPr lang="en-US" dirty="0">
                          <a:solidFill>
                            <a:srgbClr val="002060"/>
                          </a:solidFill>
                          <a:latin typeface="+mn-lt"/>
                          <a:cs typeface="Times New Roman" panose="02020603050405020304" pitchFamily="18" charset="0"/>
                        </a:rPr>
                        <a:t>High Risk Veterans</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dirty="0">
                          <a:solidFill>
                            <a:srgbClr val="002060"/>
                          </a:solidFill>
                          <a:latin typeface="+mn-lt"/>
                          <a:cs typeface="Times New Roman" panose="02020603050405020304" pitchFamily="18" charset="0"/>
                        </a:rPr>
                        <a:t>Veterans discharged</a:t>
                      </a:r>
                      <a:r>
                        <a:rPr lang="en-US" baseline="0" dirty="0">
                          <a:solidFill>
                            <a:srgbClr val="002060"/>
                          </a:solidFill>
                          <a:latin typeface="+mn-lt"/>
                          <a:cs typeface="Times New Roman" panose="02020603050405020304" pitchFamily="18" charset="0"/>
                        </a:rPr>
                        <a:t> from Inpatient Psych Unit</a:t>
                      </a:r>
                      <a:endParaRPr lang="en-US" dirty="0">
                        <a:solidFill>
                          <a:srgbClr val="002060"/>
                        </a:solidFill>
                        <a:latin typeface="+mn-lt"/>
                        <a:cs typeface="Times New Roman" panose="02020603050405020304" pitchFamily="18" charset="0"/>
                      </a:endParaRP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2380453975"/>
                  </a:ext>
                </a:extLst>
              </a:tr>
              <a:tr h="370840">
                <a:tc>
                  <a:txBody>
                    <a:bodyPr/>
                    <a:lstStyle/>
                    <a:p>
                      <a:r>
                        <a:rPr lang="en-US" b="1" dirty="0">
                          <a:solidFill>
                            <a:schemeClr val="tx1"/>
                          </a:solidFill>
                          <a:latin typeface="+mn-lt"/>
                          <a:cs typeface="Times New Roman" panose="02020603050405020304" pitchFamily="18" charset="0"/>
                        </a:rPr>
                        <a:t>Frequency</a:t>
                      </a:r>
                    </a:p>
                  </a:txBody>
                  <a:tcPr/>
                </a:tc>
                <a:tc>
                  <a:txBody>
                    <a:bodyPr/>
                    <a:lstStyle/>
                    <a:p>
                      <a:r>
                        <a:rPr lang="en-US" dirty="0">
                          <a:solidFill>
                            <a:srgbClr val="002060"/>
                          </a:solidFill>
                          <a:latin typeface="+mn-lt"/>
                          <a:cs typeface="Times New Roman" panose="02020603050405020304" pitchFamily="18" charset="0"/>
                        </a:rPr>
                        <a:t>Recommended 1x</a:t>
                      </a:r>
                      <a:r>
                        <a:rPr lang="en-US" baseline="0" dirty="0">
                          <a:solidFill>
                            <a:srgbClr val="002060"/>
                          </a:solidFill>
                          <a:latin typeface="+mn-lt"/>
                          <a:cs typeface="Times New Roman" panose="02020603050405020304" pitchFamily="18" charset="0"/>
                        </a:rPr>
                        <a:t>/Month for 2 years</a:t>
                      </a:r>
                      <a:endParaRPr lang="en-US" dirty="0">
                        <a:solidFill>
                          <a:srgbClr val="002060"/>
                        </a:solidFill>
                        <a:latin typeface="+mn-lt"/>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dirty="0">
                          <a:solidFill>
                            <a:srgbClr val="002060"/>
                          </a:solidFill>
                          <a:latin typeface="+mn-lt"/>
                          <a:cs typeface="Times New Roman" panose="02020603050405020304" pitchFamily="18" charset="0"/>
                        </a:rPr>
                        <a:t>13 emails in 2 years (timed and scheduled</a:t>
                      </a:r>
                      <a:r>
                        <a:rPr lang="en-US" baseline="0" dirty="0">
                          <a:solidFill>
                            <a:srgbClr val="002060"/>
                          </a:solidFill>
                          <a:latin typeface="+mn-lt"/>
                          <a:cs typeface="Times New Roman" panose="02020603050405020304" pitchFamily="18" charset="0"/>
                        </a:rPr>
                        <a:t> intervals) initiated from the discharge date</a:t>
                      </a:r>
                      <a:endParaRPr lang="en-US" dirty="0">
                        <a:solidFill>
                          <a:srgbClr val="002060"/>
                        </a:solidFill>
                        <a:latin typeface="+mn-lt"/>
                        <a:cs typeface="Times New Roman" panose="02020603050405020304" pitchFamily="18" charset="0"/>
                      </a:endParaRP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2704245751"/>
                  </a:ext>
                </a:extLst>
              </a:tr>
              <a:tr h="370840">
                <a:tc>
                  <a:txBody>
                    <a:bodyPr/>
                    <a:lstStyle/>
                    <a:p>
                      <a:r>
                        <a:rPr lang="en-US" b="1" dirty="0">
                          <a:solidFill>
                            <a:schemeClr val="tx1"/>
                          </a:solidFill>
                          <a:latin typeface="+mn-lt"/>
                          <a:cs typeface="Times New Roman" panose="02020603050405020304" pitchFamily="18" charset="0"/>
                        </a:rPr>
                        <a:t>Staffing</a:t>
                      </a:r>
                    </a:p>
                  </a:txBody>
                  <a:tcPr/>
                </a:tc>
                <a:tc>
                  <a:txBody>
                    <a:bodyPr/>
                    <a:lstStyle/>
                    <a:p>
                      <a:r>
                        <a:rPr lang="en-US" dirty="0">
                          <a:solidFill>
                            <a:srgbClr val="002060"/>
                          </a:solidFill>
                          <a:latin typeface="+mn-lt"/>
                          <a:cs typeface="Times New Roman" panose="02020603050405020304" pitchFamily="18" charset="0"/>
                        </a:rPr>
                        <a:t>SPC Team</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dirty="0">
                          <a:solidFill>
                            <a:srgbClr val="002060"/>
                          </a:solidFill>
                          <a:latin typeface="+mn-lt"/>
                          <a:cs typeface="Times New Roman" panose="02020603050405020304" pitchFamily="18" charset="0"/>
                        </a:rPr>
                        <a:t>Research Staff</a:t>
                      </a:r>
                    </a:p>
                    <a:p>
                      <a:r>
                        <a:rPr lang="en-US" dirty="0">
                          <a:solidFill>
                            <a:srgbClr val="002060"/>
                          </a:solidFill>
                          <a:latin typeface="+mn-lt"/>
                          <a:cs typeface="Times New Roman" panose="02020603050405020304" pitchFamily="18" charset="0"/>
                        </a:rPr>
                        <a:t>Volunteers</a:t>
                      </a:r>
                    </a:p>
                    <a:p>
                      <a:r>
                        <a:rPr lang="en-US" dirty="0">
                          <a:solidFill>
                            <a:srgbClr val="002060"/>
                          </a:solidFill>
                          <a:latin typeface="+mn-lt"/>
                          <a:cs typeface="Times New Roman" panose="02020603050405020304" pitchFamily="18" charset="0"/>
                        </a:rPr>
                        <a:t>Peer Counselors</a:t>
                      </a:r>
                    </a:p>
                    <a:p>
                      <a:r>
                        <a:rPr lang="en-US" dirty="0">
                          <a:solidFill>
                            <a:srgbClr val="002060"/>
                          </a:solidFill>
                          <a:latin typeface="+mn-lt"/>
                          <a:cs typeface="Times New Roman" panose="02020603050405020304" pitchFamily="18" charset="0"/>
                        </a:rPr>
                        <a:t>Etc.</a:t>
                      </a: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4195089499"/>
                  </a:ext>
                </a:extLst>
              </a:tr>
            </a:tbl>
          </a:graphicData>
        </a:graphic>
      </p:graphicFrame>
      <p:sp>
        <p:nvSpPr>
          <p:cNvPr id="3" name="Slide Number Placeholder 2"/>
          <p:cNvSpPr>
            <a:spLocks noGrp="1"/>
          </p:cNvSpPr>
          <p:nvPr>
            <p:ph type="sldNum" sz="quarter" idx="12"/>
          </p:nvPr>
        </p:nvSpPr>
        <p:spPr/>
        <p:txBody>
          <a:bodyPr/>
          <a:lstStyle/>
          <a:p>
            <a:fld id="{86CB4B4D-7CA3-9044-876B-883B54F8677D}" type="slidenum">
              <a:rPr lang="en-US" smtClean="0"/>
              <a:t>39</a:t>
            </a:fld>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ctrTitle"/>
          </p:nvPr>
        </p:nvSpPr>
        <p:spPr>
          <a:xfrm>
            <a:off x="508363" y="1525236"/>
            <a:ext cx="8458200" cy="1470025"/>
          </a:xfrm>
          <a:prstGeom prst="rect">
            <a:avLst/>
          </a:prstGeom>
        </p:spPr>
        <p:txBody>
          <a:bodyPr wrap="square">
            <a:normAutofit/>
          </a:bodyPr>
          <a:lstStyle>
            <a:lvl1pPr defTabSz="630936">
              <a:defRPr sz="2691">
                <a:effectLst>
                  <a:outerShdw blurRad="26289" dist="17526" dir="5400000" rotWithShape="0">
                    <a:srgbClr val="000000">
                      <a:alpha val="43000"/>
                    </a:srgbClr>
                  </a:outerShdw>
                </a:effectLst>
              </a:defRPr>
            </a:lvl1pPr>
          </a:lstStyle>
          <a:p>
            <a:pPr algn="ctr"/>
            <a:r>
              <a:rPr sz="3200" dirty="0">
                <a:solidFill>
                  <a:schemeClr val="tx1"/>
                </a:solidFill>
                <a:effectLst/>
                <a:cs typeface="Times New Roman" panose="02020603050405020304" pitchFamily="18" charset="0"/>
              </a:rPr>
              <a:t>Caring Letters for Suicide Prevention: </a:t>
            </a:r>
            <a:r>
              <a:rPr lang="en-US" sz="3200" dirty="0">
                <a:solidFill>
                  <a:schemeClr val="tx1"/>
                </a:solidFill>
                <a:effectLst/>
                <a:cs typeface="Times New Roman" panose="02020603050405020304" pitchFamily="18" charset="0"/>
              </a:rPr>
              <a:t>Implementation Strategies in Military and VA Healthcare System</a:t>
            </a:r>
            <a:endParaRPr sz="3200" dirty="0">
              <a:solidFill>
                <a:schemeClr val="tx1"/>
              </a:solidFill>
              <a:effectLst/>
              <a:cs typeface="Times New Roman" panose="02020603050405020304" pitchFamily="18" charset="0"/>
            </a:endParaRPr>
          </a:p>
        </p:txBody>
      </p:sp>
      <p:sp>
        <p:nvSpPr>
          <p:cNvPr id="124" name="Shape 124"/>
          <p:cNvSpPr>
            <a:spLocks noGrp="1"/>
          </p:cNvSpPr>
          <p:nvPr>
            <p:ph type="subTitle" idx="1"/>
          </p:nvPr>
        </p:nvSpPr>
        <p:spPr>
          <a:xfrm>
            <a:off x="1499043" y="3252355"/>
            <a:ext cx="6145914" cy="1523198"/>
          </a:xfrm>
          <a:prstGeom prst="rect">
            <a:avLst/>
          </a:prstGeom>
        </p:spPr>
        <p:txBody>
          <a:bodyPr>
            <a:normAutofit fontScale="70000" lnSpcReduction="20000"/>
          </a:bodyPr>
          <a:lstStyle/>
          <a:p>
            <a:pPr algn="ctr">
              <a:lnSpc>
                <a:spcPct val="120000"/>
              </a:lnSpc>
              <a:spcBef>
                <a:spcPts val="300"/>
              </a:spcBef>
              <a:defRPr sz="1600"/>
            </a:pPr>
            <a:r>
              <a:rPr lang="en-US" sz="4400" dirty="0">
                <a:solidFill>
                  <a:schemeClr val="tx1"/>
                </a:solidFill>
                <a:cs typeface="Times New Roman" panose="02020603050405020304" pitchFamily="18" charset="0"/>
              </a:rPr>
              <a:t>Background and Overview</a:t>
            </a:r>
          </a:p>
          <a:p>
            <a:pPr algn="ctr">
              <a:lnSpc>
                <a:spcPct val="120000"/>
              </a:lnSpc>
              <a:spcBef>
                <a:spcPts val="300"/>
              </a:spcBef>
              <a:defRPr sz="1600"/>
            </a:pPr>
            <a:r>
              <a:rPr lang="en-US" sz="1800" dirty="0">
                <a:solidFill>
                  <a:schemeClr val="tx1"/>
                </a:solidFill>
                <a:cs typeface="Times New Roman" panose="02020603050405020304" pitchFamily="18" charset="0"/>
              </a:rPr>
              <a:t>David D. Luxton, PhD., M.S.</a:t>
            </a:r>
          </a:p>
          <a:p>
            <a:pPr algn="ctr">
              <a:lnSpc>
                <a:spcPct val="120000"/>
              </a:lnSpc>
              <a:spcBef>
                <a:spcPts val="300"/>
              </a:spcBef>
              <a:defRPr sz="1600"/>
            </a:pPr>
            <a:r>
              <a:rPr lang="en-US" sz="1800" dirty="0">
                <a:solidFill>
                  <a:schemeClr val="tx1"/>
                </a:solidFill>
                <a:cs typeface="Times New Roman" panose="02020603050405020304" pitchFamily="18" charset="0"/>
              </a:rPr>
              <a:t>Is affiliated with:</a:t>
            </a:r>
          </a:p>
          <a:p>
            <a:pPr algn="ctr">
              <a:lnSpc>
                <a:spcPct val="120000"/>
              </a:lnSpc>
              <a:spcBef>
                <a:spcPts val="300"/>
              </a:spcBef>
              <a:defRPr sz="1600"/>
            </a:pPr>
            <a:r>
              <a:rPr lang="en-US" sz="1800" dirty="0">
                <a:solidFill>
                  <a:schemeClr val="tx1"/>
                </a:solidFill>
                <a:cs typeface="Times New Roman" panose="02020603050405020304" pitchFamily="18" charset="0"/>
              </a:rPr>
              <a:t>Department of Psychiatry &amp; Behavioral Sciences</a:t>
            </a:r>
          </a:p>
          <a:p>
            <a:pPr algn="ctr">
              <a:lnSpc>
                <a:spcPct val="120000"/>
              </a:lnSpc>
              <a:spcBef>
                <a:spcPts val="300"/>
              </a:spcBef>
              <a:defRPr sz="1600"/>
            </a:pPr>
            <a:r>
              <a:rPr lang="en-US" sz="1800" dirty="0">
                <a:solidFill>
                  <a:schemeClr val="tx1"/>
                </a:solidFill>
                <a:cs typeface="Times New Roman" panose="02020603050405020304" pitchFamily="18" charset="0"/>
              </a:rPr>
              <a:t>University of Washington, Seattle</a:t>
            </a:r>
          </a:p>
          <a:p>
            <a:pPr>
              <a:lnSpc>
                <a:spcPct val="80000"/>
              </a:lnSpc>
              <a:spcBef>
                <a:spcPts val="300"/>
              </a:spcBef>
              <a:defRPr sz="1600"/>
            </a:pPr>
            <a:endParaRPr lang="en-US" sz="1800" dirty="0">
              <a:solidFill>
                <a:schemeClr val="tx1"/>
              </a:solidFill>
            </a:endParaRPr>
          </a:p>
        </p:txBody>
      </p:sp>
      <p:pic>
        <p:nvPicPr>
          <p:cNvPr id="4" name="Picture 3" descr="C:\Users\Jihun's Intel SSD\Desktop\dod 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896" y="66102"/>
            <a:ext cx="1354019" cy="13540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5" y="66102"/>
            <a:ext cx="1358535" cy="1354022"/>
          </a:xfrm>
          <a:prstGeom prst="rect">
            <a:avLst/>
          </a:prstGeom>
        </p:spPr>
      </p:pic>
      <p:sp>
        <p:nvSpPr>
          <p:cNvPr id="2" name="Slide Number Placeholder 1"/>
          <p:cNvSpPr>
            <a:spLocks noGrp="1"/>
          </p:cNvSpPr>
          <p:nvPr>
            <p:ph type="sldNum" sz="quarter" idx="12"/>
          </p:nvPr>
        </p:nvSpPr>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309654249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310" y="452718"/>
            <a:ext cx="7055380" cy="748760"/>
          </a:xfrm>
        </p:spPr>
        <p:txBody>
          <a:bodyPr>
            <a:normAutofit/>
          </a:bodyPr>
          <a:lstStyle/>
          <a:p>
            <a:pPr algn="ctr"/>
            <a:r>
              <a:rPr lang="en-US" sz="3200" dirty="0">
                <a:solidFill>
                  <a:schemeClr val="tx1"/>
                </a:solidFill>
                <a:cs typeface="Times New Roman" panose="02020603050405020304" pitchFamily="18" charset="0"/>
              </a:rPr>
              <a:t>Mail Program/ Caring Letters Program</a:t>
            </a:r>
          </a:p>
        </p:txBody>
      </p:sp>
      <p:graphicFrame>
        <p:nvGraphicFramePr>
          <p:cNvPr id="6" name="Table 5"/>
          <p:cNvGraphicFramePr>
            <a:graphicFrameLocks noGrp="1"/>
          </p:cNvGraphicFramePr>
          <p:nvPr>
            <p:extLst>
              <p:ext uri="{D42A27DB-BD31-4B8C-83A1-F6EECF244321}">
                <p14:modId xmlns:p14="http://schemas.microsoft.com/office/powerpoint/2010/main" val="1339573103"/>
              </p:ext>
            </p:extLst>
          </p:nvPr>
        </p:nvGraphicFramePr>
        <p:xfrm>
          <a:off x="890816" y="1380158"/>
          <a:ext cx="7208874" cy="4650740"/>
        </p:xfrm>
        <a:graphic>
          <a:graphicData uri="http://schemas.openxmlformats.org/drawingml/2006/table">
            <a:tbl>
              <a:tblPr firstRow="1" bandRow="1">
                <a:tableStyleId>{5940675A-B579-460E-94D1-54222C63F5DA}</a:tableStyleId>
              </a:tblPr>
              <a:tblGrid>
                <a:gridCol w="2402958">
                  <a:extLst>
                    <a:ext uri="{9D8B030D-6E8A-4147-A177-3AD203B41FA5}">
                      <a16:colId xmlns:a16="http://schemas.microsoft.com/office/drawing/2014/main" val="699597581"/>
                    </a:ext>
                  </a:extLst>
                </a:gridCol>
                <a:gridCol w="2402958">
                  <a:extLst>
                    <a:ext uri="{9D8B030D-6E8A-4147-A177-3AD203B41FA5}">
                      <a16:colId xmlns:a16="http://schemas.microsoft.com/office/drawing/2014/main" val="1478284599"/>
                    </a:ext>
                  </a:extLst>
                </a:gridCol>
                <a:gridCol w="2402958">
                  <a:extLst>
                    <a:ext uri="{9D8B030D-6E8A-4147-A177-3AD203B41FA5}">
                      <a16:colId xmlns:a16="http://schemas.microsoft.com/office/drawing/2014/main" val="2192272049"/>
                    </a:ext>
                  </a:extLst>
                </a:gridCol>
              </a:tblGrid>
              <a:tr h="370840">
                <a:tc>
                  <a:txBody>
                    <a:bodyPr/>
                    <a:lstStyle/>
                    <a:p>
                      <a:endParaRPr lang="en-US" b="1" dirty="0">
                        <a:solidFill>
                          <a:srgbClr val="002060"/>
                        </a:solidFill>
                        <a:latin typeface="+mn-lt"/>
                        <a:cs typeface="Times New Roman" panose="02020603050405020304" pitchFamily="18" charset="0"/>
                      </a:endParaRPr>
                    </a:p>
                  </a:txBody>
                  <a:tcPr/>
                </a:tc>
                <a:tc>
                  <a:txBody>
                    <a:bodyPr/>
                    <a:lstStyle/>
                    <a:p>
                      <a:r>
                        <a:rPr lang="en-US" b="1" dirty="0">
                          <a:solidFill>
                            <a:srgbClr val="002060"/>
                          </a:solidFill>
                          <a:latin typeface="+mn-lt"/>
                          <a:cs typeface="Times New Roman" panose="02020603050405020304" pitchFamily="18" charset="0"/>
                        </a:rPr>
                        <a:t>Mail Program</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b="1" dirty="0">
                          <a:solidFill>
                            <a:srgbClr val="002060"/>
                          </a:solidFill>
                          <a:latin typeface="+mn-lt"/>
                          <a:cs typeface="Times New Roman" panose="02020603050405020304" pitchFamily="18" charset="0"/>
                        </a:rPr>
                        <a:t>Caring Letters Program</a:t>
                      </a: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2989130096"/>
                  </a:ext>
                </a:extLst>
              </a:tr>
              <a:tr h="370840">
                <a:tc>
                  <a:txBody>
                    <a:bodyPr/>
                    <a:lstStyle/>
                    <a:p>
                      <a:r>
                        <a:rPr lang="en-US" b="1" dirty="0">
                          <a:solidFill>
                            <a:schemeClr val="tx1"/>
                          </a:solidFill>
                          <a:latin typeface="+mn-lt"/>
                          <a:cs typeface="Times New Roman" panose="02020603050405020304" pitchFamily="18" charset="0"/>
                        </a:rPr>
                        <a:t>Personalized email or Letter</a:t>
                      </a:r>
                    </a:p>
                  </a:txBody>
                  <a:tcPr/>
                </a:tc>
                <a:tc>
                  <a:txBody>
                    <a:bodyPr/>
                    <a:lstStyle/>
                    <a:p>
                      <a:r>
                        <a:rPr lang="en-US" dirty="0">
                          <a:solidFill>
                            <a:srgbClr val="002060"/>
                          </a:solidFill>
                          <a:latin typeface="+mn-lt"/>
                          <a:cs typeface="Times New Roman" panose="02020603050405020304" pitchFamily="18" charset="0"/>
                        </a:rPr>
                        <a:t>Some</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dirty="0">
                          <a:solidFill>
                            <a:srgbClr val="002060"/>
                          </a:solidFill>
                          <a:latin typeface="+mn-lt"/>
                          <a:cs typeface="Times New Roman" panose="02020603050405020304" pitchFamily="18" charset="0"/>
                        </a:rPr>
                        <a:t>Yes</a:t>
                      </a: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554428181"/>
                  </a:ext>
                </a:extLst>
              </a:tr>
              <a:tr h="370840">
                <a:tc>
                  <a:txBody>
                    <a:bodyPr/>
                    <a:lstStyle/>
                    <a:p>
                      <a:r>
                        <a:rPr lang="en-US" b="1" dirty="0">
                          <a:solidFill>
                            <a:schemeClr val="tx1"/>
                          </a:solidFill>
                          <a:latin typeface="+mn-lt"/>
                          <a:cs typeface="Times New Roman" panose="02020603050405020304" pitchFamily="18" charset="0"/>
                        </a:rPr>
                        <a:t>Initia</a:t>
                      </a:r>
                      <a:r>
                        <a:rPr lang="en-US" b="1" baseline="0" dirty="0">
                          <a:solidFill>
                            <a:schemeClr val="tx1"/>
                          </a:solidFill>
                          <a:latin typeface="+mn-lt"/>
                          <a:cs typeface="Times New Roman" panose="02020603050405020304" pitchFamily="18" charset="0"/>
                        </a:rPr>
                        <a:t>l Team Contact</a:t>
                      </a:r>
                      <a:endParaRPr lang="en-US" b="1" dirty="0">
                        <a:solidFill>
                          <a:schemeClr val="tx1"/>
                        </a:solidFill>
                        <a:latin typeface="+mn-lt"/>
                        <a:cs typeface="Times New Roman" panose="02020603050405020304" pitchFamily="18" charset="0"/>
                      </a:endParaRPr>
                    </a:p>
                  </a:txBody>
                  <a:tcPr/>
                </a:tc>
                <a:tc>
                  <a:txBody>
                    <a:bodyPr/>
                    <a:lstStyle/>
                    <a:p>
                      <a:r>
                        <a:rPr lang="en-US" dirty="0">
                          <a:solidFill>
                            <a:srgbClr val="002060"/>
                          </a:solidFill>
                          <a:latin typeface="+mn-lt"/>
                          <a:cs typeface="Times New Roman" panose="02020603050405020304" pitchFamily="18" charset="0"/>
                        </a:rPr>
                        <a:t>Varies</a:t>
                      </a:r>
                    </a:p>
                    <a:p>
                      <a:r>
                        <a:rPr lang="en-US" dirty="0">
                          <a:solidFill>
                            <a:srgbClr val="002060"/>
                          </a:solidFill>
                          <a:latin typeface="+mn-lt"/>
                          <a:cs typeface="Times New Roman" panose="02020603050405020304" pitchFamily="18" charset="0"/>
                        </a:rPr>
                        <a:t>Clinician</a:t>
                      </a:r>
                      <a:r>
                        <a:rPr lang="en-US" baseline="0" dirty="0">
                          <a:solidFill>
                            <a:srgbClr val="002060"/>
                          </a:solidFill>
                          <a:latin typeface="+mn-lt"/>
                          <a:cs typeface="Times New Roman" panose="02020603050405020304" pitchFamily="18" charset="0"/>
                        </a:rPr>
                        <a:t> and/or </a:t>
                      </a:r>
                      <a:r>
                        <a:rPr lang="en-US" dirty="0">
                          <a:solidFill>
                            <a:srgbClr val="002060"/>
                          </a:solidFill>
                          <a:latin typeface="+mn-lt"/>
                          <a:cs typeface="Times New Roman" panose="02020603050405020304" pitchFamily="18" charset="0"/>
                        </a:rPr>
                        <a:t>SPC</a:t>
                      </a:r>
                      <a:r>
                        <a:rPr lang="en-US" baseline="0" dirty="0">
                          <a:solidFill>
                            <a:srgbClr val="002060"/>
                          </a:solidFill>
                          <a:latin typeface="+mn-lt"/>
                          <a:cs typeface="Times New Roman" panose="02020603050405020304" pitchFamily="18" charset="0"/>
                        </a:rPr>
                        <a:t> Clinical Assessment</a:t>
                      </a:r>
                      <a:endParaRPr lang="en-US" dirty="0">
                        <a:solidFill>
                          <a:srgbClr val="002060"/>
                        </a:solidFill>
                        <a:latin typeface="+mn-lt"/>
                        <a:cs typeface="Times New Roman" panose="02020603050405020304"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dirty="0">
                          <a:solidFill>
                            <a:srgbClr val="002060"/>
                          </a:solidFill>
                          <a:latin typeface="+mn-lt"/>
                          <a:cs typeface="Times New Roman" panose="02020603050405020304" pitchFamily="18" charset="0"/>
                        </a:rPr>
                        <a:t>Yes</a:t>
                      </a:r>
                    </a:p>
                    <a:p>
                      <a:r>
                        <a:rPr lang="en-US" dirty="0">
                          <a:solidFill>
                            <a:srgbClr val="002060"/>
                          </a:solidFill>
                          <a:latin typeface="+mn-lt"/>
                          <a:cs typeface="Times New Roman" panose="02020603050405020304" pitchFamily="18" charset="0"/>
                        </a:rPr>
                        <a:t>Baseline Assessment</a:t>
                      </a:r>
                      <a:r>
                        <a:rPr lang="en-US" baseline="0" dirty="0">
                          <a:solidFill>
                            <a:srgbClr val="002060"/>
                          </a:solidFill>
                          <a:latin typeface="+mn-lt"/>
                          <a:cs typeface="Times New Roman" panose="02020603050405020304" pitchFamily="18" charset="0"/>
                        </a:rPr>
                        <a:t> by Caring Letters team.</a:t>
                      </a:r>
                      <a:endParaRPr lang="en-US" dirty="0">
                        <a:solidFill>
                          <a:srgbClr val="002060"/>
                        </a:solidFill>
                        <a:latin typeface="+mn-lt"/>
                        <a:cs typeface="Times New Roman" panose="02020603050405020304" pitchFamily="18" charset="0"/>
                      </a:endParaRP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2450568516"/>
                  </a:ext>
                </a:extLst>
              </a:tr>
              <a:tr h="370840">
                <a:tc>
                  <a:txBody>
                    <a:bodyPr/>
                    <a:lstStyle/>
                    <a:p>
                      <a:r>
                        <a:rPr lang="en-US" b="1" dirty="0">
                          <a:solidFill>
                            <a:schemeClr val="tx1"/>
                          </a:solidFill>
                          <a:latin typeface="+mn-lt"/>
                          <a:cs typeface="Times New Roman" panose="02020603050405020304" pitchFamily="18" charset="0"/>
                        </a:rPr>
                        <a:t>Final Survey</a:t>
                      </a:r>
                    </a:p>
                  </a:txBody>
                  <a:tcPr/>
                </a:tc>
                <a:tc>
                  <a:txBody>
                    <a:bodyPr/>
                    <a:lstStyle/>
                    <a:p>
                      <a:r>
                        <a:rPr lang="en-US" dirty="0">
                          <a:solidFill>
                            <a:srgbClr val="002060"/>
                          </a:solidFill>
                          <a:latin typeface="+mn-lt"/>
                          <a:cs typeface="Times New Roman" panose="02020603050405020304" pitchFamily="18" charset="0"/>
                        </a:rPr>
                        <a:t>No</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dirty="0">
                          <a:solidFill>
                            <a:srgbClr val="002060"/>
                          </a:solidFill>
                          <a:latin typeface="+mn-lt"/>
                          <a:cs typeface="Times New Roman" panose="02020603050405020304" pitchFamily="18" charset="0"/>
                        </a:rPr>
                        <a:t>Yes</a:t>
                      </a:r>
                    </a:p>
                    <a:p>
                      <a:r>
                        <a:rPr lang="en-US" sz="1600" dirty="0">
                          <a:solidFill>
                            <a:srgbClr val="002060"/>
                          </a:solidFill>
                          <a:latin typeface="+mn-lt"/>
                          <a:cs typeface="Times New Roman" panose="02020603050405020304" pitchFamily="18" charset="0"/>
                        </a:rPr>
                        <a:t>Patient Health</a:t>
                      </a:r>
                      <a:r>
                        <a:rPr lang="en-US" sz="1600" baseline="0" dirty="0">
                          <a:solidFill>
                            <a:srgbClr val="002060"/>
                          </a:solidFill>
                          <a:latin typeface="+mn-lt"/>
                          <a:cs typeface="Times New Roman" panose="02020603050405020304" pitchFamily="18" charset="0"/>
                        </a:rPr>
                        <a:t> Questionnaire</a:t>
                      </a:r>
                      <a:r>
                        <a:rPr lang="en-US" sz="1600" dirty="0">
                          <a:solidFill>
                            <a:srgbClr val="002060"/>
                          </a:solidFill>
                          <a:latin typeface="+mn-lt"/>
                          <a:cs typeface="Times New Roman" panose="02020603050405020304" pitchFamily="18" charset="0"/>
                        </a:rPr>
                        <a:t>, Rudd Suicide</a:t>
                      </a:r>
                      <a:r>
                        <a:rPr lang="en-US" sz="1600" baseline="0" dirty="0">
                          <a:solidFill>
                            <a:srgbClr val="002060"/>
                          </a:solidFill>
                          <a:latin typeface="+mn-lt"/>
                          <a:cs typeface="Times New Roman" panose="02020603050405020304" pitchFamily="18" charset="0"/>
                        </a:rPr>
                        <a:t> Ideation Scale</a:t>
                      </a:r>
                      <a:r>
                        <a:rPr lang="en-US" sz="1600" dirty="0">
                          <a:solidFill>
                            <a:srgbClr val="002060"/>
                          </a:solidFill>
                          <a:latin typeface="+mn-lt"/>
                          <a:cs typeface="Times New Roman" panose="02020603050405020304" pitchFamily="18" charset="0"/>
                        </a:rPr>
                        <a:t>, Interpersonal Needs Questionnaire, Acquired Capability</a:t>
                      </a:r>
                      <a:r>
                        <a:rPr lang="en-US" sz="1600" baseline="0" dirty="0">
                          <a:solidFill>
                            <a:srgbClr val="002060"/>
                          </a:solidFill>
                          <a:latin typeface="+mn-lt"/>
                          <a:cs typeface="Times New Roman" panose="02020603050405020304" pitchFamily="18" charset="0"/>
                        </a:rPr>
                        <a:t> for Suicide, mental and medical treatment history (past 2 years).</a:t>
                      </a:r>
                      <a:endParaRPr lang="en-US" sz="1600" dirty="0">
                        <a:solidFill>
                          <a:srgbClr val="002060"/>
                        </a:solidFill>
                        <a:latin typeface="+mn-lt"/>
                        <a:cs typeface="Times New Roman" panose="02020603050405020304" pitchFamily="18" charset="0"/>
                      </a:endParaRP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2380453975"/>
                  </a:ext>
                </a:extLst>
              </a:tr>
              <a:tr h="370840">
                <a:tc>
                  <a:txBody>
                    <a:bodyPr/>
                    <a:lstStyle/>
                    <a:p>
                      <a:r>
                        <a:rPr lang="en-US" b="1" dirty="0">
                          <a:solidFill>
                            <a:schemeClr val="tx1"/>
                          </a:solidFill>
                          <a:latin typeface="+mn-lt"/>
                          <a:cs typeface="Times New Roman" panose="02020603050405020304" pitchFamily="18" charset="0"/>
                        </a:rPr>
                        <a:t>Standard Treatment/ Treatment Team</a:t>
                      </a:r>
                    </a:p>
                  </a:txBody>
                  <a:tcPr/>
                </a:tc>
                <a:tc>
                  <a:txBody>
                    <a:bodyPr/>
                    <a:lstStyle/>
                    <a:p>
                      <a:r>
                        <a:rPr lang="en-US" dirty="0">
                          <a:solidFill>
                            <a:srgbClr val="002060"/>
                          </a:solidFill>
                          <a:latin typeface="+mn-lt"/>
                          <a:cs typeface="Times New Roman" panose="02020603050405020304" pitchFamily="18" charset="0"/>
                        </a:rPr>
                        <a:t>Yes</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dirty="0">
                          <a:solidFill>
                            <a:srgbClr val="002060"/>
                          </a:solidFill>
                          <a:latin typeface="+mn-lt"/>
                          <a:cs typeface="Times New Roman" panose="02020603050405020304" pitchFamily="18" charset="0"/>
                        </a:rPr>
                        <a:t>No</a:t>
                      </a:r>
                    </a:p>
                    <a:p>
                      <a:r>
                        <a:rPr lang="en-US" dirty="0">
                          <a:solidFill>
                            <a:srgbClr val="002060"/>
                          </a:solidFill>
                          <a:latin typeface="+mn-lt"/>
                          <a:cs typeface="Times New Roman" panose="02020603050405020304" pitchFamily="18" charset="0"/>
                        </a:rPr>
                        <a:t>(Outside</a:t>
                      </a:r>
                      <a:r>
                        <a:rPr lang="en-US" baseline="0" dirty="0">
                          <a:solidFill>
                            <a:srgbClr val="002060"/>
                          </a:solidFill>
                          <a:latin typeface="+mn-lt"/>
                          <a:cs typeface="Times New Roman" panose="02020603050405020304" pitchFamily="18" charset="0"/>
                        </a:rPr>
                        <a:t> of the standard of treatment)</a:t>
                      </a:r>
                      <a:endParaRPr lang="en-US" dirty="0">
                        <a:solidFill>
                          <a:srgbClr val="002060"/>
                        </a:solidFill>
                        <a:latin typeface="+mn-lt"/>
                        <a:cs typeface="Times New Roman" panose="02020603050405020304" pitchFamily="18" charset="0"/>
                      </a:endParaRPr>
                    </a:p>
                  </a:txBody>
                  <a:tcPr>
                    <a:gradFill flip="none" rotWithShape="1">
                      <a:gsLst>
                        <a:gs pos="0">
                          <a:srgbClr val="C408D8">
                            <a:tint val="66000"/>
                            <a:satMod val="160000"/>
                          </a:srgbClr>
                        </a:gs>
                        <a:gs pos="50000">
                          <a:srgbClr val="C408D8">
                            <a:tint val="44500"/>
                            <a:satMod val="160000"/>
                          </a:srgbClr>
                        </a:gs>
                        <a:gs pos="100000">
                          <a:srgbClr val="C408D8">
                            <a:tint val="23500"/>
                            <a:satMod val="160000"/>
                          </a:srgbClr>
                        </a:gs>
                      </a:gsLst>
                      <a:lin ang="2700000" scaled="1"/>
                      <a:tileRect/>
                    </a:gradFill>
                  </a:tcPr>
                </a:tc>
                <a:extLst>
                  <a:ext uri="{0D108BD9-81ED-4DB2-BD59-A6C34878D82A}">
                    <a16:rowId xmlns:a16="http://schemas.microsoft.com/office/drawing/2014/main" val="2704245751"/>
                  </a:ext>
                </a:extLst>
              </a:tr>
            </a:tbl>
          </a:graphicData>
        </a:graphic>
      </p:graphicFrame>
      <p:sp>
        <p:nvSpPr>
          <p:cNvPr id="3" name="Slide Number Placeholder 2"/>
          <p:cNvSpPr>
            <a:spLocks noGrp="1"/>
          </p:cNvSpPr>
          <p:nvPr>
            <p:ph type="sldNum" sz="quarter" idx="12"/>
          </p:nvPr>
        </p:nvSpPr>
        <p:spPr/>
        <p:txBody>
          <a:bodyPr/>
          <a:lstStyle/>
          <a:p>
            <a:fld id="{86CB4B4D-7CA3-9044-876B-883B54F8677D}" type="slidenum">
              <a:rPr lang="en-US" smtClean="0"/>
              <a:t>40</a:t>
            </a:fld>
            <a:endParaRPr lang="en-US"/>
          </a:p>
        </p:txBody>
      </p:sp>
    </p:spTree>
    <p:extLst>
      <p:ext uri="{BB962C8B-B14F-4D97-AF65-F5344CB8AC3E}">
        <p14:creationId xmlns:p14="http://schemas.microsoft.com/office/powerpoint/2010/main" val="1993006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xfrm>
            <a:off x="496388" y="466932"/>
            <a:ext cx="8229600" cy="1143001"/>
          </a:xfrm>
          <a:prstGeom prst="rect">
            <a:avLst/>
          </a:prstGeom>
        </p:spPr>
        <p:txBody>
          <a:bodyPr>
            <a:normAutofit/>
          </a:bodyPr>
          <a:lstStyle/>
          <a:p>
            <a:pPr algn="ctr"/>
            <a:r>
              <a:rPr lang="en-US" sz="4800" dirty="0">
                <a:solidFill>
                  <a:schemeClr val="tx1"/>
                </a:solidFill>
                <a:cs typeface="Times New Roman" panose="02020603050405020304" pitchFamily="18" charset="0"/>
              </a:rPr>
              <a:t>Beginnings and Endings</a:t>
            </a:r>
            <a:endParaRPr sz="4800" dirty="0">
              <a:solidFill>
                <a:schemeClr val="tx1"/>
              </a:solidFill>
              <a:cs typeface="Times New Roman" panose="02020603050405020304" pitchFamily="18" charset="0"/>
            </a:endParaRPr>
          </a:p>
        </p:txBody>
      </p:sp>
      <p:sp>
        <p:nvSpPr>
          <p:cNvPr id="7" name="Shape 243"/>
          <p:cNvSpPr txBox="1">
            <a:spLocks/>
          </p:cNvSpPr>
          <p:nvPr/>
        </p:nvSpPr>
        <p:spPr>
          <a:xfrm>
            <a:off x="457200" y="1696864"/>
            <a:ext cx="8229600" cy="507840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6">
                    <a:lumMod val="75000"/>
                  </a:schemeClr>
                </a:solidFill>
                <a:latin typeface="+mn-lt"/>
                <a:cs typeface="Times New Roman" panose="02020603050405020304" pitchFamily="18" charset="0"/>
              </a:rPr>
              <a:t>30-Minutes Initial Assessment</a:t>
            </a:r>
          </a:p>
          <a:p>
            <a:pPr marL="571500" indent="-571500">
              <a:buFont typeface="Arial" panose="020B0604020202020204" pitchFamily="34" charset="0"/>
              <a:buChar char="•"/>
            </a:pPr>
            <a:r>
              <a:rPr lang="en-US" sz="2000" dirty="0">
                <a:solidFill>
                  <a:schemeClr val="tx1"/>
                </a:solidFill>
                <a:latin typeface="+mn-lt"/>
                <a:cs typeface="Times New Roman" panose="02020603050405020304" pitchFamily="18" charset="0"/>
              </a:rPr>
              <a:t>Provides information for personalization of emails.</a:t>
            </a:r>
          </a:p>
          <a:p>
            <a:pPr marL="571500" indent="-571500">
              <a:buFont typeface="Arial" panose="020B0604020202020204" pitchFamily="34" charset="0"/>
              <a:buChar char="•"/>
            </a:pPr>
            <a:r>
              <a:rPr lang="en-US" sz="2000" dirty="0">
                <a:solidFill>
                  <a:schemeClr val="tx1"/>
                </a:solidFill>
                <a:latin typeface="+mn-lt"/>
                <a:cs typeface="Times New Roman" panose="02020603050405020304" pitchFamily="18" charset="0"/>
              </a:rPr>
              <a:t>Builds relationship with individual who will there after represent the caring letter team.</a:t>
            </a:r>
          </a:p>
          <a:p>
            <a:r>
              <a:rPr lang="en-US" sz="2800" dirty="0">
                <a:solidFill>
                  <a:srgbClr val="FF0000"/>
                </a:solidFill>
                <a:latin typeface="+mn-lt"/>
                <a:cs typeface="Times New Roman" panose="02020603050405020304" pitchFamily="18" charset="0"/>
              </a:rPr>
              <a:t>30- Minutes Final Assessment</a:t>
            </a:r>
          </a:p>
          <a:p>
            <a:pPr marL="571500" indent="-571500">
              <a:buFont typeface="Arial" panose="020B0604020202020204" pitchFamily="34" charset="0"/>
              <a:buChar char="•"/>
            </a:pPr>
            <a:r>
              <a:rPr lang="en-US" sz="2000" dirty="0">
                <a:solidFill>
                  <a:schemeClr val="tx1"/>
                </a:solidFill>
                <a:latin typeface="+mn-lt"/>
                <a:cs typeface="Times New Roman" panose="02020603050405020304" pitchFamily="18" charset="0"/>
              </a:rPr>
              <a:t>Formal assessment tools administered by caring person apart from treatment team has provided valuable clinical information apart from treatment team including revelation of acute distress. Immediate intervention by </a:t>
            </a:r>
            <a:r>
              <a:rPr lang="en-US" sz="2000" dirty="0" err="1">
                <a:solidFill>
                  <a:schemeClr val="tx1"/>
                </a:solidFill>
                <a:latin typeface="+mn-lt"/>
                <a:cs typeface="Times New Roman" panose="02020603050405020304" pitchFamily="18" charset="0"/>
              </a:rPr>
              <a:t>CrisisLine</a:t>
            </a:r>
            <a:r>
              <a:rPr lang="en-US" sz="2000" dirty="0">
                <a:solidFill>
                  <a:schemeClr val="tx1"/>
                </a:solidFill>
                <a:latin typeface="+mn-lt"/>
                <a:cs typeface="Times New Roman" panose="02020603050405020304" pitchFamily="18" charset="0"/>
              </a:rPr>
              <a:t>/SPC and or treatment team.</a:t>
            </a:r>
          </a:p>
        </p:txBody>
      </p:sp>
      <p:sp>
        <p:nvSpPr>
          <p:cNvPr id="2" name="Rectangle 1"/>
          <p:cNvSpPr/>
          <p:nvPr/>
        </p:nvSpPr>
        <p:spPr>
          <a:xfrm>
            <a:off x="731520" y="4859383"/>
            <a:ext cx="2795452" cy="136724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185 Completed the Final Assessment: 12 individuals had highly concerning scores indicating significant suicide risk.</a:t>
            </a:r>
          </a:p>
        </p:txBody>
      </p:sp>
      <p:sp>
        <p:nvSpPr>
          <p:cNvPr id="3" name="Arrow: Right 2"/>
          <p:cNvSpPr/>
          <p:nvPr/>
        </p:nvSpPr>
        <p:spPr>
          <a:xfrm>
            <a:off x="3640183" y="5399314"/>
            <a:ext cx="1959428" cy="156755"/>
          </a:xfrm>
          <a:prstGeom prst="rightArrow">
            <a:avLst/>
          </a:prstGeom>
          <a:solidFill>
            <a:srgbClr val="15F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45479" y="4859383"/>
            <a:ext cx="2795452" cy="136724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SPC and Treatment Team notified outreach to veteran initiated</a:t>
            </a:r>
          </a:p>
          <a:p>
            <a:pPr algn="ctr"/>
            <a:r>
              <a:rPr lang="en-US" sz="1600" dirty="0">
                <a:solidFill>
                  <a:schemeClr val="bg1"/>
                </a:solidFill>
                <a:latin typeface="Times New Roman" panose="02020603050405020304" pitchFamily="18" charset="0"/>
                <a:cs typeface="Times New Roman" panose="02020603050405020304" pitchFamily="18" charset="0"/>
              </a:rPr>
              <a:t>*</a:t>
            </a:r>
            <a:r>
              <a:rPr lang="en-US" sz="1600" i="1" dirty="0">
                <a:solidFill>
                  <a:schemeClr val="bg1"/>
                </a:solidFill>
                <a:latin typeface="Times New Roman" panose="02020603050405020304" pitchFamily="18" charset="0"/>
                <a:cs typeface="Times New Roman" panose="02020603050405020304" pitchFamily="18" charset="0"/>
              </a:rPr>
              <a:t>at VAPA out reach to veteran was within 1 day.</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41</a:t>
            </a:fld>
            <a:endParaRPr lang="en-US"/>
          </a:p>
        </p:txBody>
      </p:sp>
    </p:spTree>
    <p:extLst>
      <p:ext uri="{BB962C8B-B14F-4D97-AF65-F5344CB8AC3E}">
        <p14:creationId xmlns:p14="http://schemas.microsoft.com/office/powerpoint/2010/main" val="44728281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xfrm>
            <a:off x="496388" y="466932"/>
            <a:ext cx="8229600" cy="1143001"/>
          </a:xfrm>
          <a:prstGeom prst="rect">
            <a:avLst/>
          </a:prstGeom>
        </p:spPr>
        <p:txBody>
          <a:bodyPr>
            <a:normAutofit fontScale="90000"/>
          </a:bodyPr>
          <a:lstStyle/>
          <a:p>
            <a:pPr algn="ctr"/>
            <a:r>
              <a:rPr lang="en-US" sz="4800" dirty="0">
                <a:solidFill>
                  <a:schemeClr val="tx1"/>
                </a:solidFill>
                <a:cs typeface="Times New Roman" panose="02020603050405020304" pitchFamily="18" charset="0"/>
              </a:rPr>
              <a:t>Implementation considerations…</a:t>
            </a:r>
            <a:endParaRPr sz="4800" dirty="0">
              <a:solidFill>
                <a:schemeClr val="tx1"/>
              </a:solidFill>
              <a:cs typeface="Times New Roman" panose="02020603050405020304" pitchFamily="18" charset="0"/>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42</a:t>
            </a:fld>
            <a:endParaRPr lang="en-US"/>
          </a:p>
        </p:txBody>
      </p:sp>
      <p:sp>
        <p:nvSpPr>
          <p:cNvPr id="5" name="TextBox 4"/>
          <p:cNvSpPr txBox="1"/>
          <p:nvPr/>
        </p:nvSpPr>
        <p:spPr>
          <a:xfrm>
            <a:off x="744718" y="1828800"/>
            <a:ext cx="777063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cs typeface="Times New Roman" panose="02020603050405020304" pitchFamily="18" charset="0"/>
              </a:rPr>
              <a:t>Type of contact modality</a:t>
            </a:r>
          </a:p>
          <a:p>
            <a:pPr marL="742950" lvl="1" indent="-285750">
              <a:buFont typeface="Arial" panose="020B0604020202020204" pitchFamily="34" charset="0"/>
              <a:buChar char="•"/>
            </a:pPr>
            <a:r>
              <a:rPr lang="en-US" sz="2400" dirty="0">
                <a:cs typeface="Times New Roman" panose="02020603050405020304" pitchFamily="18" charset="0"/>
              </a:rPr>
              <a:t>Email, Postal (letter/postcard), texting, in person</a:t>
            </a:r>
          </a:p>
          <a:p>
            <a:pPr marL="285750" indent="-285750">
              <a:buFont typeface="Arial" panose="020B0604020202020204" pitchFamily="34" charset="0"/>
              <a:buChar char="•"/>
            </a:pPr>
            <a:r>
              <a:rPr lang="en-US" sz="2400" dirty="0">
                <a:cs typeface="Times New Roman" panose="02020603050405020304" pitchFamily="18" charset="0"/>
              </a:rPr>
              <a:t>Frequency of contact</a:t>
            </a:r>
          </a:p>
          <a:p>
            <a:pPr marL="742950" lvl="1" indent="-285750">
              <a:buFont typeface="Arial" panose="020B0604020202020204" pitchFamily="34" charset="0"/>
              <a:buChar char="•"/>
            </a:pPr>
            <a:r>
              <a:rPr lang="en-US" sz="2400" dirty="0">
                <a:cs typeface="Times New Roman" panose="02020603050405020304" pitchFamily="18" charset="0"/>
              </a:rPr>
              <a:t>Recommendation is one during first week, and then monthly for a six months (longer better).</a:t>
            </a:r>
          </a:p>
          <a:p>
            <a:pPr marL="285750" indent="-285750">
              <a:buFont typeface="Arial" panose="020B0604020202020204" pitchFamily="34" charset="0"/>
              <a:buChar char="•"/>
            </a:pPr>
            <a:r>
              <a:rPr lang="en-US" sz="2400" dirty="0">
                <a:cs typeface="Times New Roman" panose="02020603050405020304" pitchFamily="18" charset="0"/>
              </a:rPr>
              <a:t>Personalized contact vs. generic (personalized assumed better)</a:t>
            </a:r>
          </a:p>
          <a:p>
            <a:pPr marL="285750" indent="-285750">
              <a:buFont typeface="Arial" panose="020B0604020202020204" pitchFamily="34" charset="0"/>
              <a:buChar char="•"/>
            </a:pPr>
            <a:r>
              <a:rPr lang="en-US" sz="2400" dirty="0">
                <a:cs typeface="Times New Roman" panose="02020603050405020304" pitchFamily="18" charset="0"/>
              </a:rPr>
              <a:t>Target high risk vs. all patients/clients (this is cost/benefit consideration)</a:t>
            </a:r>
          </a:p>
        </p:txBody>
      </p:sp>
    </p:spTree>
    <p:extLst>
      <p:ext uri="{BB962C8B-B14F-4D97-AF65-F5344CB8AC3E}">
        <p14:creationId xmlns:p14="http://schemas.microsoft.com/office/powerpoint/2010/main" val="358260651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Considerations</a:t>
            </a:r>
          </a:p>
        </p:txBody>
      </p:sp>
      <p:sp>
        <p:nvSpPr>
          <p:cNvPr id="3" name="Content Placeholder 2"/>
          <p:cNvSpPr>
            <a:spLocks noGrp="1"/>
          </p:cNvSpPr>
          <p:nvPr>
            <p:ph idx="1"/>
          </p:nvPr>
        </p:nvSpPr>
        <p:spPr/>
        <p:txBody>
          <a:bodyPr>
            <a:normAutofit/>
          </a:bodyPr>
          <a:lstStyle/>
          <a:p>
            <a:pPr marL="342900" lvl="1" indent="-342900">
              <a:buClr>
                <a:schemeClr val="bg1">
                  <a:lumMod val="50000"/>
                  <a:lumOff val="50000"/>
                </a:schemeClr>
              </a:buClr>
              <a:buFont typeface="Arial" panose="020B0604020202020204" pitchFamily="34" charset="0"/>
              <a:buChar char="•"/>
            </a:pPr>
            <a:r>
              <a:rPr lang="en-US" altLang="en-US" dirty="0">
                <a:solidFill>
                  <a:schemeClr val="tx1">
                    <a:lumMod val="95000"/>
                  </a:schemeClr>
                </a:solidFill>
                <a:ea typeface="ＭＳ Ｐゴシック" pitchFamily="34" charset="-128"/>
                <a:sym typeface="Futura Book"/>
              </a:rPr>
              <a:t>Need process for addressing emergencies/crises (safety plan) </a:t>
            </a:r>
            <a:r>
              <a:rPr lang="en-US" altLang="en-US" sz="2400" dirty="0">
                <a:solidFill>
                  <a:schemeClr val="tx1">
                    <a:lumMod val="95000"/>
                  </a:schemeClr>
                </a:solidFill>
                <a:ea typeface="ＭＳ Ｐゴシック" pitchFamily="34" charset="-128"/>
                <a:sym typeface="Futura Book"/>
              </a:rPr>
              <a:t>see Luxton, Thomas, et al (2014)</a:t>
            </a:r>
          </a:p>
          <a:p>
            <a:pPr marL="742950" lvl="2" indent="-342900">
              <a:buClr>
                <a:schemeClr val="bg1">
                  <a:lumMod val="50000"/>
                  <a:lumOff val="50000"/>
                </a:schemeClr>
              </a:buClr>
            </a:pPr>
            <a:r>
              <a:rPr lang="en-US" altLang="en-US" sz="2000" dirty="0">
                <a:solidFill>
                  <a:schemeClr val="tx1">
                    <a:lumMod val="95000"/>
                  </a:schemeClr>
                </a:solidFill>
                <a:ea typeface="ＭＳ Ｐゴシック" pitchFamily="34" charset="-128"/>
                <a:sym typeface="Futura Book"/>
              </a:rPr>
              <a:t>Consider duty-to-warn, etc.</a:t>
            </a:r>
          </a:p>
          <a:p>
            <a:pPr marL="342900" lvl="1" indent="-342900">
              <a:buClr>
                <a:schemeClr val="bg1">
                  <a:lumMod val="50000"/>
                  <a:lumOff val="50000"/>
                </a:schemeClr>
              </a:buClr>
              <a:buFont typeface="Arial" panose="020B0604020202020204" pitchFamily="34" charset="0"/>
              <a:buChar char="•"/>
            </a:pPr>
            <a:r>
              <a:rPr lang="en-US" altLang="en-US" dirty="0">
                <a:solidFill>
                  <a:schemeClr val="tx1">
                    <a:lumMod val="95000"/>
                  </a:schemeClr>
                </a:solidFill>
                <a:ea typeface="ＭＳ Ｐゴシック" pitchFamily="34" charset="-128"/>
                <a:sym typeface="Futura Book"/>
              </a:rPr>
              <a:t>Consider impact of sending final contact</a:t>
            </a:r>
          </a:p>
          <a:p>
            <a:pPr marL="742950" lvl="2" indent="-342900">
              <a:buClr>
                <a:schemeClr val="bg1">
                  <a:lumMod val="50000"/>
                  <a:lumOff val="50000"/>
                </a:schemeClr>
              </a:buClr>
            </a:pPr>
            <a:r>
              <a:rPr lang="en-US" altLang="en-US" dirty="0">
                <a:solidFill>
                  <a:schemeClr val="tx1">
                    <a:lumMod val="95000"/>
                  </a:schemeClr>
                </a:solidFill>
                <a:ea typeface="ＭＳ Ｐゴシック" pitchFamily="34" charset="-128"/>
                <a:sym typeface="Futura Book"/>
              </a:rPr>
              <a:t>Titrate contacts</a:t>
            </a:r>
          </a:p>
          <a:p>
            <a:pPr marL="742950" lvl="2" indent="-342900">
              <a:buClr>
                <a:schemeClr val="bg1">
                  <a:lumMod val="50000"/>
                  <a:lumOff val="50000"/>
                </a:schemeClr>
              </a:buClr>
            </a:pPr>
            <a:r>
              <a:rPr lang="en-US" altLang="en-US" dirty="0">
                <a:solidFill>
                  <a:schemeClr val="tx1">
                    <a:lumMod val="95000"/>
                  </a:schemeClr>
                </a:solidFill>
                <a:ea typeface="ＭＳ Ｐゴシック" pitchFamily="34" charset="-128"/>
                <a:sym typeface="Futura Book"/>
              </a:rPr>
              <a:t>Let patient know final contact is arriving</a:t>
            </a:r>
          </a:p>
          <a:p>
            <a:pPr marL="342900" lvl="1" indent="-342900">
              <a:buClr>
                <a:schemeClr val="bg1">
                  <a:lumMod val="50000"/>
                  <a:lumOff val="50000"/>
                </a:schemeClr>
              </a:buClr>
              <a:buFont typeface="Arial" panose="020B0604020202020204" pitchFamily="34" charset="0"/>
              <a:buChar char="•"/>
            </a:pPr>
            <a:r>
              <a:rPr lang="en-US" altLang="en-US" dirty="0">
                <a:solidFill>
                  <a:schemeClr val="tx1">
                    <a:lumMod val="95000"/>
                  </a:schemeClr>
                </a:solidFill>
                <a:ea typeface="ＭＳ Ｐゴシック" pitchFamily="34" charset="-128"/>
                <a:sym typeface="Futura Book"/>
              </a:rPr>
              <a:t>Consider institutional policy regarding contact</a:t>
            </a:r>
          </a:p>
          <a:p>
            <a:pPr marL="742950" lvl="2" indent="-342900">
              <a:buClr>
                <a:schemeClr val="bg1">
                  <a:lumMod val="50000"/>
                  <a:lumOff val="50000"/>
                </a:schemeClr>
              </a:buClr>
            </a:pPr>
            <a:r>
              <a:rPr lang="en-US" altLang="en-US" dirty="0">
                <a:solidFill>
                  <a:schemeClr val="tx1">
                    <a:lumMod val="95000"/>
                  </a:schemeClr>
                </a:solidFill>
                <a:ea typeface="ＭＳ Ｐゴシック" pitchFamily="34" charset="-128"/>
                <a:sym typeface="Futura Book"/>
              </a:rPr>
              <a:t>Site specific safety rules and procedures</a:t>
            </a:r>
          </a:p>
          <a:p>
            <a:pPr marL="342900" lvl="1" indent="-342900">
              <a:buClr>
                <a:schemeClr val="bg1">
                  <a:lumMod val="50000"/>
                  <a:lumOff val="50000"/>
                </a:schemeClr>
              </a:buClr>
              <a:buFont typeface="Arial" panose="020B0604020202020204" pitchFamily="34" charset="0"/>
              <a:buChar char="•"/>
            </a:pPr>
            <a:r>
              <a:rPr lang="en-US" altLang="en-US" dirty="0">
                <a:solidFill>
                  <a:schemeClr val="tx1">
                    <a:lumMod val="95000"/>
                  </a:schemeClr>
                </a:solidFill>
                <a:ea typeface="ＭＳ Ｐゴシック" pitchFamily="34" charset="-128"/>
                <a:sym typeface="Futura Book"/>
              </a:rPr>
              <a:t>Consider legal/regulatory requirements when using technology (data security, etc.)</a:t>
            </a:r>
          </a:p>
          <a:p>
            <a:pPr marL="742950" lvl="2" indent="-342900">
              <a:buClr>
                <a:schemeClr val="bg1">
                  <a:lumMod val="50000"/>
                  <a:lumOff val="50000"/>
                </a:schemeClr>
              </a:buClr>
            </a:pPr>
            <a:r>
              <a:rPr lang="en-US" altLang="en-US" dirty="0">
                <a:solidFill>
                  <a:schemeClr val="tx1">
                    <a:lumMod val="95000"/>
                  </a:schemeClr>
                </a:solidFill>
                <a:ea typeface="ＭＳ Ｐゴシック" pitchFamily="34" charset="-128"/>
                <a:sym typeface="Futura Book"/>
              </a:rPr>
              <a:t>Consent</a:t>
            </a:r>
          </a:p>
          <a:p>
            <a:pPr marL="742950" lvl="2" indent="-342900">
              <a:buClr>
                <a:schemeClr val="bg1">
                  <a:lumMod val="50000"/>
                  <a:lumOff val="50000"/>
                </a:schemeClr>
              </a:buClr>
            </a:pPr>
            <a:r>
              <a:rPr lang="en-US" altLang="en-US" dirty="0">
                <a:solidFill>
                  <a:schemeClr val="tx1">
                    <a:lumMod val="95000"/>
                  </a:schemeClr>
                </a:solidFill>
                <a:ea typeface="ＭＳ Ｐゴシック" pitchFamily="34" charset="-128"/>
                <a:sym typeface="Futura Book"/>
              </a:rPr>
              <a:t>Disclaimers/reminders</a:t>
            </a:r>
          </a:p>
          <a:p>
            <a:endParaRPr lang="en-US" dirty="0"/>
          </a:p>
        </p:txBody>
      </p:sp>
      <p:sp>
        <p:nvSpPr>
          <p:cNvPr id="4" name="Slide Number Placeholder 3"/>
          <p:cNvSpPr>
            <a:spLocks noGrp="1"/>
          </p:cNvSpPr>
          <p:nvPr>
            <p:ph type="sldNum" sz="quarter" idx="12"/>
          </p:nvPr>
        </p:nvSpPr>
        <p:spPr/>
        <p:txBody>
          <a:bodyPr/>
          <a:lstStyle/>
          <a:p>
            <a:fld id="{C50CB3F3-97B9-458C-9BE8-8FECADF5EDBB}" type="slidenum">
              <a:rPr lang="en-US" smtClean="0"/>
              <a:t>43</a:t>
            </a:fld>
            <a:endParaRPr lang="en-US"/>
          </a:p>
        </p:txBody>
      </p:sp>
    </p:spTree>
    <p:extLst>
      <p:ext uri="{BB962C8B-B14F-4D97-AF65-F5344CB8AC3E}">
        <p14:creationId xmlns:p14="http://schemas.microsoft.com/office/powerpoint/2010/main" val="289525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4"/>
          <p:cNvSpPr>
            <a:spLocks noGrp="1"/>
          </p:cNvSpPr>
          <p:nvPr>
            <p:ph type="title"/>
          </p:nvPr>
        </p:nvSpPr>
        <p:spPr>
          <a:xfrm>
            <a:off x="130629" y="369496"/>
            <a:ext cx="8882743" cy="741952"/>
          </a:xfrm>
          <a:prstGeom prst="rect">
            <a:avLst/>
          </a:prstGeom>
        </p:spPr>
        <p:txBody>
          <a:bodyPr>
            <a:noAutofit/>
          </a:bodyPr>
          <a:lstStyle/>
          <a:p>
            <a:pPr algn="ctr"/>
            <a:r>
              <a:rPr lang="en-US" sz="4000" dirty="0">
                <a:solidFill>
                  <a:schemeClr val="tx1"/>
                </a:solidFill>
                <a:cs typeface="Times New Roman" panose="02020603050405020304" pitchFamily="18" charset="0"/>
              </a:rPr>
              <a:t>Per Subject Costs</a:t>
            </a:r>
            <a:endParaRPr sz="4000" dirty="0">
              <a:solidFill>
                <a:schemeClr val="tx1"/>
              </a:solidFill>
              <a:cs typeface="Times New Roman" panose="02020603050405020304" pitchFamily="18" charset="0"/>
            </a:endParaRPr>
          </a:p>
        </p:txBody>
      </p:sp>
      <p:sp>
        <p:nvSpPr>
          <p:cNvPr id="258" name="Shape 258"/>
          <p:cNvSpPr>
            <a:spLocks noGrp="1"/>
          </p:cNvSpPr>
          <p:nvPr>
            <p:ph idx="1"/>
          </p:nvPr>
        </p:nvSpPr>
        <p:spPr>
          <a:xfrm>
            <a:off x="831272" y="1267691"/>
            <a:ext cx="7471063" cy="5490160"/>
          </a:xfrm>
          <a:prstGeom prst="rect">
            <a:avLst/>
          </a:prstGeom>
        </p:spPr>
        <p:txBody>
          <a:bodyPr>
            <a:noAutofit/>
          </a:bodyPr>
          <a:lstStyle/>
          <a:p>
            <a:pPr>
              <a:buClr>
                <a:schemeClr val="tx1"/>
              </a:buClr>
            </a:pPr>
            <a:r>
              <a:rPr lang="en-US" sz="2200" dirty="0">
                <a:solidFill>
                  <a:schemeClr val="tx1"/>
                </a:solidFill>
                <a:cs typeface="Times New Roman" panose="02020603050405020304" pitchFamily="18" charset="0"/>
              </a:rPr>
              <a:t>1 staff </a:t>
            </a:r>
            <a:r>
              <a:rPr lang="en-US" sz="2200" dirty="0" err="1">
                <a:solidFill>
                  <a:schemeClr val="tx1"/>
                </a:solidFill>
                <a:cs typeface="Times New Roman" panose="02020603050405020304" pitchFamily="18" charset="0"/>
              </a:rPr>
              <a:t>hr</a:t>
            </a:r>
            <a:r>
              <a:rPr lang="en-US" sz="2200" dirty="0">
                <a:solidFill>
                  <a:schemeClr val="tx1"/>
                </a:solidFill>
                <a:cs typeface="Times New Roman" panose="02020603050405020304" pitchFamily="18" charset="0"/>
              </a:rPr>
              <a:t> required for initial assessment and relationship building.</a:t>
            </a:r>
          </a:p>
          <a:p>
            <a:pPr>
              <a:buClr>
                <a:schemeClr val="tx1"/>
              </a:buClr>
            </a:pPr>
            <a:r>
              <a:rPr lang="en-US" sz="2200" dirty="0">
                <a:solidFill>
                  <a:schemeClr val="tx1"/>
                </a:solidFill>
                <a:cs typeface="Times New Roman" panose="02020603050405020304" pitchFamily="18" charset="0"/>
              </a:rPr>
              <a:t>1 staff </a:t>
            </a:r>
            <a:r>
              <a:rPr lang="en-US" sz="2200" dirty="0" err="1">
                <a:solidFill>
                  <a:schemeClr val="tx1"/>
                </a:solidFill>
                <a:cs typeface="Times New Roman" panose="02020603050405020304" pitchFamily="18" charset="0"/>
              </a:rPr>
              <a:t>hr</a:t>
            </a:r>
            <a:r>
              <a:rPr lang="en-US" sz="2200" dirty="0">
                <a:solidFill>
                  <a:schemeClr val="tx1"/>
                </a:solidFill>
                <a:cs typeface="Times New Roman" panose="02020603050405020304" pitchFamily="18" charset="0"/>
              </a:rPr>
              <a:t> required for final follow-up/assessment.</a:t>
            </a:r>
          </a:p>
          <a:p>
            <a:pPr>
              <a:buClr>
                <a:schemeClr val="tx1"/>
              </a:buClr>
            </a:pPr>
            <a:r>
              <a:rPr lang="en-US" sz="2200" dirty="0">
                <a:solidFill>
                  <a:schemeClr val="tx1"/>
                </a:solidFill>
                <a:cs typeface="Times New Roman" panose="02020603050405020304" pitchFamily="18" charset="0"/>
              </a:rPr>
              <a:t>Approximately 5 minutes/ month for personalization and sending. (Set templates in place)</a:t>
            </a:r>
          </a:p>
          <a:p>
            <a:pPr>
              <a:buClr>
                <a:schemeClr val="tx1"/>
              </a:buClr>
            </a:pPr>
            <a:r>
              <a:rPr lang="en-US" sz="2200" dirty="0">
                <a:solidFill>
                  <a:schemeClr val="tx1"/>
                </a:solidFill>
                <a:cs typeface="Times New Roman" panose="02020603050405020304" pitchFamily="18" charset="0"/>
              </a:rPr>
              <a:t>Additional expected 5 minutes /month for record keeping and data base update.</a:t>
            </a:r>
          </a:p>
          <a:p>
            <a:pPr>
              <a:buClr>
                <a:schemeClr val="tx1"/>
              </a:buClr>
            </a:pPr>
            <a:r>
              <a:rPr lang="en-US" sz="2200" dirty="0">
                <a:solidFill>
                  <a:schemeClr val="tx1"/>
                </a:solidFill>
                <a:cs typeface="Times New Roman" panose="02020603050405020304" pitchFamily="18" charset="0"/>
              </a:rPr>
              <a:t>Reading emails: average 1 minute per entrant per/month on average as very few would be responding monthly</a:t>
            </a:r>
          </a:p>
          <a:p>
            <a:pPr>
              <a:buClr>
                <a:schemeClr val="tx1"/>
              </a:buClr>
            </a:pPr>
            <a:r>
              <a:rPr lang="en-US" sz="2200" dirty="0">
                <a:solidFill>
                  <a:schemeClr val="tx1"/>
                </a:solidFill>
                <a:cs typeface="Times New Roman" panose="02020603050405020304" pitchFamily="18" charset="0"/>
              </a:rPr>
              <a:t>Referral to SPC/Treatment Team: </a:t>
            </a:r>
            <a:r>
              <a:rPr lang="en-US" sz="2200" dirty="0" err="1">
                <a:solidFill>
                  <a:schemeClr val="tx1"/>
                </a:solidFill>
                <a:cs typeface="Times New Roman" panose="02020603050405020304" pitchFamily="18" charset="0"/>
              </a:rPr>
              <a:t>Appox</a:t>
            </a:r>
            <a:r>
              <a:rPr lang="en-US" sz="2200" dirty="0">
                <a:solidFill>
                  <a:schemeClr val="tx1"/>
                </a:solidFill>
                <a:cs typeface="Times New Roman" panose="02020603050405020304" pitchFamily="18" charset="0"/>
              </a:rPr>
              <a:t>. 10 minutes per distress email</a:t>
            </a:r>
          </a:p>
          <a:p>
            <a:pPr lvl="1">
              <a:buClr>
                <a:schemeClr val="tx1"/>
              </a:buClr>
            </a:pPr>
            <a:r>
              <a:rPr lang="en-US" sz="2000" dirty="0">
                <a:solidFill>
                  <a:schemeClr val="tx1"/>
                </a:solidFill>
                <a:cs typeface="Times New Roman" panose="02020603050405020304" pitchFamily="18" charset="0"/>
              </a:rPr>
              <a:t>Approximately less than 2 minutes per month on average</a:t>
            </a:r>
          </a:p>
          <a:p>
            <a:pPr lvl="1">
              <a:buClr>
                <a:schemeClr val="tx1"/>
              </a:buClr>
            </a:pPr>
            <a:r>
              <a:rPr lang="en-US" sz="2000" dirty="0">
                <a:solidFill>
                  <a:schemeClr val="tx1"/>
                </a:solidFill>
                <a:cs typeface="Times New Roman" panose="02020603050405020304" pitchFamily="18" charset="0"/>
              </a:rPr>
              <a:t>Approximately 1 </a:t>
            </a:r>
            <a:r>
              <a:rPr lang="en-US" sz="2000" dirty="0" err="1">
                <a:solidFill>
                  <a:schemeClr val="tx1"/>
                </a:solidFill>
                <a:cs typeface="Times New Roman" panose="02020603050405020304" pitchFamily="18" charset="0"/>
              </a:rPr>
              <a:t>hr</a:t>
            </a:r>
            <a:r>
              <a:rPr lang="en-US" sz="2000" dirty="0">
                <a:solidFill>
                  <a:schemeClr val="tx1"/>
                </a:solidFill>
                <a:cs typeface="Times New Roman" panose="02020603050405020304" pitchFamily="18" charset="0"/>
              </a:rPr>
              <a:t> SPC time per distress contact</a:t>
            </a:r>
          </a:p>
          <a:p>
            <a:pPr>
              <a:buClr>
                <a:schemeClr val="tx1"/>
              </a:buClr>
            </a:pPr>
            <a:endParaRPr lang="en-US" sz="2200" dirty="0">
              <a:solidFill>
                <a:schemeClr val="tx1"/>
              </a:solidFill>
              <a:cs typeface="Times New Roman" panose="02020603050405020304" pitchFamily="18" charset="0"/>
            </a:endParaRPr>
          </a:p>
          <a:p>
            <a:pPr marL="0" indent="0">
              <a:buClr>
                <a:schemeClr val="tx1"/>
              </a:buClr>
              <a:buNone/>
            </a:pPr>
            <a:endParaRPr lang="en-US" sz="2200" dirty="0">
              <a:solidFill>
                <a:schemeClr val="tx1"/>
              </a:solidFill>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6CB4B4D-7CA3-9044-876B-883B54F8677D}" type="slidenum">
              <a:rPr lang="en-US" smtClean="0"/>
              <a:t>44</a:t>
            </a:fld>
            <a:endParaRPr lang="en-US"/>
          </a:p>
        </p:txBody>
      </p:sp>
    </p:spTree>
    <p:extLst>
      <p:ext uri="{BB962C8B-B14F-4D97-AF65-F5344CB8AC3E}">
        <p14:creationId xmlns:p14="http://schemas.microsoft.com/office/powerpoint/2010/main" val="177070696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750755" y="452718"/>
            <a:ext cx="7642490" cy="878542"/>
          </a:xfrm>
          <a:prstGeom prst="rect">
            <a:avLst/>
          </a:prstGeom>
        </p:spPr>
        <p:txBody>
          <a:bodyPr>
            <a:normAutofit/>
          </a:bodyPr>
          <a:lstStyle/>
          <a:p>
            <a:pPr algn="ctr"/>
            <a:r>
              <a:rPr lang="en-US" sz="4000" dirty="0">
                <a:solidFill>
                  <a:schemeClr val="tx1"/>
                </a:solidFill>
                <a:cs typeface="Times New Roman" panose="02020603050405020304" pitchFamily="18" charset="0"/>
              </a:rPr>
              <a:t>Potential Benefits of the Program</a:t>
            </a:r>
            <a:endParaRPr sz="4000" dirty="0">
              <a:solidFill>
                <a:schemeClr val="tx1"/>
              </a:solidFill>
              <a:cs typeface="Times New Roman" panose="02020603050405020304" pitchFamily="18" charset="0"/>
            </a:endParaRPr>
          </a:p>
        </p:txBody>
      </p:sp>
      <p:sp>
        <p:nvSpPr>
          <p:cNvPr id="139" name="Shape 139"/>
          <p:cNvSpPr>
            <a:spLocks noGrp="1"/>
          </p:cNvSpPr>
          <p:nvPr>
            <p:ph idx="1"/>
          </p:nvPr>
        </p:nvSpPr>
        <p:spPr>
          <a:xfrm>
            <a:off x="750755" y="1766454"/>
            <a:ext cx="7642490" cy="4468091"/>
          </a:xfrm>
          <a:prstGeom prst="rect">
            <a:avLst/>
          </a:prstGeom>
          <a:noFill/>
        </p:spPr>
        <p:txBody>
          <a:bodyPr>
            <a:noAutofit/>
          </a:bodyPr>
          <a:lstStyle/>
          <a:p>
            <a:pPr marL="457200" lvl="0" indent="-457200">
              <a:buClrTx/>
              <a:buFont typeface="+mj-lt"/>
              <a:buAutoNum type="arabicPeriod"/>
            </a:pPr>
            <a:r>
              <a:rPr lang="en-US" sz="2200" dirty="0">
                <a:solidFill>
                  <a:schemeClr val="tx1"/>
                </a:solidFill>
                <a:cs typeface="Times New Roman" panose="02020603050405020304" pitchFamily="18" charset="0"/>
              </a:rPr>
              <a:t>Creates a sense of caring connection to team outside of treatment environment.</a:t>
            </a:r>
          </a:p>
          <a:p>
            <a:pPr marL="457200" lvl="0" indent="-457200">
              <a:buClrTx/>
              <a:buFont typeface="+mj-lt"/>
              <a:buAutoNum type="arabicPeriod"/>
            </a:pPr>
            <a:r>
              <a:rPr lang="en-US" sz="2200" dirty="0">
                <a:solidFill>
                  <a:schemeClr val="tx1"/>
                </a:solidFill>
                <a:cs typeface="Times New Roman" panose="02020603050405020304" pitchFamily="18" charset="0"/>
              </a:rPr>
              <a:t>Each friendly email gently invites spontaneous and casual response without obligation to reply.</a:t>
            </a:r>
          </a:p>
          <a:p>
            <a:pPr marL="457200" lvl="0" indent="-457200">
              <a:buClrTx/>
              <a:buFont typeface="+mj-lt"/>
              <a:buAutoNum type="arabicPeriod"/>
            </a:pPr>
            <a:r>
              <a:rPr lang="en-US" sz="2200" dirty="0">
                <a:solidFill>
                  <a:schemeClr val="tx1"/>
                </a:solidFill>
                <a:cs typeface="Times New Roman" panose="02020603050405020304" pitchFamily="18" charset="0"/>
              </a:rPr>
              <a:t>Inability for veteran to establish on going email exchange outside of scheduled times, prevents staff splitting.</a:t>
            </a:r>
          </a:p>
          <a:p>
            <a:pPr marL="457200" lvl="0" indent="-457200">
              <a:buClrTx/>
              <a:buFont typeface="+mj-lt"/>
              <a:buAutoNum type="arabicPeriod"/>
            </a:pPr>
            <a:r>
              <a:rPr lang="en-US" sz="2200" dirty="0">
                <a:solidFill>
                  <a:schemeClr val="tx1"/>
                </a:solidFill>
                <a:cs typeface="Times New Roman" panose="02020603050405020304" pitchFamily="18" charset="0"/>
              </a:rPr>
              <a:t>The ease of response, is likely to result in veterans reporting times of emotional stress/crisis which allows for treatment team outreach and re-engagement at vulnerable times.</a:t>
            </a:r>
          </a:p>
          <a:p>
            <a:pPr marL="457200" lvl="0" indent="-457200">
              <a:buClrTx/>
              <a:buFont typeface="+mj-lt"/>
              <a:buAutoNum type="arabicPeriod"/>
            </a:pPr>
            <a:r>
              <a:rPr lang="en-US" sz="2200" dirty="0">
                <a:solidFill>
                  <a:schemeClr val="tx1"/>
                </a:solidFill>
                <a:cs typeface="Times New Roman" panose="02020603050405020304" pitchFamily="18" charset="0"/>
              </a:rPr>
              <a:t>Non clinical staff could administrate program providing handoff to clinical staff at any signs of distress.</a:t>
            </a:r>
          </a:p>
        </p:txBody>
      </p:sp>
      <p:sp>
        <p:nvSpPr>
          <p:cNvPr id="2" name="Slide Number Placeholder 1"/>
          <p:cNvSpPr>
            <a:spLocks noGrp="1"/>
          </p:cNvSpPr>
          <p:nvPr>
            <p:ph type="sldNum" sz="quarter" idx="12"/>
          </p:nvPr>
        </p:nvSpPr>
        <p:spPr/>
        <p:txBody>
          <a:bodyPr/>
          <a:lstStyle/>
          <a:p>
            <a:fld id="{86CB4B4D-7CA3-9044-876B-883B54F8677D}" type="slidenum">
              <a:rPr lang="en-US" smtClean="0"/>
              <a:t>45</a:t>
            </a:fld>
            <a:endParaRPr lang="en-US"/>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4"/>
          <p:cNvSpPr>
            <a:spLocks noGrp="1"/>
          </p:cNvSpPr>
          <p:nvPr>
            <p:ph type="title"/>
          </p:nvPr>
        </p:nvSpPr>
        <p:spPr>
          <a:xfrm>
            <a:off x="130629" y="374072"/>
            <a:ext cx="8882743" cy="758537"/>
          </a:xfrm>
          <a:prstGeom prst="rect">
            <a:avLst/>
          </a:prstGeom>
        </p:spPr>
        <p:txBody>
          <a:bodyPr>
            <a:noAutofit/>
          </a:bodyPr>
          <a:lstStyle/>
          <a:p>
            <a:pPr algn="ctr"/>
            <a:r>
              <a:rPr lang="en-US" sz="4000" dirty="0">
                <a:solidFill>
                  <a:schemeClr val="tx1"/>
                </a:solidFill>
                <a:cs typeface="Times New Roman" panose="02020603050405020304" pitchFamily="18" charset="0"/>
              </a:rPr>
              <a:t>Benefits (cont.)</a:t>
            </a:r>
            <a:endParaRPr sz="4000" dirty="0">
              <a:solidFill>
                <a:schemeClr val="tx1"/>
              </a:solidFill>
              <a:cs typeface="Times New Roman" panose="02020603050405020304" pitchFamily="18" charset="0"/>
            </a:endParaRPr>
          </a:p>
        </p:txBody>
      </p:sp>
      <p:sp>
        <p:nvSpPr>
          <p:cNvPr id="258" name="Shape 258"/>
          <p:cNvSpPr>
            <a:spLocks noGrp="1"/>
          </p:cNvSpPr>
          <p:nvPr>
            <p:ph idx="1"/>
          </p:nvPr>
        </p:nvSpPr>
        <p:spPr>
          <a:xfrm>
            <a:off x="789708" y="1715678"/>
            <a:ext cx="7574973" cy="4589327"/>
          </a:xfrm>
          <a:prstGeom prst="rect">
            <a:avLst/>
          </a:prstGeom>
        </p:spPr>
        <p:txBody>
          <a:bodyPr>
            <a:noAutofit/>
          </a:bodyPr>
          <a:lstStyle/>
          <a:p>
            <a:pPr marL="0" indent="0">
              <a:buClr>
                <a:schemeClr val="tx1"/>
              </a:buClr>
              <a:buNone/>
            </a:pPr>
            <a:r>
              <a:rPr lang="en-US" sz="2200" dirty="0">
                <a:solidFill>
                  <a:schemeClr val="tx1"/>
                </a:solidFill>
                <a:cs typeface="Times New Roman" panose="02020603050405020304" pitchFamily="18" charset="0"/>
              </a:rPr>
              <a:t>Greatest strengths of this intervention: </a:t>
            </a:r>
            <a:r>
              <a:rPr lang="en-US" sz="2200" b="1" dirty="0">
                <a:solidFill>
                  <a:schemeClr val="tx1"/>
                </a:solidFill>
                <a:cs typeface="Times New Roman" panose="02020603050405020304" pitchFamily="18" charset="0"/>
              </a:rPr>
              <a:t>simplicity, portability, low-cost</a:t>
            </a:r>
          </a:p>
          <a:p>
            <a:pPr marL="0" indent="0">
              <a:buClr>
                <a:schemeClr val="tx1"/>
              </a:buClr>
              <a:buNone/>
            </a:pPr>
            <a:endParaRPr lang="en-US" sz="2200" b="1" dirty="0">
              <a:solidFill>
                <a:schemeClr val="tx1"/>
              </a:solidFill>
              <a:cs typeface="Times New Roman" panose="02020603050405020304" pitchFamily="18" charset="0"/>
            </a:endParaRPr>
          </a:p>
          <a:p>
            <a:pPr>
              <a:buClr>
                <a:schemeClr val="tx1"/>
              </a:buClr>
              <a:buFont typeface="Wingdings" panose="05000000000000000000" pitchFamily="2" charset="2"/>
              <a:buChar char="Ø"/>
            </a:pPr>
            <a:r>
              <a:rPr lang="en-US" sz="2200" dirty="0">
                <a:solidFill>
                  <a:schemeClr val="tx1"/>
                </a:solidFill>
                <a:cs typeface="Times New Roman" panose="02020603050405020304" pitchFamily="18" charset="0"/>
              </a:rPr>
              <a:t>Able to reach military service members and veterans who choose not to continue care, who do not have easy access to care as well as for those who move frequently.</a:t>
            </a:r>
          </a:p>
          <a:p>
            <a:pPr marL="0" indent="0">
              <a:buClr>
                <a:schemeClr val="tx1"/>
              </a:buClr>
              <a:buNone/>
            </a:pPr>
            <a:endParaRPr lang="en-US" sz="2200" dirty="0">
              <a:solidFill>
                <a:schemeClr val="tx1"/>
              </a:solidFill>
              <a:cs typeface="Times New Roman" panose="02020603050405020304" pitchFamily="18" charset="0"/>
            </a:endParaRPr>
          </a:p>
          <a:p>
            <a:pPr>
              <a:buClr>
                <a:schemeClr val="tx1"/>
              </a:buClr>
              <a:buFont typeface="Wingdings" panose="05000000000000000000" pitchFamily="2" charset="2"/>
              <a:buChar char="Ø"/>
            </a:pPr>
            <a:r>
              <a:rPr lang="en-US" sz="2200" dirty="0">
                <a:solidFill>
                  <a:schemeClr val="tx1"/>
                </a:solidFill>
                <a:cs typeface="Times New Roman" panose="02020603050405020304" pitchFamily="18" charset="0"/>
              </a:rPr>
              <a:t>Can augment other interventions and treatments for suicide</a:t>
            </a:r>
          </a:p>
        </p:txBody>
      </p:sp>
      <p:sp>
        <p:nvSpPr>
          <p:cNvPr id="2" name="Slide Number Placeholder 1"/>
          <p:cNvSpPr>
            <a:spLocks noGrp="1"/>
          </p:cNvSpPr>
          <p:nvPr>
            <p:ph type="sldNum" sz="quarter" idx="12"/>
          </p:nvPr>
        </p:nvSpPr>
        <p:spPr/>
        <p:txBody>
          <a:bodyPr/>
          <a:lstStyle/>
          <a:p>
            <a:fld id="{86CB4B4D-7CA3-9044-876B-883B54F8677D}" type="slidenum">
              <a:rPr lang="en-US" smtClean="0"/>
              <a:t>46</a:t>
            </a:fld>
            <a:endParaRPr lang="en-US"/>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4"/>
          <p:cNvSpPr>
            <a:spLocks noGrp="1"/>
          </p:cNvSpPr>
          <p:nvPr>
            <p:ph type="title"/>
          </p:nvPr>
        </p:nvSpPr>
        <p:spPr>
          <a:xfrm>
            <a:off x="130629" y="374072"/>
            <a:ext cx="8882743" cy="758537"/>
          </a:xfrm>
          <a:prstGeom prst="rect">
            <a:avLst/>
          </a:prstGeom>
        </p:spPr>
        <p:txBody>
          <a:bodyPr>
            <a:noAutofit/>
          </a:bodyPr>
          <a:lstStyle/>
          <a:p>
            <a:pPr algn="ctr"/>
            <a:r>
              <a:rPr lang="en-US" sz="4000" dirty="0">
                <a:solidFill>
                  <a:schemeClr val="tx1"/>
                </a:solidFill>
                <a:cs typeface="Times New Roman" panose="02020603050405020304" pitchFamily="18" charset="0"/>
              </a:rPr>
              <a:t>Implementation Recommendations</a:t>
            </a:r>
            <a:endParaRPr sz="4000" dirty="0">
              <a:solidFill>
                <a:schemeClr val="tx1"/>
              </a:solidFill>
              <a:cs typeface="Times New Roman" panose="02020603050405020304" pitchFamily="18" charset="0"/>
            </a:endParaRPr>
          </a:p>
        </p:txBody>
      </p:sp>
      <p:sp>
        <p:nvSpPr>
          <p:cNvPr id="258" name="Shape 258"/>
          <p:cNvSpPr>
            <a:spLocks noGrp="1"/>
          </p:cNvSpPr>
          <p:nvPr>
            <p:ph idx="1"/>
          </p:nvPr>
        </p:nvSpPr>
        <p:spPr>
          <a:xfrm>
            <a:off x="789708" y="1913749"/>
            <a:ext cx="7574973" cy="2743092"/>
          </a:xfrm>
          <a:prstGeom prst="rect">
            <a:avLst/>
          </a:prstGeom>
        </p:spPr>
        <p:txBody>
          <a:bodyPr>
            <a:noAutofit/>
          </a:bodyPr>
          <a:lstStyle/>
          <a:p>
            <a:pPr marL="0" indent="0">
              <a:buNone/>
            </a:pPr>
            <a:r>
              <a:rPr lang="en-US" sz="2000" dirty="0"/>
              <a:t>Must read….</a:t>
            </a:r>
          </a:p>
          <a:p>
            <a:pPr marL="0" indent="0">
              <a:buNone/>
            </a:pPr>
            <a:endParaRPr lang="en-US" sz="2000" dirty="0"/>
          </a:p>
          <a:p>
            <a:pPr marL="0" indent="0">
              <a:buNone/>
            </a:pPr>
            <a:r>
              <a:rPr lang="en-US" sz="2000" dirty="0" err="1"/>
              <a:t>Reger</a:t>
            </a:r>
            <a:r>
              <a:rPr lang="en-US" sz="2000" dirty="0"/>
              <a:t>, M. A., Luxton, D. D., Tucker, R., Comtois, K. A., Katz, I. R., Keen, A. D., et al. (2017). </a:t>
            </a:r>
            <a:r>
              <a:rPr lang="en-US" sz="2000" i="1" dirty="0"/>
              <a:t>Implementation Methods for the Caring Contacts Suicide Prevention Intervention.</a:t>
            </a:r>
            <a:r>
              <a:rPr lang="en-US" sz="2000" dirty="0"/>
              <a:t> Professional Psychology: Research and Practice. </a:t>
            </a:r>
            <a:r>
              <a:rPr lang="en-US" sz="2000" u="sng" dirty="0">
                <a:hlinkClick r:id="rId2"/>
              </a:rPr>
              <a:t>http://dx.doi.org/10.1037/pro0000134</a:t>
            </a:r>
            <a:endParaRPr lang="en-US" sz="2000" dirty="0"/>
          </a:p>
        </p:txBody>
      </p:sp>
      <p:sp>
        <p:nvSpPr>
          <p:cNvPr id="2" name="Slide Number Placeholder 1"/>
          <p:cNvSpPr>
            <a:spLocks noGrp="1"/>
          </p:cNvSpPr>
          <p:nvPr>
            <p:ph type="sldNum" sz="quarter" idx="12"/>
          </p:nvPr>
        </p:nvSpPr>
        <p:spPr/>
        <p:txBody>
          <a:bodyPr/>
          <a:lstStyle/>
          <a:p>
            <a:fld id="{86CB4B4D-7CA3-9044-876B-883B54F8677D}" type="slidenum">
              <a:rPr lang="en-US" smtClean="0"/>
              <a:t>47</a:t>
            </a:fld>
            <a:endParaRPr lang="en-US"/>
          </a:p>
        </p:txBody>
      </p:sp>
    </p:spTree>
    <p:extLst>
      <p:ext uri="{BB962C8B-B14F-4D97-AF65-F5344CB8AC3E}">
        <p14:creationId xmlns:p14="http://schemas.microsoft.com/office/powerpoint/2010/main" val="1908367335"/>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4"/>
          <p:cNvSpPr>
            <a:spLocks noGrp="1"/>
          </p:cNvSpPr>
          <p:nvPr>
            <p:ph type="title"/>
          </p:nvPr>
        </p:nvSpPr>
        <p:spPr>
          <a:xfrm>
            <a:off x="130629" y="1594872"/>
            <a:ext cx="8882743" cy="741952"/>
          </a:xfrm>
          <a:prstGeom prst="rect">
            <a:avLst/>
          </a:prstGeom>
        </p:spPr>
        <p:txBody>
          <a:bodyPr>
            <a:noAutofit/>
          </a:bodyPr>
          <a:lstStyle/>
          <a:p>
            <a:pPr algn="ctr"/>
            <a:r>
              <a:rPr lang="en-US" sz="4000" dirty="0">
                <a:solidFill>
                  <a:schemeClr val="tx1"/>
                </a:solidFill>
                <a:cs typeface="Times New Roman" panose="02020603050405020304" pitchFamily="18" charset="0"/>
              </a:rPr>
              <a:t>Thankyou!</a:t>
            </a:r>
            <a:endParaRPr sz="4000" dirty="0">
              <a:solidFill>
                <a:schemeClr val="tx1"/>
              </a:solidFill>
              <a:cs typeface="Times New Roman" panose="02020603050405020304" pitchFamily="18" charset="0"/>
            </a:endParaRPr>
          </a:p>
        </p:txBody>
      </p:sp>
      <p:sp>
        <p:nvSpPr>
          <p:cNvPr id="258" name="Shape 258"/>
          <p:cNvSpPr>
            <a:spLocks noGrp="1"/>
          </p:cNvSpPr>
          <p:nvPr>
            <p:ph idx="1"/>
          </p:nvPr>
        </p:nvSpPr>
        <p:spPr>
          <a:xfrm>
            <a:off x="748145" y="2597728"/>
            <a:ext cx="7471063" cy="540328"/>
          </a:xfrm>
          <a:prstGeom prst="rect">
            <a:avLst/>
          </a:prstGeom>
        </p:spPr>
        <p:txBody>
          <a:bodyPr>
            <a:noAutofit/>
          </a:bodyPr>
          <a:lstStyle/>
          <a:p>
            <a:pPr marL="0" indent="0" algn="ctr">
              <a:buClr>
                <a:schemeClr val="tx1"/>
              </a:buClr>
              <a:buNone/>
            </a:pPr>
            <a:r>
              <a:rPr lang="en-US" sz="2200" dirty="0">
                <a:solidFill>
                  <a:schemeClr val="tx1"/>
                </a:solidFill>
                <a:cs typeface="Times New Roman" panose="02020603050405020304" pitchFamily="18" charset="0"/>
              </a:rPr>
              <a:t>Questions?</a:t>
            </a:r>
          </a:p>
        </p:txBody>
      </p:sp>
      <p:sp>
        <p:nvSpPr>
          <p:cNvPr id="2" name="Slide Number Placeholder 1"/>
          <p:cNvSpPr>
            <a:spLocks noGrp="1"/>
          </p:cNvSpPr>
          <p:nvPr>
            <p:ph type="sldNum" sz="quarter" idx="12"/>
          </p:nvPr>
        </p:nvSpPr>
        <p:spPr/>
        <p:txBody>
          <a:bodyPr/>
          <a:lstStyle/>
          <a:p>
            <a:fld id="{86CB4B4D-7CA3-9044-876B-883B54F8677D}" type="slidenum">
              <a:rPr lang="en-US" smtClean="0"/>
              <a:t>48</a:t>
            </a:fld>
            <a:endParaRPr lang="en-US"/>
          </a:p>
        </p:txBody>
      </p:sp>
      <p:sp>
        <p:nvSpPr>
          <p:cNvPr id="6" name="Shape 258"/>
          <p:cNvSpPr txBox="1">
            <a:spLocks/>
          </p:cNvSpPr>
          <p:nvPr/>
        </p:nvSpPr>
        <p:spPr>
          <a:xfrm>
            <a:off x="763730" y="4206874"/>
            <a:ext cx="7471063" cy="116522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Font typeface="Arial" panose="020B0604020202020204" pitchFamily="34" charset="0"/>
              <a:buNone/>
            </a:pPr>
            <a:r>
              <a:rPr lang="en-US" sz="2200" dirty="0">
                <a:solidFill>
                  <a:schemeClr val="tx1"/>
                </a:solidFill>
                <a:cs typeface="Times New Roman" panose="02020603050405020304" pitchFamily="18" charset="0"/>
              </a:rPr>
              <a:t>Contact:</a:t>
            </a:r>
          </a:p>
          <a:p>
            <a:pPr marL="0" indent="0">
              <a:buClr>
                <a:schemeClr val="tx1"/>
              </a:buClr>
              <a:buFont typeface="Arial" panose="020B0604020202020204" pitchFamily="34" charset="0"/>
              <a:buNone/>
            </a:pPr>
            <a:r>
              <a:rPr lang="en-US" sz="2200" dirty="0">
                <a:solidFill>
                  <a:schemeClr val="tx1"/>
                </a:solidFill>
                <a:cs typeface="Times New Roman" panose="02020603050405020304" pitchFamily="18" charset="0"/>
              </a:rPr>
              <a:t>ddluxton@uw.edu</a:t>
            </a:r>
          </a:p>
        </p:txBody>
      </p:sp>
    </p:spTree>
    <p:extLst>
      <p:ext uri="{BB962C8B-B14F-4D97-AF65-F5344CB8AC3E}">
        <p14:creationId xmlns:p14="http://schemas.microsoft.com/office/powerpoint/2010/main" val="2592496388"/>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4"/>
          <p:cNvSpPr>
            <a:spLocks noGrp="1"/>
          </p:cNvSpPr>
          <p:nvPr>
            <p:ph type="title"/>
          </p:nvPr>
        </p:nvSpPr>
        <p:spPr>
          <a:xfrm>
            <a:off x="130629" y="192099"/>
            <a:ext cx="8882743" cy="741952"/>
          </a:xfrm>
          <a:prstGeom prst="rect">
            <a:avLst/>
          </a:prstGeom>
        </p:spPr>
        <p:txBody>
          <a:bodyPr>
            <a:noAutofit/>
          </a:bodyPr>
          <a:lstStyle/>
          <a:p>
            <a:pPr algn="ctr"/>
            <a:r>
              <a:rPr lang="en-US" sz="4000" dirty="0">
                <a:solidFill>
                  <a:schemeClr val="tx1"/>
                </a:solidFill>
                <a:cs typeface="Times New Roman" panose="02020603050405020304" pitchFamily="18" charset="0"/>
              </a:rPr>
              <a:t>References</a:t>
            </a:r>
            <a:endParaRPr sz="4000" dirty="0">
              <a:solidFill>
                <a:schemeClr val="tx1"/>
              </a:solidFill>
              <a:cs typeface="Times New Roman" panose="02020603050405020304" pitchFamily="18" charset="0"/>
            </a:endParaRPr>
          </a:p>
        </p:txBody>
      </p:sp>
      <p:sp>
        <p:nvSpPr>
          <p:cNvPr id="258" name="Shape 258"/>
          <p:cNvSpPr>
            <a:spLocks noGrp="1"/>
          </p:cNvSpPr>
          <p:nvPr>
            <p:ph idx="1"/>
          </p:nvPr>
        </p:nvSpPr>
        <p:spPr>
          <a:xfrm>
            <a:off x="571500" y="1225375"/>
            <a:ext cx="8042564" cy="5133110"/>
          </a:xfrm>
          <a:prstGeom prst="rect">
            <a:avLst/>
          </a:prstGeom>
        </p:spPr>
        <p:txBody>
          <a:bodyPr>
            <a:noAutofit/>
          </a:bodyPr>
          <a:lstStyle/>
          <a:p>
            <a:pPr>
              <a:buClr>
                <a:schemeClr val="bg1">
                  <a:lumMod val="50000"/>
                  <a:lumOff val="50000"/>
                </a:schemeClr>
              </a:buClr>
            </a:pPr>
            <a:r>
              <a:rPr lang="de-DE" altLang="en-US" sz="1800" dirty="0">
                <a:ea typeface="ＭＳ Ｐゴシック" pitchFamily="34" charset="-128"/>
              </a:rPr>
              <a:t>Luxton, D. D., June, J. D. &amp; Comtois, K. A. (2013). </a:t>
            </a:r>
            <a:r>
              <a:rPr lang="en-US" altLang="en-US" sz="1800" dirty="0">
                <a:ea typeface="ＭＳ Ｐゴシック" pitchFamily="34" charset="-128"/>
              </a:rPr>
              <a:t>Can Post-Discharge Follow-up Contacts Prevent Suicide and Suicide Behavior?: A Review of the Evidence. </a:t>
            </a:r>
            <a:r>
              <a:rPr lang="en-US" altLang="en-US" sz="1800" i="1" dirty="0">
                <a:ea typeface="ＭＳ Ｐゴシック" pitchFamily="34" charset="-128"/>
              </a:rPr>
              <a:t>Crisis: The Journal of Crisis Intervention and Suicide Prevention. 34, </a:t>
            </a:r>
            <a:r>
              <a:rPr lang="en-US" altLang="en-US" sz="1800" dirty="0">
                <a:ea typeface="ＭＳ Ｐゴシック" pitchFamily="34" charset="-128"/>
              </a:rPr>
              <a:t>32-41.</a:t>
            </a:r>
          </a:p>
          <a:p>
            <a:pPr>
              <a:buClr>
                <a:schemeClr val="bg1">
                  <a:lumMod val="50000"/>
                  <a:lumOff val="50000"/>
                </a:schemeClr>
              </a:buClr>
            </a:pPr>
            <a:r>
              <a:rPr lang="en-US" altLang="en-US" sz="1800" dirty="0">
                <a:ea typeface="ＭＳ Ｐゴシック" pitchFamily="34" charset="-128"/>
              </a:rPr>
              <a:t>Luxton, D. D., </a:t>
            </a:r>
            <a:r>
              <a:rPr lang="en-US" altLang="en-US" sz="1800" dirty="0" err="1">
                <a:ea typeface="ＭＳ Ｐゴシック" pitchFamily="34" charset="-128"/>
              </a:rPr>
              <a:t>Kinn</a:t>
            </a:r>
            <a:r>
              <a:rPr lang="en-US" altLang="en-US" sz="1800" dirty="0">
                <a:ea typeface="ＭＳ Ｐゴシック" pitchFamily="34" charset="-128"/>
              </a:rPr>
              <a:t>, J. T., June, J. D., Pierre, L. W., </a:t>
            </a:r>
            <a:r>
              <a:rPr lang="en-US" altLang="en-US" sz="1800" dirty="0" err="1">
                <a:ea typeface="ＭＳ Ｐゴシック" pitchFamily="34" charset="-128"/>
              </a:rPr>
              <a:t>Reger</a:t>
            </a:r>
            <a:r>
              <a:rPr lang="en-US" altLang="en-US" sz="1800" dirty="0">
                <a:ea typeface="ＭＳ Ｐゴシック" pitchFamily="34" charset="-128"/>
              </a:rPr>
              <a:t>, M. A., </a:t>
            </a:r>
            <a:r>
              <a:rPr lang="en-US" altLang="en-US" sz="1800" dirty="0" err="1">
                <a:ea typeface="ＭＳ Ｐゴシック" pitchFamily="34" charset="-128"/>
              </a:rPr>
              <a:t>Gahm</a:t>
            </a:r>
            <a:r>
              <a:rPr lang="en-US" altLang="en-US" sz="1800" dirty="0">
                <a:ea typeface="ＭＳ Ｐゴシック" pitchFamily="34" charset="-128"/>
              </a:rPr>
              <a:t>, G. A., (2012). The Caring Letter Project: A Military Suicide Prevention Pilot Program.</a:t>
            </a:r>
            <a:r>
              <a:rPr lang="en-US" altLang="en-US" sz="1800" i="1" dirty="0">
                <a:ea typeface="ＭＳ Ｐゴシック" pitchFamily="34" charset="-128"/>
              </a:rPr>
              <a:t> Crisis: The Journal of Crisis Intervention and Suicide Prevention. 33, </a:t>
            </a:r>
            <a:r>
              <a:rPr lang="en-US" altLang="en-US" sz="1800" dirty="0">
                <a:ea typeface="ＭＳ Ｐゴシック" pitchFamily="34" charset="-128"/>
              </a:rPr>
              <a:t>311-316.</a:t>
            </a:r>
          </a:p>
          <a:p>
            <a:pPr>
              <a:buClr>
                <a:schemeClr val="bg1">
                  <a:lumMod val="50000"/>
                  <a:lumOff val="50000"/>
                </a:schemeClr>
              </a:buClr>
            </a:pPr>
            <a:r>
              <a:rPr lang="en-US" altLang="en-US" sz="1800" dirty="0">
                <a:ea typeface="ＭＳ Ｐゴシック" pitchFamily="34" charset="-128"/>
              </a:rPr>
              <a:t>Luxton D. D., </a:t>
            </a:r>
            <a:r>
              <a:rPr lang="en-US" altLang="en-US" sz="1800" dirty="0" err="1">
                <a:ea typeface="ＭＳ Ｐゴシック" pitchFamily="34" charset="-128"/>
              </a:rPr>
              <a:t>Trofimovich</a:t>
            </a:r>
            <a:r>
              <a:rPr lang="en-US" altLang="en-US" sz="1800" dirty="0">
                <a:ea typeface="ＭＳ Ｐゴシック" pitchFamily="34" charset="-128"/>
              </a:rPr>
              <a:t>, L., &amp; Clark, L. L. (2013). Suicide Risk among U.S. Service Members Following Psychiatric Hospitalization, 2001-2011. </a:t>
            </a:r>
            <a:r>
              <a:rPr lang="en-US" altLang="en-US" sz="1800" i="1" dirty="0">
                <a:ea typeface="ＭＳ Ｐゴシック" pitchFamily="34" charset="-128"/>
              </a:rPr>
              <a:t>Psychiatric Services</a:t>
            </a:r>
            <a:r>
              <a:rPr lang="en-US" altLang="en-US" sz="1800" dirty="0">
                <a:ea typeface="ＭＳ Ｐゴシック" pitchFamily="34" charset="-128"/>
              </a:rPr>
              <a:t>.</a:t>
            </a:r>
          </a:p>
          <a:p>
            <a:pPr>
              <a:buClr>
                <a:schemeClr val="bg1">
                  <a:lumMod val="50000"/>
                  <a:lumOff val="50000"/>
                </a:schemeClr>
              </a:buClr>
            </a:pPr>
            <a:r>
              <a:rPr lang="en-US" altLang="en-US" sz="1800" dirty="0">
                <a:ea typeface="ＭＳ Ｐゴシック" pitchFamily="34" charset="-128"/>
              </a:rPr>
              <a:t>Luxton, D. D., Thomas, E. K., </a:t>
            </a:r>
            <a:r>
              <a:rPr lang="en-US" altLang="en-US" sz="1800" dirty="0" err="1">
                <a:ea typeface="ＭＳ Ｐゴシック" pitchFamily="34" charset="-128"/>
              </a:rPr>
              <a:t>Chipps</a:t>
            </a:r>
            <a:r>
              <a:rPr lang="en-US" altLang="en-US" sz="1800" dirty="0">
                <a:ea typeface="ＭＳ Ｐゴシック" pitchFamily="34" charset="-128"/>
              </a:rPr>
              <a:t>, J., Relova, R. M., Brown, D., </a:t>
            </a:r>
            <a:r>
              <a:rPr lang="en-US" altLang="en-US" sz="1800" dirty="0" err="1">
                <a:ea typeface="ＭＳ Ｐゴシック" pitchFamily="34" charset="-128"/>
              </a:rPr>
              <a:t>McLay</a:t>
            </a:r>
            <a:r>
              <a:rPr lang="en-US" altLang="en-US" sz="1800" dirty="0">
                <a:ea typeface="ＭＳ Ｐゴシック" pitchFamily="34" charset="-128"/>
              </a:rPr>
              <a:t>, R…et al. (2014). Caring Letters for Suicide Prevention: Implementation of a Multi-Site Randomized Clinical Trial in the U.S. Military and Veteran Affairs Healthcare Systems. </a:t>
            </a:r>
            <a:r>
              <a:rPr lang="en-US" altLang="en-US" sz="1800" i="1" dirty="0">
                <a:ea typeface="ＭＳ Ｐゴシック" pitchFamily="34" charset="-128"/>
              </a:rPr>
              <a:t>Contemporary Clinical Trials, 37,</a:t>
            </a:r>
            <a:r>
              <a:rPr lang="en-US" altLang="en-US" sz="1800" dirty="0">
                <a:ea typeface="ＭＳ Ｐゴシック" pitchFamily="34" charset="-128"/>
              </a:rPr>
              <a:t> 252-260</a:t>
            </a:r>
            <a:r>
              <a:rPr lang="en-US" altLang="en-US" sz="1800" i="1" dirty="0">
                <a:ea typeface="ＭＳ Ｐゴシック" pitchFamily="34" charset="-128"/>
              </a:rPr>
              <a:t>.</a:t>
            </a:r>
          </a:p>
          <a:p>
            <a:pPr>
              <a:buClr>
                <a:schemeClr val="bg1">
                  <a:lumMod val="50000"/>
                  <a:lumOff val="50000"/>
                </a:schemeClr>
              </a:buClr>
            </a:pPr>
            <a:r>
              <a:rPr lang="en-US" sz="1800" dirty="0"/>
              <a:t>Milner, Carter, </a:t>
            </a:r>
            <a:r>
              <a:rPr lang="en-US" sz="1800" dirty="0" err="1"/>
              <a:t>Pirkis</a:t>
            </a:r>
            <a:r>
              <a:rPr lang="en-US" sz="1800" dirty="0"/>
              <a:t>, Robinson, &amp; </a:t>
            </a:r>
            <a:r>
              <a:rPr lang="en-US" sz="1800" dirty="0" err="1"/>
              <a:t>Spittal</a:t>
            </a:r>
            <a:r>
              <a:rPr lang="en-US" sz="1800" dirty="0"/>
              <a:t> (in press), Letters, Green Cards, Telephone calls, and Postcards: A systematic and meta-analytic review of brief contact interventions for reducing self-harm, suicide attempts, and suicide, </a:t>
            </a:r>
            <a:r>
              <a:rPr lang="en-US" sz="1800" i="1" dirty="0"/>
              <a:t>British Journal of Psychiatry</a:t>
            </a:r>
            <a:r>
              <a:rPr lang="en-US" sz="1800" dirty="0"/>
              <a:t>.</a:t>
            </a:r>
          </a:p>
          <a:p>
            <a:pPr>
              <a:buClr>
                <a:schemeClr val="bg1">
                  <a:lumMod val="50000"/>
                  <a:lumOff val="50000"/>
                </a:schemeClr>
              </a:buClr>
            </a:pPr>
            <a:endParaRPr lang="en-US" altLang="en-US" sz="1800" dirty="0">
              <a:ea typeface="ＭＳ Ｐゴシック" pitchFamily="34" charset="-128"/>
            </a:endParaRPr>
          </a:p>
          <a:p>
            <a:pPr marL="0" indent="0" algn="ctr">
              <a:buClr>
                <a:schemeClr val="tx1"/>
              </a:buClr>
              <a:buNone/>
            </a:pPr>
            <a:endParaRPr lang="en-US" sz="2200" dirty="0">
              <a:solidFill>
                <a:schemeClr val="tx1"/>
              </a:solidFill>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6CB4B4D-7CA3-9044-876B-883B54F8677D}" type="slidenum">
              <a:rPr lang="en-US" smtClean="0"/>
              <a:t>49</a:t>
            </a:fld>
            <a:endParaRPr lang="en-US"/>
          </a:p>
        </p:txBody>
      </p:sp>
    </p:spTree>
    <p:extLst>
      <p:ext uri="{BB962C8B-B14F-4D97-AF65-F5344CB8AC3E}">
        <p14:creationId xmlns:p14="http://schemas.microsoft.com/office/powerpoint/2010/main" val="410967636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a:t>Suicide risk very high after discharge </a:t>
            </a:r>
            <a:br>
              <a:rPr lang="en-US" altLang="en-US" sz="3200" b="1" dirty="0"/>
            </a:br>
            <a:r>
              <a:rPr lang="en-US" altLang="en-US" sz="3200" b="1" dirty="0"/>
              <a:t>from psychiatric hospitalization:</a:t>
            </a:r>
            <a:endParaRPr lang="en-US" sz="3200" dirty="0"/>
          </a:p>
        </p:txBody>
      </p:sp>
      <p:sp>
        <p:nvSpPr>
          <p:cNvPr id="3" name="Content Placeholder 2"/>
          <p:cNvSpPr>
            <a:spLocks noGrp="1"/>
          </p:cNvSpPr>
          <p:nvPr>
            <p:ph idx="1"/>
          </p:nvPr>
        </p:nvSpPr>
        <p:spPr>
          <a:xfrm>
            <a:off x="840000" y="1825625"/>
            <a:ext cx="7675350" cy="4530726"/>
          </a:xfrm>
        </p:spPr>
        <p:txBody>
          <a:bodyPr>
            <a:normAutofit fontScale="92500" lnSpcReduction="10000"/>
          </a:bodyPr>
          <a:lstStyle/>
          <a:p>
            <a:pPr lvl="1"/>
            <a:r>
              <a:rPr lang="en-US" altLang="en-US" u="sng" dirty="0"/>
              <a:t>Civilian population</a:t>
            </a:r>
            <a:r>
              <a:rPr lang="en-US" altLang="en-US" dirty="0"/>
              <a:t>: Up to </a:t>
            </a:r>
            <a:r>
              <a:rPr lang="en-US" altLang="en-US" b="1" dirty="0"/>
              <a:t>100 x</a:t>
            </a:r>
            <a:r>
              <a:rPr lang="en-US" altLang="en-US" dirty="0"/>
              <a:t> greater risk for suicide than general population </a:t>
            </a:r>
            <a:r>
              <a:rPr lang="en-US" altLang="en-US" sz="1600" dirty="0"/>
              <a:t>(Geddes et al, 1997; </a:t>
            </a:r>
            <a:r>
              <a:rPr lang="en-US" altLang="en-US" sz="1600" dirty="0" err="1"/>
              <a:t>Goldcare</a:t>
            </a:r>
            <a:r>
              <a:rPr lang="en-US" altLang="en-US" sz="1600" dirty="0"/>
              <a:t> et al., 1993)</a:t>
            </a:r>
          </a:p>
          <a:p>
            <a:pPr lvl="2"/>
            <a:r>
              <a:rPr lang="en-US" altLang="en-US" dirty="0"/>
              <a:t>*Highest risk within one week of discharge</a:t>
            </a:r>
          </a:p>
          <a:p>
            <a:pPr lvl="1"/>
            <a:endParaRPr lang="en-US" altLang="en-US" sz="2400" dirty="0"/>
          </a:p>
          <a:p>
            <a:pPr lvl="1"/>
            <a:r>
              <a:rPr lang="en-US" altLang="en-US" u="sng" dirty="0"/>
              <a:t>U.S. Service Members</a:t>
            </a:r>
            <a:r>
              <a:rPr lang="en-US" altLang="en-US" dirty="0"/>
              <a:t>: Risk </a:t>
            </a:r>
            <a:r>
              <a:rPr lang="en-US" altLang="en-US" b="1" dirty="0"/>
              <a:t>5 x</a:t>
            </a:r>
            <a:r>
              <a:rPr lang="en-US" altLang="en-US" dirty="0"/>
              <a:t> greater than the general AD U.S. military population (2001-2011) </a:t>
            </a:r>
            <a:r>
              <a:rPr lang="en-US" altLang="en-US" sz="1600" dirty="0"/>
              <a:t>(Luxton, </a:t>
            </a:r>
            <a:r>
              <a:rPr lang="en-US" altLang="en-US" sz="1600" dirty="0" err="1"/>
              <a:t>Trofimovich</a:t>
            </a:r>
            <a:r>
              <a:rPr lang="en-US" altLang="en-US" sz="1600" dirty="0"/>
              <a:t> &amp; Clark, 2013)</a:t>
            </a:r>
          </a:p>
          <a:p>
            <a:pPr lvl="2"/>
            <a:r>
              <a:rPr lang="en-US" altLang="en-US" dirty="0"/>
              <a:t>*8.2 times higher in the first 30 days compared to at one year </a:t>
            </a:r>
          </a:p>
          <a:p>
            <a:pPr marL="914400" lvl="2" indent="0">
              <a:buNone/>
            </a:pPr>
            <a:r>
              <a:rPr lang="en-US" altLang="en-US" dirty="0"/>
              <a:t>				</a:t>
            </a:r>
          </a:p>
          <a:p>
            <a:pPr lvl="1"/>
            <a:r>
              <a:rPr lang="en-US" altLang="en-US" u="sng" dirty="0"/>
              <a:t>Veterans (in VHA care)</a:t>
            </a:r>
            <a:r>
              <a:rPr lang="en-US" altLang="en-US" dirty="0"/>
              <a:t>: 12 weeks post-hospitalization approximately </a:t>
            </a:r>
            <a:r>
              <a:rPr lang="en-US" altLang="en-US" b="1" dirty="0"/>
              <a:t>5 x </a:t>
            </a:r>
            <a:r>
              <a:rPr lang="en-US" altLang="en-US" dirty="0"/>
              <a:t>the base rate of the active treatment population and </a:t>
            </a:r>
            <a:r>
              <a:rPr lang="en-US" altLang="en-US" b="1" dirty="0"/>
              <a:t>54 x</a:t>
            </a:r>
            <a:r>
              <a:rPr lang="en-US" altLang="en-US" dirty="0"/>
              <a:t> that of the general U.S. population (1999 – 2004) </a:t>
            </a:r>
            <a:r>
              <a:rPr lang="en-US" altLang="en-US" sz="1600" dirty="0"/>
              <a:t>(</a:t>
            </a:r>
            <a:r>
              <a:rPr lang="en-US" altLang="en-US" sz="1600" dirty="0" err="1"/>
              <a:t>Valenstein</a:t>
            </a:r>
            <a:r>
              <a:rPr lang="en-US" altLang="en-US" sz="1600" dirty="0"/>
              <a:t>, et al. 2009)</a:t>
            </a:r>
          </a:p>
          <a:p>
            <a:pPr marL="342900" lvl="1" indent="0">
              <a:buNone/>
            </a:pPr>
            <a:endParaRPr lang="en-US" altLang="en-US" sz="1600" dirty="0"/>
          </a:p>
          <a:p>
            <a:pPr marL="342900" lvl="1" indent="0">
              <a:buNone/>
            </a:pPr>
            <a:r>
              <a:rPr lang="en-US" altLang="en-US" sz="2200" dirty="0"/>
              <a:t>* Emergency departments (EDs) also see high number of suicide attempters.</a:t>
            </a:r>
          </a:p>
          <a:p>
            <a:pPr marL="342900" lvl="1" indent="0">
              <a:buNone/>
            </a:pPr>
            <a:endParaRPr lang="en-US" altLang="en-US" dirty="0"/>
          </a:p>
          <a:p>
            <a:pPr lvl="1"/>
            <a:r>
              <a:rPr lang="en-US" altLang="en-US" dirty="0"/>
              <a:t>Data underscores the need for interventions during and after inpatient stays.</a:t>
            </a:r>
          </a:p>
          <a:p>
            <a:pPr lvl="1"/>
            <a:endParaRPr lang="en-US" altLang="en-US" sz="1600" dirty="0"/>
          </a:p>
          <a:p>
            <a:endParaRPr lang="en-US" dirty="0"/>
          </a:p>
        </p:txBody>
      </p:sp>
      <p:sp>
        <p:nvSpPr>
          <p:cNvPr id="4" name="Slide Number Placeholder 3"/>
          <p:cNvSpPr>
            <a:spLocks noGrp="1"/>
          </p:cNvSpPr>
          <p:nvPr>
            <p:ph type="sldNum" sz="quarter" idx="12"/>
          </p:nvPr>
        </p:nvSpPr>
        <p:spPr/>
        <p:txBody>
          <a:bodyPr/>
          <a:lstStyle/>
          <a:p>
            <a:fld id="{C50CB3F3-97B9-458C-9BE8-8FECADF5EDBB}" type="slidenum">
              <a:rPr lang="en-US" smtClean="0"/>
              <a:t>5</a:t>
            </a:fld>
            <a:endParaRPr lang="en-US"/>
          </a:p>
        </p:txBody>
      </p:sp>
    </p:spTree>
    <p:extLst>
      <p:ext uri="{BB962C8B-B14F-4D97-AF65-F5344CB8AC3E}">
        <p14:creationId xmlns:p14="http://schemas.microsoft.com/office/powerpoint/2010/main" val="3045323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4"/>
          <p:cNvSpPr>
            <a:spLocks noGrp="1"/>
          </p:cNvSpPr>
          <p:nvPr>
            <p:ph type="title"/>
          </p:nvPr>
        </p:nvSpPr>
        <p:spPr>
          <a:xfrm>
            <a:off x="130629" y="192099"/>
            <a:ext cx="8882743" cy="741952"/>
          </a:xfrm>
          <a:prstGeom prst="rect">
            <a:avLst/>
          </a:prstGeom>
        </p:spPr>
        <p:txBody>
          <a:bodyPr>
            <a:noAutofit/>
          </a:bodyPr>
          <a:lstStyle/>
          <a:p>
            <a:pPr algn="ctr"/>
            <a:r>
              <a:rPr lang="en-US" sz="4000" dirty="0">
                <a:solidFill>
                  <a:schemeClr val="tx1"/>
                </a:solidFill>
                <a:cs typeface="Times New Roman" panose="02020603050405020304" pitchFamily="18" charset="0"/>
              </a:rPr>
              <a:t>References</a:t>
            </a:r>
            <a:endParaRPr sz="4000" dirty="0">
              <a:solidFill>
                <a:schemeClr val="tx1"/>
              </a:solidFill>
              <a:cs typeface="Times New Roman" panose="02020603050405020304" pitchFamily="18" charset="0"/>
            </a:endParaRPr>
          </a:p>
        </p:txBody>
      </p:sp>
      <p:sp>
        <p:nvSpPr>
          <p:cNvPr id="258" name="Shape 258"/>
          <p:cNvSpPr>
            <a:spLocks noGrp="1"/>
          </p:cNvSpPr>
          <p:nvPr>
            <p:ph idx="1"/>
          </p:nvPr>
        </p:nvSpPr>
        <p:spPr>
          <a:xfrm>
            <a:off x="571500" y="1272512"/>
            <a:ext cx="8042564" cy="5133110"/>
          </a:xfrm>
          <a:prstGeom prst="rect">
            <a:avLst/>
          </a:prstGeom>
        </p:spPr>
        <p:txBody>
          <a:bodyPr>
            <a:noAutofit/>
          </a:bodyPr>
          <a:lstStyle/>
          <a:p>
            <a:pPr>
              <a:buClr>
                <a:schemeClr val="bg1">
                  <a:lumMod val="50000"/>
                  <a:lumOff val="50000"/>
                </a:schemeClr>
              </a:buClr>
            </a:pPr>
            <a:r>
              <a:rPr lang="en-US" sz="1800" dirty="0"/>
              <a:t>Motto JA: Suicide prevention for </a:t>
            </a:r>
            <a:r>
              <a:rPr lang="en-US" sz="1800" dirty="0" err="1"/>
              <a:t>highrisk</a:t>
            </a:r>
            <a:r>
              <a:rPr lang="en-US" sz="1800" dirty="0"/>
              <a:t> persons who refuse treatment. Suicide and Life-Threatening Behavior 6:223–230, 1976</a:t>
            </a:r>
          </a:p>
          <a:p>
            <a:pPr>
              <a:buClr>
                <a:schemeClr val="bg1">
                  <a:lumMod val="50000"/>
                  <a:lumOff val="50000"/>
                </a:schemeClr>
              </a:buClr>
            </a:pPr>
            <a:r>
              <a:rPr lang="en-US" altLang="en-US" sz="1800" dirty="0">
                <a:ea typeface="ＭＳ Ｐゴシック" pitchFamily="34" charset="-128"/>
              </a:rPr>
              <a:t>Motto JA, &amp; </a:t>
            </a:r>
            <a:r>
              <a:rPr lang="en-US" altLang="en-US" sz="1800" dirty="0" err="1">
                <a:ea typeface="ＭＳ Ｐゴシック" pitchFamily="34" charset="-128"/>
              </a:rPr>
              <a:t>Bostrom</a:t>
            </a:r>
            <a:r>
              <a:rPr lang="en-US" altLang="en-US" sz="1800" dirty="0">
                <a:ea typeface="ＭＳ Ｐゴシック" pitchFamily="34" charset="-128"/>
              </a:rPr>
              <a:t> AG.</a:t>
            </a:r>
            <a:r>
              <a:rPr lang="en-US" altLang="en-US" sz="1800" b="1" dirty="0">
                <a:ea typeface="ＭＳ Ｐゴシック" pitchFamily="34" charset="-128"/>
              </a:rPr>
              <a:t> </a:t>
            </a:r>
            <a:r>
              <a:rPr lang="en-US" altLang="en-US" sz="1800" dirty="0">
                <a:ea typeface="ＭＳ Ｐゴシック" pitchFamily="34" charset="-128"/>
              </a:rPr>
              <a:t>(2001). A randomized controlled trial of </a:t>
            </a:r>
            <a:r>
              <a:rPr lang="en-US" altLang="en-US" sz="1800" dirty="0" err="1">
                <a:ea typeface="ＭＳ Ｐゴシック" pitchFamily="34" charset="-128"/>
              </a:rPr>
              <a:t>postcrisis</a:t>
            </a:r>
            <a:r>
              <a:rPr lang="en-US" altLang="en-US" sz="1800" dirty="0">
                <a:ea typeface="ＭＳ Ｐゴシック" pitchFamily="34" charset="-128"/>
              </a:rPr>
              <a:t> suicide prevention. </a:t>
            </a:r>
            <a:r>
              <a:rPr lang="en-US" altLang="en-US" sz="1800" i="1" dirty="0">
                <a:ea typeface="ＭＳ Ｐゴシック" pitchFamily="34" charset="-128"/>
              </a:rPr>
              <a:t>Psychiatric Services</a:t>
            </a:r>
            <a:r>
              <a:rPr lang="en-US" altLang="en-US" sz="1800" dirty="0">
                <a:ea typeface="ＭＳ Ｐゴシック" pitchFamily="34" charset="-128"/>
              </a:rPr>
              <a:t>, </a:t>
            </a:r>
            <a:r>
              <a:rPr lang="en-US" altLang="en-US" sz="1800" i="1" dirty="0">
                <a:ea typeface="ＭＳ Ｐゴシック" pitchFamily="34" charset="-128"/>
              </a:rPr>
              <a:t>52,</a:t>
            </a:r>
            <a:r>
              <a:rPr lang="en-US" altLang="en-US" sz="1800" dirty="0">
                <a:ea typeface="ＭＳ Ｐゴシック" pitchFamily="34" charset="-128"/>
              </a:rPr>
              <a:t> 828-833.</a:t>
            </a:r>
          </a:p>
          <a:p>
            <a:pPr>
              <a:buClr>
                <a:schemeClr val="bg1">
                  <a:lumMod val="50000"/>
                  <a:lumOff val="50000"/>
                </a:schemeClr>
              </a:buClr>
            </a:pPr>
            <a:r>
              <a:rPr lang="en-US" sz="1800" dirty="0" err="1"/>
              <a:t>Reger</a:t>
            </a:r>
            <a:r>
              <a:rPr lang="en-US" sz="1800" dirty="0"/>
              <a:t>, M. A., Luxton, D. D., Tucker, R., Comtois, K. A., Katz, I. R., Keen, A. D., et al. (2017). </a:t>
            </a:r>
            <a:r>
              <a:rPr lang="en-US" sz="1800" i="1" dirty="0"/>
              <a:t>Implementation Methods for the Caring Contacts Suicide Prevention Intervention.</a:t>
            </a:r>
            <a:r>
              <a:rPr lang="en-US" sz="1800" dirty="0"/>
              <a:t> Professional Psychology: Research and Practice. </a:t>
            </a:r>
            <a:r>
              <a:rPr lang="en-US" sz="1800" u="sng" dirty="0">
                <a:hlinkClick r:id="rId2"/>
              </a:rPr>
              <a:t>http://dx.doi.org/10.1037/pro0000134</a:t>
            </a:r>
            <a:endParaRPr lang="en-US" sz="1800" dirty="0"/>
          </a:p>
          <a:p>
            <a:pPr>
              <a:buClr>
                <a:schemeClr val="bg1">
                  <a:lumMod val="50000"/>
                  <a:lumOff val="50000"/>
                </a:schemeClr>
              </a:buClr>
            </a:pPr>
            <a:r>
              <a:rPr lang="da-DK" sz="1800" dirty="0"/>
              <a:t>Valenstein M, Kim HM, Ganoczy D, et al: </a:t>
            </a:r>
            <a:r>
              <a:rPr lang="en-US" sz="1800" dirty="0"/>
              <a:t>Higher-risk periods for suicide among VA patients receiving depression treatment: </a:t>
            </a:r>
            <a:r>
              <a:rPr lang="fr-FR" sz="1800" dirty="0" err="1"/>
              <a:t>prioritizing</a:t>
            </a:r>
            <a:r>
              <a:rPr lang="fr-FR" sz="1800" dirty="0"/>
              <a:t> suicide </a:t>
            </a:r>
            <a:r>
              <a:rPr lang="fr-FR" sz="1800" dirty="0" err="1"/>
              <a:t>prevention</a:t>
            </a:r>
            <a:r>
              <a:rPr lang="fr-FR" sz="1800" dirty="0"/>
              <a:t> efforts. Journal </a:t>
            </a:r>
            <a:r>
              <a:rPr lang="en-US" sz="1800" dirty="0"/>
              <a:t>of Affective Disorders 112:50–58, 2009</a:t>
            </a:r>
          </a:p>
          <a:p>
            <a:pPr>
              <a:buClr>
                <a:schemeClr val="bg1">
                  <a:lumMod val="50000"/>
                  <a:lumOff val="50000"/>
                </a:schemeClr>
              </a:buClr>
            </a:pPr>
            <a:r>
              <a:rPr lang="de-DE" sz="1800" dirty="0"/>
              <a:t>Vaiva, G., Walter, M., Al Arab, A. S., Courtet, P., Bellivier, F., </a:t>
            </a:r>
            <a:r>
              <a:rPr lang="en-US" sz="1800" dirty="0" err="1"/>
              <a:t>Demarty</a:t>
            </a:r>
            <a:r>
              <a:rPr lang="en-US" sz="1800" dirty="0"/>
              <a:t>, A. L.,  </a:t>
            </a:r>
            <a:r>
              <a:rPr lang="en-US" sz="1800" dirty="0" err="1"/>
              <a:t>Libersa</a:t>
            </a:r>
            <a:r>
              <a:rPr lang="en-US" sz="1800" dirty="0"/>
              <a:t>, C. (2011). ALGOS: The development of a randomized controlled trial testing a case management algorithm designed to reduce suicide risk among suicide </a:t>
            </a:r>
            <a:r>
              <a:rPr lang="pl-PL" sz="1800" dirty="0"/>
              <a:t>attempters. </a:t>
            </a:r>
            <a:r>
              <a:rPr lang="pl-PL" sz="1800" i="1" dirty="0"/>
              <a:t>BMC Psychiatry, 1</a:t>
            </a:r>
            <a:r>
              <a:rPr lang="pl-PL" sz="1800" dirty="0"/>
              <a:t>, 1–7.</a:t>
            </a:r>
            <a:endParaRPr lang="en-US" sz="1800" dirty="0"/>
          </a:p>
          <a:p>
            <a:pPr marL="0" indent="0" algn="ctr">
              <a:buClr>
                <a:schemeClr val="tx1"/>
              </a:buClr>
              <a:buNone/>
            </a:pPr>
            <a:endParaRPr lang="en-US" sz="1800" dirty="0">
              <a:solidFill>
                <a:schemeClr val="tx1"/>
              </a:solidFill>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6CB4B4D-7CA3-9044-876B-883B54F8677D}" type="slidenum">
              <a:rPr lang="en-US" smtClean="0"/>
              <a:t>50</a:t>
            </a:fld>
            <a:endParaRPr lang="en-US"/>
          </a:p>
        </p:txBody>
      </p:sp>
    </p:spTree>
    <p:extLst>
      <p:ext uri="{BB962C8B-B14F-4D97-AF65-F5344CB8AC3E}">
        <p14:creationId xmlns:p14="http://schemas.microsoft.com/office/powerpoint/2010/main" val="225653618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b="1" dirty="0"/>
              <a:t>Reasons for high post-hospitalization suicide rates</a:t>
            </a:r>
            <a:endParaRPr lang="en-US" sz="3600" dirty="0"/>
          </a:p>
        </p:txBody>
      </p:sp>
      <p:sp>
        <p:nvSpPr>
          <p:cNvPr id="3" name="Content Placeholder 2"/>
          <p:cNvSpPr>
            <a:spLocks noGrp="1"/>
          </p:cNvSpPr>
          <p:nvPr>
            <p:ph idx="1"/>
          </p:nvPr>
        </p:nvSpPr>
        <p:spPr/>
        <p:txBody>
          <a:bodyPr>
            <a:normAutofit/>
          </a:bodyPr>
          <a:lstStyle/>
          <a:p>
            <a:pPr>
              <a:buClr>
                <a:schemeClr val="bg1">
                  <a:lumMod val="50000"/>
                  <a:lumOff val="50000"/>
                </a:schemeClr>
              </a:buClr>
            </a:pPr>
            <a:r>
              <a:rPr lang="en-US" dirty="0"/>
              <a:t>High risk population to begin with</a:t>
            </a:r>
          </a:p>
          <a:p>
            <a:pPr>
              <a:buClr>
                <a:schemeClr val="bg1">
                  <a:lumMod val="50000"/>
                  <a:lumOff val="50000"/>
                </a:schemeClr>
              </a:buClr>
            </a:pPr>
            <a:r>
              <a:rPr lang="en-US" dirty="0"/>
              <a:t>Suicidality not effectively treated while in care</a:t>
            </a:r>
          </a:p>
          <a:p>
            <a:pPr lvl="1">
              <a:buClr>
                <a:schemeClr val="bg1">
                  <a:lumMod val="50000"/>
                  <a:lumOff val="50000"/>
                </a:schemeClr>
              </a:buClr>
            </a:pPr>
            <a:r>
              <a:rPr lang="en-US" dirty="0"/>
              <a:t>Brief inpatient stays</a:t>
            </a:r>
          </a:p>
          <a:p>
            <a:pPr lvl="1">
              <a:buClr>
                <a:schemeClr val="bg1">
                  <a:lumMod val="50000"/>
                  <a:lumOff val="50000"/>
                </a:schemeClr>
              </a:buClr>
            </a:pPr>
            <a:r>
              <a:rPr lang="en-US" dirty="0"/>
              <a:t>Limited staff levels (weekends), especially at emergency departments</a:t>
            </a:r>
          </a:p>
          <a:p>
            <a:pPr lvl="1">
              <a:buClr>
                <a:schemeClr val="bg1">
                  <a:lumMod val="50000"/>
                  <a:lumOff val="50000"/>
                </a:schemeClr>
              </a:buClr>
            </a:pPr>
            <a:r>
              <a:rPr lang="en-US" dirty="0"/>
              <a:t>Lack of suicide specific treatments</a:t>
            </a:r>
          </a:p>
          <a:p>
            <a:pPr>
              <a:buClr>
                <a:schemeClr val="bg1">
                  <a:lumMod val="50000"/>
                  <a:lumOff val="50000"/>
                </a:schemeClr>
              </a:buClr>
            </a:pPr>
            <a:r>
              <a:rPr lang="en-US" dirty="0"/>
              <a:t>Not found to be “high-risk” at time of discharge</a:t>
            </a:r>
          </a:p>
          <a:p>
            <a:pPr>
              <a:buClr>
                <a:schemeClr val="bg1">
                  <a:lumMod val="50000"/>
                  <a:lumOff val="50000"/>
                </a:schemeClr>
              </a:buClr>
            </a:pPr>
            <a:r>
              <a:rPr lang="en-US" dirty="0"/>
              <a:t>Lack of care transition/discontinuity of care</a:t>
            </a:r>
          </a:p>
          <a:p>
            <a:pPr>
              <a:buClr>
                <a:schemeClr val="bg1">
                  <a:lumMod val="50000"/>
                  <a:lumOff val="50000"/>
                </a:schemeClr>
              </a:buClr>
            </a:pPr>
            <a:r>
              <a:rPr lang="en-US" dirty="0"/>
              <a:t>Return to same environment (i.e., stressful conditions)</a:t>
            </a:r>
          </a:p>
          <a:p>
            <a:pPr>
              <a:buClr>
                <a:schemeClr val="bg1">
                  <a:lumMod val="50000"/>
                  <a:lumOff val="50000"/>
                </a:schemeClr>
              </a:buClr>
            </a:pPr>
            <a:r>
              <a:rPr lang="en-US" dirty="0"/>
              <a:t>Social isolation/lack of support</a:t>
            </a:r>
          </a:p>
        </p:txBody>
      </p:sp>
      <p:sp>
        <p:nvSpPr>
          <p:cNvPr id="5" name="Slide Number Placeholder 4"/>
          <p:cNvSpPr>
            <a:spLocks noGrp="1"/>
          </p:cNvSpPr>
          <p:nvPr>
            <p:ph type="sldNum" sz="quarter" idx="12"/>
          </p:nvPr>
        </p:nvSpPr>
        <p:spPr/>
        <p:txBody>
          <a:bodyPr/>
          <a:lstStyle/>
          <a:p>
            <a:fld id="{C50CB3F3-97B9-458C-9BE8-8FECADF5EDBB}" type="slidenum">
              <a:rPr lang="en-US" smtClean="0"/>
              <a:t>6</a:t>
            </a:fld>
            <a:endParaRPr lang="en-US"/>
          </a:p>
        </p:txBody>
      </p:sp>
      <p:sp>
        <p:nvSpPr>
          <p:cNvPr id="4" name="TextBox 3"/>
          <p:cNvSpPr txBox="1"/>
          <p:nvPr/>
        </p:nvSpPr>
        <p:spPr>
          <a:xfrm>
            <a:off x="5867400" y="6200359"/>
            <a:ext cx="2781018" cy="338554"/>
          </a:xfrm>
          <a:prstGeom prst="rect">
            <a:avLst/>
          </a:prstGeom>
          <a:noFill/>
        </p:spPr>
        <p:txBody>
          <a:bodyPr wrap="none" rtlCol="0">
            <a:spAutoFit/>
          </a:bodyPr>
          <a:lstStyle/>
          <a:p>
            <a:r>
              <a:rPr lang="en-US" sz="1600" dirty="0"/>
              <a:t>Luxton, June &amp; Comtois (2012) </a:t>
            </a:r>
          </a:p>
        </p:txBody>
      </p:sp>
    </p:spTree>
    <p:extLst>
      <p:ext uri="{BB962C8B-B14F-4D97-AF65-F5344CB8AC3E}">
        <p14:creationId xmlns:p14="http://schemas.microsoft.com/office/powerpoint/2010/main" val="350928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“Caring Contacts” Intervention</a:t>
            </a:r>
            <a:endParaRPr lang="en-US" sz="4000" dirty="0"/>
          </a:p>
        </p:txBody>
      </p:sp>
      <p:sp>
        <p:nvSpPr>
          <p:cNvPr id="3" name="Content Placeholder 2"/>
          <p:cNvSpPr>
            <a:spLocks noGrp="1"/>
          </p:cNvSpPr>
          <p:nvPr>
            <p:ph idx="1"/>
          </p:nvPr>
        </p:nvSpPr>
        <p:spPr>
          <a:xfrm>
            <a:off x="457200" y="1447800"/>
            <a:ext cx="8229600" cy="4678363"/>
          </a:xfrm>
        </p:spPr>
        <p:txBody>
          <a:bodyPr>
            <a:noAutofit/>
          </a:bodyPr>
          <a:lstStyle/>
          <a:p>
            <a:pPr>
              <a:buClr>
                <a:schemeClr val="bg1">
                  <a:lumMod val="50000"/>
                  <a:lumOff val="50000"/>
                </a:schemeClr>
              </a:buClr>
            </a:pPr>
            <a:r>
              <a:rPr lang="en-US" sz="1800" dirty="0"/>
              <a:t>Caring letters is a suicide prevention intervention that entails the sending of brief messages that espouse caring concern to patients following discharge from treatment.</a:t>
            </a:r>
            <a:endParaRPr lang="en-US" altLang="en-US" sz="1800" dirty="0"/>
          </a:p>
          <a:p>
            <a:pPr>
              <a:buClr>
                <a:schemeClr val="bg1">
                  <a:lumMod val="50000"/>
                  <a:lumOff val="50000"/>
                </a:schemeClr>
              </a:buClr>
            </a:pPr>
            <a:r>
              <a:rPr lang="en-US" altLang="en-US" sz="1800" dirty="0"/>
              <a:t>Original </a:t>
            </a:r>
            <a:r>
              <a:rPr lang="en-US" altLang="en-US" sz="1800" i="1" dirty="0"/>
              <a:t>caring letters</a:t>
            </a:r>
            <a:r>
              <a:rPr lang="en-US" altLang="en-US" sz="1800" dirty="0"/>
              <a:t> study (Motto,1976; Motto &amp; </a:t>
            </a:r>
            <a:r>
              <a:rPr lang="en-US" altLang="en-US" sz="1800" dirty="0" err="1"/>
              <a:t>Bostrom</a:t>
            </a:r>
            <a:r>
              <a:rPr lang="en-US" altLang="en-US" sz="1800" dirty="0"/>
              <a:t>, 2001)</a:t>
            </a:r>
          </a:p>
          <a:p>
            <a:pPr>
              <a:buClr>
                <a:schemeClr val="bg1">
                  <a:lumMod val="50000"/>
                  <a:lumOff val="50000"/>
                </a:schemeClr>
              </a:buClr>
            </a:pPr>
            <a:r>
              <a:rPr lang="en-US" altLang="en-US" sz="1800" u="sng" dirty="0"/>
              <a:t>Example Motto letter</a:t>
            </a:r>
            <a:r>
              <a:rPr lang="en-US" altLang="en-US" sz="1800" dirty="0"/>
              <a:t>: </a:t>
            </a:r>
          </a:p>
          <a:p>
            <a:pPr>
              <a:buClr>
                <a:schemeClr val="bg1">
                  <a:lumMod val="50000"/>
                  <a:lumOff val="50000"/>
                </a:schemeClr>
              </a:buClr>
            </a:pPr>
            <a:endParaRPr lang="en-US" altLang="en-US" sz="1800" dirty="0"/>
          </a:p>
          <a:p>
            <a:pPr marL="0" indent="0">
              <a:buClr>
                <a:schemeClr val="bg1">
                  <a:lumMod val="50000"/>
                  <a:lumOff val="50000"/>
                </a:schemeClr>
              </a:buClr>
              <a:buNone/>
            </a:pPr>
            <a:endParaRPr lang="en-US" altLang="en-US" sz="1800" i="1" dirty="0"/>
          </a:p>
          <a:p>
            <a:pPr>
              <a:buClr>
                <a:schemeClr val="bg1">
                  <a:lumMod val="50000"/>
                  <a:lumOff val="50000"/>
                </a:schemeClr>
              </a:buClr>
            </a:pPr>
            <a:endParaRPr lang="en-US" altLang="en-US" sz="1800" i="1" dirty="0"/>
          </a:p>
          <a:p>
            <a:pPr>
              <a:buClr>
                <a:schemeClr val="bg1">
                  <a:lumMod val="50000"/>
                  <a:lumOff val="50000"/>
                </a:schemeClr>
              </a:buClr>
            </a:pPr>
            <a:endParaRPr lang="en-US" altLang="en-US" sz="1800" i="1" dirty="0"/>
          </a:p>
          <a:p>
            <a:pPr marL="0" indent="0">
              <a:buClr>
                <a:schemeClr val="bg1">
                  <a:lumMod val="50000"/>
                  <a:lumOff val="50000"/>
                </a:schemeClr>
              </a:buClr>
              <a:buNone/>
            </a:pPr>
            <a:endParaRPr lang="en-US" altLang="en-US" sz="1800" i="1" dirty="0"/>
          </a:p>
          <a:p>
            <a:pPr>
              <a:buClr>
                <a:schemeClr val="bg1">
                  <a:lumMod val="50000"/>
                  <a:lumOff val="50000"/>
                </a:schemeClr>
              </a:buClr>
              <a:buFontTx/>
              <a:buChar char="•"/>
            </a:pPr>
            <a:r>
              <a:rPr lang="en-US" altLang="en-US" sz="1800" dirty="0"/>
              <a:t>Simple, non-demanding, expressions of care that...</a:t>
            </a:r>
          </a:p>
          <a:p>
            <a:pPr lvl="1">
              <a:buClr>
                <a:schemeClr val="bg1">
                  <a:lumMod val="50000"/>
                  <a:lumOff val="50000"/>
                </a:schemeClr>
              </a:buClr>
              <a:buFontTx/>
              <a:buChar char="•"/>
            </a:pPr>
            <a:r>
              <a:rPr lang="en-US" altLang="en-US" sz="1800" dirty="0"/>
              <a:t>With multiple contacts, may contribute to a sense of belongingness (via a caring connection)</a:t>
            </a:r>
            <a:endParaRPr lang="en-US" altLang="en-US" sz="1800" dirty="0">
              <a:solidFill>
                <a:srgbClr val="FF0000"/>
              </a:solidFill>
            </a:endParaRPr>
          </a:p>
          <a:p>
            <a:pPr lvl="1">
              <a:buClr>
                <a:schemeClr val="bg1">
                  <a:lumMod val="50000"/>
                  <a:lumOff val="50000"/>
                </a:schemeClr>
              </a:buClr>
              <a:buFontTx/>
              <a:buChar char="•"/>
            </a:pPr>
            <a:r>
              <a:rPr lang="en-US" altLang="en-US" sz="1800" dirty="0"/>
              <a:t>Reminders of treatment availability may provide route to seek help </a:t>
            </a:r>
          </a:p>
          <a:p>
            <a:pPr lvl="1">
              <a:buClr>
                <a:schemeClr val="bg1">
                  <a:lumMod val="50000"/>
                  <a:lumOff val="50000"/>
                </a:schemeClr>
              </a:buClr>
              <a:buFontTx/>
              <a:buChar char="•"/>
            </a:pPr>
            <a:r>
              <a:rPr lang="en-US" sz="1800" dirty="0"/>
              <a:t>May help patients to feel better about treatment and therefore motivate them to adhere to treatment</a:t>
            </a:r>
            <a:endParaRPr lang="en-US" altLang="en-US" sz="1800" dirty="0"/>
          </a:p>
          <a:p>
            <a:pPr marL="0" indent="0">
              <a:buClr>
                <a:schemeClr val="bg1">
                  <a:lumMod val="50000"/>
                  <a:lumOff val="50000"/>
                </a:schemeClr>
              </a:buClr>
              <a:buNone/>
            </a:pPr>
            <a:endParaRPr lang="en-US" sz="1800" dirty="0"/>
          </a:p>
        </p:txBody>
      </p:sp>
      <p:sp>
        <p:nvSpPr>
          <p:cNvPr id="6" name="Slide Number Placeholder 5"/>
          <p:cNvSpPr>
            <a:spLocks noGrp="1"/>
          </p:cNvSpPr>
          <p:nvPr>
            <p:ph type="sldNum" sz="quarter" idx="12"/>
          </p:nvPr>
        </p:nvSpPr>
        <p:spPr/>
        <p:txBody>
          <a:bodyPr/>
          <a:lstStyle/>
          <a:p>
            <a:fld id="{C50CB3F3-97B9-458C-9BE8-8FECADF5EDBB}" type="slidenum">
              <a:rPr lang="en-US" smtClean="0"/>
              <a:t>7</a:t>
            </a:fld>
            <a:endParaRPr lang="en-US"/>
          </a:p>
        </p:txBody>
      </p:sp>
      <p:sp>
        <p:nvSpPr>
          <p:cNvPr id="4" name="TextBox 3"/>
          <p:cNvSpPr txBox="1"/>
          <p:nvPr/>
        </p:nvSpPr>
        <p:spPr>
          <a:xfrm>
            <a:off x="2590800" y="3041073"/>
            <a:ext cx="5791200" cy="1508105"/>
          </a:xfrm>
          <a:prstGeom prst="rect">
            <a:avLst/>
          </a:prstGeom>
          <a:solidFill>
            <a:schemeClr val="tx1"/>
          </a:solidFill>
          <a:effectLst/>
        </p:spPr>
        <p:txBody>
          <a:bodyPr wrap="square" rtlCol="0">
            <a:spAutoFit/>
          </a:bodyPr>
          <a:lstStyle/>
          <a:p>
            <a:endParaRPr lang="en-US" altLang="en-US" sz="1000" i="1" dirty="0">
              <a:solidFill>
                <a:schemeClr val="bg1"/>
              </a:solidFill>
            </a:endParaRPr>
          </a:p>
          <a:p>
            <a:r>
              <a:rPr lang="en-US" altLang="en-US" i="1" dirty="0">
                <a:solidFill>
                  <a:schemeClr val="bg1"/>
                </a:solidFill>
              </a:rPr>
              <a:t>“Dear ____: It has been some time since you were here at the hospital, and we hope things are going well for you. If you wish to drop us a note we would be glad to hear from you.”</a:t>
            </a:r>
          </a:p>
          <a:p>
            <a:endParaRPr lang="en-US" altLang="en-US" sz="1000" i="1" dirty="0">
              <a:solidFill>
                <a:schemeClr val="bg1"/>
              </a:solidFill>
            </a:endParaRPr>
          </a:p>
        </p:txBody>
      </p:sp>
    </p:spTree>
    <p:extLst>
      <p:ext uri="{BB962C8B-B14F-4D97-AF65-F5344CB8AC3E}">
        <p14:creationId xmlns:p14="http://schemas.microsoft.com/office/powerpoint/2010/main" val="24274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5296" y="3751868"/>
            <a:ext cx="5769204" cy="24321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2" descr="C:\Documents and Settings\david.luxton\Desktop\Motto Bostrom 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87" y="1214241"/>
            <a:ext cx="7418387"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altLang="en-US" sz="3200" dirty="0">
                <a:ea typeface="ＭＳ Ｐゴシック" pitchFamily="34" charset="-128"/>
              </a:rPr>
              <a:t>Motto (1976); Motto &amp; </a:t>
            </a:r>
            <a:r>
              <a:rPr lang="en-US" altLang="en-US" sz="3200" dirty="0" err="1">
                <a:ea typeface="ＭＳ Ｐゴシック" pitchFamily="34" charset="-128"/>
              </a:rPr>
              <a:t>Bostrom</a:t>
            </a:r>
            <a:r>
              <a:rPr lang="en-US" altLang="en-US" sz="3200" dirty="0">
                <a:ea typeface="ＭＳ Ｐゴシック" pitchFamily="34" charset="-128"/>
              </a:rPr>
              <a:t> (2001)</a:t>
            </a:r>
            <a:endParaRPr lang="en-US" sz="3200" dirty="0"/>
          </a:p>
        </p:txBody>
      </p:sp>
      <p:sp>
        <p:nvSpPr>
          <p:cNvPr id="3" name="Slide Number Placeholder 2"/>
          <p:cNvSpPr>
            <a:spLocks noGrp="1"/>
          </p:cNvSpPr>
          <p:nvPr>
            <p:ph type="sldNum" sz="quarter" idx="12"/>
          </p:nvPr>
        </p:nvSpPr>
        <p:spPr/>
        <p:txBody>
          <a:bodyPr/>
          <a:lstStyle/>
          <a:p>
            <a:fld id="{C50CB3F3-97B9-458C-9BE8-8FECADF5EDBB}" type="slidenum">
              <a:rPr lang="en-US" smtClean="0"/>
              <a:t>8</a:t>
            </a:fld>
            <a:endParaRPr lang="en-US"/>
          </a:p>
        </p:txBody>
      </p:sp>
      <p:sp>
        <p:nvSpPr>
          <p:cNvPr id="4" name="Content Placeholder 2"/>
          <p:cNvSpPr txBox="1">
            <a:spLocks/>
          </p:cNvSpPr>
          <p:nvPr/>
        </p:nvSpPr>
        <p:spPr bwMode="auto">
          <a:xfrm>
            <a:off x="762000" y="1457324"/>
            <a:ext cx="7924800" cy="242651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Letters were sent monthly, decreasing to quarterly, for five years.</a:t>
            </a:r>
          </a:p>
          <a:p>
            <a:r>
              <a:rPr lang="en-US" altLang="en-US" sz="2000" dirty="0">
                <a:cs typeface="Arial" pitchFamily="34" charset="0"/>
              </a:rPr>
              <a:t>Patients in the contact group had a lower suicide rate in all five years of the study</a:t>
            </a:r>
          </a:p>
          <a:p>
            <a:r>
              <a:rPr lang="en-US" altLang="en-US" sz="2000" dirty="0">
                <a:cs typeface="Arial" pitchFamily="34" charset="0"/>
              </a:rPr>
              <a:t>Survival analyses revealed a significantly lower rate in the contact group (</a:t>
            </a:r>
            <a:r>
              <a:rPr lang="en-US" altLang="en-US" sz="2000" i="1" dirty="0">
                <a:cs typeface="Arial" pitchFamily="34" charset="0"/>
              </a:rPr>
              <a:t>p</a:t>
            </a:r>
            <a:r>
              <a:rPr lang="en-US" altLang="en-US" sz="2000" dirty="0">
                <a:cs typeface="Arial" pitchFamily="34" charset="0"/>
              </a:rPr>
              <a:t>=.04) for first two years </a:t>
            </a:r>
          </a:p>
          <a:p>
            <a:pPr lvl="1"/>
            <a:r>
              <a:rPr lang="en-US" altLang="en-US" sz="1600" dirty="0">
                <a:cs typeface="Arial" pitchFamily="34" charset="0"/>
              </a:rPr>
              <a:t>Rates differences gradually diminished by year 14</a:t>
            </a:r>
          </a:p>
          <a:p>
            <a:pPr>
              <a:lnSpc>
                <a:spcPct val="80000"/>
              </a:lnSpc>
            </a:pPr>
            <a:endParaRPr lang="en-US" altLang="en-US" sz="2000" dirty="0">
              <a:latin typeface="Futura Book"/>
              <a:ea typeface="Futura Book"/>
              <a:cs typeface="Futura Book"/>
            </a:endParaRPr>
          </a:p>
        </p:txBody>
      </p:sp>
    </p:spTree>
    <p:extLst>
      <p:ext uri="{BB962C8B-B14F-4D97-AF65-F5344CB8AC3E}">
        <p14:creationId xmlns:p14="http://schemas.microsoft.com/office/powerpoint/2010/main" val="300159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WHO SUPRE-MISS study </a:t>
            </a:r>
            <a:br>
              <a:rPr lang="en-US" sz="3600" dirty="0"/>
            </a:br>
            <a:r>
              <a:rPr lang="en-US" sz="2700" dirty="0"/>
              <a:t>(Fleischmann et al., 2008) </a:t>
            </a:r>
          </a:p>
        </p:txBody>
      </p:sp>
      <p:sp>
        <p:nvSpPr>
          <p:cNvPr id="3" name="Content Placeholder 2"/>
          <p:cNvSpPr>
            <a:spLocks noGrp="1"/>
          </p:cNvSpPr>
          <p:nvPr>
            <p:ph idx="1"/>
          </p:nvPr>
        </p:nvSpPr>
        <p:spPr/>
        <p:txBody>
          <a:bodyPr>
            <a:normAutofit/>
          </a:bodyPr>
          <a:lstStyle/>
          <a:p>
            <a:r>
              <a:rPr lang="en-US" sz="2800" dirty="0"/>
              <a:t>Randomized Controlled Study in  5 countries</a:t>
            </a:r>
          </a:p>
          <a:p>
            <a:r>
              <a:rPr lang="en-US" sz="2800" dirty="0"/>
              <a:t>Compared group of previous suicide attempters who received </a:t>
            </a:r>
            <a:r>
              <a:rPr lang="en-US" sz="2800" dirty="0" err="1"/>
              <a:t>psychoeducation</a:t>
            </a:r>
            <a:r>
              <a:rPr lang="en-US" sz="2800" dirty="0"/>
              <a:t> + series of personalized follow-up contact (either by telephone or in person) vs. noncontact control group</a:t>
            </a:r>
          </a:p>
          <a:p>
            <a:r>
              <a:rPr lang="en-US" sz="2800" dirty="0"/>
              <a:t>Individuals who received the personalized follow-up intervention were less likely to later die by suicide than those in the control group</a:t>
            </a:r>
          </a:p>
        </p:txBody>
      </p:sp>
      <p:sp>
        <p:nvSpPr>
          <p:cNvPr id="4" name="Slide Number Placeholder 3"/>
          <p:cNvSpPr>
            <a:spLocks noGrp="1"/>
          </p:cNvSpPr>
          <p:nvPr>
            <p:ph type="sldNum" sz="quarter" idx="12"/>
          </p:nvPr>
        </p:nvSpPr>
        <p:spPr/>
        <p:txBody>
          <a:bodyPr/>
          <a:lstStyle/>
          <a:p>
            <a:fld id="{C50CB3F3-97B9-458C-9BE8-8FECADF5EDBB}" type="slidenum">
              <a:rPr lang="en-US" smtClean="0"/>
              <a:t>9</a:t>
            </a:fld>
            <a:endParaRPr lang="en-US"/>
          </a:p>
        </p:txBody>
      </p:sp>
    </p:spTree>
    <p:extLst>
      <p:ext uri="{BB962C8B-B14F-4D97-AF65-F5344CB8AC3E}">
        <p14:creationId xmlns:p14="http://schemas.microsoft.com/office/powerpoint/2010/main" val="14909013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Flow">
  <a:themeElements>
    <a:clrScheme name="Flow">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Flow">
      <a:majorFont>
        <a:latin typeface="Helvetica"/>
        <a:ea typeface="Helvetica"/>
        <a:cs typeface="Helvetica"/>
      </a:majorFont>
      <a:minorFont>
        <a:latin typeface="Calibri"/>
        <a:ea typeface="Calibri"/>
        <a:cs typeface="Calibri"/>
      </a:minorFont>
    </a:fontScheme>
    <a:fmtScheme name="Flo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
          <a:effectLst>
            <a:outerShdw blurRad="63500" dist="38100" dir="5400000" rotWithShape="0">
              <a:srgbClr val="02474A">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38100" dir="5400000" rotWithShape="0">
            <a:srgbClr val="032544">
              <a:alpha val="4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38100" dir="5400000" rotWithShape="0">
            <a:srgbClr val="032544">
              <a:alpha val="4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1609</TotalTime>
  <Words>3445</Words>
  <Application>Microsoft Office PowerPoint</Application>
  <PresentationFormat>On-screen Show (4:3)</PresentationFormat>
  <Paragraphs>440</Paragraphs>
  <Slides>50</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ＭＳ Ｐゴシック</vt:lpstr>
      <vt:lpstr>Arial</vt:lpstr>
      <vt:lpstr>Calibri</vt:lpstr>
      <vt:lpstr>Cambria</vt:lpstr>
      <vt:lpstr>Constantia</vt:lpstr>
      <vt:lpstr>Corbel</vt:lpstr>
      <vt:lpstr>Futura Book</vt:lpstr>
      <vt:lpstr>Gill Sans MT</vt:lpstr>
      <vt:lpstr>Times New Roman</vt:lpstr>
      <vt:lpstr>Wingdings</vt:lpstr>
      <vt:lpstr>Wingdings 2</vt:lpstr>
      <vt:lpstr>Depth</vt:lpstr>
      <vt:lpstr>Caring Letters for Suicide Prevention:  Implementation Strategies in Military and VA Healthcare Systems</vt:lpstr>
      <vt:lpstr>Acknowledgments</vt:lpstr>
      <vt:lpstr>Agenda</vt:lpstr>
      <vt:lpstr>Caring Letters for Suicide Prevention: Implementation Strategies in Military and VA Healthcare System</vt:lpstr>
      <vt:lpstr>Suicide risk very high after discharge  from psychiatric hospitalization:</vt:lpstr>
      <vt:lpstr>Reasons for high post-hospitalization suicide rates</vt:lpstr>
      <vt:lpstr>“Caring Contacts” Intervention</vt:lpstr>
      <vt:lpstr>Motto (1976); Motto &amp; Bostrom (2001)</vt:lpstr>
      <vt:lpstr>WHO SUPRE-MISS study  (Fleischmann et al., 2008) </vt:lpstr>
      <vt:lpstr>Other Caring Contacts Studies</vt:lpstr>
      <vt:lpstr>Evidence Reviews</vt:lpstr>
      <vt:lpstr>Evidence Reviews (Cont.)</vt:lpstr>
      <vt:lpstr>Data Limitations</vt:lpstr>
      <vt:lpstr>Caring Letters for  Military Suicide Prevention:   A Randomized Controlled Trial (Luxton, PI)</vt:lpstr>
      <vt:lpstr>Caring Letters for Suicide Prevention: Implementation Strategies in Military and VA Healthcare System</vt:lpstr>
      <vt:lpstr>VA Palo Alto Site- Personnel</vt:lpstr>
      <vt:lpstr>Specific Aims</vt:lpstr>
      <vt:lpstr>Statistical Methods &amp; Analyses</vt:lpstr>
      <vt:lpstr>Study Design</vt:lpstr>
      <vt:lpstr>Study Design (2)</vt:lpstr>
      <vt:lpstr>Study Design and Procedure</vt:lpstr>
      <vt:lpstr>Caring Letters (Emails) Schedule</vt:lpstr>
      <vt:lpstr>Participant Demographics</vt:lpstr>
      <vt:lpstr>PowerPoint Presentation</vt:lpstr>
      <vt:lpstr>PowerPoint Presentation</vt:lpstr>
      <vt:lpstr>Participant Demographics (4)</vt:lpstr>
      <vt:lpstr>Participant Demographics (5)</vt:lpstr>
      <vt:lpstr>Measures and Outcomes Data</vt:lpstr>
      <vt:lpstr>Measures and Outcomes Data (2)</vt:lpstr>
      <vt:lpstr>Measures and Outcomes Data (3)</vt:lpstr>
      <vt:lpstr>Email and Data Management</vt:lpstr>
      <vt:lpstr>Letter Example </vt:lpstr>
      <vt:lpstr>Safety Protocol</vt:lpstr>
      <vt:lpstr>Safety Protocol (2)</vt:lpstr>
      <vt:lpstr>Patient Responses</vt:lpstr>
      <vt:lpstr>Insights Gained from Progress Report (2)</vt:lpstr>
      <vt:lpstr>Caring Letters for Suicide Prevention: Practicality &amp; Feasibility of a Caring Contact Program</vt:lpstr>
      <vt:lpstr>Existing VA “Contact” Programs</vt:lpstr>
      <vt:lpstr>Mail Program / Caring Letters Program</vt:lpstr>
      <vt:lpstr>Mail Program/ Caring Letters Program</vt:lpstr>
      <vt:lpstr>Beginnings and Endings</vt:lpstr>
      <vt:lpstr>Implementation considerations…</vt:lpstr>
      <vt:lpstr>Best Practice Considerations</vt:lpstr>
      <vt:lpstr>Per Subject Costs</vt:lpstr>
      <vt:lpstr>Potential Benefits of the Program</vt:lpstr>
      <vt:lpstr>Benefits (cont.)</vt:lpstr>
      <vt:lpstr>Implementation Recommendations</vt:lpstr>
      <vt:lpstr>Thankyou!</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APA Annual Convention</dc:title>
  <dc:creator>Relova, Rona Margaret</dc:creator>
  <cp:lastModifiedBy>Marina Spenner</cp:lastModifiedBy>
  <cp:revision>355</cp:revision>
  <dcterms:modified xsi:type="dcterms:W3CDTF">2017-08-09T19:14:05Z</dcterms:modified>
</cp:coreProperties>
</file>