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3" r:id="rId1"/>
  </p:sldMasterIdLst>
  <p:notesMasterIdLst>
    <p:notesMasterId r:id="rId36"/>
  </p:notesMasterIdLst>
  <p:handoutMasterIdLst>
    <p:handoutMasterId r:id="rId37"/>
  </p:handoutMasterIdLst>
  <p:sldIdLst>
    <p:sldId id="256" r:id="rId2"/>
    <p:sldId id="257" r:id="rId3"/>
    <p:sldId id="258" r:id="rId4"/>
    <p:sldId id="266" r:id="rId5"/>
    <p:sldId id="314" r:id="rId6"/>
    <p:sldId id="315" r:id="rId7"/>
    <p:sldId id="313" r:id="rId8"/>
    <p:sldId id="316" r:id="rId9"/>
    <p:sldId id="320" r:id="rId10"/>
    <p:sldId id="291" r:id="rId11"/>
    <p:sldId id="309" r:id="rId12"/>
    <p:sldId id="311" r:id="rId13"/>
    <p:sldId id="268" r:id="rId14"/>
    <p:sldId id="269" r:id="rId15"/>
    <p:sldId id="272" r:id="rId16"/>
    <p:sldId id="292" r:id="rId17"/>
    <p:sldId id="293" r:id="rId18"/>
    <p:sldId id="294" r:id="rId19"/>
    <p:sldId id="298" r:id="rId20"/>
    <p:sldId id="274" r:id="rId21"/>
    <p:sldId id="290" r:id="rId22"/>
    <p:sldId id="276" r:id="rId23"/>
    <p:sldId id="278" r:id="rId24"/>
    <p:sldId id="303" r:id="rId25"/>
    <p:sldId id="308" r:id="rId26"/>
    <p:sldId id="279" r:id="rId27"/>
    <p:sldId id="277" r:id="rId28"/>
    <p:sldId id="296" r:id="rId29"/>
    <p:sldId id="280" r:id="rId30"/>
    <p:sldId id="299" r:id="rId31"/>
    <p:sldId id="312" r:id="rId32"/>
    <p:sldId id="317" r:id="rId33"/>
    <p:sldId id="281" r:id="rId34"/>
    <p:sldId id="25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541"/>
    <a:srgbClr val="20A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2" autoAdjust="0"/>
    <p:restoredTop sz="85255" autoAdjust="0"/>
  </p:normalViewPr>
  <p:slideViewPr>
    <p:cSldViewPr snapToGrid="0" snapToObjects="1">
      <p:cViewPr varScale="1">
        <p:scale>
          <a:sx n="86" d="100"/>
          <a:sy n="86" d="100"/>
        </p:scale>
        <p:origin x="97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browne\Downloads\RCI%20-%20graphs%2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TREATMENT</c:v>
          </c:tx>
          <c:spPr>
            <a:ln w="25400" cap="rnd">
              <a:noFill/>
              <a:round/>
            </a:ln>
            <a:effectLst/>
          </c:spPr>
          <c:marker>
            <c:symbol val="circle"/>
            <c:size val="14"/>
            <c:spPr>
              <a:solidFill>
                <a:srgbClr val="FF0000"/>
              </a:solidFill>
              <a:ln w="25400">
                <a:solidFill>
                  <a:srgbClr val="800000"/>
                </a:solidFill>
              </a:ln>
              <a:effectLst/>
            </c:spPr>
          </c:marker>
          <c:xVal>
            <c:numRef>
              <c:f>'BHS CDMRP'!$C$16:$C$26</c:f>
              <c:numCache>
                <c:formatCode>0</c:formatCode>
                <c:ptCount val="11"/>
                <c:pt idx="0">
                  <c:v>0</c:v>
                </c:pt>
                <c:pt idx="1">
                  <c:v>4</c:v>
                </c:pt>
                <c:pt idx="2">
                  <c:v>2</c:v>
                </c:pt>
                <c:pt idx="3">
                  <c:v>11</c:v>
                </c:pt>
                <c:pt idx="4">
                  <c:v>5</c:v>
                </c:pt>
                <c:pt idx="5">
                  <c:v>18</c:v>
                </c:pt>
                <c:pt idx="6">
                  <c:v>14</c:v>
                </c:pt>
                <c:pt idx="7">
                  <c:v>14</c:v>
                </c:pt>
                <c:pt idx="8">
                  <c:v>15</c:v>
                </c:pt>
                <c:pt idx="9">
                  <c:v>2</c:v>
                </c:pt>
                <c:pt idx="10">
                  <c:v>13</c:v>
                </c:pt>
              </c:numCache>
            </c:numRef>
          </c:xVal>
          <c:yVal>
            <c:numRef>
              <c:f>'BHS CDMRP'!$D$16:$D$26</c:f>
              <c:numCache>
                <c:formatCode>0</c:formatCode>
                <c:ptCount val="11"/>
                <c:pt idx="0">
                  <c:v>0</c:v>
                </c:pt>
                <c:pt idx="1">
                  <c:v>6</c:v>
                </c:pt>
                <c:pt idx="2">
                  <c:v>8</c:v>
                </c:pt>
                <c:pt idx="3">
                  <c:v>12</c:v>
                </c:pt>
                <c:pt idx="4">
                  <c:v>0</c:v>
                </c:pt>
                <c:pt idx="5">
                  <c:v>9</c:v>
                </c:pt>
                <c:pt idx="6">
                  <c:v>3</c:v>
                </c:pt>
                <c:pt idx="7">
                  <c:v>4</c:v>
                </c:pt>
                <c:pt idx="8">
                  <c:v>4</c:v>
                </c:pt>
                <c:pt idx="9">
                  <c:v>3</c:v>
                </c:pt>
                <c:pt idx="10">
                  <c:v>2</c:v>
                </c:pt>
              </c:numCache>
            </c:numRef>
          </c:yVal>
          <c:smooth val="0"/>
          <c:extLst>
            <c:ext xmlns:c16="http://schemas.microsoft.com/office/drawing/2014/chart" uri="{C3380CC4-5D6E-409C-BE32-E72D297353CC}">
              <c16:uniqueId val="{00000000-E7AD-42AF-99DD-1646F756D1CE}"/>
            </c:ext>
          </c:extLst>
        </c:ser>
        <c:ser>
          <c:idx val="0"/>
          <c:order val="1"/>
          <c:tx>
            <c:v>CONTROL</c:v>
          </c:tx>
          <c:spPr>
            <a:ln w="25400" cap="rnd">
              <a:noFill/>
              <a:round/>
            </a:ln>
            <a:effectLst/>
          </c:spPr>
          <c:marker>
            <c:symbol val="triangle"/>
            <c:size val="14"/>
            <c:spPr>
              <a:solidFill>
                <a:srgbClr val="000090"/>
              </a:solidFill>
              <a:ln w="25400">
                <a:solidFill>
                  <a:srgbClr val="3366FF"/>
                </a:solidFill>
              </a:ln>
              <a:effectLst/>
            </c:spPr>
          </c:marker>
          <c:xVal>
            <c:numRef>
              <c:f>'BHS CDMRP'!$C$4:$C$15</c:f>
              <c:numCache>
                <c:formatCode>0</c:formatCode>
                <c:ptCount val="12"/>
                <c:pt idx="0">
                  <c:v>16</c:v>
                </c:pt>
                <c:pt idx="1">
                  <c:v>8</c:v>
                </c:pt>
                <c:pt idx="2">
                  <c:v>16</c:v>
                </c:pt>
                <c:pt idx="3">
                  <c:v>2</c:v>
                </c:pt>
                <c:pt idx="4">
                  <c:v>16</c:v>
                </c:pt>
                <c:pt idx="5">
                  <c:v>0</c:v>
                </c:pt>
                <c:pt idx="6">
                  <c:v>9</c:v>
                </c:pt>
                <c:pt idx="7">
                  <c:v>11</c:v>
                </c:pt>
                <c:pt idx="8">
                  <c:v>12</c:v>
                </c:pt>
                <c:pt idx="9">
                  <c:v>2</c:v>
                </c:pt>
                <c:pt idx="10">
                  <c:v>12</c:v>
                </c:pt>
                <c:pt idx="11">
                  <c:v>12</c:v>
                </c:pt>
              </c:numCache>
            </c:numRef>
          </c:xVal>
          <c:yVal>
            <c:numRef>
              <c:f>'BHS CDMRP'!$D$4:$D$15</c:f>
              <c:numCache>
                <c:formatCode>0</c:formatCode>
                <c:ptCount val="12"/>
                <c:pt idx="0">
                  <c:v>17</c:v>
                </c:pt>
                <c:pt idx="1">
                  <c:v>1</c:v>
                </c:pt>
                <c:pt idx="2">
                  <c:v>17</c:v>
                </c:pt>
                <c:pt idx="3">
                  <c:v>0</c:v>
                </c:pt>
                <c:pt idx="4">
                  <c:v>12</c:v>
                </c:pt>
                <c:pt idx="5">
                  <c:v>0</c:v>
                </c:pt>
                <c:pt idx="6">
                  <c:v>3</c:v>
                </c:pt>
                <c:pt idx="7">
                  <c:v>6</c:v>
                </c:pt>
                <c:pt idx="8">
                  <c:v>2</c:v>
                </c:pt>
                <c:pt idx="9">
                  <c:v>0</c:v>
                </c:pt>
                <c:pt idx="10">
                  <c:v>4</c:v>
                </c:pt>
                <c:pt idx="11">
                  <c:v>5</c:v>
                </c:pt>
              </c:numCache>
            </c:numRef>
          </c:yVal>
          <c:smooth val="0"/>
          <c:extLst>
            <c:ext xmlns:c16="http://schemas.microsoft.com/office/drawing/2014/chart" uri="{C3380CC4-5D6E-409C-BE32-E72D297353CC}">
              <c16:uniqueId val="{00000001-E7AD-42AF-99DD-1646F756D1CE}"/>
            </c:ext>
          </c:extLst>
        </c:ser>
        <c:ser>
          <c:idx val="2"/>
          <c:order val="2"/>
          <c:tx>
            <c:v>LINE OF NO CHANGE</c:v>
          </c:tx>
          <c:spPr>
            <a:ln w="15875" cap="rnd">
              <a:solidFill>
                <a:schemeClr val="accent3"/>
              </a:solidFill>
              <a:round/>
            </a:ln>
            <a:effectLst/>
          </c:spPr>
          <c:marker>
            <c:symbol val="none"/>
          </c:marker>
          <c:xVal>
            <c:numRef>
              <c:f>('BHS CDMRP'!$F$4,'BHS CDMRP'!$F$6)</c:f>
              <c:numCache>
                <c:formatCode>0.00</c:formatCode>
                <c:ptCount val="2"/>
                <c:pt idx="0">
                  <c:v>0</c:v>
                </c:pt>
                <c:pt idx="1">
                  <c:v>20</c:v>
                </c:pt>
              </c:numCache>
            </c:numRef>
          </c:xVal>
          <c:yVal>
            <c:numRef>
              <c:f>('BHS CDMRP'!$F$4,'BHS CDMRP'!$F$6)</c:f>
              <c:numCache>
                <c:formatCode>0.00</c:formatCode>
                <c:ptCount val="2"/>
                <c:pt idx="0">
                  <c:v>0</c:v>
                </c:pt>
                <c:pt idx="1">
                  <c:v>20</c:v>
                </c:pt>
              </c:numCache>
            </c:numRef>
          </c:yVal>
          <c:smooth val="0"/>
          <c:extLst>
            <c:ext xmlns:c16="http://schemas.microsoft.com/office/drawing/2014/chart" uri="{C3380CC4-5D6E-409C-BE32-E72D297353CC}">
              <c16:uniqueId val="{00000002-E7AD-42AF-99DD-1646F756D1CE}"/>
            </c:ext>
          </c:extLst>
        </c:ser>
        <c:ser>
          <c:idx val="3"/>
          <c:order val="3"/>
          <c:tx>
            <c:v>RCI</c:v>
          </c:tx>
          <c:spPr>
            <a:ln w="12700" cap="rnd">
              <a:solidFill>
                <a:schemeClr val="tx1"/>
              </a:solidFill>
              <a:round/>
            </a:ln>
            <a:effectLst/>
          </c:spPr>
          <c:marker>
            <c:symbol val="none"/>
          </c:marker>
          <c:xVal>
            <c:numRef>
              <c:f>('BHS CDMRP'!$F$4,'BHS CDMRP'!$F$6)</c:f>
              <c:numCache>
                <c:formatCode>0.00</c:formatCode>
                <c:ptCount val="2"/>
                <c:pt idx="0">
                  <c:v>0</c:v>
                </c:pt>
                <c:pt idx="1">
                  <c:v>20</c:v>
                </c:pt>
              </c:numCache>
            </c:numRef>
          </c:xVal>
          <c:yVal>
            <c:numRef>
              <c:f>('BHS CDMRP'!$F$10,'BHS CDMRP'!$F$13)</c:f>
              <c:numCache>
                <c:formatCode>0.00</c:formatCode>
                <c:ptCount val="2"/>
                <c:pt idx="0">
                  <c:v>4.3195189535873046</c:v>
                </c:pt>
                <c:pt idx="1">
                  <c:v>24.319518953587309</c:v>
                </c:pt>
              </c:numCache>
            </c:numRef>
          </c:yVal>
          <c:smooth val="0"/>
          <c:extLst>
            <c:ext xmlns:c16="http://schemas.microsoft.com/office/drawing/2014/chart" uri="{C3380CC4-5D6E-409C-BE32-E72D297353CC}">
              <c16:uniqueId val="{00000003-E7AD-42AF-99DD-1646F756D1CE}"/>
            </c:ext>
          </c:extLst>
        </c:ser>
        <c:ser>
          <c:idx val="4"/>
          <c:order val="4"/>
          <c:tx>
            <c:v>RCI LOWER</c:v>
          </c:tx>
          <c:spPr>
            <a:ln w="12700" cap="rnd">
              <a:solidFill>
                <a:schemeClr val="tx1"/>
              </a:solidFill>
              <a:round/>
            </a:ln>
            <a:effectLst/>
          </c:spPr>
          <c:marker>
            <c:symbol val="none"/>
          </c:marker>
          <c:xVal>
            <c:numRef>
              <c:f>('BHS CDMRP'!$F$4,'BHS CDMRP'!$F$6)</c:f>
              <c:numCache>
                <c:formatCode>0.00</c:formatCode>
                <c:ptCount val="2"/>
                <c:pt idx="0">
                  <c:v>0</c:v>
                </c:pt>
                <c:pt idx="1">
                  <c:v>20</c:v>
                </c:pt>
              </c:numCache>
            </c:numRef>
          </c:xVal>
          <c:yVal>
            <c:numRef>
              <c:f>('BHS CDMRP'!$F$11,'BHS CDMRP'!$F$14)</c:f>
              <c:numCache>
                <c:formatCode>0.00</c:formatCode>
                <c:ptCount val="2"/>
                <c:pt idx="0">
                  <c:v>-4.3195189535873046</c:v>
                </c:pt>
                <c:pt idx="1">
                  <c:v>15.6804810464127</c:v>
                </c:pt>
              </c:numCache>
            </c:numRef>
          </c:yVal>
          <c:smooth val="0"/>
          <c:extLst>
            <c:ext xmlns:c16="http://schemas.microsoft.com/office/drawing/2014/chart" uri="{C3380CC4-5D6E-409C-BE32-E72D297353CC}">
              <c16:uniqueId val="{00000004-E7AD-42AF-99DD-1646F756D1CE}"/>
            </c:ext>
          </c:extLst>
        </c:ser>
        <c:ser>
          <c:idx val="5"/>
          <c:order val="5"/>
          <c:tx>
            <c:v>CUTOFF</c:v>
          </c:tx>
          <c:spPr>
            <a:ln w="19050" cap="rnd">
              <a:solidFill>
                <a:schemeClr val="tx1"/>
              </a:solidFill>
              <a:prstDash val="dash"/>
              <a:round/>
            </a:ln>
            <a:effectLst/>
          </c:spPr>
          <c:marker>
            <c:symbol val="none"/>
          </c:marker>
          <c:xVal>
            <c:numRef>
              <c:f>('BHS CDMRP'!$F$4,'BHS CDMRP'!$F$6)</c:f>
              <c:numCache>
                <c:formatCode>0.00</c:formatCode>
                <c:ptCount val="2"/>
                <c:pt idx="0">
                  <c:v>0</c:v>
                </c:pt>
                <c:pt idx="1">
                  <c:v>20</c:v>
                </c:pt>
              </c:numCache>
            </c:numRef>
          </c:xVal>
          <c:yVal>
            <c:numRef>
              <c:f>('BHS CDMRP'!$F$16,'BHS CDMRP'!$F$16)</c:f>
              <c:numCache>
                <c:formatCode>0.00</c:formatCode>
                <c:ptCount val="2"/>
                <c:pt idx="0">
                  <c:v>9.4700000000000006</c:v>
                </c:pt>
                <c:pt idx="1">
                  <c:v>9.4700000000000006</c:v>
                </c:pt>
              </c:numCache>
            </c:numRef>
          </c:yVal>
          <c:smooth val="0"/>
          <c:extLst>
            <c:ext xmlns:c16="http://schemas.microsoft.com/office/drawing/2014/chart" uri="{C3380CC4-5D6E-409C-BE32-E72D297353CC}">
              <c16:uniqueId val="{00000005-E7AD-42AF-99DD-1646F756D1CE}"/>
            </c:ext>
          </c:extLst>
        </c:ser>
        <c:ser>
          <c:idx val="6"/>
          <c:order val="6"/>
          <c:tx>
            <c:v>CUTOFF - V</c:v>
          </c:tx>
          <c:spPr>
            <a:ln w="19050" cap="rnd">
              <a:solidFill>
                <a:schemeClr val="tx1"/>
              </a:solidFill>
              <a:prstDash val="dash"/>
              <a:round/>
            </a:ln>
            <a:effectLst/>
          </c:spPr>
          <c:marker>
            <c:symbol val="none"/>
          </c:marker>
          <c:xVal>
            <c:numRef>
              <c:f>('BHS CDMRP'!$F$16,'BHS CDMRP'!$F$16)</c:f>
              <c:numCache>
                <c:formatCode>0.00</c:formatCode>
                <c:ptCount val="2"/>
                <c:pt idx="0">
                  <c:v>9.4700000000000006</c:v>
                </c:pt>
                <c:pt idx="1">
                  <c:v>9.4700000000000006</c:v>
                </c:pt>
              </c:numCache>
            </c:numRef>
          </c:xVal>
          <c:yVal>
            <c:numRef>
              <c:f>('BHS CDMRP'!$F$4,'BHS CDMRP'!$F$6)</c:f>
              <c:numCache>
                <c:formatCode>0.00</c:formatCode>
                <c:ptCount val="2"/>
                <c:pt idx="0">
                  <c:v>0</c:v>
                </c:pt>
                <c:pt idx="1">
                  <c:v>20</c:v>
                </c:pt>
              </c:numCache>
            </c:numRef>
          </c:yVal>
          <c:smooth val="0"/>
          <c:extLst>
            <c:ext xmlns:c16="http://schemas.microsoft.com/office/drawing/2014/chart" uri="{C3380CC4-5D6E-409C-BE32-E72D297353CC}">
              <c16:uniqueId val="{00000006-E7AD-42AF-99DD-1646F756D1CE}"/>
            </c:ext>
          </c:extLst>
        </c:ser>
        <c:dLbls>
          <c:showLegendKey val="0"/>
          <c:showVal val="0"/>
          <c:showCatName val="0"/>
          <c:showSerName val="0"/>
          <c:showPercent val="0"/>
          <c:showBubbleSize val="0"/>
        </c:dLbls>
        <c:axId val="157058912"/>
        <c:axId val="157126784"/>
      </c:scatterChart>
      <c:valAx>
        <c:axId val="157058912"/>
        <c:scaling>
          <c:orientation val="minMax"/>
          <c:max val="20"/>
        </c:scaling>
        <c:delete val="0"/>
        <c:axPos val="b"/>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600" b="1" dirty="0">
                    <a:solidFill>
                      <a:srgbClr val="000000"/>
                    </a:solidFill>
                  </a:rPr>
                  <a:t>PRETEST SCORE</a:t>
                </a:r>
              </a:p>
            </c:rich>
          </c:tx>
          <c:overlay val="0"/>
          <c:spPr>
            <a:noFill/>
            <a:ln>
              <a:noFill/>
            </a:ln>
            <a:effectLst/>
          </c:spPr>
        </c:title>
        <c:numFmt formatCode="0" sourceLinked="1"/>
        <c:majorTickMark val="none"/>
        <c:minorTickMark val="cross"/>
        <c:tickLblPos val="nextTo"/>
        <c:spPr>
          <a:noFill/>
          <a:ln>
            <a:solidFill>
              <a:schemeClr val="tx1"/>
            </a:solidFill>
          </a:ln>
          <a:effectLst/>
        </c:spPr>
        <c:txPr>
          <a:bodyPr rot="-60000000" spcFirstLastPara="1" vertOverflow="ellipsis" vert="horz" wrap="square" anchor="ctr" anchorCtr="1"/>
          <a:lstStyle/>
          <a:p>
            <a:pPr>
              <a:defRPr sz="1200" b="1" i="0" u="none" strike="noStrike" kern="1200" cap="none" spc="20" normalizeH="0" baseline="0">
                <a:solidFill>
                  <a:srgbClr val="000000"/>
                </a:solidFill>
                <a:latin typeface="+mn-lt"/>
                <a:ea typeface="+mn-ea"/>
                <a:cs typeface="+mn-cs"/>
              </a:defRPr>
            </a:pPr>
            <a:endParaRPr lang="en-US"/>
          </a:p>
        </c:txPr>
        <c:crossAx val="157126784"/>
        <c:crosses val="autoZero"/>
        <c:crossBetween val="midCat"/>
      </c:valAx>
      <c:valAx>
        <c:axId val="157126784"/>
        <c:scaling>
          <c:orientation val="minMax"/>
          <c:max val="18"/>
          <c:min val="0"/>
        </c:scaling>
        <c:delete val="0"/>
        <c:axPos val="l"/>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600" b="1" dirty="0">
                    <a:solidFill>
                      <a:schemeClr val="tx1"/>
                    </a:solidFill>
                  </a:rPr>
                  <a:t>POSTTEST</a:t>
                </a:r>
                <a:r>
                  <a:rPr lang="en-US" sz="1600" b="1" baseline="0" dirty="0">
                    <a:solidFill>
                      <a:schemeClr val="tx1"/>
                    </a:solidFill>
                  </a:rPr>
                  <a:t> SCORE</a:t>
                </a:r>
                <a:endParaRPr lang="en-US" sz="1600" b="1" dirty="0">
                  <a:solidFill>
                    <a:schemeClr val="tx1"/>
                  </a:solidFill>
                </a:endParaRPr>
              </a:p>
            </c:rich>
          </c:tx>
          <c:overlay val="0"/>
          <c:spPr>
            <a:noFill/>
            <a:ln>
              <a:noFill/>
            </a:ln>
            <a:effectLst/>
          </c:spPr>
        </c:title>
        <c:numFmt formatCode="0" sourceLinked="1"/>
        <c:majorTickMark val="none"/>
        <c:minorTickMark val="cross"/>
        <c:tickLblPos val="nextTo"/>
        <c:spPr>
          <a:noFill/>
          <a:ln>
            <a:solidFill>
              <a:schemeClr val="tx1"/>
            </a:solidFill>
          </a:ln>
          <a:effectLst/>
        </c:spPr>
        <c:txPr>
          <a:bodyPr rot="-60000000" spcFirstLastPara="1" vertOverflow="ellipsis" vert="horz" wrap="square" anchor="ctr" anchorCtr="1"/>
          <a:lstStyle/>
          <a:p>
            <a:pPr>
              <a:defRPr sz="1200" b="1" i="0" u="none" strike="noStrike" kern="1200" spc="20" baseline="0">
                <a:solidFill>
                  <a:srgbClr val="000000"/>
                </a:solidFill>
                <a:latin typeface="+mn-lt"/>
                <a:ea typeface="+mn-ea"/>
                <a:cs typeface="+mn-cs"/>
              </a:defRPr>
            </a:pPr>
            <a:endParaRPr lang="en-US"/>
          </a:p>
        </c:txPr>
        <c:crossAx val="157058912"/>
        <c:crosses val="autoZero"/>
        <c:crossBetween val="midCat"/>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0.50968</cdr:x>
      <cdr:y>0.40916</cdr:y>
    </cdr:from>
    <cdr:to>
      <cdr:x>0.96922</cdr:x>
      <cdr:y>0.82022</cdr:y>
    </cdr:to>
    <cdr:sp macro="" textlink="">
      <cdr:nvSpPr>
        <cdr:cNvPr id="4" name="Snip Single Corner Rectangle 3"/>
        <cdr:cNvSpPr/>
      </cdr:nvSpPr>
      <cdr:spPr>
        <a:xfrm xmlns:a="http://schemas.openxmlformats.org/drawingml/2006/main" flipH="1">
          <a:off x="3921148" y="1718678"/>
          <a:ext cx="3535430" cy="1726681"/>
        </a:xfrm>
        <a:custGeom xmlns:a="http://schemas.openxmlformats.org/drawingml/2006/main">
          <a:avLst/>
          <a:gdLst>
            <a:gd name="connsiteX0" fmla="*/ 0 w 4362450"/>
            <a:gd name="connsiteY0" fmla="*/ 0 h 2292350"/>
            <a:gd name="connsiteX1" fmla="*/ 3980384 w 4362450"/>
            <a:gd name="connsiteY1" fmla="*/ 0 h 2292350"/>
            <a:gd name="connsiteX2" fmla="*/ 4362450 w 4362450"/>
            <a:gd name="connsiteY2" fmla="*/ 382066 h 2292350"/>
            <a:gd name="connsiteX3" fmla="*/ 4362450 w 4362450"/>
            <a:gd name="connsiteY3" fmla="*/ 2292350 h 2292350"/>
            <a:gd name="connsiteX4" fmla="*/ 0 w 4362450"/>
            <a:gd name="connsiteY4" fmla="*/ 2292350 h 2292350"/>
            <a:gd name="connsiteX5" fmla="*/ 0 w 4362450"/>
            <a:gd name="connsiteY5" fmla="*/ 0 h 2292350"/>
            <a:gd name="connsiteX0" fmla="*/ 0 w 4362450"/>
            <a:gd name="connsiteY0" fmla="*/ 0 h 2292350"/>
            <a:gd name="connsiteX1" fmla="*/ 2557984 w 4362450"/>
            <a:gd name="connsiteY1" fmla="*/ 0 h 2292350"/>
            <a:gd name="connsiteX2" fmla="*/ 4362450 w 4362450"/>
            <a:gd name="connsiteY2" fmla="*/ 382066 h 2292350"/>
            <a:gd name="connsiteX3" fmla="*/ 4362450 w 4362450"/>
            <a:gd name="connsiteY3" fmla="*/ 2292350 h 2292350"/>
            <a:gd name="connsiteX4" fmla="*/ 0 w 4362450"/>
            <a:gd name="connsiteY4" fmla="*/ 2292350 h 2292350"/>
            <a:gd name="connsiteX5" fmla="*/ 0 w 4362450"/>
            <a:gd name="connsiteY5" fmla="*/ 0 h 2292350"/>
            <a:gd name="connsiteX0" fmla="*/ 0 w 4362450"/>
            <a:gd name="connsiteY0" fmla="*/ 0 h 2292350"/>
            <a:gd name="connsiteX1" fmla="*/ 2557984 w 4362450"/>
            <a:gd name="connsiteY1" fmla="*/ 0 h 2292350"/>
            <a:gd name="connsiteX2" fmla="*/ 4362450 w 4362450"/>
            <a:gd name="connsiteY2" fmla="*/ 1048816 h 2292350"/>
            <a:gd name="connsiteX3" fmla="*/ 4362450 w 4362450"/>
            <a:gd name="connsiteY3" fmla="*/ 2292350 h 2292350"/>
            <a:gd name="connsiteX4" fmla="*/ 0 w 4362450"/>
            <a:gd name="connsiteY4" fmla="*/ 2292350 h 2292350"/>
            <a:gd name="connsiteX5" fmla="*/ 0 w 4362450"/>
            <a:gd name="connsiteY5" fmla="*/ 0 h 229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2450" h="2292350">
              <a:moveTo>
                <a:pt x="0" y="0"/>
              </a:moveTo>
              <a:lnTo>
                <a:pt x="2557984" y="0"/>
              </a:lnTo>
              <a:lnTo>
                <a:pt x="4362450" y="1048816"/>
              </a:lnTo>
              <a:lnTo>
                <a:pt x="4362450" y="2292350"/>
              </a:lnTo>
              <a:lnTo>
                <a:pt x="0" y="2292350"/>
              </a:lnTo>
              <a:lnTo>
                <a:pt x="0" y="0"/>
              </a:lnTo>
              <a:close/>
            </a:path>
          </a:pathLst>
        </a:custGeom>
        <a:solidFill xmlns:a="http://schemas.openxmlformats.org/drawingml/2006/main">
          <a:schemeClr val="tx1">
            <a:alpha val="29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0.65093</cdr:x>
      <cdr:y>0.71126</cdr:y>
    </cdr:from>
    <cdr:to>
      <cdr:x>0.67946</cdr:x>
      <cdr:y>0.76194</cdr:y>
    </cdr:to>
    <cdr:sp macro="" textlink="">
      <cdr:nvSpPr>
        <cdr:cNvPr id="3" name="Oval 2"/>
        <cdr:cNvSpPr>
          <a:spLocks xmlns:a="http://schemas.openxmlformats.org/drawingml/2006/main"/>
        </cdr:cNvSpPr>
      </cdr:nvSpPr>
      <cdr:spPr>
        <a:xfrm xmlns:a="http://schemas.openxmlformats.org/drawingml/2006/main">
          <a:off x="5007860" y="2987680"/>
          <a:ext cx="219456" cy="212868"/>
        </a:xfrm>
        <a:prstGeom xmlns:a="http://schemas.openxmlformats.org/drawingml/2006/main" prst="ellipse">
          <a:avLst/>
        </a:prstGeom>
        <a:solidFill xmlns:a="http://schemas.openxmlformats.org/drawingml/2006/main">
          <a:srgbClr val="FF0000"/>
        </a:solidFill>
        <a:ln xmlns:a="http://schemas.openxmlformats.org/drawingml/2006/main" w="28575" cmpd="sng">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0.69554</cdr:x>
      <cdr:y>0.67116</cdr:y>
    </cdr:from>
    <cdr:to>
      <cdr:x>0.72407</cdr:x>
      <cdr:y>0.72184</cdr:y>
    </cdr:to>
    <cdr:sp macro="" textlink="">
      <cdr:nvSpPr>
        <cdr:cNvPr id="5" name="Oval 4"/>
        <cdr:cNvSpPr>
          <a:spLocks xmlns:a="http://schemas.openxmlformats.org/drawingml/2006/main"/>
        </cdr:cNvSpPr>
      </cdr:nvSpPr>
      <cdr:spPr>
        <a:xfrm xmlns:a="http://schemas.openxmlformats.org/drawingml/2006/main">
          <a:off x="5351049" y="2819219"/>
          <a:ext cx="219456" cy="212868"/>
        </a:xfrm>
        <a:prstGeom xmlns:a="http://schemas.openxmlformats.org/drawingml/2006/main" prst="ellipse">
          <a:avLst/>
        </a:prstGeom>
        <a:solidFill xmlns:a="http://schemas.openxmlformats.org/drawingml/2006/main">
          <a:srgbClr val="FF0000"/>
        </a:solidFill>
        <a:ln xmlns:a="http://schemas.openxmlformats.org/drawingml/2006/main" w="28575" cmpd="sng">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0.69502</cdr:x>
      <cdr:y>0.62235</cdr:y>
    </cdr:from>
    <cdr:to>
      <cdr:x>0.72354</cdr:x>
      <cdr:y>0.67303</cdr:y>
    </cdr:to>
    <cdr:sp macro="" textlink="">
      <cdr:nvSpPr>
        <cdr:cNvPr id="6" name="Oval 5"/>
        <cdr:cNvSpPr>
          <a:spLocks xmlns:a="http://schemas.openxmlformats.org/drawingml/2006/main"/>
        </cdr:cNvSpPr>
      </cdr:nvSpPr>
      <cdr:spPr>
        <a:xfrm xmlns:a="http://schemas.openxmlformats.org/drawingml/2006/main">
          <a:off x="5347026" y="2614214"/>
          <a:ext cx="219456" cy="212868"/>
        </a:xfrm>
        <a:prstGeom xmlns:a="http://schemas.openxmlformats.org/drawingml/2006/main" prst="ellipse">
          <a:avLst/>
        </a:prstGeom>
        <a:solidFill xmlns:a="http://schemas.openxmlformats.org/drawingml/2006/main">
          <a:srgbClr val="FF0000"/>
        </a:solidFill>
        <a:ln xmlns:a="http://schemas.openxmlformats.org/drawingml/2006/main" w="28575" cmpd="sng">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0.74142</cdr:x>
      <cdr:y>0.6214</cdr:y>
    </cdr:from>
    <cdr:to>
      <cdr:x>0.76995</cdr:x>
      <cdr:y>0.67207</cdr:y>
    </cdr:to>
    <cdr:sp macro="" textlink="">
      <cdr:nvSpPr>
        <cdr:cNvPr id="7" name="Oval 6"/>
        <cdr:cNvSpPr>
          <a:spLocks xmlns:a="http://schemas.openxmlformats.org/drawingml/2006/main"/>
        </cdr:cNvSpPr>
      </cdr:nvSpPr>
      <cdr:spPr>
        <a:xfrm xmlns:a="http://schemas.openxmlformats.org/drawingml/2006/main">
          <a:off x="5704030" y="2610199"/>
          <a:ext cx="219456" cy="212868"/>
        </a:xfrm>
        <a:prstGeom xmlns:a="http://schemas.openxmlformats.org/drawingml/2006/main" prst="ellipse">
          <a:avLst/>
        </a:prstGeom>
        <a:solidFill xmlns:a="http://schemas.openxmlformats.org/drawingml/2006/main">
          <a:srgbClr val="FF0000"/>
        </a:solidFill>
        <a:ln xmlns:a="http://schemas.openxmlformats.org/drawingml/2006/main" w="28575" cmpd="sng">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0.8667</cdr:x>
      <cdr:y>0.40391</cdr:y>
    </cdr:from>
    <cdr:to>
      <cdr:x>0.89523</cdr:x>
      <cdr:y>0.45458</cdr:y>
    </cdr:to>
    <cdr:sp macro="" textlink="">
      <cdr:nvSpPr>
        <cdr:cNvPr id="8" name="Oval 7"/>
        <cdr:cNvSpPr>
          <a:spLocks xmlns:a="http://schemas.openxmlformats.org/drawingml/2006/main"/>
        </cdr:cNvSpPr>
      </cdr:nvSpPr>
      <cdr:spPr>
        <a:xfrm xmlns:a="http://schemas.openxmlformats.org/drawingml/2006/main">
          <a:off x="6667852" y="1696613"/>
          <a:ext cx="219492" cy="212882"/>
        </a:xfrm>
        <a:prstGeom xmlns:a="http://schemas.openxmlformats.org/drawingml/2006/main" prst="ellipse">
          <a:avLst/>
        </a:prstGeom>
        <a:solidFill xmlns:a="http://schemas.openxmlformats.org/drawingml/2006/main">
          <a:srgbClr val="FF0000"/>
        </a:solidFill>
        <a:ln xmlns:a="http://schemas.openxmlformats.org/drawingml/2006/main" w="28575" cmpd="sng">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D7530-439B-A546-A75B-738131A4D3A0}" type="datetimeFigureOut">
              <a:rPr lang="en-US" smtClean="0"/>
              <a:t>8/9/2017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A0EDE-0680-3B47-B949-66060749A8A3}" type="slidenum">
              <a:rPr lang="en-US" smtClean="0"/>
              <a:t>‹#›</a:t>
            </a:fld>
            <a:endParaRPr lang="en-US"/>
          </a:p>
        </p:txBody>
      </p:sp>
    </p:spTree>
    <p:extLst>
      <p:ext uri="{BB962C8B-B14F-4D97-AF65-F5344CB8AC3E}">
        <p14:creationId xmlns:p14="http://schemas.microsoft.com/office/powerpoint/2010/main" val="402237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3FBA1-AD69-D04A-B51F-492D3A5A046C}" type="datetimeFigureOut">
              <a:rPr lang="en-US" smtClean="0"/>
              <a:t>8/9/2017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4EED2-0A61-2642-99A5-92E78189C3AF}" type="slidenum">
              <a:rPr lang="en-US" smtClean="0"/>
              <a:t>‹#›</a:t>
            </a:fld>
            <a:endParaRPr lang="en-US"/>
          </a:p>
        </p:txBody>
      </p:sp>
    </p:spTree>
    <p:extLst>
      <p:ext uri="{BB962C8B-B14F-4D97-AF65-F5344CB8AC3E}">
        <p14:creationId xmlns:p14="http://schemas.microsoft.com/office/powerpoint/2010/main" val="4051182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FIX DISCLAIMER</a:t>
            </a:r>
          </a:p>
        </p:txBody>
      </p:sp>
      <p:sp>
        <p:nvSpPr>
          <p:cNvPr id="4" name="Slide Number Placeholder 3"/>
          <p:cNvSpPr>
            <a:spLocks noGrp="1"/>
          </p:cNvSpPr>
          <p:nvPr>
            <p:ph type="sldNum" sz="quarter" idx="10"/>
          </p:nvPr>
        </p:nvSpPr>
        <p:spPr/>
        <p:txBody>
          <a:bodyPr/>
          <a:lstStyle/>
          <a:p>
            <a:fld id="{7B84EED2-0A61-2642-99A5-92E78189C3AF}" type="slidenum">
              <a:rPr lang="en-US" smtClean="0"/>
              <a:t>2</a:t>
            </a:fld>
            <a:endParaRPr lang="en-US"/>
          </a:p>
        </p:txBody>
      </p:sp>
    </p:spTree>
    <p:extLst>
      <p:ext uri="{BB962C8B-B14F-4D97-AF65-F5344CB8AC3E}">
        <p14:creationId xmlns:p14="http://schemas.microsoft.com/office/powerpoint/2010/main" val="370034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Primary outcome was days until</a:t>
            </a:r>
            <a:r>
              <a:rPr lang="en-US" baseline="0" dirty="0"/>
              <a:t> repeat suicide attempt – focus of this presentation is on secondary outcomes</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13</a:t>
            </a:fld>
            <a:endParaRPr lang="en-US"/>
          </a:p>
        </p:txBody>
      </p:sp>
    </p:spTree>
    <p:extLst>
      <p:ext uri="{BB962C8B-B14F-4D97-AF65-F5344CB8AC3E}">
        <p14:creationId xmlns:p14="http://schemas.microsoft.com/office/powerpoint/2010/main" val="418020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15</a:t>
            </a:fld>
            <a:endParaRPr lang="en-US"/>
          </a:p>
        </p:txBody>
      </p:sp>
    </p:spTree>
    <p:extLst>
      <p:ext uri="{BB962C8B-B14F-4D97-AF65-F5344CB8AC3E}">
        <p14:creationId xmlns:p14="http://schemas.microsoft.com/office/powerpoint/2010/main" val="355515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hope that our participants show reductions</a:t>
            </a:r>
            <a:r>
              <a:rPr lang="en-US" baseline="0" dirty="0"/>
              <a:t> on our measures, so we’re looking for RCIs </a:t>
            </a:r>
            <a:r>
              <a:rPr lang="en-US" i="1" baseline="0" dirty="0"/>
              <a:t>less</a:t>
            </a:r>
            <a:r>
              <a:rPr lang="en-US" baseline="0" dirty="0"/>
              <a:t> than -1.96</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18</a:t>
            </a:fld>
            <a:endParaRPr lang="en-US"/>
          </a:p>
        </p:txBody>
      </p:sp>
    </p:spTree>
    <p:extLst>
      <p:ext uri="{BB962C8B-B14F-4D97-AF65-F5344CB8AC3E}">
        <p14:creationId xmlns:p14="http://schemas.microsoft.com/office/powerpoint/2010/main" val="38027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 moves closer to the mean of the functional</a:t>
            </a:r>
            <a:r>
              <a:rPr lang="en-US" baseline="0" dirty="0"/>
              <a:t> population than the dysfunctional population</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19</a:t>
            </a:fld>
            <a:endParaRPr lang="en-US"/>
          </a:p>
        </p:txBody>
      </p:sp>
    </p:spTree>
    <p:extLst>
      <p:ext uri="{BB962C8B-B14F-4D97-AF65-F5344CB8AC3E}">
        <p14:creationId xmlns:p14="http://schemas.microsoft.com/office/powerpoint/2010/main" val="26416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Control is “treatment as usual”</a:t>
            </a:r>
          </a:p>
          <a:p>
            <a:r>
              <a:rPr lang="en-US" dirty="0"/>
              <a:t>Deterioration was not clinically significant because the</a:t>
            </a:r>
            <a:r>
              <a:rPr lang="en-US" baseline="0" dirty="0"/>
              <a:t> participant did not cross the point, c, so although statistically reliable (i.e., RCI larger than +/-1.96), it wasn’t clinically relevant</a:t>
            </a:r>
          </a:p>
          <a:p>
            <a:r>
              <a:rPr lang="en-US" baseline="0" dirty="0"/>
              <a:t>This is the same person who deteriorated on suicide ideation</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23</a:t>
            </a:fld>
            <a:endParaRPr lang="en-US"/>
          </a:p>
        </p:txBody>
      </p:sp>
    </p:spTree>
    <p:extLst>
      <p:ext uri="{BB962C8B-B14F-4D97-AF65-F5344CB8AC3E}">
        <p14:creationId xmlns:p14="http://schemas.microsoft.com/office/powerpoint/2010/main" val="3052418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Deterioration was not clinically significant because the</a:t>
            </a:r>
            <a:r>
              <a:rPr lang="en-US" baseline="0" dirty="0"/>
              <a:t> participant did not cross the point, c, so although statistically reliable (i.e., RCI larger than +/-1.96), it wasn’t clinically relevant</a:t>
            </a:r>
          </a:p>
          <a:p>
            <a:r>
              <a:rPr lang="en-US" baseline="0" dirty="0"/>
              <a:t>This is the same person who deteriorated on suicide ideation</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24</a:t>
            </a:fld>
            <a:endParaRPr lang="en-US"/>
          </a:p>
        </p:txBody>
      </p:sp>
    </p:spTree>
    <p:extLst>
      <p:ext uri="{BB962C8B-B14F-4D97-AF65-F5344CB8AC3E}">
        <p14:creationId xmlns:p14="http://schemas.microsoft.com/office/powerpoint/2010/main" val="305241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Leeds Reliable Change Indicator, Excel</a:t>
            </a:r>
            <a:endParaRPr lang="en-US" dirty="0"/>
          </a:p>
          <a:p>
            <a:r>
              <a:rPr lang="en-US" dirty="0"/>
              <a:t>10 =</a:t>
            </a:r>
            <a:r>
              <a:rPr lang="en-US" baseline="0" dirty="0"/>
              <a:t> No Change</a:t>
            </a:r>
          </a:p>
          <a:p>
            <a:r>
              <a:rPr lang="en-US" baseline="0" dirty="0"/>
              <a:t>1 = Deterioration</a:t>
            </a:r>
          </a:p>
          <a:p>
            <a:r>
              <a:rPr lang="en-US" baseline="0" dirty="0"/>
              <a:t>9 = Recovered</a:t>
            </a:r>
          </a:p>
        </p:txBody>
      </p:sp>
      <p:sp>
        <p:nvSpPr>
          <p:cNvPr id="4" name="Slide Number Placeholder 3"/>
          <p:cNvSpPr>
            <a:spLocks noGrp="1"/>
          </p:cNvSpPr>
          <p:nvPr>
            <p:ph type="sldNum" sz="quarter" idx="10"/>
          </p:nvPr>
        </p:nvSpPr>
        <p:spPr/>
        <p:txBody>
          <a:bodyPr/>
          <a:lstStyle/>
          <a:p>
            <a:fld id="{7B84EED2-0A61-2642-99A5-92E78189C3AF}" type="slidenum">
              <a:rPr lang="en-US" smtClean="0"/>
              <a:t>25</a:t>
            </a:fld>
            <a:endParaRPr lang="en-US"/>
          </a:p>
        </p:txBody>
      </p:sp>
    </p:spTree>
    <p:extLst>
      <p:ext uri="{BB962C8B-B14F-4D97-AF65-F5344CB8AC3E}">
        <p14:creationId xmlns:p14="http://schemas.microsoft.com/office/powerpoint/2010/main" val="170181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not SSI worst, all participants were high risk, i.e., above</a:t>
            </a:r>
            <a:r>
              <a:rPr lang="en-US" baseline="0" dirty="0"/>
              <a:t> cutoff</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28</a:t>
            </a:fld>
            <a:endParaRPr lang="en-US"/>
          </a:p>
        </p:txBody>
      </p:sp>
    </p:spTree>
    <p:extLst>
      <p:ext uri="{BB962C8B-B14F-4D97-AF65-F5344CB8AC3E}">
        <p14:creationId xmlns:p14="http://schemas.microsoft.com/office/powerpoint/2010/main" val="297388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29</a:t>
            </a:fld>
            <a:endParaRPr lang="en-US"/>
          </a:p>
        </p:txBody>
      </p:sp>
    </p:spTree>
    <p:extLst>
      <p:ext uri="{BB962C8B-B14F-4D97-AF65-F5344CB8AC3E}">
        <p14:creationId xmlns:p14="http://schemas.microsoft.com/office/powerpoint/2010/main" val="1880885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Tx</a:t>
            </a:r>
            <a:r>
              <a:rPr lang="en-US" baseline="0" dirty="0"/>
              <a:t> group sig lower than control group on the Beck Depression Inventory, but no difference on the Hamilton Depression Rating Scale (Brown et al., 2005)</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30</a:t>
            </a:fld>
            <a:endParaRPr lang="en-US"/>
          </a:p>
        </p:txBody>
      </p:sp>
    </p:spTree>
    <p:extLst>
      <p:ext uri="{BB962C8B-B14F-4D97-AF65-F5344CB8AC3E}">
        <p14:creationId xmlns:p14="http://schemas.microsoft.com/office/powerpoint/2010/main" val="357426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a:t>
            </a:r>
            <a:r>
              <a:rPr lang="en-US" baseline="0" dirty="0"/>
              <a:t> 2012, suicide has accounted for a greater proportion of active duty deaths than any other cause of death, surpassing combat-related deaths</a:t>
            </a:r>
          </a:p>
          <a:p>
            <a:r>
              <a:rPr lang="en-US" baseline="0" dirty="0"/>
              <a:t>Accounts for about 28% of all active duty deaths</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3</a:t>
            </a:fld>
            <a:endParaRPr lang="en-US"/>
          </a:p>
        </p:txBody>
      </p:sp>
    </p:spTree>
    <p:extLst>
      <p:ext uri="{BB962C8B-B14F-4D97-AF65-F5344CB8AC3E}">
        <p14:creationId xmlns:p14="http://schemas.microsoft.com/office/powerpoint/2010/main" val="309351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 = 23 of 36, so 36% attrition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All had a prior attempt, most had a history of multiple attempts, chronic hopelessness,</a:t>
            </a:r>
            <a:r>
              <a:rPr lang="en-US" baseline="0" dirty="0"/>
              <a:t> all had a history of trauma</a:t>
            </a:r>
            <a:endParaRPr lang="en-US" dirty="0"/>
          </a:p>
          <a:p>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31</a:t>
            </a:fld>
            <a:endParaRPr lang="en-US"/>
          </a:p>
        </p:txBody>
      </p:sp>
    </p:spTree>
    <p:extLst>
      <p:ext uri="{BB962C8B-B14F-4D97-AF65-F5344CB8AC3E}">
        <p14:creationId xmlns:p14="http://schemas.microsoft.com/office/powerpoint/2010/main" val="2230731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RCT to determine the efficacy of the PACT intervention in reducing suicide risk among psychiatrically hospitalized service members. </a:t>
            </a:r>
          </a:p>
          <a:p>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33</a:t>
            </a:fld>
            <a:endParaRPr lang="en-US"/>
          </a:p>
        </p:txBody>
      </p:sp>
    </p:spTree>
    <p:extLst>
      <p:ext uri="{BB962C8B-B14F-4D97-AF65-F5344CB8AC3E}">
        <p14:creationId xmlns:p14="http://schemas.microsoft.com/office/powerpoint/2010/main" val="46424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PTSD has the strongest association with suicide attempts out of all the anxiety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Comorbid PTSD and alcohol abuse is a particularly strong risk factor for suicide attempt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MH issues are the leading cause of hospitalization for active duty military personnel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Hospitalization is standard practice following a suicide attempt</a:t>
            </a:r>
          </a:p>
          <a:p>
            <a:r>
              <a:rPr lang="en-US" baseline="0" dirty="0"/>
              <a:t>Military personnel with a </a:t>
            </a:r>
            <a:r>
              <a:rPr lang="en-US" baseline="0" dirty="0" err="1"/>
              <a:t>hx</a:t>
            </a:r>
            <a:r>
              <a:rPr lang="en-US" baseline="0" dirty="0"/>
              <a:t> of psych hospitalization are 5X more likely to die by suicide than general active duty military personnel</a:t>
            </a:r>
          </a:p>
          <a:p>
            <a:r>
              <a:rPr lang="en-US" baseline="0" dirty="0"/>
              <a:t>No evidence-based interventions designed to be delivered on the inpatient unit</a:t>
            </a:r>
          </a:p>
        </p:txBody>
      </p:sp>
      <p:sp>
        <p:nvSpPr>
          <p:cNvPr id="4" name="Slide Number Placeholder 3"/>
          <p:cNvSpPr>
            <a:spLocks noGrp="1"/>
          </p:cNvSpPr>
          <p:nvPr>
            <p:ph type="sldNum" sz="quarter" idx="10"/>
          </p:nvPr>
        </p:nvSpPr>
        <p:spPr/>
        <p:txBody>
          <a:bodyPr/>
          <a:lstStyle/>
          <a:p>
            <a:fld id="{7B84EED2-0A61-2642-99A5-92E78189C3AF}" type="slidenum">
              <a:rPr lang="en-US" smtClean="0"/>
              <a:t>4</a:t>
            </a:fld>
            <a:endParaRPr lang="en-US"/>
          </a:p>
        </p:txBody>
      </p:sp>
    </p:spTree>
    <p:extLst>
      <p:ext uri="{BB962C8B-B14F-4D97-AF65-F5344CB8AC3E}">
        <p14:creationId xmlns:p14="http://schemas.microsoft.com/office/powerpoint/2010/main" val="85288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PTSD has the strongest association with suicide attempts out of all the anxiety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Comorbid PTSD and alcohol abuse is a particularly strong risk factor for suicide attempt</a:t>
            </a:r>
          </a:p>
        </p:txBody>
      </p:sp>
      <p:sp>
        <p:nvSpPr>
          <p:cNvPr id="4" name="Slide Number Placeholder 3"/>
          <p:cNvSpPr>
            <a:spLocks noGrp="1"/>
          </p:cNvSpPr>
          <p:nvPr>
            <p:ph type="sldNum" sz="quarter" idx="10"/>
          </p:nvPr>
        </p:nvSpPr>
        <p:spPr/>
        <p:txBody>
          <a:bodyPr/>
          <a:lstStyle/>
          <a:p>
            <a:fld id="{7B84EED2-0A61-2642-99A5-92E78189C3AF}" type="slidenum">
              <a:rPr lang="en-US" smtClean="0"/>
              <a:t>5</a:t>
            </a:fld>
            <a:endParaRPr lang="en-US"/>
          </a:p>
        </p:txBody>
      </p:sp>
    </p:spTree>
    <p:extLst>
      <p:ext uri="{BB962C8B-B14F-4D97-AF65-F5344CB8AC3E}">
        <p14:creationId xmlns:p14="http://schemas.microsoft.com/office/powerpoint/2010/main" val="85288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PTSD has the strongest association with suicide attempts out of all the anxiety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Comorbid PTSD and alcohol abuse is a particularly strong risk factor for suicide attempt</a:t>
            </a:r>
          </a:p>
        </p:txBody>
      </p:sp>
      <p:sp>
        <p:nvSpPr>
          <p:cNvPr id="4" name="Slide Number Placeholder 3"/>
          <p:cNvSpPr>
            <a:spLocks noGrp="1"/>
          </p:cNvSpPr>
          <p:nvPr>
            <p:ph type="sldNum" sz="quarter" idx="10"/>
          </p:nvPr>
        </p:nvSpPr>
        <p:spPr/>
        <p:txBody>
          <a:bodyPr/>
          <a:lstStyle/>
          <a:p>
            <a:fld id="{7B84EED2-0A61-2642-99A5-92E78189C3AF}" type="slidenum">
              <a:rPr lang="en-US" smtClean="0"/>
              <a:t>6</a:t>
            </a:fld>
            <a:endParaRPr lang="en-US"/>
          </a:p>
        </p:txBody>
      </p:sp>
    </p:spTree>
    <p:extLst>
      <p:ext uri="{BB962C8B-B14F-4D97-AF65-F5344CB8AC3E}">
        <p14:creationId xmlns:p14="http://schemas.microsoft.com/office/powerpoint/2010/main" val="85288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MH issues are the leading cause of hospitalization for active duty military personnel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Hospitalization is standard practice following a suicide attempt</a:t>
            </a:r>
          </a:p>
          <a:p>
            <a:r>
              <a:rPr lang="en-US" baseline="0" dirty="0"/>
              <a:t>Military personnel with a </a:t>
            </a:r>
            <a:r>
              <a:rPr lang="en-US" baseline="0" dirty="0" err="1"/>
              <a:t>hx</a:t>
            </a:r>
            <a:r>
              <a:rPr lang="en-US" baseline="0" dirty="0"/>
              <a:t> of psych hospitalization are 5X more likely to die by suicide than general active duty military personnel w/in 12 </a:t>
            </a:r>
            <a:r>
              <a:rPr lang="en-US" baseline="0" dirty="0" err="1"/>
              <a:t>mos</a:t>
            </a:r>
            <a:r>
              <a:rPr lang="en-US" baseline="0" dirty="0"/>
              <a:t> (71.6 vs. 14.2)</a:t>
            </a:r>
          </a:p>
          <a:p>
            <a:r>
              <a:rPr lang="en-US" baseline="0" dirty="0"/>
              <a:t>Army STARRS data show 14X (263.9 per 100,000 vs. 18.5)</a:t>
            </a:r>
          </a:p>
          <a:p>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7</a:t>
            </a:fld>
            <a:endParaRPr lang="en-US"/>
          </a:p>
        </p:txBody>
      </p:sp>
    </p:spTree>
    <p:extLst>
      <p:ext uri="{BB962C8B-B14F-4D97-AF65-F5344CB8AC3E}">
        <p14:creationId xmlns:p14="http://schemas.microsoft.com/office/powerpoint/2010/main" val="222997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Franklin et al. </a:t>
            </a:r>
            <a:r>
              <a:rPr lang="en-US" i="1" baseline="0" dirty="0" err="1"/>
              <a:t>k</a:t>
            </a:r>
            <a:r>
              <a:rPr lang="en-US" i="0" baseline="0" dirty="0" err="1"/>
              <a:t>s</a:t>
            </a:r>
            <a:r>
              <a:rPr lang="en-US" i="1" baseline="0" dirty="0"/>
              <a:t> </a:t>
            </a:r>
            <a:r>
              <a:rPr lang="en-US" i="0" baseline="0" dirty="0"/>
              <a:t>= </a:t>
            </a:r>
            <a:r>
              <a:rPr lang="en-US" baseline="0" dirty="0"/>
              <a:t>31, 19, 10, 10, 23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 evidence-based interventions designed to be delivered on the inpatient unit</a:t>
            </a:r>
          </a:p>
          <a:p>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8</a:t>
            </a:fld>
            <a:endParaRPr lang="en-US"/>
          </a:p>
        </p:txBody>
      </p:sp>
    </p:spTree>
    <p:extLst>
      <p:ext uri="{BB962C8B-B14F-4D97-AF65-F5344CB8AC3E}">
        <p14:creationId xmlns:p14="http://schemas.microsoft.com/office/powerpoint/2010/main" val="294723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Six</a:t>
            </a:r>
            <a:r>
              <a:rPr lang="en-US" baseline="0" dirty="0"/>
              <a:t> 60-90 minute sessions, 6-9 hours, ideally over 3 days</a:t>
            </a:r>
          </a:p>
          <a:p>
            <a:r>
              <a:rPr lang="en-US" baseline="0" dirty="0"/>
              <a:t>Based on cognitive behavioral therapy shown to be efficacious in reducing suicide attempts among civilian (Brown et al., 2005) and military (Rudd et al., 2015) outpatients</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10</a:t>
            </a:fld>
            <a:endParaRPr lang="en-US"/>
          </a:p>
        </p:txBody>
      </p:sp>
    </p:spTree>
    <p:extLst>
      <p:ext uri="{BB962C8B-B14F-4D97-AF65-F5344CB8AC3E}">
        <p14:creationId xmlns:p14="http://schemas.microsoft.com/office/powerpoint/2010/main" val="348499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Participants were randomly assigned to receive PACT </a:t>
            </a:r>
            <a:r>
              <a:rPr lang="en-US" baseline="0" dirty="0"/>
              <a:t>or TAU</a:t>
            </a:r>
            <a:endParaRPr lang="en-US" dirty="0"/>
          </a:p>
        </p:txBody>
      </p:sp>
      <p:sp>
        <p:nvSpPr>
          <p:cNvPr id="4" name="Slide Number Placeholder 3"/>
          <p:cNvSpPr>
            <a:spLocks noGrp="1"/>
          </p:cNvSpPr>
          <p:nvPr>
            <p:ph type="sldNum" sz="quarter" idx="10"/>
          </p:nvPr>
        </p:nvSpPr>
        <p:spPr/>
        <p:txBody>
          <a:bodyPr/>
          <a:lstStyle/>
          <a:p>
            <a:fld id="{7B84EED2-0A61-2642-99A5-92E78189C3AF}" type="slidenum">
              <a:rPr lang="en-US" smtClean="0"/>
              <a:t>12</a:t>
            </a:fld>
            <a:endParaRPr lang="en-US"/>
          </a:p>
        </p:txBody>
      </p:sp>
    </p:spTree>
    <p:extLst>
      <p:ext uri="{BB962C8B-B14F-4D97-AF65-F5344CB8AC3E}">
        <p14:creationId xmlns:p14="http://schemas.microsoft.com/office/powerpoint/2010/main" val="320905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6C252D-ED6E-344A-833D-9188CBB69BDA}"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15922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DDE7A-D3E4-D64A-BD1C-1663477A5988}"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246016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F8408-51A0-5A4F-BEFA-7F37E224C459}"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31782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B33F02-FC8D-5843-AAD6-143A1947719E}"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407335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7C43F-F4CC-1A4B-9C5B-9277BEF9FF7E}"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43466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FDB602-2AD8-C249-954A-A04D61534E26}"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354255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F5EC30-A81F-024D-8F2C-4FFE7585B99F}" type="datetime1">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285364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BD33E-8E8C-5647-B68F-AD76D85FB83F}" type="datetime1">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187835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7332B-D23F-7944-BE70-8F68EE33F711}" type="datetime1">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132015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FF2479-5E26-E040-B8D7-831E2A821E26}"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91002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35690-62FF-044C-8739-CC6536FEBB95}"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0241B-32FF-FA4D-A45E-FABB83D780B1}" type="slidenum">
              <a:rPr lang="en-US" smtClean="0"/>
              <a:t>‹#›</a:t>
            </a:fld>
            <a:endParaRPr lang="en-US"/>
          </a:p>
        </p:txBody>
      </p:sp>
    </p:spTree>
    <p:extLst>
      <p:ext uri="{BB962C8B-B14F-4D97-AF65-F5344CB8AC3E}">
        <p14:creationId xmlns:p14="http://schemas.microsoft.com/office/powerpoint/2010/main" val="388851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C14D0C-B9B1-4840-AC5D-2052E43B09A5}" type="datetime1">
              <a:rPr lang="en-US" smtClean="0"/>
              <a:t>8/9/2017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E0241B-32FF-FA4D-A45E-FABB83D780B1}" type="slidenum">
              <a:rPr lang="en-US" smtClean="0"/>
              <a:t>‹#›</a:t>
            </a:fld>
            <a:endParaRPr lang="en-US"/>
          </a:p>
        </p:txBody>
      </p:sp>
    </p:spTree>
    <p:extLst>
      <p:ext uri="{BB962C8B-B14F-4D97-AF65-F5344CB8AC3E}">
        <p14:creationId xmlns:p14="http://schemas.microsoft.com/office/powerpoint/2010/main" val="293062682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essica.lacroix.ctr@usuh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01" y="1492255"/>
            <a:ext cx="8868710" cy="1647111"/>
          </a:xfrm>
        </p:spPr>
        <p:txBody>
          <a:bodyPr>
            <a:noAutofit/>
          </a:bodyPr>
          <a:lstStyle/>
          <a:p>
            <a:r>
              <a:rPr lang="en-US" sz="2600" dirty="0"/>
              <a:t>Clinically Significant Change Following </a:t>
            </a:r>
            <a:br>
              <a:rPr lang="en-US" sz="2600" dirty="0"/>
            </a:br>
            <a:r>
              <a:rPr lang="en-US" sz="2600" dirty="0"/>
              <a:t>Post Admission Cognitive Therapy for </a:t>
            </a:r>
            <a:br>
              <a:rPr lang="en-US" sz="2600" dirty="0"/>
            </a:br>
            <a:r>
              <a:rPr lang="en-US" sz="2600" dirty="0"/>
              <a:t>Suicidal Military Service Members with Histories of Trauma: </a:t>
            </a:r>
            <a:br>
              <a:rPr lang="en-US" sz="2600" dirty="0"/>
            </a:br>
            <a:r>
              <a:rPr lang="en-US" sz="2600" dirty="0"/>
              <a:t>A Pilot Randomized Controlled Trial</a:t>
            </a:r>
          </a:p>
        </p:txBody>
      </p:sp>
      <p:sp>
        <p:nvSpPr>
          <p:cNvPr id="3" name="Subtitle 2"/>
          <p:cNvSpPr>
            <a:spLocks noGrp="1"/>
          </p:cNvSpPr>
          <p:nvPr>
            <p:ph type="subTitle" idx="1"/>
          </p:nvPr>
        </p:nvSpPr>
        <p:spPr>
          <a:xfrm>
            <a:off x="139701" y="3426048"/>
            <a:ext cx="8762885" cy="1314450"/>
          </a:xfrm>
        </p:spPr>
        <p:txBody>
          <a:bodyPr>
            <a:normAutofit/>
          </a:bodyPr>
          <a:lstStyle/>
          <a:p>
            <a:pPr>
              <a:spcBef>
                <a:spcPts val="0"/>
              </a:spcBef>
            </a:pPr>
            <a:r>
              <a:rPr lang="en-US" sz="2000" dirty="0">
                <a:solidFill>
                  <a:schemeClr val="tx1">
                    <a:lumMod val="75000"/>
                    <a:lumOff val="25000"/>
                  </a:schemeClr>
                </a:solidFill>
              </a:rPr>
              <a:t>Jessica M. LaCroix, Ph.D., </a:t>
            </a:r>
            <a:r>
              <a:rPr lang="en-US" sz="2000" dirty="0" err="1">
                <a:solidFill>
                  <a:schemeClr val="tx1">
                    <a:lumMod val="75000"/>
                    <a:lumOff val="25000"/>
                  </a:schemeClr>
                </a:solidFill>
              </a:rPr>
              <a:t>Kanchana</a:t>
            </a:r>
            <a:r>
              <a:rPr lang="en-US" sz="2000" dirty="0">
                <a:solidFill>
                  <a:schemeClr val="tx1">
                    <a:lumMod val="75000"/>
                    <a:lumOff val="25000"/>
                  </a:schemeClr>
                </a:solidFill>
              </a:rPr>
              <a:t> U. </a:t>
            </a:r>
            <a:r>
              <a:rPr lang="en-US" sz="2000" dirty="0" err="1">
                <a:solidFill>
                  <a:schemeClr val="tx1">
                    <a:lumMod val="75000"/>
                    <a:lumOff val="25000"/>
                  </a:schemeClr>
                </a:solidFill>
              </a:rPr>
              <a:t>Perera</a:t>
            </a:r>
            <a:r>
              <a:rPr lang="en-US" sz="2000" dirty="0">
                <a:solidFill>
                  <a:schemeClr val="tx1">
                    <a:lumMod val="75000"/>
                    <a:lumOff val="25000"/>
                  </a:schemeClr>
                </a:solidFill>
              </a:rPr>
              <a:t>, M.Sc., </a:t>
            </a:r>
          </a:p>
          <a:p>
            <a:pPr>
              <a:spcBef>
                <a:spcPts val="0"/>
              </a:spcBef>
            </a:pPr>
            <a:r>
              <a:rPr lang="en-US" sz="2000" dirty="0">
                <a:solidFill>
                  <a:schemeClr val="tx1">
                    <a:lumMod val="75000"/>
                    <a:lumOff val="25000"/>
                  </a:schemeClr>
                </a:solidFill>
              </a:rPr>
              <a:t>Laura N. Neely, </a:t>
            </a:r>
            <a:r>
              <a:rPr lang="en-US" sz="2000" dirty="0" err="1">
                <a:solidFill>
                  <a:schemeClr val="tx1">
                    <a:lumMod val="75000"/>
                    <a:lumOff val="25000"/>
                  </a:schemeClr>
                </a:solidFill>
              </a:rPr>
              <a:t>Psy.D</a:t>
            </a:r>
            <a:r>
              <a:rPr lang="en-US" sz="2000" dirty="0">
                <a:solidFill>
                  <a:schemeClr val="tx1">
                    <a:lumMod val="75000"/>
                    <a:lumOff val="25000"/>
                  </a:schemeClr>
                </a:solidFill>
              </a:rPr>
              <a:t>., Geoffrey </a:t>
            </a:r>
            <a:r>
              <a:rPr lang="en-US" sz="2000" dirty="0" err="1">
                <a:solidFill>
                  <a:schemeClr val="tx1">
                    <a:lumMod val="75000"/>
                    <a:lumOff val="25000"/>
                  </a:schemeClr>
                </a:solidFill>
              </a:rPr>
              <a:t>Grammer</a:t>
            </a:r>
            <a:r>
              <a:rPr lang="en-US" sz="2000" dirty="0">
                <a:solidFill>
                  <a:schemeClr val="tx1">
                    <a:lumMod val="75000"/>
                    <a:lumOff val="25000"/>
                  </a:schemeClr>
                </a:solidFill>
              </a:rPr>
              <a:t>, M.D., Jennifer Weaver, M.D., and </a:t>
            </a:r>
            <a:r>
              <a:rPr lang="en-US" sz="2000" dirty="0" err="1">
                <a:solidFill>
                  <a:schemeClr val="tx1">
                    <a:lumMod val="75000"/>
                    <a:lumOff val="25000"/>
                  </a:schemeClr>
                </a:solidFill>
              </a:rPr>
              <a:t>Marjan</a:t>
            </a:r>
            <a:r>
              <a:rPr lang="en-US" sz="2000" dirty="0">
                <a:solidFill>
                  <a:schemeClr val="tx1">
                    <a:lumMod val="75000"/>
                    <a:lumOff val="25000"/>
                  </a:schemeClr>
                </a:solidFill>
              </a:rPr>
              <a:t> Ghahramanlou-Holloway, Ph.D.</a:t>
            </a:r>
          </a:p>
        </p:txBody>
      </p:sp>
      <p:pic>
        <p:nvPicPr>
          <p:cNvPr id="4" name="Picture 3" descr="USU Medicine Long Logo (updated2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92" y="0"/>
            <a:ext cx="4572000" cy="1181797"/>
          </a:xfrm>
          <a:prstGeom prst="rect">
            <a:avLst/>
          </a:prstGeom>
        </p:spPr>
      </p:pic>
    </p:spTree>
    <p:extLst>
      <p:ext uri="{BB962C8B-B14F-4D97-AF65-F5344CB8AC3E}">
        <p14:creationId xmlns:p14="http://schemas.microsoft.com/office/powerpoint/2010/main" val="66955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Post Admission Cognitive Therapy (PACT)</a:t>
            </a:r>
          </a:p>
        </p:txBody>
      </p:sp>
      <p:sp>
        <p:nvSpPr>
          <p:cNvPr id="8" name="Rectangle 7"/>
          <p:cNvSpPr/>
          <p:nvPr/>
        </p:nvSpPr>
        <p:spPr>
          <a:xfrm>
            <a:off x="182616" y="1209982"/>
            <a:ext cx="2757644" cy="342399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a:buChar char="•"/>
            </a:pPr>
            <a:endParaRPr lang="en-US" sz="2200" dirty="0"/>
          </a:p>
          <a:p>
            <a:pPr marL="285750" indent="-285750">
              <a:buFont typeface="Arial"/>
              <a:buChar char="•"/>
            </a:pPr>
            <a:endParaRPr lang="en-US" sz="2200" dirty="0"/>
          </a:p>
          <a:p>
            <a:pPr marL="285750" indent="-285750">
              <a:buFont typeface="Arial"/>
              <a:buChar char="•"/>
            </a:pPr>
            <a:r>
              <a:rPr lang="en-US" sz="2200" dirty="0"/>
              <a:t>Engage the patient</a:t>
            </a:r>
          </a:p>
          <a:p>
            <a:pPr marL="285750" indent="-285750">
              <a:buFont typeface="Arial"/>
              <a:buChar char="•"/>
            </a:pPr>
            <a:r>
              <a:rPr lang="en-US" sz="2200" dirty="0"/>
              <a:t>Tell the suicide story</a:t>
            </a:r>
          </a:p>
          <a:p>
            <a:pPr marL="285750" indent="-285750">
              <a:buFont typeface="Arial"/>
              <a:buChar char="•"/>
            </a:pPr>
            <a:r>
              <a:rPr lang="en-US" sz="2200" dirty="0"/>
              <a:t>Develop a case conceptualization</a:t>
            </a:r>
          </a:p>
          <a:p>
            <a:pPr marL="285750" indent="-285750">
              <a:buFont typeface="Arial"/>
              <a:buChar char="•"/>
            </a:pPr>
            <a:r>
              <a:rPr lang="en-US" sz="2200" dirty="0"/>
              <a:t>Develop safety plan</a:t>
            </a:r>
          </a:p>
        </p:txBody>
      </p:sp>
      <p:sp>
        <p:nvSpPr>
          <p:cNvPr id="9" name="Rectangle 8"/>
          <p:cNvSpPr/>
          <p:nvPr/>
        </p:nvSpPr>
        <p:spPr>
          <a:xfrm>
            <a:off x="3193178" y="1209982"/>
            <a:ext cx="2757644" cy="3423995"/>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lang="en-US" sz="2200" dirty="0"/>
          </a:p>
          <a:p>
            <a:endParaRPr lang="en-US" sz="2200" dirty="0"/>
          </a:p>
          <a:p>
            <a:pPr marL="285750" indent="-285750">
              <a:buFont typeface="Arial"/>
              <a:buChar char="•"/>
            </a:pPr>
            <a:r>
              <a:rPr lang="en-US" sz="2200" dirty="0"/>
              <a:t>Build hope</a:t>
            </a:r>
          </a:p>
          <a:p>
            <a:pPr marL="285750" indent="-285750">
              <a:buFont typeface="Arial"/>
              <a:buChar char="•"/>
            </a:pPr>
            <a:r>
              <a:rPr lang="en-US" sz="2200" dirty="0"/>
              <a:t>Teach coping strategies</a:t>
            </a:r>
          </a:p>
          <a:p>
            <a:pPr marL="285750" indent="-285750">
              <a:buFont typeface="Arial"/>
              <a:buChar char="•"/>
            </a:pPr>
            <a:r>
              <a:rPr lang="en-US" sz="2200" dirty="0"/>
              <a:t>Expand use of social support</a:t>
            </a:r>
          </a:p>
          <a:p>
            <a:pPr marL="285750" indent="-285750">
              <a:buFont typeface="Arial"/>
              <a:buChar char="•"/>
            </a:pPr>
            <a:r>
              <a:rPr lang="en-US" sz="2200" dirty="0"/>
              <a:t>Target problem solving deficits</a:t>
            </a:r>
          </a:p>
        </p:txBody>
      </p:sp>
      <p:sp>
        <p:nvSpPr>
          <p:cNvPr id="10" name="Rectangle 9"/>
          <p:cNvSpPr/>
          <p:nvPr/>
        </p:nvSpPr>
        <p:spPr>
          <a:xfrm>
            <a:off x="6226996" y="1209982"/>
            <a:ext cx="2757644" cy="342399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a:buChar char="•"/>
            </a:pPr>
            <a:endParaRPr lang="en-US" sz="2200" dirty="0"/>
          </a:p>
          <a:p>
            <a:pPr marL="285750" indent="-285750">
              <a:buFont typeface="Arial"/>
              <a:buChar char="•"/>
            </a:pPr>
            <a:endParaRPr lang="en-US" sz="2200" dirty="0"/>
          </a:p>
          <a:p>
            <a:pPr marL="285750" indent="-285750">
              <a:buFont typeface="Arial"/>
              <a:buChar char="•"/>
            </a:pPr>
            <a:r>
              <a:rPr lang="en-US" sz="2200" dirty="0"/>
              <a:t>Relapse prevention</a:t>
            </a:r>
          </a:p>
          <a:p>
            <a:pPr marL="285750" indent="-285750">
              <a:buFont typeface="Arial"/>
              <a:buChar char="•"/>
            </a:pPr>
            <a:r>
              <a:rPr lang="en-US" sz="2200" dirty="0"/>
              <a:t>Revisit suicide story</a:t>
            </a:r>
          </a:p>
          <a:p>
            <a:pPr marL="285750" indent="-285750">
              <a:buFont typeface="Arial"/>
              <a:buChar char="•"/>
            </a:pPr>
            <a:r>
              <a:rPr lang="en-US" sz="2200" dirty="0"/>
              <a:t>Develop safety plan</a:t>
            </a:r>
          </a:p>
          <a:p>
            <a:pPr marL="285750" indent="-285750">
              <a:buFont typeface="Arial"/>
              <a:buChar char="•"/>
            </a:pPr>
            <a:r>
              <a:rPr lang="en-US" sz="2200" dirty="0"/>
              <a:t>Promote self-care</a:t>
            </a:r>
          </a:p>
          <a:p>
            <a:pPr marL="285750" indent="-285750">
              <a:buFont typeface="Arial"/>
              <a:buChar char="•"/>
            </a:pPr>
            <a:r>
              <a:rPr lang="en-US" sz="2200" dirty="0"/>
              <a:t>Encourage linkage to aftercare</a:t>
            </a:r>
          </a:p>
        </p:txBody>
      </p:sp>
      <p:sp>
        <p:nvSpPr>
          <p:cNvPr id="11" name="TextBox 10"/>
          <p:cNvSpPr txBox="1"/>
          <p:nvPr/>
        </p:nvSpPr>
        <p:spPr>
          <a:xfrm>
            <a:off x="182616" y="4788443"/>
            <a:ext cx="8134792" cy="369332"/>
          </a:xfrm>
          <a:prstGeom prst="rect">
            <a:avLst/>
          </a:prstGeom>
          <a:noFill/>
        </p:spPr>
        <p:txBody>
          <a:bodyPr wrap="square" rtlCol="0">
            <a:spAutoFit/>
          </a:bodyPr>
          <a:lstStyle/>
          <a:p>
            <a:r>
              <a:rPr lang="en-US" dirty="0"/>
              <a:t>Ghahramanlou-Holloway et al., 2012; 2014</a:t>
            </a:r>
          </a:p>
        </p:txBody>
      </p:sp>
      <p:sp>
        <p:nvSpPr>
          <p:cNvPr id="13" name="Rectangle 12"/>
          <p:cNvSpPr/>
          <p:nvPr/>
        </p:nvSpPr>
        <p:spPr>
          <a:xfrm>
            <a:off x="182616" y="1209982"/>
            <a:ext cx="2757644" cy="52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Phase I: Sessions 1-2</a:t>
            </a:r>
          </a:p>
        </p:txBody>
      </p:sp>
      <p:sp>
        <p:nvSpPr>
          <p:cNvPr id="14" name="Rectangle 13"/>
          <p:cNvSpPr/>
          <p:nvPr/>
        </p:nvSpPr>
        <p:spPr>
          <a:xfrm>
            <a:off x="3193178" y="1209982"/>
            <a:ext cx="2757644" cy="52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Phase II: Sessions 3-4</a:t>
            </a:r>
          </a:p>
        </p:txBody>
      </p:sp>
      <p:sp>
        <p:nvSpPr>
          <p:cNvPr id="15" name="Rectangle 14"/>
          <p:cNvSpPr/>
          <p:nvPr/>
        </p:nvSpPr>
        <p:spPr>
          <a:xfrm>
            <a:off x="6226996" y="1209982"/>
            <a:ext cx="2757644" cy="52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Phase III: Sessions 5-6</a:t>
            </a:r>
          </a:p>
        </p:txBody>
      </p:sp>
      <p:sp>
        <p:nvSpPr>
          <p:cNvPr id="4" name="Slide Number Placeholder 3"/>
          <p:cNvSpPr>
            <a:spLocks noGrp="1"/>
          </p:cNvSpPr>
          <p:nvPr>
            <p:ph type="sldNum" sz="quarter" idx="12"/>
          </p:nvPr>
        </p:nvSpPr>
        <p:spPr/>
        <p:txBody>
          <a:bodyPr/>
          <a:lstStyle/>
          <a:p>
            <a:fld id="{F5E0241B-32FF-FA4D-A45E-FABB83D780B1}" type="slidenum">
              <a:rPr lang="en-US" smtClean="0"/>
              <a:t>10</a:t>
            </a:fld>
            <a:endParaRPr lang="en-US"/>
          </a:p>
        </p:txBody>
      </p:sp>
    </p:spTree>
    <p:extLst>
      <p:ext uri="{BB962C8B-B14F-4D97-AF65-F5344CB8AC3E}">
        <p14:creationId xmlns:p14="http://schemas.microsoft.com/office/powerpoint/2010/main" val="326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4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4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4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4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4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Stages of Treatment Development Research</a:t>
            </a:r>
          </a:p>
        </p:txBody>
      </p:sp>
      <p:sp>
        <p:nvSpPr>
          <p:cNvPr id="3" name="Content Placeholder 2"/>
          <p:cNvSpPr>
            <a:spLocks noGrp="1"/>
          </p:cNvSpPr>
          <p:nvPr>
            <p:ph idx="1"/>
          </p:nvPr>
        </p:nvSpPr>
        <p:spPr/>
        <p:txBody>
          <a:bodyPr>
            <a:normAutofit lnSpcReduction="10000"/>
          </a:bodyPr>
          <a:lstStyle/>
          <a:p>
            <a:endParaRPr lang="en-US" sz="2800" b="1" dirty="0"/>
          </a:p>
          <a:p>
            <a:r>
              <a:rPr lang="en-US" sz="2800" b="1" dirty="0"/>
              <a:t>Stage 1: Pilot and feasibility testing</a:t>
            </a:r>
          </a:p>
          <a:p>
            <a:endParaRPr lang="en-US" sz="2800" dirty="0"/>
          </a:p>
          <a:p>
            <a:r>
              <a:rPr lang="en-US" sz="2800" dirty="0">
                <a:solidFill>
                  <a:schemeClr val="tx1">
                    <a:lumMod val="75000"/>
                    <a:lumOff val="25000"/>
                  </a:schemeClr>
                </a:solidFill>
              </a:rPr>
              <a:t>Stage 2: Conduct well-powered randomized controlled trial</a:t>
            </a:r>
          </a:p>
          <a:p>
            <a:endParaRPr lang="en-US" sz="2800" dirty="0">
              <a:solidFill>
                <a:schemeClr val="tx1">
                  <a:lumMod val="75000"/>
                  <a:lumOff val="25000"/>
                </a:schemeClr>
              </a:solidFill>
            </a:endParaRPr>
          </a:p>
          <a:p>
            <a:r>
              <a:rPr lang="en-US" sz="2800" dirty="0">
                <a:solidFill>
                  <a:schemeClr val="tx1">
                    <a:lumMod val="75000"/>
                    <a:lumOff val="25000"/>
                  </a:schemeClr>
                </a:solidFill>
              </a:rPr>
              <a:t>Stage 3: Evaluate transportability of treatment</a:t>
            </a:r>
          </a:p>
        </p:txBody>
      </p:sp>
      <p:sp>
        <p:nvSpPr>
          <p:cNvPr id="4" name="TextBox 3"/>
          <p:cNvSpPr txBox="1"/>
          <p:nvPr/>
        </p:nvSpPr>
        <p:spPr>
          <a:xfrm>
            <a:off x="182616" y="4788443"/>
            <a:ext cx="8134792" cy="369332"/>
          </a:xfrm>
          <a:prstGeom prst="rect">
            <a:avLst/>
          </a:prstGeom>
          <a:noFill/>
        </p:spPr>
        <p:txBody>
          <a:bodyPr wrap="square" rtlCol="0">
            <a:spAutoFit/>
          </a:bodyPr>
          <a:lstStyle/>
          <a:p>
            <a:r>
              <a:rPr lang="en-US" dirty="0" err="1"/>
              <a:t>Rounsaville</a:t>
            </a:r>
            <a:r>
              <a:rPr lang="en-US" dirty="0"/>
              <a:t> et al., 2001</a:t>
            </a:r>
          </a:p>
        </p:txBody>
      </p:sp>
      <p:sp>
        <p:nvSpPr>
          <p:cNvPr id="6" name="Slide Number Placeholder 5"/>
          <p:cNvSpPr>
            <a:spLocks noGrp="1"/>
          </p:cNvSpPr>
          <p:nvPr>
            <p:ph type="sldNum" sz="quarter" idx="12"/>
          </p:nvPr>
        </p:nvSpPr>
        <p:spPr/>
        <p:txBody>
          <a:bodyPr/>
          <a:lstStyle/>
          <a:p>
            <a:fld id="{F5E0241B-32FF-FA4D-A45E-FABB83D780B1}" type="slidenum">
              <a:rPr lang="en-US" smtClean="0"/>
              <a:t>11</a:t>
            </a:fld>
            <a:endParaRPr lang="en-US"/>
          </a:p>
        </p:txBody>
      </p:sp>
      <p:pic>
        <p:nvPicPr>
          <p:cNvPr id="5" name="Picture 4" descr="Screen Shot 2017-04-29 at 12.4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297" y="1426702"/>
            <a:ext cx="1031047" cy="795379"/>
          </a:xfrm>
          <a:prstGeom prst="rect">
            <a:avLst/>
          </a:prstGeom>
        </p:spPr>
      </p:pic>
    </p:spTree>
    <p:extLst>
      <p:ext uri="{BB962C8B-B14F-4D97-AF65-F5344CB8AC3E}">
        <p14:creationId xmlns:p14="http://schemas.microsoft.com/office/powerpoint/2010/main" val="181718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sp>
        <p:nvSpPr>
          <p:cNvPr id="5" name="Content Placeholder 4"/>
          <p:cNvSpPr>
            <a:spLocks noGrp="1"/>
          </p:cNvSpPr>
          <p:nvPr>
            <p:ph sz="half" idx="1"/>
          </p:nvPr>
        </p:nvSpPr>
        <p:spPr>
          <a:xfrm>
            <a:off x="457200" y="1200150"/>
            <a:ext cx="4038600" cy="2525113"/>
          </a:xfr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t">
            <a:normAutofit fontScale="85000" lnSpcReduction="10000"/>
          </a:bodyPr>
          <a:lstStyle/>
          <a:p>
            <a:pPr>
              <a:lnSpc>
                <a:spcPct val="110000"/>
              </a:lnSpc>
            </a:pPr>
            <a:r>
              <a:rPr lang="en-US" dirty="0"/>
              <a:t>N = 36 Service Members psychiatrically hospitalized following a suicide attempt</a:t>
            </a:r>
          </a:p>
          <a:p>
            <a:pPr>
              <a:lnSpc>
                <a:spcPct val="110000"/>
              </a:lnSpc>
            </a:pPr>
            <a:r>
              <a:rPr lang="en-US" dirty="0"/>
              <a:t>Current or past diagnosis of Acute Stress Disorder (ASD) or PTSD</a:t>
            </a:r>
          </a:p>
        </p:txBody>
      </p:sp>
      <p:sp>
        <p:nvSpPr>
          <p:cNvPr id="6" name="Content Placeholder 5"/>
          <p:cNvSpPr>
            <a:spLocks noGrp="1"/>
          </p:cNvSpPr>
          <p:nvPr>
            <p:ph sz="half" idx="2"/>
          </p:nvPr>
        </p:nvSpPr>
        <p:spPr>
          <a:xfrm>
            <a:off x="4727580" y="1361749"/>
            <a:ext cx="4038600" cy="2239151"/>
          </a:xfr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dirty="0"/>
              <a:t>83% reported multiple suicide attempts</a:t>
            </a:r>
          </a:p>
          <a:p>
            <a:r>
              <a:rPr lang="en-US" dirty="0"/>
              <a:t>Average age 30.97 years</a:t>
            </a:r>
          </a:p>
          <a:p>
            <a:r>
              <a:rPr lang="en-US" dirty="0"/>
              <a:t>69% Caucasian</a:t>
            </a:r>
          </a:p>
          <a:p>
            <a:r>
              <a:rPr lang="en-US" dirty="0"/>
              <a:t>69% male</a:t>
            </a:r>
          </a:p>
          <a:p>
            <a:r>
              <a:rPr lang="en-US" dirty="0"/>
              <a:t>50% married</a:t>
            </a:r>
          </a:p>
          <a:p>
            <a:endParaRPr lang="en-US" dirty="0"/>
          </a:p>
        </p:txBody>
      </p:sp>
      <p:sp>
        <p:nvSpPr>
          <p:cNvPr id="4" name="Slide Number Placeholder 3"/>
          <p:cNvSpPr>
            <a:spLocks noGrp="1"/>
          </p:cNvSpPr>
          <p:nvPr>
            <p:ph type="sldNum" sz="quarter" idx="12"/>
          </p:nvPr>
        </p:nvSpPr>
        <p:spPr/>
        <p:txBody>
          <a:bodyPr/>
          <a:lstStyle/>
          <a:p>
            <a:fld id="{F5E0241B-32FF-FA4D-A45E-FABB83D780B1}" type="slidenum">
              <a:rPr lang="en-US" smtClean="0"/>
              <a:t>12</a:t>
            </a:fld>
            <a:endParaRPr lang="en-US" dirty="0"/>
          </a:p>
        </p:txBody>
      </p:sp>
      <p:sp>
        <p:nvSpPr>
          <p:cNvPr id="7" name="Content Placeholder 5"/>
          <p:cNvSpPr txBox="1">
            <a:spLocks/>
          </p:cNvSpPr>
          <p:nvPr/>
        </p:nvSpPr>
        <p:spPr>
          <a:xfrm>
            <a:off x="457200" y="4056966"/>
            <a:ext cx="8308980" cy="620877"/>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a:bodyPr>
          <a:lstStyle>
            <a:lvl1pPr marL="342900" indent="-342900" algn="l" defTabSz="457200" rtl="0" eaLnBrk="1" latinLnBrk="0" hangingPunct="1">
              <a:spcBef>
                <a:spcPct val="20000"/>
              </a:spcBef>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dk1"/>
                </a:solidFill>
                <a:latin typeface="+mn-lt"/>
                <a:ea typeface="+mn-ea"/>
                <a:cs typeface="+mn-cs"/>
              </a:defRPr>
            </a:lvl9pPr>
          </a:lstStyle>
          <a:p>
            <a:r>
              <a:rPr lang="en-US" dirty="0"/>
              <a:t>N = 23 (64%) provided follow-up data within 3 months</a:t>
            </a:r>
          </a:p>
        </p:txBody>
      </p:sp>
    </p:spTree>
    <p:extLst>
      <p:ext uri="{BB962C8B-B14F-4D97-AF65-F5344CB8AC3E}">
        <p14:creationId xmlns:p14="http://schemas.microsoft.com/office/powerpoint/2010/main" val="41000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normAutofit/>
          </a:bodyPr>
          <a:lstStyle/>
          <a:p>
            <a:r>
              <a:rPr lang="en-US" dirty="0"/>
              <a:t>Hopelessness (BHS) </a:t>
            </a:r>
          </a:p>
          <a:p>
            <a:r>
              <a:rPr lang="en-US" dirty="0"/>
              <a:t>PTSD symptoms (PCL-C)</a:t>
            </a:r>
          </a:p>
          <a:p>
            <a:r>
              <a:rPr lang="en-US" dirty="0"/>
              <a:t>Alcohol use (AUDIT)</a:t>
            </a:r>
          </a:p>
          <a:p>
            <a:r>
              <a:rPr lang="en-US" dirty="0"/>
              <a:t>Depression (BDI-II)</a:t>
            </a:r>
          </a:p>
          <a:p>
            <a:r>
              <a:rPr lang="en-US" dirty="0"/>
              <a:t>Suicide ideation (SSI-W)</a:t>
            </a:r>
          </a:p>
          <a:p>
            <a:pPr marL="0" indent="0">
              <a:buNone/>
            </a:pPr>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F5E0241B-32FF-FA4D-A45E-FABB83D780B1}" type="slidenum">
              <a:rPr lang="en-US" smtClean="0"/>
              <a:t>13</a:t>
            </a:fld>
            <a:endParaRPr lang="en-US"/>
          </a:p>
        </p:txBody>
      </p:sp>
    </p:spTree>
    <p:extLst>
      <p:ext uri="{BB962C8B-B14F-4D97-AF65-F5344CB8AC3E}">
        <p14:creationId xmlns:p14="http://schemas.microsoft.com/office/powerpoint/2010/main" val="269876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Clinically Significant Change</a:t>
            </a:r>
          </a:p>
        </p:txBody>
      </p:sp>
      <p:sp>
        <p:nvSpPr>
          <p:cNvPr id="3" name="Content Placeholder 2"/>
          <p:cNvSpPr>
            <a:spLocks noGrp="1"/>
          </p:cNvSpPr>
          <p:nvPr>
            <p:ph idx="1"/>
          </p:nvPr>
        </p:nvSpPr>
        <p:spPr/>
        <p:txBody>
          <a:bodyPr/>
          <a:lstStyle/>
          <a:p>
            <a:pPr marL="514350" indent="-514350">
              <a:buFont typeface="+mj-lt"/>
              <a:buAutoNum type="arabicPeriod"/>
            </a:pPr>
            <a:r>
              <a:rPr lang="en-US" dirty="0"/>
              <a:t>Is the change </a:t>
            </a:r>
            <a:r>
              <a:rPr lang="en-US" b="1" i="1" u="sng" dirty="0"/>
              <a:t>statistically reliable</a:t>
            </a:r>
            <a:r>
              <a:rPr lang="en-US" dirty="0"/>
              <a:t>?</a:t>
            </a:r>
          </a:p>
          <a:p>
            <a:pPr marL="514350" indent="-514350">
              <a:buFont typeface="+mj-lt"/>
              <a:buAutoNum type="arabicPeriod"/>
            </a:pPr>
            <a:endParaRPr lang="en-US" dirty="0"/>
          </a:p>
          <a:p>
            <a:pPr marL="514350" indent="-514350">
              <a:buFont typeface="+mj-lt"/>
              <a:buAutoNum type="arabicPeriod"/>
            </a:pPr>
            <a:r>
              <a:rPr lang="en-US" dirty="0"/>
              <a:t>Is the change </a:t>
            </a:r>
            <a:r>
              <a:rPr lang="en-US" b="1" i="1" u="sng" dirty="0"/>
              <a:t>clinically relevant</a:t>
            </a:r>
            <a:r>
              <a:rPr lang="en-US" dirty="0"/>
              <a:t>?</a:t>
            </a:r>
          </a:p>
        </p:txBody>
      </p:sp>
      <p:sp>
        <p:nvSpPr>
          <p:cNvPr id="5" name="Slide Number Placeholder 4"/>
          <p:cNvSpPr>
            <a:spLocks noGrp="1"/>
          </p:cNvSpPr>
          <p:nvPr>
            <p:ph type="sldNum" sz="quarter" idx="12"/>
          </p:nvPr>
        </p:nvSpPr>
        <p:spPr/>
        <p:txBody>
          <a:bodyPr/>
          <a:lstStyle/>
          <a:p>
            <a:fld id="{F5E0241B-32FF-FA4D-A45E-FABB83D780B1}" type="slidenum">
              <a:rPr lang="en-US" smtClean="0"/>
              <a:t>14</a:t>
            </a:fld>
            <a:endParaRPr lang="en-US"/>
          </a:p>
        </p:txBody>
      </p:sp>
      <p:sp>
        <p:nvSpPr>
          <p:cNvPr id="4" name="TextBox 3"/>
          <p:cNvSpPr txBox="1"/>
          <p:nvPr/>
        </p:nvSpPr>
        <p:spPr>
          <a:xfrm>
            <a:off x="3956803" y="3177911"/>
            <a:ext cx="4481934" cy="1569660"/>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charset="2"/>
              <a:buChar char="ü"/>
            </a:pPr>
            <a:r>
              <a:rPr lang="en-US" sz="2400" dirty="0"/>
              <a:t>Small sample sizes</a:t>
            </a:r>
          </a:p>
          <a:p>
            <a:pPr marL="342900" indent="-342900">
              <a:buFont typeface="Wingdings" charset="2"/>
              <a:buChar char="ü"/>
            </a:pPr>
            <a:r>
              <a:rPr lang="en-US" sz="2400" dirty="0"/>
              <a:t>Focus on individual participants</a:t>
            </a:r>
          </a:p>
          <a:p>
            <a:pPr marL="342900" indent="-342900">
              <a:buFont typeface="Wingdings" charset="2"/>
              <a:buChar char="ü"/>
            </a:pPr>
            <a:r>
              <a:rPr lang="en-US" sz="2400" dirty="0"/>
              <a:t>Clear, clinical meaning</a:t>
            </a:r>
          </a:p>
          <a:p>
            <a:pPr marL="342900" indent="-342900">
              <a:buFont typeface="Wingdings" charset="2"/>
              <a:buChar char="ü"/>
            </a:pPr>
            <a:r>
              <a:rPr lang="en-US" sz="2400" dirty="0"/>
              <a:t>Manipulation checks</a:t>
            </a:r>
          </a:p>
        </p:txBody>
      </p:sp>
    </p:spTree>
    <p:extLst>
      <p:ext uri="{BB962C8B-B14F-4D97-AF65-F5344CB8AC3E}">
        <p14:creationId xmlns:p14="http://schemas.microsoft.com/office/powerpoint/2010/main" val="25564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change </a:t>
            </a:r>
            <a:r>
              <a:rPr lang="en-US" b="1" i="1" u="sng" dirty="0"/>
              <a:t>statistically reliable</a:t>
            </a:r>
            <a:r>
              <a:rPr lang="en-US" dirty="0"/>
              <a:t>? </a:t>
            </a:r>
          </a:p>
        </p:txBody>
      </p:sp>
      <p:sp>
        <p:nvSpPr>
          <p:cNvPr id="5" name="TextBox 4"/>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pic>
        <p:nvPicPr>
          <p:cNvPr id="7" name="Picture 6" descr="Screen Shot 2017-04-17 at 3.29.08 PM.png"/>
          <p:cNvPicPr>
            <a:picLocks/>
          </p:cNvPicPr>
          <p:nvPr/>
        </p:nvPicPr>
        <p:blipFill>
          <a:blip r:embed="rId3">
            <a:extLst>
              <a:ext uri="{28A0092B-C50C-407E-A947-70E740481C1C}">
                <a14:useLocalDpi xmlns:a14="http://schemas.microsoft.com/office/drawing/2010/main" val="0"/>
              </a:ext>
            </a:extLst>
          </a:blip>
          <a:stretch>
            <a:fillRect/>
          </a:stretch>
        </p:blipFill>
        <p:spPr>
          <a:xfrm>
            <a:off x="2286000" y="2362723"/>
            <a:ext cx="4572000" cy="1504427"/>
          </a:xfrm>
          <a:prstGeom prst="rect">
            <a:avLst/>
          </a:prstGeom>
        </p:spPr>
      </p:pic>
      <p:sp>
        <p:nvSpPr>
          <p:cNvPr id="3" name="TextBox 2"/>
          <p:cNvSpPr txBox="1"/>
          <p:nvPr/>
        </p:nvSpPr>
        <p:spPr>
          <a:xfrm>
            <a:off x="2768600" y="1752600"/>
            <a:ext cx="4775200" cy="523220"/>
          </a:xfrm>
          <a:prstGeom prst="rect">
            <a:avLst/>
          </a:prstGeom>
          <a:noFill/>
        </p:spPr>
        <p:txBody>
          <a:bodyPr wrap="square" rtlCol="0">
            <a:spAutoFit/>
          </a:bodyPr>
          <a:lstStyle/>
          <a:p>
            <a:pPr algn="ctr"/>
            <a:r>
              <a:rPr lang="en-US" sz="2800" dirty="0"/>
              <a:t>Posttest score – Pretest score</a:t>
            </a:r>
          </a:p>
        </p:txBody>
      </p:sp>
      <p:sp>
        <p:nvSpPr>
          <p:cNvPr id="4" name="Donut 3"/>
          <p:cNvSpPr/>
          <p:nvPr/>
        </p:nvSpPr>
        <p:spPr>
          <a:xfrm>
            <a:off x="3695700" y="2209800"/>
            <a:ext cx="2908300" cy="847725"/>
          </a:xfrm>
          <a:prstGeom prst="donut">
            <a:avLst>
              <a:gd name="adj" fmla="val 84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23900" y="1063229"/>
            <a:ext cx="4775200" cy="523220"/>
          </a:xfrm>
          <a:prstGeom prst="rect">
            <a:avLst/>
          </a:prstGeom>
          <a:noFill/>
        </p:spPr>
        <p:txBody>
          <a:bodyPr wrap="square" rtlCol="0">
            <a:spAutoFit/>
          </a:bodyPr>
          <a:lstStyle/>
          <a:p>
            <a:pPr algn="ctr"/>
            <a:r>
              <a:rPr lang="en-US" sz="2800" dirty="0"/>
              <a:t>Reliable Change Index (RCI)</a:t>
            </a:r>
          </a:p>
        </p:txBody>
      </p:sp>
      <p:sp>
        <p:nvSpPr>
          <p:cNvPr id="8" name="Slide Number Placeholder 7"/>
          <p:cNvSpPr>
            <a:spLocks noGrp="1"/>
          </p:cNvSpPr>
          <p:nvPr>
            <p:ph type="sldNum" sz="quarter" idx="12"/>
          </p:nvPr>
        </p:nvSpPr>
        <p:spPr/>
        <p:txBody>
          <a:bodyPr/>
          <a:lstStyle/>
          <a:p>
            <a:fld id="{F5E0241B-32FF-FA4D-A45E-FABB83D780B1}" type="slidenum">
              <a:rPr lang="en-US" smtClean="0"/>
              <a:t>15</a:t>
            </a:fld>
            <a:endParaRPr lang="en-US"/>
          </a:p>
        </p:txBody>
      </p:sp>
    </p:spTree>
    <p:extLst>
      <p:ext uri="{BB962C8B-B14F-4D97-AF65-F5344CB8AC3E}">
        <p14:creationId xmlns:p14="http://schemas.microsoft.com/office/powerpoint/2010/main" val="13016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change </a:t>
            </a:r>
            <a:r>
              <a:rPr lang="en-US" b="1" i="1" u="sng" dirty="0"/>
              <a:t>statistically reliable</a:t>
            </a:r>
            <a:r>
              <a:rPr lang="en-US" dirty="0"/>
              <a:t>? </a:t>
            </a:r>
          </a:p>
        </p:txBody>
      </p:sp>
      <p:sp>
        <p:nvSpPr>
          <p:cNvPr id="5" name="TextBox 4"/>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pic>
        <p:nvPicPr>
          <p:cNvPr id="7" name="Picture 6" descr="Screen Shot 2017-04-17 at 3.29.08 PM.png"/>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362723"/>
            <a:ext cx="4572000" cy="1504427"/>
          </a:xfrm>
          <a:prstGeom prst="rect">
            <a:avLst/>
          </a:prstGeom>
        </p:spPr>
      </p:pic>
      <p:sp>
        <p:nvSpPr>
          <p:cNvPr id="10" name="TextBox 9"/>
          <p:cNvSpPr txBox="1"/>
          <p:nvPr/>
        </p:nvSpPr>
        <p:spPr>
          <a:xfrm>
            <a:off x="723900" y="1063229"/>
            <a:ext cx="4775200" cy="523220"/>
          </a:xfrm>
          <a:prstGeom prst="rect">
            <a:avLst/>
          </a:prstGeom>
          <a:noFill/>
        </p:spPr>
        <p:txBody>
          <a:bodyPr wrap="square" rtlCol="0">
            <a:spAutoFit/>
          </a:bodyPr>
          <a:lstStyle/>
          <a:p>
            <a:pPr algn="ctr"/>
            <a:r>
              <a:rPr lang="en-US" sz="2800" dirty="0"/>
              <a:t>Reliable Change Index (RCI)</a:t>
            </a:r>
          </a:p>
        </p:txBody>
      </p:sp>
      <p:sp>
        <p:nvSpPr>
          <p:cNvPr id="8" name="TextBox 7"/>
          <p:cNvSpPr txBox="1"/>
          <p:nvPr/>
        </p:nvSpPr>
        <p:spPr>
          <a:xfrm>
            <a:off x="2032000" y="3945240"/>
            <a:ext cx="4775200" cy="523220"/>
          </a:xfrm>
          <a:prstGeom prst="rect">
            <a:avLst/>
          </a:prstGeom>
          <a:noFill/>
        </p:spPr>
        <p:txBody>
          <a:bodyPr wrap="square" rtlCol="0">
            <a:spAutoFit/>
          </a:bodyPr>
          <a:lstStyle/>
          <a:p>
            <a:pPr algn="ctr"/>
            <a:r>
              <a:rPr lang="en-US" sz="2800" dirty="0"/>
              <a:t>Pretest Standard Deviation</a:t>
            </a:r>
          </a:p>
        </p:txBody>
      </p:sp>
      <p:sp>
        <p:nvSpPr>
          <p:cNvPr id="9" name="Donut 8"/>
          <p:cNvSpPr/>
          <p:nvPr/>
        </p:nvSpPr>
        <p:spPr>
          <a:xfrm>
            <a:off x="3708400" y="3059415"/>
            <a:ext cx="1193800" cy="685799"/>
          </a:xfrm>
          <a:prstGeom prst="donut">
            <a:avLst>
              <a:gd name="adj" fmla="val 84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F5E0241B-32FF-FA4D-A45E-FABB83D780B1}" type="slidenum">
              <a:rPr lang="en-US" smtClean="0"/>
              <a:t>16</a:t>
            </a:fld>
            <a:endParaRPr lang="en-US"/>
          </a:p>
        </p:txBody>
      </p:sp>
    </p:spTree>
    <p:extLst>
      <p:ext uri="{BB962C8B-B14F-4D97-AF65-F5344CB8AC3E}">
        <p14:creationId xmlns:p14="http://schemas.microsoft.com/office/powerpoint/2010/main" val="289136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change </a:t>
            </a:r>
            <a:r>
              <a:rPr lang="en-US" b="1" i="1" u="sng" dirty="0"/>
              <a:t>statistically reliable</a:t>
            </a:r>
            <a:r>
              <a:rPr lang="en-US" dirty="0"/>
              <a:t>? </a:t>
            </a:r>
          </a:p>
        </p:txBody>
      </p:sp>
      <p:sp>
        <p:nvSpPr>
          <p:cNvPr id="5" name="TextBox 4"/>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pic>
        <p:nvPicPr>
          <p:cNvPr id="7" name="Picture 6" descr="Screen Shot 2017-04-17 at 3.29.08 PM.png"/>
          <p:cNvPicPr>
            <a:picLocks/>
          </p:cNvPicPr>
          <p:nvPr/>
        </p:nvPicPr>
        <p:blipFill>
          <a:blip r:embed="rId2">
            <a:extLst>
              <a:ext uri="{28A0092B-C50C-407E-A947-70E740481C1C}">
                <a14:useLocalDpi xmlns:a14="http://schemas.microsoft.com/office/drawing/2010/main" val="0"/>
              </a:ext>
            </a:extLst>
          </a:blip>
          <a:stretch>
            <a:fillRect/>
          </a:stretch>
        </p:blipFill>
        <p:spPr>
          <a:xfrm>
            <a:off x="2286000" y="2362723"/>
            <a:ext cx="4572000" cy="1504427"/>
          </a:xfrm>
          <a:prstGeom prst="rect">
            <a:avLst/>
          </a:prstGeom>
        </p:spPr>
      </p:pic>
      <p:sp>
        <p:nvSpPr>
          <p:cNvPr id="10" name="TextBox 9"/>
          <p:cNvSpPr txBox="1"/>
          <p:nvPr/>
        </p:nvSpPr>
        <p:spPr>
          <a:xfrm>
            <a:off x="723900" y="1063229"/>
            <a:ext cx="4775200" cy="523220"/>
          </a:xfrm>
          <a:prstGeom prst="rect">
            <a:avLst/>
          </a:prstGeom>
          <a:noFill/>
        </p:spPr>
        <p:txBody>
          <a:bodyPr wrap="square" rtlCol="0">
            <a:spAutoFit/>
          </a:bodyPr>
          <a:lstStyle/>
          <a:p>
            <a:pPr algn="ctr"/>
            <a:r>
              <a:rPr lang="en-US" sz="2800" dirty="0"/>
              <a:t>Reliable Change Index (RCI)</a:t>
            </a:r>
          </a:p>
        </p:txBody>
      </p:sp>
      <p:sp>
        <p:nvSpPr>
          <p:cNvPr id="8" name="TextBox 7"/>
          <p:cNvSpPr txBox="1"/>
          <p:nvPr/>
        </p:nvSpPr>
        <p:spPr>
          <a:xfrm>
            <a:off x="4254500" y="3933825"/>
            <a:ext cx="3873500" cy="523220"/>
          </a:xfrm>
          <a:prstGeom prst="rect">
            <a:avLst/>
          </a:prstGeom>
          <a:noFill/>
        </p:spPr>
        <p:txBody>
          <a:bodyPr wrap="square" rtlCol="0">
            <a:spAutoFit/>
          </a:bodyPr>
          <a:lstStyle/>
          <a:p>
            <a:pPr algn="ctr"/>
            <a:r>
              <a:rPr lang="en-US" sz="2800" dirty="0"/>
              <a:t>Test-Retest Reliability</a:t>
            </a:r>
          </a:p>
        </p:txBody>
      </p:sp>
      <p:sp>
        <p:nvSpPr>
          <p:cNvPr id="9" name="Donut 8"/>
          <p:cNvSpPr/>
          <p:nvPr/>
        </p:nvSpPr>
        <p:spPr>
          <a:xfrm>
            <a:off x="5575300" y="3048000"/>
            <a:ext cx="1193800" cy="685799"/>
          </a:xfrm>
          <a:prstGeom prst="donut">
            <a:avLst>
              <a:gd name="adj" fmla="val 84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F5E0241B-32FF-FA4D-A45E-FABB83D780B1}" type="slidenum">
              <a:rPr lang="en-US" smtClean="0"/>
              <a:t>17</a:t>
            </a:fld>
            <a:endParaRPr lang="en-US"/>
          </a:p>
        </p:txBody>
      </p:sp>
    </p:spTree>
    <p:extLst>
      <p:ext uri="{BB962C8B-B14F-4D97-AF65-F5344CB8AC3E}">
        <p14:creationId xmlns:p14="http://schemas.microsoft.com/office/powerpoint/2010/main" val="289136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change </a:t>
            </a:r>
            <a:r>
              <a:rPr lang="en-US" b="1" i="1" u="sng" dirty="0"/>
              <a:t>statistically reliable</a:t>
            </a:r>
            <a:r>
              <a:rPr lang="en-US" dirty="0"/>
              <a:t>? </a:t>
            </a:r>
          </a:p>
        </p:txBody>
      </p:sp>
      <p:sp>
        <p:nvSpPr>
          <p:cNvPr id="5" name="TextBox 4"/>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pic>
        <p:nvPicPr>
          <p:cNvPr id="7" name="Picture 6" descr="Screen Shot 2017-04-17 at 3.29.08 PM.png"/>
          <p:cNvPicPr>
            <a:picLocks/>
          </p:cNvPicPr>
          <p:nvPr/>
        </p:nvPicPr>
        <p:blipFill>
          <a:blip r:embed="rId3">
            <a:extLst>
              <a:ext uri="{28A0092B-C50C-407E-A947-70E740481C1C}">
                <a14:useLocalDpi xmlns:a14="http://schemas.microsoft.com/office/drawing/2010/main" val="0"/>
              </a:ext>
            </a:extLst>
          </a:blip>
          <a:stretch>
            <a:fillRect/>
          </a:stretch>
        </p:blipFill>
        <p:spPr>
          <a:xfrm>
            <a:off x="2286000" y="2362723"/>
            <a:ext cx="4572000" cy="1504427"/>
          </a:xfrm>
          <a:prstGeom prst="rect">
            <a:avLst/>
          </a:prstGeom>
        </p:spPr>
      </p:pic>
      <p:sp>
        <p:nvSpPr>
          <p:cNvPr id="10" name="TextBox 9"/>
          <p:cNvSpPr txBox="1"/>
          <p:nvPr/>
        </p:nvSpPr>
        <p:spPr>
          <a:xfrm>
            <a:off x="723900" y="1063229"/>
            <a:ext cx="4775200" cy="523220"/>
          </a:xfrm>
          <a:prstGeom prst="rect">
            <a:avLst/>
          </a:prstGeom>
          <a:noFill/>
        </p:spPr>
        <p:txBody>
          <a:bodyPr wrap="square" rtlCol="0">
            <a:spAutoFit/>
          </a:bodyPr>
          <a:lstStyle/>
          <a:p>
            <a:pPr algn="ctr"/>
            <a:r>
              <a:rPr lang="en-US" sz="2800" dirty="0"/>
              <a:t>Reliable Change Index (RCI)</a:t>
            </a:r>
          </a:p>
        </p:txBody>
      </p:sp>
      <p:pic>
        <p:nvPicPr>
          <p:cNvPr id="8" name="Picture 7" descr="Screen Shot 2017-04-17 at 3.34.01 PM.png"/>
          <p:cNvPicPr>
            <a:picLocks/>
          </p:cNvPicPr>
          <p:nvPr/>
        </p:nvPicPr>
        <p:blipFill rotWithShape="1">
          <a:blip r:embed="rId4">
            <a:extLst>
              <a:ext uri="{28A0092B-C50C-407E-A947-70E740481C1C}">
                <a14:useLocalDpi xmlns:a14="http://schemas.microsoft.com/office/drawing/2010/main" val="0"/>
              </a:ext>
            </a:extLst>
          </a:blip>
          <a:srcRect l="34272"/>
          <a:stretch/>
        </p:blipFill>
        <p:spPr>
          <a:xfrm>
            <a:off x="6783986" y="2533650"/>
            <a:ext cx="1645920" cy="590550"/>
          </a:xfrm>
          <a:prstGeom prst="rect">
            <a:avLst/>
          </a:prstGeom>
        </p:spPr>
      </p:pic>
      <p:sp>
        <p:nvSpPr>
          <p:cNvPr id="4" name="Slide Number Placeholder 3"/>
          <p:cNvSpPr>
            <a:spLocks noGrp="1"/>
          </p:cNvSpPr>
          <p:nvPr>
            <p:ph type="sldNum" sz="quarter" idx="12"/>
          </p:nvPr>
        </p:nvSpPr>
        <p:spPr/>
        <p:txBody>
          <a:bodyPr/>
          <a:lstStyle/>
          <a:p>
            <a:fld id="{F5E0241B-32FF-FA4D-A45E-FABB83D780B1}" type="slidenum">
              <a:rPr lang="en-US" smtClean="0"/>
              <a:t>18</a:t>
            </a:fld>
            <a:endParaRPr lang="en-US"/>
          </a:p>
        </p:txBody>
      </p:sp>
    </p:spTree>
    <p:extLst>
      <p:ext uri="{BB962C8B-B14F-4D97-AF65-F5344CB8AC3E}">
        <p14:creationId xmlns:p14="http://schemas.microsoft.com/office/powerpoint/2010/main" val="289136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the change </a:t>
            </a:r>
            <a:r>
              <a:rPr lang="en-US" b="1" i="1" u="sng" dirty="0"/>
              <a:t>clinically relevant</a:t>
            </a:r>
            <a:r>
              <a:rPr lang="en-US" dirty="0"/>
              <a:t>?</a:t>
            </a:r>
          </a:p>
        </p:txBody>
      </p:sp>
      <p:pic>
        <p:nvPicPr>
          <p:cNvPr id="5" name="Picture 4"/>
          <p:cNvPicPr>
            <a:picLocks/>
          </p:cNvPicPr>
          <p:nvPr/>
        </p:nvPicPr>
        <p:blipFill rotWithShape="1">
          <a:blip r:embed="rId3">
            <a:extLst>
              <a:ext uri="{BEBA8EAE-BF5A-486C-A8C5-ECC9F3942E4B}">
                <a14:imgProps xmlns:a14="http://schemas.microsoft.com/office/drawing/2010/main">
                  <a14:imgLayer r:embed="rId4">
                    <a14:imgEffect>
                      <a14:backgroundRemoval t="12973" b="71532" l="201" r="99496">
                        <a14:foregroundMark x1="63646" y1="55135" x2="63343" y2="16577"/>
                      </a14:backgroundRemoval>
                    </a14:imgEffect>
                  </a14:imgLayer>
                </a14:imgProps>
              </a:ext>
            </a:extLst>
          </a:blip>
          <a:srcRect t="8454" b="28812"/>
          <a:stretch/>
        </p:blipFill>
        <p:spPr>
          <a:xfrm>
            <a:off x="914400" y="1790889"/>
            <a:ext cx="7315200" cy="2124076"/>
          </a:xfrm>
          <a:prstGeom prst="rect">
            <a:avLst/>
          </a:prstGeom>
        </p:spPr>
      </p:pic>
      <p:sp>
        <p:nvSpPr>
          <p:cNvPr id="6" name="TextBox 5"/>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sp>
        <p:nvSpPr>
          <p:cNvPr id="3" name="TextBox 2"/>
          <p:cNvSpPr txBox="1"/>
          <p:nvPr/>
        </p:nvSpPr>
        <p:spPr>
          <a:xfrm>
            <a:off x="901700" y="1409700"/>
            <a:ext cx="7340600" cy="461665"/>
          </a:xfrm>
          <a:prstGeom prst="rect">
            <a:avLst/>
          </a:prstGeom>
          <a:noFill/>
        </p:spPr>
        <p:txBody>
          <a:bodyPr wrap="square" rtlCol="0">
            <a:spAutoFit/>
          </a:bodyPr>
          <a:lstStyle/>
          <a:p>
            <a:pPr algn="ctr"/>
            <a:r>
              <a:rPr lang="en-US" sz="2400" dirty="0"/>
              <a:t>Non-Clinical Population		    Clinical Population</a:t>
            </a:r>
          </a:p>
        </p:txBody>
      </p:sp>
      <p:sp>
        <p:nvSpPr>
          <p:cNvPr id="4" name="TextBox 3"/>
          <p:cNvSpPr txBox="1"/>
          <p:nvPr/>
        </p:nvSpPr>
        <p:spPr>
          <a:xfrm>
            <a:off x="2578100" y="3989162"/>
            <a:ext cx="4076700" cy="461665"/>
          </a:xfrm>
          <a:prstGeom prst="rect">
            <a:avLst/>
          </a:prstGeom>
          <a:noFill/>
        </p:spPr>
        <p:txBody>
          <a:bodyPr wrap="square" rtlCol="0">
            <a:spAutoFit/>
          </a:bodyPr>
          <a:lstStyle/>
          <a:p>
            <a:pPr algn="ctr"/>
            <a:r>
              <a:rPr lang="en-US" sz="2400" dirty="0"/>
              <a:t>Beck Hopelessness Scale (BHS)</a:t>
            </a:r>
          </a:p>
        </p:txBody>
      </p:sp>
      <p:cxnSp>
        <p:nvCxnSpPr>
          <p:cNvPr id="8" name="Straight Connector 7"/>
          <p:cNvCxnSpPr/>
          <p:nvPr/>
        </p:nvCxnSpPr>
        <p:spPr>
          <a:xfrm>
            <a:off x="4572000" y="1607588"/>
            <a:ext cx="0" cy="2305051"/>
          </a:xfrm>
          <a:prstGeom prst="line">
            <a:avLst/>
          </a:prstGeom>
          <a:ln w="57150" cmpd="sng"/>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2"/>
          </p:nvPr>
        </p:nvSpPr>
        <p:spPr/>
        <p:txBody>
          <a:bodyPr/>
          <a:lstStyle/>
          <a:p>
            <a:fld id="{F5E0241B-32FF-FA4D-A45E-FABB83D780B1}" type="slidenum">
              <a:rPr lang="en-US" smtClean="0"/>
              <a:t>19</a:t>
            </a:fld>
            <a:endParaRPr lang="en-US"/>
          </a:p>
        </p:txBody>
      </p:sp>
      <p:sp>
        <p:nvSpPr>
          <p:cNvPr id="7" name="TextBox 6"/>
          <p:cNvSpPr txBox="1"/>
          <p:nvPr/>
        </p:nvSpPr>
        <p:spPr>
          <a:xfrm>
            <a:off x="4286537" y="1213493"/>
            <a:ext cx="1062475" cy="646331"/>
          </a:xfrm>
          <a:prstGeom prst="rect">
            <a:avLst/>
          </a:prstGeom>
          <a:noFill/>
        </p:spPr>
        <p:txBody>
          <a:bodyPr wrap="square" rtlCol="0">
            <a:spAutoFit/>
          </a:bodyPr>
          <a:lstStyle/>
          <a:p>
            <a:pPr algn="ctr"/>
            <a:r>
              <a:rPr lang="en-US" sz="3600" b="1" i="1" dirty="0">
                <a:solidFill>
                  <a:schemeClr val="accent2"/>
                </a:solidFill>
              </a:rPr>
              <a:t>c</a:t>
            </a:r>
          </a:p>
        </p:txBody>
      </p:sp>
    </p:spTree>
    <p:extLst>
      <p:ext uri="{BB962C8B-B14F-4D97-AF65-F5344CB8AC3E}">
        <p14:creationId xmlns:p14="http://schemas.microsoft.com/office/powerpoint/2010/main" val="14452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6674"/>
            <a:ext cx="8229600" cy="1667930"/>
          </a:xfrm>
        </p:spPr>
        <p:txBody>
          <a:bodyPr>
            <a:normAutofit/>
          </a:bodyPr>
          <a:lstStyle/>
          <a:p>
            <a:pPr marL="0" indent="0">
              <a:buNone/>
            </a:pPr>
            <a:r>
              <a:rPr lang="en-US" sz="2000" dirty="0"/>
              <a:t>The opinions expressed are those of the presenter and do not necessarily reflect the views of the Uniformed Services University of the Health Sciences, the U.S. Government, or the Department of Defense.</a:t>
            </a:r>
          </a:p>
        </p:txBody>
      </p:sp>
      <p:sp>
        <p:nvSpPr>
          <p:cNvPr id="4" name="TextBox 3"/>
          <p:cNvSpPr txBox="1"/>
          <p:nvPr/>
        </p:nvSpPr>
        <p:spPr>
          <a:xfrm>
            <a:off x="457200" y="3085045"/>
            <a:ext cx="8418689" cy="707886"/>
          </a:xfrm>
          <a:prstGeom prst="rect">
            <a:avLst/>
          </a:prstGeom>
          <a:noFill/>
        </p:spPr>
        <p:txBody>
          <a:bodyPr wrap="square" rtlCol="0">
            <a:spAutoFit/>
          </a:bodyPr>
          <a:lstStyle/>
          <a:p>
            <a:r>
              <a:rPr lang="en-US" sz="2000" dirty="0">
                <a:latin typeface="Calibri"/>
                <a:cs typeface="Calibri"/>
              </a:rPr>
              <a:t>Congressionally Directed Medical Research Program (CDMRP) </a:t>
            </a:r>
          </a:p>
          <a:p>
            <a:r>
              <a:rPr lang="en-US" sz="2000" dirty="0">
                <a:latin typeface="Calibri"/>
                <a:cs typeface="Calibri"/>
              </a:rPr>
              <a:t>Award #W81XWH-08-2-0172</a:t>
            </a:r>
          </a:p>
        </p:txBody>
      </p:sp>
      <p:sp>
        <p:nvSpPr>
          <p:cNvPr id="6" name="TextBox 5"/>
          <p:cNvSpPr txBox="1"/>
          <p:nvPr/>
        </p:nvSpPr>
        <p:spPr>
          <a:xfrm>
            <a:off x="457201" y="222251"/>
            <a:ext cx="4233333" cy="707886"/>
          </a:xfrm>
          <a:prstGeom prst="rect">
            <a:avLst/>
          </a:prstGeom>
          <a:noFill/>
        </p:spPr>
        <p:txBody>
          <a:bodyPr wrap="square" rtlCol="0">
            <a:spAutoFit/>
          </a:bodyPr>
          <a:lstStyle/>
          <a:p>
            <a:r>
              <a:rPr lang="en-US" sz="4000" dirty="0"/>
              <a:t>DISCLAIMER</a:t>
            </a:r>
          </a:p>
        </p:txBody>
      </p:sp>
      <p:sp>
        <p:nvSpPr>
          <p:cNvPr id="7" name="TextBox 6"/>
          <p:cNvSpPr txBox="1"/>
          <p:nvPr/>
        </p:nvSpPr>
        <p:spPr>
          <a:xfrm>
            <a:off x="457200" y="2461028"/>
            <a:ext cx="5384800" cy="707886"/>
          </a:xfrm>
          <a:prstGeom prst="rect">
            <a:avLst/>
          </a:prstGeom>
          <a:noFill/>
        </p:spPr>
        <p:txBody>
          <a:bodyPr wrap="square" rtlCol="0">
            <a:spAutoFit/>
          </a:bodyPr>
          <a:lstStyle/>
          <a:p>
            <a:r>
              <a:rPr lang="en-US" sz="4000" dirty="0"/>
              <a:t>FUNDING SOURCE</a:t>
            </a:r>
          </a:p>
        </p:txBody>
      </p:sp>
      <p:sp>
        <p:nvSpPr>
          <p:cNvPr id="8" name="TextBox 7"/>
          <p:cNvSpPr txBox="1"/>
          <p:nvPr/>
        </p:nvSpPr>
        <p:spPr>
          <a:xfrm>
            <a:off x="3201225" y="4304093"/>
            <a:ext cx="5780488" cy="707886"/>
          </a:xfrm>
          <a:prstGeom prst="rect">
            <a:avLst/>
          </a:prstGeom>
          <a:noFill/>
        </p:spPr>
        <p:txBody>
          <a:bodyPr wrap="square" rtlCol="0">
            <a:spAutoFit/>
          </a:bodyPr>
          <a:lstStyle/>
          <a:p>
            <a:pPr algn="r"/>
            <a:r>
              <a:rPr lang="en-US" sz="2000" dirty="0" err="1">
                <a:cs typeface="Calibri"/>
              </a:rPr>
              <a:t>ClinicalTrials.gov</a:t>
            </a:r>
            <a:r>
              <a:rPr lang="en-US" sz="2000" dirty="0">
                <a:cs typeface="Calibri"/>
              </a:rPr>
              <a:t> (Identifier: NCT01356186)</a:t>
            </a:r>
          </a:p>
          <a:p>
            <a:pPr algn="r"/>
            <a:endParaRPr lang="en-US" sz="2000" dirty="0"/>
          </a:p>
        </p:txBody>
      </p:sp>
      <p:sp>
        <p:nvSpPr>
          <p:cNvPr id="10" name="Slide Number Placeholder 9"/>
          <p:cNvSpPr>
            <a:spLocks noGrp="1"/>
          </p:cNvSpPr>
          <p:nvPr>
            <p:ph type="sldNum" sz="quarter" idx="12"/>
          </p:nvPr>
        </p:nvSpPr>
        <p:spPr/>
        <p:txBody>
          <a:bodyPr/>
          <a:lstStyle/>
          <a:p>
            <a:fld id="{F5E0241B-32FF-FA4D-A45E-FABB83D780B1}" type="slidenum">
              <a:rPr lang="en-US" smtClean="0"/>
              <a:t>2</a:t>
            </a:fld>
            <a:endParaRPr lang="en-US" dirty="0"/>
          </a:p>
        </p:txBody>
      </p:sp>
    </p:spTree>
    <p:extLst>
      <p:ext uri="{BB962C8B-B14F-4D97-AF65-F5344CB8AC3E}">
        <p14:creationId xmlns:p14="http://schemas.microsoft.com/office/powerpoint/2010/main" val="18657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change </a:t>
            </a:r>
            <a:r>
              <a:rPr lang="en-US" b="1" i="1" u="sng" dirty="0"/>
              <a:t>clinically relevant</a:t>
            </a:r>
            <a:r>
              <a:rPr lang="en-US" dirty="0"/>
              <a:t>?</a:t>
            </a:r>
          </a:p>
        </p:txBody>
      </p:sp>
      <p:pic>
        <p:nvPicPr>
          <p:cNvPr id="4" name="Picture 3" descr="Screen Shot 2017-04-17 at 4.39.53 PM.png"/>
          <p:cNvPicPr>
            <a:picLocks/>
          </p:cNvPicPr>
          <p:nvPr/>
        </p:nvPicPr>
        <p:blipFill>
          <a:blip r:embed="rId2">
            <a:extLst>
              <a:ext uri="{28A0092B-C50C-407E-A947-70E740481C1C}">
                <a14:useLocalDpi xmlns:a14="http://schemas.microsoft.com/office/drawing/2010/main" val="0"/>
              </a:ext>
            </a:extLst>
          </a:blip>
          <a:stretch>
            <a:fillRect/>
          </a:stretch>
        </p:blipFill>
        <p:spPr>
          <a:xfrm>
            <a:off x="2286000" y="1914525"/>
            <a:ext cx="4572000" cy="1314450"/>
          </a:xfrm>
          <a:prstGeom prst="rect">
            <a:avLst/>
          </a:prstGeom>
        </p:spPr>
      </p:pic>
      <p:sp>
        <p:nvSpPr>
          <p:cNvPr id="8" name="TextBox 7"/>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cxnSp>
        <p:nvCxnSpPr>
          <p:cNvPr id="12" name="Straight Arrow Connector 11"/>
          <p:cNvCxnSpPr/>
          <p:nvPr/>
        </p:nvCxnSpPr>
        <p:spPr>
          <a:xfrm>
            <a:off x="2730500" y="1447800"/>
            <a:ext cx="736600" cy="533400"/>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5227795" y="1447800"/>
            <a:ext cx="736600" cy="533400"/>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3924300" y="3086100"/>
            <a:ext cx="736600" cy="504825"/>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28600" y="3695700"/>
            <a:ext cx="6057900" cy="523220"/>
          </a:xfrm>
          <a:prstGeom prst="rect">
            <a:avLst/>
          </a:prstGeom>
          <a:noFill/>
        </p:spPr>
        <p:txBody>
          <a:bodyPr wrap="square" rtlCol="0">
            <a:spAutoFit/>
          </a:bodyPr>
          <a:lstStyle/>
          <a:p>
            <a:pPr algn="ctr"/>
            <a:r>
              <a:rPr lang="en-US" sz="2800" dirty="0"/>
              <a:t>Mean, SD for non-clinical population</a:t>
            </a:r>
          </a:p>
        </p:txBody>
      </p:sp>
      <p:sp>
        <p:nvSpPr>
          <p:cNvPr id="5" name="Slide Number Placeholder 4"/>
          <p:cNvSpPr>
            <a:spLocks noGrp="1"/>
          </p:cNvSpPr>
          <p:nvPr>
            <p:ph type="sldNum" sz="quarter" idx="12"/>
          </p:nvPr>
        </p:nvSpPr>
        <p:spPr/>
        <p:txBody>
          <a:bodyPr/>
          <a:lstStyle/>
          <a:p>
            <a:fld id="{F5E0241B-32FF-FA4D-A45E-FABB83D780B1}" type="slidenum">
              <a:rPr lang="en-US" smtClean="0"/>
              <a:t>20</a:t>
            </a:fld>
            <a:endParaRPr lang="en-US"/>
          </a:p>
        </p:txBody>
      </p:sp>
    </p:spTree>
    <p:extLst>
      <p:ext uri="{BB962C8B-B14F-4D97-AF65-F5344CB8AC3E}">
        <p14:creationId xmlns:p14="http://schemas.microsoft.com/office/powerpoint/2010/main" val="3386091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change </a:t>
            </a:r>
            <a:r>
              <a:rPr lang="en-US" b="1" i="1" u="sng" dirty="0"/>
              <a:t>clinically relevant</a:t>
            </a:r>
            <a:r>
              <a:rPr lang="en-US" dirty="0"/>
              <a:t>?</a:t>
            </a:r>
          </a:p>
        </p:txBody>
      </p:sp>
      <p:pic>
        <p:nvPicPr>
          <p:cNvPr id="4" name="Picture 3" descr="Screen Shot 2017-04-17 at 4.39.53 PM.png"/>
          <p:cNvPicPr>
            <a:picLocks/>
          </p:cNvPicPr>
          <p:nvPr/>
        </p:nvPicPr>
        <p:blipFill>
          <a:blip r:embed="rId2">
            <a:extLst>
              <a:ext uri="{28A0092B-C50C-407E-A947-70E740481C1C}">
                <a14:useLocalDpi xmlns:a14="http://schemas.microsoft.com/office/drawing/2010/main" val="0"/>
              </a:ext>
            </a:extLst>
          </a:blip>
          <a:stretch>
            <a:fillRect/>
          </a:stretch>
        </p:blipFill>
        <p:spPr>
          <a:xfrm>
            <a:off x="2286000" y="1914525"/>
            <a:ext cx="4572000" cy="1314450"/>
          </a:xfrm>
          <a:prstGeom prst="rect">
            <a:avLst/>
          </a:prstGeom>
        </p:spPr>
      </p:pic>
      <p:sp>
        <p:nvSpPr>
          <p:cNvPr id="8" name="TextBox 7"/>
          <p:cNvSpPr txBox="1"/>
          <p:nvPr/>
        </p:nvSpPr>
        <p:spPr>
          <a:xfrm>
            <a:off x="182616" y="4788443"/>
            <a:ext cx="8134792" cy="338554"/>
          </a:xfrm>
          <a:prstGeom prst="rect">
            <a:avLst/>
          </a:prstGeom>
          <a:noFill/>
        </p:spPr>
        <p:txBody>
          <a:bodyPr wrap="square" rtlCol="0">
            <a:spAutoFit/>
          </a:bodyPr>
          <a:lstStyle/>
          <a:p>
            <a:r>
              <a:rPr lang="en-US" sz="1600" dirty="0"/>
              <a:t>Jacobson &amp; </a:t>
            </a:r>
            <a:r>
              <a:rPr lang="en-US" sz="1600" dirty="0" err="1"/>
              <a:t>Truax</a:t>
            </a:r>
            <a:r>
              <a:rPr lang="en-US" sz="1600" dirty="0"/>
              <a:t>, 1991</a:t>
            </a:r>
          </a:p>
        </p:txBody>
      </p:sp>
      <p:cxnSp>
        <p:nvCxnSpPr>
          <p:cNvPr id="12" name="Straight Arrow Connector 11"/>
          <p:cNvCxnSpPr/>
          <p:nvPr/>
        </p:nvCxnSpPr>
        <p:spPr>
          <a:xfrm flipH="1">
            <a:off x="4495800" y="1390650"/>
            <a:ext cx="774700" cy="590550"/>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5715000" y="1447800"/>
            <a:ext cx="723900" cy="533400"/>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flipV="1">
            <a:off x="5689600" y="2976563"/>
            <a:ext cx="889000" cy="504825"/>
          </a:xfrm>
          <a:prstGeom prst="straightConnector1">
            <a:avLst/>
          </a:prstGeom>
          <a:ln w="57150" cmpd="sng">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771900" y="3705225"/>
            <a:ext cx="5283200" cy="523220"/>
          </a:xfrm>
          <a:prstGeom prst="rect">
            <a:avLst/>
          </a:prstGeom>
          <a:noFill/>
        </p:spPr>
        <p:txBody>
          <a:bodyPr wrap="square" rtlCol="0">
            <a:spAutoFit/>
          </a:bodyPr>
          <a:lstStyle/>
          <a:p>
            <a:pPr algn="ctr"/>
            <a:r>
              <a:rPr lang="en-US" sz="2800" dirty="0"/>
              <a:t>Mean, SD for clinical population</a:t>
            </a:r>
          </a:p>
        </p:txBody>
      </p:sp>
      <p:sp>
        <p:nvSpPr>
          <p:cNvPr id="5" name="Slide Number Placeholder 4"/>
          <p:cNvSpPr>
            <a:spLocks noGrp="1"/>
          </p:cNvSpPr>
          <p:nvPr>
            <p:ph type="sldNum" sz="quarter" idx="12"/>
          </p:nvPr>
        </p:nvSpPr>
        <p:spPr/>
        <p:txBody>
          <a:bodyPr/>
          <a:lstStyle/>
          <a:p>
            <a:fld id="{F5E0241B-32FF-FA4D-A45E-FABB83D780B1}" type="slidenum">
              <a:rPr lang="en-US" smtClean="0"/>
              <a:t>21</a:t>
            </a:fld>
            <a:endParaRPr lang="en-US"/>
          </a:p>
        </p:txBody>
      </p:sp>
    </p:spTree>
    <p:extLst>
      <p:ext uri="{BB962C8B-B14F-4D97-AF65-F5344CB8AC3E}">
        <p14:creationId xmlns:p14="http://schemas.microsoft.com/office/powerpoint/2010/main" val="272352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Clinically Significant Change</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Is the change </a:t>
            </a:r>
            <a:r>
              <a:rPr lang="en-US" b="1" i="1" u="sng" dirty="0"/>
              <a:t>statistically reliable</a:t>
            </a:r>
            <a:r>
              <a:rPr lang="en-US" dirty="0"/>
              <a:t>?</a:t>
            </a:r>
          </a:p>
          <a:p>
            <a:pPr marL="400050" lvl="1" indent="0">
              <a:buNone/>
            </a:pPr>
            <a:endParaRPr lang="en-US" dirty="0"/>
          </a:p>
          <a:p>
            <a:pPr marL="400050" lvl="1" indent="0">
              <a:buNone/>
            </a:pPr>
            <a:r>
              <a:rPr lang="en-US" dirty="0"/>
              <a:t>Is the participant’s </a:t>
            </a:r>
            <a:r>
              <a:rPr lang="en-US" b="1" dirty="0"/>
              <a:t>RCI</a:t>
            </a:r>
            <a:r>
              <a:rPr lang="en-US" dirty="0"/>
              <a:t> statistic greater than </a:t>
            </a:r>
            <a:r>
              <a:rPr lang="en-US" b="1" dirty="0"/>
              <a:t>|1.96|</a:t>
            </a:r>
            <a:r>
              <a:rPr lang="en-US" dirty="0"/>
              <a:t>?</a:t>
            </a:r>
          </a:p>
          <a:p>
            <a:pPr marL="400050" lvl="1" indent="0">
              <a:buNone/>
            </a:pPr>
            <a:endParaRPr lang="en-US" dirty="0"/>
          </a:p>
          <a:p>
            <a:pPr marL="514350" indent="-514350">
              <a:buFont typeface="+mj-lt"/>
              <a:buAutoNum type="arabicPeriod"/>
            </a:pPr>
            <a:r>
              <a:rPr lang="en-US" dirty="0"/>
              <a:t>Is the change </a:t>
            </a:r>
            <a:r>
              <a:rPr lang="en-US" b="1" i="1" u="sng" dirty="0"/>
              <a:t>clinically relevant</a:t>
            </a:r>
            <a:r>
              <a:rPr lang="en-US" dirty="0"/>
              <a:t>?</a:t>
            </a:r>
          </a:p>
          <a:p>
            <a:pPr marL="914400" lvl="1" indent="-514350">
              <a:buFont typeface="+mj-lt"/>
              <a:buAutoNum type="arabicPeriod"/>
            </a:pPr>
            <a:endParaRPr lang="en-US" dirty="0"/>
          </a:p>
          <a:p>
            <a:pPr marL="400050" lvl="1" indent="0">
              <a:buNone/>
            </a:pPr>
            <a:r>
              <a:rPr lang="en-US" dirty="0"/>
              <a:t>Did the participant cross the cutoff point, point </a:t>
            </a:r>
            <a:r>
              <a:rPr lang="en-US" b="1" i="1" dirty="0"/>
              <a:t>c</a:t>
            </a:r>
            <a:r>
              <a:rPr lang="en-US" dirty="0"/>
              <a:t>?</a:t>
            </a:r>
          </a:p>
        </p:txBody>
      </p:sp>
      <p:sp>
        <p:nvSpPr>
          <p:cNvPr id="5" name="Slide Number Placeholder 4"/>
          <p:cNvSpPr>
            <a:spLocks noGrp="1"/>
          </p:cNvSpPr>
          <p:nvPr>
            <p:ph type="sldNum" sz="quarter" idx="12"/>
          </p:nvPr>
        </p:nvSpPr>
        <p:spPr/>
        <p:txBody>
          <a:bodyPr/>
          <a:lstStyle/>
          <a:p>
            <a:fld id="{F5E0241B-32FF-FA4D-A45E-FABB83D780B1}" type="slidenum">
              <a:rPr lang="en-US" smtClean="0"/>
              <a:t>22</a:t>
            </a:fld>
            <a:endParaRPr lang="en-US"/>
          </a:p>
        </p:txBody>
      </p:sp>
    </p:spTree>
    <p:extLst>
      <p:ext uri="{BB962C8B-B14F-4D97-AF65-F5344CB8AC3E}">
        <p14:creationId xmlns:p14="http://schemas.microsoft.com/office/powerpoint/2010/main" val="22696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Hopelessness (BHS)</a:t>
            </a:r>
          </a:p>
        </p:txBody>
      </p:sp>
      <p:pic>
        <p:nvPicPr>
          <p:cNvPr id="7" name="Picture 6" descr="Screen Shot 2017-04-24 at 12.21.13 PM.png"/>
          <p:cNvPicPr>
            <a:picLocks/>
          </p:cNvPicPr>
          <p:nvPr/>
        </p:nvPicPr>
        <p:blipFill>
          <a:blip r:embed="rId3">
            <a:extLst>
              <a:ext uri="{28A0092B-C50C-407E-A947-70E740481C1C}">
                <a14:useLocalDpi xmlns:a14="http://schemas.microsoft.com/office/drawing/2010/main" val="0"/>
              </a:ext>
            </a:extLst>
          </a:blip>
          <a:stretch>
            <a:fillRect/>
          </a:stretch>
        </p:blipFill>
        <p:spPr>
          <a:xfrm>
            <a:off x="914400" y="1771650"/>
            <a:ext cx="7315200" cy="1591753"/>
          </a:xfrm>
          <a:prstGeom prst="rect">
            <a:avLst/>
          </a:prstGeom>
        </p:spPr>
      </p:pic>
      <p:sp>
        <p:nvSpPr>
          <p:cNvPr id="9" name="Frame 8"/>
          <p:cNvSpPr/>
          <p:nvPr/>
        </p:nvSpPr>
        <p:spPr>
          <a:xfrm>
            <a:off x="2798484" y="2307167"/>
            <a:ext cx="1371600" cy="1132417"/>
          </a:xfrm>
          <a:prstGeom prst="frame">
            <a:avLst>
              <a:gd name="adj1" fmla="val 645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5400656" y="2307167"/>
            <a:ext cx="1371600" cy="1132417"/>
          </a:xfrm>
          <a:prstGeom prst="frame">
            <a:avLst>
              <a:gd name="adj1" fmla="val 64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265399" y="3535876"/>
            <a:ext cx="2356556" cy="646331"/>
          </a:xfrm>
          <a:prstGeom prst="rect">
            <a:avLst/>
          </a:prstGeom>
          <a:noFill/>
        </p:spPr>
        <p:txBody>
          <a:bodyPr wrap="square" rtlCol="0">
            <a:spAutoFit/>
          </a:bodyPr>
          <a:lstStyle/>
          <a:p>
            <a:r>
              <a:rPr lang="en-US" sz="3600" b="1" i="1" dirty="0">
                <a:solidFill>
                  <a:srgbClr val="800000"/>
                </a:solidFill>
              </a:rPr>
              <a:t>RCI</a:t>
            </a:r>
            <a:r>
              <a:rPr lang="en-US" sz="3600" b="1" dirty="0">
                <a:solidFill>
                  <a:srgbClr val="800000"/>
                </a:solidFill>
              </a:rPr>
              <a:t> &gt; +1.96</a:t>
            </a:r>
            <a:r>
              <a:rPr lang="en-US" b="1" dirty="0">
                <a:solidFill>
                  <a:srgbClr val="800000"/>
                </a:solidFill>
              </a:rPr>
              <a:t> </a:t>
            </a:r>
          </a:p>
        </p:txBody>
      </p:sp>
      <p:sp>
        <p:nvSpPr>
          <p:cNvPr id="14" name="TextBox 13"/>
          <p:cNvSpPr txBox="1"/>
          <p:nvPr/>
        </p:nvSpPr>
        <p:spPr>
          <a:xfrm>
            <a:off x="5118778" y="3535876"/>
            <a:ext cx="2613378" cy="646331"/>
          </a:xfrm>
          <a:prstGeom prst="rect">
            <a:avLst/>
          </a:prstGeom>
          <a:noFill/>
        </p:spPr>
        <p:txBody>
          <a:bodyPr wrap="square" rtlCol="0">
            <a:spAutoFit/>
          </a:bodyPr>
          <a:lstStyle/>
          <a:p>
            <a:r>
              <a:rPr lang="en-US" sz="3600" b="1" i="1" dirty="0">
                <a:solidFill>
                  <a:schemeClr val="accent3">
                    <a:lumMod val="50000"/>
                  </a:schemeClr>
                </a:solidFill>
              </a:rPr>
              <a:t>RCI</a:t>
            </a:r>
            <a:r>
              <a:rPr lang="en-US" sz="3600" b="1" dirty="0">
                <a:solidFill>
                  <a:schemeClr val="accent3">
                    <a:lumMod val="50000"/>
                  </a:schemeClr>
                </a:solidFill>
              </a:rPr>
              <a:t> &lt; -1.96</a:t>
            </a:r>
            <a:r>
              <a:rPr lang="en-US" b="1" dirty="0">
                <a:solidFill>
                  <a:schemeClr val="accent3">
                    <a:lumMod val="50000"/>
                  </a:schemeClr>
                </a:solidFill>
              </a:rPr>
              <a:t> </a:t>
            </a:r>
          </a:p>
        </p:txBody>
      </p:sp>
      <p:sp>
        <p:nvSpPr>
          <p:cNvPr id="16" name="Slide Number Placeholder 15"/>
          <p:cNvSpPr>
            <a:spLocks noGrp="1"/>
          </p:cNvSpPr>
          <p:nvPr>
            <p:ph type="sldNum" sz="quarter" idx="12"/>
          </p:nvPr>
        </p:nvSpPr>
        <p:spPr/>
        <p:txBody>
          <a:bodyPr/>
          <a:lstStyle/>
          <a:p>
            <a:fld id="{F5E0241B-32FF-FA4D-A45E-FABB83D780B1}" type="slidenum">
              <a:rPr lang="en-US" smtClean="0"/>
              <a:t>23</a:t>
            </a:fld>
            <a:endParaRPr lang="en-US"/>
          </a:p>
        </p:txBody>
      </p:sp>
    </p:spTree>
    <p:extLst>
      <p:ext uri="{BB962C8B-B14F-4D97-AF65-F5344CB8AC3E}">
        <p14:creationId xmlns:p14="http://schemas.microsoft.com/office/powerpoint/2010/main" val="33079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Hopelessness (BHS)</a:t>
            </a:r>
          </a:p>
        </p:txBody>
      </p:sp>
      <p:pic>
        <p:nvPicPr>
          <p:cNvPr id="7" name="Picture 6" descr="Screen Shot 2017-04-24 at 12.21.13 PM.png"/>
          <p:cNvPicPr>
            <a:picLocks/>
          </p:cNvPicPr>
          <p:nvPr/>
        </p:nvPicPr>
        <p:blipFill>
          <a:blip r:embed="rId3">
            <a:extLst>
              <a:ext uri="{28A0092B-C50C-407E-A947-70E740481C1C}">
                <a14:useLocalDpi xmlns:a14="http://schemas.microsoft.com/office/drawing/2010/main" val="0"/>
              </a:ext>
            </a:extLst>
          </a:blip>
          <a:stretch>
            <a:fillRect/>
          </a:stretch>
        </p:blipFill>
        <p:spPr>
          <a:xfrm>
            <a:off x="914400" y="1771650"/>
            <a:ext cx="7315200" cy="1591753"/>
          </a:xfrm>
          <a:prstGeom prst="rect">
            <a:avLst/>
          </a:prstGeom>
        </p:spPr>
      </p:pic>
      <p:sp>
        <p:nvSpPr>
          <p:cNvPr id="2" name="Donut 1"/>
          <p:cNvSpPr/>
          <p:nvPr/>
        </p:nvSpPr>
        <p:spPr>
          <a:xfrm>
            <a:off x="6628443" y="1792817"/>
            <a:ext cx="1848556" cy="1894417"/>
          </a:xfrm>
          <a:prstGeom prst="donut">
            <a:avLst>
              <a:gd name="adj" fmla="val 67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fld id="{F5E0241B-32FF-FA4D-A45E-FABB83D780B1}" type="slidenum">
              <a:rPr lang="en-US" smtClean="0"/>
              <a:t>24</a:t>
            </a:fld>
            <a:endParaRPr lang="en-US"/>
          </a:p>
        </p:txBody>
      </p:sp>
    </p:spTree>
    <p:extLst>
      <p:ext uri="{BB962C8B-B14F-4D97-AF65-F5344CB8AC3E}">
        <p14:creationId xmlns:p14="http://schemas.microsoft.com/office/powerpoint/2010/main" val="2946252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35279873"/>
              </p:ext>
            </p:extLst>
          </p:nvPr>
        </p:nvGraphicFramePr>
        <p:xfrm>
          <a:off x="739442" y="866776"/>
          <a:ext cx="7693359" cy="42005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Hopelessness (BHS)</a:t>
            </a:r>
          </a:p>
        </p:txBody>
      </p:sp>
      <p:sp>
        <p:nvSpPr>
          <p:cNvPr id="5" name="TextBox 4"/>
          <p:cNvSpPr txBox="1"/>
          <p:nvPr/>
        </p:nvSpPr>
        <p:spPr>
          <a:xfrm>
            <a:off x="1879600" y="1198663"/>
            <a:ext cx="1437085" cy="1000274"/>
          </a:xfrm>
          <a:prstGeom prst="rect">
            <a:avLst/>
          </a:prstGeom>
          <a:ln w="12700" cmpd="sng"/>
        </p:spPr>
        <p:style>
          <a:lnRef idx="2">
            <a:schemeClr val="dk1"/>
          </a:lnRef>
          <a:fillRef idx="1">
            <a:schemeClr val="lt1"/>
          </a:fillRef>
          <a:effectRef idx="0">
            <a:schemeClr val="dk1"/>
          </a:effectRef>
          <a:fontRef idx="minor">
            <a:schemeClr val="dk1"/>
          </a:fontRef>
        </p:style>
        <p:txBody>
          <a:bodyPr wrap="square" rtlCol="0" anchor="ctr">
            <a:spAutoFit/>
          </a:bodyPr>
          <a:lstStyle/>
          <a:p>
            <a:pPr>
              <a:lnSpc>
                <a:spcPct val="120000"/>
              </a:lnSpc>
            </a:pPr>
            <a:endParaRPr lang="en-US" sz="300" dirty="0"/>
          </a:p>
          <a:p>
            <a:pPr>
              <a:lnSpc>
                <a:spcPct val="140000"/>
              </a:lnSpc>
            </a:pPr>
            <a:r>
              <a:rPr lang="en-US" dirty="0"/>
              <a:t>       = PACT</a:t>
            </a:r>
          </a:p>
          <a:p>
            <a:pPr>
              <a:lnSpc>
                <a:spcPct val="140000"/>
              </a:lnSpc>
            </a:pPr>
            <a:r>
              <a:rPr lang="en-US" dirty="0"/>
              <a:t>       = Control</a:t>
            </a:r>
          </a:p>
          <a:p>
            <a:endParaRPr lang="en-US" sz="500" dirty="0"/>
          </a:p>
        </p:txBody>
      </p:sp>
      <p:sp>
        <p:nvSpPr>
          <p:cNvPr id="14" name="Oval 13"/>
          <p:cNvSpPr>
            <a:spLocks/>
          </p:cNvSpPr>
          <p:nvPr/>
        </p:nvSpPr>
        <p:spPr>
          <a:xfrm>
            <a:off x="2024036" y="1438596"/>
            <a:ext cx="219456" cy="212868"/>
          </a:xfrm>
          <a:prstGeom prst="ellipse">
            <a:avLst/>
          </a:prstGeom>
          <a:solidFill>
            <a:srgbClr val="FF00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p:cNvSpPr/>
          <p:nvPr/>
        </p:nvSpPr>
        <p:spPr>
          <a:xfrm>
            <a:off x="2016263" y="1761760"/>
            <a:ext cx="246888" cy="244976"/>
          </a:xfrm>
          <a:prstGeom prst="triangle">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2616" y="4788443"/>
            <a:ext cx="8134792" cy="338554"/>
          </a:xfrm>
          <a:prstGeom prst="rect">
            <a:avLst/>
          </a:prstGeom>
          <a:noFill/>
        </p:spPr>
        <p:txBody>
          <a:bodyPr wrap="square" rtlCol="0">
            <a:spAutoFit/>
          </a:bodyPr>
          <a:lstStyle/>
          <a:p>
            <a:r>
              <a:rPr lang="en-US" sz="1600" dirty="0"/>
              <a:t>Morley &amp; </a:t>
            </a:r>
            <a:r>
              <a:rPr lang="en-US" sz="1600" dirty="0" err="1"/>
              <a:t>Dowzer</a:t>
            </a:r>
            <a:r>
              <a:rPr lang="en-US" sz="1600" dirty="0"/>
              <a:t>, 2014</a:t>
            </a:r>
          </a:p>
        </p:txBody>
      </p:sp>
      <p:sp>
        <p:nvSpPr>
          <p:cNvPr id="17" name="Isosceles Triangle 16"/>
          <p:cNvSpPr/>
          <p:nvPr/>
        </p:nvSpPr>
        <p:spPr>
          <a:xfrm>
            <a:off x="6699763" y="1087868"/>
            <a:ext cx="192888" cy="135951"/>
          </a:xfrm>
          <a:prstGeom prst="triangle">
            <a:avLst/>
          </a:prstGeom>
          <a:solidFill>
            <a:srgbClr val="000090"/>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013127" y="4401541"/>
            <a:ext cx="192888" cy="135951"/>
          </a:xfrm>
          <a:prstGeom prst="triangle">
            <a:avLst/>
          </a:prstGeom>
          <a:solidFill>
            <a:srgbClr val="000090"/>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fld id="{F5E0241B-32FF-FA4D-A45E-FABB83D780B1}" type="slidenum">
              <a:rPr lang="en-US" smtClean="0"/>
              <a:t>25</a:t>
            </a:fld>
            <a:endParaRPr lang="en-US"/>
          </a:p>
        </p:txBody>
      </p:sp>
      <p:sp>
        <p:nvSpPr>
          <p:cNvPr id="20" name="Isosceles Triangle 19"/>
          <p:cNvSpPr/>
          <p:nvPr/>
        </p:nvSpPr>
        <p:spPr>
          <a:xfrm>
            <a:off x="5074276" y="3101824"/>
            <a:ext cx="246888" cy="244976"/>
          </a:xfrm>
          <a:prstGeom prst="triangle">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5394076" y="3301120"/>
            <a:ext cx="246888" cy="244976"/>
          </a:xfrm>
          <a:prstGeom prst="triangle">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5394076" y="3471792"/>
            <a:ext cx="246888" cy="244976"/>
          </a:xfrm>
          <a:prstGeom prst="triangle">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394076" y="3834000"/>
            <a:ext cx="246888" cy="244976"/>
          </a:xfrm>
          <a:prstGeom prst="triangle">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57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4" name="Picture 3" descr="Screen Shot 2017-04-24 at 12.36.41 PM.png"/>
          <p:cNvPicPr>
            <a:picLocks/>
          </p:cNvPicPr>
          <p:nvPr/>
        </p:nvPicPr>
        <p:blipFill>
          <a:blip r:embed="rId2">
            <a:extLst>
              <a:ext uri="{28A0092B-C50C-407E-A947-70E740481C1C}">
                <a14:useLocalDpi xmlns:a14="http://schemas.microsoft.com/office/drawing/2010/main" val="0"/>
              </a:ext>
            </a:extLst>
          </a:blip>
          <a:stretch>
            <a:fillRect/>
          </a:stretch>
        </p:blipFill>
        <p:spPr>
          <a:xfrm>
            <a:off x="914400" y="1063229"/>
            <a:ext cx="7315200" cy="3635854"/>
          </a:xfrm>
          <a:prstGeom prst="rect">
            <a:avLst/>
          </a:prstGeom>
        </p:spPr>
      </p:pic>
      <p:sp>
        <p:nvSpPr>
          <p:cNvPr id="9" name="Donut 8"/>
          <p:cNvSpPr/>
          <p:nvPr/>
        </p:nvSpPr>
        <p:spPr>
          <a:xfrm>
            <a:off x="6736705" y="1162454"/>
            <a:ext cx="1749431" cy="1794408"/>
          </a:xfrm>
          <a:prstGeom prst="donut">
            <a:avLst>
              <a:gd name="adj" fmla="val 67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6736705" y="3251303"/>
            <a:ext cx="1749431" cy="1794408"/>
          </a:xfrm>
          <a:prstGeom prst="donut">
            <a:avLst>
              <a:gd name="adj" fmla="val 67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1" name="Slide Number Placeholder 10"/>
          <p:cNvSpPr>
            <a:spLocks noGrp="1"/>
          </p:cNvSpPr>
          <p:nvPr>
            <p:ph type="sldNum" sz="quarter" idx="12"/>
          </p:nvPr>
        </p:nvSpPr>
        <p:spPr/>
        <p:txBody>
          <a:bodyPr/>
          <a:lstStyle/>
          <a:p>
            <a:fld id="{F5E0241B-32FF-FA4D-A45E-FABB83D780B1}" type="slidenum">
              <a:rPr lang="en-US" smtClean="0"/>
              <a:t>26</a:t>
            </a:fld>
            <a:endParaRPr lang="en-US"/>
          </a:p>
        </p:txBody>
      </p:sp>
    </p:spTree>
    <p:extLst>
      <p:ext uri="{BB962C8B-B14F-4D97-AF65-F5344CB8AC3E}">
        <p14:creationId xmlns:p14="http://schemas.microsoft.com/office/powerpoint/2010/main" val="3127703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3" name="Picture 2" descr="Screen Shot 2017-04-24 at 12.40.42 PM.png"/>
          <p:cNvPicPr>
            <a:picLocks/>
          </p:cNvPicPr>
          <p:nvPr/>
        </p:nvPicPr>
        <p:blipFill>
          <a:blip r:embed="rId2">
            <a:extLst>
              <a:ext uri="{28A0092B-C50C-407E-A947-70E740481C1C}">
                <a14:useLocalDpi xmlns:a14="http://schemas.microsoft.com/office/drawing/2010/main" val="0"/>
              </a:ext>
            </a:extLst>
          </a:blip>
          <a:stretch>
            <a:fillRect/>
          </a:stretch>
        </p:blipFill>
        <p:spPr>
          <a:xfrm>
            <a:off x="914400" y="1063229"/>
            <a:ext cx="7315200" cy="3714750"/>
          </a:xfrm>
          <a:prstGeom prst="rect">
            <a:avLst/>
          </a:prstGeom>
        </p:spPr>
      </p:pic>
      <p:sp>
        <p:nvSpPr>
          <p:cNvPr id="8" name="Donut 7"/>
          <p:cNvSpPr/>
          <p:nvPr/>
        </p:nvSpPr>
        <p:spPr>
          <a:xfrm>
            <a:off x="6727568" y="1162454"/>
            <a:ext cx="1749431" cy="1794408"/>
          </a:xfrm>
          <a:prstGeom prst="donut">
            <a:avLst>
              <a:gd name="adj" fmla="val 67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6727568" y="3220100"/>
            <a:ext cx="1749431" cy="1794408"/>
          </a:xfrm>
          <a:prstGeom prst="donut">
            <a:avLst>
              <a:gd name="adj" fmla="val 67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Slide Number Placeholder 11"/>
          <p:cNvSpPr>
            <a:spLocks noGrp="1"/>
          </p:cNvSpPr>
          <p:nvPr>
            <p:ph type="sldNum" sz="quarter" idx="12"/>
          </p:nvPr>
        </p:nvSpPr>
        <p:spPr/>
        <p:txBody>
          <a:bodyPr/>
          <a:lstStyle/>
          <a:p>
            <a:fld id="{F5E0241B-32FF-FA4D-A45E-FABB83D780B1}" type="slidenum">
              <a:rPr lang="en-US" smtClean="0"/>
              <a:t>27</a:t>
            </a:fld>
            <a:endParaRPr lang="en-US"/>
          </a:p>
        </p:txBody>
      </p:sp>
    </p:spTree>
    <p:extLst>
      <p:ext uri="{BB962C8B-B14F-4D97-AF65-F5344CB8AC3E}">
        <p14:creationId xmlns:p14="http://schemas.microsoft.com/office/powerpoint/2010/main" val="208915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57200" y="1200151"/>
            <a:ext cx="8229600" cy="1080254"/>
          </a:xfrm>
        </p:spPr>
        <p:txBody>
          <a:bodyPr>
            <a:normAutofit fontScale="92500" lnSpcReduction="20000"/>
          </a:bodyPr>
          <a:lstStyle/>
          <a:p>
            <a:r>
              <a:rPr lang="en-US" sz="2800" dirty="0"/>
              <a:t>Among more clinically severe participants, more PACT participants met criteria for clinically significant reductions in:</a:t>
            </a:r>
          </a:p>
          <a:p>
            <a:endParaRPr lang="en-US" dirty="0"/>
          </a:p>
        </p:txBody>
      </p:sp>
      <p:sp>
        <p:nvSpPr>
          <p:cNvPr id="5" name="Slide Number Placeholder 4"/>
          <p:cNvSpPr>
            <a:spLocks noGrp="1"/>
          </p:cNvSpPr>
          <p:nvPr>
            <p:ph type="sldNum" sz="quarter" idx="12"/>
          </p:nvPr>
        </p:nvSpPr>
        <p:spPr/>
        <p:txBody>
          <a:bodyPr/>
          <a:lstStyle/>
          <a:p>
            <a:fld id="{F5E0241B-32FF-FA4D-A45E-FABB83D780B1}" type="slidenum">
              <a:rPr lang="en-US" smtClean="0"/>
              <a:t>28</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4160927915"/>
              </p:ext>
            </p:extLst>
          </p:nvPr>
        </p:nvGraphicFramePr>
        <p:xfrm>
          <a:off x="469412" y="2408084"/>
          <a:ext cx="8229600" cy="1714500"/>
        </p:xfrm>
        <a:graphic>
          <a:graphicData uri="http://schemas.openxmlformats.org/drawingml/2006/table">
            <a:tbl>
              <a:tblPr firstRow="1" bandRow="1">
                <a:tableStyleId>{5C22544A-7EE6-4342-B048-85BDC9FD1C3A}</a:tableStyleId>
              </a:tblPr>
              <a:tblGrid>
                <a:gridCol w="2034120">
                  <a:extLst>
                    <a:ext uri="{9D8B030D-6E8A-4147-A177-3AD203B41FA5}">
                      <a16:colId xmlns:a16="http://schemas.microsoft.com/office/drawing/2014/main" val="20000"/>
                    </a:ext>
                  </a:extLst>
                </a:gridCol>
                <a:gridCol w="1575394">
                  <a:extLst>
                    <a:ext uri="{9D8B030D-6E8A-4147-A177-3AD203B41FA5}">
                      <a16:colId xmlns:a16="http://schemas.microsoft.com/office/drawing/2014/main" val="20001"/>
                    </a:ext>
                  </a:extLst>
                </a:gridCol>
                <a:gridCol w="1673092">
                  <a:extLst>
                    <a:ext uri="{9D8B030D-6E8A-4147-A177-3AD203B41FA5}">
                      <a16:colId xmlns:a16="http://schemas.microsoft.com/office/drawing/2014/main" val="20002"/>
                    </a:ext>
                  </a:extLst>
                </a:gridCol>
                <a:gridCol w="1514332">
                  <a:extLst>
                    <a:ext uri="{9D8B030D-6E8A-4147-A177-3AD203B41FA5}">
                      <a16:colId xmlns:a16="http://schemas.microsoft.com/office/drawing/2014/main" val="20003"/>
                    </a:ext>
                  </a:extLst>
                </a:gridCol>
                <a:gridCol w="1432662">
                  <a:extLst>
                    <a:ext uri="{9D8B030D-6E8A-4147-A177-3AD203B41FA5}">
                      <a16:colId xmlns:a16="http://schemas.microsoft.com/office/drawing/2014/main" val="20004"/>
                    </a:ext>
                  </a:extLst>
                </a:gridCol>
              </a:tblGrid>
              <a:tr h="525780">
                <a:tc>
                  <a:txBody>
                    <a:bodyPr/>
                    <a:lstStyle/>
                    <a:p>
                      <a:endParaRPr lang="en-US" sz="1500" dirty="0"/>
                    </a:p>
                    <a:p>
                      <a:r>
                        <a:rPr lang="en-US" sz="1500" dirty="0"/>
                        <a:t>Outcome</a:t>
                      </a:r>
                    </a:p>
                  </a:txBody>
                  <a:tcPr marT="34290" marB="34290"/>
                </a:tc>
                <a:tc>
                  <a:txBody>
                    <a:bodyPr/>
                    <a:lstStyle/>
                    <a:p>
                      <a:pPr algn="ctr"/>
                      <a:r>
                        <a:rPr lang="en-US" sz="1500" dirty="0"/>
                        <a:t>Treatment</a:t>
                      </a:r>
                      <a:r>
                        <a:rPr lang="en-US" sz="1500" baseline="0" dirty="0"/>
                        <a:t> </a:t>
                      </a:r>
                    </a:p>
                    <a:p>
                      <a:pPr algn="ctr"/>
                      <a:r>
                        <a:rPr lang="en-US" sz="1500" baseline="0" dirty="0"/>
                        <a:t>% Recovered</a:t>
                      </a:r>
                      <a:endParaRPr lang="en-US" sz="1500" dirty="0"/>
                    </a:p>
                  </a:txBody>
                  <a:tcPr marT="34290" marB="34290"/>
                </a:tc>
                <a:tc>
                  <a:txBody>
                    <a:bodyPr/>
                    <a:lstStyle/>
                    <a:p>
                      <a:pPr algn="ctr"/>
                      <a:r>
                        <a:rPr lang="en-US" sz="1500" dirty="0"/>
                        <a:t>Control</a:t>
                      </a:r>
                    </a:p>
                    <a:p>
                      <a:pPr algn="ctr"/>
                      <a:r>
                        <a:rPr lang="en-US" sz="1500" dirty="0"/>
                        <a:t>% Recovered</a:t>
                      </a:r>
                    </a:p>
                  </a:txBody>
                  <a:tcPr marT="34290" marB="34290"/>
                </a:tc>
                <a:tc>
                  <a:txBody>
                    <a:bodyPr/>
                    <a:lstStyle/>
                    <a:p>
                      <a:pPr algn="ctr"/>
                      <a:r>
                        <a:rPr lang="en-US" sz="1500" dirty="0"/>
                        <a:t>Treatment </a:t>
                      </a:r>
                    </a:p>
                    <a:p>
                      <a:pPr algn="ctr"/>
                      <a:r>
                        <a:rPr lang="en-US" sz="1500" dirty="0"/>
                        <a:t>N</a:t>
                      </a:r>
                    </a:p>
                  </a:txBody>
                  <a:tcPr marT="34290" marB="34290"/>
                </a:tc>
                <a:tc>
                  <a:txBody>
                    <a:bodyPr/>
                    <a:lstStyle/>
                    <a:p>
                      <a:pPr algn="ctr"/>
                      <a:r>
                        <a:rPr lang="en-US" sz="1500" dirty="0"/>
                        <a:t>Control </a:t>
                      </a:r>
                    </a:p>
                    <a:p>
                      <a:pPr algn="ctr"/>
                      <a:r>
                        <a:rPr lang="en-US" sz="1500" dirty="0"/>
                        <a:t>N</a:t>
                      </a:r>
                    </a:p>
                  </a:txBody>
                  <a:tcPr marT="34290" marB="34290"/>
                </a:tc>
                <a:extLst>
                  <a:ext uri="{0D108BD9-81ED-4DB2-BD59-A6C34878D82A}">
                    <a16:rowId xmlns:a16="http://schemas.microsoft.com/office/drawing/2014/main" val="10000"/>
                  </a:ext>
                </a:extLst>
              </a:tr>
              <a:tr h="297180">
                <a:tc>
                  <a:txBody>
                    <a:bodyPr/>
                    <a:lstStyle/>
                    <a:p>
                      <a:r>
                        <a:rPr lang="en-US" sz="1500" dirty="0"/>
                        <a:t>  Hopelessness</a:t>
                      </a:r>
                    </a:p>
                  </a:txBody>
                  <a:tcPr marT="34290" marB="34290"/>
                </a:tc>
                <a:tc>
                  <a:txBody>
                    <a:bodyPr/>
                    <a:lstStyle/>
                    <a:p>
                      <a:pPr algn="ctr"/>
                      <a:r>
                        <a:rPr lang="en-US" sz="1500" dirty="0"/>
                        <a:t>83%</a:t>
                      </a:r>
                    </a:p>
                  </a:txBody>
                  <a:tcPr marT="34290" marB="34290"/>
                </a:tc>
                <a:tc>
                  <a:txBody>
                    <a:bodyPr/>
                    <a:lstStyle/>
                    <a:p>
                      <a:pPr algn="ctr"/>
                      <a:r>
                        <a:rPr lang="en-US" sz="1500" dirty="0"/>
                        <a:t>57%</a:t>
                      </a:r>
                    </a:p>
                  </a:txBody>
                  <a:tcPr marT="34290" marB="34290"/>
                </a:tc>
                <a:tc>
                  <a:txBody>
                    <a:bodyPr/>
                    <a:lstStyle/>
                    <a:p>
                      <a:pPr algn="ctr"/>
                      <a:r>
                        <a:rPr lang="en-US" sz="1500" dirty="0"/>
                        <a:t>6</a:t>
                      </a:r>
                    </a:p>
                  </a:txBody>
                  <a:tcPr marT="34290" marB="34290"/>
                </a:tc>
                <a:tc>
                  <a:txBody>
                    <a:bodyPr/>
                    <a:lstStyle/>
                    <a:p>
                      <a:pPr algn="ctr"/>
                      <a:r>
                        <a:rPr lang="en-US" sz="1500" dirty="0"/>
                        <a:t>7</a:t>
                      </a:r>
                    </a:p>
                  </a:txBody>
                  <a:tcPr marT="34290" marB="34290"/>
                </a:tc>
                <a:extLst>
                  <a:ext uri="{0D108BD9-81ED-4DB2-BD59-A6C34878D82A}">
                    <a16:rowId xmlns:a16="http://schemas.microsoft.com/office/drawing/2014/main" val="10001"/>
                  </a:ext>
                </a:extLst>
              </a:tr>
              <a:tr h="297180">
                <a:tc>
                  <a:txBody>
                    <a:bodyPr/>
                    <a:lstStyle/>
                    <a:p>
                      <a:r>
                        <a:rPr lang="en-US" sz="1500" dirty="0"/>
                        <a:t>  PTSD symptoms</a:t>
                      </a:r>
                    </a:p>
                  </a:txBody>
                  <a:tcPr marT="34290" marB="34290"/>
                </a:tc>
                <a:tc>
                  <a:txBody>
                    <a:bodyPr/>
                    <a:lstStyle/>
                    <a:p>
                      <a:pPr algn="ctr"/>
                      <a:r>
                        <a:rPr lang="en-US" sz="1500" dirty="0"/>
                        <a:t>100%</a:t>
                      </a:r>
                    </a:p>
                  </a:txBody>
                  <a:tcPr marT="34290" marB="34290"/>
                </a:tc>
                <a:tc>
                  <a:txBody>
                    <a:bodyPr/>
                    <a:lstStyle/>
                    <a:p>
                      <a:pPr algn="ctr"/>
                      <a:r>
                        <a:rPr lang="en-US" sz="1500" dirty="0"/>
                        <a:t>38%</a:t>
                      </a:r>
                    </a:p>
                  </a:txBody>
                  <a:tcPr marT="34290" marB="34290"/>
                </a:tc>
                <a:tc>
                  <a:txBody>
                    <a:bodyPr/>
                    <a:lstStyle/>
                    <a:p>
                      <a:pPr algn="ctr"/>
                      <a:r>
                        <a:rPr lang="en-US" sz="1500" dirty="0"/>
                        <a:t>3</a:t>
                      </a:r>
                    </a:p>
                  </a:txBody>
                  <a:tcPr marT="34290" marB="34290"/>
                </a:tc>
                <a:tc>
                  <a:txBody>
                    <a:bodyPr/>
                    <a:lstStyle/>
                    <a:p>
                      <a:pPr algn="ctr"/>
                      <a:r>
                        <a:rPr lang="en-US" sz="1500" dirty="0"/>
                        <a:t>8</a:t>
                      </a:r>
                    </a:p>
                  </a:txBody>
                  <a:tcPr marT="34290" marB="34290"/>
                </a:tc>
                <a:extLst>
                  <a:ext uri="{0D108BD9-81ED-4DB2-BD59-A6C34878D82A}">
                    <a16:rowId xmlns:a16="http://schemas.microsoft.com/office/drawing/2014/main" val="10002"/>
                  </a:ext>
                </a:extLst>
              </a:tr>
              <a:tr h="297180">
                <a:tc>
                  <a:txBody>
                    <a:bodyPr/>
                    <a:lstStyle/>
                    <a:p>
                      <a:r>
                        <a:rPr lang="en-US" sz="1500" dirty="0"/>
                        <a:t>  Alcohol abuse</a:t>
                      </a:r>
                    </a:p>
                  </a:txBody>
                  <a:tcPr marT="34290" marB="34290"/>
                </a:tc>
                <a:tc>
                  <a:txBody>
                    <a:bodyPr/>
                    <a:lstStyle/>
                    <a:p>
                      <a:pPr algn="ctr"/>
                      <a:r>
                        <a:rPr lang="en-US" sz="1500" dirty="0"/>
                        <a:t>100%</a:t>
                      </a:r>
                    </a:p>
                  </a:txBody>
                  <a:tcPr marT="34290" marB="34290"/>
                </a:tc>
                <a:tc>
                  <a:txBody>
                    <a:bodyPr/>
                    <a:lstStyle/>
                    <a:p>
                      <a:pPr algn="ctr"/>
                      <a:r>
                        <a:rPr lang="en-US" sz="1500" dirty="0"/>
                        <a:t>67%</a:t>
                      </a:r>
                    </a:p>
                  </a:txBody>
                  <a:tcPr marT="34290" marB="34290"/>
                </a:tc>
                <a:tc>
                  <a:txBody>
                    <a:bodyPr/>
                    <a:lstStyle/>
                    <a:p>
                      <a:pPr algn="ctr"/>
                      <a:r>
                        <a:rPr lang="en-US" sz="1500" dirty="0"/>
                        <a:t>3</a:t>
                      </a:r>
                    </a:p>
                  </a:txBody>
                  <a:tcPr marT="34290" marB="34290"/>
                </a:tc>
                <a:tc>
                  <a:txBody>
                    <a:bodyPr/>
                    <a:lstStyle/>
                    <a:p>
                      <a:pPr algn="ctr"/>
                      <a:r>
                        <a:rPr lang="en-US" sz="1500" dirty="0"/>
                        <a:t>3</a:t>
                      </a:r>
                    </a:p>
                  </a:txBody>
                  <a:tcPr marT="34290" marB="34290"/>
                </a:tc>
                <a:extLst>
                  <a:ext uri="{0D108BD9-81ED-4DB2-BD59-A6C34878D82A}">
                    <a16:rowId xmlns:a16="http://schemas.microsoft.com/office/drawing/2014/main" val="10003"/>
                  </a:ext>
                </a:extLst>
              </a:tr>
              <a:tr h="297180">
                <a:tc>
                  <a:txBody>
                    <a:bodyPr/>
                    <a:lstStyle/>
                    <a:p>
                      <a:r>
                        <a:rPr lang="en-US" sz="1500" dirty="0"/>
                        <a:t>  Depression</a:t>
                      </a:r>
                    </a:p>
                  </a:txBody>
                  <a:tcPr marT="34290" marB="34290"/>
                </a:tc>
                <a:tc>
                  <a:txBody>
                    <a:bodyPr/>
                    <a:lstStyle/>
                    <a:p>
                      <a:pPr algn="ctr"/>
                      <a:r>
                        <a:rPr lang="en-US" sz="1500" dirty="0"/>
                        <a:t>100%</a:t>
                      </a:r>
                    </a:p>
                  </a:txBody>
                  <a:tcPr marT="34290" marB="34290"/>
                </a:tc>
                <a:tc>
                  <a:txBody>
                    <a:bodyPr/>
                    <a:lstStyle/>
                    <a:p>
                      <a:pPr algn="ctr"/>
                      <a:r>
                        <a:rPr lang="en-US" sz="1500" dirty="0"/>
                        <a:t>78%</a:t>
                      </a:r>
                    </a:p>
                  </a:txBody>
                  <a:tcPr marT="34290" marB="34290"/>
                </a:tc>
                <a:tc>
                  <a:txBody>
                    <a:bodyPr/>
                    <a:lstStyle/>
                    <a:p>
                      <a:pPr algn="ctr"/>
                      <a:r>
                        <a:rPr lang="en-US" sz="1500" dirty="0"/>
                        <a:t>6</a:t>
                      </a:r>
                    </a:p>
                  </a:txBody>
                  <a:tcPr marT="34290" marB="34290"/>
                </a:tc>
                <a:tc>
                  <a:txBody>
                    <a:bodyPr/>
                    <a:lstStyle/>
                    <a:p>
                      <a:pPr algn="ctr"/>
                      <a:r>
                        <a:rPr lang="en-US" sz="1500" dirty="0"/>
                        <a:t>9</a:t>
                      </a:r>
                    </a:p>
                  </a:txBody>
                  <a:tcPr marT="34290" marB="34290"/>
                </a:tc>
                <a:extLst>
                  <a:ext uri="{0D108BD9-81ED-4DB2-BD59-A6C34878D82A}">
                    <a16:rowId xmlns:a16="http://schemas.microsoft.com/office/drawing/2014/main" val="10004"/>
                  </a:ext>
                </a:extLst>
              </a:tr>
            </a:tbl>
          </a:graphicData>
        </a:graphic>
      </p:graphicFrame>
      <p:sp>
        <p:nvSpPr>
          <p:cNvPr id="4" name="TextBox 3"/>
          <p:cNvSpPr txBox="1"/>
          <p:nvPr/>
        </p:nvSpPr>
        <p:spPr>
          <a:xfrm>
            <a:off x="3490390" y="2832123"/>
            <a:ext cx="986812" cy="461665"/>
          </a:xfrm>
          <a:prstGeom prst="rect">
            <a:avLst/>
          </a:prstGeom>
          <a:noFill/>
        </p:spPr>
        <p:txBody>
          <a:bodyPr wrap="square" rtlCol="0">
            <a:spAutoFit/>
          </a:bodyPr>
          <a:lstStyle/>
          <a:p>
            <a:r>
              <a:rPr lang="en-US" sz="2400" dirty="0">
                <a:solidFill>
                  <a:srgbClr val="008000"/>
                </a:solidFill>
                <a:latin typeface="Zapf Dingbats"/>
                <a:ea typeface="Zapf Dingbats"/>
                <a:cs typeface="Zapf Dingbats"/>
                <a:sym typeface="Zapf Dingbats"/>
              </a:rPr>
              <a:t>✓</a:t>
            </a:r>
            <a:endParaRPr lang="en-US" sz="2400" dirty="0">
              <a:solidFill>
                <a:srgbClr val="008000"/>
              </a:solidFill>
            </a:endParaRPr>
          </a:p>
        </p:txBody>
      </p:sp>
      <p:sp>
        <p:nvSpPr>
          <p:cNvPr id="7" name="TextBox 6"/>
          <p:cNvSpPr txBox="1"/>
          <p:nvPr/>
        </p:nvSpPr>
        <p:spPr>
          <a:xfrm>
            <a:off x="3496598" y="3121563"/>
            <a:ext cx="986812" cy="461665"/>
          </a:xfrm>
          <a:prstGeom prst="rect">
            <a:avLst/>
          </a:prstGeom>
          <a:noFill/>
        </p:spPr>
        <p:txBody>
          <a:bodyPr wrap="square" rtlCol="0">
            <a:spAutoFit/>
          </a:bodyPr>
          <a:lstStyle/>
          <a:p>
            <a:r>
              <a:rPr lang="en-US" sz="2400" dirty="0">
                <a:solidFill>
                  <a:srgbClr val="008000"/>
                </a:solidFill>
                <a:latin typeface="Zapf Dingbats"/>
                <a:ea typeface="Zapf Dingbats"/>
                <a:cs typeface="Zapf Dingbats"/>
                <a:sym typeface="Zapf Dingbats"/>
              </a:rPr>
              <a:t>✓</a:t>
            </a:r>
            <a:endParaRPr lang="en-US" sz="2400" dirty="0">
              <a:solidFill>
                <a:srgbClr val="008000"/>
              </a:solidFill>
            </a:endParaRPr>
          </a:p>
        </p:txBody>
      </p:sp>
      <p:sp>
        <p:nvSpPr>
          <p:cNvPr id="8" name="TextBox 7"/>
          <p:cNvSpPr txBox="1"/>
          <p:nvPr/>
        </p:nvSpPr>
        <p:spPr>
          <a:xfrm>
            <a:off x="3496598" y="3423051"/>
            <a:ext cx="986812" cy="461665"/>
          </a:xfrm>
          <a:prstGeom prst="rect">
            <a:avLst/>
          </a:prstGeom>
          <a:noFill/>
        </p:spPr>
        <p:txBody>
          <a:bodyPr wrap="square" rtlCol="0">
            <a:spAutoFit/>
          </a:bodyPr>
          <a:lstStyle/>
          <a:p>
            <a:r>
              <a:rPr lang="en-US" sz="2400" dirty="0">
                <a:solidFill>
                  <a:srgbClr val="008000"/>
                </a:solidFill>
                <a:latin typeface="Zapf Dingbats"/>
                <a:ea typeface="Zapf Dingbats"/>
                <a:cs typeface="Zapf Dingbats"/>
                <a:sym typeface="Zapf Dingbats"/>
              </a:rPr>
              <a:t>✓</a:t>
            </a:r>
            <a:endParaRPr lang="en-US" sz="2400" dirty="0">
              <a:solidFill>
                <a:srgbClr val="008000"/>
              </a:solidFill>
            </a:endParaRPr>
          </a:p>
        </p:txBody>
      </p:sp>
      <p:sp>
        <p:nvSpPr>
          <p:cNvPr id="9" name="TextBox 8"/>
          <p:cNvSpPr txBox="1"/>
          <p:nvPr/>
        </p:nvSpPr>
        <p:spPr>
          <a:xfrm>
            <a:off x="3496598" y="3697131"/>
            <a:ext cx="986812" cy="461665"/>
          </a:xfrm>
          <a:prstGeom prst="rect">
            <a:avLst/>
          </a:prstGeom>
          <a:noFill/>
        </p:spPr>
        <p:txBody>
          <a:bodyPr wrap="square" rtlCol="0">
            <a:spAutoFit/>
          </a:bodyPr>
          <a:lstStyle/>
          <a:p>
            <a:r>
              <a:rPr lang="en-US" sz="2400" dirty="0">
                <a:solidFill>
                  <a:srgbClr val="008000"/>
                </a:solidFill>
                <a:latin typeface="Zapf Dingbats"/>
                <a:ea typeface="Zapf Dingbats"/>
                <a:cs typeface="Zapf Dingbats"/>
                <a:sym typeface="Zapf Dingbats"/>
              </a:rPr>
              <a:t>✓</a:t>
            </a:r>
            <a:endParaRPr lang="en-US" sz="2400" dirty="0">
              <a:solidFill>
                <a:srgbClr val="008000"/>
              </a:solidFill>
            </a:endParaRPr>
          </a:p>
        </p:txBody>
      </p:sp>
    </p:spTree>
    <p:extLst>
      <p:ext uri="{BB962C8B-B14F-4D97-AF65-F5344CB8AC3E}">
        <p14:creationId xmlns:p14="http://schemas.microsoft.com/office/powerpoint/2010/main" val="2165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lnSpcReduction="10000"/>
          </a:bodyPr>
          <a:lstStyle/>
          <a:p>
            <a:r>
              <a:rPr lang="en-US" sz="2800" dirty="0"/>
              <a:t>PACT &gt; control on hopelessness, PTSD symptoms, and alcohol use</a:t>
            </a:r>
          </a:p>
          <a:p>
            <a:endParaRPr lang="en-US" sz="2800" dirty="0"/>
          </a:p>
          <a:p>
            <a:r>
              <a:rPr lang="en-US" sz="2800" dirty="0"/>
              <a:t>Control &gt; PACT on depression and suicide ideation</a:t>
            </a:r>
          </a:p>
          <a:p>
            <a:endParaRPr lang="en-US" sz="2800" dirty="0"/>
          </a:p>
          <a:p>
            <a:r>
              <a:rPr lang="en-US" sz="2800" dirty="0"/>
              <a:t>PACT &gt; control on all outcomes except suicide ideation among most clinically severe participants </a:t>
            </a:r>
          </a:p>
        </p:txBody>
      </p:sp>
      <p:sp>
        <p:nvSpPr>
          <p:cNvPr id="5" name="Slide Number Placeholder 4"/>
          <p:cNvSpPr>
            <a:spLocks noGrp="1"/>
          </p:cNvSpPr>
          <p:nvPr>
            <p:ph type="sldNum" sz="quarter" idx="12"/>
          </p:nvPr>
        </p:nvSpPr>
        <p:spPr/>
        <p:txBody>
          <a:bodyPr/>
          <a:lstStyle/>
          <a:p>
            <a:fld id="{F5E0241B-32FF-FA4D-A45E-FABB83D780B1}" type="slidenum">
              <a:rPr lang="en-US" smtClean="0"/>
              <a:t>29</a:t>
            </a:fld>
            <a:endParaRPr lang="en-US"/>
          </a:p>
        </p:txBody>
      </p:sp>
    </p:spTree>
    <p:extLst>
      <p:ext uri="{BB962C8B-B14F-4D97-AF65-F5344CB8AC3E}">
        <p14:creationId xmlns:p14="http://schemas.microsoft.com/office/powerpoint/2010/main" val="312491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03 at 5.22.10 PM.png"/>
          <p:cNvPicPr>
            <a:picLocks noChangeAspect="1"/>
          </p:cNvPicPr>
          <p:nvPr/>
        </p:nvPicPr>
        <p:blipFill rotWithShape="1">
          <a:blip r:embed="rId3">
            <a:extLst>
              <a:ext uri="{28A0092B-C50C-407E-A947-70E740481C1C}">
                <a14:useLocalDpi xmlns:a14="http://schemas.microsoft.com/office/drawing/2010/main" val="0"/>
              </a:ext>
            </a:extLst>
          </a:blip>
          <a:srcRect r="16328"/>
          <a:stretch/>
        </p:blipFill>
        <p:spPr>
          <a:xfrm>
            <a:off x="538856" y="1076898"/>
            <a:ext cx="7981048" cy="2996297"/>
          </a:xfrm>
          <a:prstGeom prst="rect">
            <a:avLst/>
          </a:prstGeom>
          <a:ln>
            <a:solidFill>
              <a:srgbClr val="000000"/>
            </a:solidFill>
          </a:ln>
        </p:spPr>
      </p:pic>
      <p:sp>
        <p:nvSpPr>
          <p:cNvPr id="2" name="Title 1"/>
          <p:cNvSpPr>
            <a:spLocks noGrp="1"/>
          </p:cNvSpPr>
          <p:nvPr>
            <p:ph type="title"/>
          </p:nvPr>
        </p:nvSpPr>
        <p:spPr/>
        <p:txBody>
          <a:bodyPr>
            <a:normAutofit/>
          </a:bodyPr>
          <a:lstStyle/>
          <a:p>
            <a:r>
              <a:rPr lang="en-US" dirty="0"/>
              <a:t>Military Suicide</a:t>
            </a:r>
          </a:p>
        </p:txBody>
      </p:sp>
      <p:sp>
        <p:nvSpPr>
          <p:cNvPr id="6" name="TextBox 5"/>
          <p:cNvSpPr txBox="1"/>
          <p:nvPr/>
        </p:nvSpPr>
        <p:spPr>
          <a:xfrm>
            <a:off x="171612" y="4171028"/>
            <a:ext cx="8820799" cy="738664"/>
          </a:xfrm>
          <a:prstGeom prst="rect">
            <a:avLst/>
          </a:prstGeom>
          <a:noFill/>
        </p:spPr>
        <p:txBody>
          <a:bodyPr wrap="square" rtlCol="0">
            <a:spAutoFit/>
          </a:bodyPr>
          <a:lstStyle/>
          <a:p>
            <a:r>
              <a:rPr lang="en-US" sz="1400" i="1" dirty="0"/>
              <a:t>Deaths of individuals by proportions attributable to various categories of underlying causes, active component, U.S. Armed Forces, 1998-2013. </a:t>
            </a:r>
          </a:p>
          <a:p>
            <a:r>
              <a:rPr lang="en-US" sz="1400" dirty="0"/>
              <a:t>Source: Armed Forces Health Surveillance Center, 2014</a:t>
            </a:r>
          </a:p>
        </p:txBody>
      </p:sp>
      <p:sp>
        <p:nvSpPr>
          <p:cNvPr id="5" name="Slide Number Placeholder 4"/>
          <p:cNvSpPr>
            <a:spLocks noGrp="1"/>
          </p:cNvSpPr>
          <p:nvPr>
            <p:ph type="sldNum" sz="quarter" idx="12"/>
          </p:nvPr>
        </p:nvSpPr>
        <p:spPr/>
        <p:txBody>
          <a:bodyPr/>
          <a:lstStyle/>
          <a:p>
            <a:fld id="{F5E0241B-32FF-FA4D-A45E-FABB83D780B1}" type="slidenum">
              <a:rPr lang="en-US" smtClean="0"/>
              <a:t>3</a:t>
            </a:fld>
            <a:endParaRPr lang="en-US"/>
          </a:p>
        </p:txBody>
      </p:sp>
      <p:sp>
        <p:nvSpPr>
          <p:cNvPr id="7" name="Rectangle 6"/>
          <p:cNvSpPr/>
          <p:nvPr/>
        </p:nvSpPr>
        <p:spPr>
          <a:xfrm>
            <a:off x="1115727" y="2313181"/>
            <a:ext cx="1371600" cy="192281"/>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t>Suicide</a:t>
            </a:r>
          </a:p>
        </p:txBody>
      </p:sp>
      <p:sp>
        <p:nvSpPr>
          <p:cNvPr id="8" name="Rectangle 7"/>
          <p:cNvSpPr/>
          <p:nvPr/>
        </p:nvSpPr>
        <p:spPr>
          <a:xfrm>
            <a:off x="3784605" y="2845908"/>
            <a:ext cx="2277583" cy="192281"/>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t>War, legal intervention</a:t>
            </a:r>
          </a:p>
        </p:txBody>
      </p:sp>
    </p:spTree>
    <p:extLst>
      <p:ext uri="{BB962C8B-B14F-4D97-AF65-F5344CB8AC3E}">
        <p14:creationId xmlns:p14="http://schemas.microsoft.com/office/powerpoint/2010/main" val="250792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7" name="Content Placeholder 6"/>
          <p:cNvSpPr>
            <a:spLocks noGrp="1"/>
          </p:cNvSpPr>
          <p:nvPr>
            <p:ph sz="half" idx="1"/>
          </p:nvPr>
        </p:nvSpPr>
        <p:spPr>
          <a:xfrm>
            <a:off x="457200" y="1557323"/>
            <a:ext cx="4038600" cy="2994327"/>
          </a:xfrm>
        </p:spPr>
        <p:style>
          <a:lnRef idx="2">
            <a:schemeClr val="dk1"/>
          </a:lnRef>
          <a:fillRef idx="1">
            <a:schemeClr val="lt1"/>
          </a:fillRef>
          <a:effectRef idx="0">
            <a:schemeClr val="dk1"/>
          </a:effectRef>
          <a:fontRef idx="minor">
            <a:schemeClr val="dk1"/>
          </a:fontRef>
        </p:style>
        <p:txBody>
          <a:bodyPr>
            <a:normAutofit/>
          </a:bodyPr>
          <a:lstStyle/>
          <a:p>
            <a:r>
              <a:rPr lang="en-US" sz="2400" dirty="0"/>
              <a:t>Outpatient RCT</a:t>
            </a:r>
          </a:p>
          <a:p>
            <a:r>
              <a:rPr lang="en-US" sz="2400" dirty="0"/>
              <a:t>Community sample</a:t>
            </a:r>
          </a:p>
          <a:p>
            <a:r>
              <a:rPr lang="en-US" sz="2400" dirty="0"/>
              <a:t>Mixed results re: depression</a:t>
            </a:r>
          </a:p>
          <a:p>
            <a:r>
              <a:rPr lang="en-US" sz="2400" dirty="0"/>
              <a:t>No reduction in suicide ideation</a:t>
            </a:r>
          </a:p>
          <a:p>
            <a:r>
              <a:rPr lang="en-US" sz="2400" dirty="0"/>
              <a:t>50% less likely to re-attempt over 18 months</a:t>
            </a:r>
          </a:p>
        </p:txBody>
      </p:sp>
      <p:sp>
        <p:nvSpPr>
          <p:cNvPr id="8" name="Content Placeholder 7"/>
          <p:cNvSpPr>
            <a:spLocks noGrp="1"/>
          </p:cNvSpPr>
          <p:nvPr>
            <p:ph sz="half" idx="2"/>
          </p:nvPr>
        </p:nvSpPr>
        <p:spPr>
          <a:xfrm>
            <a:off x="4648200" y="1557322"/>
            <a:ext cx="4038600" cy="2994328"/>
          </a:xfrm>
        </p:spPr>
        <p:style>
          <a:lnRef idx="2">
            <a:schemeClr val="dk1"/>
          </a:lnRef>
          <a:fillRef idx="1">
            <a:schemeClr val="lt1"/>
          </a:fillRef>
          <a:effectRef idx="0">
            <a:schemeClr val="dk1"/>
          </a:effectRef>
          <a:fontRef idx="minor">
            <a:schemeClr val="dk1"/>
          </a:fontRef>
        </p:style>
        <p:txBody>
          <a:bodyPr>
            <a:normAutofit/>
          </a:bodyPr>
          <a:lstStyle/>
          <a:p>
            <a:r>
              <a:rPr lang="en-US" sz="2400" dirty="0"/>
              <a:t>Outpatient RCT</a:t>
            </a:r>
          </a:p>
          <a:p>
            <a:r>
              <a:rPr lang="en-US" sz="2400" dirty="0"/>
              <a:t>Military sample</a:t>
            </a:r>
          </a:p>
          <a:p>
            <a:r>
              <a:rPr lang="en-US" sz="2400" dirty="0"/>
              <a:t>No reduction in depression</a:t>
            </a:r>
          </a:p>
          <a:p>
            <a:r>
              <a:rPr lang="en-US" sz="2400" dirty="0"/>
              <a:t>No reduction in suicide ideation</a:t>
            </a:r>
          </a:p>
          <a:p>
            <a:r>
              <a:rPr lang="en-US" sz="2400" dirty="0"/>
              <a:t> 60% less likely to re-attempt over 24 months </a:t>
            </a:r>
          </a:p>
        </p:txBody>
      </p:sp>
      <p:sp>
        <p:nvSpPr>
          <p:cNvPr id="5" name="Slide Number Placeholder 4"/>
          <p:cNvSpPr>
            <a:spLocks noGrp="1"/>
          </p:cNvSpPr>
          <p:nvPr>
            <p:ph type="sldNum" sz="quarter" idx="12"/>
          </p:nvPr>
        </p:nvSpPr>
        <p:spPr/>
        <p:txBody>
          <a:bodyPr/>
          <a:lstStyle/>
          <a:p>
            <a:fld id="{F5E0241B-32FF-FA4D-A45E-FABB83D780B1}" type="slidenum">
              <a:rPr lang="en-US" smtClean="0"/>
              <a:t>30</a:t>
            </a:fld>
            <a:endParaRPr lang="en-US"/>
          </a:p>
        </p:txBody>
      </p:sp>
      <p:sp>
        <p:nvSpPr>
          <p:cNvPr id="9" name="Donut 8"/>
          <p:cNvSpPr/>
          <p:nvPr/>
        </p:nvSpPr>
        <p:spPr>
          <a:xfrm>
            <a:off x="158192" y="3397710"/>
            <a:ext cx="8866738" cy="1456162"/>
          </a:xfrm>
          <a:prstGeom prst="donut">
            <a:avLst>
              <a:gd name="adj" fmla="val 732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44988" y="1063229"/>
            <a:ext cx="4050812" cy="52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Brown et al. (2005)</a:t>
            </a:r>
          </a:p>
        </p:txBody>
      </p:sp>
      <p:sp>
        <p:nvSpPr>
          <p:cNvPr id="11" name="Rectangle 10"/>
          <p:cNvSpPr/>
          <p:nvPr/>
        </p:nvSpPr>
        <p:spPr>
          <a:xfrm>
            <a:off x="4637641" y="1063229"/>
            <a:ext cx="4050812" cy="52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Rudd et al. (2015)</a:t>
            </a:r>
          </a:p>
        </p:txBody>
      </p:sp>
    </p:spTree>
    <p:extLst>
      <p:ext uri="{BB962C8B-B14F-4D97-AF65-F5344CB8AC3E}">
        <p14:creationId xmlns:p14="http://schemas.microsoft.com/office/powerpoint/2010/main" val="25386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Strengths and Limitations</a:t>
            </a:r>
          </a:p>
        </p:txBody>
      </p:sp>
      <p:sp>
        <p:nvSpPr>
          <p:cNvPr id="6" name="Content Placeholder 5"/>
          <p:cNvSpPr>
            <a:spLocks noGrp="1"/>
          </p:cNvSpPr>
          <p:nvPr>
            <p:ph sz="half" idx="1"/>
          </p:nvPr>
        </p:nvSpPr>
        <p:spPr/>
        <p:txBody>
          <a:bodyPr>
            <a:normAutofit/>
          </a:bodyPr>
          <a:lstStyle/>
          <a:p>
            <a:pPr>
              <a:buFont typeface="Wingdings" charset="2"/>
              <a:buChar char=""/>
            </a:pPr>
            <a:r>
              <a:rPr lang="en-US" sz="2400" dirty="0"/>
              <a:t>One of very few existing pilot trials of an inpatient treatment</a:t>
            </a:r>
          </a:p>
          <a:p>
            <a:pPr>
              <a:buFont typeface="Wingdings" charset="2"/>
              <a:buChar char=""/>
            </a:pPr>
            <a:r>
              <a:rPr lang="en-US" sz="2400" dirty="0"/>
              <a:t>Targeted CBT focused on suicidality</a:t>
            </a:r>
          </a:p>
          <a:p>
            <a:pPr>
              <a:buFont typeface="Wingdings" charset="2"/>
              <a:buChar char=""/>
            </a:pPr>
            <a:r>
              <a:rPr lang="en-US" sz="2400" dirty="0"/>
              <a:t>High-risk military sample</a:t>
            </a:r>
          </a:p>
          <a:p>
            <a:pPr marL="0" indent="0">
              <a:buNone/>
            </a:pPr>
            <a:endParaRPr lang="en-US" sz="2400" dirty="0"/>
          </a:p>
        </p:txBody>
      </p:sp>
      <p:sp>
        <p:nvSpPr>
          <p:cNvPr id="7" name="Content Placeholder 6"/>
          <p:cNvSpPr>
            <a:spLocks noGrp="1"/>
          </p:cNvSpPr>
          <p:nvPr>
            <p:ph sz="half" idx="2"/>
          </p:nvPr>
        </p:nvSpPr>
        <p:spPr/>
        <p:txBody>
          <a:bodyPr>
            <a:normAutofit/>
          </a:bodyPr>
          <a:lstStyle/>
          <a:p>
            <a:pPr>
              <a:buFont typeface="Lucida Grande"/>
              <a:buChar char="-"/>
            </a:pPr>
            <a:r>
              <a:rPr lang="en-US" sz="2400" dirty="0"/>
              <a:t>Small sample size</a:t>
            </a:r>
          </a:p>
          <a:p>
            <a:pPr>
              <a:buFont typeface="Lucida Grande"/>
              <a:buChar char="-"/>
            </a:pPr>
            <a:r>
              <a:rPr lang="en-US" sz="2400" dirty="0"/>
              <a:t>High attrition</a:t>
            </a:r>
          </a:p>
        </p:txBody>
      </p:sp>
      <p:sp>
        <p:nvSpPr>
          <p:cNvPr id="4" name="Slide Number Placeholder 3"/>
          <p:cNvSpPr>
            <a:spLocks noGrp="1"/>
          </p:cNvSpPr>
          <p:nvPr>
            <p:ph type="sldNum" sz="quarter" idx="12"/>
          </p:nvPr>
        </p:nvSpPr>
        <p:spPr/>
        <p:txBody>
          <a:bodyPr/>
          <a:lstStyle/>
          <a:p>
            <a:fld id="{F5E0241B-32FF-FA4D-A45E-FABB83D780B1}" type="slidenum">
              <a:rPr lang="en-US" smtClean="0"/>
              <a:t>31</a:t>
            </a:fld>
            <a:endParaRPr lang="en-US" dirty="0"/>
          </a:p>
        </p:txBody>
      </p:sp>
    </p:spTree>
    <p:extLst>
      <p:ext uri="{BB962C8B-B14F-4D97-AF65-F5344CB8AC3E}">
        <p14:creationId xmlns:p14="http://schemas.microsoft.com/office/powerpoint/2010/main" val="196428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Impressions of PACT</a:t>
            </a:r>
          </a:p>
        </p:txBody>
      </p:sp>
      <p:sp>
        <p:nvSpPr>
          <p:cNvPr id="6" name="Content Placeholder 5"/>
          <p:cNvSpPr>
            <a:spLocks noGrp="1"/>
          </p:cNvSpPr>
          <p:nvPr>
            <p:ph idx="1"/>
          </p:nvPr>
        </p:nvSpPr>
        <p:spPr/>
        <p:txBody>
          <a:bodyPr>
            <a:noAutofit/>
          </a:bodyPr>
          <a:lstStyle/>
          <a:p>
            <a:r>
              <a:rPr lang="en-US" sz="2000" dirty="0"/>
              <a:t>“It was good because although it was unpleasant to recount all of those memories, it was necessary to see it in a different way – looking at my thought processes in a new way. At the time, you just don’t want to talk about that, but in the end it was ultimately helpful and beneficial.”</a:t>
            </a:r>
          </a:p>
          <a:p>
            <a:endParaRPr lang="en-US" sz="2000" dirty="0"/>
          </a:p>
          <a:p>
            <a:r>
              <a:rPr lang="en-US" sz="2000" dirty="0"/>
              <a:t>“It would be beneficial for anyone who is depressed, not just suicidal.”</a:t>
            </a:r>
          </a:p>
          <a:p>
            <a:endParaRPr lang="en-US" sz="2000" dirty="0"/>
          </a:p>
          <a:p>
            <a:r>
              <a:rPr lang="en-US" sz="2000" dirty="0"/>
              <a:t>“It was extremely valuable to me, especially in the inpatient setting, because last time I was inpatient, I wasn’t able to get the treatment I needed to progress. It was an honor to participate.”</a:t>
            </a:r>
          </a:p>
          <a:p>
            <a:endParaRPr lang="en-US" sz="2000" dirty="0"/>
          </a:p>
        </p:txBody>
      </p:sp>
      <p:sp>
        <p:nvSpPr>
          <p:cNvPr id="5" name="Slide Number Placeholder 4"/>
          <p:cNvSpPr>
            <a:spLocks noGrp="1"/>
          </p:cNvSpPr>
          <p:nvPr>
            <p:ph type="sldNum" sz="quarter" idx="12"/>
          </p:nvPr>
        </p:nvSpPr>
        <p:spPr/>
        <p:txBody>
          <a:bodyPr/>
          <a:lstStyle/>
          <a:p>
            <a:fld id="{F5E0241B-32FF-FA4D-A45E-FABB83D780B1}" type="slidenum">
              <a:rPr lang="en-US" smtClean="0"/>
              <a:t>32</a:t>
            </a:fld>
            <a:endParaRPr lang="en-US"/>
          </a:p>
        </p:txBody>
      </p:sp>
    </p:spTree>
    <p:extLst>
      <p:ext uri="{BB962C8B-B14F-4D97-AF65-F5344CB8AC3E}">
        <p14:creationId xmlns:p14="http://schemas.microsoft.com/office/powerpoint/2010/main" val="289002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392780" y="1200151"/>
            <a:ext cx="4049159" cy="3394472"/>
          </a:xfrm>
        </p:spPr>
        <p:txBody>
          <a:bodyPr>
            <a:normAutofit/>
          </a:bodyPr>
          <a:lstStyle/>
          <a:p>
            <a:r>
              <a:rPr lang="en-US" sz="2400" dirty="0"/>
              <a:t>PACT is a novel and promising intervention for military personnel</a:t>
            </a:r>
          </a:p>
          <a:p>
            <a:endParaRPr lang="en-US" sz="2400" dirty="0"/>
          </a:p>
          <a:p>
            <a:r>
              <a:rPr lang="en-US" sz="2400" dirty="0"/>
              <a:t>A well-powered, multi-site randomized controlled trial is currently underway</a:t>
            </a:r>
          </a:p>
        </p:txBody>
      </p:sp>
      <p:sp>
        <p:nvSpPr>
          <p:cNvPr id="5" name="Slide Number Placeholder 4"/>
          <p:cNvSpPr>
            <a:spLocks noGrp="1"/>
          </p:cNvSpPr>
          <p:nvPr>
            <p:ph type="sldNum" sz="quarter" idx="12"/>
          </p:nvPr>
        </p:nvSpPr>
        <p:spPr/>
        <p:txBody>
          <a:bodyPr/>
          <a:lstStyle/>
          <a:p>
            <a:fld id="{F5E0241B-32FF-FA4D-A45E-FABB83D780B1}" type="slidenum">
              <a:rPr lang="en-US" smtClean="0"/>
              <a:t>33</a:t>
            </a:fld>
            <a:endParaRPr lang="en-US"/>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386" y="1255737"/>
            <a:ext cx="4223147" cy="2773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110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315738"/>
            <a:ext cx="8229600" cy="2474026"/>
          </a:xfrm>
        </p:spPr>
        <p:txBody>
          <a:bodyPr>
            <a:noAutofit/>
          </a:bodyPr>
          <a:lstStyle/>
          <a:p>
            <a:pPr marL="0" indent="0">
              <a:spcBef>
                <a:spcPts val="0"/>
              </a:spcBef>
              <a:buNone/>
            </a:pPr>
            <a:r>
              <a:rPr lang="en-US" sz="2400" i="1" dirty="0"/>
              <a:t>Jessica M. LaCroix, Ph.D.</a:t>
            </a:r>
          </a:p>
          <a:p>
            <a:pPr marL="0" indent="0">
              <a:spcBef>
                <a:spcPts val="0"/>
              </a:spcBef>
              <a:buNone/>
            </a:pPr>
            <a:endParaRPr lang="en-US" sz="2000" dirty="0"/>
          </a:p>
          <a:p>
            <a:pPr marL="0" indent="0">
              <a:spcBef>
                <a:spcPts val="0"/>
              </a:spcBef>
              <a:buNone/>
            </a:pPr>
            <a:r>
              <a:rPr lang="en-US" sz="2000" dirty="0">
                <a:solidFill>
                  <a:schemeClr val="tx1"/>
                </a:solidFill>
              </a:rPr>
              <a:t>Department of Medical &amp; Clinical Psychology</a:t>
            </a:r>
          </a:p>
          <a:p>
            <a:pPr marL="0" indent="0">
              <a:spcBef>
                <a:spcPts val="0"/>
              </a:spcBef>
              <a:buNone/>
            </a:pPr>
            <a:r>
              <a:rPr lang="en-US" sz="2000" dirty="0">
                <a:solidFill>
                  <a:schemeClr val="tx1"/>
                </a:solidFill>
              </a:rPr>
              <a:t>Uniformed Services University of the Health Sciences</a:t>
            </a:r>
          </a:p>
          <a:p>
            <a:pPr marL="0" indent="0">
              <a:spcBef>
                <a:spcPts val="0"/>
              </a:spcBef>
              <a:buNone/>
            </a:pPr>
            <a:r>
              <a:rPr lang="en-US" sz="2000" dirty="0">
                <a:solidFill>
                  <a:schemeClr val="tx1"/>
                </a:solidFill>
              </a:rPr>
              <a:t>11300 Rockville Pike, Suite 1115</a:t>
            </a:r>
          </a:p>
          <a:p>
            <a:pPr marL="0" indent="0">
              <a:spcBef>
                <a:spcPts val="0"/>
              </a:spcBef>
              <a:buNone/>
            </a:pPr>
            <a:r>
              <a:rPr lang="en-US" sz="2000" dirty="0">
                <a:solidFill>
                  <a:schemeClr val="tx1"/>
                </a:solidFill>
              </a:rPr>
              <a:t>Bethesda, MD 20852</a:t>
            </a:r>
          </a:p>
          <a:p>
            <a:pPr marL="0" indent="0">
              <a:spcBef>
                <a:spcPts val="0"/>
              </a:spcBef>
              <a:buNone/>
            </a:pPr>
            <a:r>
              <a:rPr lang="is-IS" sz="2000" dirty="0">
                <a:solidFill>
                  <a:schemeClr val="tx1"/>
                </a:solidFill>
              </a:rPr>
              <a:t>Phone: (301) 295-0211</a:t>
            </a:r>
          </a:p>
          <a:p>
            <a:pPr marL="0" indent="0">
              <a:spcBef>
                <a:spcPts val="0"/>
              </a:spcBef>
              <a:buNone/>
            </a:pPr>
            <a:r>
              <a:rPr lang="en-US" sz="2000" dirty="0">
                <a:solidFill>
                  <a:schemeClr val="tx1"/>
                </a:solidFill>
              </a:rPr>
              <a:t>Email: </a:t>
            </a:r>
            <a:r>
              <a:rPr lang="en-US" sz="2000" u="sng" dirty="0">
                <a:solidFill>
                  <a:schemeClr val="tx1"/>
                </a:solidFill>
                <a:hlinkClick r:id="rId2"/>
              </a:rPr>
              <a:t>jessica.lacroix.ctr@usuhs.edu</a:t>
            </a:r>
            <a:endParaRPr lang="en-US" sz="2000" dirty="0">
              <a:solidFill>
                <a:schemeClr val="tx1"/>
              </a:solidFill>
            </a:endParaRPr>
          </a:p>
          <a:p>
            <a:pPr marL="0" indent="0">
              <a:buNone/>
            </a:pPr>
            <a:endParaRPr lang="en-US" sz="2800" dirty="0"/>
          </a:p>
        </p:txBody>
      </p:sp>
      <p:sp>
        <p:nvSpPr>
          <p:cNvPr id="7" name="Title 7"/>
          <p:cNvSpPr txBox="1">
            <a:spLocks/>
          </p:cNvSpPr>
          <p:nvPr/>
        </p:nvSpPr>
        <p:spPr>
          <a:xfrm>
            <a:off x="685800" y="1145747"/>
            <a:ext cx="7543800" cy="9929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Thank you</a:t>
            </a:r>
          </a:p>
        </p:txBody>
      </p:sp>
      <p:sp>
        <p:nvSpPr>
          <p:cNvPr id="3" name="Slide Number Placeholder 2"/>
          <p:cNvSpPr>
            <a:spLocks noGrp="1"/>
          </p:cNvSpPr>
          <p:nvPr>
            <p:ph type="sldNum" sz="quarter" idx="12"/>
          </p:nvPr>
        </p:nvSpPr>
        <p:spPr/>
        <p:txBody>
          <a:bodyPr/>
          <a:lstStyle/>
          <a:p>
            <a:fld id="{F5E0241B-32FF-FA4D-A45E-FABB83D780B1}" type="slidenum">
              <a:rPr lang="en-US" smtClean="0"/>
              <a:t>34</a:t>
            </a:fld>
            <a:endParaRPr lang="en-US"/>
          </a:p>
        </p:txBody>
      </p:sp>
      <p:pic>
        <p:nvPicPr>
          <p:cNvPr id="8" name="Picture 7" descr="USU Medicine Long Logo (updated2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92" y="0"/>
            <a:ext cx="4572000" cy="1181797"/>
          </a:xfrm>
          <a:prstGeom prst="rect">
            <a:avLst/>
          </a:prstGeom>
        </p:spPr>
      </p:pic>
    </p:spTree>
    <p:extLst>
      <p:ext uri="{BB962C8B-B14F-4D97-AF65-F5344CB8AC3E}">
        <p14:creationId xmlns:p14="http://schemas.microsoft.com/office/powerpoint/2010/main" val="421779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p:cNvSpPr>
          <p:nvPr/>
        </p:nvSpPr>
        <p:spPr>
          <a:xfrm>
            <a:off x="1152308" y="280090"/>
            <a:ext cx="4114800" cy="3771900"/>
          </a:xfrm>
          <a:prstGeom prst="ellips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800" dirty="0">
                <a:solidFill>
                  <a:schemeClr val="tx1"/>
                </a:solidFill>
              </a:rPr>
              <a:t>    </a:t>
            </a:r>
          </a:p>
        </p:txBody>
      </p:sp>
      <p:sp>
        <p:nvSpPr>
          <p:cNvPr id="9" name="TextBox 8"/>
          <p:cNvSpPr txBox="1"/>
          <p:nvPr/>
        </p:nvSpPr>
        <p:spPr>
          <a:xfrm>
            <a:off x="182616" y="4788443"/>
            <a:ext cx="8961384" cy="338554"/>
          </a:xfrm>
          <a:prstGeom prst="rect">
            <a:avLst/>
          </a:prstGeom>
          <a:noFill/>
        </p:spPr>
        <p:txBody>
          <a:bodyPr wrap="square" rtlCol="0">
            <a:spAutoFit/>
          </a:bodyPr>
          <a:lstStyle/>
          <a:p>
            <a:r>
              <a:rPr lang="en-US" sz="1600" dirty="0"/>
              <a:t>Bolton et al., 2007; Harris &amp; </a:t>
            </a:r>
            <a:r>
              <a:rPr lang="en-US" sz="1600" dirty="0" err="1"/>
              <a:t>Barraclough</a:t>
            </a:r>
            <a:r>
              <a:rPr lang="en-US" sz="1600" dirty="0"/>
              <a:t>, 1997; </a:t>
            </a:r>
            <a:r>
              <a:rPr lang="en-US" sz="1600" dirty="0" err="1"/>
              <a:t>Luxton</a:t>
            </a:r>
            <a:r>
              <a:rPr lang="en-US" sz="1600" dirty="0"/>
              <a:t> et al., 2013; </a:t>
            </a:r>
            <a:r>
              <a:rPr lang="en-US" sz="1600" dirty="0" err="1"/>
              <a:t>Ramsawh</a:t>
            </a:r>
            <a:r>
              <a:rPr lang="en-US" sz="1600" dirty="0"/>
              <a:t> et al., 2014</a:t>
            </a:r>
          </a:p>
        </p:txBody>
      </p:sp>
      <p:sp>
        <p:nvSpPr>
          <p:cNvPr id="6" name="Slide Number Placeholder 5"/>
          <p:cNvSpPr>
            <a:spLocks noGrp="1"/>
          </p:cNvSpPr>
          <p:nvPr>
            <p:ph type="sldNum" sz="quarter" idx="12"/>
          </p:nvPr>
        </p:nvSpPr>
        <p:spPr/>
        <p:txBody>
          <a:bodyPr/>
          <a:lstStyle/>
          <a:p>
            <a:fld id="{F5E0241B-32FF-FA4D-A45E-FABB83D780B1}" type="slidenum">
              <a:rPr lang="en-US" smtClean="0"/>
              <a:t>4</a:t>
            </a:fld>
            <a:endParaRPr lang="en-US"/>
          </a:p>
        </p:txBody>
      </p:sp>
      <p:pic>
        <p:nvPicPr>
          <p:cNvPr id="4" name="Picture 3"/>
          <p:cNvPicPr>
            <a:picLocks/>
          </p:cNvPicPr>
          <p:nvPr/>
        </p:nvPicPr>
        <p:blipFill rotWithShape="1">
          <a:blip r:embed="rId3">
            <a:extLst>
              <a:ext uri="{BEBA8EAE-BF5A-486C-A8C5-ECC9F3942E4B}">
                <a14:imgProps xmlns:a14="http://schemas.microsoft.com/office/drawing/2010/main">
                  <a14:imgLayer r:embed="rId4">
                    <a14:imgEffect>
                      <a14:backgroundRemoval t="6147" b="89955" l="9100" r="82200">
                        <a14:foregroundMark x1="46200" y1="7796" x2="49900" y2="7496"/>
                        <a14:foregroundMark x1="50100" y1="8246" x2="53800" y2="53523"/>
                        <a14:foregroundMark x1="43200" y1="39580" x2="37800" y2="77661"/>
                        <a14:foregroundMark x1="49200" y1="51124" x2="56300" y2="78711"/>
                        <a14:foregroundMark x1="27500" y1="41679" x2="25400" y2="15142"/>
                        <a14:foregroundMark x1="18500" y1="28936" x2="34400" y2="65967"/>
                        <a14:foregroundMark x1="17500" y1="61019" x2="17500" y2="77361"/>
                        <a14:foregroundMark x1="31100" y1="65517" x2="28600" y2="78411"/>
                        <a14:foregroundMark x1="69500" y1="23688" x2="68500" y2="86957"/>
                        <a14:foregroundMark x1="10400" y1="79760" x2="55400" y2="79160"/>
                        <a14:foregroundMark x1="58400" y1="80210" x2="68500" y2="88156"/>
                        <a14:foregroundMark x1="10900" y1="80810" x2="10900" y2="89205"/>
                        <a14:foregroundMark x1="14600" y1="86657" x2="65800" y2="88156"/>
                        <a14:foregroundMark x1="70400" y1="88006" x2="81200" y2="83958"/>
                        <a14:foregroundMark x1="80600" y1="86957" x2="71500" y2="88156"/>
                        <a14:backgroundMark x1="47300" y1="50375" x2="53300" y2="77361"/>
                        <a14:backgroundMark x1="34400" y1="13643" x2="34400" y2="13643"/>
                        <a14:backgroundMark x1="36500" y1="15142" x2="36300" y2="59070"/>
                        <a14:backgroundMark x1="36200" y1="66567" x2="35600" y2="80210"/>
                        <a14:backgroundMark x1="23500" y1="58021" x2="22200" y2="79460"/>
                        <a14:backgroundMark x1="64700" y1="61469" x2="64900" y2="84708"/>
                        <a14:backgroundMark x1="15900" y1="46477" x2="15900" y2="50675"/>
                        <a14:backgroundMark x1="74100" y1="78111" x2="74100" y2="78111"/>
                        <a14:backgroundMark x1="71500" y1="76762" x2="71800" y2="84258"/>
                      </a14:backgroundRemoval>
                    </a14:imgEffect>
                  </a14:imgLayer>
                </a14:imgProps>
              </a:ext>
            </a:extLst>
          </a:blip>
          <a:srcRect r="8570"/>
          <a:stretch/>
        </p:blipFill>
        <p:spPr>
          <a:xfrm>
            <a:off x="2057400" y="1146140"/>
            <a:ext cx="5029200" cy="324391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488977" y="750001"/>
            <a:ext cx="1014342" cy="461665"/>
          </a:xfrm>
          <a:prstGeom prst="rect">
            <a:avLst/>
          </a:prstGeom>
          <a:noFill/>
        </p:spPr>
        <p:txBody>
          <a:bodyPr wrap="square" rtlCol="0">
            <a:spAutoFit/>
          </a:bodyPr>
          <a:lstStyle/>
          <a:p>
            <a:r>
              <a:rPr lang="en-US" sz="2400" dirty="0"/>
              <a:t>PTSD</a:t>
            </a:r>
          </a:p>
        </p:txBody>
      </p:sp>
    </p:spTree>
    <p:extLst>
      <p:ext uri="{BB962C8B-B14F-4D97-AF65-F5344CB8AC3E}">
        <p14:creationId xmlns:p14="http://schemas.microsoft.com/office/powerpoint/2010/main" val="369981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p:cNvSpPr>
          <p:nvPr/>
        </p:nvSpPr>
        <p:spPr>
          <a:xfrm>
            <a:off x="1152308" y="280090"/>
            <a:ext cx="4114800" cy="3771900"/>
          </a:xfrm>
          <a:prstGeom prst="ellips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800" dirty="0">
                <a:solidFill>
                  <a:schemeClr val="tx1"/>
                </a:solidFill>
              </a:rPr>
              <a:t>    </a:t>
            </a:r>
          </a:p>
        </p:txBody>
      </p:sp>
      <p:sp>
        <p:nvSpPr>
          <p:cNvPr id="7" name="Oval 6"/>
          <p:cNvSpPr>
            <a:spLocks/>
          </p:cNvSpPr>
          <p:nvPr/>
        </p:nvSpPr>
        <p:spPr>
          <a:xfrm>
            <a:off x="4010919" y="280090"/>
            <a:ext cx="4114800" cy="3771900"/>
          </a:xfrm>
          <a:prstGeom prst="ellips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sz="2800" dirty="0">
              <a:solidFill>
                <a:srgbClr val="000000"/>
              </a:solidFill>
            </a:endParaRPr>
          </a:p>
        </p:txBody>
      </p:sp>
      <p:sp>
        <p:nvSpPr>
          <p:cNvPr id="9" name="TextBox 8"/>
          <p:cNvSpPr txBox="1"/>
          <p:nvPr/>
        </p:nvSpPr>
        <p:spPr>
          <a:xfrm>
            <a:off x="182616" y="4788443"/>
            <a:ext cx="8961384" cy="338554"/>
          </a:xfrm>
          <a:prstGeom prst="rect">
            <a:avLst/>
          </a:prstGeom>
          <a:noFill/>
        </p:spPr>
        <p:txBody>
          <a:bodyPr wrap="square" rtlCol="0">
            <a:spAutoFit/>
          </a:bodyPr>
          <a:lstStyle/>
          <a:p>
            <a:r>
              <a:rPr lang="en-US" sz="1600" dirty="0"/>
              <a:t>Bolton et al., 2007; Harris &amp; </a:t>
            </a:r>
            <a:r>
              <a:rPr lang="en-US" sz="1600" dirty="0" err="1"/>
              <a:t>Barraclough</a:t>
            </a:r>
            <a:r>
              <a:rPr lang="en-US" sz="1600" dirty="0"/>
              <a:t>, 1997; </a:t>
            </a:r>
            <a:r>
              <a:rPr lang="en-US" sz="1600" dirty="0" err="1"/>
              <a:t>Luxton</a:t>
            </a:r>
            <a:r>
              <a:rPr lang="en-US" sz="1600" dirty="0"/>
              <a:t> et al., 2013; </a:t>
            </a:r>
            <a:r>
              <a:rPr lang="en-US" sz="1600" dirty="0" err="1"/>
              <a:t>Ramsawh</a:t>
            </a:r>
            <a:r>
              <a:rPr lang="en-US" sz="1600" dirty="0"/>
              <a:t> et al., 2014</a:t>
            </a:r>
          </a:p>
        </p:txBody>
      </p:sp>
      <p:sp>
        <p:nvSpPr>
          <p:cNvPr id="6" name="Slide Number Placeholder 5"/>
          <p:cNvSpPr>
            <a:spLocks noGrp="1"/>
          </p:cNvSpPr>
          <p:nvPr>
            <p:ph type="sldNum" sz="quarter" idx="12"/>
          </p:nvPr>
        </p:nvSpPr>
        <p:spPr/>
        <p:txBody>
          <a:bodyPr/>
          <a:lstStyle/>
          <a:p>
            <a:fld id="{F5E0241B-32FF-FA4D-A45E-FABB83D780B1}" type="slidenum">
              <a:rPr lang="en-US" smtClean="0"/>
              <a:t>5</a:t>
            </a:fld>
            <a:endParaRPr lang="en-US"/>
          </a:p>
        </p:txBody>
      </p:sp>
      <p:pic>
        <p:nvPicPr>
          <p:cNvPr id="4" name="Picture 3"/>
          <p:cNvPicPr>
            <a:picLocks/>
          </p:cNvPicPr>
          <p:nvPr/>
        </p:nvPicPr>
        <p:blipFill rotWithShape="1">
          <a:blip r:embed="rId3">
            <a:extLst>
              <a:ext uri="{BEBA8EAE-BF5A-486C-A8C5-ECC9F3942E4B}">
                <a14:imgProps xmlns:a14="http://schemas.microsoft.com/office/drawing/2010/main">
                  <a14:imgLayer r:embed="rId4">
                    <a14:imgEffect>
                      <a14:backgroundRemoval t="6147" b="89955" l="9100" r="82200">
                        <a14:foregroundMark x1="46200" y1="7796" x2="49900" y2="7496"/>
                        <a14:foregroundMark x1="50100" y1="8246" x2="53800" y2="53523"/>
                        <a14:foregroundMark x1="43200" y1="39580" x2="37800" y2="77661"/>
                        <a14:foregroundMark x1="49200" y1="51124" x2="56300" y2="78711"/>
                        <a14:foregroundMark x1="27500" y1="41679" x2="25400" y2="15142"/>
                        <a14:foregroundMark x1="18500" y1="28936" x2="34400" y2="65967"/>
                        <a14:foregroundMark x1="17500" y1="61019" x2="17500" y2="77361"/>
                        <a14:foregroundMark x1="31100" y1="65517" x2="28600" y2="78411"/>
                        <a14:foregroundMark x1="69500" y1="23688" x2="68500" y2="86957"/>
                        <a14:foregroundMark x1="10400" y1="79760" x2="55400" y2="79160"/>
                        <a14:foregroundMark x1="58400" y1="80210" x2="68500" y2="88156"/>
                        <a14:foregroundMark x1="10900" y1="80810" x2="10900" y2="89205"/>
                        <a14:foregroundMark x1="14600" y1="86657" x2="65800" y2="88156"/>
                        <a14:foregroundMark x1="70400" y1="88006" x2="81200" y2="83958"/>
                        <a14:foregroundMark x1="80600" y1="86957" x2="71500" y2="88156"/>
                        <a14:backgroundMark x1="47300" y1="50375" x2="53300" y2="77361"/>
                        <a14:backgroundMark x1="34400" y1="13643" x2="34400" y2="13643"/>
                        <a14:backgroundMark x1="36500" y1="15142" x2="36300" y2="59070"/>
                        <a14:backgroundMark x1="36200" y1="66567" x2="35600" y2="80210"/>
                        <a14:backgroundMark x1="23500" y1="58021" x2="22200" y2="79460"/>
                        <a14:backgroundMark x1="64700" y1="61469" x2="64900" y2="84708"/>
                        <a14:backgroundMark x1="15900" y1="46477" x2="15900" y2="50675"/>
                        <a14:backgroundMark x1="74100" y1="78111" x2="74100" y2="78111"/>
                        <a14:backgroundMark x1="71500" y1="76762" x2="71800" y2="84258"/>
                      </a14:backgroundRemoval>
                    </a14:imgEffect>
                  </a14:imgLayer>
                </a14:imgProps>
              </a:ext>
            </a:extLst>
          </a:blip>
          <a:srcRect r="8570"/>
          <a:stretch/>
        </p:blipFill>
        <p:spPr>
          <a:xfrm>
            <a:off x="2057400" y="1146140"/>
            <a:ext cx="5029200" cy="324391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60565" y="750001"/>
            <a:ext cx="2485361" cy="461665"/>
          </a:xfrm>
          <a:prstGeom prst="rect">
            <a:avLst/>
          </a:prstGeom>
          <a:noFill/>
        </p:spPr>
        <p:txBody>
          <a:bodyPr wrap="square" rtlCol="0">
            <a:spAutoFit/>
          </a:bodyPr>
          <a:lstStyle/>
          <a:p>
            <a:r>
              <a:rPr lang="en-US" sz="2400" dirty="0">
                <a:solidFill>
                  <a:srgbClr val="000000"/>
                </a:solidFill>
              </a:rPr>
              <a:t> Alcohol Abuse</a:t>
            </a:r>
            <a:endParaRPr lang="en-US" sz="2400" dirty="0"/>
          </a:p>
        </p:txBody>
      </p:sp>
      <p:sp>
        <p:nvSpPr>
          <p:cNvPr id="10" name="TextBox 9"/>
          <p:cNvSpPr txBox="1"/>
          <p:nvPr/>
        </p:nvSpPr>
        <p:spPr>
          <a:xfrm>
            <a:off x="2488977" y="750001"/>
            <a:ext cx="1014342" cy="461665"/>
          </a:xfrm>
          <a:prstGeom prst="rect">
            <a:avLst/>
          </a:prstGeom>
          <a:noFill/>
        </p:spPr>
        <p:txBody>
          <a:bodyPr wrap="square" rtlCol="0">
            <a:spAutoFit/>
          </a:bodyPr>
          <a:lstStyle/>
          <a:p>
            <a:r>
              <a:rPr lang="en-US" sz="2400" dirty="0"/>
              <a:t>PTSD</a:t>
            </a:r>
          </a:p>
        </p:txBody>
      </p:sp>
    </p:spTree>
    <p:extLst>
      <p:ext uri="{BB962C8B-B14F-4D97-AF65-F5344CB8AC3E}">
        <p14:creationId xmlns:p14="http://schemas.microsoft.com/office/powerpoint/2010/main" val="47710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p:cNvSpPr>
          <p:nvPr/>
        </p:nvSpPr>
        <p:spPr>
          <a:xfrm>
            <a:off x="1152308" y="280090"/>
            <a:ext cx="4114800" cy="3771900"/>
          </a:xfrm>
          <a:prstGeom prst="ellips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2800" dirty="0">
                <a:solidFill>
                  <a:schemeClr val="tx1"/>
                </a:solidFill>
              </a:rPr>
              <a:t>    </a:t>
            </a:r>
          </a:p>
        </p:txBody>
      </p:sp>
      <p:sp>
        <p:nvSpPr>
          <p:cNvPr id="7" name="Oval 6"/>
          <p:cNvSpPr>
            <a:spLocks/>
          </p:cNvSpPr>
          <p:nvPr/>
        </p:nvSpPr>
        <p:spPr>
          <a:xfrm>
            <a:off x="4010919" y="280090"/>
            <a:ext cx="4114800" cy="3771900"/>
          </a:xfrm>
          <a:prstGeom prst="ellips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sz="2800" dirty="0">
              <a:solidFill>
                <a:srgbClr val="000000"/>
              </a:solidFill>
            </a:endParaRPr>
          </a:p>
        </p:txBody>
      </p:sp>
      <p:sp>
        <p:nvSpPr>
          <p:cNvPr id="8" name="Oval 7"/>
          <p:cNvSpPr>
            <a:spLocks/>
          </p:cNvSpPr>
          <p:nvPr/>
        </p:nvSpPr>
        <p:spPr>
          <a:xfrm>
            <a:off x="2683764" y="1029415"/>
            <a:ext cx="3776472" cy="3771900"/>
          </a:xfrm>
          <a:prstGeom prst="ellipse">
            <a:avLst/>
          </a:prstGeom>
          <a:solidFill>
            <a:schemeClr val="accent2">
              <a:alpha val="42000"/>
            </a:schemeClr>
          </a:solidFill>
        </p:spPr>
        <p:style>
          <a:lnRef idx="2">
            <a:schemeClr val="accent2">
              <a:shade val="50000"/>
            </a:schemeClr>
          </a:lnRef>
          <a:fillRef idx="1">
            <a:schemeClr val="accent2"/>
          </a:fillRef>
          <a:effectRef idx="0">
            <a:schemeClr val="accent2"/>
          </a:effectRef>
          <a:fontRef idx="minor">
            <a:schemeClr val="lt1"/>
          </a:fontRef>
        </p:style>
        <p:txBody>
          <a:bodyPr bIns="0" rtlCol="0" anchor="b"/>
          <a:lstStyle/>
          <a:p>
            <a:pPr algn="ctr"/>
            <a:endParaRPr lang="en-US" sz="2800" dirty="0">
              <a:solidFill>
                <a:srgbClr val="000000"/>
              </a:solidFill>
            </a:endParaRPr>
          </a:p>
          <a:p>
            <a:pPr algn="ctr"/>
            <a:r>
              <a:rPr lang="en-US" sz="2800" dirty="0">
                <a:solidFill>
                  <a:srgbClr val="000000"/>
                </a:solidFill>
              </a:rPr>
              <a:t>     </a:t>
            </a:r>
          </a:p>
          <a:p>
            <a:pPr algn="ctr"/>
            <a:endParaRPr lang="en-US" sz="2800" dirty="0">
              <a:solidFill>
                <a:srgbClr val="000000"/>
              </a:solidFill>
            </a:endParaRPr>
          </a:p>
          <a:p>
            <a:pPr algn="ctr">
              <a:lnSpc>
                <a:spcPct val="250000"/>
              </a:lnSpc>
            </a:pPr>
            <a:endParaRPr lang="en-US" sz="2800" dirty="0">
              <a:solidFill>
                <a:srgbClr val="000000"/>
              </a:solidFill>
            </a:endParaRPr>
          </a:p>
        </p:txBody>
      </p:sp>
      <p:sp>
        <p:nvSpPr>
          <p:cNvPr id="9" name="TextBox 8"/>
          <p:cNvSpPr txBox="1"/>
          <p:nvPr/>
        </p:nvSpPr>
        <p:spPr>
          <a:xfrm>
            <a:off x="182616" y="4788443"/>
            <a:ext cx="8961384" cy="338554"/>
          </a:xfrm>
          <a:prstGeom prst="rect">
            <a:avLst/>
          </a:prstGeom>
          <a:noFill/>
        </p:spPr>
        <p:txBody>
          <a:bodyPr wrap="square" rtlCol="0">
            <a:spAutoFit/>
          </a:bodyPr>
          <a:lstStyle/>
          <a:p>
            <a:r>
              <a:rPr lang="en-US" sz="1600" dirty="0"/>
              <a:t>Bolton et al., 2007; Harris &amp; </a:t>
            </a:r>
            <a:r>
              <a:rPr lang="en-US" sz="1600" dirty="0" err="1"/>
              <a:t>Barraclough</a:t>
            </a:r>
            <a:r>
              <a:rPr lang="en-US" sz="1600" dirty="0"/>
              <a:t>, 1997; </a:t>
            </a:r>
            <a:r>
              <a:rPr lang="en-US" sz="1600" dirty="0" err="1"/>
              <a:t>Luxton</a:t>
            </a:r>
            <a:r>
              <a:rPr lang="en-US" sz="1600" dirty="0"/>
              <a:t> et al., 2013; </a:t>
            </a:r>
            <a:r>
              <a:rPr lang="en-US" sz="1600" dirty="0" err="1"/>
              <a:t>Ramsawh</a:t>
            </a:r>
            <a:r>
              <a:rPr lang="en-US" sz="1600" dirty="0"/>
              <a:t> et al., 2014</a:t>
            </a:r>
          </a:p>
        </p:txBody>
      </p:sp>
      <p:sp>
        <p:nvSpPr>
          <p:cNvPr id="2" name="TextBox 1"/>
          <p:cNvSpPr txBox="1"/>
          <p:nvPr/>
        </p:nvSpPr>
        <p:spPr>
          <a:xfrm>
            <a:off x="3162128" y="3586008"/>
            <a:ext cx="2984500" cy="923330"/>
          </a:xfrm>
          <a:prstGeom prst="rect">
            <a:avLst/>
          </a:prstGeom>
          <a:noFill/>
        </p:spPr>
        <p:txBody>
          <a:bodyPr wrap="square" rtlCol="0">
            <a:spAutoFit/>
          </a:bodyPr>
          <a:lstStyle/>
          <a:p>
            <a:pPr algn="ctr">
              <a:lnSpc>
                <a:spcPct val="250000"/>
              </a:lnSpc>
            </a:pPr>
            <a:r>
              <a:rPr lang="en-US" sz="2400" dirty="0">
                <a:solidFill>
                  <a:srgbClr val="000000"/>
                </a:solidFill>
              </a:rPr>
              <a:t>Hospitalization</a:t>
            </a:r>
          </a:p>
        </p:txBody>
      </p:sp>
      <p:sp>
        <p:nvSpPr>
          <p:cNvPr id="6" name="Slide Number Placeholder 5"/>
          <p:cNvSpPr>
            <a:spLocks noGrp="1"/>
          </p:cNvSpPr>
          <p:nvPr>
            <p:ph type="sldNum" sz="quarter" idx="12"/>
          </p:nvPr>
        </p:nvSpPr>
        <p:spPr/>
        <p:txBody>
          <a:bodyPr/>
          <a:lstStyle/>
          <a:p>
            <a:fld id="{F5E0241B-32FF-FA4D-A45E-FABB83D780B1}" type="slidenum">
              <a:rPr lang="en-US" smtClean="0"/>
              <a:t>6</a:t>
            </a:fld>
            <a:endParaRPr lang="en-US"/>
          </a:p>
        </p:txBody>
      </p:sp>
      <p:pic>
        <p:nvPicPr>
          <p:cNvPr id="4" name="Picture 3"/>
          <p:cNvPicPr>
            <a:picLocks/>
          </p:cNvPicPr>
          <p:nvPr/>
        </p:nvPicPr>
        <p:blipFill rotWithShape="1">
          <a:blip r:embed="rId3">
            <a:extLst>
              <a:ext uri="{BEBA8EAE-BF5A-486C-A8C5-ECC9F3942E4B}">
                <a14:imgProps xmlns:a14="http://schemas.microsoft.com/office/drawing/2010/main">
                  <a14:imgLayer r:embed="rId4">
                    <a14:imgEffect>
                      <a14:backgroundRemoval t="6147" b="89955" l="9100" r="82200">
                        <a14:foregroundMark x1="46200" y1="7796" x2="49900" y2="7496"/>
                        <a14:foregroundMark x1="50100" y1="8246" x2="53800" y2="53523"/>
                        <a14:foregroundMark x1="43200" y1="39580" x2="37800" y2="77661"/>
                        <a14:foregroundMark x1="49200" y1="51124" x2="56300" y2="78711"/>
                        <a14:foregroundMark x1="27500" y1="41679" x2="25400" y2="15142"/>
                        <a14:foregroundMark x1="18500" y1="28936" x2="34400" y2="65967"/>
                        <a14:foregroundMark x1="17500" y1="61019" x2="17500" y2="77361"/>
                        <a14:foregroundMark x1="31100" y1="65517" x2="28600" y2="78411"/>
                        <a14:foregroundMark x1="69500" y1="23688" x2="68500" y2="86957"/>
                        <a14:foregroundMark x1="10400" y1="79760" x2="55400" y2="79160"/>
                        <a14:foregroundMark x1="58400" y1="80210" x2="68500" y2="88156"/>
                        <a14:foregroundMark x1="10900" y1="80810" x2="10900" y2="89205"/>
                        <a14:foregroundMark x1="14600" y1="86657" x2="65800" y2="88156"/>
                        <a14:foregroundMark x1="70400" y1="88006" x2="81200" y2="83958"/>
                        <a14:foregroundMark x1="80600" y1="86957" x2="71500" y2="88156"/>
                        <a14:backgroundMark x1="47300" y1="50375" x2="53300" y2="77361"/>
                        <a14:backgroundMark x1="34400" y1="13643" x2="34400" y2="13643"/>
                        <a14:backgroundMark x1="36500" y1="15142" x2="36300" y2="59070"/>
                        <a14:backgroundMark x1="36200" y1="66567" x2="35600" y2="80210"/>
                        <a14:backgroundMark x1="23500" y1="58021" x2="22200" y2="79460"/>
                        <a14:backgroundMark x1="64700" y1="61469" x2="64900" y2="84708"/>
                        <a14:backgroundMark x1="15900" y1="46477" x2="15900" y2="50675"/>
                        <a14:backgroundMark x1="74100" y1="78111" x2="74100" y2="78111"/>
                        <a14:backgroundMark x1="71500" y1="76762" x2="71800" y2="84258"/>
                      </a14:backgroundRemoval>
                    </a14:imgEffect>
                  </a14:imgLayer>
                </a14:imgProps>
              </a:ext>
            </a:extLst>
          </a:blip>
          <a:srcRect r="8570"/>
          <a:stretch/>
        </p:blipFill>
        <p:spPr>
          <a:xfrm>
            <a:off x="2057400" y="1146140"/>
            <a:ext cx="5029200" cy="324391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60565" y="750001"/>
            <a:ext cx="2485361" cy="461665"/>
          </a:xfrm>
          <a:prstGeom prst="rect">
            <a:avLst/>
          </a:prstGeom>
          <a:noFill/>
        </p:spPr>
        <p:txBody>
          <a:bodyPr wrap="square" rtlCol="0">
            <a:spAutoFit/>
          </a:bodyPr>
          <a:lstStyle/>
          <a:p>
            <a:r>
              <a:rPr lang="en-US" sz="2400" dirty="0">
                <a:solidFill>
                  <a:srgbClr val="000000"/>
                </a:solidFill>
              </a:rPr>
              <a:t> Alcohol Abuse</a:t>
            </a:r>
            <a:endParaRPr lang="en-US" sz="2400" dirty="0"/>
          </a:p>
        </p:txBody>
      </p:sp>
      <p:sp>
        <p:nvSpPr>
          <p:cNvPr id="10" name="TextBox 9"/>
          <p:cNvSpPr txBox="1"/>
          <p:nvPr/>
        </p:nvSpPr>
        <p:spPr>
          <a:xfrm>
            <a:off x="2488977" y="750001"/>
            <a:ext cx="1014342" cy="461665"/>
          </a:xfrm>
          <a:prstGeom prst="rect">
            <a:avLst/>
          </a:prstGeom>
          <a:noFill/>
        </p:spPr>
        <p:txBody>
          <a:bodyPr wrap="square" rtlCol="0">
            <a:spAutoFit/>
          </a:bodyPr>
          <a:lstStyle/>
          <a:p>
            <a:r>
              <a:rPr lang="en-US" sz="2400" dirty="0"/>
              <a:t>PTSD</a:t>
            </a:r>
          </a:p>
        </p:txBody>
      </p:sp>
    </p:spTree>
    <p:extLst>
      <p:ext uri="{BB962C8B-B14F-4D97-AF65-F5344CB8AC3E}">
        <p14:creationId xmlns:p14="http://schemas.microsoft.com/office/powerpoint/2010/main" val="47710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E0241B-32FF-FA4D-A45E-FABB83D780B1}" type="slidenum">
              <a:rPr lang="en-US" smtClean="0"/>
              <a:t>7</a:t>
            </a:fld>
            <a:endParaRPr lang="en-US" dirty="0"/>
          </a:p>
        </p:txBody>
      </p:sp>
      <p:pic>
        <p:nvPicPr>
          <p:cNvPr id="5" name="Picture 4" descr="Screen Shot 2017-07-30 at 9.05.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90" y="272162"/>
            <a:ext cx="4159204" cy="3921535"/>
          </a:xfrm>
          <a:prstGeom prst="rect">
            <a:avLst/>
          </a:prstGeom>
          <a:ln>
            <a:solidFill>
              <a:schemeClr val="tx1"/>
            </a:solidFill>
          </a:ln>
        </p:spPr>
      </p:pic>
      <p:sp>
        <p:nvSpPr>
          <p:cNvPr id="6" name="TextBox 5"/>
          <p:cNvSpPr txBox="1"/>
          <p:nvPr/>
        </p:nvSpPr>
        <p:spPr>
          <a:xfrm>
            <a:off x="153072" y="4265305"/>
            <a:ext cx="5506567" cy="738664"/>
          </a:xfrm>
          <a:prstGeom prst="rect">
            <a:avLst/>
          </a:prstGeom>
          <a:noFill/>
        </p:spPr>
        <p:txBody>
          <a:bodyPr wrap="square" rtlCol="0">
            <a:spAutoFit/>
          </a:bodyPr>
          <a:lstStyle/>
          <a:p>
            <a:r>
              <a:rPr lang="en-US" sz="1400" i="1" dirty="0"/>
              <a:t>Percentage of medical encounters and hospital bed days attributable to burden of disease categories, active component, U.S. Armed Forces.</a:t>
            </a:r>
          </a:p>
          <a:p>
            <a:r>
              <a:rPr lang="en-US" sz="1400" dirty="0"/>
              <a:t>Source: Armed Forces Health Surveillance Center, 2015</a:t>
            </a:r>
          </a:p>
        </p:txBody>
      </p:sp>
      <p:sp>
        <p:nvSpPr>
          <p:cNvPr id="15" name="Rectangular Callout 14"/>
          <p:cNvSpPr/>
          <p:nvPr/>
        </p:nvSpPr>
        <p:spPr>
          <a:xfrm>
            <a:off x="4739374" y="266899"/>
            <a:ext cx="4058375" cy="984751"/>
          </a:xfrm>
          <a:prstGeom prst="wedgeRectCallout">
            <a:avLst>
              <a:gd name="adj1" fmla="val -113915"/>
              <a:gd name="adj2" fmla="val 179566"/>
            </a:avLst>
          </a:prstGeom>
          <a:solidFill>
            <a:srgbClr val="4BA54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chemeClr val="bg1"/>
                </a:solidFill>
              </a:rPr>
              <a:t>42.8% of all hospitalizations are due to mental health issues</a:t>
            </a:r>
          </a:p>
        </p:txBody>
      </p:sp>
      <p:sp>
        <p:nvSpPr>
          <p:cNvPr id="16" name="Rectangle 15"/>
          <p:cNvSpPr/>
          <p:nvPr/>
        </p:nvSpPr>
        <p:spPr>
          <a:xfrm>
            <a:off x="4739374" y="1877475"/>
            <a:ext cx="4058375" cy="1316074"/>
          </a:xfrm>
          <a:prstGeom prst="rect">
            <a:avLst/>
          </a:prstGeom>
          <a:solidFill>
            <a:srgbClr val="4BA54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solidFill>
                  <a:srgbClr val="FFFFFF"/>
                </a:solidFill>
              </a:rPr>
              <a:t>Service members with a history of psychiatric hospitalization are 5X more likely to die by suicide within 12 months </a:t>
            </a:r>
            <a:r>
              <a:rPr lang="en-US" sz="1400" dirty="0">
                <a:solidFill>
                  <a:srgbClr val="FFFFFF"/>
                </a:solidFill>
              </a:rPr>
              <a:t>(</a:t>
            </a:r>
            <a:r>
              <a:rPr lang="en-US" sz="1400" dirty="0" err="1">
                <a:solidFill>
                  <a:srgbClr val="FFFFFF"/>
                </a:solidFill>
              </a:rPr>
              <a:t>Luxton</a:t>
            </a:r>
            <a:r>
              <a:rPr lang="en-US" sz="1400" dirty="0">
                <a:solidFill>
                  <a:srgbClr val="FFFFFF"/>
                </a:solidFill>
              </a:rPr>
              <a:t> et al., 2013)</a:t>
            </a:r>
          </a:p>
        </p:txBody>
      </p:sp>
    </p:spTree>
    <p:extLst>
      <p:ext uri="{BB962C8B-B14F-4D97-AF65-F5344CB8AC3E}">
        <p14:creationId xmlns:p14="http://schemas.microsoft.com/office/powerpoint/2010/main" val="13891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Suicide Attempt</a:t>
            </a:r>
          </a:p>
        </p:txBody>
      </p:sp>
      <p:sp>
        <p:nvSpPr>
          <p:cNvPr id="4" name="Slide Number Placeholder 3"/>
          <p:cNvSpPr>
            <a:spLocks noGrp="1"/>
          </p:cNvSpPr>
          <p:nvPr>
            <p:ph type="sldNum" sz="quarter" idx="12"/>
          </p:nvPr>
        </p:nvSpPr>
        <p:spPr/>
        <p:txBody>
          <a:bodyPr/>
          <a:lstStyle/>
          <a:p>
            <a:fld id="{F5E0241B-32FF-FA4D-A45E-FABB83D780B1}" type="slidenum">
              <a:rPr lang="en-US" smtClean="0"/>
              <a:t>8</a:t>
            </a:fld>
            <a:endParaRPr lang="en-US"/>
          </a:p>
        </p:txBody>
      </p:sp>
      <p:pic>
        <p:nvPicPr>
          <p:cNvPr id="5" name="Picture 4" descr="Screen Shot 2017-07-31 at 5.53.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11" y="1207831"/>
            <a:ext cx="5853215" cy="2643719"/>
          </a:xfrm>
          <a:prstGeom prst="rect">
            <a:avLst/>
          </a:prstGeom>
          <a:ln>
            <a:solidFill>
              <a:schemeClr val="tx1"/>
            </a:solidFill>
          </a:ln>
          <a:effectLst>
            <a:outerShdw blurRad="50800" dist="38100" dir="8100000" algn="tr" rotWithShape="0">
              <a:prstClr val="black">
                <a:alpha val="40000"/>
              </a:prstClr>
            </a:outerShdw>
          </a:effectLst>
        </p:spPr>
      </p:pic>
      <p:sp>
        <p:nvSpPr>
          <p:cNvPr id="8" name="TextBox 7"/>
          <p:cNvSpPr txBox="1"/>
          <p:nvPr/>
        </p:nvSpPr>
        <p:spPr>
          <a:xfrm>
            <a:off x="182616" y="4788443"/>
            <a:ext cx="8961384" cy="338554"/>
          </a:xfrm>
          <a:prstGeom prst="rect">
            <a:avLst/>
          </a:prstGeom>
          <a:noFill/>
        </p:spPr>
        <p:txBody>
          <a:bodyPr wrap="square" rtlCol="0">
            <a:spAutoFit/>
          </a:bodyPr>
          <a:lstStyle/>
          <a:p>
            <a:r>
              <a:rPr lang="en-US" sz="1600" dirty="0"/>
              <a:t>Franklin et al., 2017</a:t>
            </a:r>
          </a:p>
        </p:txBody>
      </p:sp>
      <p:sp>
        <p:nvSpPr>
          <p:cNvPr id="3" name="TextBox 2"/>
          <p:cNvSpPr txBox="1"/>
          <p:nvPr/>
        </p:nvSpPr>
        <p:spPr>
          <a:xfrm>
            <a:off x="4913764" y="2413958"/>
            <a:ext cx="3591764" cy="2077492"/>
          </a:xfrm>
          <a:prstGeom prst="rect">
            <a:avLst/>
          </a:prstGeom>
          <a:ln w="12700" cmpd="sng"/>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pPr>
            <a:r>
              <a:rPr lang="en-US" dirty="0"/>
              <a:t>Top 5 predictors of suicide death:</a:t>
            </a:r>
          </a:p>
          <a:p>
            <a:pPr indent="-342900">
              <a:lnSpc>
                <a:spcPct val="120000"/>
              </a:lnSpc>
              <a:buAutoNum type="arabicPeriod"/>
            </a:pPr>
            <a:r>
              <a:rPr lang="en-US" dirty="0"/>
              <a:t>Prior psychiatric hospitalization</a:t>
            </a:r>
          </a:p>
          <a:p>
            <a:pPr indent="-342900">
              <a:lnSpc>
                <a:spcPct val="120000"/>
              </a:lnSpc>
              <a:buAutoNum type="arabicPeriod"/>
            </a:pPr>
            <a:r>
              <a:rPr lang="en-US" dirty="0"/>
              <a:t>Prior suicide attempt</a:t>
            </a:r>
          </a:p>
          <a:p>
            <a:pPr indent="-342900">
              <a:lnSpc>
                <a:spcPct val="120000"/>
              </a:lnSpc>
              <a:buAutoNum type="arabicPeriod"/>
            </a:pPr>
            <a:r>
              <a:rPr lang="en-US" dirty="0"/>
              <a:t>Prior suicide ideation</a:t>
            </a:r>
          </a:p>
          <a:p>
            <a:pPr indent="-342900">
              <a:lnSpc>
                <a:spcPct val="120000"/>
              </a:lnSpc>
              <a:buAutoNum type="arabicPeriod"/>
            </a:pPr>
            <a:r>
              <a:rPr lang="en-US" dirty="0"/>
              <a:t>Lower SES</a:t>
            </a:r>
          </a:p>
          <a:p>
            <a:pPr indent="-342900">
              <a:lnSpc>
                <a:spcPct val="120000"/>
              </a:lnSpc>
              <a:buAutoNum type="arabicPeriod"/>
            </a:pPr>
            <a:r>
              <a:rPr lang="en-US" dirty="0"/>
              <a:t>Stressful life events</a:t>
            </a:r>
          </a:p>
        </p:txBody>
      </p:sp>
    </p:spTree>
    <p:extLst>
      <p:ext uri="{BB962C8B-B14F-4D97-AF65-F5344CB8AC3E}">
        <p14:creationId xmlns:p14="http://schemas.microsoft.com/office/powerpoint/2010/main" val="26694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Inpatient Psychiatric Care</a:t>
            </a:r>
          </a:p>
        </p:txBody>
      </p:sp>
      <p:sp>
        <p:nvSpPr>
          <p:cNvPr id="4" name="Slide Number Placeholder 3"/>
          <p:cNvSpPr>
            <a:spLocks noGrp="1"/>
          </p:cNvSpPr>
          <p:nvPr>
            <p:ph type="sldNum" sz="quarter" idx="12"/>
          </p:nvPr>
        </p:nvSpPr>
        <p:spPr/>
        <p:txBody>
          <a:bodyPr/>
          <a:lstStyle/>
          <a:p>
            <a:fld id="{F5E0241B-32FF-FA4D-A45E-FABB83D780B1}" type="slidenum">
              <a:rPr lang="en-US" smtClean="0"/>
              <a:t>9</a:t>
            </a:fld>
            <a:endParaRPr lang="en-US"/>
          </a:p>
        </p:txBody>
      </p:sp>
      <p:sp>
        <p:nvSpPr>
          <p:cNvPr id="5" name="Content Placeholder 2"/>
          <p:cNvSpPr>
            <a:spLocks noGrp="1"/>
          </p:cNvSpPr>
          <p:nvPr>
            <p:ph sz="half" idx="1"/>
          </p:nvPr>
        </p:nvSpPr>
        <p:spPr>
          <a:xfrm>
            <a:off x="980114" y="1662770"/>
            <a:ext cx="3240553" cy="2114550"/>
          </a:xfrm>
        </p:spPr>
        <p:txBody>
          <a:bodyPr>
            <a:normAutofit fontScale="70000" lnSpcReduction="20000"/>
          </a:bodyPr>
          <a:lstStyle/>
          <a:p>
            <a:r>
              <a:rPr lang="en-US" dirty="0"/>
              <a:t>Group Therapy</a:t>
            </a:r>
          </a:p>
          <a:p>
            <a:r>
              <a:rPr lang="en-US" dirty="0"/>
              <a:t>Medication </a:t>
            </a:r>
          </a:p>
          <a:p>
            <a:r>
              <a:rPr lang="en-US" dirty="0"/>
              <a:t>Art Therapy</a:t>
            </a:r>
          </a:p>
          <a:p>
            <a:r>
              <a:rPr lang="en-US" dirty="0"/>
              <a:t>Physical Therapy</a:t>
            </a:r>
          </a:p>
          <a:p>
            <a:r>
              <a:rPr lang="en-US" dirty="0"/>
              <a:t>Recreation Therapy</a:t>
            </a:r>
          </a:p>
          <a:p>
            <a:r>
              <a:rPr lang="en-US" dirty="0"/>
              <a:t>Individual Therapy</a:t>
            </a:r>
          </a:p>
        </p:txBody>
      </p:sp>
      <p:sp>
        <p:nvSpPr>
          <p:cNvPr id="6" name="TextBox 5"/>
          <p:cNvSpPr txBox="1"/>
          <p:nvPr/>
        </p:nvSpPr>
        <p:spPr>
          <a:xfrm>
            <a:off x="4609750" y="3231793"/>
            <a:ext cx="2971800" cy="1200328"/>
          </a:xfrm>
          <a:prstGeom prst="rect">
            <a:avLst/>
          </a:prstGeom>
          <a:noFill/>
        </p:spPr>
        <p:txBody>
          <a:bodyPr wrap="square" rtlCol="0">
            <a:spAutoFit/>
          </a:bodyPr>
          <a:lstStyle/>
          <a:p>
            <a:pPr algn="ctr" fontAlgn="base">
              <a:spcBef>
                <a:spcPct val="0"/>
              </a:spcBef>
              <a:spcAft>
                <a:spcPct val="0"/>
              </a:spcAft>
            </a:pPr>
            <a:r>
              <a:rPr lang="en-US" sz="2400" dirty="0">
                <a:solidFill>
                  <a:srgbClr val="FF0000"/>
                </a:solidFill>
                <a:latin typeface="Book Antiqua" panose="02040602050305030304" pitchFamily="18" charset="0"/>
              </a:rPr>
              <a:t>None Targeted Directly at Reducing Suicide Risk</a:t>
            </a: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765" y="1334063"/>
            <a:ext cx="3274714" cy="1626513"/>
          </a:xfrm>
          <a:prstGeom prst="rect">
            <a:avLst/>
          </a:prstGeom>
          <a:effectLst>
            <a:outerShdw blurRad="50800" dist="38100" dir="8100000" algn="tr" rotWithShape="0">
              <a:prstClr val="black">
                <a:alpha val="40000"/>
              </a:prstClr>
            </a:outerShdw>
          </a:effectLst>
        </p:spPr>
      </p:pic>
      <p:sp>
        <p:nvSpPr>
          <p:cNvPr id="10" name="Right Brace 9"/>
          <p:cNvSpPr/>
          <p:nvPr/>
        </p:nvSpPr>
        <p:spPr>
          <a:xfrm>
            <a:off x="3470571" y="1597570"/>
            <a:ext cx="914400" cy="2819401"/>
          </a:xfrm>
          <a:prstGeom prst="rightBrace">
            <a:avLst>
              <a:gd name="adj1" fmla="val 8333"/>
              <a:gd name="adj2" fmla="val 80474"/>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FFFF00"/>
              </a:solidFill>
            </a:endParaRPr>
          </a:p>
        </p:txBody>
      </p:sp>
    </p:spTree>
    <p:extLst>
      <p:ext uri="{BB962C8B-B14F-4D97-AF65-F5344CB8AC3E}">
        <p14:creationId xmlns:p14="http://schemas.microsoft.com/office/powerpoint/2010/main" val="32490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12229</TotalTime>
  <Words>1777</Words>
  <Application>Microsoft Office PowerPoint</Application>
  <PresentationFormat>On-screen Show (16:9)</PresentationFormat>
  <Paragraphs>324</Paragraphs>
  <Slides>34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Book Antiqua</vt:lpstr>
      <vt:lpstr>Calibri</vt:lpstr>
      <vt:lpstr>Lucida Grande</vt:lpstr>
      <vt:lpstr>Wingdings</vt:lpstr>
      <vt:lpstr>Zapf Dingbats</vt:lpstr>
      <vt:lpstr>Office Theme</vt:lpstr>
      <vt:lpstr>Clinically Significant Change Following  Post Admission Cognitive Therapy for  Suicidal Military Service Members with Histories of Trauma:  A Pilot Randomized Controlled Trial</vt:lpstr>
      <vt:lpstr>PowerPoint Presentation</vt:lpstr>
      <vt:lpstr>Military Suicide</vt:lpstr>
      <vt:lpstr>PowerPoint Presentation</vt:lpstr>
      <vt:lpstr>PowerPoint Presentation</vt:lpstr>
      <vt:lpstr>PowerPoint Presentation</vt:lpstr>
      <vt:lpstr>PowerPoint Presentation</vt:lpstr>
      <vt:lpstr>Prior Suicide Attempt</vt:lpstr>
      <vt:lpstr>Inpatient Psychiatric Care</vt:lpstr>
      <vt:lpstr>Post Admission Cognitive Therapy (PACT)</vt:lpstr>
      <vt:lpstr>Stages of Treatment Development Research</vt:lpstr>
      <vt:lpstr>Participants</vt:lpstr>
      <vt:lpstr>Outcomes</vt:lpstr>
      <vt:lpstr>Clinically Significant Change</vt:lpstr>
      <vt:lpstr>Is the change statistically reliable? </vt:lpstr>
      <vt:lpstr>Is the change statistically reliable? </vt:lpstr>
      <vt:lpstr>Is the change statistically reliable? </vt:lpstr>
      <vt:lpstr>Is the change statistically reliable? </vt:lpstr>
      <vt:lpstr>Is the change clinically relevant?</vt:lpstr>
      <vt:lpstr>Is the change clinically relevant?</vt:lpstr>
      <vt:lpstr>Is the change clinically relevant?</vt:lpstr>
      <vt:lpstr>Clinically Significant Change</vt:lpstr>
      <vt:lpstr>Hopelessness (BHS)</vt:lpstr>
      <vt:lpstr>Hopelessness (BHS)</vt:lpstr>
      <vt:lpstr>Hopelessness (BHS)</vt:lpstr>
      <vt:lpstr>Results</vt:lpstr>
      <vt:lpstr>Results</vt:lpstr>
      <vt:lpstr>Results</vt:lpstr>
      <vt:lpstr>Discussion</vt:lpstr>
      <vt:lpstr>Discussion</vt:lpstr>
      <vt:lpstr>Strengths and Limitations</vt:lpstr>
      <vt:lpstr>Impressions of PACT</vt:lpstr>
      <vt:lpstr>Future Directions</vt:lpstr>
      <vt:lpstr>PowerPoint Presentation</vt:lpstr>
    </vt:vector>
  </TitlesOfParts>
  <Company>Henry M. Jackson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Clinically Significant Change Following Post Admission Cognitive Therapy for Suicidal Military Service Members with Histories of Trauma: A Pilot Randomized Controlled Trial</dc:title>
  <dc:creator>Jessica LaCroix</dc:creator>
  <cp:lastModifiedBy>Marina Spenner</cp:lastModifiedBy>
  <cp:revision>114</cp:revision>
  <dcterms:created xsi:type="dcterms:W3CDTF">2017-04-13T16:34:28Z</dcterms:created>
  <dcterms:modified xsi:type="dcterms:W3CDTF">2017-08-09T19:18:12Z</dcterms:modified>
</cp:coreProperties>
</file>