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75" r:id="rId5"/>
    <p:sldId id="288" r:id="rId6"/>
    <p:sldId id="276" r:id="rId7"/>
    <p:sldId id="272" r:id="rId8"/>
    <p:sldId id="265" r:id="rId9"/>
    <p:sldId id="268" r:id="rId10"/>
    <p:sldId id="270" r:id="rId11"/>
    <p:sldId id="284" r:id="rId12"/>
    <p:sldId id="286" r:id="rId13"/>
    <p:sldId id="271" r:id="rId14"/>
    <p:sldId id="285" r:id="rId15"/>
    <p:sldId id="287" r:id="rId16"/>
    <p:sldId id="281" r:id="rId17"/>
    <p:sldId id="283" r:id="rId18"/>
    <p:sldId id="277" r:id="rId19"/>
    <p:sldId id="278" r:id="rId20"/>
    <p:sldId id="279" r:id="rId21"/>
    <p:sldId id="263" r:id="rId22"/>
    <p:sldId id="28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5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Sheet1!$B$1:$F$1</c:f>
              <c:strCache>
                <c:ptCount val="5"/>
                <c:pt idx="0">
                  <c:v>More than 20</c:v>
                </c:pt>
                <c:pt idx="1">
                  <c:v>Approx 16-20</c:v>
                </c:pt>
                <c:pt idx="2">
                  <c:v>Approx 11-15</c:v>
                </c:pt>
                <c:pt idx="3">
                  <c:v>Approx 6-10</c:v>
                </c:pt>
                <c:pt idx="4">
                  <c:v>Approx 5 or Less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10.0</c:v>
                </c:pt>
                <c:pt idx="1">
                  <c:v>1.0</c:v>
                </c:pt>
                <c:pt idx="2">
                  <c:v>3.0</c:v>
                </c:pt>
                <c:pt idx="3">
                  <c:v>4.0</c:v>
                </c:pt>
                <c:pt idx="4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7-49AC-B4EB-1F9C7595D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3313864"/>
        <c:axId val="2100425656"/>
      </c:barChart>
      <c:catAx>
        <c:axId val="-2143313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00425656"/>
        <c:crosses val="autoZero"/>
        <c:auto val="1"/>
        <c:lblAlgn val="ctr"/>
        <c:lblOffset val="100"/>
        <c:noMultiLvlLbl val="0"/>
      </c:catAx>
      <c:valAx>
        <c:axId val="2100425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43313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40C60-189F-7748-AF84-ABD54BCFC7CD}" type="datetimeFigureOut">
              <a:rPr lang="en-US" smtClean="0"/>
              <a:t>8/1/17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ABF8-65A7-104A-AE7F-353AF0FA96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9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CF3E-28D1-244D-B1D8-7C931F930A91}" type="datetimeFigureOut">
              <a:rPr lang="en-US" smtClean="0"/>
              <a:t>8/1/17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28ECE-5E93-3641-A223-DD4C09E988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28ECE-5E93-3641-A223-DD4C09E988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5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6FA74-81C4-4B29-920D-9EE18C0CC7F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9C4-A163-9B41-B3E7-54479C4C2836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A175-7013-2B45-8150-BE03AC31F660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1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9F09-EE0A-1048-9F86-204C99D64C30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AD6-2D7E-7642-9948-0E76E4F3B492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8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1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8AA3B-03A3-3E42-920F-CB743551018D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B6F9-02E4-2949-84DE-5B74802CD3A5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A402-D99A-FD49-9E98-9609AABF1E62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4E7D-2282-C145-9DA5-FD93002E3930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BB8F-6CCD-0241-AA9A-03947519F39B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9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265AF-7A83-1C40-BAC7-62E30872C628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8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C6F-78C9-924D-BFAD-559B86ECF491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0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2432-1B02-F042-A27A-9A41612D0764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44E8-48E4-3F47-B0FC-6D7B4910CD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xassuicideprevention.org/training/video-training-lessons-guides/stories-of-help/" TargetMode="Externa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34219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An Approach for Partnership Across Community and VA/DoD for SMVF Suicide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Lisa Sullivan, @StopTXSuicides – Texas Suicide Prevention </a:t>
            </a:r>
            <a:r>
              <a:rPr lang="en-US" sz="1800" dirty="0" smtClean="0"/>
              <a:t>Council</a:t>
            </a:r>
          </a:p>
          <a:p>
            <a:r>
              <a:rPr lang="en-US" sz="1800" dirty="0" smtClean="0"/>
              <a:t>Merily </a:t>
            </a:r>
            <a:r>
              <a:rPr lang="en-US" sz="1800" dirty="0"/>
              <a:t>Keller, @StopTXSuicides, Texas Suicide Prevention Council</a:t>
            </a:r>
          </a:p>
          <a:p>
            <a:r>
              <a:rPr lang="en-US" sz="1800" dirty="0" smtClean="0"/>
              <a:t>Perry </a:t>
            </a:r>
            <a:r>
              <a:rPr lang="en-US" sz="1800" dirty="0"/>
              <a:t>Jefferies, </a:t>
            </a:r>
            <a:r>
              <a:rPr lang="en-US" sz="1800" dirty="0" smtClean="0"/>
              <a:t>TexVet</a:t>
            </a:r>
            <a:r>
              <a:rPr lang="en-US" sz="1800" dirty="0" smtClean="0"/>
              <a:t> Initiative</a:t>
            </a:r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27" y="3904593"/>
            <a:ext cx="1379625" cy="105541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3FD8-10D6-4849-81BC-71239224DB21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91022"/>
          </a:xfrm>
        </p:spPr>
        <p:txBody>
          <a:bodyPr>
            <a:normAutofit/>
          </a:bodyPr>
          <a:lstStyle/>
          <a:p>
            <a:r>
              <a:rPr lang="en-US" sz="3600" dirty="0"/>
              <a:t>TVC’s Veterans Mental Health Program and Military Veteran Peer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79400" y="1397000"/>
            <a:ext cx="8636000" cy="357162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VMHP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Trains and provides technical assistance to SMVF peers, licensed mental health providers, mental health organizations, community and faith-based organizations and state agencies on the impacts of military-related trauma and the individuals who have been MTA affected.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Includes Criminal  Justice and diversion programs for justice involved veterans using GAINS Center SIM</a:t>
            </a:r>
          </a:p>
          <a:p>
            <a:pPr>
              <a:buFont typeface="Wingdings" charset="2"/>
              <a:buChar char="§"/>
            </a:pPr>
            <a:r>
              <a:rPr lang="en-US" dirty="0"/>
              <a:t>MVPN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Recipient:  VA Abraham Lincoln Pillar of Excellence Award for Innovative State Program  in 2015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Peer to Peer Support through training, technical assistance and certification to Local Mental Health Authority-based MVPN Peer Service Coordinators to create a statewide network of military trauma-affected Veteran peer support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37 Full-time Peer Service Coordinators across Texas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Train and support a extensive peer network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Peer Service Coordinators are co-located with Texas Local Mental Health Authorities  (LMHAs) to provide direct referral to mental health care when needed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Most LMHAs are Zero Suicide sites </a:t>
            </a:r>
          </a:p>
          <a:p>
            <a:pPr>
              <a:buFont typeface="Wingdings" charset="2"/>
              <a:buChar char="§"/>
            </a:pPr>
            <a:r>
              <a:rPr lang="en-US" dirty="0"/>
              <a:t>Provider Network: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Encourages and engages licensed mental health providers to create a Learning Collaborative surrounding SMVF topics, emerging best practices for SMVF, and developing cultural competency in working with SMVF communities.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Community Partner/ Faith-based Collaborations: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@StopTXSuicides and Texas Suicide Prevention Council to support community initiatives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TexVet Initiative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 State Partners include Texas Workforce Commission,  Health and Human Services, among others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F004-494E-D642-AEBB-744B4D151942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2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MVPN Peer Service Coordinator Service Areas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8/1/17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2" y="1286942"/>
            <a:ext cx="3966016" cy="358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Veteran Mental Health Program: Clay Hunt Act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VMHP is the community partner organizations selected to help the VA to implement their pilot in VISN 17 </a:t>
            </a:r>
          </a:p>
          <a:p>
            <a:pPr lvl="1"/>
            <a:r>
              <a:rPr lang="en-US" dirty="0" smtClean="0"/>
              <a:t>Bexar County </a:t>
            </a:r>
          </a:p>
          <a:p>
            <a:pPr lvl="2"/>
            <a:r>
              <a:rPr lang="en-US" dirty="0" smtClean="0"/>
              <a:t>MVPN Peer Service Coordinator directly supports this effort with Chief Mental Health Officer and Suicide Prevention Coordinator at Audie Murphy VA Hospital </a:t>
            </a:r>
          </a:p>
          <a:p>
            <a:pPr lvl="1"/>
            <a:r>
              <a:rPr lang="en-US" dirty="0" smtClean="0"/>
              <a:t>Houston</a:t>
            </a:r>
          </a:p>
          <a:p>
            <a:pPr lvl="2"/>
            <a:r>
              <a:rPr lang="en-US" dirty="0" smtClean="0"/>
              <a:t>MVPN PSC helping VISN 16 with implementation of their pilot at Michael De Bakey VA Hospital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4E7D-2282-C145-9DA5-FD93002E3930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VMHP </a:t>
            </a:r>
            <a:r>
              <a:rPr lang="en-US" dirty="0"/>
              <a:t>Outcomes and Summary 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17673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23856-8098-1B4B-A066-3A7EA0A88CF7}" type="datetime1">
              <a:rPr lang="en-US" smtClean="0"/>
              <a:t>8/1/17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37" y="1063229"/>
            <a:ext cx="7610046" cy="325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3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VMHP Outcomes and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8/1/17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22" y="1063228"/>
            <a:ext cx="8083277" cy="37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2F4E-EAD9-7444-AF5D-7E125B219093}" type="datetime1">
              <a:rPr lang="en-US" smtClean="0"/>
              <a:t>8/1/17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527" y="178104"/>
            <a:ext cx="6206452" cy="46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Pilot Program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1734" y="1063229"/>
            <a:ext cx="8365067" cy="385459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Utilize a community-centered strategy aligned with the CDC Preventing Suicide Technical Package,  Zero Suicide, NSSP, Texas State Suicide Prevention Plan to impact outcomes for SMVF communities. </a:t>
            </a:r>
          </a:p>
          <a:p>
            <a:pPr>
              <a:buFont typeface="Wingdings" charset="2"/>
              <a:buChar char="§"/>
            </a:pPr>
            <a:r>
              <a:rPr lang="en-US" dirty="0"/>
              <a:t>Leverage across existing networks to benefit SMVF community caregivers throughout the Texas infrastructure</a:t>
            </a:r>
          </a:p>
          <a:p>
            <a:pPr lvl="2">
              <a:buFont typeface="Wingdings" charset="2"/>
              <a:buChar char="§"/>
            </a:pPr>
            <a:r>
              <a:rPr lang="en-US" dirty="0" smtClean="0"/>
              <a:t>MVPN, VMHP</a:t>
            </a:r>
            <a:endParaRPr lang="en-US" dirty="0"/>
          </a:p>
          <a:p>
            <a:pPr lvl="2">
              <a:buFont typeface="Wingdings" charset="2"/>
              <a:buChar char="§"/>
            </a:pPr>
            <a:r>
              <a:rPr lang="en-US" dirty="0"/>
              <a:t>Texas Suicide Prevention Coalitions and State Partners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Local Mental Health Authorities (LMHAs)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Texas Workforce Boards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Education Service Center Regions</a:t>
            </a:r>
          </a:p>
          <a:p>
            <a:pPr>
              <a:buFont typeface="Wingdings" charset="2"/>
              <a:buChar char="§"/>
            </a:pPr>
            <a:r>
              <a:rPr lang="en-US" dirty="0"/>
              <a:t>To bring evidence-informed, best practice standards to areas with significant SMVF populations into community resources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0A3-43F1-074F-A23A-157D4B375DCB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2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Pilot Program Elements and CDC Crosswalk </a:t>
            </a:r>
            <a:br>
              <a:rPr lang="en-US" sz="4000" dirty="0"/>
            </a:b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1734" y="736600"/>
            <a:ext cx="8517467" cy="4181224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Strengthen Economic Supports</a:t>
            </a:r>
          </a:p>
          <a:p>
            <a:pPr lvl="1"/>
            <a:r>
              <a:rPr lang="en-US" dirty="0"/>
              <a:t>Train workforce system partners and SMVF employers in community gatekeeper skills </a:t>
            </a:r>
          </a:p>
          <a:p>
            <a:r>
              <a:rPr lang="en-US" b="1" dirty="0">
                <a:solidFill>
                  <a:srgbClr val="558ED5"/>
                </a:solidFill>
              </a:rPr>
              <a:t>Strengthen Access and Delivery of Suicide Care </a:t>
            </a:r>
          </a:p>
          <a:p>
            <a:pPr lvl="1"/>
            <a:r>
              <a:rPr lang="en-US" dirty="0"/>
              <a:t>Zero Suicide in Texas </a:t>
            </a:r>
          </a:p>
          <a:p>
            <a:r>
              <a:rPr lang="en-US" b="1" dirty="0">
                <a:solidFill>
                  <a:srgbClr val="558ED5"/>
                </a:solidFill>
              </a:rPr>
              <a:t>Create Protective Environments</a:t>
            </a:r>
          </a:p>
          <a:p>
            <a:pPr lvl="1"/>
            <a:r>
              <a:rPr lang="en-US" dirty="0"/>
              <a:t>CALM (lethal means training)</a:t>
            </a:r>
          </a:p>
          <a:p>
            <a:pPr lvl="1"/>
            <a:r>
              <a:rPr lang="en-US" dirty="0"/>
              <a:t>C-SSRS (screening)</a:t>
            </a:r>
          </a:p>
          <a:p>
            <a:pPr lvl="1"/>
            <a:r>
              <a:rPr lang="en-US" dirty="0"/>
              <a:t>Statewide media, social media campaign targeting men and lethal means: </a:t>
            </a:r>
          </a:p>
          <a:p>
            <a:pPr lvl="2"/>
            <a:r>
              <a:rPr lang="en-US" dirty="0"/>
              <a:t>Gun Shop Project, Man Therapy,  Is Your Safety On? </a:t>
            </a:r>
          </a:p>
          <a:p>
            <a:pPr lvl="1"/>
            <a:r>
              <a:rPr lang="en-US" dirty="0"/>
              <a:t>Texas Suicide Safer Schools Model  </a:t>
            </a:r>
          </a:p>
          <a:p>
            <a:r>
              <a:rPr lang="en-US" b="1" dirty="0">
                <a:solidFill>
                  <a:srgbClr val="558ED5"/>
                </a:solidFill>
              </a:rPr>
              <a:t>Teach Coping and Problem Solving Skills</a:t>
            </a:r>
          </a:p>
          <a:p>
            <a:pPr lvl="1"/>
            <a:r>
              <a:rPr lang="en-US" dirty="0"/>
              <a:t>Strengthen outreach initiatives to grow participation in resiliency, social-emotional learning, and parenting/family programs offered in SMVF communities</a:t>
            </a:r>
          </a:p>
          <a:p>
            <a:r>
              <a:rPr lang="en-US" b="1" dirty="0">
                <a:solidFill>
                  <a:srgbClr val="558ED5"/>
                </a:solidFill>
              </a:rPr>
              <a:t>Promote Connectedness </a:t>
            </a:r>
          </a:p>
          <a:p>
            <a:pPr lvl="1"/>
            <a:r>
              <a:rPr lang="en-US" dirty="0"/>
              <a:t>Strengthen communications partnerships with MVPN, TexVet, others to enhance promotion related to  socialization opportunities, resiliency.  </a:t>
            </a:r>
          </a:p>
          <a:p>
            <a:pPr>
              <a:buFont typeface="Wingdings" charset="2"/>
              <a:buChar char="§"/>
            </a:pPr>
            <a:r>
              <a:rPr lang="en-US" b="1" dirty="0">
                <a:solidFill>
                  <a:srgbClr val="558ED5"/>
                </a:solidFill>
              </a:rPr>
              <a:t>Identify and Support People at Risk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ASK Gatekeeper Training in SMVF community supports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BCBT in SMVF community supports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Crisis Response Planning in SMVF community supports 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Applied Suicide Intervention Skills Training (ASIST) in SMVF community supports </a:t>
            </a:r>
          </a:p>
          <a:p>
            <a:pPr>
              <a:buFont typeface="Wingdings" charset="2"/>
              <a:buChar char="§"/>
            </a:pPr>
            <a:r>
              <a:rPr lang="en-US" b="1" dirty="0">
                <a:solidFill>
                  <a:srgbClr val="558ED5"/>
                </a:solidFill>
              </a:rPr>
              <a:t>Lessen Harms and Prevent Future Risk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Strengthen safe reporting and messaging about suicide through existing outreach channels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B2AF-E8EE-D540-984D-D9A5E8A68071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6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Texas Suicide Prevention Council SMVF Community Initiatives 2016-2017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20133" y="1190227"/>
            <a:ext cx="8754534" cy="3953273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§"/>
            </a:pPr>
            <a:r>
              <a:rPr lang="en-US" sz="1400" dirty="0"/>
              <a:t>Added 3 SMVF members to the Texas Suicide Prevention Council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Approx. </a:t>
            </a:r>
            <a:r>
              <a:rPr lang="en-US" sz="1400" dirty="0" smtClean="0"/>
              <a:t>20% </a:t>
            </a:r>
            <a:r>
              <a:rPr lang="en-US" sz="1400" dirty="0"/>
              <a:t>of our Twitter followers are directly serving SMVF or are SMVF connected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Enhanced SMVF content at  #TxSP16: </a:t>
            </a:r>
          </a:p>
          <a:p>
            <a:pPr lvl="2">
              <a:buFont typeface="Wingdings" charset="2"/>
              <a:buChar char="§"/>
            </a:pPr>
            <a:r>
              <a:rPr lang="en-US" sz="1400" dirty="0"/>
              <a:t>DSPO, VA, TVC, TMD, SMVF exhibitors (approx. 20% of all exhibitors were SMVF connected)</a:t>
            </a:r>
          </a:p>
          <a:p>
            <a:pPr lvl="2">
              <a:buFont typeface="Wingdings" charset="2"/>
              <a:buChar char="§"/>
            </a:pPr>
            <a:r>
              <a:rPr lang="en-US" sz="1400" dirty="0"/>
              <a:t>2 Day BCBT training with Dr. Craig Bryan, National Center for Veterans Studies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Zero Suicide Update and ASK Training  for MVPN at Texas Veterans Commission annual conference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Developed military/veteran video content for Stories of Help and Hope </a:t>
            </a:r>
          </a:p>
          <a:p>
            <a:pPr lvl="2">
              <a:buFont typeface="Wingdings" charset="2"/>
              <a:buChar char="§"/>
            </a:pPr>
            <a:r>
              <a:rPr lang="en-US" sz="1400" dirty="0"/>
              <a:t>Military Spouse: </a:t>
            </a:r>
            <a:r>
              <a:rPr lang="en-US" sz="1400" dirty="0">
                <a:hlinkClick r:id="rId2"/>
              </a:rPr>
              <a:t>http://www.texassuicideprevention.org/training/video-training-lessons-guides/stories-of-help/</a:t>
            </a:r>
            <a:endParaRPr lang="en-US" sz="1400" dirty="0"/>
          </a:p>
          <a:p>
            <a:pPr lvl="2">
              <a:buFont typeface="Wingdings" charset="2"/>
              <a:buChar char="§"/>
            </a:pPr>
            <a:r>
              <a:rPr lang="en-US" sz="1400" dirty="0"/>
              <a:t>Veteran:  </a:t>
            </a:r>
            <a:r>
              <a:rPr lang="en-US" sz="1400" dirty="0">
                <a:hlinkClick r:id="rId2"/>
              </a:rPr>
              <a:t>http://www.texassuicideprevention.org/training/video-training-lessons-guides/stories-of-help/</a:t>
            </a:r>
            <a:endParaRPr lang="en-US" sz="1400" dirty="0"/>
          </a:p>
          <a:p>
            <a:pPr lvl="1">
              <a:buFont typeface="Wingdings" charset="2"/>
              <a:buChar char="§"/>
            </a:pPr>
            <a:r>
              <a:rPr lang="en-US" sz="1400" dirty="0"/>
              <a:t>Participates in the SMVF Academy Team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Collaborated to host ASIST training for community members who support SMVF in San Antonio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Collaborated on ASIST Training for ARNG at Camp Mabry, Texas </a:t>
            </a:r>
          </a:p>
          <a:p>
            <a:pPr lvl="1">
              <a:buFont typeface="Wingdings" charset="2"/>
              <a:buChar char="§"/>
            </a:pPr>
            <a:r>
              <a:rPr lang="en-US" sz="1400" dirty="0"/>
              <a:t>Outreach to veterans organizations to improve awareness of SMVF suicide prevention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AACD-6159-0A4F-987E-83F338069A3B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2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Demonstrated Need: </a:t>
            </a:r>
            <a:br>
              <a:rPr lang="en-US" dirty="0"/>
            </a:br>
            <a:r>
              <a:rPr lang="en-US" dirty="0"/>
              <a:t>SMVF Community Outcomes 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21734" y="1193799"/>
            <a:ext cx="8365067" cy="372402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dirty="0"/>
              <a:t>2013: “Understanding PTSD Among Military Members in Civilian Communities” (Dr. Craig Bryan – National Center for Veterans Studies).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Co-hosted with Texas Governor’s Commission for Women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Attended by 300 participants </a:t>
            </a:r>
          </a:p>
          <a:p>
            <a:pPr lvl="2">
              <a:buFont typeface="Wingdings" charset="2"/>
              <a:buChar char="§"/>
            </a:pPr>
            <a:r>
              <a:rPr lang="en-US" dirty="0"/>
              <a:t>Not directed to military or VA personnel</a:t>
            </a:r>
          </a:p>
          <a:p>
            <a:pPr lvl="3">
              <a:buFont typeface="Wingdings" charset="2"/>
              <a:buChar char="§"/>
            </a:pPr>
            <a:r>
              <a:rPr lang="en-US" dirty="0"/>
              <a:t>30% indicated they worked with 75 or more SMVF connected persons annually. </a:t>
            </a:r>
          </a:p>
          <a:p>
            <a:pPr lvl="4">
              <a:buFont typeface="Wingdings" charset="2"/>
              <a:buChar char="§"/>
            </a:pPr>
            <a:r>
              <a:rPr lang="en-US" dirty="0"/>
              <a:t>7,500+ SMVF persons reached in the Dallas area annually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4B9B-6EAB-C243-BCDA-8202CBFE9D36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7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Enhancing SMVF Community Supports for Suicide Prevention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98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Objective: </a:t>
            </a:r>
          </a:p>
          <a:p>
            <a:pPr lvl="1"/>
            <a:r>
              <a:rPr lang="en-US" dirty="0"/>
              <a:t>Provide (and evaluate) 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community resources </a:t>
            </a:r>
            <a:r>
              <a:rPr lang="en-US" dirty="0"/>
              <a:t>in SMVF connected communities, the necessary tools/skills to improve suicide prevention outcomes: </a:t>
            </a:r>
          </a:p>
          <a:p>
            <a:pPr lvl="2"/>
            <a:r>
              <a:rPr lang="en-US" dirty="0"/>
              <a:t>Prevention </a:t>
            </a:r>
          </a:p>
          <a:p>
            <a:pPr lvl="2"/>
            <a:r>
              <a:rPr lang="en-US" dirty="0"/>
              <a:t>Intervention</a:t>
            </a:r>
          </a:p>
          <a:p>
            <a:pPr lvl="2"/>
            <a:r>
              <a:rPr lang="en-US" dirty="0"/>
              <a:t>Lethal means awareness </a:t>
            </a:r>
          </a:p>
          <a:p>
            <a:pPr lvl="1"/>
            <a:r>
              <a:rPr lang="en-US" dirty="0"/>
              <a:t>Utilize existing resources and partnerships to ensure programs are: </a:t>
            </a:r>
          </a:p>
          <a:p>
            <a:pPr lvl="2"/>
            <a:r>
              <a:rPr lang="en-US" dirty="0"/>
              <a:t>Relevant to local communities</a:t>
            </a:r>
          </a:p>
          <a:p>
            <a:pPr lvl="2"/>
            <a:r>
              <a:rPr lang="en-US" dirty="0"/>
              <a:t>Improve community collaboration effectiveness</a:t>
            </a:r>
          </a:p>
          <a:p>
            <a:pPr lvl="2"/>
            <a:r>
              <a:rPr lang="en-US" dirty="0"/>
              <a:t>Leverage to support and benefit from complementary approaches</a:t>
            </a:r>
          </a:p>
          <a:p>
            <a:pPr lvl="1"/>
            <a:r>
              <a:rPr lang="en-US" dirty="0"/>
              <a:t>Aligned with the CDC Preventing Suicide Technical Package, Texas State Suicide Prevention Plan, NSSP, Texas Suicide Prevention Council,  and the state-wide commitment to the Zero Suicide framework </a:t>
            </a:r>
          </a:p>
          <a:p>
            <a:pPr lvl="1"/>
            <a:r>
              <a:rPr lang="en-US" dirty="0"/>
              <a:t>Sustainable over time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230" y="4466242"/>
            <a:ext cx="803140" cy="61440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FE0E-4B30-074B-B35C-C922D491D3EE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2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ASIST for SMVF Community Caregivers</a:t>
            </a:r>
            <a:br>
              <a:rPr lang="en-US" dirty="0"/>
            </a:br>
            <a:r>
              <a:rPr lang="en-US" dirty="0"/>
              <a:t>June 2017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663306"/>
              </p:ext>
            </p:extLst>
          </p:nvPr>
        </p:nvGraphicFramePr>
        <p:xfrm>
          <a:off x="1507067" y="1803399"/>
          <a:ext cx="5825067" cy="296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1074855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Approximately how many SMVF connected persons do you typically work with each week?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CAC6-BB17-6443-97A6-E29098537DE3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0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Integrating Suicide Prevention for SMVF Community Supports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18" y="1301751"/>
            <a:ext cx="2976170" cy="1500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822" y="3240648"/>
            <a:ext cx="2802466" cy="1688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301750"/>
            <a:ext cx="2970948" cy="1731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399" y="963683"/>
            <a:ext cx="2442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MVPN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4118" y="2824528"/>
            <a:ext cx="319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Workforce Development Boards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4118" y="1063229"/>
            <a:ext cx="2976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Education Service Centers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65" y="3240648"/>
            <a:ext cx="2764369" cy="1618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8133" y="3066902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LMHA</a:t>
            </a:r>
            <a:r>
              <a:rPr lang="en-US" dirty="0"/>
              <a:t>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033" y="2397488"/>
            <a:ext cx="22556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SMVF Communities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36296" y="1240681"/>
            <a:ext cx="1976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Texas Suicide</a:t>
            </a:r>
          </a:p>
          <a:p>
            <a:pPr algn="ctr"/>
            <a:r>
              <a:rPr lang="en-US" b="1" dirty="0"/>
              <a:t>Prevention Council, State Partners and Local Coalitions 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4FFD-8EEE-224C-A41D-EE570CCD7722}" type="datetime1">
              <a:rPr lang="en-US" smtClean="0"/>
              <a:t>8/1/17</a:t>
            </a:fld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972511"/>
            <a:ext cx="5486400" cy="3704034"/>
          </a:xfrm>
          <a:prstGeom prst="ellipse">
            <a:avLst/>
          </a:prstGeom>
          <a:solidFill>
            <a:schemeClr val="accent4">
              <a:lumMod val="40000"/>
              <a:lumOff val="6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9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en-US" dirty="0"/>
              <a:t>Current engagement, strong TVC programs (especially VMHP), and community connections through the Texas Suicide Prevention Council offer an opportunity to enhance and augment existing SMVF-centered programming</a:t>
            </a:r>
          </a:p>
          <a:p>
            <a:pPr lvl="1"/>
            <a:r>
              <a:rPr lang="en-US" dirty="0"/>
              <a:t>Texas has a far-reaching, existing geographical infrastructure that can enable deployment of this pilot more cost effectively </a:t>
            </a:r>
          </a:p>
          <a:p>
            <a:pPr lvl="1"/>
            <a:r>
              <a:rPr lang="en-US" dirty="0"/>
              <a:t>Pilot program requires collaboration and contributions across a wide path of entities that touch SMVF where they live, work, and play</a:t>
            </a:r>
          </a:p>
          <a:p>
            <a:pPr lvl="1"/>
            <a:r>
              <a:rPr lang="en-US" dirty="0"/>
              <a:t>Evaluation is a critical component to be designed to address CDC, DoD, TxSSP, ZEST and other criteria</a:t>
            </a:r>
          </a:p>
          <a:p>
            <a:pPr lvl="1"/>
            <a:r>
              <a:rPr lang="en-US" dirty="0"/>
              <a:t>Through a coordinated pilot rather than the current “ad-hoc” approach, a more effective and efficient strategy can be deployed and evaluated. </a:t>
            </a:r>
          </a:p>
          <a:p>
            <a:pPr lvl="1"/>
            <a:r>
              <a:rPr lang="en-US" dirty="0"/>
              <a:t>Scalability and applicability beyond the targeted geography and SMVF may be possible as lessons are learned and outcomes evaluated.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16D7-C254-8446-9363-CF497608542D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9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Military/Veteran Community Support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063229"/>
            <a:ext cx="8229600" cy="37176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Target areas with SMVF dense populations AND Texas Suicide Prevention Coalition readiness </a:t>
            </a:r>
          </a:p>
          <a:p>
            <a:r>
              <a:rPr lang="en-US" dirty="0"/>
              <a:t>Focus on best practice trainings and programs already adopted in Texas </a:t>
            </a:r>
          </a:p>
          <a:p>
            <a:r>
              <a:rPr lang="en-US" dirty="0"/>
              <a:t>Develop and disseminate media, social media campaigns targeting SMVF community organizations </a:t>
            </a:r>
          </a:p>
          <a:p>
            <a:r>
              <a:rPr lang="en-US" dirty="0"/>
              <a:t>Results in community strategies to envelop SMVF populations to complement DoD and VA programming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181B-0AEF-F440-BAB5-85C4182A1C53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2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Suicide in Texas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86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Zero Suicides in Systems 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A commitment to suicide prevention in health and behavioral health care systems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Includes a specific set of tools and strategies (concept and practice)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39 Suicide Prevention Coordinators at LMHAs across state/ state hospitals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23 Local Mental Health Authorities participating to be Suicide Safe Care Centers</a:t>
            </a:r>
          </a:p>
          <a:p>
            <a:pPr lvl="1">
              <a:defRPr/>
            </a:pPr>
            <a:r>
              <a:rPr lang="en-US" sz="2400" dirty="0">
                <a:cs typeface="Times New Roman" panose="02020603050405020304" pitchFamily="18" charset="0"/>
              </a:rPr>
              <a:t>Texas is being used as a model to train all of the SAMHSA GovProject Officers</a:t>
            </a:r>
          </a:p>
          <a:p>
            <a:pPr>
              <a:defRPr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Public Awareness</a:t>
            </a:r>
          </a:p>
          <a:p>
            <a:pPr lvl="1"/>
            <a:r>
              <a:rPr lang="en-US" sz="2400" dirty="0">
                <a:cs typeface="Times New Roman" panose="02020603050405020304" pitchFamily="18" charset="0"/>
              </a:rPr>
              <a:t>Texas suicide prevention website, bilingual print materials, suicide prevention toolkits, newsletters , exhibits, 17 youth videos about health and hope &amp; discussion guide and easy to use Apps.</a:t>
            </a:r>
          </a:p>
          <a:p>
            <a:pPr>
              <a:defRPr/>
            </a:pPr>
            <a:r>
              <a:rPr lang="en-US" sz="3100" dirty="0">
                <a:latin typeface="+mj-lt"/>
                <a:cs typeface="Times New Roman" panose="02020603050405020304" pitchFamily="18" charset="0"/>
              </a:rPr>
              <a:t>Training &amp; Tools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Best Practice Based Training 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Workforce Survey, Screening &amp; Assessment Tools</a:t>
            </a:r>
          </a:p>
          <a:p>
            <a:pPr lvl="1"/>
            <a:r>
              <a:rPr lang="en-US" sz="2600" dirty="0">
                <a:cs typeface="Times New Roman" panose="02020603050405020304" pitchFamily="18" charset="0"/>
              </a:rPr>
              <a:t>ZEST Toolkit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2C07-0090-D54D-9590-A1B64DE767B4}" type="datetime1">
              <a:rPr lang="en-US" smtClean="0"/>
              <a:t>8/1/17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6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Suicide Safe Care Model and Texas Suicide Prevention Council 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533400" y="1276350"/>
            <a:ext cx="4800600" cy="304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114800" y="1352550"/>
            <a:ext cx="4724400" cy="3048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95400" y="1809750"/>
            <a:ext cx="3276600" cy="19104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67748" y="1945820"/>
            <a:ext cx="3009452" cy="19213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09800" y="2343150"/>
            <a:ext cx="1560195" cy="955221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Suicide Safe Care Centers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2419350"/>
            <a:ext cx="1468419" cy="92712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19350"/>
            <a:ext cx="1303426" cy="9971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249555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Texas Suicide Prevention Council</a:t>
            </a:r>
            <a:endParaRPr lang="en-US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038350"/>
            <a:ext cx="262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Suicide Safe Care Community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1428750"/>
            <a:ext cx="2087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Suicide Safe Care State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42875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Council and its 25+ State Partners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203835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30+ Local SP Coalitions</a:t>
            </a:r>
            <a:endParaRPr lang="en-US" sz="1600" dirty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4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Mental Health Authorities Participating in ZEST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14656"/>
            <a:ext cx="6438900" cy="294126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4E7-8C2B-8940-97AA-03CE6F3583DB}" type="datetime1">
              <a:rPr lang="en-US" smtClean="0"/>
              <a:t>8/1/17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Suicide Prevention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063229"/>
            <a:ext cx="8229600" cy="371767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Texas Suicide Prevention Council </a:t>
            </a:r>
          </a:p>
          <a:p>
            <a:pPr lvl="1"/>
            <a:r>
              <a:rPr lang="en-US" dirty="0"/>
              <a:t>One of the longest serving Suicide Prevention Councils in the nation </a:t>
            </a:r>
          </a:p>
          <a:p>
            <a:pPr lvl="1"/>
            <a:r>
              <a:rPr lang="en-US" dirty="0"/>
              <a:t>A member of the SMVF State Team</a:t>
            </a:r>
          </a:p>
          <a:p>
            <a:pPr lvl="1"/>
            <a:r>
              <a:rPr lang="en-US" dirty="0"/>
              <a:t>Community implementation partner for Zero Suicide in Texas </a:t>
            </a:r>
          </a:p>
          <a:p>
            <a:pPr lvl="1"/>
            <a:r>
              <a:rPr lang="en-US" dirty="0"/>
              <a:t>Responsible for the Texas State Suicide Prevention Plan </a:t>
            </a:r>
          </a:p>
          <a:p>
            <a:pPr lvl="1"/>
            <a:r>
              <a:rPr lang="en-US" dirty="0"/>
              <a:t>Approximately 30 state partners </a:t>
            </a:r>
          </a:p>
          <a:p>
            <a:pPr lvl="2"/>
            <a:r>
              <a:rPr lang="en-US" dirty="0"/>
              <a:t>Includes: TexVet, Texas Military Department, Texas Veterans Commission- MVPN and VMHP, U.S. Coast Guard Employee Assistance Program, Texas Health and Human Services, Texas Education Agency, Texas Dept. of Family and Protective Services, Texas Department of Health Services. </a:t>
            </a:r>
          </a:p>
          <a:p>
            <a:pPr lvl="1"/>
            <a:r>
              <a:rPr lang="en-US" dirty="0"/>
              <a:t>Approximately 30 local coalitions throughout Texas</a:t>
            </a:r>
          </a:p>
          <a:p>
            <a:pPr lvl="2"/>
            <a:r>
              <a:rPr lang="en-US" dirty="0"/>
              <a:t>Includes:  </a:t>
            </a:r>
          </a:p>
          <a:p>
            <a:pPr lvl="3"/>
            <a:r>
              <a:rPr lang="en-US" dirty="0"/>
              <a:t>Bell County (Ft. Hood), Over 100 members </a:t>
            </a:r>
          </a:p>
          <a:p>
            <a:pPr lvl="3"/>
            <a:r>
              <a:rPr lang="en-US" dirty="0"/>
              <a:t>Alamo Area Teen Suicide Prevention Coalition (San Antonio)</a:t>
            </a:r>
          </a:p>
          <a:p>
            <a:pPr lvl="3"/>
            <a:r>
              <a:rPr lang="en-US" dirty="0"/>
              <a:t>El Paso and West Texas Suicide Prevention Coalition (Ft. Bliss Area)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739" y="4430471"/>
            <a:ext cx="637061" cy="4873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41E9-7895-6C46-ACF9-057CD480D3B6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8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Texas Veterans Commission </a:t>
            </a:r>
            <a:br>
              <a:rPr lang="en-US" dirty="0"/>
            </a:br>
            <a:r>
              <a:rPr lang="en-US" dirty="0"/>
              <a:t>and VMHP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7669" r="7669"/>
          <a:stretch>
            <a:fillRect/>
          </a:stretch>
        </p:blipFill>
        <p:spPr>
          <a:xfrm>
            <a:off x="901700" y="1339850"/>
            <a:ext cx="7581900" cy="3424579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1CE36-BCA6-4A43-83FA-23FEF6DAE5F8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4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Veterans Mental Health Program and Military Veteran Peer Network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19477"/>
            <a:ext cx="8229600" cy="371767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37 Full-Time Peer Service Coordinators across Texas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Co-located with Texas Local Mental Health Authorities  (LMHAs) 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Zero Suicide </a:t>
            </a:r>
          </a:p>
          <a:p>
            <a:pPr>
              <a:buFont typeface="Wingdings" charset="2"/>
              <a:buChar char="§"/>
            </a:pPr>
            <a:r>
              <a:rPr lang="en-US" dirty="0"/>
              <a:t>ASK Trained </a:t>
            </a:r>
          </a:p>
          <a:p>
            <a:pPr>
              <a:buFont typeface="Wingdings" charset="2"/>
              <a:buChar char="§"/>
            </a:pPr>
            <a:r>
              <a:rPr lang="en-US" dirty="0"/>
              <a:t>CRP Trained (Sep 2017)</a:t>
            </a:r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lvl="1"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F442A-2EF1-864B-A5BB-84958BDED6C7}" type="datetime1">
              <a:rPr lang="en-US" smtClean="0"/>
              <a:t>8/1/17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7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1609</Words>
  <Application>Microsoft Macintosh PowerPoint</Application>
  <PresentationFormat>On-screen Show (16:9)</PresentationFormat>
  <Paragraphs>189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An Approach for Partnership Across Community and VA/DoD for SMVF Suicide Prevention </vt:lpstr>
      <vt:lpstr>Enhancing SMVF Community Supports for Suicide Prevention </vt:lpstr>
      <vt:lpstr>Military/Veteran Community Support </vt:lpstr>
      <vt:lpstr>Zero Suicide in Texas </vt:lpstr>
      <vt:lpstr>Suicide Safe Care Model and Texas Suicide Prevention Council </vt:lpstr>
      <vt:lpstr>Local Mental Health Authorities Participating in ZEST </vt:lpstr>
      <vt:lpstr>Texas Suicide Prevention Council</vt:lpstr>
      <vt:lpstr>Texas Veterans Commission  and VMHP</vt:lpstr>
      <vt:lpstr>Veterans Mental Health Program and Military Veteran Peer Network</vt:lpstr>
      <vt:lpstr>TVC’s Veterans Mental Health Program and Military Veteran Peer Network</vt:lpstr>
      <vt:lpstr>MVPN Peer Service Coordinator Service Areas </vt:lpstr>
      <vt:lpstr>Veteran Mental Health Program: Clay Hunt Act </vt:lpstr>
      <vt:lpstr>VMHP Outcomes and Summary  </vt:lpstr>
      <vt:lpstr>VMHP Outcomes and Summary</vt:lpstr>
      <vt:lpstr>PowerPoint Presentation</vt:lpstr>
      <vt:lpstr>Pilot Program </vt:lpstr>
      <vt:lpstr>Pilot Program Elements and CDC Crosswalk   </vt:lpstr>
      <vt:lpstr>Texas Suicide Prevention Council SMVF Community Initiatives 2016-2017</vt:lpstr>
      <vt:lpstr>Demonstrated Need:  SMVF Community Outcomes  </vt:lpstr>
      <vt:lpstr>ASIST for SMVF Community Caregivers June 2017</vt:lpstr>
      <vt:lpstr>Integrating Suicide Prevention for SMVF Community Supports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Suicide Prevention in Select Texas Military/Veteran Communities</dc:title>
  <dc:creator>@StopTXSuicides</dc:creator>
  <cp:lastModifiedBy>@StopTXSuicides</cp:lastModifiedBy>
  <cp:revision>50</cp:revision>
  <dcterms:created xsi:type="dcterms:W3CDTF">2017-06-24T19:02:20Z</dcterms:created>
  <dcterms:modified xsi:type="dcterms:W3CDTF">2017-08-01T05:31:44Z</dcterms:modified>
</cp:coreProperties>
</file>