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1"/>
  </p:notesMasterIdLst>
  <p:sldIdLst>
    <p:sldId id="256" r:id="rId7"/>
    <p:sldId id="310" r:id="rId8"/>
    <p:sldId id="260" r:id="rId9"/>
    <p:sldId id="265" r:id="rId10"/>
    <p:sldId id="267" r:id="rId11"/>
    <p:sldId id="269" r:id="rId12"/>
    <p:sldId id="270" r:id="rId13"/>
    <p:sldId id="271" r:id="rId14"/>
    <p:sldId id="274" r:id="rId15"/>
    <p:sldId id="272" r:id="rId16"/>
    <p:sldId id="273" r:id="rId17"/>
    <p:sldId id="311" r:id="rId18"/>
    <p:sldId id="275" r:id="rId19"/>
    <p:sldId id="276" r:id="rId20"/>
    <p:sldId id="301" r:id="rId21"/>
    <p:sldId id="304" r:id="rId22"/>
    <p:sldId id="303" r:id="rId23"/>
    <p:sldId id="324" r:id="rId24"/>
    <p:sldId id="325" r:id="rId25"/>
    <p:sldId id="326" r:id="rId26"/>
    <p:sldId id="278" r:id="rId27"/>
    <p:sldId id="302" r:id="rId28"/>
    <p:sldId id="327" r:id="rId29"/>
    <p:sldId id="300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, Cathy  M Ms CTR USA MEDCOM T2" initials="MCMMCUMT" lastIdx="1" clrIdx="0"/>
  <p:cmAuthor id="1" name="Pruitt, Larry D CIV USARMY MEDCOM MAMC (US)" initials="L.P.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B5B"/>
    <a:srgbClr val="800080"/>
    <a:srgbClr val="CC0000"/>
    <a:srgbClr val="39C42E"/>
    <a:srgbClr val="C89800"/>
    <a:srgbClr val="FFEEB7"/>
    <a:srgbClr val="FFCE33"/>
    <a:srgbClr val="EAB200"/>
    <a:srgbClr val="D53D39"/>
    <a:srgbClr val="326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96" d="100"/>
          <a:sy n="96" d="100"/>
        </p:scale>
        <p:origin x="5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Combined 
Active</c:v>
                </c:pt>
                <c:pt idx="1">
                  <c:v>Combined 
Reserves</c:v>
                </c:pt>
                <c:pt idx="2">
                  <c:v>Combined Guard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18.5</c:v>
                </c:pt>
                <c:pt idx="1">
                  <c:v>22.8</c:v>
                </c:pt>
                <c:pt idx="2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2-42EE-894E-424C263784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Combined 
Active</c:v>
                </c:pt>
                <c:pt idx="1">
                  <c:v>Combined 
Reserves</c:v>
                </c:pt>
                <c:pt idx="2">
                  <c:v>Combined Guard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21.6</c:v>
                </c:pt>
                <c:pt idx="2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2-42EE-894E-424C263784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Combined 
Active</c:v>
                </c:pt>
                <c:pt idx="1">
                  <c:v>Combined 
Reserves</c:v>
                </c:pt>
                <c:pt idx="2">
                  <c:v>Combined Guard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20.2</c:v>
                </c:pt>
                <c:pt idx="1">
                  <c:v>24.7</c:v>
                </c:pt>
                <c:pt idx="2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E2-42EE-894E-424C26378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8994688"/>
        <c:axId val="38996224"/>
      </c:barChart>
      <c:catAx>
        <c:axId val="3899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8"/>
            </a:pPr>
            <a:endParaRPr lang="en-US"/>
          </a:p>
        </c:txPr>
        <c:crossAx val="38996224"/>
        <c:crosses val="autoZero"/>
        <c:auto val="1"/>
        <c:lblAlgn val="ctr"/>
        <c:lblOffset val="100"/>
        <c:tickLblSkip val="1"/>
        <c:noMultiLvlLbl val="0"/>
      </c:catAx>
      <c:valAx>
        <c:axId val="38996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8994688"/>
        <c:crosses val="autoZero"/>
        <c:crossBetween val="between"/>
      </c:valAx>
      <c:spPr>
        <a:noFill/>
        <a:ln w="25388">
          <a:noFill/>
        </a:ln>
      </c:spPr>
    </c:plotArea>
    <c:legend>
      <c:legendPos val="t"/>
      <c:overlay val="0"/>
      <c:txPr>
        <a:bodyPr/>
        <a:lstStyle/>
        <a:p>
          <a:pPr>
            <a:defRPr sz="1598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398" baseline="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Mood 
Disorder</c:v>
                </c:pt>
                <c:pt idx="1">
                  <c:v>Anxiety Disorder</c:v>
                </c:pt>
                <c:pt idx="2">
                  <c:v>Personality Disorder</c:v>
                </c:pt>
                <c:pt idx="3">
                  <c:v>Adjustment  Disorder</c:v>
                </c:pt>
                <c:pt idx="4">
                  <c:v>Substance Abuse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4</c:v>
                </c:pt>
                <c:pt idx="3">
                  <c:v>25.7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3-4D8E-AFBD-91E5D98D15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Mood 
Disorder</c:v>
                </c:pt>
                <c:pt idx="1">
                  <c:v>Anxiety Disorder</c:v>
                </c:pt>
                <c:pt idx="2">
                  <c:v>Personality Disorder</c:v>
                </c:pt>
                <c:pt idx="3">
                  <c:v>Adjustment  Disorder</c:v>
                </c:pt>
                <c:pt idx="4">
                  <c:v>Substance Abuse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23.6</c:v>
                </c:pt>
                <c:pt idx="1">
                  <c:v>15.1</c:v>
                </c:pt>
                <c:pt idx="2">
                  <c:v>2.04</c:v>
                </c:pt>
                <c:pt idx="3">
                  <c:v>22.4</c:v>
                </c:pt>
                <c:pt idx="4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3-4D8E-AFBD-91E5D98D15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Mood 
Disorder</c:v>
                </c:pt>
                <c:pt idx="1">
                  <c:v>Anxiety Disorder</c:v>
                </c:pt>
                <c:pt idx="2">
                  <c:v>Personality Disorder</c:v>
                </c:pt>
                <c:pt idx="3">
                  <c:v>Adjustment  Disorder</c:v>
                </c:pt>
                <c:pt idx="4">
                  <c:v>Substance Abuse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26.3</c:v>
                </c:pt>
                <c:pt idx="1">
                  <c:v>21</c:v>
                </c:pt>
                <c:pt idx="2">
                  <c:v>3.2</c:v>
                </c:pt>
                <c:pt idx="3">
                  <c:v>24.2</c:v>
                </c:pt>
                <c:pt idx="4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E3-4D8E-AFBD-91E5D98D15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Mood 
Disorder</c:v>
                </c:pt>
                <c:pt idx="1">
                  <c:v>Anxiety Disorder</c:v>
                </c:pt>
                <c:pt idx="2">
                  <c:v>Personality Disorder</c:v>
                </c:pt>
                <c:pt idx="3">
                  <c:v>Adjustment  Disorder</c:v>
                </c:pt>
                <c:pt idx="4">
                  <c:v>Substance Abuse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19.7</c:v>
                </c:pt>
                <c:pt idx="1">
                  <c:v>19.3</c:v>
                </c:pt>
                <c:pt idx="2">
                  <c:v>2.4</c:v>
                </c:pt>
                <c:pt idx="3">
                  <c:v>23.2</c:v>
                </c:pt>
                <c:pt idx="4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E3-4D8E-AFBD-91E5D98D1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94048"/>
        <c:axId val="47795584"/>
      </c:barChart>
      <c:catAx>
        <c:axId val="4779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795584"/>
        <c:crosses val="autoZero"/>
        <c:auto val="1"/>
        <c:lblAlgn val="ctr"/>
        <c:lblOffset val="100"/>
        <c:noMultiLvlLbl val="0"/>
      </c:catAx>
      <c:valAx>
        <c:axId val="4779558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47794048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Air Force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Previous Attempt(s)</c:v>
                </c:pt>
                <c:pt idx="1">
                  <c:v>Previous Attempt(s)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9-4707-88EE-13EE8481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Army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Previous Attempt(s)</c:v>
                </c:pt>
                <c:pt idx="1">
                  <c:v>Previous Attempt(s)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9-4707-88EE-13EE8481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Marine Corps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Previous Attempt(s)</c:v>
                </c:pt>
                <c:pt idx="1">
                  <c:v>Previous Attempt(s)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5.13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9-4707-88EE-13EE848122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Navy</c:v>
                </c:pt>
              </c:strCache>
            </c:strRef>
          </c:tx>
          <c:spPr>
            <a:gradFill>
              <a:gsLst>
                <a:gs pos="0">
                  <a:srgbClr val="C89800"/>
                </a:gs>
                <a:gs pos="50000">
                  <a:srgbClr val="FFC000"/>
                </a:gs>
                <a:gs pos="100000">
                  <a:srgbClr val="FFEEB7"/>
                </a:gs>
              </a:gsLst>
              <a:lin ang="5400000" scaled="0"/>
            </a:gradFill>
            <a:ln>
              <a:solidFill>
                <a:srgbClr val="C898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Previous Attempt(s)</c:v>
                </c:pt>
                <c:pt idx="1">
                  <c:v>Previous Attempt(s)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9-4707-88EE-13EE8481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51040"/>
        <c:axId val="52152576"/>
      </c:barChart>
      <c:catAx>
        <c:axId val="5215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152576"/>
        <c:crosses val="autoZero"/>
        <c:auto val="1"/>
        <c:lblAlgn val="ctr"/>
        <c:lblOffset val="100"/>
        <c:noMultiLvlLbl val="0"/>
      </c:catAx>
      <c:valAx>
        <c:axId val="521525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51040"/>
        <c:crosses val="autoZero"/>
        <c:crossBetween val="between"/>
        <c:majorUnit val="2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Failed Intimate Relationship</c:v>
                </c:pt>
                <c:pt idx="1">
                  <c:v>Failed Non-Intimate Relationship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3-475D-925D-DA88928E67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Failed Intimate Relationship</c:v>
                </c:pt>
                <c:pt idx="1">
                  <c:v>Failed Non-Intimate Relationship</c:v>
                </c:pt>
                <c:pt idx="2">
                  <c:v>Unknown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38.700000000000003</c:v>
                </c:pt>
                <c:pt idx="1">
                  <c:v>14.7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3-475D-925D-DA88928E67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Failed Intimate Relationship</c:v>
                </c:pt>
                <c:pt idx="1">
                  <c:v>Failed Non-Intimate Relationship</c:v>
                </c:pt>
                <c:pt idx="2">
                  <c:v>Unknown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36.6</c:v>
                </c:pt>
                <c:pt idx="1">
                  <c:v>12.5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E3-475D-925D-DA88928E67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Failed Intimate Relationship</c:v>
                </c:pt>
                <c:pt idx="1">
                  <c:v>Failed Non-Intimate Relationship</c:v>
                </c:pt>
                <c:pt idx="2">
                  <c:v>Unknown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38.1</c:v>
                </c:pt>
                <c:pt idx="1">
                  <c:v>9.3000000000000007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E3-475D-925D-DA88928E6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47168"/>
        <c:axId val="51848704"/>
      </c:barChart>
      <c:catAx>
        <c:axId val="5184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848704"/>
        <c:crosses val="autoZero"/>
        <c:auto val="1"/>
        <c:lblAlgn val="ctr"/>
        <c:lblOffset val="100"/>
        <c:noMultiLvlLbl val="0"/>
      </c:catAx>
      <c:valAx>
        <c:axId val="518487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1847168"/>
        <c:crosses val="autoZero"/>
        <c:crossBetween val="between"/>
        <c:majorUnit val="20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Article 15 &amp; 
NJP</c:v>
                </c:pt>
                <c:pt idx="1">
                  <c:v>Courts Martial</c:v>
                </c:pt>
                <c:pt idx="2">
                  <c:v>Admin. Separation</c:v>
                </c:pt>
                <c:pt idx="3">
                  <c:v>AWOL</c:v>
                </c:pt>
                <c:pt idx="4">
                  <c:v>Medical Board</c:v>
                </c:pt>
                <c:pt idx="5">
                  <c:v>Civil Legal Proceedings</c:v>
                </c:pt>
                <c:pt idx="6">
                  <c:v>Non-selection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2</c:v>
                </c:pt>
                <c:pt idx="2">
                  <c:v>9</c:v>
                </c:pt>
                <c:pt idx="3">
                  <c:v>6</c:v>
                </c:pt>
                <c:pt idx="4">
                  <c:v>4</c:v>
                </c:pt>
                <c:pt idx="5">
                  <c:v>11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4-498F-A405-97A17F9953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Article 15 &amp; 
NJP</c:v>
                </c:pt>
                <c:pt idx="1">
                  <c:v>Courts Martial</c:v>
                </c:pt>
                <c:pt idx="2">
                  <c:v>Admin. Separation</c:v>
                </c:pt>
                <c:pt idx="3">
                  <c:v>AWOL</c:v>
                </c:pt>
                <c:pt idx="4">
                  <c:v>Medical Board</c:v>
                </c:pt>
                <c:pt idx="5">
                  <c:v>Civil Legal Proceedings</c:v>
                </c:pt>
                <c:pt idx="6">
                  <c:v>Non-selection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10.6</c:v>
                </c:pt>
                <c:pt idx="1">
                  <c:v>4.8</c:v>
                </c:pt>
                <c:pt idx="2">
                  <c:v>4.8</c:v>
                </c:pt>
                <c:pt idx="3">
                  <c:v>3.2</c:v>
                </c:pt>
                <c:pt idx="4">
                  <c:v>6.1</c:v>
                </c:pt>
                <c:pt idx="5">
                  <c:v>9.4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4-498F-A405-97A17F9953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Article 15 &amp; 
NJP</c:v>
                </c:pt>
                <c:pt idx="1">
                  <c:v>Courts Martial</c:v>
                </c:pt>
                <c:pt idx="2">
                  <c:v>Admin. Separation</c:v>
                </c:pt>
                <c:pt idx="3">
                  <c:v>AWOL</c:v>
                </c:pt>
                <c:pt idx="4">
                  <c:v>Medical Board</c:v>
                </c:pt>
                <c:pt idx="5">
                  <c:v>Civil Legal Proceedings</c:v>
                </c:pt>
                <c:pt idx="6">
                  <c:v>Non-selection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7.8</c:v>
                </c:pt>
                <c:pt idx="1">
                  <c:v>1</c:v>
                </c:pt>
                <c:pt idx="2">
                  <c:v>6.7</c:v>
                </c:pt>
                <c:pt idx="3">
                  <c:v>5.36</c:v>
                </c:pt>
                <c:pt idx="4">
                  <c:v>4.3</c:v>
                </c:pt>
                <c:pt idx="5">
                  <c:v>13.2</c:v>
                </c:pt>
                <c:pt idx="6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4-498F-A405-97A17F9953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Article 15 &amp; 
NJP</c:v>
                </c:pt>
                <c:pt idx="1">
                  <c:v>Courts Martial</c:v>
                </c:pt>
                <c:pt idx="2">
                  <c:v>Admin. Separation</c:v>
                </c:pt>
                <c:pt idx="3">
                  <c:v>AWOL</c:v>
                </c:pt>
                <c:pt idx="4">
                  <c:v>Medical Board</c:v>
                </c:pt>
                <c:pt idx="5">
                  <c:v>Civil Legal Proceedings</c:v>
                </c:pt>
                <c:pt idx="6">
                  <c:v>Non-selection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8.3000000000000007</c:v>
                </c:pt>
                <c:pt idx="1">
                  <c:v>3.1</c:v>
                </c:pt>
                <c:pt idx="2">
                  <c:v>5.9</c:v>
                </c:pt>
                <c:pt idx="3">
                  <c:v>3.5</c:v>
                </c:pt>
                <c:pt idx="4">
                  <c:v>4.8</c:v>
                </c:pt>
                <c:pt idx="5">
                  <c:v>8.6999999999999993</c:v>
                </c:pt>
                <c:pt idx="6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C4-498F-A405-97A17F995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76512"/>
        <c:axId val="46190592"/>
      </c:barChart>
      <c:catAx>
        <c:axId val="4617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6190592"/>
        <c:crosses val="autoZero"/>
        <c:auto val="1"/>
        <c:lblAlgn val="ctr"/>
        <c:lblOffset val="100"/>
        <c:noMultiLvlLbl val="0"/>
      </c:catAx>
      <c:valAx>
        <c:axId val="461905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176512"/>
        <c:crosses val="autoZero"/>
        <c:crossBetween val="between"/>
        <c:majorUnit val="20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79-42C8-B163-5A76E29B8050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2-8279-42C8-B163-5A76E29B805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  <c:pt idx="4">
                  <c:v>5.3</c:v>
                </c:pt>
                <c:pt idx="5">
                  <c:v>2.9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79-42C8-B163-5A76E29B8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17952"/>
        <c:axId val="46319488"/>
      </c:barChart>
      <c:catAx>
        <c:axId val="463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8"/>
            </a:pPr>
            <a:endParaRPr lang="en-US"/>
          </a:p>
        </c:txPr>
        <c:crossAx val="46319488"/>
        <c:crosses val="autoZero"/>
        <c:auto val="1"/>
        <c:lblAlgn val="ctr"/>
        <c:lblOffset val="100"/>
        <c:noMultiLvlLbl val="0"/>
      </c:catAx>
      <c:valAx>
        <c:axId val="46319488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4631795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00681493760647E-2"/>
          <c:y val="4.5548376965699799E-2"/>
          <c:w val="0.69386552009946123"/>
          <c:h val="0.840771698409493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DoD</c:v>
                </c:pt>
              </c:strCache>
            </c:strRef>
          </c:tx>
          <c:spPr>
            <a:ln cmpd="sng">
              <a:solidFill>
                <a:srgbClr val="7030A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15.8</c:v>
                </c:pt>
                <c:pt idx="1">
                  <c:v>18.399999999999999</c:v>
                </c:pt>
                <c:pt idx="2">
                  <c:v>17.52</c:v>
                </c:pt>
                <c:pt idx="3">
                  <c:v>18.03</c:v>
                </c:pt>
                <c:pt idx="4">
                  <c:v>22.7</c:v>
                </c:pt>
                <c:pt idx="5">
                  <c:v>18.5</c:v>
                </c:pt>
                <c:pt idx="6">
                  <c:v>20.399999999999999</c:v>
                </c:pt>
                <c:pt idx="7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2-48A4-8653-6A914A9F19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Population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11.85</c:v>
                </c:pt>
                <c:pt idx="1">
                  <c:v>12.03</c:v>
                </c:pt>
                <c:pt idx="2">
                  <c:v>12.43</c:v>
                </c:pt>
                <c:pt idx="3">
                  <c:v>12.68</c:v>
                </c:pt>
                <c:pt idx="4">
                  <c:v>12.93</c:v>
                </c:pt>
                <c:pt idx="5">
                  <c:v>13</c:v>
                </c:pt>
                <c:pt idx="6">
                  <c:v>13.41</c:v>
                </c:pt>
                <c:pt idx="7">
                  <c:v>13.75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2-48A4-8653-6A914A9F1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86560"/>
        <c:axId val="51910144"/>
      </c:lineChart>
      <c:catAx>
        <c:axId val="4638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910144"/>
        <c:crosses val="autoZero"/>
        <c:auto val="1"/>
        <c:lblAlgn val="ctr"/>
        <c:lblOffset val="100"/>
        <c:noMultiLvlLbl val="0"/>
      </c:catAx>
      <c:valAx>
        <c:axId val="51910144"/>
        <c:scaling>
          <c:orientation val="minMax"/>
          <c:max val="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86560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75433450752866416"/>
          <c:y val="8.7592031765260106E-2"/>
          <c:w val="0.21934970299765161"/>
          <c:h val="0.1581492698028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Marine Corps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tx1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329-4528-8728-376F348F40F5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/>
                  </a:gs>
                  <a:gs pos="4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329-4528-8728-376F348F40F5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329-4528-8728-376F348F40F5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329-4528-8728-376F348F40F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52.6</c:v>
                </c:pt>
                <c:pt idx="1">
                  <c:v>13.3</c:v>
                </c:pt>
                <c:pt idx="2">
                  <c:v>16.2</c:v>
                </c:pt>
                <c:pt idx="3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29-4528-8728-376F348F4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25111123014385106"/>
          <c:y val="3.0083550313182963E-2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Navy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AF2-471F-8E6B-5E9CD0D6926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AF2-471F-8E6B-5E9CD0D69266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AF2-471F-8E6B-5E9CD0D69266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AF2-471F-8E6B-5E9CD0D69266}"/>
              </c:ext>
            </c:extLst>
          </c:dPt>
          <c:cat>
            <c:strRef>
              <c:f>Sheet1!$A$2:$A$5</c:f>
              <c:strCache>
                <c:ptCount val="4"/>
                <c:pt idx="0">
                  <c:v>Drugs/Alcohol</c:v>
                </c:pt>
                <c:pt idx="1">
                  <c:v>Sharp/Blunt Obj.</c:v>
                </c:pt>
                <c:pt idx="2">
                  <c:v>Asphyxiation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64.2</c:v>
                </c:pt>
                <c:pt idx="1">
                  <c:v>8</c:v>
                </c:pt>
                <c:pt idx="2">
                  <c:v>10.199999999999999</c:v>
                </c:pt>
                <c:pt idx="3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F2-471F-8E6B-5E9CD0D69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ayout>
        <c:manualLayout>
          <c:xMode val="edge"/>
          <c:yMode val="edge"/>
          <c:x val="0.47138512447848779"/>
          <c:y val="0.08"/>
          <c:w val="0.52709973753280837"/>
          <c:h val="0.8980123884514436"/>
        </c:manualLayout>
      </c:layout>
      <c:overlay val="0"/>
      <c:txPr>
        <a:bodyPr/>
        <a:lstStyle/>
        <a:p>
          <a:pPr>
            <a:defRPr sz="1200" b="1">
              <a:effectLst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Air Force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F40-4DF5-BBAF-3D3DD54EF87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F40-4DF5-BBAF-3D3DD54EF877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F40-4DF5-BBAF-3D3DD54EF877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F40-4DF5-BBAF-3D3DD54EF87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14.9</c:v>
                </c:pt>
                <c:pt idx="2">
                  <c:v>12</c:v>
                </c:pt>
                <c:pt idx="3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40-4DF5-BBAF-3D3DD54EF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Army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Army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4EC-4178-A5ED-2527EE6B0B1D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4EC-4178-A5ED-2527EE6B0B1D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4EC-4178-A5ED-2527EE6B0B1D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4EC-4178-A5ED-2527EE6B0B1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9.4</c:v>
                </c:pt>
                <c:pt idx="2">
                  <c:v>11.9</c:v>
                </c:pt>
                <c:pt idx="3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EC-4178-A5ED-2527EE6B0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Non-Hispanic</c:v>
                </c:pt>
                <c:pt idx="5">
                  <c:v>Hispanic</c:v>
                </c:pt>
                <c:pt idx="6">
                  <c:v>Caucasian</c:v>
                </c:pt>
                <c:pt idx="7">
                  <c:v>African-American</c:v>
                </c:pt>
                <c:pt idx="8">
                  <c:v>Male</c:v>
                </c:pt>
                <c:pt idx="9">
                  <c:v>Female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27.1</c:v>
                </c:pt>
                <c:pt idx="1">
                  <c:v>25.8</c:v>
                </c:pt>
                <c:pt idx="2">
                  <c:v>22.1</c:v>
                </c:pt>
                <c:pt idx="3">
                  <c:v>20.3</c:v>
                </c:pt>
                <c:pt idx="4">
                  <c:v>23.9</c:v>
                </c:pt>
                <c:pt idx="5">
                  <c:v>17.2</c:v>
                </c:pt>
                <c:pt idx="6">
                  <c:v>25.2</c:v>
                </c:pt>
                <c:pt idx="7">
                  <c:v>18.7</c:v>
                </c:pt>
                <c:pt idx="8">
                  <c:v>24.8</c:v>
                </c:pt>
                <c:pt idx="9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7-434F-8721-40C97B68B0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Non-Hispanic</c:v>
                </c:pt>
                <c:pt idx="5">
                  <c:v>Hispanic</c:v>
                </c:pt>
                <c:pt idx="6">
                  <c:v>Caucasian</c:v>
                </c:pt>
                <c:pt idx="7">
                  <c:v>African-American</c:v>
                </c:pt>
                <c:pt idx="8">
                  <c:v>Male</c:v>
                </c:pt>
                <c:pt idx="9">
                  <c:v>Female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21.9</c:v>
                </c:pt>
                <c:pt idx="1">
                  <c:v>21.5</c:v>
                </c:pt>
                <c:pt idx="2">
                  <c:v>14</c:v>
                </c:pt>
                <c:pt idx="3">
                  <c:v>16.8</c:v>
                </c:pt>
                <c:pt idx="4">
                  <c:v>19.5</c:v>
                </c:pt>
                <c:pt idx="5">
                  <c:v>13.3</c:v>
                </c:pt>
                <c:pt idx="6">
                  <c:v>20.100000000000001</c:v>
                </c:pt>
                <c:pt idx="7">
                  <c:v>13.7</c:v>
                </c:pt>
                <c:pt idx="8">
                  <c:v>20.5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7-434F-8721-40C97B68B0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Non-Hispanic</c:v>
                </c:pt>
                <c:pt idx="5">
                  <c:v>Hispanic</c:v>
                </c:pt>
                <c:pt idx="6">
                  <c:v>Caucasian</c:v>
                </c:pt>
                <c:pt idx="7">
                  <c:v>African-American</c:v>
                </c:pt>
                <c:pt idx="8">
                  <c:v>Male</c:v>
                </c:pt>
                <c:pt idx="9">
                  <c:v>Female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22.4</c:v>
                </c:pt>
                <c:pt idx="1">
                  <c:v>22.7</c:v>
                </c:pt>
                <c:pt idx="2">
                  <c:v>23.8</c:v>
                </c:pt>
                <c:pt idx="3">
                  <c:v>19.8</c:v>
                </c:pt>
                <c:pt idx="4">
                  <c:v>20.8</c:v>
                </c:pt>
                <c:pt idx="5">
                  <c:v>21.4</c:v>
                </c:pt>
                <c:pt idx="6">
                  <c:v>21.5</c:v>
                </c:pt>
                <c:pt idx="7">
                  <c:v>18.2</c:v>
                </c:pt>
                <c:pt idx="8">
                  <c:v>22.3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A7-434F-8721-40C97B68B0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Non-Hispanic</c:v>
                </c:pt>
                <c:pt idx="5">
                  <c:v>Hispanic</c:v>
                </c:pt>
                <c:pt idx="6">
                  <c:v>Caucasian</c:v>
                </c:pt>
                <c:pt idx="7">
                  <c:v>African-American</c:v>
                </c:pt>
                <c:pt idx="8">
                  <c:v>Male</c:v>
                </c:pt>
                <c:pt idx="9">
                  <c:v>Female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23.1</c:v>
                </c:pt>
                <c:pt idx="1">
                  <c:v>19.7</c:v>
                </c:pt>
                <c:pt idx="2">
                  <c:v>20.6</c:v>
                </c:pt>
                <c:pt idx="3">
                  <c:v>21.7</c:v>
                </c:pt>
                <c:pt idx="4">
                  <c:v>20.6</c:v>
                </c:pt>
                <c:pt idx="5">
                  <c:v>18.2</c:v>
                </c:pt>
                <c:pt idx="6">
                  <c:v>20.7</c:v>
                </c:pt>
                <c:pt idx="7">
                  <c:v>19.899999999999999</c:v>
                </c:pt>
                <c:pt idx="8">
                  <c:v>22.7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A7-434F-8721-40C97B68B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11584"/>
        <c:axId val="47413120"/>
      </c:barChart>
      <c:catAx>
        <c:axId val="4741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413120"/>
        <c:crosses val="autoZero"/>
        <c:auto val="1"/>
        <c:lblAlgn val="ctr"/>
        <c:lblOffset val="100"/>
        <c:noMultiLvlLbl val="0"/>
      </c:catAx>
      <c:valAx>
        <c:axId val="4741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411584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89676380405720313"/>
          <c:y val="0.18349597196304218"/>
          <c:w val="9.7005666347781294E-2"/>
          <c:h val="0.32086932775021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Married</c:v>
                </c:pt>
                <c:pt idx="1">
                  <c:v>Never Married</c:v>
                </c:pt>
                <c:pt idx="2">
                  <c:v>Divorced</c:v>
                </c:pt>
                <c:pt idx="3">
                  <c:v>High School Diploma</c:v>
                </c:pt>
                <c:pt idx="4">
                  <c:v>Four Year Degree</c:v>
                </c:pt>
                <c:pt idx="5">
                  <c:v>E1-E4</c:v>
                </c:pt>
                <c:pt idx="6">
                  <c:v>E5-E9</c:v>
                </c:pt>
                <c:pt idx="7">
                  <c:v>Officer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22.1</c:v>
                </c:pt>
                <c:pt idx="1">
                  <c:v>24.1</c:v>
                </c:pt>
                <c:pt idx="2">
                  <c:v>33.700000000000003</c:v>
                </c:pt>
                <c:pt idx="3">
                  <c:v>24.3</c:v>
                </c:pt>
                <c:pt idx="4">
                  <c:v>14.2</c:v>
                </c:pt>
                <c:pt idx="5">
                  <c:v>26.6</c:v>
                </c:pt>
                <c:pt idx="6">
                  <c:v>23.2</c:v>
                </c:pt>
                <c:pt idx="7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B-467F-A626-B14F7A092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Married</c:v>
                </c:pt>
                <c:pt idx="1">
                  <c:v>Never Married</c:v>
                </c:pt>
                <c:pt idx="2">
                  <c:v>Divorced</c:v>
                </c:pt>
                <c:pt idx="3">
                  <c:v>High School Diploma</c:v>
                </c:pt>
                <c:pt idx="4">
                  <c:v>Four Year Degree</c:v>
                </c:pt>
                <c:pt idx="5">
                  <c:v>E1-E4</c:v>
                </c:pt>
                <c:pt idx="6">
                  <c:v>E5-E9</c:v>
                </c:pt>
                <c:pt idx="7">
                  <c:v>Officer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16.600000000000001</c:v>
                </c:pt>
                <c:pt idx="1">
                  <c:v>18.899999999999999</c:v>
                </c:pt>
                <c:pt idx="2">
                  <c:v>36.700000000000003</c:v>
                </c:pt>
                <c:pt idx="3">
                  <c:v>19.899999999999999</c:v>
                </c:pt>
                <c:pt idx="4">
                  <c:v>13.9</c:v>
                </c:pt>
                <c:pt idx="5">
                  <c:v>21</c:v>
                </c:pt>
                <c:pt idx="6">
                  <c:v>20.100000000000001</c:v>
                </c:pt>
                <c:pt idx="7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B-467F-A626-B14F7A092C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Married</c:v>
                </c:pt>
                <c:pt idx="1">
                  <c:v>Never Married</c:v>
                </c:pt>
                <c:pt idx="2">
                  <c:v>Divorced</c:v>
                </c:pt>
                <c:pt idx="3">
                  <c:v>High School Diploma</c:v>
                </c:pt>
                <c:pt idx="4">
                  <c:v>Four Year Degree</c:v>
                </c:pt>
                <c:pt idx="5">
                  <c:v>E1-E4</c:v>
                </c:pt>
                <c:pt idx="6">
                  <c:v>E5-E9</c:v>
                </c:pt>
                <c:pt idx="7">
                  <c:v>Officer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19.5</c:v>
                </c:pt>
                <c:pt idx="1">
                  <c:v>19</c:v>
                </c:pt>
                <c:pt idx="2">
                  <c:v>44.8</c:v>
                </c:pt>
                <c:pt idx="3">
                  <c:v>21.4</c:v>
                </c:pt>
                <c:pt idx="4">
                  <c:v>16.8</c:v>
                </c:pt>
                <c:pt idx="5">
                  <c:v>21.2</c:v>
                </c:pt>
                <c:pt idx="6">
                  <c:v>22.8</c:v>
                </c:pt>
                <c:pt idx="7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B-467F-A626-B14F7A092C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Married</c:v>
                </c:pt>
                <c:pt idx="1">
                  <c:v>Never Married</c:v>
                </c:pt>
                <c:pt idx="2">
                  <c:v>Divorced</c:v>
                </c:pt>
                <c:pt idx="3">
                  <c:v>High School Diploma</c:v>
                </c:pt>
                <c:pt idx="4">
                  <c:v>Four Year Degree</c:v>
                </c:pt>
                <c:pt idx="5">
                  <c:v>E1-E4</c:v>
                </c:pt>
                <c:pt idx="6">
                  <c:v>E5-E9</c:v>
                </c:pt>
                <c:pt idx="7">
                  <c:v>Officer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18.600000000000001</c:v>
                </c:pt>
                <c:pt idx="1">
                  <c:v>21.1</c:v>
                </c:pt>
                <c:pt idx="2">
                  <c:v>36.700000000000003</c:v>
                </c:pt>
                <c:pt idx="3">
                  <c:v>22.4</c:v>
                </c:pt>
                <c:pt idx="4">
                  <c:v>13.9</c:v>
                </c:pt>
                <c:pt idx="5">
                  <c:v>22.5</c:v>
                </c:pt>
                <c:pt idx="6">
                  <c:v>22.5</c:v>
                </c:pt>
                <c:pt idx="7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AB-467F-A626-B14F7A092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10912"/>
        <c:axId val="39112704"/>
      </c:barChart>
      <c:catAx>
        <c:axId val="391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112704"/>
        <c:crosses val="autoZero"/>
        <c:auto val="1"/>
        <c:lblAlgn val="ctr"/>
        <c:lblOffset val="100"/>
        <c:noMultiLvlLbl val="0"/>
      </c:catAx>
      <c:valAx>
        <c:axId val="3911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110912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88812548577200445"/>
          <c:y val="0.15382469547547792"/>
          <c:w val="0.10354465167072775"/>
          <c:h val="0.39845282529339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Marine Corps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F5-4065-84AA-1F32B79200BA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7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F5-4065-84AA-1F32B79200BA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2F5-4065-84AA-1F32B79200BA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2F5-4065-84AA-1F32B79200B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41.02</c:v>
                </c:pt>
                <c:pt idx="1">
                  <c:v>5.12</c:v>
                </c:pt>
                <c:pt idx="2">
                  <c:v>46.2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F5-4065-84AA-1F32B7920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Air Force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28-4A4E-9A44-533FCD4E66E0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75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28-4A4E-9A44-533FCD4E66E0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228-4A4E-9A44-533FCD4E66E0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228-4A4E-9A44-533FCD4E66E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66.13</c:v>
                </c:pt>
                <c:pt idx="1">
                  <c:v>3</c:v>
                </c:pt>
                <c:pt idx="2">
                  <c:v>27.4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8-4A4E-9A44-533FCD4E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25111123014385106"/>
          <c:y val="3.0083550313182963E-2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Navy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246-4DE2-8CCF-0D47B9FDD7D9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7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246-4DE2-8CCF-0D47B9FDD7D9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246-4DE2-8CCF-0D47B9FDD7D9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246-4DE2-8CCF-0D47B9FDD7D9}"/>
              </c:ext>
            </c:extLst>
          </c:dPt>
          <c:cat>
            <c:strRef>
              <c:f>Sheet1!$A$2:$A$5</c:f>
              <c:strCache>
                <c:ptCount val="4"/>
                <c:pt idx="0">
                  <c:v>Personal Firearm</c:v>
                </c:pt>
                <c:pt idx="1">
                  <c:v>Military Firearm</c:v>
                </c:pt>
                <c:pt idx="2">
                  <c:v>Asphyxiation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53.3</c:v>
                </c:pt>
                <c:pt idx="1">
                  <c:v>4</c:v>
                </c:pt>
                <c:pt idx="2">
                  <c:v>31.1</c:v>
                </c:pt>
                <c:pt idx="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46-4DE2-8CCF-0D47B9FDD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0" b="1">
                <a:effectLst/>
              </a:defRPr>
            </a:pPr>
            <a:endParaRPr lang="en-US"/>
          </a:p>
        </c:txPr>
      </c:legendEntry>
      <c:layout>
        <c:manualLayout>
          <c:xMode val="edge"/>
          <c:yMode val="edge"/>
          <c:x val="0.468354807921737"/>
          <c:y val="7.9006404199475064E-2"/>
          <c:w val="0.52709973753280837"/>
          <c:h val="0.91401238845144361"/>
        </c:manualLayout>
      </c:layout>
      <c:overlay val="0"/>
      <c:txPr>
        <a:bodyPr/>
        <a:lstStyle/>
        <a:p>
          <a:pPr>
            <a:defRPr sz="1200" b="1">
              <a:effectLst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b="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Army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8D9-4CD6-B4E5-850BF162158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75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8D9-4CD6-B4E5-850BF162158C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8D9-4CD6-B4E5-850BF162158C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5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8D9-4CD6-B4E5-850BF162158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62.2</c:v>
                </c:pt>
                <c:pt idx="1">
                  <c:v>2.09</c:v>
                </c:pt>
                <c:pt idx="2">
                  <c:v>25.9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D9-4CD6-B4E5-850BF1621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Spouse</c:v>
                </c:pt>
                <c:pt idx="1">
                  <c:v>Friend</c:v>
                </c:pt>
                <c:pt idx="2">
                  <c:v>Behavioral health</c:v>
                </c:pt>
                <c:pt idx="3">
                  <c:v>Supervisor</c:v>
                </c:pt>
                <c:pt idx="4">
                  <c:v>Other</c:v>
                </c:pt>
                <c:pt idx="5">
                  <c:v>Multiple communications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5-401A-BE91-670EB1F98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Spouse</c:v>
                </c:pt>
                <c:pt idx="1">
                  <c:v>Friend</c:v>
                </c:pt>
                <c:pt idx="2">
                  <c:v>Behavioral health</c:v>
                </c:pt>
                <c:pt idx="3">
                  <c:v>Supervisor</c:v>
                </c:pt>
                <c:pt idx="4">
                  <c:v>Other</c:v>
                </c:pt>
                <c:pt idx="5">
                  <c:v>Multiple communications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11.8</c:v>
                </c:pt>
                <c:pt idx="1">
                  <c:v>10.6</c:v>
                </c:pt>
                <c:pt idx="2">
                  <c:v>5.3</c:v>
                </c:pt>
                <c:pt idx="3">
                  <c:v>1.2</c:v>
                </c:pt>
                <c:pt idx="4">
                  <c:v>7.7</c:v>
                </c:pt>
                <c:pt idx="5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B5-401A-BE91-670EB1F98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Spouse</c:v>
                </c:pt>
                <c:pt idx="1">
                  <c:v>Friend</c:v>
                </c:pt>
                <c:pt idx="2">
                  <c:v>Behavioral health</c:v>
                </c:pt>
                <c:pt idx="3">
                  <c:v>Supervisor</c:v>
                </c:pt>
                <c:pt idx="4">
                  <c:v>Other</c:v>
                </c:pt>
                <c:pt idx="5">
                  <c:v>Multiple communications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13.2</c:v>
                </c:pt>
                <c:pt idx="1">
                  <c:v>7.5</c:v>
                </c:pt>
                <c:pt idx="2">
                  <c:v>6</c:v>
                </c:pt>
                <c:pt idx="3">
                  <c:v>3.5</c:v>
                </c:pt>
                <c:pt idx="4">
                  <c:v>4.3</c:v>
                </c:pt>
                <c:pt idx="5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B5-401A-BE91-670EB1F983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Spouse</c:v>
                </c:pt>
                <c:pt idx="1">
                  <c:v>Friend</c:v>
                </c:pt>
                <c:pt idx="2">
                  <c:v>Behavioral health</c:v>
                </c:pt>
                <c:pt idx="3">
                  <c:v>Supervisor</c:v>
                </c:pt>
                <c:pt idx="4">
                  <c:v>Other</c:v>
                </c:pt>
                <c:pt idx="5">
                  <c:v>Multiple communications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12.5</c:v>
                </c:pt>
                <c:pt idx="1">
                  <c:v>8.3000000000000007</c:v>
                </c:pt>
                <c:pt idx="2">
                  <c:v>3.8</c:v>
                </c:pt>
                <c:pt idx="3">
                  <c:v>3.1</c:v>
                </c:pt>
                <c:pt idx="4">
                  <c:v>4.2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B5-401A-BE91-670EB1F98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70016"/>
        <c:axId val="47671552"/>
      </c:barChart>
      <c:catAx>
        <c:axId val="476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en-US"/>
          </a:p>
        </c:txPr>
        <c:crossAx val="47671552"/>
        <c:crosses val="autoZero"/>
        <c:auto val="1"/>
        <c:lblAlgn val="ctr"/>
        <c:lblOffset val="100"/>
        <c:noMultiLvlLbl val="0"/>
      </c:catAx>
      <c:valAx>
        <c:axId val="476715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76700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Medical
Treatment
Facility</c:v>
                </c:pt>
                <c:pt idx="1">
                  <c:v>Substance
Abuse
Services</c:v>
                </c:pt>
                <c:pt idx="2">
                  <c:v>Family
Assistance
Programs</c:v>
                </c:pt>
                <c:pt idx="3">
                  <c:v>Outpatient
Behavioral
Health</c:v>
                </c:pt>
                <c:pt idx="4">
                  <c:v>Inpatient
Behavioral
Health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</c:v>
                </c:pt>
                <c:pt idx="1">
                  <c:v>8</c:v>
                </c:pt>
                <c:pt idx="2">
                  <c:v>8</c:v>
                </c:pt>
                <c:pt idx="3">
                  <c:v>29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F-44FC-9B73-1F92D853CA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Medical
Treatment
Facility</c:v>
                </c:pt>
                <c:pt idx="1">
                  <c:v>Substance
Abuse
Services</c:v>
                </c:pt>
                <c:pt idx="2">
                  <c:v>Family
Assistance
Programs</c:v>
                </c:pt>
                <c:pt idx="3">
                  <c:v>Outpatient
Behavioral
Health</c:v>
                </c:pt>
                <c:pt idx="4">
                  <c:v>Inpatient
Behavioral
Health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7</c:v>
                </c:pt>
                <c:pt idx="2">
                  <c:v>5</c:v>
                </c:pt>
                <c:pt idx="3">
                  <c:v>30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F-44FC-9B73-1F92D853CA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Medical
Treatment
Facility</c:v>
                </c:pt>
                <c:pt idx="1">
                  <c:v>Substance
Abuse
Services</c:v>
                </c:pt>
                <c:pt idx="2">
                  <c:v>Family
Assistance
Programs</c:v>
                </c:pt>
                <c:pt idx="3">
                  <c:v>Outpatient
Behavioral
Health</c:v>
                </c:pt>
                <c:pt idx="4">
                  <c:v>Inpatient
Behavioral
Health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54</c:v>
                </c:pt>
                <c:pt idx="1">
                  <c:v>7</c:v>
                </c:pt>
                <c:pt idx="2">
                  <c:v>6</c:v>
                </c:pt>
                <c:pt idx="3">
                  <c:v>32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F-44FC-9B73-1F92D853CA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Medical
Treatment
Facility</c:v>
                </c:pt>
                <c:pt idx="1">
                  <c:v>Substance
Abuse
Services</c:v>
                </c:pt>
                <c:pt idx="2">
                  <c:v>Family
Assistance
Programs</c:v>
                </c:pt>
                <c:pt idx="3">
                  <c:v>Outpatient
Behavioral
Health</c:v>
                </c:pt>
                <c:pt idx="4">
                  <c:v>Inpatient
Behavioral
Health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57</c:v>
                </c:pt>
                <c:pt idx="1">
                  <c:v>9</c:v>
                </c:pt>
                <c:pt idx="2">
                  <c:v>4</c:v>
                </c:pt>
                <c:pt idx="3">
                  <c:v>26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F-44FC-9B73-1F92D853C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93504"/>
        <c:axId val="47495040"/>
      </c:barChart>
      <c:catAx>
        <c:axId val="474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495040"/>
        <c:crosses val="autoZero"/>
        <c:auto val="1"/>
        <c:lblAlgn val="ctr"/>
        <c:lblOffset val="100"/>
        <c:noMultiLvlLbl val="0"/>
      </c:catAx>
      <c:valAx>
        <c:axId val="474950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749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0.16244</cdr:x>
      <cdr:y>0.17073</cdr:y>
    </cdr:from>
    <cdr:to>
      <cdr:x>0.19289</cdr:x>
      <cdr:y>0.2439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533400"/>
          <a:ext cx="228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0.26923</cdr:x>
      <cdr:y>0.64593</cdr:y>
    </cdr:from>
    <cdr:to>
      <cdr:x>0.33654</cdr:x>
      <cdr:y>0.7177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3600" y="20574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0.25962</cdr:x>
      <cdr:y>0.59809</cdr:y>
    </cdr:from>
    <cdr:to>
      <cdr:x>0.33654</cdr:x>
      <cdr:y>0.69378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19050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0.71712</cdr:x>
      <cdr:y>0.44122</cdr:y>
    </cdr:from>
    <cdr:to>
      <cdr:x>0.81051</cdr:x>
      <cdr:y>0.53507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0" y="1173359"/>
          <a:ext cx="793876" cy="249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13.8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2EE7ED-F3E4-44CC-9656-E3DBE84D99A4}" type="datetimeFigureOut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0339CE-0B59-4EB4-92D9-18225282E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87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39CE-0B59-4EB4-92D9-18225282EA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3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39CE-0B59-4EB4-92D9-18225282EA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2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03" y="3714750"/>
            <a:ext cx="5444497" cy="88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3550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1450"/>
            <a:ext cx="6477000" cy="8572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3820-E9A2-44F8-B4A1-134831692334}" type="datetime1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5791200" cy="273844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77EC-D3B8-4325-B31E-CB0D9D095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7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80DA-FD79-4E56-8BA4-6741152B1843}" type="datetime1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399E2ADB-3B59-4EC1-8664-040BA4679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4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C384-5240-4975-B3AC-37B1DC751D29}" type="datetime1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919D-30BE-4DAB-BD32-F19C40045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5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524F-E753-44CB-B56A-079814D25AA2}" type="datetime1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7221-F86C-4FDB-8463-235487602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3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E53-A549-4970-9092-918EA0C26BDA}" type="datetime1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3BBB-5E1D-4D8A-9433-55B66981B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73CB-2333-4C53-8107-A4DB1E7DC4A9}" type="datetime1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9383-238F-499F-9634-281FC88FF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9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05978"/>
            <a:ext cx="6781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1347"/>
            <a:ext cx="8229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066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DC38F-1CCE-4C50-8B49-DADA5B10D154}" type="datetime1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4767263"/>
            <a:ext cx="571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67263"/>
            <a:ext cx="1066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0C2218-A06E-478E-AB90-626D170C1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085851"/>
            <a:ext cx="9242426" cy="1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4635103"/>
            <a:ext cx="9242426" cy="1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042151" y="370285"/>
            <a:ext cx="1666875" cy="5167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3" r:id="rId3"/>
    <p:sldLayoutId id="2147483774" r:id="rId4"/>
    <p:sldLayoutId id="2147483775" r:id="rId5"/>
    <p:sldLayoutId id="2147483776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∎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2health.dcoe.mil/programs/dodser" TargetMode="External"/><Relationship Id="rId2" Type="http://schemas.openxmlformats.org/officeDocument/2006/relationships/hyperlink" Target="mailto:Larry.d.pruitt21.civ@mail.mi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" y="1588294"/>
            <a:ext cx="8686800" cy="224075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Current Findings from the Department of Defense Suicide Event Report (DoDSER)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sz="11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Larry D. Pruitt, Ph.D.</a:t>
            </a:r>
            <a:br>
              <a:rPr lang="en-US" sz="20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1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National Center for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Telehealth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&amp; Technology (T2)</a:t>
            </a:r>
            <a:br>
              <a:rPr lang="en-US" sz="2400" b="0" dirty="0"/>
            </a:br>
            <a:endParaRPr lang="en-US" altLang="en-US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A9F7B-3D75-4A0F-AB4C-5E800CF5572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781800" cy="857250"/>
          </a:xfrm>
        </p:spPr>
        <p:txBody>
          <a:bodyPr/>
          <a:lstStyle/>
          <a:p>
            <a:r>
              <a:rPr lang="en-US" altLang="en-US" dirty="0"/>
              <a:t>Health Care Utilization Prior to Suicide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E5F8C-AFA5-4A52-A2E8-6B411E300E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228600" y="1191816"/>
            <a:ext cx="8686800" cy="636984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64 percent of decedents had engaged with the Military Health System within the 90 days prior to their death.</a:t>
            </a:r>
          </a:p>
          <a:p>
            <a:pPr marL="400050" lvl="2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30.8 percent had engaged behavioral-health services at least once.</a:t>
            </a:r>
          </a:p>
        </p:txBody>
      </p:sp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049840"/>
              </p:ext>
            </p:extLst>
          </p:nvPr>
        </p:nvGraphicFramePr>
        <p:xfrm>
          <a:off x="381000" y="2418799"/>
          <a:ext cx="8364538" cy="228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1085066" y="2309396"/>
            <a:ext cx="7078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Known Treatment History, 90 Days Prior to Suicide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44463" y="4720590"/>
            <a:ext cx="183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7425269" y="2419350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2014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78210" y="2699549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75035" y="2526030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78210" y="2881000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82971" y="3067691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"/>
          <p:cNvSpPr txBox="1"/>
          <p:nvPr/>
        </p:nvSpPr>
        <p:spPr>
          <a:xfrm>
            <a:off x="2048939" y="2790349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57.1%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086199" y="3502738"/>
            <a:ext cx="947737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4.5%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578601" y="3203100"/>
            <a:ext cx="7620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26.3%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063065" y="3515440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3.8%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539068" y="3450751"/>
            <a:ext cx="7620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8.7%</a:t>
            </a:r>
          </a:p>
        </p:txBody>
      </p:sp>
      <p:sp>
        <p:nvSpPr>
          <p:cNvPr id="22" name="TextBox 1"/>
          <p:cNvSpPr txBox="1"/>
          <p:nvPr/>
        </p:nvSpPr>
        <p:spPr>
          <a:xfrm rot="16200000">
            <a:off x="-690240" y="2957194"/>
            <a:ext cx="1890075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Proportion of total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Behavioral Health History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9CA23-3081-480F-82A7-0DCBBD8362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228600" y="1238251"/>
            <a:ext cx="8763000" cy="1937147"/>
          </a:xfrm>
        </p:spPr>
        <p:txBody>
          <a:bodyPr/>
          <a:lstStyle/>
          <a:p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49.1 percent of suicides had a history of </a:t>
            </a:r>
            <a:r>
              <a:rPr lang="en-US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least one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behavioral-health disorder.</a:t>
            </a:r>
          </a:p>
          <a:p>
            <a:pPr marL="457200" lvl="1" indent="0">
              <a:buNone/>
            </a:pP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12.5 percent had a history of major depressive disorder.</a:t>
            </a:r>
          </a:p>
          <a:p>
            <a:pPr marL="457200" lvl="1" indent="0">
              <a:buNone/>
            </a:pP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8.3 percent were known to have a diagnosis of PTSD.</a:t>
            </a:r>
          </a:p>
          <a:p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50.2 percent had </a:t>
            </a:r>
            <a:r>
              <a:rPr lang="en-US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known history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a behavioral-health disorder.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611961"/>
              </p:ext>
            </p:extLst>
          </p:nvPr>
        </p:nvGraphicFramePr>
        <p:xfrm>
          <a:off x="228600" y="2874169"/>
          <a:ext cx="8763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0960" y="4712970"/>
            <a:ext cx="1752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2209800" y="2728198"/>
            <a:ext cx="563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 dirty="0">
                <a:latin typeface="Arial" charset="0"/>
              </a:rPr>
              <a:t>Known History of Behavioral-Health Disorder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715898" y="2571750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2014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68839" y="2857976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65664" y="2671286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968839" y="3039427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73600" y="3223022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"/>
          <p:cNvSpPr txBox="1"/>
          <p:nvPr/>
        </p:nvSpPr>
        <p:spPr>
          <a:xfrm>
            <a:off x="8311210" y="3640437"/>
            <a:ext cx="756591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24.6%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696722" y="3651639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23.2%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122334" y="3873580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2.4%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505200" y="3640437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19.3%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981200" y="3640438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19.7%</a:t>
            </a:r>
          </a:p>
        </p:txBody>
      </p:sp>
      <p:sp>
        <p:nvSpPr>
          <p:cNvPr id="24" name="TextBox 1"/>
          <p:cNvSpPr txBox="1"/>
          <p:nvPr/>
        </p:nvSpPr>
        <p:spPr>
          <a:xfrm rot="16200000">
            <a:off x="-670861" y="3357562"/>
            <a:ext cx="1728788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Proportion of total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Suicidal Behavior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88111"/>
              </p:ext>
            </p:extLst>
          </p:nvPr>
        </p:nvGraphicFramePr>
        <p:xfrm>
          <a:off x="609600" y="1571625"/>
          <a:ext cx="83820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E2ADB-3B59-4EC1-8664-040BA46796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6800" y="1266051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b="1" dirty="0">
                <a:latin typeface="Arial" charset="0"/>
              </a:rPr>
              <a:t>Cases with Previous Suicide-Related Behavior (2008-2015)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17376" y="1591190"/>
            <a:ext cx="0" cy="29546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41235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(Cases of Suicide)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123551"/>
            <a:ext cx="293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(Cases of Attempted Suicide)</a:t>
            </a:r>
          </a:p>
        </p:txBody>
      </p:sp>
      <p:sp>
        <p:nvSpPr>
          <p:cNvPr id="12" name="TextBox 1"/>
          <p:cNvSpPr txBox="1"/>
          <p:nvPr/>
        </p:nvSpPr>
        <p:spPr>
          <a:xfrm rot="16200000">
            <a:off x="-421480" y="2402681"/>
            <a:ext cx="1809751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Proportion of total</a:t>
            </a:r>
          </a:p>
        </p:txBody>
      </p:sp>
    </p:spTree>
    <p:extLst>
      <p:ext uri="{BB962C8B-B14F-4D97-AF65-F5344CB8AC3E}">
        <p14:creationId xmlns:p14="http://schemas.microsoft.com/office/powerpoint/2010/main" val="97374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Psychosocial Stressors</a:t>
            </a:r>
            <a:br>
              <a:rPr lang="en-US" altLang="en-US" dirty="0"/>
            </a:br>
            <a:r>
              <a:rPr lang="en-US" altLang="en-US" sz="2000" b="0" dirty="0"/>
              <a:t>Relationships</a:t>
            </a:r>
            <a:endParaRPr lang="en-US" alt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1A4FF-44EC-4A2D-AEFF-BC3037E7E1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304800" y="1201341"/>
            <a:ext cx="8686800" cy="3223022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41.2 percent of decedents had experienced known relationship difficulties in the 90 days prior to their death.</a:t>
            </a:r>
            <a:b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en-US" sz="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Comparable proportion for suicide attempts (42.0 percent)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340350"/>
              </p:ext>
            </p:extLst>
          </p:nvPr>
        </p:nvGraphicFramePr>
        <p:xfrm>
          <a:off x="431800" y="2712244"/>
          <a:ext cx="850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914526" y="2491979"/>
            <a:ext cx="5400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Relationship Stressors 90 Days Prior to Suicide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144463" y="4720590"/>
            <a:ext cx="183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621942" y="2647950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2014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74883" y="2937097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71708" y="2762250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74883" y="3118548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79644" y="3297619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"/>
          <p:cNvSpPr txBox="1"/>
          <p:nvPr/>
        </p:nvSpPr>
        <p:spPr>
          <a:xfrm rot="16200000">
            <a:off x="-654843" y="3440905"/>
            <a:ext cx="1866902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Proportion of total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927410" y="3272790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38.1%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504156" y="3486150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9.3%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8083535" y="3562350"/>
            <a:ext cx="679465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8.3%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Psychosocial Stressors</a:t>
            </a:r>
            <a:br>
              <a:rPr lang="en-US" altLang="en-US" dirty="0"/>
            </a:br>
            <a:r>
              <a:rPr lang="en-US" altLang="en-US" sz="2000" b="0" dirty="0"/>
              <a:t>Legal &amp; Administrative Problems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E9B0C-41E3-4761-8365-269E207F86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01713"/>
              </p:ext>
            </p:extLst>
          </p:nvPr>
        </p:nvGraphicFramePr>
        <p:xfrm>
          <a:off x="381000" y="2762250"/>
          <a:ext cx="8610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9" name="Content Placeholder 2"/>
          <p:cNvSpPr>
            <a:spLocks noGrp="1"/>
          </p:cNvSpPr>
          <p:nvPr>
            <p:ph idx="1"/>
          </p:nvPr>
        </p:nvSpPr>
        <p:spPr>
          <a:xfrm>
            <a:off x="76200" y="1251348"/>
            <a:ext cx="9067800" cy="977503"/>
          </a:xfrm>
        </p:spPr>
        <p:txBody>
          <a:bodyPr/>
          <a:lstStyle/>
          <a:p>
            <a:r>
              <a:rPr lang="en-US" altLang="en-US" sz="1800" dirty="0">
                <a:latin typeface="Arial" charset="0"/>
              </a:rPr>
              <a:t>At least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one known administrative stressor in 31.5 percent of cases:</a:t>
            </a:r>
          </a:p>
          <a:p>
            <a:pPr marL="457200" lvl="1" indent="0">
              <a:buNone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Civil legal proceedings (8.7 percent) and Non-Judicial Punishment (8.3 percent) were the most frequent legal issues among decedents.</a:t>
            </a:r>
            <a:b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endParaRPr lang="en-US" altLang="en-US" sz="4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 Medical (9.0 percent) and administrative (9.3 percent) separations </a:t>
            </a:r>
            <a:r>
              <a:rPr lang="en-US" altLang="en-US" sz="1400" dirty="0">
                <a:latin typeface="Arial" charset="0"/>
              </a:rPr>
              <a:t>from service were frequent stressors among suicide attempts.</a:t>
            </a:r>
          </a:p>
        </p:txBody>
      </p:sp>
      <p:sp>
        <p:nvSpPr>
          <p:cNvPr id="13" name="TextBox 1"/>
          <p:cNvSpPr txBox="1"/>
          <p:nvPr/>
        </p:nvSpPr>
        <p:spPr>
          <a:xfrm rot="16200000">
            <a:off x="-512696" y="3411735"/>
            <a:ext cx="1565672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Proportion of total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683291" y="2866713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2014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6232" y="3162062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33057" y="2975610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936232" y="3329702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40993" y="3512582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"/>
          <p:cNvSpPr txBox="1"/>
          <p:nvPr/>
        </p:nvSpPr>
        <p:spPr>
          <a:xfrm>
            <a:off x="1741713" y="3835480"/>
            <a:ext cx="656047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8.3%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457365" y="3774521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6.9%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316903" y="3769362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8.7%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6156960" y="3813889"/>
            <a:ext cx="68580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4.8%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028305" y="3835480"/>
            <a:ext cx="67654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3.5%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909060" y="3820240"/>
            <a:ext cx="662457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5.9%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758440" y="3859530"/>
            <a:ext cx="679390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3.1%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06363" y="4732020"/>
            <a:ext cx="183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990600" y="2632233"/>
            <a:ext cx="7008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Legal/Administrative Stressors 90 Days Prior to Suicide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Operational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1348"/>
            <a:ext cx="9144000" cy="189190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57.4 percent of decedents had a history of at least one previous deployment to OEF and/or OIF/OND: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Deployment      22.1 percent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Deployments    15.9 percent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—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3+ Deployments  19.4 percent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Lucida Sans Unicode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A6E27-F005-460D-9FD3-2E62B29786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164523"/>
              </p:ext>
            </p:extLst>
          </p:nvPr>
        </p:nvGraphicFramePr>
        <p:xfrm>
          <a:off x="814388" y="2895600"/>
          <a:ext cx="792480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1728788" y="2815828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 b="1" dirty="0"/>
              <a:t>Suicides that Occurred on Deployment (CONUS &amp; OCONUS)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 rot="16200000">
            <a:off x="-375642" y="3493491"/>
            <a:ext cx="1565672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Proportion of total (%)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004060" y="372237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%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025140" y="374896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%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111241" y="380238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%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147560" y="382778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%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006703" y="3780711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%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050453" y="3748960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%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8169003" y="3826432"/>
            <a:ext cx="328023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Unadjusted Suicide Rates 2008-2015</a:t>
            </a:r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4D29-22DD-48C7-8DE8-BEC15A14EC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 rot="-5400000">
            <a:off x="-835501" y="2855733"/>
            <a:ext cx="2619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Suicides per 100,000 population members</a:t>
            </a:r>
          </a:p>
        </p:txBody>
      </p: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533400" y="1333440"/>
            <a:ext cx="6230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buSzPct val="250000"/>
            </a:pPr>
            <a:r>
              <a:rPr lang="en-US" altLang="en-US" sz="2000" dirty="0"/>
              <a:t>When we compare the DoD to the U.S. population, overall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146920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250000"/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8811"/>
              </p:ext>
            </p:extLst>
          </p:nvPr>
        </p:nvGraphicFramePr>
        <p:xfrm>
          <a:off x="1066800" y="1849971"/>
          <a:ext cx="8500644" cy="265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7162800" y="2571750"/>
            <a:ext cx="654024" cy="2678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20.2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40" y="2114550"/>
            <a:ext cx="4363960" cy="24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428"/>
            <a:ext cx="4452219" cy="25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 to the U.S. Population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The service-member population is predominantly young and male.</a:t>
            </a:r>
          </a:p>
          <a:p>
            <a:r>
              <a:rPr lang="en-US" altLang="en-US" sz="2000" dirty="0"/>
              <a:t>The general population of the U.S. is much more evenly distributed.</a:t>
            </a:r>
            <a:br>
              <a:rPr lang="en-US" altLang="en-US" sz="2000" dirty="0"/>
            </a:br>
            <a:br>
              <a:rPr lang="en-US" altLang="en-US" sz="2000" dirty="0"/>
            </a:b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DAF15-C369-4F21-BDA1-6B409298A7F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2038351" y="2266950"/>
            <a:ext cx="14668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U.S. Population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822053" y="2263973"/>
            <a:ext cx="24075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Service Member Population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91" y="2127250"/>
            <a:ext cx="602909" cy="54953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3671" y="3555953"/>
            <a:ext cx="577729" cy="425497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4100" y="2700193"/>
            <a:ext cx="8677200" cy="884382"/>
          </a:xfrm>
          <a:prstGeom prst="rect">
            <a:avLst/>
          </a:prstGeom>
          <a:gradFill flip="none" rotWithShape="1">
            <a:gsLst>
              <a:gs pos="75000">
                <a:srgbClr val="88CB5B">
                  <a:alpha val="2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Suicide Rate, All Services</a:t>
            </a:r>
            <a:br>
              <a:rPr lang="en-US" dirty="0"/>
            </a:br>
            <a:r>
              <a:rPr lang="en-US" sz="2000" dirty="0"/>
              <a:t>2012-2015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DF9A9-0E6F-4266-A21D-CC1768A584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 rot="-5400000">
            <a:off x="-526762" y="2565113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Suicides per 100,000 population members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2400" y="13271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DoD</a:t>
            </a:r>
            <a:endParaRPr lang="en-US" dirty="0"/>
          </a:p>
          <a:p>
            <a:r>
              <a:rPr lang="en-US" dirty="0"/>
              <a:t>U.S. Overall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406054" y="1787782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70" y="1290001"/>
            <a:ext cx="6044030" cy="31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886575" y="1789431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83549" y="1528763"/>
            <a:ext cx="898377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38400" y="1450182"/>
            <a:ext cx="419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All Services, Active Component</a:t>
            </a:r>
          </a:p>
        </p:txBody>
      </p:sp>
    </p:spTree>
    <p:extLst>
      <p:ext uri="{BB962C8B-B14F-4D97-AF65-F5344CB8AC3E}">
        <p14:creationId xmlns:p14="http://schemas.microsoft.com/office/powerpoint/2010/main" val="169845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D2DC-502B-4A2C-AB2B-9A354F826AB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Adjusted Rates, by Service</a:t>
            </a:r>
            <a:br>
              <a:rPr lang="en-US" altLang="en-US" dirty="0"/>
            </a:br>
            <a:r>
              <a:rPr lang="en-US" altLang="en-US" sz="2000" dirty="0"/>
              <a:t>2012-2015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126605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Overall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482254" y="1456698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0163"/>
            <a:ext cx="6629400" cy="33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981825" y="1457539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 rot="-5400000">
            <a:off x="-717262" y="2577812"/>
            <a:ext cx="28575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Suicides per 100,000 population members</a:t>
            </a:r>
          </a:p>
        </p:txBody>
      </p:sp>
    </p:spTree>
    <p:extLst>
      <p:ext uri="{BB962C8B-B14F-4D97-AF65-F5344CB8AC3E}">
        <p14:creationId xmlns:p14="http://schemas.microsoft.com/office/powerpoint/2010/main" val="41956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DoDSER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1595"/>
            <a:ext cx="9144000" cy="334327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Who –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Any service member, active duty or reserve, including the National Guard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What –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 mandatory data collection following a death caused by suicide or a suicide attempt that results 	  in hospitalization or evacuation from theater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b="1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When –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Within 60 days of the AFMES determination of cause of death (30 days for a suicide attempt)</a:t>
            </a:r>
            <a:br>
              <a:rPr lang="en-US" sz="1600" dirty="0">
                <a:solidFill>
                  <a:schemeClr val="accent6">
                    <a:lumMod val="10000"/>
                  </a:schemeClr>
                </a:solidFill>
              </a:rPr>
            </a:br>
            <a:endParaRPr lang="en-US" sz="16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Where –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Anywhere, worldwide via the </a:t>
            </a:r>
            <a:r>
              <a:rPr lang="en-US" sz="1600" dirty="0" err="1">
                <a:solidFill>
                  <a:schemeClr val="accent6">
                    <a:lumMod val="10000"/>
                  </a:schemeClr>
                </a:solidFill>
              </a:rPr>
              <a:t>DoDSER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 data-collection web portal, which funnels to Joint Base 	    Lewis-</a:t>
            </a:r>
            <a:r>
              <a:rPr lang="en-US" sz="1600" dirty="0" err="1">
                <a:solidFill>
                  <a:schemeClr val="accent6">
                    <a:lumMod val="10000"/>
                  </a:schemeClr>
                </a:solidFill>
              </a:rPr>
              <a:t>McChord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 in Washington State</a:t>
            </a:r>
            <a:br>
              <a:rPr lang="en-US" sz="1600" dirty="0">
                <a:solidFill>
                  <a:schemeClr val="accent6">
                    <a:lumMod val="10000"/>
                  </a:schemeClr>
                </a:solidFill>
              </a:rPr>
            </a:br>
            <a:endParaRPr lang="en-US" sz="16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Why 	–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Describe the occurrence of suicide in the military</a:t>
            </a:r>
          </a:p>
          <a:p>
            <a:pPr marL="457200" lvl="1" indent="0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	–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Track trends and examine risk factors unique to service members </a:t>
            </a:r>
          </a:p>
          <a:p>
            <a:pPr marL="457200" lvl="1" indent="0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	–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Provide data to help evaluate the effectiveness of </a:t>
            </a:r>
            <a:r>
              <a:rPr lang="en-US" sz="1600" dirty="0" err="1">
                <a:solidFill>
                  <a:schemeClr val="accent6">
                    <a:lumMod val="10000"/>
                  </a:schemeClr>
                </a:solidFill>
              </a:rPr>
              <a:t>DoD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 programs/policies </a:t>
            </a:r>
          </a:p>
          <a:p>
            <a:pPr marL="457200" lvl="1" indent="0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	–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Provide senior leaders with high-quality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E2ADB-3B59-4EC1-8664-040BA46796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16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D2DC-502B-4A2C-AB2B-9A354F826AB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Adjusted Rates, Reserves and Guard</a:t>
            </a:r>
            <a:br>
              <a:rPr lang="en-US" altLang="en-US" dirty="0"/>
            </a:br>
            <a:r>
              <a:rPr lang="en-US" altLang="en-US" sz="2000" dirty="0"/>
              <a:t>2012-2015</a:t>
            </a:r>
            <a:endParaRPr lang="en-US" alt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 rot="-5400000">
            <a:off x="-966282" y="2572257"/>
            <a:ext cx="3328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Suicides per 100,000 population members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2643"/>
            <a:ext cx="3408182" cy="17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76" y="2106215"/>
            <a:ext cx="3435124" cy="17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1" y="4388644"/>
            <a:ext cx="1019175" cy="1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72400" y="13271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DoD</a:t>
            </a:r>
            <a:endParaRPr lang="en-US" dirty="0"/>
          </a:p>
          <a:p>
            <a:r>
              <a:rPr lang="en-US" dirty="0"/>
              <a:t>U.S. Overall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406054" y="1734282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86575" y="1735931"/>
            <a:ext cx="381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83549" y="1528763"/>
            <a:ext cx="898377" cy="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00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Summary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42899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200" dirty="0"/>
              <a:t>Young, Caucasian, males, high-school educated, enlisted.</a:t>
            </a:r>
            <a:br>
              <a:rPr lang="en-US" altLang="en-US" sz="2200" dirty="0"/>
            </a:br>
            <a:endParaRPr lang="en-US" altLang="en-US" sz="5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Non-military firearms are still the most common suicide method (62.9 percent).</a:t>
            </a:r>
            <a:br>
              <a:rPr lang="en-US" altLang="en-US" sz="2000" dirty="0"/>
            </a:br>
            <a:endParaRPr lang="en-US" altLang="en-US" sz="5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Half of decedents had a diagnosed behavioral-health condition.</a:t>
            </a:r>
            <a:br>
              <a:rPr lang="en-US" altLang="en-US" sz="2000" dirty="0"/>
            </a:br>
            <a:endParaRPr lang="en-US" altLang="en-US" sz="5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Two thirds had attended a health-care appointment shortly before their death.</a:t>
            </a:r>
          </a:p>
          <a:p>
            <a:pPr>
              <a:spcBef>
                <a:spcPct val="0"/>
              </a:spcBef>
            </a:pPr>
            <a:endParaRPr lang="en-US" altLang="en-US" sz="5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Common stressors: failed relationships, disciplinary actions and civil proceedings.</a:t>
            </a:r>
          </a:p>
          <a:p>
            <a:pPr>
              <a:spcBef>
                <a:spcPct val="0"/>
              </a:spcBef>
            </a:pPr>
            <a:endParaRPr lang="en-US" altLang="en-US" sz="100" dirty="0"/>
          </a:p>
          <a:p>
            <a:r>
              <a:rPr lang="en-US" altLang="en-US" sz="2000" dirty="0"/>
              <a:t>For each of the services, suicides rates have been stable (2012-2015).</a:t>
            </a:r>
            <a:endParaRPr lang="en-US" altLang="en-US" sz="500" dirty="0"/>
          </a:p>
          <a:p>
            <a:r>
              <a:rPr lang="en-US" altLang="en-US" sz="2000" dirty="0"/>
              <a:t>The overall military rate of suicide has been stable (2012-2015).</a:t>
            </a:r>
            <a:br>
              <a:rPr lang="en-US" altLang="en-US" sz="2000" dirty="0"/>
            </a:br>
            <a:endParaRPr lang="en-US" altLang="en-US" sz="100" dirty="0"/>
          </a:p>
          <a:p>
            <a:r>
              <a:rPr lang="en-US" altLang="en-US" sz="2000" dirty="0"/>
              <a:t>Military suicide rates in CY 2015 were indistinguishable from the age- and sex-adjusted suicide rates of the U.S. general population.</a:t>
            </a:r>
          </a:p>
          <a:p>
            <a:pPr>
              <a:spcBef>
                <a:spcPct val="0"/>
              </a:spcBef>
            </a:pPr>
            <a:endParaRPr lang="en-US" altLang="en-US" sz="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B836-556B-4BD5-AA67-F80D7ADBC6B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  <p:bldP spid="28675" grpId="2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Information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Lucida Sans Unicode" pitchFamily="34" charset="0"/>
              <a:buNone/>
            </a:pPr>
            <a:br>
              <a:rPr lang="en-US" altLang="en-US" sz="2400" dirty="0"/>
            </a:br>
            <a:r>
              <a:rPr lang="en-US" altLang="en-US" sz="2400" b="1" dirty="0"/>
              <a:t>Larry Pruitt, Ph.D.</a:t>
            </a:r>
          </a:p>
          <a:p>
            <a:pPr marL="0" indent="0" algn="ctr">
              <a:buFont typeface="Lucida Sans Unicode" pitchFamily="34" charset="0"/>
              <a:buNone/>
            </a:pPr>
            <a:r>
              <a:rPr lang="en-US" altLang="en-US" sz="1800" dirty="0"/>
              <a:t>National Center for Telehealth &amp; Technology</a:t>
            </a:r>
          </a:p>
          <a:p>
            <a:pPr marL="0" indent="0" algn="ctr">
              <a:buFont typeface="Lucida Sans Unicode" pitchFamily="34" charset="0"/>
              <a:buNone/>
            </a:pPr>
            <a:r>
              <a:rPr lang="en-US" altLang="en-US" sz="1800" dirty="0"/>
              <a:t>Joint Base Lewis McChord, WA</a:t>
            </a:r>
            <a:endParaRPr lang="en-US" altLang="en-US" sz="2400" dirty="0"/>
          </a:p>
          <a:p>
            <a:pPr marL="0" indent="0" algn="ctr">
              <a:buFont typeface="Lucida Sans Unicode" pitchFamily="34" charset="0"/>
              <a:buNone/>
            </a:pPr>
            <a:r>
              <a:rPr lang="en-US" altLang="en-US" sz="2000" dirty="0">
                <a:hlinkClick r:id="rId2"/>
              </a:rPr>
              <a:t>Larry.d.pruitt21.civ@mail.mil</a:t>
            </a:r>
            <a:endParaRPr lang="en-US" altLang="en-US" sz="2000" dirty="0"/>
          </a:p>
          <a:p>
            <a:pPr marL="0" indent="0" algn="ctr">
              <a:buFont typeface="Lucida Sans Unicode" pitchFamily="34" charset="0"/>
              <a:buNone/>
            </a:pPr>
            <a:endParaRPr lang="en-US" altLang="en-US" sz="2000" dirty="0"/>
          </a:p>
          <a:p>
            <a:pPr marL="0" indent="0" algn="ctr">
              <a:buFont typeface="Lucida Sans Unicode" pitchFamily="34" charset="0"/>
              <a:buNone/>
            </a:pPr>
            <a:r>
              <a:rPr lang="en-US" altLang="en-US" sz="2000" dirty="0">
                <a:hlinkClick r:id="rId3"/>
              </a:rPr>
              <a:t>http://www.t2health.dcoe.mil/programs/dodser</a:t>
            </a:r>
            <a:endParaRPr lang="en-US" altLang="en-US" sz="2000" dirty="0"/>
          </a:p>
          <a:p>
            <a:pPr lvl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6B97B-CEE0-435D-913B-ED449F3B10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Material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E2ADB-3B59-4EC1-8664-040BA46796F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959039"/>
              </p:ext>
            </p:extLst>
          </p:nvPr>
        </p:nvGraphicFramePr>
        <p:xfrm>
          <a:off x="2895600" y="2886075"/>
          <a:ext cx="3835400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Methods for Attempted Suicide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3CB8F-A9E2-4A7B-8A3B-71313BBD8AA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200026" y="1154431"/>
            <a:ext cx="8943975" cy="3108722"/>
          </a:xfrm>
        </p:spPr>
        <p:txBody>
          <a:bodyPr/>
          <a:lstStyle/>
          <a:p>
            <a:pPr marL="255588" indent="-255588"/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frequent methods for attempting </a:t>
            </a:r>
            <a:r>
              <a:rPr lang="en-US" alt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suicide were: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Drug overdose (58.1 percent)</a:t>
            </a:r>
          </a:p>
          <a:p>
            <a:pPr marL="400050" lvl="1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Asphyxiation (12.5 percent )</a:t>
            </a:r>
          </a:p>
          <a:p>
            <a:pPr marL="400050" lvl="1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Sharp or blunt objects (11.5 percent) 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990600" y="2647950"/>
            <a:ext cx="632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DoDSER 2015 Suicide Attempt Method, by Service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8373"/>
              </p:ext>
            </p:extLst>
          </p:nvPr>
        </p:nvGraphicFramePr>
        <p:xfrm>
          <a:off x="5257800" y="2886075"/>
          <a:ext cx="4191000" cy="178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00882"/>
              </p:ext>
            </p:extLst>
          </p:nvPr>
        </p:nvGraphicFramePr>
        <p:xfrm>
          <a:off x="838200" y="2886075"/>
          <a:ext cx="419100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704444"/>
              </p:ext>
            </p:extLst>
          </p:nvPr>
        </p:nvGraphicFramePr>
        <p:xfrm>
          <a:off x="-762000" y="2886075"/>
          <a:ext cx="3733800" cy="179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Joint Data-Collection Effort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454547"/>
          </a:xfrm>
        </p:spPr>
        <p:txBody>
          <a:bodyPr/>
          <a:lstStyle/>
          <a:p>
            <a:pPr>
              <a:defRPr/>
            </a:pPr>
            <a:r>
              <a:rPr lang="en-US" sz="1600" b="1" dirty="0"/>
              <a:t>DoD Suicide Event Report (DoDSER) System:</a:t>
            </a:r>
            <a:br>
              <a:rPr lang="en-US" sz="1600" dirty="0"/>
            </a:br>
            <a:r>
              <a:rPr lang="en-US" sz="1600" dirty="0"/>
              <a:t>A web-based application with the functionality to collect core, </a:t>
            </a:r>
            <a:br>
              <a:rPr lang="en-US" sz="1600" dirty="0"/>
            </a:br>
            <a:r>
              <a:rPr lang="en-US" sz="1600" dirty="0"/>
              <a:t>standardized, DoD suicide-surveillance data, worldwide.</a:t>
            </a:r>
            <a:br>
              <a:rPr lang="en-US" sz="1600" dirty="0"/>
            </a:br>
            <a:endParaRPr lang="en-US" sz="1050" dirty="0"/>
          </a:p>
          <a:p>
            <a:pPr>
              <a:defRPr/>
            </a:pPr>
            <a:r>
              <a:rPr lang="en-US" sz="1600" b="1" dirty="0">
                <a:solidFill>
                  <a:schemeClr val="accent6">
                    <a:lumMod val="10000"/>
                  </a:schemeClr>
                </a:solidFill>
              </a:rPr>
              <a:t>DoDSER Annual Report:</a:t>
            </a:r>
            <a:br>
              <a:rPr lang="en-US" sz="16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An authoritative, descriptive report that characterizes service-</a:t>
            </a:r>
            <a:br>
              <a:rPr lang="en-US" sz="16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member suicide data through the web-based data-collection </a:t>
            </a:r>
            <a:br>
              <a:rPr lang="en-US" sz="16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program and various DoD data portals. </a:t>
            </a: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05E7A-33D0-4EA9-8391-ED972D201F5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46" name="Picture 5" descr="Welcome _ DoDSER_Page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" b="18597"/>
          <a:stretch>
            <a:fillRect/>
          </a:stretch>
        </p:blipFill>
        <p:spPr bwMode="auto">
          <a:xfrm>
            <a:off x="6934200" y="1428750"/>
            <a:ext cx="1676400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6902"/>
            <a:ext cx="725688" cy="968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06" y="3425782"/>
            <a:ext cx="728907" cy="972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92" y="3425783"/>
            <a:ext cx="730763" cy="972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24" y="3424666"/>
            <a:ext cx="728487" cy="976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77" y="3423544"/>
            <a:ext cx="736582" cy="981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54" y="3416257"/>
            <a:ext cx="738461" cy="985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98" y="3409950"/>
            <a:ext cx="738462" cy="983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53" y="3409951"/>
            <a:ext cx="738461" cy="983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426" y="4347210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2008           2009           2010           2011           2012           2013           2014           2015</a:t>
            </a:r>
          </a:p>
        </p:txBody>
      </p:sp>
      <p:pic>
        <p:nvPicPr>
          <p:cNvPr id="3" name="Picture 2" descr="C:\Users\larry.d.pruitt.civ\Desktop\temp cov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09950"/>
            <a:ext cx="734914" cy="9837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62462" y="434422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DoDSER</a:t>
            </a:r>
            <a:r>
              <a:rPr lang="en-US" altLang="en-US" dirty="0"/>
              <a:t> Data-Collection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EC25B-5BA1-4831-BC7F-3F9D437DD860}" type="slidenum">
              <a:rPr lang="en-US" sz="1100" smtClean="0"/>
              <a:pPr>
                <a:defRPr/>
              </a:pPr>
              <a:t>4</a:t>
            </a:fld>
            <a:endParaRPr lang="en-US" sz="1100" dirty="0"/>
          </a:p>
        </p:txBody>
      </p:sp>
      <p:sp>
        <p:nvSpPr>
          <p:cNvPr id="3" name="Diamond 2"/>
          <p:cNvSpPr/>
          <p:nvPr/>
        </p:nvSpPr>
        <p:spPr>
          <a:xfrm>
            <a:off x="3643503" y="1801368"/>
            <a:ext cx="1676400" cy="628650"/>
          </a:xfrm>
          <a:prstGeom prst="diamond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305176" y="1226940"/>
            <a:ext cx="1243203" cy="261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Suicide event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3004948" y="1578769"/>
            <a:ext cx="1833753" cy="726591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3114675" y="1670709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Fatal or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non-fatal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421732"/>
            <a:ext cx="480060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Services oversee and validate DoDSER data collection: medical and behavioral-health records, personnel records, investigative agency records and records related to the manner of death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9785" y="3269813"/>
            <a:ext cx="365760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DoDSER reports submitted via secure web-based application within 60 days of confirmed suicide and within 30 days of suicide attempt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1876425" y="4137660"/>
            <a:ext cx="4171950" cy="514350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1773555" y="418911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T2 prepares the DoDSER Annual Report and disseminates data as needed to support the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574" y="1674852"/>
            <a:ext cx="1371600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AFMES confirms cause of death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3130" y="1814227"/>
            <a:ext cx="704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Fatal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4845" y="2091690"/>
            <a:ext cx="105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Non-fatal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175" y="3208020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T2 confirms </a:t>
            </a:r>
            <a:r>
              <a:rPr lang="en-US" sz="1100" b="1" dirty="0" err="1"/>
              <a:t>caseness</a:t>
            </a:r>
            <a:r>
              <a:rPr lang="en-US" sz="1100" b="1" dirty="0"/>
              <a:t> with AFMES.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24055" y="1942065"/>
            <a:ext cx="423946" cy="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3"/>
          </p:cNvCxnSpPr>
          <p:nvPr/>
        </p:nvCxnSpPr>
        <p:spPr>
          <a:xfrm flipH="1" flipV="1">
            <a:off x="1781174" y="1890296"/>
            <a:ext cx="449874" cy="59949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14775" y="1457325"/>
            <a:ext cx="0" cy="135876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19650" y="2292999"/>
            <a:ext cx="0" cy="135876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27270" y="1933720"/>
            <a:ext cx="0" cy="223217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14775" y="2300143"/>
            <a:ext cx="0" cy="135876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14775" y="3029610"/>
            <a:ext cx="0" cy="218831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14775" y="3910257"/>
            <a:ext cx="0" cy="218831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1102084" y="3633834"/>
            <a:ext cx="592372" cy="925831"/>
          </a:xfrm>
          <a:prstGeom prst="curved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42975" y="2227390"/>
            <a:ext cx="0" cy="1004717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777131" y="2102954"/>
            <a:ext cx="625074" cy="303537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Left Bracket 11269"/>
          <p:cNvSpPr/>
          <p:nvPr/>
        </p:nvSpPr>
        <p:spPr>
          <a:xfrm>
            <a:off x="7248526" y="1843088"/>
            <a:ext cx="485775" cy="639293"/>
          </a:xfrm>
          <a:prstGeom prst="leftBracket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71" name="TextBox 11270"/>
          <p:cNvSpPr txBox="1"/>
          <p:nvPr/>
        </p:nvSpPr>
        <p:spPr>
          <a:xfrm>
            <a:off x="7162800" y="188245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Interviews are often conducted for non-fatal </a:t>
            </a:r>
            <a:r>
              <a:rPr lang="en-US" sz="1100" b="1" dirty="0" err="1"/>
              <a:t>DoDSER</a:t>
            </a:r>
            <a:r>
              <a:rPr lang="en-US" sz="1100" b="1" dirty="0"/>
              <a:t> reports.</a:t>
            </a:r>
          </a:p>
        </p:txBody>
      </p:sp>
      <p:sp>
        <p:nvSpPr>
          <p:cNvPr id="46" name="Left Bracket 45"/>
          <p:cNvSpPr/>
          <p:nvPr/>
        </p:nvSpPr>
        <p:spPr>
          <a:xfrm>
            <a:off x="6734176" y="2801472"/>
            <a:ext cx="485775" cy="1797198"/>
          </a:xfrm>
          <a:prstGeom prst="leftBracket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334125" y="2269963"/>
            <a:ext cx="914400" cy="50752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810250" y="3157220"/>
            <a:ext cx="914400" cy="50752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24650" y="2876028"/>
            <a:ext cx="2057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DoDSER reports are submitted by behavioral-health providers, other health-care providers or a command-appointed representative. </a:t>
            </a:r>
            <a:br>
              <a:rPr lang="en-US" sz="1100" b="1" dirty="0"/>
            </a:br>
            <a:br>
              <a:rPr lang="en-US" sz="600" b="1" dirty="0"/>
            </a:br>
            <a:r>
              <a:rPr lang="en-US" sz="1100" b="1" dirty="0"/>
              <a:t> Technicians may submit DoDSER reports under the supervision of one of these professionals.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00400" y="1132285"/>
            <a:ext cx="1447800" cy="410765"/>
          </a:xfrm>
          <a:prstGeom prst="rect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Diamond 39"/>
          <p:cNvSpPr/>
          <p:nvPr/>
        </p:nvSpPr>
        <p:spPr>
          <a:xfrm>
            <a:off x="2952750" y="1479204"/>
            <a:ext cx="1981200" cy="885378"/>
          </a:xfrm>
          <a:prstGeom prst="diamond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Rectangle 40"/>
          <p:cNvSpPr/>
          <p:nvPr/>
        </p:nvSpPr>
        <p:spPr>
          <a:xfrm>
            <a:off x="348849" y="1581150"/>
            <a:ext cx="1479951" cy="638309"/>
          </a:xfrm>
          <a:prstGeom prst="rect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Rectangle 41"/>
          <p:cNvSpPr/>
          <p:nvPr/>
        </p:nvSpPr>
        <p:spPr>
          <a:xfrm>
            <a:off x="1485900" y="2317359"/>
            <a:ext cx="4894384" cy="793506"/>
          </a:xfrm>
          <a:prstGeom prst="rect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Rectangle 42"/>
          <p:cNvSpPr/>
          <p:nvPr/>
        </p:nvSpPr>
        <p:spPr>
          <a:xfrm>
            <a:off x="2044212" y="3234751"/>
            <a:ext cx="3820256" cy="676214"/>
          </a:xfrm>
          <a:prstGeom prst="rect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Flowchart: Terminator 43"/>
          <p:cNvSpPr/>
          <p:nvPr/>
        </p:nvSpPr>
        <p:spPr>
          <a:xfrm>
            <a:off x="1819275" y="4085080"/>
            <a:ext cx="4272153" cy="627890"/>
          </a:xfrm>
          <a:prstGeom prst="flowChartTerminator">
            <a:avLst/>
          </a:prstGeom>
          <a:noFill/>
          <a:ln>
            <a:solidFill>
              <a:schemeClr val="bg1">
                <a:alpha val="1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CY 2015 Suicide Rates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D54AA-9BE2-4BF9-9E0B-C8911BD17C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5433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sz="5000" dirty="0">
                <a:solidFill>
                  <a:schemeClr val="tx1"/>
                </a:solidFill>
              </a:rPr>
              <a:t>479 deaths due to suicide</a:t>
            </a:r>
            <a:br>
              <a:rPr lang="en-US" sz="2900" dirty="0">
                <a:solidFill>
                  <a:schemeClr val="tx1"/>
                </a:solidFill>
              </a:rPr>
            </a:br>
            <a:endParaRPr lang="en-US" sz="2900" dirty="0">
              <a:solidFill>
                <a:schemeClr val="tx1"/>
              </a:solidFill>
            </a:endParaRPr>
          </a:p>
          <a:p>
            <a:pPr marL="114300" indent="0">
              <a:buNone/>
              <a:defRPr/>
            </a:pPr>
            <a:r>
              <a:rPr lang="en-US" sz="4500" dirty="0">
                <a:solidFill>
                  <a:schemeClr val="tx1"/>
                </a:solidFill>
              </a:rPr>
              <a:t>— 266 Active Component suicides </a:t>
            </a:r>
          </a:p>
          <a:p>
            <a:pPr marL="914400" lvl="2" indent="-457200">
              <a:buFont typeface="Arial" panose="020B0604020202020204" pitchFamily="34" charset="0"/>
              <a:buChar char="•"/>
              <a:defRPr/>
            </a:pPr>
            <a:r>
              <a:rPr lang="en-US" sz="3400" b="1" dirty="0">
                <a:solidFill>
                  <a:schemeClr val="tx1"/>
                </a:solidFill>
              </a:rPr>
              <a:t>Rate: 20.2 suicides per 100,000 service members</a:t>
            </a:r>
            <a:endParaRPr lang="en-US" sz="3400" dirty="0">
              <a:solidFill>
                <a:schemeClr val="tx1"/>
              </a:solidFill>
            </a:endParaRPr>
          </a:p>
          <a:p>
            <a:pPr marL="1371600" lvl="3" indent="-457200">
              <a:buFont typeface="Wingdings" panose="05000000000000000000" pitchFamily="2" charset="2"/>
              <a:buChar char="Ø"/>
              <a:defRPr/>
            </a:pPr>
            <a:r>
              <a:rPr lang="en-US" sz="3400" dirty="0">
                <a:solidFill>
                  <a:schemeClr val="tx1"/>
                </a:solidFill>
              </a:rPr>
              <a:t>Air Force: 64 deaths</a:t>
            </a:r>
          </a:p>
          <a:p>
            <a:pPr marL="1371600" lvl="3" indent="-457200">
              <a:buFont typeface="Wingdings" panose="05000000000000000000" pitchFamily="2" charset="2"/>
              <a:buChar char="Ø"/>
              <a:defRPr/>
            </a:pPr>
            <a:r>
              <a:rPr lang="en-US" sz="3400" dirty="0">
                <a:solidFill>
                  <a:schemeClr val="tx1"/>
                </a:solidFill>
              </a:rPr>
              <a:t>Army: 120 deaths</a:t>
            </a:r>
          </a:p>
          <a:p>
            <a:pPr marL="1371600" lvl="3" indent="-457200">
              <a:buFont typeface="Wingdings" panose="05000000000000000000" pitchFamily="2" charset="2"/>
              <a:buChar char="Ø"/>
              <a:defRPr/>
            </a:pPr>
            <a:r>
              <a:rPr lang="en-US" sz="3400" dirty="0">
                <a:solidFill>
                  <a:schemeClr val="tx1"/>
                </a:solidFill>
              </a:rPr>
              <a:t>Marine Corps: 39 deaths</a:t>
            </a:r>
          </a:p>
          <a:p>
            <a:pPr marL="1371600" lvl="3" indent="-457200">
              <a:buFont typeface="Wingdings" panose="05000000000000000000" pitchFamily="2" charset="2"/>
              <a:buChar char="Ø"/>
              <a:defRPr/>
            </a:pPr>
            <a:r>
              <a:rPr lang="en-US" sz="3400" dirty="0">
                <a:solidFill>
                  <a:schemeClr val="tx1"/>
                </a:solidFill>
              </a:rPr>
              <a:t>Navy: 43 deaths</a:t>
            </a:r>
          </a:p>
          <a:p>
            <a:pPr marL="800100" lvl="2" indent="0">
              <a:buNone/>
              <a:defRPr/>
            </a:pPr>
            <a:endParaRPr lang="en-US" sz="1500" dirty="0">
              <a:solidFill>
                <a:schemeClr val="tx1"/>
              </a:solidFill>
            </a:endParaRPr>
          </a:p>
          <a:p>
            <a:pPr marL="114300" lvl="2" indent="0">
              <a:buNone/>
              <a:defRPr/>
            </a:pPr>
            <a:r>
              <a:rPr lang="en-US" sz="4500" dirty="0">
                <a:solidFill>
                  <a:schemeClr val="tx1"/>
                </a:solidFill>
              </a:rPr>
              <a:t>— 90 deaths in the Reserves</a:t>
            </a:r>
          </a:p>
          <a:p>
            <a:pPr marL="914400" lvl="4" indent="-457200">
              <a:buFont typeface="Arial" panose="020B0604020202020204" pitchFamily="34" charset="0"/>
              <a:buChar char="•"/>
              <a:defRPr/>
            </a:pPr>
            <a:r>
              <a:rPr lang="en-US" sz="3400" b="1" dirty="0">
                <a:solidFill>
                  <a:schemeClr val="tx1"/>
                </a:solidFill>
              </a:rPr>
              <a:t>Rate: 24.7 per 100,000 service members</a:t>
            </a:r>
            <a:br>
              <a:rPr lang="en-US" sz="3400" b="1" dirty="0">
                <a:solidFill>
                  <a:schemeClr val="tx1"/>
                </a:solidFill>
              </a:rPr>
            </a:br>
            <a:endParaRPr lang="en-US" sz="4500" b="1" dirty="0">
              <a:solidFill>
                <a:schemeClr val="tx1"/>
              </a:solidFill>
            </a:endParaRPr>
          </a:p>
          <a:p>
            <a:pPr marL="114300" lvl="2" indent="0">
              <a:buNone/>
              <a:defRPr/>
            </a:pPr>
            <a:r>
              <a:rPr lang="en-US" sz="4500" dirty="0">
                <a:solidFill>
                  <a:schemeClr val="tx1"/>
                </a:solidFill>
              </a:rPr>
              <a:t>— 123 deaths in the National Guard</a:t>
            </a:r>
          </a:p>
          <a:p>
            <a:pPr marL="914400" lvl="4" indent="-457200">
              <a:buFont typeface="Arial" panose="020B0604020202020204" pitchFamily="34" charset="0"/>
              <a:buChar char="•"/>
              <a:defRPr/>
            </a:pPr>
            <a:r>
              <a:rPr lang="en-US" sz="3400" b="1" dirty="0">
                <a:solidFill>
                  <a:schemeClr val="tx1"/>
                </a:solidFill>
              </a:rPr>
              <a:t>Rate: 27.1 per 100,000 service members</a:t>
            </a:r>
            <a:br>
              <a:rPr lang="en-US" sz="2100" dirty="0">
                <a:solidFill>
                  <a:schemeClr val="tx1"/>
                </a:solidFill>
              </a:rPr>
            </a:br>
            <a:endParaRPr lang="en-US" sz="1500" dirty="0">
              <a:solidFill>
                <a:schemeClr val="tx1"/>
              </a:solidFill>
            </a:endParaRPr>
          </a:p>
          <a:p>
            <a:pPr marL="114300">
              <a:defRPr/>
            </a:pPr>
            <a:r>
              <a:rPr lang="en-US" sz="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1,199 suicide attempts (resulting in medical attention)</a:t>
            </a:r>
          </a:p>
        </p:txBody>
      </p:sp>
      <p:graphicFrame>
        <p:nvGraphicFramePr>
          <p:cNvPr id="2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08472"/>
              </p:ext>
            </p:extLst>
          </p:nvPr>
        </p:nvGraphicFramePr>
        <p:xfrm>
          <a:off x="5153056" y="1937951"/>
          <a:ext cx="3557558" cy="210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68333" y="1657350"/>
            <a:ext cx="353943" cy="191833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Arial"/>
              </a:rPr>
              <a:t>Rates per 100,000</a:t>
            </a:r>
          </a:p>
        </p:txBody>
      </p:sp>
      <p:sp>
        <p:nvSpPr>
          <p:cNvPr id="13320" name="TextBox 21"/>
          <p:cNvSpPr txBox="1">
            <a:spLocks noChangeArrowheads="1"/>
          </p:cNvSpPr>
          <p:nvPr/>
        </p:nvSpPr>
        <p:spPr bwMode="auto">
          <a:xfrm>
            <a:off x="4979988" y="1706740"/>
            <a:ext cx="3922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Lucida Sans Unicode" pitchFamily="34" charset="0"/>
              <a:buChar char="∎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Sans Unicode" pitchFamily="34" charset="0"/>
              <a:buChar char="▻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Suicide Rates by Type of Service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76060" y="2498393"/>
            <a:ext cx="0" cy="1596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74280" y="2506496"/>
            <a:ext cx="0" cy="1596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Demographic Risk Factors of Suicide</a:t>
            </a:r>
            <a:br>
              <a:rPr lang="en-US" altLang="en-US" sz="2800" dirty="0"/>
            </a:br>
            <a:r>
              <a:rPr lang="en-US" altLang="en-US" sz="2000" b="0" dirty="0"/>
              <a:t>Active Component</a:t>
            </a:r>
            <a:endParaRPr lang="en-US" alt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1DCFA-E657-4488-93A3-DDBEC334A8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49456"/>
              </p:ext>
            </p:extLst>
          </p:nvPr>
        </p:nvGraphicFramePr>
        <p:xfrm>
          <a:off x="685800" y="1150622"/>
          <a:ext cx="81534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2598420" y="3425190"/>
            <a:ext cx="1187450" cy="1122164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89045" y="1322070"/>
            <a:ext cx="0" cy="2114550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600200" y="4324350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Age</a:t>
            </a:r>
            <a:endParaRPr lang="en-US" altLang="en-US" sz="1200" b="1" dirty="0"/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2965450" y="4324350"/>
            <a:ext cx="1149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Ethnicity</a:t>
            </a:r>
            <a:endParaRPr lang="en-US" altLang="en-US" sz="1200" b="1" dirty="0"/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4489450" y="4324350"/>
            <a:ext cx="768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Race</a:t>
            </a:r>
            <a:endParaRPr lang="en-US" altLang="en-US" sz="1200" b="1" dirty="0"/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6391275" y="4324350"/>
            <a:ext cx="542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Sex</a:t>
            </a:r>
            <a:endParaRPr lang="en-US" altLang="en-US" sz="1200" b="1" dirty="0"/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 rot="16200000">
            <a:off x="-682425" y="2111454"/>
            <a:ext cx="2344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dirty="0"/>
              <a:t>Rate Per 100,000 SMs</a:t>
            </a:r>
            <a:endParaRPr lang="en-US" altLang="en-US" sz="1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55565" y="1325880"/>
            <a:ext cx="0" cy="2114550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99860" y="1325880"/>
            <a:ext cx="0" cy="2114550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39540" y="3425429"/>
            <a:ext cx="1220470" cy="1088231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26380" y="3438406"/>
            <a:ext cx="1179832" cy="1122164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Demographic Risk Factors of Suicide</a:t>
            </a:r>
            <a:br>
              <a:rPr lang="en-US" altLang="en-US" dirty="0"/>
            </a:br>
            <a:r>
              <a:rPr lang="en-US" altLang="en-US" sz="2000" b="0" dirty="0"/>
              <a:t>Active Component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27DE9-20E7-4CE6-90A3-BFC054D9B7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9835"/>
              </p:ext>
            </p:extLst>
          </p:nvPr>
        </p:nvGraphicFramePr>
        <p:xfrm>
          <a:off x="847628" y="1276350"/>
          <a:ext cx="7623175" cy="304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1827212" y="4347568"/>
            <a:ext cx="1449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Marital Status</a:t>
            </a:r>
            <a:endParaRPr lang="en-US" altLang="en-US" sz="1200" b="1" dirty="0"/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 rot="-5400000">
            <a:off x="-603767" y="2272784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800" dirty="0"/>
              <a:t>Rate Per 100,000 SMs</a:t>
            </a:r>
            <a:endParaRPr lang="en-US" altLang="en-US" sz="1600" dirty="0"/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968750" y="4342806"/>
            <a:ext cx="106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Education</a:t>
            </a:r>
            <a:endParaRPr lang="en-US" altLang="en-US" sz="1200" b="1" dirty="0"/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6073775" y="4324350"/>
            <a:ext cx="708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/>
              <a:t>Rank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6640" y="1276350"/>
            <a:ext cx="0" cy="3223319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51120" y="1276350"/>
            <a:ext cx="0" cy="3217128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45761"/>
              </p:ext>
            </p:extLst>
          </p:nvPr>
        </p:nvGraphicFramePr>
        <p:xfrm>
          <a:off x="2895600" y="2886075"/>
          <a:ext cx="3810000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Method of Suicide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ADD4-89F6-43F6-8DE2-DC0A441417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>
          <a:xfrm>
            <a:off x="200026" y="1200151"/>
            <a:ext cx="8943975" cy="3108722"/>
          </a:xfrm>
        </p:spPr>
        <p:txBody>
          <a:bodyPr/>
          <a:lstStyle/>
          <a:p>
            <a:pPr marL="255588" indent="-255588"/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62.3 percent of military suicides were due to injuries caused by firearms</a:t>
            </a:r>
          </a:p>
          <a:p>
            <a:pPr marL="400050" lvl="1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94.4 percent of these firearms were personal possessions</a:t>
            </a:r>
            <a:endParaRPr lang="en-US" altLang="en-US" sz="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5.0 percent of these firearms were military-issued</a:t>
            </a:r>
            <a:endParaRPr lang="en-US" altLang="en-US" sz="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Firearm(s) were present in the immediate environment of 59.2 percent of decedents</a:t>
            </a:r>
          </a:p>
          <a:p>
            <a:pPr marL="255588" indent="-255588">
              <a:buFont typeface="Lucida Sans Unicode" pitchFamily="34" charset="0"/>
              <a:buNone/>
            </a:pP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828800" y="2613600"/>
            <a:ext cx="541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DoDSER 2015 Suicide Methods, by Service</a:t>
            </a:r>
          </a:p>
        </p:txBody>
      </p:sp>
      <p:graphicFrame>
        <p:nvGraphicFramePr>
          <p:cNvPr id="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386590"/>
              </p:ext>
            </p:extLst>
          </p:nvPr>
        </p:nvGraphicFramePr>
        <p:xfrm>
          <a:off x="838200" y="2886075"/>
          <a:ext cx="419100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682530"/>
              </p:ext>
            </p:extLst>
          </p:nvPr>
        </p:nvGraphicFramePr>
        <p:xfrm>
          <a:off x="5257800" y="2886075"/>
          <a:ext cx="4191000" cy="178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43544"/>
              </p:ext>
            </p:extLst>
          </p:nvPr>
        </p:nvGraphicFramePr>
        <p:xfrm>
          <a:off x="-762000" y="2886075"/>
          <a:ext cx="3733800" cy="179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781800" cy="857250"/>
          </a:xfrm>
        </p:spPr>
        <p:txBody>
          <a:bodyPr/>
          <a:lstStyle/>
          <a:p>
            <a:pPr algn="ctr"/>
            <a:r>
              <a:rPr lang="en-US" altLang="en-US" dirty="0"/>
              <a:t>Communicated Potential for Self-Harm</a:t>
            </a:r>
            <a:br>
              <a:rPr lang="en-US" altLang="en-US" dirty="0"/>
            </a:br>
            <a:r>
              <a:rPr lang="en-US" altLang="en-US" sz="2000" b="0" dirty="0"/>
              <a:t>(in a manner other than a suicide note)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CEE77-7F36-4948-97EC-E4EE63B720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114300" y="1257300"/>
            <a:ext cx="8896350" cy="3108722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 percent of decedents had made a known communication about the potential for self-harm prior to the event.</a:t>
            </a:r>
            <a:b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561364"/>
              </p:ext>
            </p:extLst>
          </p:nvPr>
        </p:nvGraphicFramePr>
        <p:xfrm>
          <a:off x="322263" y="2743200"/>
          <a:ext cx="845820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1676400" y="2557462"/>
            <a:ext cx="5875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Recipients of Communication Prior to Suicide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38931"/>
              </p:ext>
            </p:extLst>
          </p:nvPr>
        </p:nvGraphicFramePr>
        <p:xfrm>
          <a:off x="1676400" y="1969294"/>
          <a:ext cx="5867400" cy="34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Verbal – 60.5%          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Text – 37.0%          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Written – 12.3%</a:t>
                      </a:r>
                    </a:p>
                  </a:txBody>
                  <a:tcPr marL="91448" marR="91448" marT="34345" marB="343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144463" y="4720590"/>
            <a:ext cx="1836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Arial" charset="0"/>
              </a:rPr>
              <a:t>Reported categories are not mutually exclusive</a:t>
            </a:r>
            <a:endParaRPr lang="en-US" alt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648575" y="2647950"/>
            <a:ext cx="1190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Lucida Sans Unicode" pitchFamily="34" charset="0"/>
              <a:buChar char="▹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2012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2013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2014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         CY 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97177" y="2925842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97177" y="2747010"/>
            <a:ext cx="157163" cy="738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93897" y="3123176"/>
            <a:ext cx="157163" cy="726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94320" y="3288030"/>
            <a:ext cx="157163" cy="7262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TextBox 1"/>
          <p:cNvSpPr txBox="1"/>
          <p:nvPr/>
        </p:nvSpPr>
        <p:spPr>
          <a:xfrm rot="16200000">
            <a:off x="-631287" y="3347575"/>
            <a:ext cx="1748763" cy="357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Proportion of total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185210" y="3682154"/>
            <a:ext cx="6688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5.5%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811044" y="3569970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12.5%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889094" y="3702129"/>
            <a:ext cx="815878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4.2%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638800" y="3713166"/>
            <a:ext cx="815878" cy="2435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3.1%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064934" y="3660412"/>
            <a:ext cx="897466" cy="267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8.3%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343400" y="3700989"/>
            <a:ext cx="897466" cy="2435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3.8%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HA template 2014-04-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A239235D2F44F8564AE68C9ED4A38" ma:contentTypeVersion="6" ma:contentTypeDescription="Create a new document." ma:contentTypeScope="" ma:versionID="81084dfa722745fe4628b01445da0939">
  <xsd:schema xmlns:xsd="http://www.w3.org/2001/XMLSchema" xmlns:xs="http://www.w3.org/2001/XMLSchema" xmlns:p="http://schemas.microsoft.com/office/2006/metadata/properties" xmlns:ns2="facb021f-dc48-407e-bc5b-e34a41094e67" xmlns:ns3="f381b4e0-10e8-4a4f-823f-a738befe1962" targetNamespace="http://schemas.microsoft.com/office/2006/metadata/properties" ma:root="true" ma:fieldsID="be855dd591b6859ed71458835ff606d2" ns2:_="" ns3:_="">
    <xsd:import namespace="facb021f-dc48-407e-bc5b-e34a41094e67"/>
    <xsd:import namespace="f381b4e0-10e8-4a4f-823f-a738befe196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ate_x0020_Published" minOccurs="0"/>
                <xsd:element ref="ns3:_dlc_DocId" minOccurs="0"/>
                <xsd:element ref="ns3:_dlc_DocIdUrl" minOccurs="0"/>
                <xsd:element ref="ns3:_dlc_DocIdPersistId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b021f-dc48-407e-bc5b-e34a41094e67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default="Form" ma:format="Dropdown" ma:internalName="Document_x0020_Type">
      <xsd:simpleType>
        <xsd:restriction base="dms:Choice">
          <xsd:enumeration value="Form"/>
          <xsd:enumeration value="Template"/>
          <xsd:enumeration value="Letterhead"/>
        </xsd:restriction>
      </xsd:simpleType>
    </xsd:element>
    <xsd:element name="Date_x0020_Published" ma:index="3" nillable="true" ma:displayName="Date Published" ma:default="[today]" ma:format="DateOnly" ma:internalName="Date_x0020_Published">
      <xsd:simpleType>
        <xsd:restriction base="dms:DateTime"/>
      </xsd:simpleType>
    </xsd:element>
    <xsd:element name="Description0" ma:index="14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1b4e0-10e8-4a4f-823f-a738befe196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Published xmlns="facb021f-dc48-407e-bc5b-e34a41094e67">2016-03-01T08:00:00+00:00</Date_x0020_Published>
    <Document_x0020_Type xmlns="facb021f-dc48-407e-bc5b-e34a41094e67">Template</Document_x0020_Type>
    <Description0 xmlns="facb021f-dc48-407e-bc5b-e34a41094e67">Verified DHA power point template to use for all audiences (internal and external). Heather Marsh, DCoE/PAO, verified with DHA/FO that this is the current slide deck 3/1/2016.</Description0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6ADAA43-8DFA-415C-8F98-BF97A0BD99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DEB03D-2585-4586-B948-890F573C0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b021f-dc48-407e-bc5b-e34a41094e67"/>
    <ds:schemaRef ds:uri="f381b4e0-10e8-4a4f-823f-a738befe1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802D1B-37B2-4181-90EA-81AEB912B187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f381b4e0-10e8-4a4f-823f-a738befe1962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acb021f-dc48-407e-bc5b-e34a41094e67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44799FB-AB92-4511-9286-F857F5CF4D9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E643294-428A-48BE-A5AD-D2DA810D800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DHA template 2014-04-22</Template>
  <TotalTime>5291</TotalTime>
  <Words>1174</Words>
  <Application>Microsoft Office PowerPoint</Application>
  <PresentationFormat>On-screen Show (16:9)</PresentationFormat>
  <Paragraphs>269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 Sans Unicode</vt:lpstr>
      <vt:lpstr>Wingdings</vt:lpstr>
      <vt:lpstr>DHA template 2014-04-22</vt:lpstr>
      <vt:lpstr>Current Findings from the Department of Defense Suicide Event Report (DoDSER)   Larry D. Pruitt, Ph.D.  National Center for Telehealth &amp; Technology (T2) </vt:lpstr>
      <vt:lpstr>DoDSER Overview</vt:lpstr>
      <vt:lpstr>A Joint Data-Collection Effort</vt:lpstr>
      <vt:lpstr>DoDSER Data-Collection Process</vt:lpstr>
      <vt:lpstr>CY 2015 Suicide Rates</vt:lpstr>
      <vt:lpstr>Demographic Risk Factors of Suicide Active Component</vt:lpstr>
      <vt:lpstr>Demographic Risk Factors of Suicide Active Component</vt:lpstr>
      <vt:lpstr>Method of Suicide</vt:lpstr>
      <vt:lpstr>Communicated Potential for Self-Harm (in a manner other than a suicide note)</vt:lpstr>
      <vt:lpstr>Health Care Utilization Prior to Suicide</vt:lpstr>
      <vt:lpstr>Behavioral Health History</vt:lpstr>
      <vt:lpstr>Previous Suicidal Behavior</vt:lpstr>
      <vt:lpstr>Psychosocial Stressors Relationships</vt:lpstr>
      <vt:lpstr>Psychosocial Stressors Legal &amp; Administrative Problems</vt:lpstr>
      <vt:lpstr>Operational Deployment</vt:lpstr>
      <vt:lpstr>Unadjusted Suicide Rates 2008-2015</vt:lpstr>
      <vt:lpstr>Comparison to the U.S. Population</vt:lpstr>
      <vt:lpstr>Adjusted Suicide Rate, All Services 2012-2015</vt:lpstr>
      <vt:lpstr>Adjusted Rates, by Service 2012-2015</vt:lpstr>
      <vt:lpstr>Adjusted Rates, Reserves and Guard 2012-2015</vt:lpstr>
      <vt:lpstr>Data Summary</vt:lpstr>
      <vt:lpstr>Contact Information</vt:lpstr>
      <vt:lpstr>Additional Material</vt:lpstr>
      <vt:lpstr>Methods for Attempted Suicide</vt:lpstr>
    </vt:vector>
  </TitlesOfParts>
  <Company>Department of Defense - Health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DHA PowerPoint Template</dc:title>
  <dc:creator>Stevenson, James, CTR, OASD(HA)/TMA</dc:creator>
  <cp:lastModifiedBy>Marina Spenner</cp:lastModifiedBy>
  <cp:revision>217</cp:revision>
  <dcterms:created xsi:type="dcterms:W3CDTF">2014-05-09T16:12:25Z</dcterms:created>
  <dcterms:modified xsi:type="dcterms:W3CDTF">2017-08-09T19:32:47Z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PLMIMS-33-319</vt:lpwstr>
  </property>
  <property fmtid="{D5CDD505-2E9C-101B-9397-08002B2CF9AE}" pid="3" name="_dlc_DocIdItemGuid">
    <vt:lpwstr>0ef5e955-fb12-4e7b-b5b0-ac86d7124090</vt:lpwstr>
  </property>
  <property fmtid="{D5CDD505-2E9C-101B-9397-08002B2CF9AE}" pid="4" name="_dlc_DocIdUrl">
    <vt:lpwstr>https://dcoe-portal.amedd.army.mil/_layouts/DocIdRedir.aspx?ID=PLMIMS-33-319, PLMIMS-33-319</vt:lpwstr>
  </property>
</Properties>
</file>