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6" r:id="rId2"/>
    <p:sldId id="271" r:id="rId3"/>
    <p:sldId id="300" r:id="rId4"/>
    <p:sldId id="296" r:id="rId5"/>
    <p:sldId id="272" r:id="rId6"/>
    <p:sldId id="293" r:id="rId7"/>
    <p:sldId id="288" r:id="rId8"/>
    <p:sldId id="297" r:id="rId9"/>
    <p:sldId id="289" r:id="rId10"/>
    <p:sldId id="305" r:id="rId11"/>
    <p:sldId id="303" r:id="rId12"/>
    <p:sldId id="282" r:id="rId13"/>
    <p:sldId id="283" r:id="rId14"/>
    <p:sldId id="284" r:id="rId15"/>
    <p:sldId id="273" r:id="rId16"/>
    <p:sldId id="286" r:id="rId17"/>
    <p:sldId id="304" r:id="rId18"/>
    <p:sldId id="299" r:id="rId19"/>
    <p:sldId id="269" r:id="rId20"/>
    <p:sldId id="3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400" dirty="0"/>
              <a:t>CSSRS REPORT BY</a:t>
            </a:r>
            <a:r>
              <a:rPr lang="en-US" sz="2400" baseline="0" dirty="0"/>
              <a:t> </a:t>
            </a:r>
            <a:r>
              <a:rPr lang="en-US" sz="2400" dirty="0"/>
              <a:t>FY </a:t>
            </a:r>
          </a:p>
        </c:rich>
      </c:tx>
      <c:overlay val="0"/>
      <c:spPr>
        <a:noFill/>
        <a:ln>
          <a:noFill/>
        </a:ln>
        <a:effectLst/>
      </c:spPr>
      <c:txPr>
        <a:bodyPr rot="0" spcFirstLastPara="1" vertOverflow="ellipsis" vert="horz" wrap="square" anchor="ctr" anchorCtr="1"/>
        <a:lstStyle/>
        <a:p>
          <a:pPr>
            <a:defRPr sz="2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5.6980150918635168E-2"/>
          <c:y val="8.8819480898221059E-2"/>
          <c:w val="0.92635318241469822"/>
          <c:h val="0.76475007290755326"/>
        </c:manualLayout>
      </c:layout>
      <c:barChart>
        <c:barDir val="col"/>
        <c:grouping val="clustered"/>
        <c:varyColors val="0"/>
        <c:ser>
          <c:idx val="0"/>
          <c:order val="0"/>
          <c:tx>
            <c:strRef>
              <c:f>Sheet1!$B$1</c:f>
              <c:strCache>
                <c:ptCount val="1"/>
                <c:pt idx="0">
                  <c:v>ZERO SCORE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Sheet1!$A$2:$A$6</c:f>
              <c:numCache>
                <c:formatCode>General</c:formatCode>
                <c:ptCount val="5"/>
                <c:pt idx="0">
                  <c:v>2013</c:v>
                </c:pt>
                <c:pt idx="1">
                  <c:v>2014</c:v>
                </c:pt>
                <c:pt idx="2">
                  <c:v>2015</c:v>
                </c:pt>
                <c:pt idx="3">
                  <c:v>2016</c:v>
                </c:pt>
                <c:pt idx="4">
                  <c:v>2017</c:v>
                </c:pt>
              </c:numCache>
            </c:numRef>
          </c:cat>
          <c:val>
            <c:numRef>
              <c:f>Sheet1!$B$2:$B$6</c:f>
              <c:numCache>
                <c:formatCode>General</c:formatCode>
                <c:ptCount val="5"/>
                <c:pt idx="0">
                  <c:v>3237</c:v>
                </c:pt>
                <c:pt idx="1">
                  <c:v>3179</c:v>
                </c:pt>
                <c:pt idx="2">
                  <c:v>3187</c:v>
                </c:pt>
                <c:pt idx="3">
                  <c:v>2853</c:v>
                </c:pt>
                <c:pt idx="4">
                  <c:v>2653</c:v>
                </c:pt>
              </c:numCache>
            </c:numRef>
          </c:val>
          <c:extLst>
            <c:ext xmlns:c16="http://schemas.microsoft.com/office/drawing/2014/chart" uri="{C3380CC4-5D6E-409C-BE32-E72D297353CC}">
              <c16:uniqueId val="{00000000-3063-4DE3-A2B7-D293C75A0D17}"/>
            </c:ext>
          </c:extLst>
        </c:ser>
        <c:ser>
          <c:idx val="1"/>
          <c:order val="1"/>
          <c:tx>
            <c:strRef>
              <c:f>Sheet1!$C$1</c:f>
              <c:strCache>
                <c:ptCount val="1"/>
                <c:pt idx="0">
                  <c:v>REQUIRING FURTHER INTERVENTION 
</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Sheet1!$A$2:$A$6</c:f>
              <c:numCache>
                <c:formatCode>General</c:formatCode>
                <c:ptCount val="5"/>
                <c:pt idx="0">
                  <c:v>2013</c:v>
                </c:pt>
                <c:pt idx="1">
                  <c:v>2014</c:v>
                </c:pt>
                <c:pt idx="2">
                  <c:v>2015</c:v>
                </c:pt>
                <c:pt idx="3">
                  <c:v>2016</c:v>
                </c:pt>
                <c:pt idx="4">
                  <c:v>2017</c:v>
                </c:pt>
              </c:numCache>
            </c:numRef>
          </c:cat>
          <c:val>
            <c:numRef>
              <c:f>Sheet1!$C$2:$C$6</c:f>
              <c:numCache>
                <c:formatCode>General</c:formatCode>
                <c:ptCount val="5"/>
                <c:pt idx="0">
                  <c:v>4</c:v>
                </c:pt>
                <c:pt idx="1">
                  <c:v>33</c:v>
                </c:pt>
                <c:pt idx="2">
                  <c:v>38</c:v>
                </c:pt>
                <c:pt idx="3">
                  <c:v>21</c:v>
                </c:pt>
                <c:pt idx="4">
                  <c:v>24</c:v>
                </c:pt>
              </c:numCache>
            </c:numRef>
          </c:val>
          <c:extLst>
            <c:ext xmlns:c16="http://schemas.microsoft.com/office/drawing/2014/chart" uri="{C3380CC4-5D6E-409C-BE32-E72D297353CC}">
              <c16:uniqueId val="{00000001-3063-4DE3-A2B7-D293C75A0D17}"/>
            </c:ext>
          </c:extLst>
        </c:ser>
        <c:dLbls>
          <c:showLegendKey val="0"/>
          <c:showVal val="0"/>
          <c:showCatName val="0"/>
          <c:showSerName val="0"/>
          <c:showPercent val="0"/>
          <c:showBubbleSize val="0"/>
        </c:dLbls>
        <c:gapWidth val="40"/>
        <c:overlap val="-24"/>
        <c:axId val="225939000"/>
        <c:axId val="225939392"/>
      </c:barChart>
      <c:catAx>
        <c:axId val="22593900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2000" b="1" i="0" u="none" strike="noStrike" kern="1200" baseline="0">
                <a:solidFill>
                  <a:schemeClr val="lt1">
                    <a:lumMod val="85000"/>
                  </a:schemeClr>
                </a:solidFill>
                <a:latin typeface="+mn-lt"/>
                <a:ea typeface="+mn-ea"/>
                <a:cs typeface="+mn-cs"/>
              </a:defRPr>
            </a:pPr>
            <a:endParaRPr lang="en-US"/>
          </a:p>
        </c:txPr>
        <c:crossAx val="225939392"/>
        <c:crosses val="autoZero"/>
        <c:auto val="1"/>
        <c:lblAlgn val="ctr"/>
        <c:lblOffset val="100"/>
        <c:noMultiLvlLbl val="0"/>
      </c:catAx>
      <c:valAx>
        <c:axId val="22593939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lt1">
                    <a:lumMod val="85000"/>
                  </a:schemeClr>
                </a:solidFill>
                <a:latin typeface="+mn-lt"/>
                <a:ea typeface="+mn-ea"/>
                <a:cs typeface="+mn-cs"/>
              </a:defRPr>
            </a:pPr>
            <a:endParaRPr lang="en-US"/>
          </a:p>
        </c:txPr>
        <c:crossAx val="225939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1"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0.06875</cdr:x>
      <cdr:y>0.0856</cdr:y>
    </cdr:from>
    <cdr:to>
      <cdr:x>0.1692</cdr:x>
      <cdr:y>0.14988</cdr:y>
    </cdr:to>
    <cdr:sp macro="" textlink="">
      <cdr:nvSpPr>
        <cdr:cNvPr id="2" name="TextBox 1"/>
        <cdr:cNvSpPr txBox="1"/>
      </cdr:nvSpPr>
      <cdr:spPr>
        <a:xfrm xmlns:a="http://schemas.openxmlformats.org/drawingml/2006/main">
          <a:off x="838200" y="587035"/>
          <a:ext cx="1224643" cy="4408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a:solidFill>
                <a:schemeClr val="bg1"/>
              </a:solidFill>
            </a:rPr>
            <a:t>3237</a:t>
          </a:r>
        </a:p>
      </cdr:txBody>
    </cdr:sp>
  </cdr:relSizeAnchor>
  <cdr:relSizeAnchor xmlns:cdr="http://schemas.openxmlformats.org/drawingml/2006/chartDrawing">
    <cdr:from>
      <cdr:x>0.25848</cdr:x>
      <cdr:y>0.09501</cdr:y>
    </cdr:from>
    <cdr:to>
      <cdr:x>0.34018</cdr:x>
      <cdr:y>0.15691</cdr:y>
    </cdr:to>
    <cdr:sp macro="" textlink="">
      <cdr:nvSpPr>
        <cdr:cNvPr id="3" name="TextBox 2"/>
        <cdr:cNvSpPr txBox="1"/>
      </cdr:nvSpPr>
      <cdr:spPr>
        <a:xfrm xmlns:a="http://schemas.openxmlformats.org/drawingml/2006/main">
          <a:off x="3151413" y="651555"/>
          <a:ext cx="996044" cy="4245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a:solidFill>
                <a:schemeClr val="bg1"/>
              </a:solidFill>
            </a:rPr>
            <a:t>3179</a:t>
          </a:r>
        </a:p>
      </cdr:txBody>
    </cdr:sp>
  </cdr:relSizeAnchor>
  <cdr:relSizeAnchor xmlns:cdr="http://schemas.openxmlformats.org/drawingml/2006/chartDrawing">
    <cdr:from>
      <cdr:x>0.36406</cdr:x>
      <cdr:y>0.77169</cdr:y>
    </cdr:from>
    <cdr:to>
      <cdr:x>0.41094</cdr:x>
      <cdr:y>0.8336</cdr:y>
    </cdr:to>
    <cdr:sp macro="" textlink="">
      <cdr:nvSpPr>
        <cdr:cNvPr id="4" name="TextBox 1"/>
        <cdr:cNvSpPr txBox="1"/>
      </cdr:nvSpPr>
      <cdr:spPr>
        <a:xfrm xmlns:a="http://schemas.openxmlformats.org/drawingml/2006/main">
          <a:off x="4438650" y="5292272"/>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solidFill>
                <a:schemeClr val="bg1"/>
              </a:solidFill>
            </a:rPr>
            <a:t>33</a:t>
          </a:r>
        </a:p>
      </cdr:txBody>
    </cdr:sp>
  </cdr:relSizeAnchor>
  <cdr:relSizeAnchor xmlns:cdr="http://schemas.openxmlformats.org/drawingml/2006/chartDrawing">
    <cdr:from>
      <cdr:x>0.45625</cdr:x>
      <cdr:y>0.08798</cdr:y>
    </cdr:from>
    <cdr:to>
      <cdr:x>0.52902</cdr:x>
      <cdr:y>0.14988</cdr:y>
    </cdr:to>
    <cdr:sp macro="" textlink="">
      <cdr:nvSpPr>
        <cdr:cNvPr id="5" name="TextBox 1"/>
        <cdr:cNvSpPr txBox="1"/>
      </cdr:nvSpPr>
      <cdr:spPr>
        <a:xfrm xmlns:a="http://schemas.openxmlformats.org/drawingml/2006/main">
          <a:off x="5562600" y="603363"/>
          <a:ext cx="887186"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solidFill>
                <a:schemeClr val="bg1"/>
              </a:solidFill>
            </a:rPr>
            <a:t>3187</a:t>
          </a:r>
        </a:p>
      </cdr:txBody>
    </cdr:sp>
  </cdr:relSizeAnchor>
  <cdr:relSizeAnchor xmlns:cdr="http://schemas.openxmlformats.org/drawingml/2006/chartDrawing">
    <cdr:from>
      <cdr:x>0.54152</cdr:x>
      <cdr:y>0.77131</cdr:y>
    </cdr:from>
    <cdr:to>
      <cdr:x>0.58839</cdr:x>
      <cdr:y>0.83322</cdr:y>
    </cdr:to>
    <cdr:sp macro="" textlink="">
      <cdr:nvSpPr>
        <cdr:cNvPr id="6" name="TextBox 1"/>
        <cdr:cNvSpPr txBox="1"/>
      </cdr:nvSpPr>
      <cdr:spPr>
        <a:xfrm xmlns:a="http://schemas.openxmlformats.org/drawingml/2006/main">
          <a:off x="6602187" y="5289663"/>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solidFill>
                <a:schemeClr val="bg1"/>
              </a:solidFill>
            </a:rPr>
            <a:t>38</a:t>
          </a:r>
        </a:p>
      </cdr:txBody>
    </cdr:sp>
  </cdr:relSizeAnchor>
  <cdr:relSizeAnchor xmlns:cdr="http://schemas.openxmlformats.org/drawingml/2006/chartDrawing">
    <cdr:from>
      <cdr:x>0.73006</cdr:x>
      <cdr:y>0.77646</cdr:y>
    </cdr:from>
    <cdr:to>
      <cdr:x>0.77693</cdr:x>
      <cdr:y>0.83836</cdr:y>
    </cdr:to>
    <cdr:sp macro="" textlink="">
      <cdr:nvSpPr>
        <cdr:cNvPr id="7" name="TextBox 1"/>
        <cdr:cNvSpPr txBox="1"/>
      </cdr:nvSpPr>
      <cdr:spPr>
        <a:xfrm xmlns:a="http://schemas.openxmlformats.org/drawingml/2006/main">
          <a:off x="8900886" y="5324929"/>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solidFill>
                <a:schemeClr val="bg1"/>
              </a:solidFill>
            </a:rPr>
            <a:t>21</a:t>
          </a:r>
        </a:p>
      </cdr:txBody>
    </cdr:sp>
  </cdr:relSizeAnchor>
  <cdr:relSizeAnchor xmlns:cdr="http://schemas.openxmlformats.org/drawingml/2006/chartDrawing">
    <cdr:from>
      <cdr:x>0.92001</cdr:x>
      <cdr:y>0.77196</cdr:y>
    </cdr:from>
    <cdr:to>
      <cdr:x>0.96689</cdr:x>
      <cdr:y>0.83386</cdr:y>
    </cdr:to>
    <cdr:sp macro="" textlink="">
      <cdr:nvSpPr>
        <cdr:cNvPr id="9" name="TextBox 1"/>
        <cdr:cNvSpPr txBox="1"/>
      </cdr:nvSpPr>
      <cdr:spPr>
        <a:xfrm xmlns:a="http://schemas.openxmlformats.org/drawingml/2006/main">
          <a:off x="11216821" y="5294086"/>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solidFill>
                <a:schemeClr val="bg1"/>
              </a:solidFill>
            </a:rPr>
            <a:t>24</a:t>
          </a:r>
        </a:p>
      </cdr:txBody>
    </cdr:sp>
  </cdr:relSizeAnchor>
  <cdr:relSizeAnchor xmlns:cdr="http://schemas.openxmlformats.org/drawingml/2006/chartDrawing">
    <cdr:from>
      <cdr:x>0.17269</cdr:x>
      <cdr:y>0.7791</cdr:y>
    </cdr:from>
    <cdr:to>
      <cdr:x>0.21957</cdr:x>
      <cdr:y>0.84101</cdr:y>
    </cdr:to>
    <cdr:sp macro="" textlink="">
      <cdr:nvSpPr>
        <cdr:cNvPr id="10" name="TextBox 1"/>
        <cdr:cNvSpPr txBox="1"/>
      </cdr:nvSpPr>
      <cdr:spPr>
        <a:xfrm xmlns:a="http://schemas.openxmlformats.org/drawingml/2006/main">
          <a:off x="2105479" y="5343073"/>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solidFill>
                <a:schemeClr val="bg1"/>
              </a:solidFill>
            </a:rPr>
            <a:t>4</a:t>
          </a:r>
        </a:p>
      </cdr:txBody>
    </cdr:sp>
  </cdr:relSizeAnchor>
  <cdr:relSizeAnchor xmlns:cdr="http://schemas.openxmlformats.org/drawingml/2006/chartDrawing">
    <cdr:from>
      <cdr:x>0.82225</cdr:x>
      <cdr:y>0.21948</cdr:y>
    </cdr:from>
    <cdr:to>
      <cdr:x>0.89197</cdr:x>
      <cdr:y>0.28138</cdr:y>
    </cdr:to>
    <cdr:sp macro="" textlink="">
      <cdr:nvSpPr>
        <cdr:cNvPr id="11" name="TextBox 1"/>
        <cdr:cNvSpPr txBox="1"/>
      </cdr:nvSpPr>
      <cdr:spPr>
        <a:xfrm xmlns:a="http://schemas.openxmlformats.org/drawingml/2006/main">
          <a:off x="10024872" y="1505203"/>
          <a:ext cx="850026" cy="42451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solidFill>
                <a:schemeClr val="bg1"/>
              </a:solidFill>
            </a:rPr>
            <a:t>2653</a:t>
          </a:r>
        </a:p>
      </cdr:txBody>
    </cdr:sp>
  </cdr:relSizeAnchor>
  <cdr:relSizeAnchor xmlns:cdr="http://schemas.openxmlformats.org/drawingml/2006/chartDrawing">
    <cdr:from>
      <cdr:x>0.62872</cdr:x>
      <cdr:y>0.14988</cdr:y>
    </cdr:from>
    <cdr:to>
      <cdr:x>0.70446</cdr:x>
      <cdr:y>0.21179</cdr:y>
    </cdr:to>
    <cdr:sp macro="" textlink="">
      <cdr:nvSpPr>
        <cdr:cNvPr id="12" name="TextBox 1"/>
        <cdr:cNvSpPr txBox="1"/>
      </cdr:nvSpPr>
      <cdr:spPr>
        <a:xfrm xmlns:a="http://schemas.openxmlformats.org/drawingml/2006/main">
          <a:off x="7665359" y="1027906"/>
          <a:ext cx="92347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solidFill>
                <a:schemeClr val="bg1"/>
              </a:solidFill>
            </a:rPr>
            <a:t>2853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E38D5A-2C16-4D69-92FE-8BBDA9307AEE}" type="datetimeFigureOut">
              <a:rPr lang="en-US" smtClean="0"/>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46D137-3898-484E-A3F7-5C941FB07F9E}" type="slidenum">
              <a:rPr lang="en-US" smtClean="0"/>
              <a:t>‹#›</a:t>
            </a:fld>
            <a:endParaRPr lang="en-US"/>
          </a:p>
        </p:txBody>
      </p:sp>
    </p:spTree>
    <p:extLst>
      <p:ext uri="{BB962C8B-B14F-4D97-AF65-F5344CB8AC3E}">
        <p14:creationId xmlns:p14="http://schemas.microsoft.com/office/powerpoint/2010/main" val="205797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a:xfrm>
            <a:off x="406400" y="696913"/>
            <a:ext cx="6197600" cy="3486150"/>
          </a:xfrm>
          <a:ln/>
        </p:spPr>
      </p:sp>
      <p:sp>
        <p:nvSpPr>
          <p:cNvPr id="238595" name="Notes Placeholder 2"/>
          <p:cNvSpPr>
            <a:spLocks noGrp="1"/>
          </p:cNvSpPr>
          <p:nvPr>
            <p:ph type="body" idx="1"/>
          </p:nvPr>
        </p:nvSpPr>
        <p:spPr>
          <a:noFill/>
          <a:ln/>
        </p:spPr>
        <p:txBody>
          <a:bodyPr/>
          <a:lstStyle/>
          <a:p>
            <a:endParaRPr lang="en-US" altLang="en-US"/>
          </a:p>
        </p:txBody>
      </p:sp>
      <p:sp>
        <p:nvSpPr>
          <p:cNvPr id="238596" name="Slide Number Placeholder 3"/>
          <p:cNvSpPr>
            <a:spLocks noGrp="1"/>
          </p:cNvSpPr>
          <p:nvPr>
            <p:ph type="sldNum" sz="quarter" idx="5"/>
          </p:nvPr>
        </p:nvSpPr>
        <p:spPr>
          <a:noFill/>
        </p:spPr>
        <p:txBody>
          <a:bodyPr/>
          <a:lstStyle/>
          <a:p>
            <a:fld id="{B1EEFBCF-B73D-43B1-B2D4-967D55CE3D93}" type="slidenum">
              <a:rPr lang="en-US" altLang="en-US" smtClean="0">
                <a:solidFill>
                  <a:srgbClr val="000000"/>
                </a:solidFill>
                <a:latin typeface="Arial" charset="0"/>
              </a:rPr>
              <a:pPr/>
              <a:t>6</a:t>
            </a:fld>
            <a:endParaRPr lang="en-US" altLang="en-US">
              <a:solidFill>
                <a:srgbClr val="000000"/>
              </a:solidFill>
              <a:latin typeface="Arial" charset="0"/>
            </a:endParaRPr>
          </a:p>
        </p:txBody>
      </p:sp>
    </p:spTree>
    <p:extLst>
      <p:ext uri="{BB962C8B-B14F-4D97-AF65-F5344CB8AC3E}">
        <p14:creationId xmlns:p14="http://schemas.microsoft.com/office/powerpoint/2010/main" val="759083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a:xfrm>
            <a:off x="406400" y="696913"/>
            <a:ext cx="6197600" cy="3486150"/>
          </a:xfrm>
          <a:ln/>
        </p:spPr>
      </p:sp>
      <p:sp>
        <p:nvSpPr>
          <p:cNvPr id="238595" name="Notes Placeholder 2"/>
          <p:cNvSpPr>
            <a:spLocks noGrp="1"/>
          </p:cNvSpPr>
          <p:nvPr>
            <p:ph type="body" idx="1"/>
          </p:nvPr>
        </p:nvSpPr>
        <p:spPr>
          <a:noFill/>
          <a:ln/>
        </p:spPr>
        <p:txBody>
          <a:bodyPr/>
          <a:lstStyle/>
          <a:p>
            <a:endParaRPr lang="en-US" altLang="en-US"/>
          </a:p>
        </p:txBody>
      </p:sp>
      <p:sp>
        <p:nvSpPr>
          <p:cNvPr id="238596" name="Slide Number Placeholder 3"/>
          <p:cNvSpPr>
            <a:spLocks noGrp="1"/>
          </p:cNvSpPr>
          <p:nvPr>
            <p:ph type="sldNum" sz="quarter" idx="5"/>
          </p:nvPr>
        </p:nvSpPr>
        <p:spPr>
          <a:noFill/>
        </p:spPr>
        <p:txBody>
          <a:bodyPr/>
          <a:lstStyle/>
          <a:p>
            <a:fld id="{B1EEFBCF-B73D-43B1-B2D4-967D55CE3D93}" type="slidenum">
              <a:rPr lang="en-US" altLang="en-US" smtClean="0">
                <a:solidFill>
                  <a:srgbClr val="000000"/>
                </a:solidFill>
                <a:latin typeface="Arial" charset="0"/>
              </a:rPr>
              <a:pPr/>
              <a:t>17</a:t>
            </a:fld>
            <a:endParaRPr lang="en-US" altLang="en-US">
              <a:solidFill>
                <a:srgbClr val="000000"/>
              </a:solidFill>
              <a:latin typeface="Arial" charset="0"/>
            </a:endParaRPr>
          </a:p>
        </p:txBody>
      </p:sp>
    </p:spTree>
    <p:extLst>
      <p:ext uri="{BB962C8B-B14F-4D97-AF65-F5344CB8AC3E}">
        <p14:creationId xmlns:p14="http://schemas.microsoft.com/office/powerpoint/2010/main" val="3889525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14280C6-AC4C-4122-A509-DB169375516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261048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280C6-AC4C-4122-A509-DB169375516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400387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280C6-AC4C-4122-A509-DB169375516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138460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280C6-AC4C-4122-A509-DB169375516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1919704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80C6-AC4C-4122-A509-DB1693755161}"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1227186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4280C6-AC4C-4122-A509-DB1693755161}"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44115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4280C6-AC4C-4122-A509-DB1693755161}" type="datetimeFigureOut">
              <a:rPr lang="en-US" smtClean="0"/>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3382597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4280C6-AC4C-4122-A509-DB1693755161}" type="datetimeFigureOut">
              <a:rPr lang="en-US" smtClean="0"/>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425927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280C6-AC4C-4122-A509-DB1693755161}" type="datetimeFigureOut">
              <a:rPr lang="en-US" smtClean="0"/>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230747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4280C6-AC4C-4122-A509-DB1693755161}"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3344034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4280C6-AC4C-4122-A509-DB1693755161}"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50114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280C6-AC4C-4122-A509-DB1693755161}" type="datetimeFigureOut">
              <a:rPr lang="en-US" smtClean="0"/>
              <a:t>8/9/2017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19A57-CE91-4E02-A697-CB86ED3A59F9}" type="slidenum">
              <a:rPr lang="en-US" smtClean="0"/>
              <a:t>‹#›</a:t>
            </a:fld>
            <a:endParaRPr lang="en-US"/>
          </a:p>
        </p:txBody>
      </p:sp>
    </p:spTree>
    <p:extLst>
      <p:ext uri="{BB962C8B-B14F-4D97-AF65-F5344CB8AC3E}">
        <p14:creationId xmlns:p14="http://schemas.microsoft.com/office/powerpoint/2010/main" val="2563784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harry.m.murray8.mil@mail.mil" TargetMode="External"/><Relationship Id="rId3" Type="http://schemas.openxmlformats.org/officeDocument/2006/relationships/hyperlink" Target="mailto:javier.alvarado1.mil@mail.mil" TargetMode="External"/><Relationship Id="rId7" Type="http://schemas.openxmlformats.org/officeDocument/2006/relationships/hyperlink" Target="mailto:luigina.t.facchini.mil@mail.mil" TargetMode="External"/><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hyperlink" Target="mailto:james.g.fox22.civ@mail.mil" TargetMode="External"/><Relationship Id="rId5" Type="http://schemas.openxmlformats.org/officeDocument/2006/relationships/hyperlink" Target="mailto:michael.t.dutko.civ@mail.mil" TargetMode="External"/><Relationship Id="rId4" Type="http://schemas.openxmlformats.org/officeDocument/2006/relationships/hyperlink" Target="mailto:susan.e.tobenkin.civ@mail.mil" TargetMode="External"/><Relationship Id="rId9" Type="http://schemas.openxmlformats.org/officeDocument/2006/relationships/hyperlink" Target="mailto:linda.u.mcewen.civ@mail.mi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nnecticut National Guard QV0852 obverse artwork"/>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001" r="1084" b="3"/>
          <a:stretch/>
        </p:blipFill>
        <p:spPr bwMode="auto">
          <a:xfrm>
            <a:off x="6865033" y="668218"/>
            <a:ext cx="4968657" cy="5183943"/>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
        <p:nvSpPr>
          <p:cNvPr id="3" name="Content Placeholder 2"/>
          <p:cNvSpPr>
            <a:spLocks noGrp="1"/>
          </p:cNvSpPr>
          <p:nvPr>
            <p:ph idx="1"/>
          </p:nvPr>
        </p:nvSpPr>
        <p:spPr>
          <a:xfrm>
            <a:off x="648930" y="947223"/>
            <a:ext cx="6216103" cy="5608321"/>
          </a:xfrm>
        </p:spPr>
        <p:txBody>
          <a:bodyPr>
            <a:normAutofit lnSpcReduction="10000"/>
          </a:bodyPr>
          <a:lstStyle/>
          <a:p>
            <a:pPr marL="0" indent="0">
              <a:buNone/>
            </a:pPr>
            <a:r>
              <a:rPr lang="en-US" sz="4400" b="1" dirty="0">
                <a:latin typeface="Arial" panose="020B0604020202020204" pitchFamily="34" charset="0"/>
                <a:cs typeface="Arial" panose="020B0604020202020204" pitchFamily="34" charset="0"/>
              </a:rPr>
              <a:t>Current and Relevant Trends in Caring for the Behavioral Health Needs of the Connecticut National Guard </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Michael Dutko MA, LPC, LADC</a:t>
            </a:r>
          </a:p>
          <a:p>
            <a:pPr marL="0" indent="0">
              <a:buNone/>
            </a:pPr>
            <a:r>
              <a:rPr lang="en-US" b="1" dirty="0">
                <a:latin typeface="Arial" panose="020B0604020202020204" pitchFamily="34" charset="0"/>
                <a:cs typeface="Arial" panose="020B0604020202020204" pitchFamily="34" charset="0"/>
              </a:rPr>
              <a:t>Susan </a:t>
            </a:r>
            <a:r>
              <a:rPr lang="en-US" b="1" dirty="0" err="1">
                <a:latin typeface="Arial" panose="020B0604020202020204" pitchFamily="34" charset="0"/>
                <a:cs typeface="Arial" panose="020B0604020202020204" pitchFamily="34" charset="0"/>
              </a:rPr>
              <a:t>Tobenkin</a:t>
            </a:r>
            <a:r>
              <a:rPr lang="en-US" b="1" dirty="0">
                <a:latin typeface="Arial" panose="020B0604020202020204" pitchFamily="34" charset="0"/>
                <a:cs typeface="Arial" panose="020B0604020202020204" pitchFamily="34" charset="0"/>
              </a:rPr>
              <a:t> LCSW</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1473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1" y="963877"/>
            <a:ext cx="4002194" cy="4930246"/>
          </a:xfrm>
        </p:spPr>
        <p:txBody>
          <a:bodyPr>
            <a:normAutofit/>
          </a:bodyPr>
          <a:lstStyle/>
          <a:p>
            <a:r>
              <a:rPr lang="en-US" u="sng" dirty="0">
                <a:solidFill>
                  <a:schemeClr val="accent1"/>
                </a:solidFill>
                <a:latin typeface="Arial" panose="020B0604020202020204" pitchFamily="34" charset="0"/>
                <a:cs typeface="Arial" panose="020B0604020202020204" pitchFamily="34" charset="0"/>
              </a:rPr>
              <a:t>Why Use the Columbia Suicide Severity Rating Scale:</a:t>
            </a:r>
          </a:p>
        </p:txBody>
      </p:sp>
      <p:sp>
        <p:nvSpPr>
          <p:cNvPr id="3" name="Content Placeholder 2"/>
          <p:cNvSpPr>
            <a:spLocks noGrp="1"/>
          </p:cNvSpPr>
          <p:nvPr>
            <p:ph idx="1"/>
          </p:nvPr>
        </p:nvSpPr>
        <p:spPr>
          <a:xfrm>
            <a:off x="4976031" y="827903"/>
            <a:ext cx="6377769" cy="5387546"/>
          </a:xfrm>
        </p:spPr>
        <p:txBody>
          <a:bodyPr anchor="ctr">
            <a:normAutofit/>
          </a:bodyPr>
          <a:lstStyle/>
          <a:p>
            <a:pPr>
              <a:lnSpc>
                <a:spcPct val="100000"/>
              </a:lnSpc>
            </a:pPr>
            <a:r>
              <a:rPr lang="en-US" sz="1800" dirty="0">
                <a:latin typeface="Arial" panose="020B0604020202020204" pitchFamily="34" charset="0"/>
                <a:cs typeface="Arial" panose="020B0604020202020204" pitchFamily="34" charset="0"/>
              </a:rPr>
              <a:t>One page quick screen</a:t>
            </a:r>
          </a:p>
          <a:p>
            <a:pPr>
              <a:lnSpc>
                <a:spcPct val="100000"/>
              </a:lnSpc>
            </a:pPr>
            <a:r>
              <a:rPr lang="en-US" sz="1800" dirty="0">
                <a:latin typeface="Arial" panose="020B0604020202020204" pitchFamily="34" charset="0"/>
                <a:cs typeface="Arial" panose="020B0604020202020204" pitchFamily="34" charset="0"/>
              </a:rPr>
              <a:t>Three page in-depth assessment completed in minutes</a:t>
            </a:r>
          </a:p>
          <a:p>
            <a:pPr>
              <a:lnSpc>
                <a:spcPct val="100000"/>
              </a:lnSpc>
            </a:pPr>
            <a:r>
              <a:rPr lang="en-US" sz="1800" dirty="0">
                <a:latin typeface="Arial" panose="020B0604020202020204" pitchFamily="34" charset="0"/>
                <a:cs typeface="Arial" panose="020B0604020202020204" pitchFamily="34" charset="0"/>
              </a:rPr>
              <a:t>Best Practice: Predictive and Easy to use by all community GATE Keepers, not just BH Professionals.</a:t>
            </a:r>
          </a:p>
          <a:p>
            <a:pPr>
              <a:lnSpc>
                <a:spcPct val="100000"/>
              </a:lnSpc>
            </a:pPr>
            <a:r>
              <a:rPr lang="en-US" sz="1800" dirty="0">
                <a:latin typeface="Arial" panose="020B0604020202020204" pitchFamily="34" charset="0"/>
                <a:cs typeface="Arial" panose="020B0604020202020204" pitchFamily="34" charset="0"/>
              </a:rPr>
              <a:t>Intensity of Ideation and use of deterrents compared</a:t>
            </a:r>
          </a:p>
          <a:p>
            <a:pPr>
              <a:lnSpc>
                <a:spcPct val="100000"/>
              </a:lnSpc>
            </a:pPr>
            <a:r>
              <a:rPr lang="en-US" sz="1800" dirty="0">
                <a:latin typeface="Arial" panose="020B0604020202020204" pitchFamily="34" charset="0"/>
                <a:cs typeface="Arial" panose="020B0604020202020204" pitchFamily="34" charset="0"/>
              </a:rPr>
              <a:t>Thresholds  indicate NEXT STEPS</a:t>
            </a:r>
          </a:p>
          <a:p>
            <a:pPr>
              <a:lnSpc>
                <a:spcPct val="100000"/>
              </a:lnSpc>
            </a:pPr>
            <a:r>
              <a:rPr lang="en-US" sz="1800" dirty="0">
                <a:latin typeface="Arial" panose="020B0604020202020204" pitchFamily="34" charset="0"/>
                <a:cs typeface="Arial" panose="020B0604020202020204" pitchFamily="34" charset="0"/>
              </a:rPr>
              <a:t>Reduces false positives and catches missed risk than other measures</a:t>
            </a:r>
          </a:p>
          <a:p>
            <a:pPr>
              <a:lnSpc>
                <a:spcPct val="100000"/>
              </a:lnSpc>
            </a:pPr>
            <a:r>
              <a:rPr lang="en-US" sz="1800" dirty="0">
                <a:latin typeface="Arial" panose="020B0604020202020204" pitchFamily="34" charset="0"/>
                <a:cs typeface="Arial" panose="020B0604020202020204" pitchFamily="34" charset="0"/>
              </a:rPr>
              <a:t>NO COST</a:t>
            </a:r>
          </a:p>
        </p:txBody>
      </p:sp>
    </p:spTree>
    <p:extLst>
      <p:ext uri="{BB962C8B-B14F-4D97-AF65-F5344CB8AC3E}">
        <p14:creationId xmlns:p14="http://schemas.microsoft.com/office/powerpoint/2010/main" val="218666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extLst/>
          </p:nvPr>
        </p:nvGraphicFramePr>
        <p:xfrm>
          <a:off x="0" y="0"/>
          <a:ext cx="12192000"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9078686" y="134292"/>
            <a:ext cx="3113314" cy="461665"/>
          </a:xfrm>
          <a:prstGeom prst="rect">
            <a:avLst/>
          </a:prstGeom>
          <a:noFill/>
        </p:spPr>
        <p:txBody>
          <a:bodyPr wrap="square" rtlCol="0">
            <a:spAutoFit/>
          </a:bodyPr>
          <a:lstStyle/>
          <a:p>
            <a:r>
              <a:rPr lang="en-US" sz="2400" b="1" dirty="0">
                <a:solidFill>
                  <a:schemeClr val="bg1"/>
                </a:solidFill>
              </a:rPr>
              <a:t>TOTAL CSSRS: 15,229</a:t>
            </a:r>
          </a:p>
        </p:txBody>
      </p:sp>
    </p:spTree>
    <p:extLst>
      <p:ext uri="{BB962C8B-B14F-4D97-AF65-F5344CB8AC3E}">
        <p14:creationId xmlns:p14="http://schemas.microsoft.com/office/powerpoint/2010/main" val="347422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1309766"/>
          </a:xfrm>
        </p:spPr>
        <p:txBody>
          <a:bodyPr>
            <a:normAutofit/>
          </a:bodyPr>
          <a:lstStyle/>
          <a:p>
            <a:r>
              <a:rPr lang="en-US" dirty="0">
                <a:solidFill>
                  <a:schemeClr val="accent1"/>
                </a:solidFill>
                <a:latin typeface="Arial" panose="020B0604020202020204" pitchFamily="34" charset="0"/>
                <a:cs typeface="Arial" panose="020B0604020202020204" pitchFamily="34" charset="0"/>
              </a:rPr>
              <a:t>Suicide Prevention</a:t>
            </a:r>
          </a:p>
        </p:txBody>
      </p:sp>
      <p:sp>
        <p:nvSpPr>
          <p:cNvPr id="3" name="Content Placeholder 2"/>
          <p:cNvSpPr>
            <a:spLocks noGrp="1"/>
          </p:cNvSpPr>
          <p:nvPr>
            <p:ph idx="1"/>
          </p:nvPr>
        </p:nvSpPr>
        <p:spPr>
          <a:xfrm>
            <a:off x="4976031" y="963877"/>
            <a:ext cx="6377769" cy="4930246"/>
          </a:xfrm>
        </p:spPr>
        <p:txBody>
          <a:bodyPr anchor="ctr">
            <a:noAutofit/>
          </a:bodyPr>
          <a:lstStyle/>
          <a:p>
            <a:pPr>
              <a:lnSpc>
                <a:spcPct val="100000"/>
              </a:lnSpc>
            </a:pPr>
            <a:r>
              <a:rPr lang="en-US" sz="1800" dirty="0">
                <a:latin typeface="Arial" panose="020B0604020202020204" pitchFamily="34" charset="0"/>
                <a:cs typeface="Arial" panose="020B0604020202020204" pitchFamily="34" charset="0"/>
              </a:rPr>
              <a:t>ASIST</a:t>
            </a:r>
          </a:p>
          <a:p>
            <a:pPr lvl="1">
              <a:lnSpc>
                <a:spcPct val="100000"/>
              </a:lnSpc>
            </a:pPr>
            <a:r>
              <a:rPr lang="en-US" sz="1800" dirty="0">
                <a:latin typeface="Arial" panose="020B0604020202020204" pitchFamily="34" charset="0"/>
                <a:cs typeface="Arial" panose="020B0604020202020204" pitchFamily="34" charset="0"/>
              </a:rPr>
              <a:t>Designed to teach leaders at all levels to identify those who may be at risk of suicide or suicide ideation. This gives Soldiers the opportunity to speak to someone trained in mentoring and fostering an environment of understanding.</a:t>
            </a:r>
          </a:p>
          <a:p>
            <a:pPr>
              <a:lnSpc>
                <a:spcPct val="100000"/>
              </a:lnSpc>
            </a:pPr>
            <a:r>
              <a:rPr lang="en-US" sz="1800" dirty="0">
                <a:latin typeface="Arial" panose="020B0604020202020204" pitchFamily="34" charset="0"/>
                <a:cs typeface="Arial" panose="020B0604020202020204" pitchFamily="34" charset="0"/>
              </a:rPr>
              <a:t>PMCS</a:t>
            </a:r>
          </a:p>
          <a:p>
            <a:pPr lvl="1">
              <a:lnSpc>
                <a:spcPct val="100000"/>
              </a:lnSpc>
            </a:pPr>
            <a:r>
              <a:rPr lang="en-US" sz="1800" dirty="0">
                <a:latin typeface="Arial" panose="020B0604020202020204" pitchFamily="34" charset="0"/>
                <a:cs typeface="Arial" panose="020B0604020202020204" pitchFamily="34" charset="0"/>
              </a:rPr>
              <a:t>Focused on individual SM’s and building camaraderie through conversation.  Primary goal is to proactively address the needs of our CTNG SM’s – “Take Action Before They Arise”. The program depends on leadership buy in and ongoing unit level implementation. PMCS is meant to be executed during downtime at drill.</a:t>
            </a:r>
          </a:p>
          <a:p>
            <a:pPr>
              <a:lnSpc>
                <a:spcPct val="100000"/>
              </a:lnSpc>
            </a:pPr>
            <a:r>
              <a:rPr lang="en-US" sz="1800" dirty="0">
                <a:latin typeface="Arial" panose="020B0604020202020204" pitchFamily="34" charset="0"/>
                <a:cs typeface="Arial" panose="020B0604020202020204" pitchFamily="34" charset="0"/>
              </a:rPr>
              <a:t>BH Coin</a:t>
            </a:r>
          </a:p>
          <a:p>
            <a:pPr lvl="1"/>
            <a:r>
              <a:rPr lang="en-US" sz="1800" dirty="0">
                <a:latin typeface="Arial" panose="020B0604020202020204" pitchFamily="34" charset="0"/>
                <a:cs typeface="Arial" panose="020B0604020202020204" pitchFamily="34" charset="0"/>
              </a:rPr>
              <a:t>Over the years many of our soldiers have gone above and beyond to care for each other ensuring their wellbeing. The coin is presented to soldiers, and distinguished community partners who serve and advocate for the needs of SM’s and their families.</a:t>
            </a:r>
          </a:p>
          <a:p>
            <a:pPr lvl="1"/>
            <a:endParaRPr lang="en-US" sz="1800" dirty="0">
              <a:latin typeface="Arial" panose="020B0604020202020204" pitchFamily="34" charset="0"/>
              <a:cs typeface="Arial" panose="020B0604020202020204" pitchFamily="34" charset="0"/>
            </a:endParaRPr>
          </a:p>
        </p:txBody>
      </p:sp>
      <p:sp>
        <p:nvSpPr>
          <p:cNvPr id="6" name="Text Box 2"/>
          <p:cNvSpPr txBox="1">
            <a:spLocks noChangeArrowheads="1"/>
          </p:cNvSpPr>
          <p:nvPr/>
        </p:nvSpPr>
        <p:spPr bwMode="auto">
          <a:xfrm>
            <a:off x="1424149" y="2316359"/>
            <a:ext cx="2937734" cy="2034623"/>
          </a:xfrm>
          <a:prstGeom prst="rect">
            <a:avLst/>
          </a:prstGeom>
          <a:solidFill>
            <a:srgbClr val="800000"/>
          </a:solidFill>
          <a:ln>
            <a:noFill/>
          </a:ln>
          <a:effectLst/>
          <a:extLst>
            <a:ext uri="{91240B29-F687-4F45-9708-019B960494DF}">
              <a14:hiddenLine xmlns:a14="http://schemas.microsoft.com/office/drawing/2010/main" w="381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rgbClr val="FFFFFF"/>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i="0" u="none" strike="noStrike" cap="none" normalizeH="0" baseline="0" dirty="0">
              <a:ln>
                <a:noFill/>
              </a:ln>
              <a:solidFill>
                <a:srgbClr val="FFFFFF"/>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FFFFFF"/>
                </a:solidFill>
                <a:effectLst/>
                <a:latin typeface="Arial" panose="020B0604020202020204" pitchFamily="34" charset="0"/>
              </a:rPr>
              <a:t>PMCS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FFFFFF"/>
                </a:solidFill>
                <a:effectLst/>
                <a:latin typeface="Arial" panose="020B0604020202020204" pitchFamily="34" charset="0"/>
              </a:rPr>
              <a:t>Preventative Maintenance Checks and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FFFFFF"/>
                </a:solidFill>
                <a:effectLst/>
                <a:latin typeface="Arial" panose="020B0604020202020204" pitchFamily="34" charset="0"/>
              </a:rPr>
              <a:t>Services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FFFFFF"/>
                </a:solidFill>
                <a:effectLst/>
                <a:latin typeface="Arial" panose="020B0604020202020204" pitchFamily="34" charset="0"/>
              </a:rPr>
              <a:t>of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sng" strike="noStrike" cap="none" normalizeH="0" baseline="0" dirty="0">
                <a:ln>
                  <a:noFill/>
                </a:ln>
                <a:solidFill>
                  <a:srgbClr val="FFFFFF"/>
                </a:solidFill>
                <a:effectLst/>
                <a:latin typeface="Arial" panose="020B0604020202020204" pitchFamily="34" charset="0"/>
              </a:rPr>
              <a:t>Service Members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FFFFFF"/>
                </a:solidFill>
                <a:effectLst/>
                <a:latin typeface="Arial" panose="020B0604020202020204" pitchFamily="34" charset="0"/>
              </a:rPr>
              <a:t>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424148" y="4418243"/>
            <a:ext cx="2908413" cy="1170525"/>
          </a:xfrm>
          <a:prstGeom prst="rect">
            <a:avLst/>
          </a:prstGeom>
          <a:ln>
            <a:solidFill>
              <a:schemeClr val="accent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8" name="Picture 3" descr="Connecticut National Guard QV0852 obverse artwo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4337858"/>
            <a:ext cx="1251875" cy="12509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
        <p:nvSpPr>
          <p:cNvPr id="9" name="Text Box 5"/>
          <p:cNvSpPr txBox="1">
            <a:spLocks noChangeArrowheads="1"/>
          </p:cNvSpPr>
          <p:nvPr/>
        </p:nvSpPr>
        <p:spPr bwMode="auto">
          <a:xfrm>
            <a:off x="1424148" y="5636729"/>
            <a:ext cx="2832805" cy="603433"/>
          </a:xfrm>
          <a:prstGeom prst="rect">
            <a:avLst/>
          </a:prstGeom>
          <a:noFill/>
          <a:ln w="57150" cmpd="thickThin" algn="ctr">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FFFFFF"/>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800000"/>
                </a:solidFill>
                <a:effectLst/>
                <a:latin typeface="Arial" panose="020B0604020202020204" pitchFamily="34" charset="0"/>
              </a:rPr>
              <a:t>Connecticut National Guard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 Box 4"/>
          <p:cNvSpPr txBox="1">
            <a:spLocks noChangeArrowheads="1"/>
          </p:cNvSpPr>
          <p:nvPr/>
        </p:nvSpPr>
        <p:spPr bwMode="auto">
          <a:xfrm>
            <a:off x="2063578" y="5588767"/>
            <a:ext cx="2298305" cy="783713"/>
          </a:xfrm>
          <a:prstGeom prst="rect">
            <a:avLst/>
          </a:prstGeom>
          <a:noFill/>
          <a:ln>
            <a:noFill/>
          </a:ln>
          <a:effectLs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dirty="0">
              <a:ln>
                <a:noFill/>
              </a:ln>
              <a:solidFill>
                <a:srgbClr val="FFFFFF"/>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FFFFFF"/>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FFFFFF"/>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26151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dirty="0">
                <a:solidFill>
                  <a:schemeClr val="accent1"/>
                </a:solidFill>
                <a:latin typeface="Arial" panose="020B0604020202020204" pitchFamily="34" charset="0"/>
                <a:cs typeface="Arial" panose="020B0604020202020204" pitchFamily="34" charset="0"/>
              </a:rPr>
              <a:t>Suicide Intervention</a:t>
            </a:r>
          </a:p>
        </p:txBody>
      </p:sp>
      <p:sp>
        <p:nvSpPr>
          <p:cNvPr id="3" name="Content Placeholder 2"/>
          <p:cNvSpPr>
            <a:spLocks noGrp="1"/>
          </p:cNvSpPr>
          <p:nvPr>
            <p:ph idx="1"/>
          </p:nvPr>
        </p:nvSpPr>
        <p:spPr>
          <a:xfrm>
            <a:off x="4976031" y="963877"/>
            <a:ext cx="6377769" cy="4930246"/>
          </a:xfrm>
        </p:spPr>
        <p:txBody>
          <a:bodyPr anchor="ctr">
            <a:normAutofit/>
          </a:bodyPr>
          <a:lstStyle/>
          <a:p>
            <a:pPr>
              <a:lnSpc>
                <a:spcPct val="100000"/>
              </a:lnSpc>
            </a:pPr>
            <a:r>
              <a:rPr lang="en-US" sz="1800" dirty="0">
                <a:latin typeface="Arial" panose="020B0604020202020204" pitchFamily="34" charset="0"/>
                <a:cs typeface="Arial" panose="020B0604020202020204" pitchFamily="34" charset="0"/>
              </a:rPr>
              <a:t>Family Brochure</a:t>
            </a:r>
          </a:p>
          <a:p>
            <a:pPr lvl="1">
              <a:lnSpc>
                <a:spcPct val="100000"/>
              </a:lnSpc>
            </a:pPr>
            <a:r>
              <a:rPr lang="en-US" sz="1800" dirty="0">
                <a:latin typeface="Arial" panose="020B0604020202020204" pitchFamily="34" charset="0"/>
                <a:cs typeface="Arial" panose="020B0604020202020204" pitchFamily="34" charset="0"/>
              </a:rPr>
              <a:t>Brochure developed through collaborative efforts with the CT Suicide Advisory Board.  Understanding is that SM’s spend 2 days a month with the Guard Family but spend a majority of their time with loved ones.</a:t>
            </a:r>
          </a:p>
          <a:p>
            <a:pPr lvl="1">
              <a:lnSpc>
                <a:spcPct val="100000"/>
              </a:lnSpc>
            </a:pPr>
            <a:endParaRPr lang="en-US" sz="1800" dirty="0">
              <a:latin typeface="Arial" panose="020B0604020202020204" pitchFamily="34" charset="0"/>
              <a:cs typeface="Arial" panose="020B0604020202020204" pitchFamily="34" charset="0"/>
            </a:endParaRPr>
          </a:p>
          <a:p>
            <a:pPr>
              <a:lnSpc>
                <a:spcPct val="100000"/>
              </a:lnSpc>
            </a:pPr>
            <a:r>
              <a:rPr lang="en-US" sz="1800" dirty="0">
                <a:latin typeface="Arial" panose="020B0604020202020204" pitchFamily="34" charset="0"/>
                <a:cs typeface="Arial" panose="020B0604020202020204" pitchFamily="34" charset="0"/>
              </a:rPr>
              <a:t>BH 24 hour Help Line </a:t>
            </a:r>
          </a:p>
          <a:p>
            <a:pPr>
              <a:lnSpc>
                <a:spcPct val="100000"/>
              </a:lnSpc>
            </a:pPr>
            <a:endParaRPr lang="en-US" sz="2200" dirty="0">
              <a:latin typeface="Arial" panose="020B0604020202020204" pitchFamily="34" charset="0"/>
              <a:cs typeface="Arial" panose="020B0604020202020204" pitchFamily="34" charset="0"/>
            </a:endParaRPr>
          </a:p>
          <a:p>
            <a:pPr>
              <a:lnSpc>
                <a:spcPct val="100000"/>
              </a:lnSpc>
            </a:pPr>
            <a:r>
              <a:rPr lang="en-US" sz="1800" dirty="0">
                <a:latin typeface="Arial" panose="020B0604020202020204" pitchFamily="34" charset="0"/>
                <a:cs typeface="Arial" panose="020B0604020202020204" pitchFamily="34" charset="0"/>
              </a:rPr>
              <a:t>Unit Briefings</a:t>
            </a:r>
          </a:p>
          <a:p>
            <a:pPr>
              <a:lnSpc>
                <a:spcPct val="100000"/>
              </a:lnSpc>
            </a:pPr>
            <a:endParaRPr lang="en-US" sz="1800" dirty="0">
              <a:latin typeface="Arial" panose="020B0604020202020204" pitchFamily="34" charset="0"/>
              <a:cs typeface="Arial" panose="020B0604020202020204" pitchFamily="34" charset="0"/>
            </a:endParaRPr>
          </a:p>
          <a:p>
            <a:pPr>
              <a:lnSpc>
                <a:spcPct val="100000"/>
              </a:lnSpc>
            </a:pPr>
            <a:r>
              <a:rPr lang="en-US" sz="1800" dirty="0">
                <a:latin typeface="Arial" panose="020B0604020202020204" pitchFamily="34" charset="0"/>
                <a:cs typeface="Arial" panose="020B0604020202020204" pitchFamily="34" charset="0"/>
              </a:rPr>
              <a:t>CCIRs</a:t>
            </a:r>
          </a:p>
          <a:p>
            <a:pPr lvl="1">
              <a:lnSpc>
                <a:spcPct val="100000"/>
              </a:lnSpc>
            </a:pPr>
            <a:endParaRPr lang="en-US" dirty="0"/>
          </a:p>
          <a:p>
            <a:pPr lvl="1"/>
            <a:endParaRPr lang="en-US" dirty="0"/>
          </a:p>
        </p:txBody>
      </p:sp>
    </p:spTree>
    <p:extLst>
      <p:ext uri="{BB962C8B-B14F-4D97-AF65-F5344CB8AC3E}">
        <p14:creationId xmlns:p14="http://schemas.microsoft.com/office/powerpoint/2010/main" val="2465716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dirty="0">
                <a:solidFill>
                  <a:schemeClr val="accent1"/>
                </a:solidFill>
                <a:latin typeface="Arial" panose="020B0604020202020204" pitchFamily="34" charset="0"/>
                <a:ea typeface="Calibri" panose="020F0502020204030204" pitchFamily="34" charset="0"/>
                <a:cs typeface="Arial" panose="020B0604020202020204" pitchFamily="34" charset="0"/>
              </a:rPr>
              <a:t>Suicide Postvention</a:t>
            </a:r>
            <a:br>
              <a:rPr lang="en-US" dirty="0">
                <a:solidFill>
                  <a:schemeClr val="accent1"/>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accent1"/>
              </a:solidFill>
            </a:endParaRPr>
          </a:p>
        </p:txBody>
      </p:sp>
      <p:sp>
        <p:nvSpPr>
          <p:cNvPr id="3" name="Content Placeholder 2"/>
          <p:cNvSpPr>
            <a:spLocks noGrp="1"/>
          </p:cNvSpPr>
          <p:nvPr>
            <p:ph idx="1"/>
          </p:nvPr>
        </p:nvSpPr>
        <p:spPr>
          <a:xfrm>
            <a:off x="4976031" y="963877"/>
            <a:ext cx="6377769" cy="4930246"/>
          </a:xfrm>
        </p:spPr>
        <p:txBody>
          <a:bodyPr anchor="ctr">
            <a:normAutofit/>
          </a:bodyPr>
          <a:lstStyle/>
          <a:p>
            <a:pPr>
              <a:lnSpc>
                <a:spcPct val="100000"/>
              </a:lnSpc>
            </a:pPr>
            <a:r>
              <a:rPr lang="en-US" sz="1800" dirty="0">
                <a:latin typeface="Arial" panose="020B0604020202020204" pitchFamily="34" charset="0"/>
                <a:cs typeface="Arial" panose="020B0604020202020204" pitchFamily="34" charset="0"/>
              </a:rPr>
              <a:t>Postvention training </a:t>
            </a:r>
          </a:p>
          <a:p>
            <a:pPr lvl="1">
              <a:lnSpc>
                <a:spcPct val="100000"/>
              </a:lnSpc>
            </a:pPr>
            <a:r>
              <a:rPr lang="en-US" sz="1800" dirty="0">
                <a:latin typeface="Arial" panose="020B0604020202020204" pitchFamily="34" charset="0"/>
                <a:cs typeface="Arial" panose="020B0604020202020204" pitchFamily="34" charset="0"/>
              </a:rPr>
              <a:t>Teaches about memorial services , military and civilian resources and support, and how to provide an integrated response to a suicide death.   Using nationally designated best practice protocols, didactic learning, discussion and interactive case scenarios, participants learn important steps for reducing risk of contagion and promote healing</a:t>
            </a:r>
          </a:p>
          <a:p>
            <a:pPr>
              <a:lnSpc>
                <a:spcPct val="100000"/>
              </a:lnSpc>
            </a:pPr>
            <a:r>
              <a:rPr lang="en-US" sz="1800" dirty="0">
                <a:latin typeface="Arial" panose="020B0604020202020204" pitchFamily="34" charset="0"/>
                <a:cs typeface="Arial" panose="020B0604020202020204" pitchFamily="34" charset="0"/>
              </a:rPr>
              <a:t>Commander Talking Points </a:t>
            </a:r>
          </a:p>
          <a:p>
            <a:pPr lvl="1">
              <a:lnSpc>
                <a:spcPct val="100000"/>
              </a:lnSpc>
            </a:pPr>
            <a:r>
              <a:rPr lang="en-US" sz="1800" dirty="0">
                <a:latin typeface="Arial" panose="020B0604020202020204" pitchFamily="34" charset="0"/>
                <a:cs typeface="Arial" panose="020B0604020202020204" pitchFamily="34" charset="0"/>
              </a:rPr>
              <a:t>In the event that we experience a suicide, we want to ensure that we implement an integrated response to a suicide death that promotes healing and prevents further at risk behavior through a focused and direct message on safety and safe messaging.</a:t>
            </a:r>
          </a:p>
          <a:p>
            <a:pPr>
              <a:lnSpc>
                <a:spcPct val="80000"/>
              </a:lnSpc>
            </a:pPr>
            <a:endParaRPr lang="en-US" sz="2200" dirty="0"/>
          </a:p>
        </p:txBody>
      </p:sp>
    </p:spTree>
    <p:extLst>
      <p:ext uri="{BB962C8B-B14F-4D97-AF65-F5344CB8AC3E}">
        <p14:creationId xmlns:p14="http://schemas.microsoft.com/office/powerpoint/2010/main" val="3655352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21564" y="963877"/>
            <a:ext cx="4137831" cy="4930246"/>
          </a:xfrm>
        </p:spPr>
        <p:txBody>
          <a:bodyPr>
            <a:normAutofit/>
          </a:bodyPr>
          <a:lstStyle/>
          <a:p>
            <a:r>
              <a:rPr lang="en-US" dirty="0">
                <a:solidFill>
                  <a:schemeClr val="accent1"/>
                </a:solidFill>
                <a:latin typeface="Arial" panose="020B0604020202020204" pitchFamily="34" charset="0"/>
                <a:cs typeface="Arial" panose="020B0604020202020204" pitchFamily="34" charset="0"/>
              </a:rPr>
              <a:t>COMMUNUITY RESOURCES</a:t>
            </a:r>
          </a:p>
        </p:txBody>
      </p:sp>
      <p:sp>
        <p:nvSpPr>
          <p:cNvPr id="3" name="Content Placeholder 2"/>
          <p:cNvSpPr>
            <a:spLocks noGrp="1"/>
          </p:cNvSpPr>
          <p:nvPr>
            <p:ph idx="1"/>
          </p:nvPr>
        </p:nvSpPr>
        <p:spPr>
          <a:xfrm>
            <a:off x="4976031" y="963877"/>
            <a:ext cx="6377769" cy="4930246"/>
          </a:xfrm>
        </p:spPr>
        <p:txBody>
          <a:bodyPr anchor="ctr">
            <a:normAutofit/>
          </a:bodyPr>
          <a:lstStyle/>
          <a:p>
            <a:pPr>
              <a:lnSpc>
                <a:spcPct val="100000"/>
              </a:lnSpc>
            </a:pPr>
            <a:r>
              <a:rPr lang="en-US" sz="1800" dirty="0">
                <a:latin typeface="Arial" panose="020B0604020202020204" pitchFamily="34" charset="0"/>
                <a:cs typeface="Arial" panose="020B0604020202020204" pitchFamily="34" charset="0"/>
              </a:rPr>
              <a:t>WORK AND LIVE IN OUR COMMUNITIES</a:t>
            </a:r>
          </a:p>
          <a:p>
            <a:pPr>
              <a:lnSpc>
                <a:spcPct val="100000"/>
              </a:lnSpc>
            </a:pPr>
            <a:r>
              <a:rPr lang="en-US" sz="1800" dirty="0">
                <a:latin typeface="Arial" panose="020B0604020202020204" pitchFamily="34" charset="0"/>
                <a:cs typeface="Arial" panose="020B0604020202020204" pitchFamily="34" charset="0"/>
              </a:rPr>
              <a:t>REQUIRE SERVICES CLOSE TO HOME/VA VET CNTR/CLINICIANS</a:t>
            </a:r>
          </a:p>
          <a:p>
            <a:pPr>
              <a:lnSpc>
                <a:spcPct val="100000"/>
              </a:lnSpc>
            </a:pPr>
            <a:r>
              <a:rPr lang="en-US" sz="1800" dirty="0">
                <a:latin typeface="Arial" panose="020B0604020202020204" pitchFamily="34" charset="0"/>
                <a:cs typeface="Arial" panose="020B0604020202020204" pitchFamily="34" charset="0"/>
              </a:rPr>
              <a:t>Increase coordination of services.</a:t>
            </a:r>
          </a:p>
          <a:p>
            <a:pPr>
              <a:lnSpc>
                <a:spcPct val="100000"/>
              </a:lnSpc>
            </a:pPr>
            <a:r>
              <a:rPr lang="en-US" sz="1800" dirty="0">
                <a:latin typeface="Arial" panose="020B0604020202020204" pitchFamily="34" charset="0"/>
                <a:cs typeface="Arial" panose="020B0604020202020204" pitchFamily="34" charset="0"/>
              </a:rPr>
              <a:t>Reduce redundancies</a:t>
            </a:r>
          </a:p>
          <a:p>
            <a:pPr>
              <a:lnSpc>
                <a:spcPct val="100000"/>
              </a:lnSpc>
            </a:pPr>
            <a:r>
              <a:rPr lang="en-US" sz="1800" dirty="0">
                <a:latin typeface="Arial" panose="020B0604020202020204" pitchFamily="34" charset="0"/>
                <a:cs typeface="Arial" panose="020B0604020202020204" pitchFamily="34" charset="0"/>
              </a:rPr>
              <a:t>Partnerships Include:</a:t>
            </a:r>
          </a:p>
          <a:p>
            <a:pPr lvl="1">
              <a:lnSpc>
                <a:spcPct val="100000"/>
              </a:lnSpc>
            </a:pPr>
            <a:r>
              <a:rPr lang="en-US" sz="1800" dirty="0">
                <a:latin typeface="Arial" panose="020B0604020202020204" pitchFamily="34" charset="0"/>
                <a:cs typeface="Arial" panose="020B0604020202020204" pitchFamily="34" charset="0"/>
              </a:rPr>
              <a:t>Veteran’s Administration (VA) </a:t>
            </a:r>
          </a:p>
          <a:p>
            <a:pPr lvl="1">
              <a:lnSpc>
                <a:spcPct val="100000"/>
              </a:lnSpc>
            </a:pPr>
            <a:r>
              <a:rPr lang="en-US" sz="1800" dirty="0">
                <a:latin typeface="Arial" panose="020B0604020202020204" pitchFamily="34" charset="0"/>
                <a:cs typeface="Arial" panose="020B0604020202020204" pitchFamily="34" charset="0"/>
              </a:rPr>
              <a:t>Vet Center</a:t>
            </a:r>
          </a:p>
          <a:p>
            <a:pPr lvl="1">
              <a:lnSpc>
                <a:spcPct val="100000"/>
              </a:lnSpc>
            </a:pPr>
            <a:r>
              <a:rPr lang="en-US" sz="1800" dirty="0">
                <a:latin typeface="Arial" panose="020B0604020202020204" pitchFamily="34" charset="0"/>
                <a:cs typeface="Arial" panose="020B0604020202020204" pitchFamily="34" charset="0"/>
              </a:rPr>
              <a:t>Military informed Community Providers </a:t>
            </a:r>
          </a:p>
          <a:p>
            <a:pPr lvl="1">
              <a:lnSpc>
                <a:spcPct val="100000"/>
              </a:lnSpc>
            </a:pPr>
            <a:r>
              <a:rPr lang="en-US" sz="1800" dirty="0">
                <a:latin typeface="Arial" panose="020B0604020202020204" pitchFamily="34" charset="0"/>
                <a:cs typeface="Arial" panose="020B0604020202020204" pitchFamily="34" charset="0"/>
              </a:rPr>
              <a:t>CT Military Support Program (MSP)</a:t>
            </a:r>
          </a:p>
          <a:p>
            <a:pPr lvl="1">
              <a:lnSpc>
                <a:spcPct val="100000"/>
              </a:lnSpc>
            </a:pPr>
            <a:r>
              <a:rPr lang="en-US" sz="1800" dirty="0">
                <a:latin typeface="Arial" panose="020B0604020202020204" pitchFamily="34" charset="0"/>
                <a:cs typeface="Arial" panose="020B0604020202020204" pitchFamily="34" charset="0"/>
              </a:rPr>
              <a:t>CT Suicide Advisory Board</a:t>
            </a:r>
          </a:p>
          <a:p>
            <a:pPr>
              <a:lnSpc>
                <a:spcPct val="100000"/>
              </a:lnSpc>
            </a:pPr>
            <a:r>
              <a:rPr lang="en-US" sz="1800" dirty="0">
                <a:latin typeface="Arial" panose="020B0604020202020204" pitchFamily="34" charset="0"/>
                <a:cs typeface="Arial" panose="020B0604020202020204" pitchFamily="34" charset="0"/>
              </a:rPr>
              <a:t>CTNG BH TEAM – FINAL RECOMMENDATIONS</a:t>
            </a:r>
          </a:p>
        </p:txBody>
      </p:sp>
    </p:spTree>
    <p:extLst>
      <p:ext uri="{BB962C8B-B14F-4D97-AF65-F5344CB8AC3E}">
        <p14:creationId xmlns:p14="http://schemas.microsoft.com/office/powerpoint/2010/main" val="4169404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dirty="0">
                <a:solidFill>
                  <a:schemeClr val="accent1"/>
                </a:solidFill>
                <a:latin typeface="Arial" panose="020B0604020202020204" pitchFamily="34" charset="0"/>
                <a:ea typeface="Calibri" panose="020F0502020204030204" pitchFamily="34" charset="0"/>
                <a:cs typeface="Arial" panose="020B0604020202020204" pitchFamily="34" charset="0"/>
              </a:rPr>
              <a:t>Partnerships with Community Providers</a:t>
            </a:r>
            <a:br>
              <a:rPr lang="en-US" dirty="0">
                <a:solidFill>
                  <a:schemeClr val="accent1"/>
                </a:solidFill>
                <a:latin typeface="Arial" panose="020B0604020202020204" pitchFamily="34" charset="0"/>
                <a:ea typeface="Calibri" panose="020F0502020204030204" pitchFamily="34" charset="0"/>
                <a:cs typeface="Arial" panose="020B0604020202020204" pitchFamily="34" charset="0"/>
              </a:rPr>
            </a:br>
            <a:endParaRPr lang="en-US" dirty="0">
              <a:solidFill>
                <a:schemeClr val="accent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37815" y="469557"/>
            <a:ext cx="6377769" cy="5918886"/>
          </a:xfrm>
        </p:spPr>
        <p:txBody>
          <a:bodyPr anchor="ctr">
            <a:normAutofit lnSpcReduction="10000"/>
          </a:bodyPr>
          <a:lstStyle/>
          <a:p>
            <a:pPr>
              <a:lnSpc>
                <a:spcPct val="100000"/>
              </a:lnSpc>
            </a:pPr>
            <a:r>
              <a:rPr lang="en-US" sz="1800" dirty="0">
                <a:latin typeface="Arial" panose="020B0604020202020204" pitchFamily="34" charset="0"/>
                <a:cs typeface="Arial" panose="020B0604020202020204" pitchFamily="34" charset="0"/>
              </a:rPr>
              <a:t>Community Health Promotion Council (CHPC)</a:t>
            </a:r>
          </a:p>
          <a:p>
            <a:pPr lvl="1">
              <a:lnSpc>
                <a:spcPct val="100000"/>
              </a:lnSpc>
            </a:pPr>
            <a:r>
              <a:rPr lang="en-US" sz="1800" dirty="0">
                <a:latin typeface="Arial" panose="020B0604020202020204" pitchFamily="34" charset="0"/>
                <a:cs typeface="Arial" panose="020B0604020202020204" pitchFamily="34" charset="0"/>
              </a:rPr>
              <a:t>The Committee is comprised of NG, VA and Vet Center representatives, created to promote various internal/external programs that provide assistance to SM's and their families</a:t>
            </a:r>
          </a:p>
          <a:p>
            <a:pPr>
              <a:lnSpc>
                <a:spcPct val="100000"/>
              </a:lnSpc>
            </a:pPr>
            <a:r>
              <a:rPr lang="en-US" sz="1800" dirty="0">
                <a:latin typeface="Arial" panose="020B0604020202020204" pitchFamily="34" charset="0"/>
                <a:cs typeface="Arial" panose="020B0604020202020204" pitchFamily="34" charset="0"/>
              </a:rPr>
              <a:t>Jordan </a:t>
            </a:r>
            <a:r>
              <a:rPr lang="en-US" sz="1800" dirty="0" err="1">
                <a:latin typeface="Arial" panose="020B0604020202020204" pitchFamily="34" charset="0"/>
                <a:cs typeface="Arial" panose="020B0604020202020204" pitchFamily="34" charset="0"/>
              </a:rPr>
              <a:t>Porco</a:t>
            </a:r>
            <a:r>
              <a:rPr lang="en-US" sz="1800" dirty="0">
                <a:latin typeface="Arial" panose="020B0604020202020204" pitchFamily="34" charset="0"/>
                <a:cs typeface="Arial" panose="020B0604020202020204" pitchFamily="34" charset="0"/>
              </a:rPr>
              <a:t> Foundation Fresh Check Events</a:t>
            </a:r>
          </a:p>
          <a:p>
            <a:pPr lvl="1">
              <a:lnSpc>
                <a:spcPct val="100000"/>
              </a:lnSpc>
            </a:pPr>
            <a:r>
              <a:rPr lang="en-US" sz="1800" dirty="0">
                <a:latin typeface="Arial" panose="020B0604020202020204" pitchFamily="34" charset="0"/>
                <a:cs typeface="Arial" panose="020B0604020202020204" pitchFamily="34" charset="0"/>
              </a:rPr>
              <a:t>Fresh Check Day is the signature program of The Jordan </a:t>
            </a:r>
            <a:r>
              <a:rPr lang="en-US" sz="1800" dirty="0" err="1">
                <a:latin typeface="Arial" panose="020B0604020202020204" pitchFamily="34" charset="0"/>
                <a:cs typeface="Arial" panose="020B0604020202020204" pitchFamily="34" charset="0"/>
              </a:rPr>
              <a:t>Porco</a:t>
            </a:r>
            <a:r>
              <a:rPr lang="en-US" sz="1800" dirty="0">
                <a:latin typeface="Arial" panose="020B0604020202020204" pitchFamily="34" charset="0"/>
                <a:cs typeface="Arial" panose="020B0604020202020204" pitchFamily="34" charset="0"/>
              </a:rPr>
              <a:t> Foundation (JPF). Fresh Check Day aims to create an approachable atmosphere where Service Members are encouraged to engage in dialogue about mental health, build a bridge between Service Members and the mental health resources and programs that exist in the CT National Guard, in the community, and on a national level.</a:t>
            </a:r>
          </a:p>
          <a:p>
            <a:pPr>
              <a:lnSpc>
                <a:spcPct val="100000"/>
              </a:lnSpc>
            </a:pPr>
            <a:r>
              <a:rPr lang="en-US" sz="1800" dirty="0">
                <a:latin typeface="Arial" panose="020B0604020202020204" pitchFamily="34" charset="0"/>
                <a:cs typeface="Arial" panose="020B0604020202020204" pitchFamily="34" charset="0"/>
              </a:rPr>
              <a:t>CT Suicide Advisory Board</a:t>
            </a:r>
          </a:p>
          <a:p>
            <a:pPr lvl="1">
              <a:lnSpc>
                <a:spcPct val="100000"/>
              </a:lnSpc>
            </a:pPr>
            <a:r>
              <a:rPr lang="en-US" sz="1800" dirty="0">
                <a:latin typeface="Arial" panose="020B0604020202020204" pitchFamily="34" charset="0"/>
                <a:cs typeface="Arial" panose="020B0604020202020204" pitchFamily="34" charset="0"/>
              </a:rPr>
              <a:t>Zero Standard Learning Collaborative and Initiative</a:t>
            </a:r>
          </a:p>
          <a:p>
            <a:pPr lvl="2">
              <a:lnSpc>
                <a:spcPct val="100000"/>
              </a:lnSpc>
            </a:pPr>
            <a:r>
              <a:rPr lang="en-US" sz="1800" dirty="0">
                <a:latin typeface="Arial" panose="020B0604020202020204" pitchFamily="34" charset="0"/>
                <a:cs typeface="Arial" panose="020B0604020202020204" pitchFamily="34" charset="0"/>
              </a:rPr>
              <a:t>The Zero Suicide continuous quality improvement approach is founded in the belief that suicide deaths for individuals under care within health and behavioral health systems are preventable</a:t>
            </a:r>
          </a:p>
          <a:p>
            <a:pPr>
              <a:lnSpc>
                <a:spcPct val="70000"/>
              </a:lnSpc>
            </a:pPr>
            <a:endParaRPr lang="en-US" sz="2000" dirty="0"/>
          </a:p>
        </p:txBody>
      </p:sp>
    </p:spTree>
    <p:extLst>
      <p:ext uri="{BB962C8B-B14F-4D97-AF65-F5344CB8AC3E}">
        <p14:creationId xmlns:p14="http://schemas.microsoft.com/office/powerpoint/2010/main" val="3649247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1519892" y="166700"/>
            <a:ext cx="9292270" cy="749300"/>
          </a:xfrm>
        </p:spPr>
        <p:txBody>
          <a:bodyPr>
            <a:noAutofit/>
          </a:bodyPr>
          <a:lstStyle/>
          <a:p>
            <a:pPr algn="ctr" eaLnBrk="1" hangingPunct="1"/>
            <a:r>
              <a:rPr lang="en-US" altLang="en-US" b="1" u="sng" dirty="0">
                <a:solidFill>
                  <a:srgbClr val="C00000"/>
                </a:solidFill>
                <a:latin typeface="Arial" charset="0"/>
                <a:cs typeface="Arial" charset="0"/>
              </a:rPr>
              <a:t>Case Example</a:t>
            </a:r>
          </a:p>
        </p:txBody>
      </p:sp>
      <p:sp>
        <p:nvSpPr>
          <p:cNvPr id="3" name="Content Placeholder 2"/>
          <p:cNvSpPr>
            <a:spLocks noGrp="1"/>
          </p:cNvSpPr>
          <p:nvPr>
            <p:ph idx="1"/>
          </p:nvPr>
        </p:nvSpPr>
        <p:spPr>
          <a:xfrm>
            <a:off x="1846264" y="1175406"/>
            <a:ext cx="3525837" cy="4795837"/>
          </a:xfrm>
        </p:spPr>
        <p:txBody>
          <a:bodyPr rtlCol="0">
            <a:noAutofit/>
          </a:bodyPr>
          <a:lstStyle/>
          <a:p>
            <a:pPr marL="341988" indent="-341988">
              <a:lnSpc>
                <a:spcPct val="150000"/>
              </a:lnSpc>
              <a:buNone/>
              <a:defRPr/>
            </a:pPr>
            <a:r>
              <a:rPr lang="en-US" sz="1800" b="1" u="sng" dirty="0">
                <a:latin typeface="Arial" pitchFamily="34" charset="0"/>
                <a:cs typeface="Arial" pitchFamily="34" charset="0"/>
              </a:rPr>
              <a:t>SM’s Risk Factors:</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Male </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Age: 25</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White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Single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SGT</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5 Years of Service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M-day </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Combat MOS</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Deployed x1</a:t>
            </a:r>
          </a:p>
        </p:txBody>
      </p:sp>
      <p:sp>
        <p:nvSpPr>
          <p:cNvPr id="4" name="Rectangle 3"/>
          <p:cNvSpPr>
            <a:spLocks noChangeArrowheads="1"/>
          </p:cNvSpPr>
          <p:nvPr/>
        </p:nvSpPr>
        <p:spPr bwMode="auto">
          <a:xfrm>
            <a:off x="5372101" y="1027125"/>
            <a:ext cx="5208588" cy="5468937"/>
          </a:xfrm>
          <a:prstGeom prst="rect">
            <a:avLst/>
          </a:prstGeom>
          <a:noFill/>
          <a:ln w="9525">
            <a:noFill/>
            <a:miter lim="800000"/>
            <a:headEnd/>
            <a:tailEnd/>
          </a:ln>
        </p:spPr>
        <p:txBody>
          <a:bodyPr lIns="91197" tIns="45600" rIns="91197" bIns="45600"/>
          <a:lstStyle/>
          <a:p>
            <a:pPr>
              <a:defRPr/>
            </a:pPr>
            <a:endParaRPr lang="en-US" sz="1000" dirty="0">
              <a:solidFill>
                <a:prstClr val="black"/>
              </a:solidFill>
              <a:latin typeface="Calibri"/>
            </a:endParaRPr>
          </a:p>
          <a:p>
            <a:pPr marL="341988" indent="-341988">
              <a:lnSpc>
                <a:spcPct val="130000"/>
              </a:lnSpc>
              <a:spcBef>
                <a:spcPct val="20000"/>
              </a:spcBef>
              <a:buClr>
                <a:srgbClr val="006600"/>
              </a:buClr>
              <a:defRPr/>
            </a:pPr>
            <a:r>
              <a:rPr lang="en-US" b="1" u="sng" dirty="0">
                <a:solidFill>
                  <a:prstClr val="black"/>
                </a:solidFill>
                <a:latin typeface="Arial" pitchFamily="34" charset="0"/>
                <a:cs typeface="Arial" pitchFamily="34" charset="0"/>
              </a:rPr>
              <a:t>Mitigation Strategies: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Referred by peer</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BH Assessment completed</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Positive C-SSRS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Referred to and coordinated Inpatient Treatment</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Collaboration with Treatment facility while SM was inpatient</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Collaboration with Discharge Planning</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Follow up services coordinated in community</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BHT Case management</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Communication with Unit</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Goal of return to duty</a:t>
            </a:r>
          </a:p>
          <a:p>
            <a:pPr>
              <a:defRPr/>
            </a:pPr>
            <a:endParaRPr lang="en-US" sz="1000" dirty="0">
              <a:solidFill>
                <a:prstClr val="black"/>
              </a:solidFill>
              <a:latin typeface="Calibri"/>
            </a:endParaRPr>
          </a:p>
          <a:p>
            <a:pPr>
              <a:defRPr/>
            </a:pPr>
            <a:endParaRPr lang="en-US" sz="1000" dirty="0">
              <a:solidFill>
                <a:prstClr val="black"/>
              </a:solidFill>
              <a:latin typeface="Calibri"/>
            </a:endParaRPr>
          </a:p>
          <a:p>
            <a:pPr>
              <a:spcAft>
                <a:spcPts val="1200"/>
              </a:spcAft>
              <a:defRPr/>
            </a:pPr>
            <a:endParaRPr lang="en-US" sz="1000" dirty="0">
              <a:solidFill>
                <a:prstClr val="black"/>
              </a:solidFill>
              <a:latin typeface="Calibri"/>
            </a:endParaRPr>
          </a:p>
          <a:p>
            <a:pPr>
              <a:spcAft>
                <a:spcPts val="1200"/>
              </a:spcAft>
              <a:defRPr/>
            </a:pPr>
            <a:endParaRPr lang="en-US" sz="1000" dirty="0">
              <a:solidFill>
                <a:prstClr val="black"/>
              </a:solidFill>
              <a:latin typeface="Calibri"/>
            </a:endParaRPr>
          </a:p>
        </p:txBody>
      </p:sp>
    </p:spTree>
    <p:extLst>
      <p:ext uri="{BB962C8B-B14F-4D97-AF65-F5344CB8AC3E}">
        <p14:creationId xmlns:p14="http://schemas.microsoft.com/office/powerpoint/2010/main" val="399687693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301314" cy="4930246"/>
          </a:xfrm>
        </p:spPr>
        <p:txBody>
          <a:bodyPr>
            <a:normAutofit/>
          </a:bodyPr>
          <a:lstStyle/>
          <a:p>
            <a:r>
              <a:rPr lang="en-US" dirty="0">
                <a:solidFill>
                  <a:schemeClr val="accent1"/>
                </a:solidFill>
                <a:latin typeface="Arial" panose="020B0604020202020204" pitchFamily="34" charset="0"/>
                <a:ea typeface="Calibri" panose="020F0502020204030204" pitchFamily="34" charset="0"/>
                <a:cs typeface="Arial" panose="020B0604020202020204" pitchFamily="34" charset="0"/>
              </a:rPr>
              <a:t>Conclusion: Bottom Line, Up Front (BLUF)</a:t>
            </a:r>
            <a:endParaRPr lang="en-US" dirty="0">
              <a:solidFill>
                <a:schemeClr val="accent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374292" y="320040"/>
            <a:ext cx="7541493" cy="6049868"/>
          </a:xfrm>
        </p:spPr>
        <p:txBody>
          <a:bodyPr anchor="ctr">
            <a:noAutofit/>
          </a:bodyPr>
          <a:lstStyle/>
          <a:p>
            <a:pPr marL="457200" marR="0" lvl="1" indent="0">
              <a:lnSpc>
                <a:spcPct val="100000"/>
              </a:lnSpc>
              <a:spcBef>
                <a:spcPts val="0"/>
              </a:spcBef>
              <a:spcAft>
                <a:spcPts val="0"/>
              </a:spcAft>
              <a:buNone/>
            </a:pPr>
            <a:r>
              <a:rPr lang="en-US" sz="2800" b="1" dirty="0">
                <a:latin typeface="Arial" panose="020B0604020202020204" pitchFamily="34" charset="0"/>
                <a:ea typeface="Calibri" panose="020F0502020204030204" pitchFamily="34" charset="0"/>
                <a:cs typeface="Arial" panose="020B0604020202020204" pitchFamily="34" charset="0"/>
              </a:rPr>
              <a:t>The Way Forward</a:t>
            </a:r>
          </a:p>
          <a:p>
            <a:pPr marL="457200" marR="0" lvl="1" indent="0">
              <a:lnSpc>
                <a:spcPct val="100000"/>
              </a:lnSpc>
              <a:spcBef>
                <a:spcPts val="0"/>
              </a:spcBef>
              <a:spcAft>
                <a:spcPts val="0"/>
              </a:spcAft>
              <a:buNone/>
            </a:pPr>
            <a:endParaRPr lang="en-US" sz="1800"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a:latin typeface="Arial" panose="020B0604020202020204" pitchFamily="34" charset="0"/>
                <a:ea typeface="Calibri" panose="020F0502020204030204" pitchFamily="34" charset="0"/>
                <a:cs typeface="Arial" panose="020B0604020202020204" pitchFamily="34" charset="0"/>
              </a:rPr>
              <a:t>Leadership support of BH mission </a:t>
            </a:r>
          </a:p>
          <a:p>
            <a:pPr lvl="1">
              <a:lnSpc>
                <a:spcPct val="100000"/>
              </a:lnSpc>
              <a:spcBef>
                <a:spcPts val="0"/>
              </a:spcBef>
            </a:pPr>
            <a:endParaRPr lang="en-US" sz="1800"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a:latin typeface="Arial" panose="020B0604020202020204" pitchFamily="34" charset="0"/>
                <a:ea typeface="Calibri" panose="020F0502020204030204" pitchFamily="34" charset="0"/>
                <a:cs typeface="Arial" panose="020B0604020202020204" pitchFamily="34" charset="0"/>
              </a:rPr>
              <a:t>Rapid and mobile response</a:t>
            </a:r>
            <a:r>
              <a:rPr lang="en-US" sz="1800" dirty="0">
                <a:latin typeface="Arial" panose="020B0604020202020204" pitchFamily="34" charset="0"/>
                <a:ea typeface="Calibri" panose="020F0502020204030204" pitchFamily="34" charset="0"/>
                <a:cs typeface="Arial" panose="020B0604020202020204" pitchFamily="34" charset="0"/>
              </a:rPr>
              <a:t> </a:t>
            </a:r>
          </a:p>
          <a:p>
            <a:pPr lvl="1">
              <a:lnSpc>
                <a:spcPct val="100000"/>
              </a:lnSpc>
              <a:spcBef>
                <a:spcPts val="0"/>
              </a:spcBef>
            </a:pPr>
            <a:endParaRPr lang="en-US" sz="1800" b="1"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a:latin typeface="Arial" panose="020B0604020202020204" pitchFamily="34" charset="0"/>
                <a:ea typeface="Calibri" panose="020F0502020204030204" pitchFamily="34" charset="0"/>
                <a:cs typeface="Arial" panose="020B0604020202020204" pitchFamily="34" charset="0"/>
              </a:rPr>
              <a:t>Screening/Assessment </a:t>
            </a:r>
            <a:endParaRPr lang="en-US" sz="1800"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endParaRPr lang="en-US" sz="1800" b="1"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a:latin typeface="Arial" panose="020B0604020202020204" pitchFamily="34" charset="0"/>
                <a:ea typeface="Calibri" panose="020F0502020204030204" pitchFamily="34" charset="0"/>
                <a:cs typeface="Arial" panose="020B0604020202020204" pitchFamily="34" charset="0"/>
              </a:rPr>
              <a:t>Community Resource Development</a:t>
            </a:r>
          </a:p>
          <a:p>
            <a:pPr marL="457200" lvl="1" indent="0">
              <a:lnSpc>
                <a:spcPct val="100000"/>
              </a:lnSpc>
              <a:spcBef>
                <a:spcPts val="0"/>
              </a:spcBef>
              <a:buNone/>
            </a:pPr>
            <a:endParaRPr lang="en-US" sz="1800" b="1"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a:latin typeface="Arial" panose="020B0604020202020204" pitchFamily="34" charset="0"/>
                <a:ea typeface="Calibri" panose="020F0502020204030204" pitchFamily="34" charset="0"/>
                <a:cs typeface="Arial" panose="020B0604020202020204" pitchFamily="34" charset="0"/>
              </a:rPr>
              <a:t>Case management</a:t>
            </a:r>
          </a:p>
          <a:p>
            <a:pPr lvl="1">
              <a:lnSpc>
                <a:spcPct val="100000"/>
              </a:lnSpc>
              <a:spcBef>
                <a:spcPts val="0"/>
              </a:spcBef>
            </a:pPr>
            <a:endParaRPr lang="en-US" sz="1800"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a:latin typeface="Arial" panose="020B0604020202020204" pitchFamily="34" charset="0"/>
                <a:ea typeface="Calibri" panose="020F0502020204030204" pitchFamily="34" charset="0"/>
                <a:cs typeface="Arial" panose="020B0604020202020204" pitchFamily="34" charset="0"/>
              </a:rPr>
              <a:t>Data</a:t>
            </a:r>
            <a:endParaRPr lang="en-US" sz="1800" dirty="0">
              <a:latin typeface="Arial" panose="020B0604020202020204" pitchFamily="34" charset="0"/>
              <a:ea typeface="Calibri" panose="020F0502020204030204" pitchFamily="34" charset="0"/>
              <a:cs typeface="Arial" panose="020B0604020202020204" pitchFamily="34" charset="0"/>
            </a:endParaRPr>
          </a:p>
        </p:txBody>
      </p:sp>
      <p:sp>
        <p:nvSpPr>
          <p:cNvPr id="25" name="Title 1"/>
          <p:cNvSpPr txBox="1">
            <a:spLocks/>
          </p:cNvSpPr>
          <p:nvPr/>
        </p:nvSpPr>
        <p:spPr>
          <a:xfrm>
            <a:off x="838201" y="5632190"/>
            <a:ext cx="10591800" cy="13173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70000"/>
              </a:lnSpc>
            </a:pPr>
            <a:r>
              <a:rPr lang="en-US" sz="2400" b="1" u="sng" dirty="0">
                <a:solidFill>
                  <a:schemeClr val="accent1"/>
                </a:solidFill>
                <a:latin typeface="Arial" panose="020B0604020202020204" pitchFamily="34" charset="0"/>
                <a:cs typeface="Arial" panose="020B0604020202020204" pitchFamily="34" charset="0"/>
              </a:rPr>
              <a:t>Collaboration    Communication   Comradery   Community   Cohesion</a:t>
            </a:r>
          </a:p>
        </p:txBody>
      </p:sp>
    </p:spTree>
    <p:extLst>
      <p:ext uri="{BB962C8B-B14F-4D97-AF65-F5344CB8AC3E}">
        <p14:creationId xmlns:p14="http://schemas.microsoft.com/office/powerpoint/2010/main" val="1876074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53444" y="835377"/>
            <a:ext cx="2363357" cy="3567290"/>
          </a:xfrm>
          <a:prstGeom prst="rect">
            <a:avLst/>
          </a:prstGeom>
        </p:spPr>
      </p:pic>
      <p:sp>
        <p:nvSpPr>
          <p:cNvPr id="4" name="Rectangle 3"/>
          <p:cNvSpPr/>
          <p:nvPr/>
        </p:nvSpPr>
        <p:spPr>
          <a:xfrm>
            <a:off x="3800168" y="1310971"/>
            <a:ext cx="6096000" cy="2616101"/>
          </a:xfrm>
          <a:prstGeom prst="rect">
            <a:avLst/>
          </a:prstGeom>
        </p:spPr>
        <p:txBody>
          <a:bodyPr>
            <a:spAutoFit/>
          </a:bodyPr>
          <a:lstStyle/>
          <a:p>
            <a:endParaRPr lang="en-US" sz="2800" b="0" i="0" u="none" strike="noStrike" baseline="0" dirty="0">
              <a:solidFill>
                <a:srgbClr val="000000"/>
              </a:solidFill>
              <a:latin typeface="Arial" panose="020B0604020202020204" pitchFamily="34" charset="0"/>
            </a:endParaRPr>
          </a:p>
          <a:p>
            <a:r>
              <a:rPr lang="en-US" sz="2800" b="0" i="0" u="none" strike="noStrike" baseline="0" dirty="0">
                <a:solidFill>
                  <a:srgbClr val="000000"/>
                </a:solidFill>
                <a:latin typeface="Arial" panose="020B0604020202020204" pitchFamily="34" charset="0"/>
              </a:rPr>
              <a:t> </a:t>
            </a:r>
          </a:p>
          <a:p>
            <a:r>
              <a:rPr lang="en-US" b="1" i="1" u="none" strike="noStrike" baseline="0" dirty="0">
                <a:solidFill>
                  <a:srgbClr val="000000"/>
                </a:solidFill>
                <a:latin typeface="Arial" panose="020B0604020202020204" pitchFamily="34" charset="0"/>
              </a:rPr>
              <a:t>“As a service member, you need to be open and honest when you share, and you need to listen when others share with you. You need to know that you’re never alone, that there is another way out- that is, a way to deal with your pain constructively, and even ways to fix it.” ~ SPC McDonald, (OIF Veteran, Ret.) </a:t>
            </a:r>
            <a:endParaRPr lang="en-US" dirty="0"/>
          </a:p>
        </p:txBody>
      </p:sp>
    </p:spTree>
    <p:extLst>
      <p:ext uri="{BB962C8B-B14F-4D97-AF65-F5344CB8AC3E}">
        <p14:creationId xmlns:p14="http://schemas.microsoft.com/office/powerpoint/2010/main" val="3001882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5611" y="338049"/>
            <a:ext cx="9144000" cy="848105"/>
          </a:xfrm>
        </p:spPr>
        <p:txBody>
          <a:bodyPr>
            <a:normAutofit/>
          </a:bodyPr>
          <a:lstStyle/>
          <a:p>
            <a:r>
              <a:rPr lang="en-US" sz="4400" b="1" dirty="0">
                <a:latin typeface="Arial" panose="020B0604020202020204" pitchFamily="34" charset="0"/>
                <a:cs typeface="Arial" panose="020B0604020202020204" pitchFamily="34" charset="0"/>
              </a:rPr>
              <a:t>Mission</a:t>
            </a:r>
          </a:p>
        </p:txBody>
      </p:sp>
      <p:sp>
        <p:nvSpPr>
          <p:cNvPr id="3" name="Subtitle 2"/>
          <p:cNvSpPr>
            <a:spLocks noGrp="1"/>
          </p:cNvSpPr>
          <p:nvPr>
            <p:ph type="subTitle" idx="1"/>
          </p:nvPr>
        </p:nvSpPr>
        <p:spPr>
          <a:xfrm>
            <a:off x="689824" y="1087395"/>
            <a:ext cx="10395574" cy="4151869"/>
          </a:xfrm>
        </p:spPr>
        <p:txBody>
          <a:bodyPr>
            <a:normAutofit fontScale="25000" lnSpcReduction="20000"/>
          </a:bodyPr>
          <a:lstStyle/>
          <a:p>
            <a:r>
              <a:rPr lang="en-US" b="1" u="sng" dirty="0"/>
              <a:t> </a:t>
            </a:r>
            <a:endParaRPr lang="en-US" dirty="0"/>
          </a:p>
          <a:p>
            <a:pPr algn="l">
              <a:lnSpc>
                <a:spcPct val="120000"/>
              </a:lnSpc>
              <a:spcAft>
                <a:spcPts val="1200"/>
              </a:spcAft>
            </a:pPr>
            <a:r>
              <a:rPr lang="en-US" sz="7200" b="1" dirty="0">
                <a:latin typeface="Arial" panose="020B0604020202020204" pitchFamily="34" charset="0"/>
                <a:cs typeface="Arial" panose="020B0604020202020204" pitchFamily="34" charset="0"/>
              </a:rPr>
              <a:t>No soldier should ever feel alone.  Our primary goal is to serve and advocate for service members of the Connecticut National Guard by </a:t>
            </a:r>
            <a:r>
              <a:rPr lang="en-US" sz="7200" dirty="0">
                <a:latin typeface="Arial" panose="020B0604020202020204" pitchFamily="34" charset="0"/>
                <a:cs typeface="Arial" panose="020B0604020202020204" pitchFamily="34" charset="0"/>
              </a:rPr>
              <a:t> </a:t>
            </a:r>
            <a:r>
              <a:rPr lang="en-US" sz="7200" b="1" dirty="0">
                <a:latin typeface="Arial" panose="020B0604020202020204" pitchFamily="34" charset="0"/>
                <a:cs typeface="Arial" panose="020B0604020202020204" pitchFamily="34" charset="0"/>
              </a:rPr>
              <a:t>providing support, case management resources, and referrals.  </a:t>
            </a:r>
            <a:endParaRPr lang="en-US" sz="7200" dirty="0">
              <a:latin typeface="Arial" panose="020B0604020202020204" pitchFamily="34" charset="0"/>
              <a:cs typeface="Arial" panose="020B0604020202020204" pitchFamily="34" charset="0"/>
            </a:endParaRPr>
          </a:p>
          <a:p>
            <a:pPr algn="l">
              <a:lnSpc>
                <a:spcPct val="120000"/>
              </a:lnSpc>
              <a:spcAft>
                <a:spcPts val="1200"/>
              </a:spcAft>
            </a:pPr>
            <a:r>
              <a:rPr lang="en-US" sz="7200" b="1" dirty="0">
                <a:latin typeface="Arial" panose="020B0604020202020204" pitchFamily="34" charset="0"/>
                <a:cs typeface="Arial" panose="020B0604020202020204" pitchFamily="34" charset="0"/>
              </a:rPr>
              <a:t>We also aim to improve unit readiness and the psychological health of the Connecticut National Guard through outreach, education, and resource development. </a:t>
            </a:r>
            <a:endParaRPr lang="en-US" sz="7200" dirty="0">
              <a:latin typeface="Arial" panose="020B0604020202020204" pitchFamily="34" charset="0"/>
              <a:cs typeface="Arial" panose="020B0604020202020204" pitchFamily="34" charset="0"/>
            </a:endParaRPr>
          </a:p>
          <a:p>
            <a:pPr algn="l">
              <a:lnSpc>
                <a:spcPct val="120000"/>
              </a:lnSpc>
              <a:spcAft>
                <a:spcPts val="1200"/>
              </a:spcAft>
            </a:pPr>
            <a:r>
              <a:rPr lang="en-US" sz="7200" b="1" dirty="0">
                <a:latin typeface="Arial" panose="020B0604020202020204" pitchFamily="34" charset="0"/>
                <a:cs typeface="Arial" panose="020B0604020202020204" pitchFamily="34" charset="0"/>
              </a:rPr>
              <a:t>Every attempt will be made to ensure service members and their families are receiving the support they require.</a:t>
            </a:r>
            <a:r>
              <a:rPr lang="en-US" sz="7200" dirty="0">
                <a:latin typeface="Arial" panose="020B0604020202020204" pitchFamily="34" charset="0"/>
                <a:cs typeface="Arial" panose="020B0604020202020204" pitchFamily="34" charset="0"/>
              </a:rPr>
              <a:t>  </a:t>
            </a:r>
            <a:r>
              <a:rPr lang="en-US" sz="7200" b="1" dirty="0">
                <a:latin typeface="Arial" panose="020B0604020202020204" pitchFamily="34" charset="0"/>
                <a:cs typeface="Arial" panose="020B0604020202020204" pitchFamily="34" charset="0"/>
              </a:rPr>
              <a:t>An important goal of the CTNH BH Team is helping service members  develop life skills by enhancing protective factors that directly build resilience. Along with striving to eliminate stigmas associated with seeking help. </a:t>
            </a:r>
            <a:endParaRPr lang="en-US" sz="7200" dirty="0">
              <a:latin typeface="Arial" panose="020B0604020202020204" pitchFamily="34" charset="0"/>
              <a:cs typeface="Arial" panose="020B0604020202020204" pitchFamily="34" charset="0"/>
            </a:endParaRPr>
          </a:p>
          <a:p>
            <a:pPr algn="l">
              <a:lnSpc>
                <a:spcPct val="120000"/>
              </a:lnSpc>
              <a:spcAft>
                <a:spcPts val="1200"/>
              </a:spcAft>
            </a:pPr>
            <a:r>
              <a:rPr lang="en-US" sz="7200" b="1" dirty="0">
                <a:latin typeface="Arial" panose="020B0604020202020204" pitchFamily="34" charset="0"/>
                <a:cs typeface="Arial" panose="020B0604020202020204" pitchFamily="34" charset="0"/>
              </a:rPr>
              <a:t>The CTNG Behavioral Health Team will promote suicide prevention/</a:t>
            </a:r>
            <a:r>
              <a:rPr lang="en-US" sz="7200" b="1" dirty="0" err="1">
                <a:latin typeface="Arial" panose="020B0604020202020204" pitchFamily="34" charset="0"/>
                <a:cs typeface="Arial" panose="020B0604020202020204" pitchFamily="34" charset="0"/>
              </a:rPr>
              <a:t>postvention</a:t>
            </a:r>
            <a:r>
              <a:rPr lang="en-US" sz="7200" b="1" dirty="0">
                <a:latin typeface="Arial" panose="020B0604020202020204" pitchFamily="34" charset="0"/>
                <a:cs typeface="Arial" panose="020B0604020202020204" pitchFamily="34" charset="0"/>
              </a:rPr>
              <a:t> and awareness. </a:t>
            </a:r>
            <a:endParaRPr lang="en-US" sz="7200" dirty="0">
              <a:latin typeface="Arial" panose="020B0604020202020204" pitchFamily="34" charset="0"/>
              <a:cs typeface="Arial" panose="020B0604020202020204" pitchFamily="34" charset="0"/>
            </a:endParaRPr>
          </a:p>
          <a:p>
            <a:pPr algn="l"/>
            <a:r>
              <a:rPr lang="en-US" sz="7200" dirty="0">
                <a:latin typeface="Arial" panose="020B0604020202020204" pitchFamily="34" charset="0"/>
                <a:cs typeface="Arial" panose="020B0604020202020204" pitchFamily="34" charset="0"/>
              </a:rPr>
              <a:t> </a:t>
            </a:r>
          </a:p>
        </p:txBody>
      </p:sp>
      <p:sp>
        <p:nvSpPr>
          <p:cNvPr id="6" name="TextBox 5"/>
          <p:cNvSpPr txBox="1"/>
          <p:nvPr/>
        </p:nvSpPr>
        <p:spPr>
          <a:xfrm>
            <a:off x="3762671" y="6465325"/>
            <a:ext cx="4249881" cy="369332"/>
          </a:xfrm>
          <a:prstGeom prst="rect">
            <a:avLst/>
          </a:prstGeom>
          <a:noFill/>
        </p:spPr>
        <p:txBody>
          <a:bodyPr wrap="none" rtlCol="0">
            <a:spAutoFit/>
          </a:bodyPr>
          <a:lstStyle/>
          <a:p>
            <a:r>
              <a:rPr lang="en-US" b="1" dirty="0">
                <a:solidFill>
                  <a:srgbClr val="0070C0"/>
                </a:solidFill>
              </a:rPr>
              <a:t>CT National Guard Behavioral Health Team</a:t>
            </a:r>
          </a:p>
        </p:txBody>
      </p:sp>
      <p:pic>
        <p:nvPicPr>
          <p:cNvPr id="1026" name="Picture 2" descr="http://www.clker.com/cliparts/R/4/H/2/Z/2/army-h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671" y="5140411"/>
            <a:ext cx="4249881" cy="1348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666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powerpoint clip art questions"/>
          <p:cNvPicPr>
            <a:picLocks noChangeAspect="1" noChangeArrowheads="1"/>
          </p:cNvPicPr>
          <p:nvPr/>
        </p:nvPicPr>
        <p:blipFill rotWithShape="1">
          <a:blip r:embed="rId2">
            <a:extLst>
              <a:ext uri="{28A0092B-C50C-407E-A947-70E740481C1C}">
                <a14:useLocalDpi xmlns:a14="http://schemas.microsoft.com/office/drawing/2010/main" val="0"/>
              </a:ext>
            </a:extLst>
          </a:blip>
          <a:srcRect l="7122" r="1" b="1"/>
          <a:stretch/>
        </p:blipFill>
        <p:spPr bwMode="auto">
          <a:xfrm>
            <a:off x="5444197" y="1223889"/>
            <a:ext cx="5809957" cy="4994030"/>
          </a:xfrm>
          <a:prstGeom prst="rect">
            <a:avLst/>
          </a:prstGeom>
          <a:noFill/>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40659" y="2693962"/>
            <a:ext cx="3667037" cy="1026942"/>
          </a:xfrm>
        </p:spPr>
        <p:txBody>
          <a:bodyPr>
            <a:normAutofit/>
          </a:bodyPr>
          <a:lstStyle/>
          <a:p>
            <a:pPr marL="0" indent="0">
              <a:buNone/>
            </a:pPr>
            <a:r>
              <a:rPr lang="en-US" sz="5400"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115492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Fla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4" name="Title 3"/>
          <p:cNvSpPr>
            <a:spLocks noGrp="1"/>
          </p:cNvSpPr>
          <p:nvPr>
            <p:ph type="title"/>
          </p:nvPr>
        </p:nvSpPr>
        <p:spPr>
          <a:effectLst/>
          <a:scene3d>
            <a:camera prst="orthographicFront"/>
            <a:lightRig rig="threePt" dir="t"/>
          </a:scene3d>
          <a:sp3d>
            <a:bevelT prst="angle"/>
          </a:sp3d>
        </p:spPr>
        <p:txBody>
          <a:bodyPr>
            <a:normAutofit fontScale="90000"/>
            <a:sp3d extrusionH="57150">
              <a:bevelT w="107950" h="25400" prst="softRound"/>
            </a:sp3d>
          </a:bodyPr>
          <a:lstStyle/>
          <a:p>
            <a:pPr algn="ctr"/>
            <a:r>
              <a:rPr lang="en-US" sz="6700" b="1" u="sng" dirty="0">
                <a:ln/>
                <a:effectLst>
                  <a:glow rad="228600">
                    <a:schemeClr val="accent1">
                      <a:alpha val="26000"/>
                    </a:schemeClr>
                  </a:glow>
                  <a:outerShdw blurRad="50800" dist="38100" dir="18900000" algn="bl" rotWithShape="0">
                    <a:schemeClr val="accent5">
                      <a:lumMod val="75000"/>
                      <a:alpha val="40000"/>
                    </a:schemeClr>
                  </a:outerShdw>
                  <a:reflection stA="0" endPos="65000" dist="50800" dir="5400000" sy="-100000" algn="bl" rotWithShape="0"/>
                </a:effectLst>
                <a:latin typeface="Arial" panose="020B0604020202020204" pitchFamily="34" charset="0"/>
                <a:cs typeface="Arial" panose="020B0604020202020204" pitchFamily="34" charset="0"/>
              </a:rPr>
              <a:t>Behavioral Health Team</a:t>
            </a:r>
            <a:br>
              <a:rPr lang="en-US" sz="3600" b="1" dirty="0">
                <a:ln/>
                <a:solidFill>
                  <a:schemeClr val="accent3"/>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sz="half" idx="1"/>
          </p:nvPr>
        </p:nvSpPr>
        <p:spPr>
          <a:xfrm>
            <a:off x="1905000" y="1690689"/>
            <a:ext cx="4133850" cy="4938711"/>
          </a:xfrm>
        </p:spPr>
        <p:txBody>
          <a:bodyPr>
            <a:noAutofit/>
          </a:bodyPr>
          <a:lstStyle/>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MAJ Javier Alvarado, LCSW</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State Behavioral Health Science Officer</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 (860) 883-2035   Fax: (860) 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3"/>
              </a:rPr>
              <a:t>javier.alvarado1.mil@mail.mil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u="sng" dirty="0">
              <a:solidFill>
                <a:srgbClr val="0000FF"/>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Susan Tobenkin LCSW, SCSA</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Behavioral Health Specialist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 (860) 830-8991   Fax: (860)-691-6036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4"/>
              </a:rPr>
              <a:t>susan.e.tobenkin.civ@mail.mil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u="sng" dirty="0">
              <a:solidFill>
                <a:srgbClr val="0000FF"/>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Michael Dutko MA, LPC, LADC</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Behavioral Health Specialist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 (860) 946-9810  Fax: (860) 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5"/>
              </a:rPr>
              <a:t>michael.t.dutko.civ@mail.mil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u="sng" dirty="0">
              <a:solidFill>
                <a:srgbClr val="0000FF"/>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James G. Fox, LCSW</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Behavioral Health Specialist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 (860) 655-0296 Fax: (860) 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6"/>
              </a:rPr>
              <a:t>james.g.fox22.civ@mail.mil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u="sng" dirty="0">
              <a:solidFill>
                <a:srgbClr val="00B0F0"/>
              </a:solidFill>
              <a:latin typeface="Arial" panose="020B0604020202020204" pitchFamily="34" charset="0"/>
              <a:cs typeface="Arial" panose="020B0604020202020204" pitchFamily="34" charset="0"/>
            </a:endParaRPr>
          </a:p>
        </p:txBody>
      </p:sp>
      <p:sp>
        <p:nvSpPr>
          <p:cNvPr id="6" name="Content Placeholder 5"/>
          <p:cNvSpPr>
            <a:spLocks noGrp="1"/>
          </p:cNvSpPr>
          <p:nvPr>
            <p:ph sz="half" idx="2"/>
          </p:nvPr>
        </p:nvSpPr>
        <p:spPr>
          <a:xfrm>
            <a:off x="6067283" y="1716350"/>
            <a:ext cx="4495800" cy="4938711"/>
          </a:xfrm>
        </p:spPr>
        <p:txBody>
          <a:bodyPr/>
          <a:lstStyle/>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1LT Luigina Facchini</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Admin. Support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O: 860-691-6023 C: 860-655-9322 Fax: (860) 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7"/>
              </a:rPr>
              <a:t>luigina.t.facchini.mil@mail.mil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b="1"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latin typeface="Arial" panose="020B0604020202020204" pitchFamily="34" charset="0"/>
                <a:cs typeface="Arial" panose="020B0604020202020204" pitchFamily="34" charset="0"/>
              </a:rPr>
              <a:t>SGT Harry Murray</a:t>
            </a:r>
          </a:p>
          <a:p>
            <a:pPr marL="0" indent="0" algn="ctr">
              <a:lnSpc>
                <a:spcPct val="100000"/>
              </a:lnSpc>
              <a:spcBef>
                <a:spcPts val="0"/>
              </a:spcBef>
              <a:buNone/>
            </a:pPr>
            <a:r>
              <a:rPr lang="en-US" sz="1600" dirty="0">
                <a:latin typeface="Arial" panose="020B0604020202020204" pitchFamily="34" charset="0"/>
                <a:cs typeface="Arial" panose="020B0604020202020204" pitchFamily="34" charset="0"/>
              </a:rPr>
              <a:t>Admin. Support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O: 860-691-6023 </a:t>
            </a:r>
            <a:r>
              <a:rPr lang="en-US" sz="1600" dirty="0">
                <a:latin typeface="Arial" panose="020B0604020202020204" pitchFamily="34" charset="0"/>
                <a:cs typeface="Arial" panose="020B0604020202020204" pitchFamily="34" charset="0"/>
              </a:rPr>
              <a:t>C:860-822-3509 </a:t>
            </a:r>
            <a:r>
              <a:rPr lang="en-US" sz="1600" dirty="0">
                <a:solidFill>
                  <a:prstClr val="black"/>
                </a:solidFill>
                <a:latin typeface="Arial" panose="020B0604020202020204" pitchFamily="34" charset="0"/>
                <a:cs typeface="Arial" panose="020B0604020202020204" pitchFamily="34" charset="0"/>
              </a:rPr>
              <a:t>Fax: (860) 691-6036</a:t>
            </a:r>
          </a:p>
          <a:p>
            <a:pPr marL="0" indent="0" algn="ctr">
              <a:lnSpc>
                <a:spcPct val="100000"/>
              </a:lnSpc>
              <a:spcBef>
                <a:spcPts val="0"/>
              </a:spcBef>
              <a:buNone/>
            </a:pPr>
            <a:r>
              <a:rPr lang="en-US" sz="1600" dirty="0">
                <a:latin typeface="Arial" panose="020B0604020202020204" pitchFamily="34" charset="0"/>
                <a:cs typeface="Arial" panose="020B0604020202020204" pitchFamily="34" charset="0"/>
                <a:hlinkClick r:id="rId8"/>
              </a:rPr>
              <a:t>harry.m.murray8.mil@mail.mil</a:t>
            </a:r>
            <a:endParaRPr lang="en-US" sz="1600" dirty="0">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dirty="0">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b="1" dirty="0">
              <a:solidFill>
                <a:prstClr val="black"/>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b="1" dirty="0">
                <a:solidFill>
                  <a:prstClr val="black"/>
                </a:solidFill>
                <a:latin typeface="Arial" panose="020B0604020202020204" pitchFamily="34" charset="0"/>
                <a:cs typeface="Arial" panose="020B0604020202020204" pitchFamily="34" charset="0"/>
              </a:rPr>
              <a:t>Air Guard Director of Psychological Health </a:t>
            </a:r>
            <a:endParaRPr lang="en-US" sz="1600" dirty="0">
              <a:solidFill>
                <a:prstClr val="black"/>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Mrs. Linda U. McEwen </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Cell:  860-519-8125,  Office 860-292-2561</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hlinkClick r:id="rId9"/>
              </a:rPr>
              <a:t>linda.u.mcewen.civ@mail.mil</a:t>
            </a:r>
            <a:endParaRPr lang="en-US" sz="1600" dirty="0">
              <a:solidFill>
                <a:prstClr val="black"/>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dirty="0">
              <a:solidFill>
                <a:prstClr val="black"/>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dirty="0">
              <a:solidFill>
                <a:prstClr val="black"/>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662760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b="1" dirty="0">
                <a:solidFill>
                  <a:schemeClr val="accent1"/>
                </a:solidFill>
                <a:latin typeface="Arial" panose="020B0604020202020204" pitchFamily="34" charset="0"/>
                <a:cs typeface="Arial" panose="020B0604020202020204" pitchFamily="34" charset="0"/>
              </a:rPr>
              <a:t>The Connecticut National Guard</a:t>
            </a:r>
            <a:endParaRPr lang="en-US" dirty="0">
              <a:solidFill>
                <a:schemeClr val="accent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976031" y="320040"/>
            <a:ext cx="6894405" cy="6217920"/>
          </a:xfrm>
        </p:spPr>
        <p:txBody>
          <a:bodyPr anchor="ctr">
            <a:normAutofit/>
          </a:bodyPr>
          <a:lstStyle/>
          <a:p>
            <a:pPr lvl="0">
              <a:lnSpc>
                <a:spcPct val="70000"/>
              </a:lnSpc>
            </a:pPr>
            <a:r>
              <a:rPr lang="en-US" sz="1800" dirty="0">
                <a:latin typeface="Arial" pitchFamily="34" charset="0"/>
                <a:cs typeface="Arial" pitchFamily="34" charset="0"/>
              </a:rPr>
              <a:t>Current Strength CT National Guardsmen - 3589</a:t>
            </a:r>
          </a:p>
          <a:p>
            <a:pPr lvl="0">
              <a:lnSpc>
                <a:spcPct val="70000"/>
              </a:lnSpc>
            </a:pPr>
            <a:r>
              <a:rPr lang="en-US" sz="1800" dirty="0">
                <a:latin typeface="Arial" pitchFamily="34" charset="0"/>
                <a:cs typeface="Arial" pitchFamily="34" charset="0"/>
              </a:rPr>
              <a:t>Male / Female –  3,035   / 554</a:t>
            </a:r>
          </a:p>
          <a:p>
            <a:pPr lvl="0">
              <a:lnSpc>
                <a:spcPct val="70000"/>
              </a:lnSpc>
            </a:pPr>
            <a:r>
              <a:rPr lang="en-US" sz="1800" dirty="0">
                <a:latin typeface="Arial" pitchFamily="34" charset="0"/>
                <a:cs typeface="Arial" pitchFamily="34" charset="0"/>
              </a:rPr>
              <a:t>Average Age of CTARNG Soldier – 29</a:t>
            </a:r>
          </a:p>
          <a:p>
            <a:pPr lvl="0">
              <a:lnSpc>
                <a:spcPct val="70000"/>
              </a:lnSpc>
            </a:pPr>
            <a:r>
              <a:rPr lang="en-US" sz="1800" dirty="0">
                <a:latin typeface="Arial" pitchFamily="34" charset="0"/>
                <a:cs typeface="Arial" pitchFamily="34" charset="0"/>
              </a:rPr>
              <a:t>Age:  </a:t>
            </a:r>
          </a:p>
          <a:p>
            <a:pPr lvl="1">
              <a:lnSpc>
                <a:spcPct val="70000"/>
              </a:lnSpc>
            </a:pPr>
            <a:r>
              <a:rPr lang="en-US" sz="1800" dirty="0">
                <a:latin typeface="Arial" pitchFamily="34" charset="0"/>
                <a:cs typeface="Arial" pitchFamily="34" charset="0"/>
              </a:rPr>
              <a:t>17 – 25: 	1,487</a:t>
            </a:r>
          </a:p>
          <a:p>
            <a:pPr lvl="1">
              <a:lnSpc>
                <a:spcPct val="70000"/>
              </a:lnSpc>
            </a:pPr>
            <a:r>
              <a:rPr lang="en-US" sz="1800" dirty="0">
                <a:latin typeface="Arial" pitchFamily="34" charset="0"/>
                <a:cs typeface="Arial" pitchFamily="34" charset="0"/>
              </a:rPr>
              <a:t>26 – 35: 	1,130</a:t>
            </a:r>
          </a:p>
          <a:p>
            <a:pPr lvl="1">
              <a:lnSpc>
                <a:spcPct val="70000"/>
              </a:lnSpc>
            </a:pPr>
            <a:r>
              <a:rPr lang="en-US" sz="1800" dirty="0">
                <a:latin typeface="Arial" pitchFamily="34" charset="0"/>
                <a:cs typeface="Arial" pitchFamily="34" charset="0"/>
              </a:rPr>
              <a:t>36 – 50: 	789</a:t>
            </a:r>
          </a:p>
          <a:p>
            <a:pPr lvl="1">
              <a:lnSpc>
                <a:spcPct val="70000"/>
              </a:lnSpc>
            </a:pPr>
            <a:r>
              <a:rPr lang="en-US" sz="1800" dirty="0">
                <a:latin typeface="Arial" pitchFamily="34" charset="0"/>
                <a:cs typeface="Arial" pitchFamily="34" charset="0"/>
              </a:rPr>
              <a:t>51  &gt;  183</a:t>
            </a:r>
          </a:p>
          <a:p>
            <a:pPr>
              <a:lnSpc>
                <a:spcPct val="70000"/>
              </a:lnSpc>
              <a:buNone/>
            </a:pPr>
            <a:r>
              <a:rPr lang="en-US" sz="1800" b="1" dirty="0">
                <a:latin typeface="Arial" pitchFamily="34" charset="0"/>
                <a:cs typeface="Arial" pitchFamily="34" charset="0"/>
              </a:rPr>
              <a:t>Combat</a:t>
            </a:r>
          </a:p>
          <a:p>
            <a:pPr>
              <a:lnSpc>
                <a:spcPct val="70000"/>
              </a:lnSpc>
            </a:pPr>
            <a:r>
              <a:rPr lang="en-US" sz="1800" dirty="0">
                <a:latin typeface="Arial" pitchFamily="34" charset="0"/>
                <a:cs typeface="Arial" pitchFamily="34" charset="0"/>
              </a:rPr>
              <a:t>Over 500 to deploy 2017</a:t>
            </a:r>
          </a:p>
          <a:p>
            <a:pPr>
              <a:lnSpc>
                <a:spcPct val="70000"/>
              </a:lnSpc>
            </a:pPr>
            <a:r>
              <a:rPr lang="en-US" sz="1800" dirty="0">
                <a:latin typeface="Arial" pitchFamily="34" charset="0"/>
                <a:cs typeface="Arial" pitchFamily="34" charset="0"/>
              </a:rPr>
              <a:t>Over 5,000 SM’s deployed since  11 Sep 2001 </a:t>
            </a:r>
          </a:p>
          <a:p>
            <a:pPr>
              <a:lnSpc>
                <a:spcPct val="70000"/>
              </a:lnSpc>
            </a:pPr>
            <a:r>
              <a:rPr lang="en-US" sz="1800" dirty="0">
                <a:latin typeface="Arial" pitchFamily="34" charset="0"/>
                <a:cs typeface="Arial" pitchFamily="34" charset="0"/>
              </a:rPr>
              <a:t>Multiple Deployments (2-4)</a:t>
            </a:r>
          </a:p>
          <a:p>
            <a:pPr marL="0" lvl="0" indent="0">
              <a:lnSpc>
                <a:spcPct val="70000"/>
              </a:lnSpc>
              <a:spcBef>
                <a:spcPts val="0"/>
              </a:spcBef>
              <a:buNone/>
            </a:pPr>
            <a:endParaRPr lang="en-US" sz="1800" b="1" dirty="0">
              <a:latin typeface="Arial" pitchFamily="34" charset="0"/>
              <a:cs typeface="Arial" pitchFamily="34" charset="0"/>
            </a:endParaRPr>
          </a:p>
          <a:p>
            <a:pPr marL="0" lvl="0" indent="0">
              <a:lnSpc>
                <a:spcPct val="70000"/>
              </a:lnSpc>
              <a:spcBef>
                <a:spcPts val="0"/>
              </a:spcBef>
              <a:buNone/>
            </a:pPr>
            <a:r>
              <a:rPr lang="en-US" sz="1800" b="1" dirty="0">
                <a:latin typeface="Arial" pitchFamily="34" charset="0"/>
                <a:cs typeface="Arial" pitchFamily="34" charset="0"/>
              </a:rPr>
              <a:t>Common issues</a:t>
            </a:r>
          </a:p>
          <a:p>
            <a:pPr marL="0" lvl="0" indent="0">
              <a:lnSpc>
                <a:spcPct val="70000"/>
              </a:lnSpc>
              <a:spcBef>
                <a:spcPts val="0"/>
              </a:spcBef>
              <a:buNone/>
            </a:pPr>
            <a:endParaRPr lang="en-US" sz="1800" b="1" dirty="0">
              <a:latin typeface="Arial" pitchFamily="34" charset="0"/>
              <a:cs typeface="Arial" pitchFamily="34" charset="0"/>
            </a:endParaRPr>
          </a:p>
          <a:p>
            <a:pPr marL="457200" lvl="1" indent="0">
              <a:lnSpc>
                <a:spcPct val="70000"/>
              </a:lnSpc>
              <a:spcBef>
                <a:spcPts val="0"/>
              </a:spcBef>
              <a:buNone/>
            </a:pPr>
            <a:r>
              <a:rPr lang="en-US" sz="1800" dirty="0">
                <a:latin typeface="Arial" pitchFamily="34" charset="0"/>
                <a:cs typeface="Arial" pitchFamily="34" charset="0"/>
              </a:rPr>
              <a:t>BH Issues / Adjustment </a:t>
            </a:r>
          </a:p>
          <a:p>
            <a:pPr marL="457200" lvl="1" indent="0">
              <a:lnSpc>
                <a:spcPct val="70000"/>
              </a:lnSpc>
              <a:spcBef>
                <a:spcPts val="0"/>
              </a:spcBef>
              <a:buNone/>
            </a:pPr>
            <a:r>
              <a:rPr lang="en-US" sz="1800" dirty="0">
                <a:latin typeface="Arial" pitchFamily="34" charset="0"/>
                <a:cs typeface="Arial" pitchFamily="34" charset="0"/>
              </a:rPr>
              <a:t>Financial stressors / Employment</a:t>
            </a:r>
          </a:p>
          <a:p>
            <a:pPr marL="457200" lvl="1" indent="0">
              <a:lnSpc>
                <a:spcPct val="70000"/>
              </a:lnSpc>
              <a:spcBef>
                <a:spcPts val="0"/>
              </a:spcBef>
              <a:buNone/>
            </a:pPr>
            <a:r>
              <a:rPr lang="en-US" sz="1800" dirty="0">
                <a:latin typeface="Arial" pitchFamily="34" charset="0"/>
                <a:cs typeface="Arial" pitchFamily="34" charset="0"/>
              </a:rPr>
              <a:t>Relationship - Family / Marital / Significant Others</a:t>
            </a:r>
          </a:p>
          <a:p>
            <a:pPr marL="457200" lvl="1" indent="0">
              <a:lnSpc>
                <a:spcPct val="70000"/>
              </a:lnSpc>
              <a:spcBef>
                <a:spcPts val="0"/>
              </a:spcBef>
              <a:buNone/>
            </a:pPr>
            <a:r>
              <a:rPr lang="en-US" sz="1800" dirty="0">
                <a:latin typeface="Arial" pitchFamily="34" charset="0"/>
                <a:cs typeface="Arial" pitchFamily="34" charset="0"/>
              </a:rPr>
              <a:t>Substance Use</a:t>
            </a:r>
          </a:p>
          <a:p>
            <a:pPr marL="457200" lvl="1" indent="0">
              <a:lnSpc>
                <a:spcPct val="70000"/>
              </a:lnSpc>
              <a:spcBef>
                <a:spcPts val="0"/>
              </a:spcBef>
              <a:buNone/>
            </a:pPr>
            <a:endParaRPr lang="en-US" sz="1800" dirty="0">
              <a:latin typeface="Arial" pitchFamily="34" charset="0"/>
              <a:cs typeface="Arial" pitchFamily="34" charset="0"/>
            </a:endParaRPr>
          </a:p>
          <a:p>
            <a:pPr marL="0" lvl="0" indent="0">
              <a:lnSpc>
                <a:spcPct val="70000"/>
              </a:lnSpc>
              <a:spcBef>
                <a:spcPts val="0"/>
              </a:spcBef>
              <a:buNone/>
            </a:pPr>
            <a:r>
              <a:rPr lang="en-US" sz="1800" b="1" dirty="0">
                <a:latin typeface="Arial" pitchFamily="34" charset="0"/>
                <a:cs typeface="Arial" pitchFamily="34" charset="0"/>
              </a:rPr>
              <a:t>Active Army vs. National Guard</a:t>
            </a:r>
          </a:p>
        </p:txBody>
      </p:sp>
    </p:spTree>
    <p:extLst>
      <p:ext uri="{BB962C8B-B14F-4D97-AF65-F5344CB8AC3E}">
        <p14:creationId xmlns:p14="http://schemas.microsoft.com/office/powerpoint/2010/main" val="791653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15183214"/>
              </p:ext>
            </p:extLst>
          </p:nvPr>
        </p:nvGraphicFramePr>
        <p:xfrm>
          <a:off x="209641" y="1159275"/>
          <a:ext cx="6747213" cy="5398008"/>
        </p:xfrm>
        <a:graphic>
          <a:graphicData uri="http://schemas.openxmlformats.org/drawingml/2006/table">
            <a:tbl>
              <a:tblPr firstRow="1" firstCol="1" bandRow="1">
                <a:tableStyleId>{00A15C55-8517-42AA-B614-E9B94910E393}</a:tableStyleId>
              </a:tblPr>
              <a:tblGrid>
                <a:gridCol w="2251258">
                  <a:extLst>
                    <a:ext uri="{9D8B030D-6E8A-4147-A177-3AD203B41FA5}">
                      <a16:colId xmlns:a16="http://schemas.microsoft.com/office/drawing/2014/main" val="20000"/>
                    </a:ext>
                  </a:extLst>
                </a:gridCol>
                <a:gridCol w="2147224">
                  <a:extLst>
                    <a:ext uri="{9D8B030D-6E8A-4147-A177-3AD203B41FA5}">
                      <a16:colId xmlns:a16="http://schemas.microsoft.com/office/drawing/2014/main" val="20001"/>
                    </a:ext>
                  </a:extLst>
                </a:gridCol>
                <a:gridCol w="2348731">
                  <a:extLst>
                    <a:ext uri="{9D8B030D-6E8A-4147-A177-3AD203B41FA5}">
                      <a16:colId xmlns:a16="http://schemas.microsoft.com/office/drawing/2014/main" val="20002"/>
                    </a:ext>
                  </a:extLst>
                </a:gridCol>
              </a:tblGrid>
              <a:tr h="392454">
                <a:tc>
                  <a:txBody>
                    <a:bodyPr/>
                    <a:lstStyle/>
                    <a:p>
                      <a:pPr marL="0" marR="0" algn="ctr">
                        <a:lnSpc>
                          <a:spcPct val="115000"/>
                        </a:lnSpc>
                        <a:spcBef>
                          <a:spcPts val="0"/>
                        </a:spcBef>
                        <a:spcAft>
                          <a:spcPts val="0"/>
                        </a:spcAft>
                      </a:pPr>
                      <a:r>
                        <a:rPr lang="en-US" sz="2800" b="1" dirty="0">
                          <a:solidFill>
                            <a:srgbClr val="002060"/>
                          </a:solidFill>
                          <a:effectLst/>
                        </a:rPr>
                        <a:t>AGE</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RANK</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SUICIDE DATE</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92454">
                <a:tc>
                  <a:txBody>
                    <a:bodyPr/>
                    <a:lstStyle/>
                    <a:p>
                      <a:pPr marL="0" marR="0" algn="ctr">
                        <a:lnSpc>
                          <a:spcPct val="115000"/>
                        </a:lnSpc>
                        <a:spcBef>
                          <a:spcPts val="0"/>
                        </a:spcBef>
                        <a:spcAft>
                          <a:spcPts val="0"/>
                        </a:spcAft>
                      </a:pPr>
                      <a:r>
                        <a:rPr lang="en-US" sz="2800" b="1" dirty="0">
                          <a:solidFill>
                            <a:srgbClr val="002060"/>
                          </a:solidFill>
                          <a:effectLst/>
                        </a:rPr>
                        <a:t>23</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SPC</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8/12/14</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92454">
                <a:tc>
                  <a:txBody>
                    <a:bodyPr/>
                    <a:lstStyle/>
                    <a:p>
                      <a:pPr marL="0" marR="0" algn="ctr">
                        <a:lnSpc>
                          <a:spcPct val="115000"/>
                        </a:lnSpc>
                        <a:spcBef>
                          <a:spcPts val="0"/>
                        </a:spcBef>
                        <a:spcAft>
                          <a:spcPts val="0"/>
                        </a:spcAft>
                      </a:pPr>
                      <a:r>
                        <a:rPr lang="en-US" sz="2800" b="1" dirty="0">
                          <a:solidFill>
                            <a:srgbClr val="002060"/>
                          </a:solidFill>
                          <a:effectLst/>
                        </a:rPr>
                        <a:t>26</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1LT</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6/4/14</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92454">
                <a:tc>
                  <a:txBody>
                    <a:bodyPr/>
                    <a:lstStyle/>
                    <a:p>
                      <a:pPr marL="0" marR="0" algn="ctr">
                        <a:lnSpc>
                          <a:spcPct val="115000"/>
                        </a:lnSpc>
                        <a:spcBef>
                          <a:spcPts val="0"/>
                        </a:spcBef>
                        <a:spcAft>
                          <a:spcPts val="0"/>
                        </a:spcAft>
                      </a:pPr>
                      <a:r>
                        <a:rPr lang="en-US" sz="2800" b="1" dirty="0">
                          <a:solidFill>
                            <a:srgbClr val="002060"/>
                          </a:solidFill>
                          <a:effectLst/>
                        </a:rPr>
                        <a:t>26</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PFC</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5/2/13</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92454">
                <a:tc>
                  <a:txBody>
                    <a:bodyPr/>
                    <a:lstStyle/>
                    <a:p>
                      <a:pPr marL="0" marR="0" algn="ctr">
                        <a:lnSpc>
                          <a:spcPct val="115000"/>
                        </a:lnSpc>
                        <a:spcBef>
                          <a:spcPts val="0"/>
                        </a:spcBef>
                        <a:spcAft>
                          <a:spcPts val="0"/>
                        </a:spcAft>
                      </a:pPr>
                      <a:r>
                        <a:rPr lang="en-US" sz="2800" b="1" dirty="0">
                          <a:solidFill>
                            <a:srgbClr val="002060"/>
                          </a:solidFill>
                          <a:effectLst/>
                        </a:rPr>
                        <a:t>22</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SPC</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4/20/13</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92454">
                <a:tc>
                  <a:txBody>
                    <a:bodyPr/>
                    <a:lstStyle/>
                    <a:p>
                      <a:pPr marL="0" marR="0" algn="ctr">
                        <a:lnSpc>
                          <a:spcPct val="115000"/>
                        </a:lnSpc>
                        <a:spcBef>
                          <a:spcPts val="0"/>
                        </a:spcBef>
                        <a:spcAft>
                          <a:spcPts val="0"/>
                        </a:spcAft>
                      </a:pPr>
                      <a:r>
                        <a:rPr lang="en-US" sz="2800" b="1" dirty="0">
                          <a:solidFill>
                            <a:srgbClr val="002060"/>
                          </a:solidFill>
                          <a:effectLst/>
                        </a:rPr>
                        <a:t>21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SPC</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12/25/12</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92454">
                <a:tc>
                  <a:txBody>
                    <a:bodyPr/>
                    <a:lstStyle/>
                    <a:p>
                      <a:pPr marL="0" marR="0" algn="ctr">
                        <a:lnSpc>
                          <a:spcPct val="115000"/>
                        </a:lnSpc>
                        <a:spcBef>
                          <a:spcPts val="0"/>
                        </a:spcBef>
                        <a:spcAft>
                          <a:spcPts val="0"/>
                        </a:spcAft>
                      </a:pPr>
                      <a:r>
                        <a:rPr lang="en-US" sz="2800" b="1" dirty="0">
                          <a:solidFill>
                            <a:srgbClr val="002060"/>
                          </a:solidFill>
                          <a:effectLst/>
                        </a:rPr>
                        <a:t>29</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SGT</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7/14/12</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92454">
                <a:tc>
                  <a:txBody>
                    <a:bodyPr/>
                    <a:lstStyle/>
                    <a:p>
                      <a:pPr marL="0" marR="0" algn="ctr">
                        <a:lnSpc>
                          <a:spcPct val="115000"/>
                        </a:lnSpc>
                        <a:spcBef>
                          <a:spcPts val="0"/>
                        </a:spcBef>
                        <a:spcAft>
                          <a:spcPts val="0"/>
                        </a:spcAft>
                      </a:pPr>
                      <a:r>
                        <a:rPr lang="en-US" sz="2800" b="1" dirty="0">
                          <a:solidFill>
                            <a:srgbClr val="002060"/>
                          </a:solidFill>
                          <a:effectLst/>
                        </a:rPr>
                        <a:t>18</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PV1</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12/8/11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92454">
                <a:tc>
                  <a:txBody>
                    <a:bodyPr/>
                    <a:lstStyle/>
                    <a:p>
                      <a:pPr marL="0" marR="0" algn="ctr">
                        <a:lnSpc>
                          <a:spcPct val="115000"/>
                        </a:lnSpc>
                        <a:spcBef>
                          <a:spcPts val="0"/>
                        </a:spcBef>
                        <a:spcAft>
                          <a:spcPts val="0"/>
                        </a:spcAft>
                      </a:pPr>
                      <a:r>
                        <a:rPr lang="en-US" sz="2800" b="1" dirty="0">
                          <a:solidFill>
                            <a:srgbClr val="002060"/>
                          </a:solidFill>
                          <a:effectLst/>
                        </a:rPr>
                        <a:t>27</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SGT</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7/21/11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392454">
                <a:tc>
                  <a:txBody>
                    <a:bodyPr/>
                    <a:lstStyle/>
                    <a:p>
                      <a:pPr marL="0" marR="0" algn="ctr">
                        <a:lnSpc>
                          <a:spcPct val="115000"/>
                        </a:lnSpc>
                        <a:spcBef>
                          <a:spcPts val="0"/>
                        </a:spcBef>
                        <a:spcAft>
                          <a:spcPts val="0"/>
                        </a:spcAft>
                      </a:pPr>
                      <a:r>
                        <a:rPr lang="en-US" sz="2800" b="1" dirty="0">
                          <a:solidFill>
                            <a:srgbClr val="002060"/>
                          </a:solidFill>
                          <a:effectLst/>
                        </a:rPr>
                        <a:t>26</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SSG</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7/1/11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392454">
                <a:tc>
                  <a:txBody>
                    <a:bodyPr/>
                    <a:lstStyle/>
                    <a:p>
                      <a:pPr marL="0" marR="0" algn="ctr">
                        <a:lnSpc>
                          <a:spcPct val="115000"/>
                        </a:lnSpc>
                        <a:spcBef>
                          <a:spcPts val="0"/>
                        </a:spcBef>
                        <a:spcAft>
                          <a:spcPts val="0"/>
                        </a:spcAft>
                      </a:pPr>
                      <a:r>
                        <a:rPr lang="en-US" sz="2800" b="1" dirty="0">
                          <a:solidFill>
                            <a:srgbClr val="002060"/>
                          </a:solidFill>
                          <a:effectLst/>
                        </a:rPr>
                        <a:t>47</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SFC</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5/18/11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bl>
          </a:graphicData>
        </a:graphic>
      </p:graphicFrame>
      <p:sp>
        <p:nvSpPr>
          <p:cNvPr id="5" name="Rectangle 1"/>
          <p:cNvSpPr>
            <a:spLocks noChangeArrowheads="1"/>
          </p:cNvSpPr>
          <p:nvPr/>
        </p:nvSpPr>
        <p:spPr bwMode="auto">
          <a:xfrm>
            <a:off x="677279" y="321883"/>
            <a:ext cx="62795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CTNG</a:t>
            </a:r>
            <a:r>
              <a:rPr lang="en-US" altLang="en-US" sz="3200" dirty="0"/>
              <a:t> </a:t>
            </a:r>
            <a:r>
              <a:rPr kumimoji="0" lang="en-US" altLang="en-US" sz="3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Deaths By Suicide</a:t>
            </a:r>
            <a:endParaRPr kumimoji="0" lang="en-US" altLang="en-US"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8663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1519892" y="166700"/>
            <a:ext cx="9292270" cy="749300"/>
          </a:xfrm>
        </p:spPr>
        <p:txBody>
          <a:bodyPr>
            <a:noAutofit/>
          </a:bodyPr>
          <a:lstStyle/>
          <a:p>
            <a:pPr eaLnBrk="1" hangingPunct="1"/>
            <a:r>
              <a:rPr lang="en-US" altLang="en-US" b="1" u="sng" dirty="0">
                <a:solidFill>
                  <a:srgbClr val="C00000"/>
                </a:solidFill>
                <a:latin typeface="Arial" charset="0"/>
                <a:cs typeface="Arial" charset="0"/>
              </a:rPr>
              <a:t>Suicide Factors and Prevention</a:t>
            </a:r>
          </a:p>
        </p:txBody>
      </p:sp>
      <p:sp>
        <p:nvSpPr>
          <p:cNvPr id="3" name="Content Placeholder 2"/>
          <p:cNvSpPr>
            <a:spLocks noGrp="1"/>
          </p:cNvSpPr>
          <p:nvPr>
            <p:ph idx="1"/>
          </p:nvPr>
        </p:nvSpPr>
        <p:spPr>
          <a:xfrm>
            <a:off x="1846264" y="1175406"/>
            <a:ext cx="3525837" cy="4795837"/>
          </a:xfrm>
        </p:spPr>
        <p:txBody>
          <a:bodyPr rtlCol="0">
            <a:noAutofit/>
          </a:bodyPr>
          <a:lstStyle/>
          <a:p>
            <a:pPr marL="341988" indent="-341988">
              <a:lnSpc>
                <a:spcPct val="150000"/>
              </a:lnSpc>
              <a:buNone/>
              <a:defRPr/>
            </a:pPr>
            <a:r>
              <a:rPr lang="en-US" sz="1800" b="1" u="sng" dirty="0">
                <a:latin typeface="Arial" pitchFamily="34" charset="0"/>
                <a:cs typeface="Arial" pitchFamily="34" charset="0"/>
              </a:rPr>
              <a:t>Suicides General Factors:</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Male </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Age: 23.62 (18-24 years old)</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White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Single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PFC or SPC</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5 Years of Service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More Likely M-day</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Non-prior service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Not in-training</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Combat MOS</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Roughly two-thirds never deployed &amp; one-third deployed  </a:t>
            </a:r>
          </a:p>
        </p:txBody>
      </p:sp>
      <p:sp>
        <p:nvSpPr>
          <p:cNvPr id="4" name="Rectangle 3"/>
          <p:cNvSpPr>
            <a:spLocks noChangeArrowheads="1"/>
          </p:cNvSpPr>
          <p:nvPr/>
        </p:nvSpPr>
        <p:spPr bwMode="auto">
          <a:xfrm>
            <a:off x="5372101" y="1027125"/>
            <a:ext cx="5208588" cy="5468937"/>
          </a:xfrm>
          <a:prstGeom prst="rect">
            <a:avLst/>
          </a:prstGeom>
          <a:noFill/>
          <a:ln w="9525">
            <a:noFill/>
            <a:miter lim="800000"/>
            <a:headEnd/>
            <a:tailEnd/>
          </a:ln>
        </p:spPr>
        <p:txBody>
          <a:bodyPr lIns="91197" tIns="45600" rIns="91197" bIns="45600"/>
          <a:lstStyle/>
          <a:p>
            <a:pPr>
              <a:defRPr/>
            </a:pPr>
            <a:endParaRPr lang="en-US" sz="1000" dirty="0">
              <a:solidFill>
                <a:prstClr val="black"/>
              </a:solidFill>
              <a:latin typeface="Calibri"/>
            </a:endParaRPr>
          </a:p>
          <a:p>
            <a:pPr marL="341988" indent="-341988">
              <a:lnSpc>
                <a:spcPct val="130000"/>
              </a:lnSpc>
              <a:spcBef>
                <a:spcPct val="20000"/>
              </a:spcBef>
              <a:buClr>
                <a:srgbClr val="006600"/>
              </a:buClr>
              <a:defRPr/>
            </a:pPr>
            <a:r>
              <a:rPr lang="en-US" b="1" u="sng" dirty="0">
                <a:solidFill>
                  <a:prstClr val="black"/>
                </a:solidFill>
                <a:latin typeface="Arial" pitchFamily="34" charset="0"/>
                <a:cs typeface="Arial" pitchFamily="34" charset="0"/>
              </a:rPr>
              <a:t>Mitigation Strategies: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Master Resilience Training </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Emphasis on Yellow Ribbon Programs / DCS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RSP and Unit Leader Resilience Training Packages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RSP Resilience Training Program</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Enhanced Accession Criteria / BH screening</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Emphasis on Service Member and Family Sponsorship</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Leader Stress Management Control Training</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Review ARNG accession criteria / screening process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Collaborate employment with GSD-EDU, ESGR, USAR</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Substance Abuse Prevention, Outreach &amp; Treatment </a:t>
            </a:r>
          </a:p>
          <a:p>
            <a:pPr>
              <a:buFont typeface="Arial" pitchFamily="34" charset="0"/>
              <a:buChar char="•"/>
              <a:defRPr/>
            </a:pPr>
            <a:endParaRPr lang="en-US" sz="1000" dirty="0">
              <a:solidFill>
                <a:prstClr val="black"/>
              </a:solidFill>
              <a:latin typeface="Calibri"/>
            </a:endParaRPr>
          </a:p>
          <a:p>
            <a:pPr>
              <a:defRPr/>
            </a:pPr>
            <a:endParaRPr lang="en-US" sz="1000" dirty="0">
              <a:solidFill>
                <a:prstClr val="black"/>
              </a:solidFill>
              <a:latin typeface="Calibri"/>
            </a:endParaRPr>
          </a:p>
          <a:p>
            <a:pPr>
              <a:defRPr/>
            </a:pPr>
            <a:endParaRPr lang="en-US" sz="1000" dirty="0">
              <a:solidFill>
                <a:prstClr val="black"/>
              </a:solidFill>
              <a:latin typeface="Calibri"/>
            </a:endParaRPr>
          </a:p>
          <a:p>
            <a:pPr>
              <a:defRPr/>
            </a:pPr>
            <a:endParaRPr lang="en-US" sz="1000" dirty="0">
              <a:solidFill>
                <a:prstClr val="black"/>
              </a:solidFill>
              <a:latin typeface="Calibri"/>
            </a:endParaRPr>
          </a:p>
          <a:p>
            <a:pPr>
              <a:spcAft>
                <a:spcPts val="1200"/>
              </a:spcAft>
              <a:defRPr/>
            </a:pPr>
            <a:endParaRPr lang="en-US" sz="1000" dirty="0">
              <a:solidFill>
                <a:prstClr val="black"/>
              </a:solidFill>
              <a:latin typeface="Calibri"/>
            </a:endParaRPr>
          </a:p>
          <a:p>
            <a:pPr>
              <a:spcAft>
                <a:spcPts val="1200"/>
              </a:spcAft>
              <a:defRPr/>
            </a:pPr>
            <a:endParaRPr lang="en-US" sz="1000" dirty="0">
              <a:solidFill>
                <a:prstClr val="black"/>
              </a:solidFill>
              <a:latin typeface="Calibri"/>
            </a:endParaRPr>
          </a:p>
        </p:txBody>
      </p:sp>
    </p:spTree>
    <p:extLst>
      <p:ext uri="{BB962C8B-B14F-4D97-AF65-F5344CB8AC3E}">
        <p14:creationId xmlns:p14="http://schemas.microsoft.com/office/powerpoint/2010/main" val="215985755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9" name="Rectangle 1639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145" name="Rectangle 14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Connector 146"/>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387" name="Rectangle 7"/>
          <p:cNvSpPr>
            <a:spLocks noChangeArrowheads="1"/>
          </p:cNvSpPr>
          <p:nvPr/>
        </p:nvSpPr>
        <p:spPr bwMode="auto">
          <a:xfrm>
            <a:off x="6324600" y="1981200"/>
            <a:ext cx="3886200" cy="4419600"/>
          </a:xfrm>
          <a:prstGeom prst="rect">
            <a:avLst/>
          </a:prstGeom>
          <a:noFill/>
          <a:ln w="9525">
            <a:noFill/>
            <a:miter lim="800000"/>
            <a:headEnd/>
            <a:tailEnd/>
          </a:ln>
        </p:spPr>
        <p:txBody>
          <a:bodyPr/>
          <a:lstStyle/>
          <a:p>
            <a:pPr algn="ctr">
              <a:spcBef>
                <a:spcPct val="20000"/>
              </a:spcBef>
            </a:pPr>
            <a:endParaRPr lang="en-US"/>
          </a:p>
        </p:txBody>
      </p:sp>
      <p:sp>
        <p:nvSpPr>
          <p:cNvPr id="16388" name="Rectangle 8"/>
          <p:cNvSpPr>
            <a:spLocks noChangeArrowheads="1"/>
          </p:cNvSpPr>
          <p:nvPr/>
        </p:nvSpPr>
        <p:spPr bwMode="auto">
          <a:xfrm>
            <a:off x="6400800" y="1981200"/>
            <a:ext cx="3886200" cy="4419600"/>
          </a:xfrm>
          <a:prstGeom prst="rect">
            <a:avLst/>
          </a:prstGeom>
          <a:noFill/>
          <a:ln w="9525">
            <a:noFill/>
            <a:miter lim="800000"/>
            <a:headEnd/>
            <a:tailEnd/>
          </a:ln>
        </p:spPr>
        <p:txBody>
          <a:bodyPr/>
          <a:lstStyle/>
          <a:p>
            <a:pPr algn="ctr">
              <a:spcBef>
                <a:spcPct val="20000"/>
              </a:spcBef>
            </a:pPr>
            <a:endParaRPr lang="en-US"/>
          </a:p>
        </p:txBody>
      </p:sp>
      <p:sp>
        <p:nvSpPr>
          <p:cNvPr id="6" name="Slide Number Placeholder 5"/>
          <p:cNvSpPr>
            <a:spLocks noGrp="1"/>
          </p:cNvSpPr>
          <p:nvPr>
            <p:ph type="sldNum" sz="quarter" idx="10"/>
          </p:nvPr>
        </p:nvSpPr>
        <p:spPr>
          <a:xfrm>
            <a:off x="10571516" y="6033479"/>
            <a:ext cx="782283" cy="365125"/>
          </a:xfrm>
        </p:spPr>
        <p:txBody>
          <a:bodyPr vert="horz" lIns="91440" tIns="45720" rIns="91440" bIns="45720" rtlCol="0" anchor="ctr">
            <a:normAutofit/>
          </a:bodyPr>
          <a:lstStyle/>
          <a:p>
            <a:pPr algn="r">
              <a:defRPr/>
            </a:pPr>
            <a:fld id="{25CD539E-4947-4140-8257-F38C6296E8B2}" type="slidenum">
              <a:rPr lang="en-US" sz="1050">
                <a:solidFill>
                  <a:schemeClr val="tx1">
                    <a:alpha val="80000"/>
                  </a:schemeClr>
                </a:solidFill>
              </a:rPr>
              <a:pPr algn="r">
                <a:defRPr/>
              </a:pPr>
              <a:t>7</a:t>
            </a:fld>
            <a:endParaRPr lang="en-US" sz="1050">
              <a:solidFill>
                <a:schemeClr val="tx1">
                  <a:alpha val="80000"/>
                </a:schemeClr>
              </a:solidFill>
            </a:endParaRPr>
          </a:p>
        </p:txBody>
      </p:sp>
      <p:sp>
        <p:nvSpPr>
          <p:cNvPr id="16386" name="Text Box 6"/>
          <p:cNvSpPr txBox="1">
            <a:spLocks noChangeArrowheads="1"/>
          </p:cNvSpPr>
          <p:nvPr/>
        </p:nvSpPr>
        <p:spPr bwMode="auto">
          <a:xfrm>
            <a:off x="838200" y="963877"/>
            <a:ext cx="3494362" cy="4930246"/>
          </a:xfrm>
          <a:prstGeom prst="rect">
            <a:avLst/>
          </a:prstGeom>
        </p:spPr>
        <p:txBody>
          <a:bodyPr vert="horz" lIns="91440" tIns="45720" rIns="91440" bIns="45720" rtlCol="0" anchor="ctr">
            <a:normAutofit/>
          </a:bodyPr>
          <a:lstStyle/>
          <a:p>
            <a:pPr>
              <a:lnSpc>
                <a:spcPct val="90000"/>
              </a:lnSpc>
              <a:spcBef>
                <a:spcPct val="0"/>
              </a:spcBef>
            </a:pPr>
            <a:r>
              <a:rPr lang="en-US" sz="4400" kern="1200" dirty="0">
                <a:solidFill>
                  <a:schemeClr val="accent1"/>
                </a:solidFill>
                <a:latin typeface="Arial" panose="020B0604020202020204" pitchFamily="34" charset="0"/>
                <a:ea typeface="+mj-ea"/>
                <a:cs typeface="Arial" panose="020B0604020202020204" pitchFamily="34" charset="0"/>
              </a:rPr>
              <a:t>Behavioral Health</a:t>
            </a:r>
          </a:p>
          <a:p>
            <a:pPr>
              <a:lnSpc>
                <a:spcPct val="90000"/>
              </a:lnSpc>
              <a:spcBef>
                <a:spcPct val="0"/>
              </a:spcBef>
            </a:pPr>
            <a:r>
              <a:rPr lang="en-US" sz="4400" kern="1200" dirty="0">
                <a:solidFill>
                  <a:schemeClr val="accent1"/>
                </a:solidFill>
                <a:latin typeface="Arial" panose="020B0604020202020204" pitchFamily="34" charset="0"/>
                <a:ea typeface="+mj-ea"/>
                <a:cs typeface="Arial" panose="020B0604020202020204" pitchFamily="34" charset="0"/>
              </a:rPr>
              <a:t>Big 3</a:t>
            </a:r>
          </a:p>
        </p:txBody>
      </p:sp>
      <p:sp>
        <p:nvSpPr>
          <p:cNvPr id="16389" name="TextBox 11"/>
          <p:cNvSpPr txBox="1">
            <a:spLocks noChangeArrowheads="1"/>
          </p:cNvSpPr>
          <p:nvPr/>
        </p:nvSpPr>
        <p:spPr bwMode="auto">
          <a:xfrm>
            <a:off x="4976031" y="963877"/>
            <a:ext cx="6377769" cy="5310314"/>
          </a:xfrm>
          <a:prstGeom prst="rect">
            <a:avLst/>
          </a:prstGeom>
        </p:spPr>
        <p:txBody>
          <a:bodyPr vert="horz" lIns="91440" tIns="45720" rIns="91440" bIns="45720" rtlCol="0" anchor="ctr">
            <a:normAutofit/>
          </a:bodyPr>
          <a:lstStyle/>
          <a:p>
            <a:pPr marL="285750" indent="-228600">
              <a:buFont typeface="Arial" panose="020B0604020202020204" pitchFamily="34" charset="0"/>
              <a:buChar char="•"/>
            </a:pPr>
            <a:r>
              <a:rPr lang="en-US" dirty="0">
                <a:latin typeface="Arial" panose="020B0604020202020204" pitchFamily="34" charset="0"/>
                <a:cs typeface="Arial" panose="020B0604020202020204" pitchFamily="34" charset="0"/>
              </a:rPr>
              <a:t>SUICIDE PREVENTION</a:t>
            </a:r>
          </a:p>
          <a:p>
            <a:pPr lvl="1" indent="-228600">
              <a:buFont typeface="Arial" panose="020B0604020202020204" pitchFamily="34" charset="0"/>
              <a:buChar char="•"/>
            </a:pPr>
            <a:r>
              <a:rPr lang="en-US" dirty="0">
                <a:latin typeface="Arial" panose="020B0604020202020204" pitchFamily="34" charset="0"/>
                <a:cs typeface="Arial" panose="020B0604020202020204" pitchFamily="34" charset="0"/>
              </a:rPr>
              <a:t>Training (Suicide Prevention-</a:t>
            </a:r>
            <a:r>
              <a:rPr lang="en-US" dirty="0" err="1">
                <a:latin typeface="Arial" panose="020B0604020202020204" pitchFamily="34" charset="0"/>
                <a:cs typeface="Arial" panose="020B0604020202020204" pitchFamily="34" charset="0"/>
              </a:rPr>
              <a:t>Postvention</a:t>
            </a:r>
            <a:r>
              <a:rPr lang="en-US" dirty="0">
                <a:latin typeface="Arial" panose="020B0604020202020204" pitchFamily="34" charset="0"/>
                <a:cs typeface="Arial" panose="020B0604020202020204" pitchFamily="34" charset="0"/>
              </a:rPr>
              <a:t>-Intervention and Response) - Flank suicide prevention efforts – also address overall wellbeing - initiatives that focus on sleep, physical fitness etc.</a:t>
            </a:r>
          </a:p>
          <a:p>
            <a:pPr marL="285750" indent="-2286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28600">
              <a:buFont typeface="Arial" panose="020B0604020202020204" pitchFamily="34" charset="0"/>
              <a:buChar char="•"/>
            </a:pPr>
            <a:r>
              <a:rPr lang="en-US" dirty="0">
                <a:latin typeface="Arial" panose="020B0604020202020204" pitchFamily="34" charset="0"/>
                <a:cs typeface="Arial" panose="020B0604020202020204" pitchFamily="34" charset="0"/>
              </a:rPr>
              <a:t>BHT RESPONSE</a:t>
            </a:r>
          </a:p>
          <a:p>
            <a:pPr lvl="1" indent="-228600">
              <a:buFont typeface="Arial" panose="020B0604020202020204" pitchFamily="34" charset="0"/>
              <a:buChar char="•"/>
            </a:pPr>
            <a:r>
              <a:rPr lang="en-US" dirty="0">
                <a:latin typeface="Arial" panose="020B0604020202020204" pitchFamily="34" charset="0"/>
                <a:cs typeface="Arial" panose="020B0604020202020204" pitchFamily="34" charset="0"/>
              </a:rPr>
              <a:t>Work with Command to prioritize early identification &amp; intervention (maintain 100% assessment at PHA's for force fitness) - Emphasis on mobile and rapid crisis response by BH Team and COC.  Promote command consultation &amp; collaboration.</a:t>
            </a:r>
          </a:p>
          <a:p>
            <a:pPr marL="0" lvl="1"/>
            <a:r>
              <a:rPr lang="en-US" dirty="0">
                <a:latin typeface="Arial" panose="020B0604020202020204" pitchFamily="34" charset="0"/>
                <a:cs typeface="Arial" panose="020B0604020202020204" pitchFamily="34" charset="0"/>
              </a:rPr>
              <a:t> </a:t>
            </a:r>
          </a:p>
          <a:p>
            <a:pPr marL="285750" indent="-228600">
              <a:buFont typeface="Arial" panose="020B0604020202020204" pitchFamily="34" charset="0"/>
              <a:buChar char="•"/>
            </a:pPr>
            <a:r>
              <a:rPr lang="en-US" dirty="0">
                <a:latin typeface="Arial" panose="020B0604020202020204" pitchFamily="34" charset="0"/>
                <a:cs typeface="Arial" panose="020B0604020202020204" pitchFamily="34" charset="0"/>
              </a:rPr>
              <a:t>RESOURCE DEVELOPMENT: </a:t>
            </a:r>
          </a:p>
          <a:p>
            <a:pPr marL="74295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Ongoing community outreach/partnership, development of CHPC, Fresh Check, CTSAB, In order to monitor and track the needs of Soldiers – Improve electronic data collection (Metrics – Enhance Outcome Data).</a:t>
            </a:r>
          </a:p>
        </p:txBody>
      </p:sp>
    </p:spTree>
    <p:extLst>
      <p:ext uri="{BB962C8B-B14F-4D97-AF65-F5344CB8AC3E}">
        <p14:creationId xmlns:p14="http://schemas.microsoft.com/office/powerpoint/2010/main" val="2632259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http://st1philosophy.wikispaces.com/file/view/assessment.gif/233668876/assessment.gif"/>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484632" y="1013858"/>
            <a:ext cx="5126736" cy="467483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6134677" y="303591"/>
            <a:ext cx="5492716" cy="6067712"/>
          </a:xfrm>
        </p:spPr>
        <p:txBody>
          <a:bodyPr>
            <a:normAutofit lnSpcReduction="10000"/>
          </a:bodyPr>
          <a:lstStyle/>
          <a:p>
            <a:pPr>
              <a:lnSpc>
                <a:spcPct val="100000"/>
              </a:lnSpc>
            </a:pPr>
            <a:r>
              <a:rPr lang="en-US" sz="1800" dirty="0">
                <a:latin typeface="Arial" panose="020B0604020202020204" pitchFamily="34" charset="0"/>
                <a:cs typeface="Arial" panose="020B0604020202020204" pitchFamily="34" charset="0"/>
              </a:rPr>
              <a:t>Periodic Health Assessments (PHA) </a:t>
            </a:r>
          </a:p>
          <a:p>
            <a:pPr lvl="1">
              <a:lnSpc>
                <a:spcPct val="100000"/>
              </a:lnSpc>
            </a:pPr>
            <a:r>
              <a:rPr lang="en-US" sz="1800" dirty="0">
                <a:latin typeface="Arial" panose="020B0604020202020204" pitchFamily="34" charset="0"/>
                <a:cs typeface="Arial" panose="020B0604020202020204" pitchFamily="34" charset="0"/>
              </a:rPr>
              <a:t>Required of every Service Member and is a preventative screening tool designed to improve reporting and visibility of Individual Medical Readiness for all soldiers</a:t>
            </a:r>
          </a:p>
          <a:p>
            <a:pPr>
              <a:lnSpc>
                <a:spcPct val="100000"/>
              </a:lnSpc>
            </a:pPr>
            <a:r>
              <a:rPr lang="en-US" sz="1800" dirty="0">
                <a:latin typeface="Arial" panose="020B0604020202020204" pitchFamily="34" charset="0"/>
                <a:cs typeface="Arial" panose="020B0604020202020204" pitchFamily="34" charset="0"/>
              </a:rPr>
              <a:t>Soldier Readiness Process (SRP)</a:t>
            </a:r>
          </a:p>
          <a:p>
            <a:pPr lvl="1">
              <a:lnSpc>
                <a:spcPct val="100000"/>
              </a:lnSpc>
            </a:pPr>
            <a:r>
              <a:rPr lang="en-US" sz="1800" dirty="0">
                <a:latin typeface="Arial" panose="020B0604020202020204" pitchFamily="34" charset="0"/>
                <a:cs typeface="Arial" panose="020B0604020202020204" pitchFamily="34" charset="0"/>
              </a:rPr>
              <a:t>Consists of several different examinations, evaluations, and interviews to determine overall medical and deployment readiness </a:t>
            </a:r>
          </a:p>
          <a:p>
            <a:pPr>
              <a:lnSpc>
                <a:spcPct val="100000"/>
              </a:lnSpc>
            </a:pPr>
            <a:r>
              <a:rPr lang="en-US" sz="1800" dirty="0">
                <a:latin typeface="Arial" panose="020B0604020202020204" pitchFamily="34" charset="0"/>
                <a:cs typeface="Arial" panose="020B0604020202020204" pitchFamily="34" charset="0"/>
              </a:rPr>
              <a:t>Post Deployment Health Assessment (PDHA)</a:t>
            </a:r>
          </a:p>
          <a:p>
            <a:pPr lvl="1">
              <a:lnSpc>
                <a:spcPct val="100000"/>
              </a:lnSpc>
            </a:pPr>
            <a:r>
              <a:rPr lang="en-US" sz="1800" dirty="0">
                <a:latin typeface="Arial" panose="020B0604020202020204" pitchFamily="34" charset="0"/>
                <a:cs typeface="Arial" panose="020B0604020202020204" pitchFamily="34" charset="0"/>
              </a:rPr>
              <a:t>Occurs upon redeployment and Behavioral Health Team will assess needs of Service Members to address integration issues and connect to providers in the community and provide appropriate support.</a:t>
            </a:r>
          </a:p>
          <a:p>
            <a:pPr>
              <a:lnSpc>
                <a:spcPct val="100000"/>
              </a:lnSpc>
            </a:pPr>
            <a:r>
              <a:rPr lang="en-US" sz="1800" dirty="0">
                <a:latin typeface="Arial" panose="020B0604020202020204" pitchFamily="34" charset="0"/>
                <a:cs typeface="Arial" panose="020B0604020202020204" pitchFamily="34" charset="0"/>
              </a:rPr>
              <a:t>Tag Policy 24</a:t>
            </a:r>
          </a:p>
          <a:p>
            <a:pPr lvl="1">
              <a:lnSpc>
                <a:spcPct val="100000"/>
              </a:lnSpc>
            </a:pPr>
            <a:r>
              <a:rPr lang="en-US" sz="1800" dirty="0">
                <a:latin typeface="Arial" panose="020B0604020202020204" pitchFamily="34" charset="0"/>
                <a:cs typeface="Arial" panose="020B0604020202020204" pitchFamily="34" charset="0"/>
              </a:rPr>
              <a:t>SM’s who arrested or convicted of a crime will meet with CTNG Behavioral Health for an assessment. Goal is to provide support and identify needed resources.</a:t>
            </a:r>
          </a:p>
          <a:p>
            <a:pPr>
              <a:lnSpc>
                <a:spcPct val="100000"/>
              </a:lnSpc>
            </a:pPr>
            <a:endParaRPr lang="en-US" sz="2200" dirty="0">
              <a:latin typeface="Arial" panose="020B0604020202020204" pitchFamily="34" charset="0"/>
              <a:cs typeface="Arial" panose="020B0604020202020204" pitchFamily="34" charset="0"/>
            </a:endParaRPr>
          </a:p>
          <a:p>
            <a:pPr>
              <a:lnSpc>
                <a:spcPct val="70000"/>
              </a:lnSpc>
            </a:pPr>
            <a:endParaRPr lang="en-US" sz="1900" dirty="0"/>
          </a:p>
        </p:txBody>
      </p:sp>
    </p:spTree>
    <p:extLst>
      <p:ext uri="{BB962C8B-B14F-4D97-AF65-F5344CB8AC3E}">
        <p14:creationId xmlns:p14="http://schemas.microsoft.com/office/powerpoint/2010/main" val="1946526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963877"/>
            <a:ext cx="4197095" cy="4930246"/>
          </a:xfrm>
        </p:spPr>
        <p:txBody>
          <a:bodyPr>
            <a:normAutofit/>
          </a:bodyPr>
          <a:lstStyle/>
          <a:p>
            <a:br>
              <a:rPr lang="en-US" u="sng" dirty="0">
                <a:solidFill>
                  <a:schemeClr val="accent1"/>
                </a:solidFill>
                <a:latin typeface="Arial" panose="020B0604020202020204" pitchFamily="34" charset="0"/>
                <a:cs typeface="Arial" panose="020B0604020202020204" pitchFamily="34" charset="0"/>
              </a:rPr>
            </a:br>
            <a:br>
              <a:rPr lang="en-US" u="sng" dirty="0">
                <a:solidFill>
                  <a:schemeClr val="accent1"/>
                </a:solidFill>
                <a:latin typeface="Arial" panose="020B0604020202020204" pitchFamily="34" charset="0"/>
                <a:cs typeface="Arial" panose="020B0604020202020204" pitchFamily="34" charset="0"/>
              </a:rPr>
            </a:br>
            <a:br>
              <a:rPr lang="en-US" u="sng" dirty="0">
                <a:solidFill>
                  <a:schemeClr val="accent1"/>
                </a:solidFill>
                <a:latin typeface="Arial" panose="020B0604020202020204" pitchFamily="34" charset="0"/>
                <a:cs typeface="Arial" panose="020B0604020202020204" pitchFamily="34" charset="0"/>
              </a:rPr>
            </a:br>
            <a:r>
              <a:rPr lang="en-US" u="sng" dirty="0">
                <a:solidFill>
                  <a:schemeClr val="accent1"/>
                </a:solidFill>
                <a:latin typeface="Arial" panose="020B0604020202020204" pitchFamily="34" charset="0"/>
                <a:cs typeface="Arial" panose="020B0604020202020204" pitchFamily="34" charset="0"/>
              </a:rPr>
              <a:t>Screening Tools:</a:t>
            </a:r>
          </a:p>
        </p:txBody>
      </p:sp>
      <p:sp>
        <p:nvSpPr>
          <p:cNvPr id="3" name="Content Placeholder 2"/>
          <p:cNvSpPr>
            <a:spLocks noGrp="1"/>
          </p:cNvSpPr>
          <p:nvPr>
            <p:ph idx="1"/>
          </p:nvPr>
        </p:nvSpPr>
        <p:spPr>
          <a:xfrm>
            <a:off x="4976031" y="827903"/>
            <a:ext cx="6377769" cy="5387546"/>
          </a:xfrm>
        </p:spPr>
        <p:txBody>
          <a:bodyPr anchor="ctr">
            <a:noAutofit/>
          </a:bodyPr>
          <a:lstStyle/>
          <a:p>
            <a:pPr>
              <a:lnSpc>
                <a:spcPct val="100000"/>
              </a:lnSpc>
            </a:pPr>
            <a:r>
              <a:rPr lang="en-US" sz="1800" dirty="0">
                <a:latin typeface="Arial" panose="020B0604020202020204" pitchFamily="34" charset="0"/>
                <a:cs typeface="Arial" panose="020B0604020202020204" pitchFamily="34" charset="0"/>
              </a:rPr>
              <a:t>Behavioral Health Questionnaire (BHQ)</a:t>
            </a:r>
          </a:p>
          <a:p>
            <a:pPr lvl="1">
              <a:lnSpc>
                <a:spcPct val="100000"/>
              </a:lnSpc>
            </a:pPr>
            <a:r>
              <a:rPr lang="en-US" sz="1800" dirty="0">
                <a:latin typeface="Arial" panose="020B0604020202020204" pitchFamily="34" charset="0"/>
                <a:cs typeface="Arial" panose="020B0604020202020204" pitchFamily="34" charset="0"/>
              </a:rPr>
              <a:t>Utilized during the course of the PHA to help capture, assess, and screen unit support, trauma indicators, areas of concern, deployment history, and resource needs</a:t>
            </a:r>
          </a:p>
          <a:p>
            <a:pPr>
              <a:lnSpc>
                <a:spcPct val="100000"/>
              </a:lnSpc>
            </a:pPr>
            <a:r>
              <a:rPr lang="en-US" sz="1800" dirty="0">
                <a:latin typeface="Arial" panose="020B0604020202020204" pitchFamily="34" charset="0"/>
                <a:cs typeface="Arial" panose="020B0604020202020204" pitchFamily="34" charset="0"/>
              </a:rPr>
              <a:t>Behavioral Health Assessments</a:t>
            </a:r>
          </a:p>
          <a:p>
            <a:pPr lvl="1">
              <a:lnSpc>
                <a:spcPct val="100000"/>
              </a:lnSpc>
            </a:pPr>
            <a:r>
              <a:rPr lang="en-US" sz="1800" dirty="0">
                <a:latin typeface="Arial" panose="020B0604020202020204" pitchFamily="34" charset="0"/>
                <a:cs typeface="Arial" panose="020B0604020202020204" pitchFamily="34" charset="0"/>
              </a:rPr>
              <a:t>Along with the BHQ these face to face interviews of 100 percent of the force are used as the springboard for discussions about personal details that help to assess the mental state of the individual SM’s</a:t>
            </a:r>
          </a:p>
          <a:p>
            <a:pPr>
              <a:lnSpc>
                <a:spcPct val="100000"/>
              </a:lnSpc>
            </a:pPr>
            <a:r>
              <a:rPr lang="en-US" sz="1800" dirty="0">
                <a:latin typeface="Arial" panose="020B0604020202020204" pitchFamily="34" charset="0"/>
                <a:cs typeface="Arial" panose="020B0604020202020204" pitchFamily="34" charset="0"/>
              </a:rPr>
              <a:t>Patient Health Questionnaire (PHQ)</a:t>
            </a:r>
          </a:p>
          <a:p>
            <a:pPr lvl="1">
              <a:lnSpc>
                <a:spcPct val="100000"/>
              </a:lnSpc>
            </a:pPr>
            <a:r>
              <a:rPr lang="en-US" sz="1800" dirty="0">
                <a:latin typeface="Arial" panose="020B0604020202020204" pitchFamily="34" charset="0"/>
                <a:cs typeface="Arial" panose="020B0604020202020204" pitchFamily="34" charset="0"/>
              </a:rPr>
              <a:t>offers clinicians concise, self-administered screening and diagnostic tools for mental health disorders</a:t>
            </a:r>
          </a:p>
          <a:p>
            <a:pPr>
              <a:lnSpc>
                <a:spcPct val="100000"/>
              </a:lnSpc>
            </a:pPr>
            <a:r>
              <a:rPr lang="en-US" sz="1800" dirty="0">
                <a:latin typeface="Arial" panose="020B0604020202020204" pitchFamily="34" charset="0"/>
                <a:cs typeface="Arial" panose="020B0604020202020204" pitchFamily="34" charset="0"/>
              </a:rPr>
              <a:t>Columbia Suicide Severity Rating Scale (C-SSRS)</a:t>
            </a:r>
          </a:p>
          <a:p>
            <a:pPr lvl="1">
              <a:lnSpc>
                <a:spcPct val="100000"/>
              </a:lnSpc>
            </a:pPr>
            <a:r>
              <a:rPr lang="en-US" sz="1800" dirty="0">
                <a:latin typeface="Arial" panose="020B0604020202020204" pitchFamily="34" charset="0"/>
                <a:cs typeface="Arial" panose="020B0604020202020204" pitchFamily="34" charset="0"/>
              </a:rPr>
              <a:t>Is a rating scale created by researchers at Columbia University to evaluate an individual's degree of suicidal ideation</a:t>
            </a:r>
          </a:p>
        </p:txBody>
      </p:sp>
      <p:pic>
        <p:nvPicPr>
          <p:cNvPr id="6" name="Picture 2" descr="https://tse2.mm.bing.net/th?id=OIP.4MAiCxa9OKnMI4TJjYJ9AgEsDR&amp;pid=15.1&amp;P=0&amp;w=217&amp;h=152"/>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321564" y="712225"/>
            <a:ext cx="4296585" cy="2650407"/>
          </a:xfrm>
          <a:custGeom>
            <a:avLst/>
            <a:gdLst>
              <a:gd name="connsiteX0" fmla="*/ 0 w 4636009"/>
              <a:gd name="connsiteY0" fmla="*/ 0 h 5032375"/>
              <a:gd name="connsiteX1" fmla="*/ 4636009 w 4636009"/>
              <a:gd name="connsiteY1" fmla="*/ 0 h 5032375"/>
              <a:gd name="connsiteX2" fmla="*/ 4636009 w 4636009"/>
              <a:gd name="connsiteY2" fmla="*/ 5032375 h 5032375"/>
              <a:gd name="connsiteX3" fmla="*/ 0 w 4636009"/>
              <a:gd name="connsiteY3" fmla="*/ 5032375 h 5032375"/>
            </a:gdLst>
            <a:ahLst/>
            <a:cxnLst>
              <a:cxn ang="0">
                <a:pos x="connsiteX0" y="connsiteY0"/>
              </a:cxn>
              <a:cxn ang="0">
                <a:pos x="connsiteX1" y="connsiteY1"/>
              </a:cxn>
              <a:cxn ang="0">
                <a:pos x="connsiteX2" y="connsiteY2"/>
              </a:cxn>
              <a:cxn ang="0">
                <a:pos x="connsiteX3" y="connsiteY3"/>
              </a:cxn>
            </a:cxnLst>
            <a:rect l="l" t="t" r="r" b="b"/>
            <a:pathLst>
              <a:path w="4636009" h="5032375">
                <a:moveTo>
                  <a:pt x="0" y="0"/>
                </a:moveTo>
                <a:lnTo>
                  <a:pt x="4636009" y="0"/>
                </a:lnTo>
                <a:lnTo>
                  <a:pt x="4636009" y="5032375"/>
                </a:lnTo>
                <a:lnTo>
                  <a:pt x="0" y="5032375"/>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516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930</TotalTime>
  <Words>1522</Words>
  <Application>Microsoft Office PowerPoint</Application>
  <PresentationFormat>Widescreen</PresentationFormat>
  <Paragraphs>280</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PowerPoint Presentation</vt:lpstr>
      <vt:lpstr>Mission</vt:lpstr>
      <vt:lpstr>Behavioral Health Team </vt:lpstr>
      <vt:lpstr>The Connecticut National Guard</vt:lpstr>
      <vt:lpstr>PowerPoint Presentation</vt:lpstr>
      <vt:lpstr>Suicide Factors and Prevention</vt:lpstr>
      <vt:lpstr>PowerPoint Presentation</vt:lpstr>
      <vt:lpstr>PowerPoint Presentation</vt:lpstr>
      <vt:lpstr>   Screening Tools:</vt:lpstr>
      <vt:lpstr>Why Use the Columbia Suicide Severity Rating Scale:</vt:lpstr>
      <vt:lpstr>PowerPoint Presentation</vt:lpstr>
      <vt:lpstr>Suicide Prevention</vt:lpstr>
      <vt:lpstr>Suicide Intervention</vt:lpstr>
      <vt:lpstr>Suicide Postvention </vt:lpstr>
      <vt:lpstr>COMMUNUITY RESOURCES</vt:lpstr>
      <vt:lpstr>Partnerships with Community Providers </vt:lpstr>
      <vt:lpstr>Case Example</vt:lpstr>
      <vt:lpstr>Conclusion: Bottom Line, Up Front (BLUF)</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susan.e.tobenkin.ctr</dc:creator>
  <cp:lastModifiedBy>Marina Spenner</cp:lastModifiedBy>
  <cp:revision>44</cp:revision>
  <dcterms:created xsi:type="dcterms:W3CDTF">2017-06-19T16:32:47Z</dcterms:created>
  <dcterms:modified xsi:type="dcterms:W3CDTF">2017-08-09T18:54:25Z</dcterms:modified>
</cp:coreProperties>
</file>