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65" r:id="rId1"/>
    <p:sldMasterId id="2147483677" r:id="rId2"/>
    <p:sldMasterId id="2147483692" r:id="rId3"/>
    <p:sldMasterId id="2147483706" r:id="rId4"/>
    <p:sldMasterId id="2147483721" r:id="rId5"/>
    <p:sldMasterId id="2147483733" r:id="rId6"/>
    <p:sldMasterId id="2147483748" r:id="rId7"/>
  </p:sldMasterIdLst>
  <p:notesMasterIdLst>
    <p:notesMasterId r:id="rId38"/>
  </p:notesMasterIdLst>
  <p:handoutMasterIdLst>
    <p:handoutMasterId r:id="rId39"/>
  </p:handoutMasterIdLst>
  <p:sldIdLst>
    <p:sldId id="514" r:id="rId8"/>
    <p:sldId id="585" r:id="rId9"/>
    <p:sldId id="529" r:id="rId10"/>
    <p:sldId id="570" r:id="rId11"/>
    <p:sldId id="567" r:id="rId12"/>
    <p:sldId id="566" r:id="rId13"/>
    <p:sldId id="536" r:id="rId14"/>
    <p:sldId id="561" r:id="rId15"/>
    <p:sldId id="564" r:id="rId16"/>
    <p:sldId id="584" r:id="rId17"/>
    <p:sldId id="568" r:id="rId18"/>
    <p:sldId id="569" r:id="rId19"/>
    <p:sldId id="562" r:id="rId20"/>
    <p:sldId id="555" r:id="rId21"/>
    <p:sldId id="521" r:id="rId22"/>
    <p:sldId id="522" r:id="rId23"/>
    <p:sldId id="565" r:id="rId24"/>
    <p:sldId id="523" r:id="rId25"/>
    <p:sldId id="544" r:id="rId26"/>
    <p:sldId id="572" r:id="rId27"/>
    <p:sldId id="581" r:id="rId28"/>
    <p:sldId id="576" r:id="rId29"/>
    <p:sldId id="577" r:id="rId30"/>
    <p:sldId id="578" r:id="rId31"/>
    <p:sldId id="573" r:id="rId32"/>
    <p:sldId id="575" r:id="rId33"/>
    <p:sldId id="579" r:id="rId34"/>
    <p:sldId id="580" r:id="rId35"/>
    <p:sldId id="582" r:id="rId36"/>
    <p:sldId id="583" r:id="rId37"/>
  </p:sldIdLst>
  <p:sldSz cx="9144000" cy="6858000" type="letter"/>
  <p:notesSz cx="7023100" cy="9309100"/>
  <p:defaultTextStyle>
    <a:defPPr>
      <a:defRPr lang="en-US"/>
    </a:defPPr>
    <a:lvl1pPr algn="ctr" rtl="0" fontAlgn="base">
      <a:lnSpc>
        <a:spcPct val="95000"/>
      </a:lnSpc>
      <a:spcBef>
        <a:spcPct val="50000"/>
      </a:spcBef>
      <a:spcAft>
        <a:spcPct val="0"/>
      </a:spcAft>
      <a:buClr>
        <a:schemeClr val="accent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5000"/>
      </a:lnSpc>
      <a:spcBef>
        <a:spcPct val="50000"/>
      </a:spcBef>
      <a:spcAft>
        <a:spcPct val="0"/>
      </a:spcAft>
      <a:buClr>
        <a:schemeClr val="accent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5000"/>
      </a:lnSpc>
      <a:spcBef>
        <a:spcPct val="50000"/>
      </a:spcBef>
      <a:spcAft>
        <a:spcPct val="0"/>
      </a:spcAft>
      <a:buClr>
        <a:schemeClr val="accent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5000"/>
      </a:lnSpc>
      <a:spcBef>
        <a:spcPct val="50000"/>
      </a:spcBef>
      <a:spcAft>
        <a:spcPct val="0"/>
      </a:spcAft>
      <a:buClr>
        <a:schemeClr val="accent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5000"/>
      </a:lnSpc>
      <a:spcBef>
        <a:spcPct val="50000"/>
      </a:spcBef>
      <a:spcAft>
        <a:spcPct val="0"/>
      </a:spcAft>
      <a:buClr>
        <a:schemeClr val="accent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elyLL" initials="N" lastIdx="2" clrIdx="0">
    <p:extLst>
      <p:ext uri="{19B8F6BF-5375-455C-9EA6-DF929625EA0E}">
        <p15:presenceInfo xmlns:p15="http://schemas.microsoft.com/office/powerpoint/2012/main" userId="Neely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127BC0"/>
    <a:srgbClr val="D2A000"/>
    <a:srgbClr val="5D9E0E"/>
    <a:srgbClr val="CCE37F"/>
    <a:srgbClr val="FFFFFF"/>
    <a:srgbClr val="D7D7D7"/>
    <a:srgbClr val="CE92F6"/>
    <a:srgbClr val="FBD09F"/>
    <a:srgbClr val="52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88"/>
    </p:cViewPr>
  </p:sorterViewPr>
  <p:notesViewPr>
    <p:cSldViewPr snapToGrid="0">
      <p:cViewPr>
        <p:scale>
          <a:sx n="80" d="100"/>
          <a:sy n="80" d="100"/>
        </p:scale>
        <p:origin x="-1980" y="88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eyn.CNA\Desktop\stigma\FINAL-CRM-STIGMA\Jan-23-2017-stigma-CRM\Final-figure2-figure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eyn.CNA\Desktop\stigma\FINAL-CRM-STIGMA\Jan-23-2017-stigma-CRM\Final-figure2-figure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src.osd.mil\dfs\usersM\MiddleEE\DSPO\SOFA%20Survey\SOFS-A%20February%202016%20Preliminary%20Tab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3--Numberoffocusgroups'!$G$3</c:f>
              <c:strCache>
                <c:ptCount val="1"/>
                <c:pt idx="0">
                  <c:v>Air Force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3--Numberoffocusgroups'!$F$4:$F$6</c:f>
              <c:strCache>
                <c:ptCount val="3"/>
                <c:pt idx="0">
                  <c:v>E1 to E4</c:v>
                </c:pt>
                <c:pt idx="1">
                  <c:v>E5 to E6</c:v>
                </c:pt>
                <c:pt idx="2">
                  <c:v>E7 to E9 &amp; O3 to O5</c:v>
                </c:pt>
              </c:strCache>
            </c:strRef>
          </c:cat>
          <c:val>
            <c:numRef>
              <c:f>'Figure 3--Numberoffocusgroups'!$G$4:$G$6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'Figure 3--Numberoffocusgroups'!$H$3</c:f>
              <c:strCache>
                <c:ptCount val="1"/>
                <c:pt idx="0">
                  <c:v>Army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3--Numberoffocusgroups'!$F$4:$F$6</c:f>
              <c:strCache>
                <c:ptCount val="3"/>
                <c:pt idx="0">
                  <c:v>E1 to E4</c:v>
                </c:pt>
                <c:pt idx="1">
                  <c:v>E5 to E6</c:v>
                </c:pt>
                <c:pt idx="2">
                  <c:v>E7 to E9 &amp; O3 to O5</c:v>
                </c:pt>
              </c:strCache>
            </c:strRef>
          </c:cat>
          <c:val>
            <c:numRef>
              <c:f>'Figure 3--Numberoffocusgroups'!$H$4:$H$6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'Figure 3--Numberoffocusgroups'!$I$3</c:f>
              <c:strCache>
                <c:ptCount val="1"/>
                <c:pt idx="0">
                  <c:v>Marine Corps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3--Numberoffocusgroups'!$F$4:$F$6</c:f>
              <c:strCache>
                <c:ptCount val="3"/>
                <c:pt idx="0">
                  <c:v>E1 to E4</c:v>
                </c:pt>
                <c:pt idx="1">
                  <c:v>E5 to E6</c:v>
                </c:pt>
                <c:pt idx="2">
                  <c:v>E7 to E9 &amp; O3 to O5</c:v>
                </c:pt>
              </c:strCache>
            </c:strRef>
          </c:cat>
          <c:val>
            <c:numRef>
              <c:f>'Figure 3--Numberoffocusgroups'!$I$4:$I$6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93384"/>
        <c:axId val="443988680"/>
      </c:barChart>
      <c:catAx>
        <c:axId val="443993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Rank of focus group members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3988680"/>
        <c:crosses val="autoZero"/>
        <c:auto val="1"/>
        <c:lblAlgn val="ctr"/>
        <c:lblOffset val="100"/>
        <c:noMultiLvlLbl val="0"/>
      </c:catAx>
      <c:valAx>
        <c:axId val="443988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Number of focus groups</a:t>
                </a:r>
              </a:p>
            </c:rich>
          </c:tx>
          <c:layout>
            <c:manualLayout>
              <c:xMode val="edge"/>
              <c:yMode val="edge"/>
              <c:x val="2.462121212121212E-2"/>
              <c:y val="0.261036175529269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39933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'Figure2--Numberoffocusgrouppart'!$A$15</c:f>
              <c:strCache>
                <c:ptCount val="1"/>
                <c:pt idx="0">
                  <c:v>E-1 to E-4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'Figure2--Numberoffocusgrouppart'!$B$14:$D$14</c:f>
              <c:strCache>
                <c:ptCount val="3"/>
                <c:pt idx="0">
                  <c:v>Air Force</c:v>
                </c:pt>
                <c:pt idx="1">
                  <c:v>Army</c:v>
                </c:pt>
                <c:pt idx="2">
                  <c:v>Marines</c:v>
                </c:pt>
              </c:strCache>
            </c:strRef>
          </c:cat>
          <c:val>
            <c:numRef>
              <c:f>'Figure2--Numberoffocusgrouppart'!$B$15:$D$15</c:f>
              <c:numCache>
                <c:formatCode>General</c:formatCode>
                <c:ptCount val="3"/>
                <c:pt idx="0">
                  <c:v>78</c:v>
                </c:pt>
                <c:pt idx="1">
                  <c:v>94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'Figure2--Numberoffocusgrouppart'!$A$16</c:f>
              <c:strCache>
                <c:ptCount val="1"/>
                <c:pt idx="0">
                  <c:v>E-5 to E-6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'Figure2--Numberoffocusgrouppart'!$B$14:$D$14</c:f>
              <c:strCache>
                <c:ptCount val="3"/>
                <c:pt idx="0">
                  <c:v>Air Force</c:v>
                </c:pt>
                <c:pt idx="1">
                  <c:v>Army</c:v>
                </c:pt>
                <c:pt idx="2">
                  <c:v>Marines</c:v>
                </c:pt>
              </c:strCache>
            </c:strRef>
          </c:cat>
          <c:val>
            <c:numRef>
              <c:f>'Figure2--Numberoffocusgrouppart'!$B$16:$D$16</c:f>
              <c:numCache>
                <c:formatCode>General</c:formatCode>
                <c:ptCount val="3"/>
                <c:pt idx="0">
                  <c:v>66</c:v>
                </c:pt>
                <c:pt idx="1">
                  <c:v>78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strRef>
              <c:f>'Figure2--Numberoffocusgrouppart'!$A$17</c:f>
              <c:strCache>
                <c:ptCount val="1"/>
                <c:pt idx="0">
                  <c:v>E-7 to E-9 &amp; O-3 to O-5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'Figure2--Numberoffocusgrouppart'!$B$14:$D$14</c:f>
              <c:strCache>
                <c:ptCount val="3"/>
                <c:pt idx="0">
                  <c:v>Air Force</c:v>
                </c:pt>
                <c:pt idx="1">
                  <c:v>Army</c:v>
                </c:pt>
                <c:pt idx="2">
                  <c:v>Marines</c:v>
                </c:pt>
              </c:strCache>
            </c:strRef>
          </c:cat>
          <c:val>
            <c:numRef>
              <c:f>'Figure2--Numberoffocusgrouppart'!$B$17:$D$17</c:f>
              <c:numCache>
                <c:formatCode>General</c:formatCode>
                <c:ptCount val="3"/>
                <c:pt idx="0">
                  <c:v>76</c:v>
                </c:pt>
                <c:pt idx="1">
                  <c:v>97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94560"/>
        <c:axId val="443989072"/>
      </c:barChart>
      <c:catAx>
        <c:axId val="4439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3989072"/>
        <c:crosses val="autoZero"/>
        <c:auto val="1"/>
        <c:lblAlgn val="ctr"/>
        <c:lblOffset val="100"/>
        <c:noMultiLvlLbl val="0"/>
      </c:catAx>
      <c:valAx>
        <c:axId val="443989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 dirty="0"/>
                  <a:t>Focus group participants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3994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 smtClean="0"/>
              <a:t>If </a:t>
            </a:r>
            <a:r>
              <a:rPr lang="en-US" b="0" dirty="0"/>
              <a:t>you were experiencing suicidal thoughts, how likely is it that you would seek help from the following people? </a:t>
            </a:r>
            <a:r>
              <a:rPr lang="en-US" baseline="0" dirty="0"/>
              <a:t>(n = 7,703</a:t>
            </a:r>
            <a:r>
              <a:rPr lang="en-US" baseline="0" dirty="0" smtClean="0"/>
              <a:t>); Q10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2"/>
          <c:order val="2"/>
          <c:tx>
            <c:strRef>
              <c:f>'Q10-Graph'!$E$1</c:f>
              <c:strCache>
                <c:ptCount val="1"/>
                <c:pt idx="0">
                  <c:v>Likely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'Q10-Graph'!$A$2:$A$11</c:f>
              <c:strCache>
                <c:ptCount val="10"/>
                <c:pt idx="0">
                  <c:v>I would not seek help from anyone </c:v>
                </c:pt>
                <c:pt idx="1">
                  <c:v>I would seek help from another not listed here</c:v>
                </c:pt>
                <c:pt idx="2">
                  <c:v>Phone helpline (e.g. Military Crisis Line, Vets4Warriors, Lifeline) </c:v>
                </c:pt>
                <c:pt idx="3">
                  <c:v>Doctor (General Practitioner)</c:v>
                </c:pt>
                <c:pt idx="4">
                  <c:v>Other relative/family member </c:v>
                </c:pt>
                <c:pt idx="5">
                  <c:v>Minister or religious leader (e.g. Chaplain, Pastor, Priest, Rabbi) </c:v>
                </c:pt>
                <c:pt idx="6">
                  <c:v>Mental health professional (e.g. psychologist, social worker, counselor) </c:v>
                </c:pt>
                <c:pt idx="7">
                  <c:v>Parent or parental figure</c:v>
                </c:pt>
                <c:pt idx="8">
                  <c:v>Friend (not related to you) </c:v>
                </c:pt>
                <c:pt idx="9">
                  <c:v>Intimate partner (e.g., girlfriend, boyfriend, husband, wife) </c:v>
                </c:pt>
              </c:strCache>
            </c:strRef>
          </c:cat>
          <c:val>
            <c:numRef>
              <c:f>'Q10-Graph'!$E$2:$E$11</c:f>
              <c:numCache>
                <c:formatCode>General</c:formatCode>
                <c:ptCount val="10"/>
                <c:pt idx="0">
                  <c:v>536</c:v>
                </c:pt>
                <c:pt idx="1">
                  <c:v>656</c:v>
                </c:pt>
                <c:pt idx="2">
                  <c:v>1190</c:v>
                </c:pt>
                <c:pt idx="3">
                  <c:v>1352</c:v>
                </c:pt>
                <c:pt idx="4">
                  <c:v>1419</c:v>
                </c:pt>
                <c:pt idx="5">
                  <c:v>1459</c:v>
                </c:pt>
                <c:pt idx="6">
                  <c:v>1687</c:v>
                </c:pt>
                <c:pt idx="7">
                  <c:v>1271</c:v>
                </c:pt>
                <c:pt idx="8">
                  <c:v>1911</c:v>
                </c:pt>
                <c:pt idx="9">
                  <c:v>1145</c:v>
                </c:pt>
              </c:numCache>
            </c:numRef>
          </c:val>
        </c:ser>
        <c:ser>
          <c:idx val="3"/>
          <c:order val="3"/>
          <c:tx>
            <c:strRef>
              <c:f>'Q10-Graph'!$F$1</c:f>
              <c:strCache>
                <c:ptCount val="1"/>
                <c:pt idx="0">
                  <c:v>Extremely Likely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'Q10-Graph'!$A$2:$A$11</c:f>
              <c:strCache>
                <c:ptCount val="10"/>
                <c:pt idx="0">
                  <c:v>I would not seek help from anyone </c:v>
                </c:pt>
                <c:pt idx="1">
                  <c:v>I would seek help from another not listed here</c:v>
                </c:pt>
                <c:pt idx="2">
                  <c:v>Phone helpline (e.g. Military Crisis Line, Vets4Warriors, Lifeline) </c:v>
                </c:pt>
                <c:pt idx="3">
                  <c:v>Doctor (General Practitioner)</c:v>
                </c:pt>
                <c:pt idx="4">
                  <c:v>Other relative/family member </c:v>
                </c:pt>
                <c:pt idx="5">
                  <c:v>Minister or religious leader (e.g. Chaplain, Pastor, Priest, Rabbi) </c:v>
                </c:pt>
                <c:pt idx="6">
                  <c:v>Mental health professional (e.g. psychologist, social worker, counselor) </c:v>
                </c:pt>
                <c:pt idx="7">
                  <c:v>Parent or parental figure</c:v>
                </c:pt>
                <c:pt idx="8">
                  <c:v>Friend (not related to you) </c:v>
                </c:pt>
                <c:pt idx="9">
                  <c:v>Intimate partner (e.g., girlfriend, boyfriend, husband, wife) </c:v>
                </c:pt>
              </c:strCache>
            </c:strRef>
          </c:cat>
          <c:val>
            <c:numRef>
              <c:f>'Q10-Graph'!$F$2:$F$11</c:f>
              <c:numCache>
                <c:formatCode>General</c:formatCode>
                <c:ptCount val="10"/>
                <c:pt idx="0">
                  <c:v>984</c:v>
                </c:pt>
                <c:pt idx="1">
                  <c:v>1327</c:v>
                </c:pt>
                <c:pt idx="2">
                  <c:v>1899</c:v>
                </c:pt>
                <c:pt idx="3">
                  <c:v>2000</c:v>
                </c:pt>
                <c:pt idx="4">
                  <c:v>2514</c:v>
                </c:pt>
                <c:pt idx="5">
                  <c:v>2487</c:v>
                </c:pt>
                <c:pt idx="6">
                  <c:v>2550</c:v>
                </c:pt>
                <c:pt idx="7">
                  <c:v>3167</c:v>
                </c:pt>
                <c:pt idx="8">
                  <c:v>3057</c:v>
                </c:pt>
                <c:pt idx="9">
                  <c:v>4504</c:v>
                </c:pt>
              </c:numCache>
            </c:numRef>
          </c:val>
        </c:ser>
        <c:ser>
          <c:idx val="4"/>
          <c:order val="4"/>
          <c:tx>
            <c:strRef>
              <c:f>'Q10-Graph'!$I$1</c:f>
              <c:strCache>
                <c:ptCount val="1"/>
                <c:pt idx="0">
                  <c:v>% of Sample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'Q10-Graph'!$A$2:$A$11</c:f>
              <c:strCache>
                <c:ptCount val="10"/>
                <c:pt idx="0">
                  <c:v>I would not seek help from anyone </c:v>
                </c:pt>
                <c:pt idx="1">
                  <c:v>I would seek help from another not listed here</c:v>
                </c:pt>
                <c:pt idx="2">
                  <c:v>Phone helpline (e.g. Military Crisis Line, Vets4Warriors, Lifeline) </c:v>
                </c:pt>
                <c:pt idx="3">
                  <c:v>Doctor (General Practitioner)</c:v>
                </c:pt>
                <c:pt idx="4">
                  <c:v>Other relative/family member </c:v>
                </c:pt>
                <c:pt idx="5">
                  <c:v>Minister or religious leader (e.g. Chaplain, Pastor, Priest, Rabbi) </c:v>
                </c:pt>
                <c:pt idx="6">
                  <c:v>Mental health professional (e.g. psychologist, social worker, counselor) </c:v>
                </c:pt>
                <c:pt idx="7">
                  <c:v>Parent or parental figure</c:v>
                </c:pt>
                <c:pt idx="8">
                  <c:v>Friend (not related to you) </c:v>
                </c:pt>
                <c:pt idx="9">
                  <c:v>Intimate partner (e.g., girlfriend, boyfriend, husband, wife) </c:v>
                </c:pt>
              </c:strCache>
            </c:strRef>
          </c:cat>
          <c:val>
            <c:numRef>
              <c:f>'Q10-Graph'!$I$2:$I$11</c:f>
              <c:numCache>
                <c:formatCode>0%</c:formatCode>
                <c:ptCount val="10"/>
                <c:pt idx="0">
                  <c:v>0.19732571725301831</c:v>
                </c:pt>
                <c:pt idx="1">
                  <c:v>0.25743216928469426</c:v>
                </c:pt>
                <c:pt idx="2">
                  <c:v>0.40101259249642995</c:v>
                </c:pt>
                <c:pt idx="3">
                  <c:v>0.43515513436323511</c:v>
                </c:pt>
                <c:pt idx="4">
                  <c:v>0.51058029339218491</c:v>
                </c:pt>
                <c:pt idx="5">
                  <c:v>0.5122679475529015</c:v>
                </c:pt>
                <c:pt idx="6">
                  <c:v>0.5500454368427885</c:v>
                </c:pt>
                <c:pt idx="7">
                  <c:v>0.57613916655848374</c:v>
                </c:pt>
                <c:pt idx="8">
                  <c:v>0.64494352849539138</c:v>
                </c:pt>
                <c:pt idx="9">
                  <c:v>0.73335064260677663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834232"/>
        <c:axId val="446832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'Q5-Graph'!$B$1</c15:sqref>
                        </c15:formulaRef>
                      </c:ext>
                    </c:extLst>
                    <c:strCache>
                      <c:ptCount val="1"/>
                      <c:pt idx="0">
                        <c:v>Stongly Disagree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'Q5-Graph'!$A$2:$A$7</c15:sqref>
                        </c15:formulaRef>
                      </c:ext>
                    </c:extLst>
                    <c:strCache>
                      <c:ptCount val="6"/>
                      <c:pt idx="0">
                        <c:v>Not knowing who to turn to </c:v>
                      </c:pt>
                      <c:pt idx="1">
                        <c:v>Lack of confidence in the chain of command</c:v>
                      </c:pt>
                      <c:pt idx="2">
                        <c:v>Lack of confidence in the resources available to solve their problems</c:v>
                      </c:pt>
                      <c:pt idx="3">
                        <c:v>Negative impact to my career or progress</c:v>
                      </c:pt>
                      <c:pt idx="4">
                        <c:v>Loss of privacy/confidentiality</c:v>
                      </c:pt>
                      <c:pt idx="5">
                        <c:v>Fear of being perceived as "broken" by chain of command or peers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'Q5-Graph'!$B$2:$B$7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2523</c:v>
                      </c:pt>
                      <c:pt idx="1">
                        <c:v>2381</c:v>
                      </c:pt>
                      <c:pt idx="2">
                        <c:v>2398</c:v>
                      </c:pt>
                      <c:pt idx="3">
                        <c:v>2342</c:v>
                      </c:pt>
                      <c:pt idx="4">
                        <c:v>2152</c:v>
                      </c:pt>
                      <c:pt idx="5">
                        <c:v>2067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'Q5-Graph'!$C$1</c15:sqref>
                        </c15:formulaRef>
                      </c:ext>
                    </c:extLst>
                    <c:strCache>
                      <c:ptCount val="1"/>
                      <c:pt idx="0">
                        <c:v>Disagree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'Q5-Graph'!$A$2:$A$7</c15:sqref>
                        </c15:formulaRef>
                      </c:ext>
                    </c:extLst>
                    <c:strCache>
                      <c:ptCount val="6"/>
                      <c:pt idx="0">
                        <c:v>Not knowing who to turn to </c:v>
                      </c:pt>
                      <c:pt idx="1">
                        <c:v>Lack of confidence in the chain of command</c:v>
                      </c:pt>
                      <c:pt idx="2">
                        <c:v>Lack of confidence in the resources available to solve their problems</c:v>
                      </c:pt>
                      <c:pt idx="3">
                        <c:v>Negative impact to my career or progress</c:v>
                      </c:pt>
                      <c:pt idx="4">
                        <c:v>Loss of privacy/confidentiality</c:v>
                      </c:pt>
                      <c:pt idx="5">
                        <c:v>Fear of being perceived as "broken" by chain of command or peers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'Q5-Graph'!$C$2:$C$7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2433</c:v>
                      </c:pt>
                      <c:pt idx="1">
                        <c:v>2543</c:v>
                      </c:pt>
                      <c:pt idx="2">
                        <c:v>2521</c:v>
                      </c:pt>
                      <c:pt idx="3">
                        <c:v>2073</c:v>
                      </c:pt>
                      <c:pt idx="4">
                        <c:v>2100</c:v>
                      </c:pt>
                      <c:pt idx="5">
                        <c:v>1968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46834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32272"/>
        <c:crosses val="autoZero"/>
        <c:auto val="1"/>
        <c:lblAlgn val="ctr"/>
        <c:lblOffset val="100"/>
        <c:noMultiLvlLbl val="0"/>
      </c:catAx>
      <c:valAx>
        <c:axId val="44683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3423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Individuals who need mental health</a:t>
            </a:r>
            <a:r>
              <a:rPr lang="en-US" baseline="0" dirty="0"/>
              <a:t> care (depression, suicidality, addiction, etc.) would not seek help because of:  (n = 7,810</a:t>
            </a:r>
            <a:r>
              <a:rPr lang="en-US" baseline="0" dirty="0" smtClean="0"/>
              <a:t>); Q5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2"/>
          <c:order val="2"/>
          <c:tx>
            <c:strRef>
              <c:f>'Q5-Graph'!$D$1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'Q5-Graph'!$A$2:$A$7</c:f>
              <c:strCache>
                <c:ptCount val="6"/>
                <c:pt idx="0">
                  <c:v>Not knowing who to turn to </c:v>
                </c:pt>
                <c:pt idx="1">
                  <c:v>Lack of confidence in the chain of command</c:v>
                </c:pt>
                <c:pt idx="2">
                  <c:v>Lack of confidence in the resources available to solve their problems</c:v>
                </c:pt>
                <c:pt idx="3">
                  <c:v>Negative impact to my career or progress</c:v>
                </c:pt>
                <c:pt idx="4">
                  <c:v>Loss of privacy/confidentiality</c:v>
                </c:pt>
                <c:pt idx="5">
                  <c:v>Fear of being perceived as "broken" by chain of command or peers</c:v>
                </c:pt>
              </c:strCache>
            </c:strRef>
          </c:cat>
          <c:val>
            <c:numRef>
              <c:f>'Q5-Graph'!$D$2:$D$7</c:f>
              <c:numCache>
                <c:formatCode>General</c:formatCode>
                <c:ptCount val="6"/>
                <c:pt idx="0">
                  <c:v>1944</c:v>
                </c:pt>
                <c:pt idx="1">
                  <c:v>1837</c:v>
                </c:pt>
                <c:pt idx="2">
                  <c:v>1980</c:v>
                </c:pt>
                <c:pt idx="3">
                  <c:v>2210</c:v>
                </c:pt>
                <c:pt idx="4">
                  <c:v>2417</c:v>
                </c:pt>
                <c:pt idx="5">
                  <c:v>2386</c:v>
                </c:pt>
              </c:numCache>
            </c:numRef>
          </c:val>
        </c:ser>
        <c:ser>
          <c:idx val="3"/>
          <c:order val="3"/>
          <c:tx>
            <c:strRef>
              <c:f>'Q5-Graph'!$E$1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'Q5-Graph'!$A$2:$A$7</c:f>
              <c:strCache>
                <c:ptCount val="6"/>
                <c:pt idx="0">
                  <c:v>Not knowing who to turn to </c:v>
                </c:pt>
                <c:pt idx="1">
                  <c:v>Lack of confidence in the chain of command</c:v>
                </c:pt>
                <c:pt idx="2">
                  <c:v>Lack of confidence in the resources available to solve their problems</c:v>
                </c:pt>
                <c:pt idx="3">
                  <c:v>Negative impact to my career or progress</c:v>
                </c:pt>
                <c:pt idx="4">
                  <c:v>Loss of privacy/confidentiality</c:v>
                </c:pt>
                <c:pt idx="5">
                  <c:v>Fear of being perceived as "broken" by chain of command or peers</c:v>
                </c:pt>
              </c:strCache>
            </c:strRef>
          </c:cat>
          <c:val>
            <c:numRef>
              <c:f>'Q5-Graph'!$E$2:$E$7</c:f>
              <c:numCache>
                <c:formatCode>General</c:formatCode>
                <c:ptCount val="6"/>
                <c:pt idx="0">
                  <c:v>910</c:v>
                </c:pt>
                <c:pt idx="1">
                  <c:v>1049</c:v>
                </c:pt>
                <c:pt idx="2">
                  <c:v>911</c:v>
                </c:pt>
                <c:pt idx="3">
                  <c:v>1185</c:v>
                </c:pt>
                <c:pt idx="4">
                  <c:v>1141</c:v>
                </c:pt>
                <c:pt idx="5">
                  <c:v>1389</c:v>
                </c:pt>
              </c:numCache>
            </c:numRef>
          </c:val>
        </c:ser>
        <c:ser>
          <c:idx val="4"/>
          <c:order val="4"/>
          <c:tx>
            <c:strRef>
              <c:f>'Q5-Graph'!$H$1</c:f>
              <c:strCache>
                <c:ptCount val="1"/>
                <c:pt idx="0">
                  <c:v>% of Sample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'Q5-Graph'!$A$2:$A$7</c:f>
              <c:strCache>
                <c:ptCount val="6"/>
                <c:pt idx="0">
                  <c:v>Not knowing who to turn to </c:v>
                </c:pt>
                <c:pt idx="1">
                  <c:v>Lack of confidence in the chain of command</c:v>
                </c:pt>
                <c:pt idx="2">
                  <c:v>Lack of confidence in the resources available to solve their problems</c:v>
                </c:pt>
                <c:pt idx="3">
                  <c:v>Negative impact to my career or progress</c:v>
                </c:pt>
                <c:pt idx="4">
                  <c:v>Loss of privacy/confidentiality</c:v>
                </c:pt>
                <c:pt idx="5">
                  <c:v>Fear of being perceived as "broken" by chain of command or peers</c:v>
                </c:pt>
              </c:strCache>
            </c:strRef>
          </c:cat>
          <c:val>
            <c:numRef>
              <c:f>'Q5-Graph'!$H$2:$H$7</c:f>
              <c:numCache>
                <c:formatCode>0%</c:formatCode>
                <c:ptCount val="6"/>
                <c:pt idx="0">
                  <c:v>0.36542893725992315</c:v>
                </c:pt>
                <c:pt idx="1">
                  <c:v>0.36952624839948783</c:v>
                </c:pt>
                <c:pt idx="2">
                  <c:v>0.37016645326504483</c:v>
                </c:pt>
                <c:pt idx="3">
                  <c:v>0.43469910371318821</c:v>
                </c:pt>
                <c:pt idx="4">
                  <c:v>0.45556978233034573</c:v>
                </c:pt>
                <c:pt idx="5">
                  <c:v>0.48335467349551858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833056"/>
        <c:axId val="4468354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'Q5-Graph'!$B$1</c15:sqref>
                        </c15:formulaRef>
                      </c:ext>
                    </c:extLst>
                    <c:strCache>
                      <c:ptCount val="1"/>
                      <c:pt idx="0">
                        <c:v>Stongly Disagree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'Q5-Graph'!$A$2:$A$7</c15:sqref>
                        </c15:formulaRef>
                      </c:ext>
                    </c:extLst>
                    <c:strCache>
                      <c:ptCount val="6"/>
                      <c:pt idx="0">
                        <c:v>Not knowing who to turn to </c:v>
                      </c:pt>
                      <c:pt idx="1">
                        <c:v>Lack of confidence in the chain of command</c:v>
                      </c:pt>
                      <c:pt idx="2">
                        <c:v>Lack of confidence in the resources available to solve their problems</c:v>
                      </c:pt>
                      <c:pt idx="3">
                        <c:v>Negative impact to my career or progress</c:v>
                      </c:pt>
                      <c:pt idx="4">
                        <c:v>Loss of privacy/confidentiality</c:v>
                      </c:pt>
                      <c:pt idx="5">
                        <c:v>Fear of being perceived as "broken" by chain of command or peers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'Q5-Graph'!$B$2:$B$7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2523</c:v>
                      </c:pt>
                      <c:pt idx="1">
                        <c:v>2381</c:v>
                      </c:pt>
                      <c:pt idx="2">
                        <c:v>2398</c:v>
                      </c:pt>
                      <c:pt idx="3">
                        <c:v>2342</c:v>
                      </c:pt>
                      <c:pt idx="4">
                        <c:v>2152</c:v>
                      </c:pt>
                      <c:pt idx="5">
                        <c:v>2067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'Q5-Graph'!$C$1</c15:sqref>
                        </c15:formulaRef>
                      </c:ext>
                    </c:extLst>
                    <c:strCache>
                      <c:ptCount val="1"/>
                      <c:pt idx="0">
                        <c:v>Disagree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'Q5-Graph'!$A$2:$A$7</c15:sqref>
                        </c15:formulaRef>
                      </c:ext>
                    </c:extLst>
                    <c:strCache>
                      <c:ptCount val="6"/>
                      <c:pt idx="0">
                        <c:v>Not knowing who to turn to </c:v>
                      </c:pt>
                      <c:pt idx="1">
                        <c:v>Lack of confidence in the chain of command</c:v>
                      </c:pt>
                      <c:pt idx="2">
                        <c:v>Lack of confidence in the resources available to solve their problems</c:v>
                      </c:pt>
                      <c:pt idx="3">
                        <c:v>Negative impact to my career or progress</c:v>
                      </c:pt>
                      <c:pt idx="4">
                        <c:v>Loss of privacy/confidentiality</c:v>
                      </c:pt>
                      <c:pt idx="5">
                        <c:v>Fear of being perceived as "broken" by chain of command or peers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'Q5-Graph'!$C$2:$C$7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2433</c:v>
                      </c:pt>
                      <c:pt idx="1">
                        <c:v>2543</c:v>
                      </c:pt>
                      <c:pt idx="2">
                        <c:v>2521</c:v>
                      </c:pt>
                      <c:pt idx="3">
                        <c:v>2073</c:v>
                      </c:pt>
                      <c:pt idx="4">
                        <c:v>2100</c:v>
                      </c:pt>
                      <c:pt idx="5">
                        <c:v>1968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4683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35408"/>
        <c:crosses val="autoZero"/>
        <c:auto val="1"/>
        <c:lblAlgn val="ctr"/>
        <c:lblOffset val="100"/>
        <c:noMultiLvlLbl val="0"/>
      </c:catAx>
      <c:valAx>
        <c:axId val="44683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3305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200" b="0" dirty="0" smtClean="0"/>
              <a:t>Individuals </a:t>
            </a:r>
            <a:r>
              <a:rPr lang="en-US" sz="1200" b="0" dirty="0"/>
              <a:t>who need mental health care (e.g., for depression, suicidal thoughts, addiction) would not seek help because of…</a:t>
            </a:r>
          </a:p>
        </c:rich>
      </c:tx>
      <c:layout>
        <c:manualLayout>
          <c:xMode val="edge"/>
          <c:yMode val="edge"/>
          <c:x val="0.11249134351163849"/>
          <c:y val="2.45261916296989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6382073490813645"/>
          <c:y val="0.27024268362977738"/>
          <c:w val="0.40343766404199471"/>
          <c:h val="0.64738427688868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% of Reporting Agree or Strongly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Sheet2!$A$3:$A$9</c:f>
              <c:strCache>
                <c:ptCount val="7"/>
                <c:pt idx="0">
                  <c:v>Other</c:v>
                </c:pt>
                <c:pt idx="1">
                  <c:v>Not knowing who to turn to </c:v>
                </c:pt>
                <c:pt idx="2">
                  <c:v>Lack of confidence in the resources available to solve their problems</c:v>
                </c:pt>
                <c:pt idx="3">
                  <c:v>Lack of confidence in the chain of command</c:v>
                </c:pt>
                <c:pt idx="4">
                  <c:v>Loss of privacy/confidentiality</c:v>
                </c:pt>
                <c:pt idx="5">
                  <c:v>Negative impact to my career or progress</c:v>
                </c:pt>
                <c:pt idx="6">
                  <c:v>Fear of being perceived as "broken" by chain of command or peers</c:v>
                </c:pt>
              </c:strCache>
            </c:strRef>
          </c:cat>
          <c:val>
            <c:numRef>
              <c:f>Sheet2!$B$3:$B$9</c:f>
              <c:numCache>
                <c:formatCode>0%</c:formatCode>
                <c:ptCount val="7"/>
                <c:pt idx="0">
                  <c:v>0.16</c:v>
                </c:pt>
                <c:pt idx="1">
                  <c:v>0.37</c:v>
                </c:pt>
                <c:pt idx="2">
                  <c:v>0.41</c:v>
                </c:pt>
                <c:pt idx="3">
                  <c:v>0.45</c:v>
                </c:pt>
                <c:pt idx="4">
                  <c:v>0.54</c:v>
                </c:pt>
                <c:pt idx="5">
                  <c:v>0.59</c:v>
                </c:pt>
                <c:pt idx="6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90248"/>
        <c:axId val="443990640"/>
      </c:barChart>
      <c:catAx>
        <c:axId val="443990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43990640"/>
        <c:crosses val="autoZero"/>
        <c:auto val="1"/>
        <c:lblAlgn val="ctr"/>
        <c:lblOffset val="100"/>
        <c:noMultiLvlLbl val="0"/>
      </c:catAx>
      <c:valAx>
        <c:axId val="443990640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443990248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33532993235000552"/>
          <c:y val="0.17441690378651273"/>
          <c:w val="0.33198156328019973"/>
          <c:h val="6.6973733749275663E-2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4313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2" tIns="46052" rIns="92102" bIns="46052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85" y="0"/>
            <a:ext cx="304313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2" tIns="46052" rIns="92102" bIns="46052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42050"/>
            <a:ext cx="304313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2" tIns="46052" rIns="92102" bIns="46052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85" y="8842050"/>
            <a:ext cx="304313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2" tIns="46052" rIns="92102" bIns="46052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pitchFamily="18" charset="0"/>
              </a:defRPr>
            </a:lvl1pPr>
          </a:lstStyle>
          <a:p>
            <a:fld id="{97FB09CE-1E2C-427B-AD30-0A89FBCF8A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8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4313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2" tIns="46815" rIns="93632" bIns="46815" numCol="1" anchor="t" anchorCtr="0" compatLnSpc="1">
            <a:prstTxWarp prst="textNoShape">
              <a:avLst/>
            </a:prstTxWarp>
          </a:bodyPr>
          <a:lstStyle>
            <a:lvl1pPr algn="l" defTabSz="937020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978" y="0"/>
            <a:ext cx="3043131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2" tIns="46815" rIns="93632" bIns="46815" numCol="1" anchor="t" anchorCtr="0" compatLnSpc="1">
            <a:prstTxWarp prst="textNoShape">
              <a:avLst/>
            </a:prstTxWarp>
          </a:bodyPr>
          <a:lstStyle>
            <a:lvl1pPr algn="r" defTabSz="937020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7479" y="4421823"/>
            <a:ext cx="6035334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2" tIns="46815" rIns="93632" bIns="46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1" y="8842078"/>
            <a:ext cx="7021527" cy="465455"/>
          </a:xfrm>
          <a:prstGeom prst="rect">
            <a:avLst/>
          </a:prstGeom>
        </p:spPr>
        <p:txBody>
          <a:bodyPr vert="horz" lIns="90723" tIns="45362" rIns="90723" bIns="45362" rtlCol="0" anchor="ctr"/>
          <a:lstStyle>
            <a:lvl1pPr algn="ctr">
              <a:lnSpc>
                <a:spcPct val="100000"/>
              </a:lnSpc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3246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1" y="8842078"/>
            <a:ext cx="7021527" cy="465455"/>
          </a:xfrm>
        </p:spPr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34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522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31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/>
              <a:t>Minot AFB	    Ft. Carson           Camp Pendleton</a:t>
            </a:r>
          </a:p>
          <a:p>
            <a:pPr algn="l"/>
            <a:r>
              <a:rPr lang="en-US" sz="1200" dirty="0" smtClean="0"/>
              <a:t>Offutt AFB         Ft. Hood             Camp Lejeune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940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10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03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69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69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3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629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9B94C-3A35-3A44-952A-54F7E5D2D5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719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9B94C-3A35-3A44-952A-54F7E5D2D52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74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Researchers conducted a qualitative review and used </a:t>
            </a:r>
            <a:r>
              <a:rPr lang="en-US" dirty="0" err="1" smtClean="0"/>
              <a:t>Nvivo</a:t>
            </a:r>
            <a:r>
              <a:rPr lang="en-US" dirty="0" smtClean="0"/>
              <a:t> software to search for common themes or patterns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Analysis of responses and word frequencies revealed themes consistent with literature on help-seeking</a:t>
            </a:r>
            <a:r>
              <a:rPr lang="en-US" baseline="0" dirty="0" smtClean="0"/>
              <a:t> barriers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Pride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Embarrassment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Stigma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Impact on career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Trust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9B94C-3A35-3A44-952A-54F7E5D2D52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2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3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782-BAD9-43CC-BFBA-4C6894DAE0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4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A782-BAD9-43CC-BFBA-4C6894DAE0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6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46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31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53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E7D4CAD5-9246-4B65-918C-613455E9F5C6}" type="slidenum">
              <a:rPr lang="en-US" smtClean="0"/>
              <a:pPr>
                <a:spcBef>
                  <a:spcPts val="0"/>
                </a:spcBef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9086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333399"/>
              </a:buClr>
            </a:pPr>
            <a:fld id="{E7D4CAD5-9246-4B65-918C-613455E9F5C6}" type="slidenum">
              <a:rPr lang="en-US" smtClean="0">
                <a:solidFill>
                  <a:srgbClr val="000000"/>
                </a:solidFill>
              </a:rPr>
              <a:pPr>
                <a:spcBef>
                  <a:spcPts val="0"/>
                </a:spcBef>
                <a:buClr>
                  <a:srgbClr val="333399"/>
                </a:buClr>
              </a:pPr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8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2362200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01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1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96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1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5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1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2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762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475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447800"/>
            <a:ext cx="3810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62400"/>
            <a:ext cx="3810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0672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94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508F93-85D1-4579-B9D1-467E99479DFC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605B4F-C449-4D8C-9628-D7F016727D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51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49EA30-5DB7-4BFF-8B43-C8AEE5F0D837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AAD754-7F6A-4573-997C-77A3D64E1A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9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0E8DB4-F444-4093-9E62-06A516525D23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AE301F-9942-497F-8D91-0B34215CB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0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AB8C71-BC27-4F29-8B49-139FBD7AAD9A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D82DFF-0421-49E9-90EA-A13B403945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22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5ED126-D122-4F53-A041-D934B31265BA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F42E14-95BC-486F-BE82-483195F61D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5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843928-95F4-4172-A624-5BB69E554340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A6341-7A6A-47C0-8300-2224378810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54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20EF38-3A48-4A93-8BF3-EBCAB3017C7F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519E35-EE84-4841-A357-4F89337C5C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83B7FB-2945-4C40-9B6B-B50E723A2839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0E4AE3-CCB8-4782-9014-7CD5773AB8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23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B5375-BF3B-441D-965B-10467392B5CB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FF431C-C3B2-48DC-98F6-FD601F8CDA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22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D10B42-4313-4F8E-90A0-4DD0D595BC40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2CAD53-5025-4F09-83A2-C7103D1542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33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78E377-40E2-42C5-9638-CE69F22B5BD1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697424-7282-48C5-A634-60A144D8A0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36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96100" y="65786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57A167-449B-4D49-8A1C-FBD94EB8A9E5}" type="datetime1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7/28/2017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92E1E1-A350-4BEA-9031-FAC3F77F04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21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defTabSz="912813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2813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1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2813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17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426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5F00-559E-4D6C-98CB-1AAB870DB2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2AA7-18C3-44F9-9DC2-9C781A42F5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8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B2B1-4AC7-40E8-9204-FDE73B5F5C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62A5-75B1-4EB8-B5E5-5447503E26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88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25BC-C2E7-4BB8-81E6-234DB78AA3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0C0D-4081-4879-B0B8-E708491FA6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43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4F81-0408-4F80-8B65-FBC6ADA9A4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A119-E06A-4A0C-BD69-22E51288DD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8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F3EC-D74D-4C54-B18A-460ED3D54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5A1A-AE7F-4760-8584-2A540B9CF4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48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3559-1AA5-478A-AED0-CB5A46891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47D1-3DB4-422D-B028-F43D39D0DA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4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F776-B419-4299-87FC-D66ABC083A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28F8-BB3B-4F59-8466-E3DDDE41F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27C7-A172-4146-9E83-9303BEA6C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FC82-B31F-47B4-9CF9-FAF309EC7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5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D8DD-5F9B-4027-B8A3-844FF9BAD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762-7E6D-46D7-8405-F0CA5C880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36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F7FF-0842-40E4-8039-A65D2D664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E9CC-9FE4-4F72-8489-87B2576A34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55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891F-75E9-4448-ADBB-4E3066FCDA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9008-BCCB-4B34-BBCC-945830EEDF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7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826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475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447800"/>
            <a:ext cx="3810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62400"/>
            <a:ext cx="3810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4698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45C2-8A31-486C-A7F1-E1E6847DB2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B2F-8B52-45C4-B22E-1DB4A3574D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9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6D60-1EF8-40F1-B400-84A85E1842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5FD2-0EEE-4209-86A3-41396039FE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7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12A7-66BE-4B96-BD1E-EDC65E9343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B5A0-4C3B-4E19-B09D-F48493A695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884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B415-B84E-43E1-993E-C8C3259C03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04EB-AB31-44A0-8D87-0340B9CD96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9077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2CB0-F427-4294-9145-4F165DCB9C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32C3-766B-45DD-9E89-5C48D2D151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8879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9413-3969-484E-9687-68A49DB7B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F0DE-C2A5-4BF3-877A-BE7D217B02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584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8877-DF8E-418C-A892-CAA406909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8BB1-9215-4AC8-9F99-2249D84DED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7014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37E6-D846-4413-866A-FCCE0A513D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D6F1-41F0-4434-8E20-33B3249F21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77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8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092D-1664-4833-9CFF-0C22427D1C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15F0-1FED-4BA7-8133-D2D611BE8D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801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AD34-479A-4A95-9C9E-B7B1C20D3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4B8-EAFF-4691-BE7C-5A3B119A27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6926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42FE-E9E3-40F9-BBCD-E4DA2D2169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0506-D08B-4B5C-B7C1-136818F147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227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BBAF-382F-45C3-BE57-AE055162D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9C7-E096-41E5-B4E8-A21DBA5187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7899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5FD7-8E2B-4E94-90F1-4854554A7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2AA7-18C3-44F9-9DC2-9C781A42F5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58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0711-D0C8-4B96-9897-4C589C6387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62A5-75B1-4EB8-B5E5-5447503E26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3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642B-7FA4-4DE1-B353-1A9FFF852E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0C0D-4081-4879-B0B8-E708491FA6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12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765F-A8BE-4FB7-9A70-2835B3EF18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A119-E06A-4A0C-BD69-22E51288DD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87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B7DD-4EF5-4502-989A-83FB2D985C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5A1A-AE7F-4760-8584-2A540B9CF4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3E41-78A3-4B3B-B426-9E1C606C4D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47D1-3DB4-422D-B028-F43D39D0DA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3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F692-48D4-4472-A111-C045AA458D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28F8-BB3B-4F59-8466-E3DDDE41F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26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C36B-B71B-4D00-B904-E35F6B822A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FC82-B31F-47B4-9CF9-FAF309EC7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73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02BE-FAB0-408C-A99C-18E86ED400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762-7E6D-46D7-8405-F0CA5C880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95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7936-3031-418E-9860-A0FD696664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E9CC-9FE4-4F72-8489-87B2576A34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81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F958-111D-4668-BB14-48295DBD7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9008-BCCB-4B34-BBCC-945830EEDF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115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418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475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447800"/>
            <a:ext cx="3810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62400"/>
            <a:ext cx="38100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57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6C99-C7C0-4993-AD00-9770FFE697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B2F-8B52-45C4-B22E-1DB4A3574D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438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67000"/>
            <a:ext cx="7772400" cy="609600"/>
          </a:xfrm>
        </p:spPr>
        <p:txBody>
          <a:bodyPr/>
          <a:lstStyle>
            <a:lvl1pPr algn="r"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276600"/>
            <a:ext cx="6400800" cy="381000"/>
          </a:xfrm>
          <a:extLst>
            <a:ext uri="{909E8E84-426E-40DD-AFC4-6F175D3DCCD1}">
              <a14:hiddenFill xmlns:a14="http://schemas.microsoft.com/office/drawing/2010/main">
                <a:solidFill>
                  <a:srgbClr val="525759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1447800" y="6667500"/>
            <a:ext cx="7239000" cy="0"/>
          </a:xfrm>
          <a:prstGeom prst="line">
            <a:avLst/>
          </a:prstGeom>
          <a:noFill/>
          <a:ln w="28575">
            <a:solidFill>
              <a:srgbClr val="8CC7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buClr>
                <a:srgbClr val="F0776A"/>
              </a:buClr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28363" name="Oval 11"/>
          <p:cNvSpPr>
            <a:spLocks noChangeArrowheads="1"/>
          </p:cNvSpPr>
          <p:nvPr/>
        </p:nvSpPr>
        <p:spPr bwMode="auto">
          <a:xfrm>
            <a:off x="8763000" y="6629400"/>
            <a:ext cx="76200" cy="76200"/>
          </a:xfrm>
          <a:prstGeom prst="ellipse">
            <a:avLst/>
          </a:prstGeom>
          <a:solidFill>
            <a:srgbClr val="8CC741"/>
          </a:solidFill>
          <a:ln w="12700" algn="ctr">
            <a:solidFill>
              <a:srgbClr val="8CC74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F0776A"/>
              </a:buClr>
            </a:pPr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228365" name="Picture 13" descr="cna_col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121400"/>
            <a:ext cx="125571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50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B522FD-E980-4575-BD0A-8C46D77045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9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28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A3422-67E0-439A-974D-08FFE10929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14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E1F7AF-751E-4AF1-B4CF-BDF3F7EA69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43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C97086-18FD-4C3F-BB37-81C63158F38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40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B3C39-F26D-44AD-B968-BC512A3C16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BCA366-1D2D-4AE9-95CC-D4B6DDE06C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491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E926D-68C6-4A40-91E7-06B5E3764A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097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9148E-A879-4FFB-B69F-ECAAB5EF96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950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59D05-BE35-42B0-86FE-705339B712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53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56A84-71E2-4E7C-948D-9E88056B12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5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0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8E99-4E79-469C-B8F7-4AADDD40516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501F-72BA-4D6C-8025-5808C852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4D9F9-3C30-40D4-836C-98981B0E43CC}" type="datetime1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48D56ED-EE12-46E3-A0EB-FFBA07CB9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8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206875" y="6629400"/>
            <a:ext cx="517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"/>
                <a:cs typeface="+mn-cs"/>
              </a:rPr>
              <a:t>FOUO</a:t>
            </a:r>
          </a:p>
        </p:txBody>
      </p:sp>
      <p:pic>
        <p:nvPicPr>
          <p:cNvPr id="1028" name="Picture 13" descr="army one ping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77788"/>
            <a:ext cx="6715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914400" y="457200"/>
            <a:ext cx="7239000" cy="109538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0" name="Picture 7" descr="r2_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76200"/>
            <a:ext cx="76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D72CB6-C0B4-4CEE-A515-A25393A2B8FD}" type="slidenum">
              <a:rPr lang="en-US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BB062-960F-4676-82BB-4924B9ABC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DE606-F329-49EB-94EA-D1C33DE378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drakega\Pictures\Army deca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388" y="42863"/>
            <a:ext cx="63341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C:\Users\drakega\Pictures\Army G-1 (1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03815" y="26988"/>
            <a:ext cx="77827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62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0DFBB2-4665-42F8-8104-FEAC80F3F1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9F9D6A-4EA6-4AFC-9E66-9790C8FDAA3C}" type="slidenum">
              <a:rPr lang="en-US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C7EF74-5BCE-45D4-A541-5A16C217BB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 of May 3,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DE606-F329-49EB-94EA-D1C33DE378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0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2210"/>
            <a:ext cx="8229600" cy="48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5480" y="6368361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rgbClr val="808080"/>
                </a:solidFill>
              </a:defRPr>
            </a:lvl1pPr>
          </a:lstStyle>
          <a:p>
            <a:fld id="{848D56ED-EE12-46E3-A0EB-FFBA07CB998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457200" y="762000"/>
            <a:ext cx="8229600" cy="0"/>
          </a:xfrm>
          <a:prstGeom prst="line">
            <a:avLst/>
          </a:prstGeom>
          <a:noFill/>
          <a:ln w="28575">
            <a:solidFill>
              <a:srgbClr val="8CC7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buClr>
                <a:srgbClr val="F0776A"/>
              </a:buClr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8801100" y="723900"/>
            <a:ext cx="76200" cy="76200"/>
          </a:xfrm>
          <a:prstGeom prst="ellipse">
            <a:avLst/>
          </a:prstGeom>
          <a:solidFill>
            <a:srgbClr val="8CC741"/>
          </a:solidFill>
          <a:ln w="12700" algn="ctr">
            <a:solidFill>
              <a:srgbClr val="8CC74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F0776A"/>
              </a:buClr>
            </a:pPr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227340" name="Picture 12" descr="CNA_Logo_nob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03963"/>
            <a:ext cx="990600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25759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•"/>
        <a:defRPr sz="2000">
          <a:solidFill>
            <a:srgbClr val="5257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Font typeface="Arial" charset="0"/>
        <a:buChar char="–"/>
        <a:defRPr>
          <a:solidFill>
            <a:srgbClr val="5257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Font typeface="Wingdings" pitchFamily="2" charset="2"/>
        <a:buChar char="§"/>
        <a:defRPr sz="1600">
          <a:solidFill>
            <a:srgbClr val="5257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Font typeface="Wingdings" pitchFamily="2" charset="2"/>
        <a:buChar char="Ø"/>
        <a:defRPr sz="1400">
          <a:solidFill>
            <a:srgbClr val="5257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C741"/>
        </a:buClr>
        <a:buChar char="»"/>
        <a:defRPr sz="1200">
          <a:solidFill>
            <a:srgbClr val="5257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805827"/>
            <a:ext cx="7772400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484848"/>
                </a:solidFill>
              </a:rPr>
              <a:t>Understanding Service Members’ Perceptions of Stigma </a:t>
            </a:r>
            <a:br>
              <a:rPr lang="en-US" sz="4000" b="1" dirty="0" smtClean="0">
                <a:solidFill>
                  <a:srgbClr val="484848"/>
                </a:solidFill>
              </a:rPr>
            </a:br>
            <a:r>
              <a:rPr lang="en-US" sz="4000" b="1" dirty="0" smtClean="0">
                <a:solidFill>
                  <a:srgbClr val="484848"/>
                </a:solidFill>
              </a:rPr>
              <a:t>and Help-Seeking: </a:t>
            </a:r>
            <a:br>
              <a:rPr lang="en-US" sz="4000" b="1" dirty="0" smtClean="0">
                <a:solidFill>
                  <a:srgbClr val="484848"/>
                </a:solidFill>
              </a:rPr>
            </a:br>
            <a:r>
              <a:rPr lang="en-US" sz="4000" b="1" dirty="0" smtClean="0">
                <a:solidFill>
                  <a:srgbClr val="484848"/>
                </a:solidFill>
              </a:rPr>
              <a:t>Findings and Implications</a:t>
            </a:r>
            <a:endParaRPr lang="en-US" sz="4000" b="1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Henry Griffis, Ph.D. &amp; Neil Carey, Ph.D.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Center for Naval </a:t>
            </a:r>
            <a:r>
              <a:rPr lang="en-US" sz="2000" b="1" i="1" dirty="0" smtClean="0">
                <a:solidFill>
                  <a:schemeClr val="tx1"/>
                </a:solidFill>
              </a:rPr>
              <a:t>Analyses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Laura Neely, </a:t>
            </a:r>
            <a:r>
              <a:rPr lang="en-US" sz="2000" b="1" dirty="0" err="1" smtClean="0">
                <a:solidFill>
                  <a:schemeClr val="tx1"/>
                </a:solidFill>
              </a:rPr>
              <a:t>Psy.D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b="1" i="1" dirty="0" smtClean="0">
                <a:solidFill>
                  <a:schemeClr val="tx1"/>
                </a:solidFill>
              </a:rPr>
              <a:t>Defense Suicide Prevention Office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6142" y="3055203"/>
            <a:ext cx="657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DOD/VA Suicide Prevention Conference, </a:t>
            </a:r>
          </a:p>
          <a:p>
            <a:r>
              <a:rPr lang="en-US" b="1" dirty="0" smtClean="0">
                <a:latin typeface="+mn-lt"/>
              </a:rPr>
              <a:t>Denver, CO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3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4" y="152400"/>
            <a:ext cx="8229600" cy="762000"/>
          </a:xfrm>
        </p:spPr>
        <p:txBody>
          <a:bodyPr/>
          <a:lstStyle/>
          <a:p>
            <a:r>
              <a:rPr lang="en-US" dirty="0" smtClean="0"/>
              <a:t>Vignette Story Flows </a:t>
            </a:r>
            <a:r>
              <a:rPr lang="en-US" sz="2400" dirty="0" smtClean="0"/>
              <a:t>(general outline with </a:t>
            </a:r>
            <a:r>
              <a:rPr lang="en-US" sz="2400" i="1" dirty="0" smtClean="0"/>
              <a:t>example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3933" y="1127060"/>
            <a:ext cx="810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u="sng" dirty="0" smtClean="0">
                <a:solidFill>
                  <a:srgbClr val="0070C0"/>
                </a:solidFill>
                <a:latin typeface="Arial"/>
              </a:rPr>
              <a:t>Initial problem            Escalation 1             Escalation 2            Final Questions</a:t>
            </a:r>
            <a:endParaRPr lang="en-US" sz="1800" u="sng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731" y="1418465"/>
            <a:ext cx="8404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 smtClean="0">
                <a:solidFill>
                  <a:srgbClr val="4D4D4D"/>
                </a:solidFill>
                <a:latin typeface="Arial"/>
              </a:rPr>
              <a:t>Background                       Building tension             Further tension/critical            Further thoughts?  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 smtClean="0">
                <a:solidFill>
                  <a:srgbClr val="4D4D4D"/>
                </a:solidFill>
                <a:latin typeface="Arial"/>
              </a:rPr>
              <a:t>Initial concerns                  Further concerns           decision/suicide aftermath     Ways </a:t>
            </a:r>
            <a:r>
              <a:rPr lang="en-US" sz="1400" dirty="0">
                <a:solidFill>
                  <a:srgbClr val="4D4D4D"/>
                </a:solidFill>
                <a:latin typeface="Arial"/>
              </a:rPr>
              <a:t>to increase help- </a:t>
            </a:r>
            <a:endParaRPr lang="en-US" sz="1400" dirty="0" smtClean="0">
              <a:solidFill>
                <a:srgbClr val="4D4D4D"/>
              </a:solidFill>
              <a:latin typeface="Arial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 smtClean="0">
                <a:solidFill>
                  <a:srgbClr val="4D4D4D"/>
                </a:solidFill>
                <a:latin typeface="Arial"/>
              </a:rPr>
              <a:t>							seeking/help-offering?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4D4D4D"/>
                </a:solidFill>
                <a:latin typeface="Arial"/>
              </a:rPr>
              <a:t>                                                                                                                            Ways reduce stigma?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4D4D4D"/>
                </a:solidFill>
                <a:latin typeface="Arial"/>
              </a:rPr>
              <a:t>                                                                                                                            Changes to policy/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4D4D4D"/>
                </a:solidFill>
                <a:latin typeface="Arial"/>
              </a:rPr>
              <a:t>                                                                                                                              procedures/customs?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535967" y="1511781"/>
            <a:ext cx="6299852" cy="429503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alpha val="54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19803" y="1511781"/>
            <a:ext cx="16164" cy="43227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 rot="16200000">
            <a:off x="-1025623" y="4062063"/>
            <a:ext cx="2781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 smtClean="0">
                <a:solidFill>
                  <a:srgbClr val="0070C0"/>
                </a:solidFill>
                <a:latin typeface="Arial"/>
              </a:rPr>
              <a:t>Urgency/criticality of the problem</a:t>
            </a:r>
            <a:endParaRPr lang="en-US" sz="1400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19803" y="5834526"/>
            <a:ext cx="6361171" cy="2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928703" y="5622860"/>
            <a:ext cx="6255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200" dirty="0" smtClean="0">
                <a:solidFill>
                  <a:srgbClr val="009900"/>
                </a:solidFill>
                <a:latin typeface="Arial"/>
              </a:rPr>
              <a:t>Question set one                   </a:t>
            </a:r>
            <a:r>
              <a:rPr lang="en-US" sz="1200" dirty="0" smtClean="0">
                <a:solidFill>
                  <a:srgbClr val="D2A000"/>
                </a:solidFill>
                <a:latin typeface="Arial"/>
              </a:rPr>
              <a:t>Question set  two                     </a:t>
            </a:r>
            <a:r>
              <a:rPr lang="en-US" sz="1200" dirty="0" smtClean="0">
                <a:solidFill>
                  <a:srgbClr val="C00000"/>
                </a:solidFill>
                <a:latin typeface="Arial"/>
              </a:rPr>
              <a:t>Question set three                 </a:t>
            </a:r>
            <a:endParaRPr lang="en-US" sz="1200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569425" y="1496392"/>
            <a:ext cx="45155" cy="4325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649240" y="1511781"/>
            <a:ext cx="45155" cy="4322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835819" y="1511781"/>
            <a:ext cx="45155" cy="4325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112089" y="5899859"/>
            <a:ext cx="944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 smtClean="0">
                <a:solidFill>
                  <a:srgbClr val="0070C0"/>
                </a:solidFill>
                <a:latin typeface="Arial"/>
              </a:rPr>
              <a:t>Time flow</a:t>
            </a:r>
            <a:endParaRPr lang="en-US" sz="14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9804" y="2282724"/>
            <a:ext cx="1979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i="1" dirty="0" smtClean="0">
                <a:solidFill>
                  <a:srgbClr val="D2A000"/>
                </a:solidFill>
                <a:latin typeface="Arial"/>
              </a:rPr>
              <a:t>Impulsively buys a new truck which angers his wife. He struggles to make the payment, is noticeably distracted and late to work, starts spending evenings at the bar and buys a new pistol.</a:t>
            </a:r>
            <a:endParaRPr lang="en-US" sz="1400" i="1" dirty="0">
              <a:solidFill>
                <a:srgbClr val="D2A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2686" y="2259404"/>
            <a:ext cx="1981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i="1" dirty="0" smtClean="0">
                <a:solidFill>
                  <a:srgbClr val="C00000"/>
                </a:solidFill>
                <a:latin typeface="Arial"/>
              </a:rPr>
              <a:t>Continues to arrive late at work, is very distracted and possibly drunk. Begins to make self-depreciating comments. He has an angry conversation on the phone with his wife and speeds away from work in his truck, citing a family emergency.</a:t>
            </a:r>
            <a:endParaRPr lang="en-US" sz="1400" i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967" y="2270060"/>
            <a:ext cx="20334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i="1" dirty="0" smtClean="0">
                <a:solidFill>
                  <a:srgbClr val="009900"/>
                </a:solidFill>
                <a:latin typeface="Arial"/>
              </a:rPr>
              <a:t>PFC Jones is a wheeled vehicle mechanic. He is very outgoing and well-liked. He is a skilled marksman . He likes to work hard and play hard, and in the past he has made decisions that come back to haunt him.</a:t>
            </a:r>
            <a:endParaRPr lang="en-US" sz="1400" i="1" dirty="0">
              <a:solidFill>
                <a:srgbClr val="0099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6181" y="6313714"/>
            <a:ext cx="26962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0776A"/>
              </a:buClr>
            </a:pPr>
            <a:r>
              <a:rPr lang="en-US" sz="1200" dirty="0">
                <a:solidFill>
                  <a:srgbClr val="4D4D4D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61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41" y="457200"/>
            <a:ext cx="8229600" cy="1143000"/>
          </a:xfrm>
        </p:spPr>
        <p:txBody>
          <a:bodyPr/>
          <a:lstStyle/>
          <a:p>
            <a:r>
              <a:rPr lang="en-US" sz="3600" dirty="0" smtClean="0"/>
              <a:t>Overview of Vignette </a:t>
            </a:r>
            <a:r>
              <a:rPr lang="en-US" sz="3600" dirty="0"/>
              <a:t>Q</a:t>
            </a:r>
            <a:r>
              <a:rPr lang="en-US" sz="3600" dirty="0" smtClean="0"/>
              <a:t>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Help offering</a:t>
            </a:r>
          </a:p>
          <a:p>
            <a:pPr lvl="1"/>
            <a:r>
              <a:rPr lang="en-US" sz="1800" dirty="0" smtClean="0"/>
              <a:t>What are the signs of someone needing help? (identification)</a:t>
            </a:r>
          </a:p>
          <a:p>
            <a:pPr lvl="1"/>
            <a:r>
              <a:rPr lang="en-US" sz="1800" dirty="0" smtClean="0"/>
              <a:t>Thoughts about best ways to offer help, words to use?</a:t>
            </a:r>
          </a:p>
          <a:p>
            <a:pPr lvl="1"/>
            <a:r>
              <a:rPr lang="en-US" sz="1800" dirty="0" smtClean="0"/>
              <a:t>Thought about what resources are available for help, which are “best”, pros and cons? (information gathering)</a:t>
            </a:r>
          </a:p>
          <a:p>
            <a:pPr lvl="1"/>
            <a:r>
              <a:rPr lang="en-US" sz="1800" dirty="0" smtClean="0"/>
              <a:t>Reasons to offer help and reasons not to offer help? (overcoming barriers)</a:t>
            </a:r>
          </a:p>
          <a:p>
            <a:endParaRPr lang="en-US" sz="5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Help seeking</a:t>
            </a:r>
          </a:p>
          <a:p>
            <a:pPr lvl="1"/>
            <a:r>
              <a:rPr lang="en-US" sz="1800" dirty="0" smtClean="0"/>
              <a:t>What would you do to get someone to talk or seek help?</a:t>
            </a:r>
          </a:p>
          <a:p>
            <a:pPr lvl="1"/>
            <a:r>
              <a:rPr lang="en-US" sz="1800" dirty="0" smtClean="0"/>
              <a:t>When should somebody seek help? (overcoming stigma)</a:t>
            </a:r>
          </a:p>
          <a:p>
            <a:endParaRPr lang="en-US" sz="5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Programs, policies, and barriers</a:t>
            </a:r>
          </a:p>
          <a:p>
            <a:pPr lvl="1"/>
            <a:r>
              <a:rPr lang="en-US" sz="1800" dirty="0" smtClean="0"/>
              <a:t>Perceptions of programs and policies</a:t>
            </a:r>
          </a:p>
          <a:p>
            <a:pPr lvl="1"/>
            <a:r>
              <a:rPr lang="en-US" sz="1800" dirty="0" smtClean="0"/>
              <a:t>Perceptions of possible initiatives; e.g., caring outreach--dental hygienist, financial planning teacher,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7BE9-AA46-47AE-9E0F-6C1BB13103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917"/>
            <a:ext cx="8229600" cy="1143000"/>
          </a:xfrm>
        </p:spPr>
        <p:txBody>
          <a:bodyPr/>
          <a:lstStyle/>
          <a:p>
            <a:r>
              <a:rPr lang="en-US" dirty="0" smtClean="0"/>
              <a:t>Number of Focus </a:t>
            </a:r>
            <a:r>
              <a:rPr lang="en-US" dirty="0"/>
              <a:t>G</a:t>
            </a:r>
            <a:r>
              <a:rPr lang="en-US" dirty="0" smtClean="0"/>
              <a:t>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3C39-F26D-44AD-B968-BC512A3C16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6172" y="5834743"/>
            <a:ext cx="18473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009137"/>
              </p:ext>
            </p:extLst>
          </p:nvPr>
        </p:nvGraphicFramePr>
        <p:xfrm>
          <a:off x="1315483" y="1417638"/>
          <a:ext cx="6705600" cy="491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48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928"/>
            <a:ext cx="8229600" cy="1143000"/>
          </a:xfrm>
        </p:spPr>
        <p:txBody>
          <a:bodyPr/>
          <a:lstStyle/>
          <a:p>
            <a:r>
              <a:rPr lang="en-US" dirty="0" smtClean="0"/>
              <a:t>Number of focus group participants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3C39-F26D-44AD-B968-BC512A3C162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374307"/>
              </p:ext>
            </p:extLst>
          </p:nvPr>
        </p:nvGraphicFramePr>
        <p:xfrm>
          <a:off x="1432560" y="1928074"/>
          <a:ext cx="6278880" cy="454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3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87" y="607924"/>
            <a:ext cx="8229600" cy="1143000"/>
          </a:xfrm>
        </p:spPr>
        <p:txBody>
          <a:bodyPr/>
          <a:lstStyle/>
          <a:p>
            <a:r>
              <a:rPr lang="en-US" sz="3600" dirty="0" smtClean="0"/>
              <a:t>Drawing conclusions </a:t>
            </a:r>
            <a:br>
              <a:rPr lang="en-US" sz="3600" dirty="0" smtClean="0"/>
            </a:br>
            <a:r>
              <a:rPr lang="en-US" sz="3600" dirty="0" smtClean="0"/>
              <a:t>from focus group responses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We collected over 4,000 statements from our 620+ respondents</a:t>
            </a:r>
          </a:p>
          <a:p>
            <a:pPr lvl="1"/>
            <a:r>
              <a:rPr lang="en-US" sz="1600" dirty="0" smtClean="0"/>
              <a:t>They told us how vignette characters should respond, in their opinion</a:t>
            </a:r>
          </a:p>
          <a:p>
            <a:pPr lvl="1"/>
            <a:r>
              <a:rPr lang="en-US" sz="1600" dirty="0" smtClean="0"/>
              <a:t>This allowed us to discuss suicide with precautions for human subjects concerns, and more context than a questionnaire could provide </a:t>
            </a:r>
          </a:p>
          <a:p>
            <a:r>
              <a:rPr lang="en-US" sz="1800" dirty="0"/>
              <a:t>Purpose of focus groups different from statistical analysis</a:t>
            </a:r>
          </a:p>
          <a:p>
            <a:pPr lvl="1"/>
            <a:r>
              <a:rPr lang="en-US" sz="1600" dirty="0"/>
              <a:t>Uncover viewpoints/opinions about emerging issues</a:t>
            </a:r>
          </a:p>
          <a:p>
            <a:pPr lvl="1"/>
            <a:r>
              <a:rPr lang="en-US" sz="1600" dirty="0"/>
              <a:t>Pay attention to how people use words to describe </a:t>
            </a:r>
            <a:r>
              <a:rPr lang="en-US" sz="1600" dirty="0" smtClean="0"/>
              <a:t>thoughts/opinions</a:t>
            </a:r>
            <a:endParaRPr lang="en-US" sz="1600" dirty="0"/>
          </a:p>
          <a:p>
            <a:pPr lvl="1"/>
            <a:r>
              <a:rPr lang="en-US" sz="1600" dirty="0"/>
              <a:t>Invite differing opinions </a:t>
            </a:r>
            <a:endParaRPr lang="en-US" sz="1600" dirty="0" smtClean="0"/>
          </a:p>
          <a:p>
            <a:r>
              <a:rPr lang="en-US" sz="1800" dirty="0"/>
              <a:t>We drew conclusions about direction of opinion after “triangulation”</a:t>
            </a:r>
          </a:p>
          <a:p>
            <a:pPr lvl="1"/>
            <a:r>
              <a:rPr lang="en-US" sz="1600" dirty="0"/>
              <a:t>Asked for reasons for opinion, how strongly believed</a:t>
            </a:r>
          </a:p>
          <a:p>
            <a:pPr lvl="1"/>
            <a:r>
              <a:rPr lang="en-US" sz="1600" dirty="0"/>
              <a:t>Asked whether others in the group had different reactions or beliefs about what the characters should do</a:t>
            </a:r>
          </a:p>
          <a:p>
            <a:pPr lvl="1"/>
            <a:r>
              <a:rPr lang="en-US" sz="1600" dirty="0"/>
              <a:t>Asked later groups whether they agreed with what other groups </a:t>
            </a:r>
            <a:r>
              <a:rPr lang="en-US" sz="1600" dirty="0" smtClean="0"/>
              <a:t>said</a:t>
            </a:r>
          </a:p>
          <a:p>
            <a:r>
              <a:rPr lang="en-US" sz="1800" dirty="0" smtClean="0"/>
              <a:t>We concluded that an opinion was widely held when:</a:t>
            </a:r>
          </a:p>
          <a:p>
            <a:pPr lvl="1"/>
            <a:r>
              <a:rPr lang="en-US" sz="1600" dirty="0" smtClean="0"/>
              <a:t>Expressed in three or more groups</a:t>
            </a:r>
          </a:p>
          <a:p>
            <a:pPr lvl="1"/>
            <a:r>
              <a:rPr lang="en-US" sz="1600" dirty="0" smtClean="0"/>
              <a:t>Reasons were given for an opinion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22FD-E980-4575-BD0A-8C46D770455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3" y="457200"/>
            <a:ext cx="8229600" cy="1143000"/>
          </a:xfrm>
        </p:spPr>
        <p:txBody>
          <a:bodyPr/>
          <a:lstStyle/>
          <a:p>
            <a:r>
              <a:rPr lang="en-US" sz="3600" dirty="0" smtClean="0"/>
              <a:t>Availability of training and resources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3C39-F26D-44AD-B968-BC512A3C162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5645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49623"/>
                <a:gridCol w="3318024"/>
                <a:gridCol w="1561953"/>
              </a:tblGrid>
              <a:tr h="582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Finding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Implication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Possible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translation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steps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157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There is a perception that suicide prevention training is "check the box" with </a:t>
                      </a:r>
                      <a:r>
                        <a:rPr lang="en-US" sz="1400" u="none" strike="noStrike" dirty="0" smtClean="0">
                          <a:effectLst/>
                        </a:rPr>
                        <a:t>briefing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slides </a:t>
                      </a:r>
                      <a:r>
                        <a:rPr lang="en-US" sz="1400" u="none" strike="noStrike" dirty="0">
                          <a:effectLst/>
                        </a:rPr>
                        <a:t>and </a:t>
                      </a:r>
                      <a:r>
                        <a:rPr lang="en-US" sz="1400" u="none" strike="noStrike" dirty="0" smtClean="0">
                          <a:effectLst/>
                        </a:rPr>
                        <a:t>is not well presented or well received. </a:t>
                      </a:r>
                      <a:r>
                        <a:rPr lang="en-US" sz="1400" u="none" strike="noStrike" dirty="0">
                          <a:effectLst/>
                        </a:rPr>
                        <a:t>Scenario-based </a:t>
                      </a:r>
                      <a:r>
                        <a:rPr lang="en-US" sz="1400" u="none" strike="noStrike" dirty="0" smtClean="0">
                          <a:effectLst/>
                        </a:rPr>
                        <a:t>training (like the vignettes from the focus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groups) 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is more effective and better liked.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There should be more scenario-based training and less didactic training.  Training should have more active </a:t>
                      </a:r>
                      <a:r>
                        <a:rPr lang="en-US" sz="1400" u="none" strike="noStrike" dirty="0" smtClean="0">
                          <a:effectLst/>
                        </a:rPr>
                        <a:t>participation,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with a "debrief" discussion at the end.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Scenario-based training.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011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Senior </a:t>
                      </a:r>
                      <a:r>
                        <a:rPr lang="en-US" sz="1400" u="none" strike="noStrike" dirty="0">
                          <a:effectLst/>
                        </a:rPr>
                        <a:t>enlisted and officers </a:t>
                      </a:r>
                      <a:r>
                        <a:rPr lang="en-US" sz="1400" u="none" strike="noStrike" dirty="0" smtClean="0">
                          <a:effectLst/>
                        </a:rPr>
                        <a:t>would </a:t>
                      </a:r>
                      <a:r>
                        <a:rPr lang="en-US" sz="1400" u="none" strike="noStrike" dirty="0">
                          <a:effectLst/>
                        </a:rPr>
                        <a:t>like to see more specialized training at the level of </a:t>
                      </a:r>
                      <a:r>
                        <a:rPr lang="en-US" sz="1400" u="none" strike="noStrike" dirty="0" smtClean="0">
                          <a:effectLst/>
                        </a:rPr>
                        <a:t>E7-E9s </a:t>
                      </a:r>
                      <a:r>
                        <a:rPr lang="en-US" sz="1400" u="none" strike="noStrike" dirty="0">
                          <a:effectLst/>
                        </a:rPr>
                        <a:t>and </a:t>
                      </a:r>
                      <a:r>
                        <a:rPr lang="en-US" sz="1400" u="none" strike="noStrike" dirty="0" smtClean="0">
                          <a:effectLst/>
                        </a:rPr>
                        <a:t>officers.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 successful communications strategy would focus </a:t>
                      </a:r>
                      <a:r>
                        <a:rPr lang="en-US" sz="1400" u="none" strike="noStrike" dirty="0" smtClean="0">
                          <a:effectLst/>
                        </a:rPr>
                        <a:t>separately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on  </a:t>
                      </a:r>
                      <a:r>
                        <a:rPr lang="en-US" sz="1400" u="none" strike="noStrike" dirty="0">
                          <a:effectLst/>
                        </a:rPr>
                        <a:t>senior enlisted and officers  </a:t>
                      </a:r>
                      <a:r>
                        <a:rPr lang="en-US" sz="1400" u="none" strike="noStrike" dirty="0" smtClean="0">
                          <a:effectLst/>
                        </a:rPr>
                        <a:t>to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leverage their role in suicide prevention.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Tabletop game for 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E7-E9s </a:t>
                      </a:r>
                      <a:r>
                        <a:rPr lang="en-US" sz="1400" b="1" u="none" strike="noStrike" dirty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officers.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1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Resources that fall outside the chain of command are important for discretion and to maintain privacy.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 better training and communications strategy should make servicemembers more aware of outside resources and how to use them.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new mental health app focused on getting people to appropriately offer and seek help using outside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resources.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3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669" y="483029"/>
            <a:ext cx="8229600" cy="1143000"/>
          </a:xfrm>
        </p:spPr>
        <p:txBody>
          <a:bodyPr/>
          <a:lstStyle/>
          <a:p>
            <a:r>
              <a:rPr lang="en-US" sz="2800" dirty="0" smtClean="0"/>
              <a:t>Perceptions of help-seeking, </a:t>
            </a:r>
            <a:br>
              <a:rPr lang="en-US" sz="2800" dirty="0" smtClean="0"/>
            </a:br>
            <a:r>
              <a:rPr lang="en-US" sz="2800" dirty="0" smtClean="0"/>
              <a:t>help-offering, &amp; stigma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3C39-F26D-44AD-B968-BC512A3C162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00360"/>
              </p:ext>
            </p:extLst>
          </p:nvPr>
        </p:nvGraphicFramePr>
        <p:xfrm>
          <a:off x="457200" y="1600200"/>
          <a:ext cx="8200570" cy="507163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750824"/>
                <a:gridCol w="2724873"/>
                <a:gridCol w="2724873"/>
              </a:tblGrid>
              <a:tr h="215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Finding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Implication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Possible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translation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steps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1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Servicemembers prefer </a:t>
                      </a:r>
                      <a:r>
                        <a:rPr lang="en-US" sz="1200" u="none" strike="noStrike" dirty="0" smtClean="0">
                          <a:effectLst/>
                        </a:rPr>
                        <a:t>chaplain </a:t>
                      </a:r>
                      <a:r>
                        <a:rPr lang="en-US" sz="1200" u="none" strike="noStrike" dirty="0">
                          <a:effectLst/>
                        </a:rPr>
                        <a:t>or </a:t>
                      </a:r>
                      <a:r>
                        <a:rPr lang="en-US" sz="1200" u="none" strike="noStrike" dirty="0" smtClean="0">
                          <a:effectLst/>
                        </a:rPr>
                        <a:t>family </a:t>
                      </a:r>
                      <a:r>
                        <a:rPr lang="en-US" sz="1200" u="none" strike="noStrike" dirty="0">
                          <a:effectLst/>
                        </a:rPr>
                        <a:t>c</a:t>
                      </a:r>
                      <a:r>
                        <a:rPr lang="en-US" sz="1200" u="none" strike="noStrike" dirty="0" smtClean="0">
                          <a:effectLst/>
                        </a:rPr>
                        <a:t>ounselor </a:t>
                      </a:r>
                      <a:r>
                        <a:rPr lang="en-US" sz="1200" u="none" strike="noStrike" dirty="0">
                          <a:effectLst/>
                        </a:rPr>
                        <a:t>as 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f</a:t>
                      </a:r>
                      <a:r>
                        <a:rPr lang="en-US" sz="1200" u="none" strike="noStrike" dirty="0" smtClean="0">
                          <a:effectLst/>
                        </a:rPr>
                        <a:t>irst-line helper.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More training in suicide prevention for </a:t>
                      </a:r>
                      <a:r>
                        <a:rPr lang="en-US" sz="1200" u="none" strike="noStrike" dirty="0" smtClean="0">
                          <a:effectLst/>
                        </a:rPr>
                        <a:t>chaplains </a:t>
                      </a:r>
                      <a:r>
                        <a:rPr lang="en-US" sz="1200" u="none" strike="noStrike" dirty="0">
                          <a:effectLst/>
                        </a:rPr>
                        <a:t>and </a:t>
                      </a:r>
                      <a:r>
                        <a:rPr lang="en-US" sz="1200" u="none" strike="noStrike" dirty="0" smtClean="0">
                          <a:effectLst/>
                        </a:rPr>
                        <a:t>family </a:t>
                      </a:r>
                      <a:r>
                        <a:rPr lang="en-US" sz="1200" u="none" strike="noStrike" dirty="0">
                          <a:effectLst/>
                        </a:rPr>
                        <a:t>c</a:t>
                      </a:r>
                      <a:r>
                        <a:rPr lang="en-US" sz="1200" u="none" strike="noStrike" dirty="0" smtClean="0">
                          <a:effectLst/>
                        </a:rPr>
                        <a:t>ounselors </a:t>
                      </a:r>
                      <a:r>
                        <a:rPr lang="en-US" sz="1200" u="none" strike="noStrike" dirty="0">
                          <a:effectLst/>
                        </a:rPr>
                        <a:t>might be needed.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Suicide-prevention</a:t>
                      </a:r>
                      <a:r>
                        <a:rPr lang="en-US" sz="1400" b="1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abletop </a:t>
                      </a:r>
                      <a:r>
                        <a:rPr lang="en-US" sz="1400" b="1" u="none" strike="noStrike" dirty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game for chaplains and family 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counselors.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6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Participants would rather see </a:t>
                      </a:r>
                      <a:r>
                        <a:rPr lang="en-US" sz="1200" u="none" strike="noStrike" dirty="0" smtClean="0">
                          <a:effectLst/>
                        </a:rPr>
                        <a:t>a troubled servicemember </a:t>
                      </a:r>
                      <a:r>
                        <a:rPr lang="en-US" sz="1200" u="none" strike="noStrike" dirty="0">
                          <a:effectLst/>
                        </a:rPr>
                        <a:t>seek help than have others require him/her to get help.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 communications theme might be "your friends want you to be healthy." Our focus groups documented many </a:t>
                      </a:r>
                      <a:r>
                        <a:rPr lang="en-US" sz="1200" u="none" strike="noStrike" dirty="0" smtClean="0">
                          <a:effectLst/>
                        </a:rPr>
                        <a:t>statements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supporting help-seeking</a:t>
                      </a:r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Develop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400" b="1" i="0" u="sng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communications campaign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 based on this insight.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70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</a:rPr>
                        <a:t>Junior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focus groups believe that, if som</a:t>
                      </a:r>
                      <a:r>
                        <a:rPr lang="en-US" sz="1200" u="none" strike="noStrike" dirty="0" smtClean="0">
                          <a:effectLst/>
                        </a:rPr>
                        <a:t>eone </a:t>
                      </a:r>
                      <a:r>
                        <a:rPr lang="en-US" sz="1200" u="none" strike="noStrike" dirty="0">
                          <a:effectLst/>
                        </a:rPr>
                        <a:t>seeks help, they might be labeled as </a:t>
                      </a:r>
                      <a:r>
                        <a:rPr lang="en-US" sz="1200" u="none" strike="noStrike" dirty="0" smtClean="0">
                          <a:effectLst/>
                        </a:rPr>
                        <a:t>crazy,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weak, or</a:t>
                      </a:r>
                      <a:r>
                        <a:rPr lang="en-US" sz="1200" u="none" strike="noStrike" dirty="0" smtClean="0">
                          <a:effectLst/>
                        </a:rPr>
                        <a:t> trying </a:t>
                      </a:r>
                      <a:r>
                        <a:rPr lang="en-US" sz="1200" u="none" strike="noStrike" dirty="0">
                          <a:effectLst/>
                        </a:rPr>
                        <a:t>to get out of work (the </a:t>
                      </a:r>
                      <a:r>
                        <a:rPr lang="en-US" sz="1200" u="none" strike="noStrike" dirty="0" smtClean="0">
                          <a:effectLst/>
                        </a:rPr>
                        <a:t>worst!).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 communications campaign might be </a:t>
                      </a:r>
                      <a:r>
                        <a:rPr lang="en-US" sz="1200" u="none" strike="noStrike" dirty="0" smtClean="0">
                          <a:effectLst/>
                        </a:rPr>
                        <a:t>effective showing </a:t>
                      </a:r>
                      <a:r>
                        <a:rPr lang="en-US" sz="1200" u="none" strike="noStrike" dirty="0">
                          <a:effectLst/>
                        </a:rPr>
                        <a:t>examples of people who have successfully sought help.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Develop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400" b="1" i="0" u="sng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communication campaign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based on this insight—e.g., “getting help is strong.”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39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Servicemembers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are more likely to help a good performer get back on track than a poor performer.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Commands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might need to be more vigilant for potential suicides with poor performers who do not have support within the unit.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tabletop game for leadership that addresses this issue.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39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Unit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members might not recognize that someone is stressed until their performance worsens.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Intervention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might be delayed by overlooking behavior issues just because the individual is a good performer.</a:t>
                      </a:r>
                      <a:endParaRPr lang="en-US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tabletop game for leadership that addresses this issue.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10101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5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860" y="511715"/>
            <a:ext cx="8229600" cy="1143000"/>
          </a:xfrm>
        </p:spPr>
        <p:txBody>
          <a:bodyPr/>
          <a:lstStyle/>
          <a:p>
            <a:r>
              <a:rPr lang="en-US" sz="2400" dirty="0" smtClean="0"/>
              <a:t>Perceptions of help-seeking, help-offering, &amp; stigma (2)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3C39-F26D-44AD-B968-BC512A3C162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9848"/>
              </p:ext>
            </p:extLst>
          </p:nvPr>
        </p:nvGraphicFramePr>
        <p:xfrm>
          <a:off x="457200" y="1600200"/>
          <a:ext cx="8200570" cy="343747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750824"/>
                <a:gridCol w="2724873"/>
                <a:gridCol w="2724873"/>
              </a:tblGrid>
              <a:tr h="215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Finding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Implication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Possible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translation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steps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1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Junior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focus groups believe that one of the biggest obstacles to seeking help is fear of losing security clearance or access to firearms to do job.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again points to the importance of the chaplain and family counselor, where problems are not documented in a way that could hurt careers.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400" b="1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sng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communications campaign </a:t>
                      </a:r>
                      <a:r>
                        <a:rPr lang="en-US" sz="1400" b="1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might include clarifications of rules regarding mental health, including the change in Question 21 that people who seek help for combat-related issues or who receive marital counseling don’t have to answer “yes” to mental health treatment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6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Servicemembers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are trained in what to look for so they know what to hide.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Warning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signs manifest themselves as “weak signals” and are often missed or misinterpreted.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 on cognitive biases could help with the interpretation of weak signals.  The network or peers and direct-line supervisors needs to be empowered to pay attention to weak signals every do to create a vital safety net.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7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03" y="457200"/>
            <a:ext cx="8229600" cy="1143000"/>
          </a:xfrm>
        </p:spPr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3C39-F26D-44AD-B968-BC512A3C162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69812"/>
              </p:ext>
            </p:extLst>
          </p:nvPr>
        </p:nvGraphicFramePr>
        <p:xfrm>
          <a:off x="457200" y="1647825"/>
          <a:ext cx="8090807" cy="475348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679675"/>
                <a:gridCol w="2874779"/>
                <a:gridCol w="2536353"/>
              </a:tblGrid>
              <a:tr h="209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Implications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Possible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translation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steps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0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Leadership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focus groups believe that the stigma reduction message is getting through.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message is being heard but not necessarily believed because of stories of past actions.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 panose="020F0502020204030204" pitchFamily="34" charset="0"/>
                        </a:rPr>
                        <a:t> app for suicide prevention would focus on reducing self-stigma by emphasizing successful examples of getting help.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Unit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cohesiveness if compromised when stigma is present.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Units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should openly discuss the consequences of action or inaction, perhaps as part of their scenario-based training.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+mn-lt"/>
                        </a:rPr>
                        <a:t>Scenario-based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+mn-lt"/>
                        </a:rPr>
                        <a:t> training.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Leaders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often learn of risky behaviors when it is too late.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Servicemembers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need to be able to approach their NCOs or other command leaders for advice and guidance and not just later on for “problem solving.”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Calibri"/>
                        </a:rPr>
                        <a:t>Develop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400" b="1" i="0" u="sng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/>
                        </a:rPr>
                        <a:t>communications campaign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10101"/>
                          </a:solidFill>
                          <a:effectLst/>
                          <a:latin typeface="Calibri"/>
                        </a:rPr>
                        <a:t>based on this insight, e.g., “Talk before it gets worse.”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/>
                      </a:endParaRPr>
                    </a:p>
                  </a:txBody>
                  <a:tcPr marL="7906" marR="7906" marT="79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Personal leadership is </a:t>
                      </a:r>
                      <a:r>
                        <a:rPr lang="en-US" sz="1200" u="none" strike="noStrike" dirty="0" smtClean="0">
                          <a:effectLst/>
                        </a:rPr>
                        <a:t>required </a:t>
                      </a:r>
                      <a:r>
                        <a:rPr lang="en-US" sz="1200" u="none" strike="noStrike" dirty="0">
                          <a:effectLst/>
                        </a:rPr>
                        <a:t>to speak up when someone is perceived to be </a:t>
                      </a:r>
                      <a:r>
                        <a:rPr lang="en-US" sz="1200" u="none" strike="noStrike" dirty="0" smtClean="0">
                          <a:effectLst/>
                        </a:rPr>
                        <a:t>at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risk.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 culture of silence </a:t>
                      </a:r>
                      <a:r>
                        <a:rPr lang="en-US" sz="1200" u="none" strike="noStrike" dirty="0" smtClean="0">
                          <a:effectLst/>
                        </a:rPr>
                        <a:t>often exists because of the fear of the unknown about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the consequences of speaking up.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10101"/>
                          </a:solidFill>
                          <a:effectLst/>
                        </a:rPr>
                        <a:t>Scenario-based training 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</a:rPr>
                        <a:t>or</a:t>
                      </a:r>
                      <a:r>
                        <a:rPr lang="en-US" sz="1400" b="1" u="none" strike="noStrike" baseline="0" dirty="0" smtClean="0">
                          <a:solidFill>
                            <a:srgbClr val="010101"/>
                          </a:solidFill>
                          <a:effectLst/>
                        </a:rPr>
                        <a:t> a tabletop game that emphasizes how to offer help in an appropriate way.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200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Accountability rests in each person individually, not just in the chain of </a:t>
                      </a:r>
                      <a:r>
                        <a:rPr lang="en-US" sz="1200" u="none" strike="noStrike" dirty="0" smtClean="0">
                          <a:effectLst/>
                        </a:rPr>
                        <a:t>command.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If personal accountability rests only in the chain of command and not within each person individually  (whether </a:t>
                      </a:r>
                      <a:r>
                        <a:rPr lang="en-US" sz="1200" u="none" strike="noStrike" dirty="0" smtClean="0">
                          <a:effectLst/>
                        </a:rPr>
                        <a:t>it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is 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the person at risk, or </a:t>
                      </a:r>
                      <a:r>
                        <a:rPr lang="en-US" sz="1200" u="none" strike="noStrike" dirty="0" smtClean="0">
                          <a:effectLst/>
                        </a:rPr>
                        <a:t> the one in </a:t>
                      </a:r>
                      <a:r>
                        <a:rPr lang="en-US" sz="1200" u="none" strike="noStrike" dirty="0">
                          <a:effectLst/>
                        </a:rPr>
                        <a:t>a position to offer help), if will be difficult to intervene.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10101"/>
                          </a:solidFill>
                          <a:effectLst/>
                        </a:rPr>
                        <a:t>Scenario-based training or 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</a:rPr>
                        <a:t>a tabletop game</a:t>
                      </a:r>
                      <a:r>
                        <a:rPr lang="en-US" sz="1400" b="1" u="none" strike="noStrike" baseline="0" dirty="0" smtClean="0">
                          <a:solidFill>
                            <a:srgbClr val="010101"/>
                          </a:solidFill>
                          <a:effectLst/>
                        </a:rPr>
                        <a:t> that em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</a:rPr>
                        <a:t>phasizes individual </a:t>
                      </a:r>
                      <a:r>
                        <a:rPr lang="en-US" sz="1400" b="1" u="none" strike="noStrike" dirty="0">
                          <a:solidFill>
                            <a:srgbClr val="010101"/>
                          </a:solidFill>
                          <a:effectLst/>
                        </a:rPr>
                        <a:t>and </a:t>
                      </a:r>
                      <a:r>
                        <a:rPr lang="en-US" sz="1400" b="1" u="none" strike="noStrike" dirty="0" smtClean="0">
                          <a:solidFill>
                            <a:srgbClr val="010101"/>
                          </a:solidFill>
                          <a:effectLst/>
                        </a:rPr>
                        <a:t>chain-of-command responsibilities.</a:t>
                      </a:r>
                      <a:endParaRPr lang="en-US" sz="1400" b="1" i="0" u="none" strike="noStrike" dirty="0">
                        <a:solidFill>
                          <a:srgbClr val="01010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14" y="457200"/>
            <a:ext cx="8229600" cy="1143000"/>
          </a:xfrm>
        </p:spPr>
        <p:txBody>
          <a:bodyPr/>
          <a:lstStyle/>
          <a:p>
            <a:r>
              <a:rPr lang="en-US" sz="3600" dirty="0" smtClean="0"/>
              <a:t>Summary of possible translation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Combining what we learned from the literature review and the focus groups, there are several promising ways forward: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Tabletop games for leadership or help-givers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Scenario-based </a:t>
            </a:r>
            <a:r>
              <a:rPr lang="en-US" sz="2400" dirty="0"/>
              <a:t>training </a:t>
            </a:r>
            <a:r>
              <a:rPr lang="en-US" sz="2400" dirty="0" smtClean="0"/>
              <a:t>for all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Mental </a:t>
            </a:r>
            <a:r>
              <a:rPr lang="en-US" sz="2400" dirty="0"/>
              <a:t>health app to help bridge the gap between troubled </a:t>
            </a:r>
            <a:r>
              <a:rPr lang="en-US" sz="2400" dirty="0" smtClean="0"/>
              <a:t>Service members </a:t>
            </a:r>
            <a:r>
              <a:rPr lang="en-US" sz="2400" dirty="0"/>
              <a:t>and potential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Communications </a:t>
            </a:r>
            <a:r>
              <a:rPr lang="en-US" sz="2400" b="1" dirty="0"/>
              <a:t>campaign messages based on </a:t>
            </a:r>
            <a:r>
              <a:rPr lang="en-US" sz="2400" b="1" dirty="0" smtClean="0"/>
              <a:t>themes from </a:t>
            </a:r>
            <a:r>
              <a:rPr lang="en-US" sz="2400" b="1" dirty="0"/>
              <a:t>the focus </a:t>
            </a:r>
            <a:r>
              <a:rPr lang="en-US" sz="2400" b="1" dirty="0" smtClean="0"/>
              <a:t>groups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22FD-E980-4575-BD0A-8C46D770455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Study </a:t>
            </a:r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2754"/>
            <a:ext cx="6400800" cy="1752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Henry Griffis, Ph.D. &amp; Neil Carey, Ph.D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Center for Naval Analyses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979" y="1233116"/>
            <a:ext cx="7772400" cy="1470025"/>
          </a:xfrm>
        </p:spPr>
        <p:txBody>
          <a:bodyPr/>
          <a:lstStyle/>
          <a:p>
            <a:r>
              <a:rPr lang="en-US" dirty="0" smtClean="0"/>
              <a:t>Implications: </a:t>
            </a:r>
            <a:br>
              <a:rPr lang="en-US" dirty="0" smtClean="0"/>
            </a:br>
            <a:r>
              <a:rPr lang="en-US" dirty="0" smtClean="0"/>
              <a:t>Translation of Study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779" y="300598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Laura Neely, </a:t>
            </a:r>
            <a:r>
              <a:rPr lang="en-US" dirty="0" err="1" smtClean="0">
                <a:solidFill>
                  <a:schemeClr val="tx1"/>
                </a:solidFill>
              </a:rPr>
              <a:t>Psy.D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Defense Suicide Prevention Office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531813"/>
            <a:ext cx="8229600" cy="1143000"/>
          </a:xfrm>
        </p:spPr>
        <p:txBody>
          <a:bodyPr/>
          <a:lstStyle/>
          <a:p>
            <a:r>
              <a:rPr lang="en-US" sz="3600" dirty="0" smtClean="0"/>
              <a:t>Defense Strategy for Suicide Prevention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Goal 2</a:t>
            </a:r>
            <a:r>
              <a:rPr lang="en-US" sz="2800" dirty="0"/>
              <a:t>: Implement research-informed communication efforts within the Department of Defense that prevent suicide by changing knowledge, attitudes, and behaviors</a:t>
            </a:r>
          </a:p>
          <a:p>
            <a:r>
              <a:rPr lang="en-US" sz="2800" b="1" dirty="0"/>
              <a:t>Objective 2.1</a:t>
            </a:r>
            <a:r>
              <a:rPr lang="en-US" sz="2800" dirty="0"/>
              <a:t>: Develop, implement, and </a:t>
            </a:r>
            <a:r>
              <a:rPr lang="en-US" sz="2800" b="1" u="sng" dirty="0"/>
              <a:t>evaluate</a:t>
            </a:r>
            <a:r>
              <a:rPr lang="en-US" sz="2800" dirty="0"/>
              <a:t> research-informed communication efforts to reach defined segments of the Military Community regarding suicide </a:t>
            </a:r>
            <a:r>
              <a:rPr lang="en-US" sz="2800" dirty="0" smtClean="0"/>
              <a:t>prevention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6425"/>
            <a:ext cx="73152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DEOCS</a:t>
            </a:r>
            <a:r>
              <a:rPr lang="en-US" sz="3200" dirty="0" smtClean="0"/>
              <a:t> Help </a:t>
            </a:r>
            <a:r>
              <a:rPr lang="en-US" sz="3200" dirty="0"/>
              <a:t>Seeking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Given Suicidal </a:t>
            </a:r>
            <a:r>
              <a:rPr lang="en-US" sz="3200" dirty="0"/>
              <a:t>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F7D1-24D5-8C4B-9701-222FAD35228A}" type="slidenum">
              <a:rPr lang="en-US" smtClean="0"/>
              <a:t>22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22221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Intimate partners, friends, </a:t>
            </a:r>
            <a:r>
              <a:rPr lang="en-US" sz="1800" dirty="0" smtClean="0"/>
              <a:t>parents/parental figures, and mental health professionals are </a:t>
            </a:r>
            <a:r>
              <a:rPr lang="en-US" sz="1800" dirty="0"/>
              <a:t>most likely to be sought for support by </a:t>
            </a:r>
            <a:r>
              <a:rPr lang="en-US" sz="1800" dirty="0" smtClean="0"/>
              <a:t>members experiencing </a:t>
            </a:r>
            <a:r>
              <a:rPr lang="en-US" sz="1800" dirty="0"/>
              <a:t>suicidal thoughts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20% </a:t>
            </a:r>
            <a:r>
              <a:rPr lang="en-US" sz="1800" dirty="0"/>
              <a:t>of this </a:t>
            </a:r>
            <a:r>
              <a:rPr lang="en-US" sz="1800" dirty="0" smtClean="0"/>
              <a:t>sample </a:t>
            </a:r>
            <a:r>
              <a:rPr lang="en-US" sz="1800" dirty="0"/>
              <a:t>indicate they would not seek help from anyone if they were experiencing suicidal thoughts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33400" y="3200400"/>
          <a:ext cx="8201026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61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DEOCS</a:t>
            </a:r>
            <a:r>
              <a:rPr lang="en-US" dirty="0" smtClean="0"/>
              <a:t> Barriers </a:t>
            </a:r>
            <a:r>
              <a:rPr lang="en-US" dirty="0"/>
              <a:t>to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F7D1-24D5-8C4B-9701-222FAD35228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53400" cy="20574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Commanders and suicide researchers are interested in eliminating barriers that prevent service members from seeking care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Being </a:t>
            </a:r>
            <a:r>
              <a:rPr lang="en-US" dirty="0"/>
              <a:t>perceived as “broken</a:t>
            </a:r>
            <a:r>
              <a:rPr lang="en-US" dirty="0" smtClean="0"/>
              <a:t>”, privacy </a:t>
            </a:r>
            <a:r>
              <a:rPr lang="en-US" dirty="0"/>
              <a:t>and negative career implications will most likely prevent this </a:t>
            </a:r>
            <a:r>
              <a:rPr lang="en-US" dirty="0" smtClean="0"/>
              <a:t>sample </a:t>
            </a:r>
            <a:r>
              <a:rPr lang="en-US" dirty="0"/>
              <a:t>from seeking care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838200" y="3505200"/>
          <a:ext cx="7803396" cy="315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3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838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SOFS-A</a:t>
            </a:r>
            <a:r>
              <a:rPr lang="en-US" dirty="0" smtClean="0"/>
              <a:t> Barriers </a:t>
            </a:r>
            <a:r>
              <a:rPr lang="en-US" dirty="0"/>
              <a:t>to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F7D1-24D5-8C4B-9701-222FAD35228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2286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Being </a:t>
            </a:r>
            <a:r>
              <a:rPr lang="en-US" sz="2000" dirty="0"/>
              <a:t>perceived as “broken” and negative career implications </a:t>
            </a:r>
            <a:r>
              <a:rPr lang="en-US" sz="2000" dirty="0" smtClean="0"/>
              <a:t>most often prevent members </a:t>
            </a:r>
            <a:r>
              <a:rPr lang="en-US" sz="2000" dirty="0"/>
              <a:t>from seeking care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792 active duty members provided write-in comments addressing other reasons why individuals who need mental health care would </a:t>
            </a:r>
            <a:r>
              <a:rPr lang="en-US" sz="2000" u="sng" dirty="0"/>
              <a:t>not</a:t>
            </a:r>
            <a:r>
              <a:rPr lang="en-US" sz="2000" dirty="0"/>
              <a:t> seek help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Key themes are consistent with literature on help-seeking barriers: </a:t>
            </a:r>
            <a:r>
              <a:rPr lang="en-US" sz="1800" b="1" dirty="0"/>
              <a:t>Pride, Embarrassment, Stigma, Impact on Career, </a:t>
            </a:r>
            <a:r>
              <a:rPr lang="en-US" sz="1800" b="1" dirty="0" smtClean="0"/>
              <a:t>Trust</a:t>
            </a:r>
            <a:endParaRPr lang="en-US" sz="1800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533400" y="3733800"/>
          <a:ext cx="8115300" cy="31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575" y="446088"/>
            <a:ext cx="8229600" cy="1143000"/>
          </a:xfrm>
        </p:spPr>
        <p:txBody>
          <a:bodyPr/>
          <a:lstStyle/>
          <a:p>
            <a:r>
              <a:rPr lang="en-US" dirty="0" smtClean="0"/>
              <a:t>Communications Campaign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5118100" cy="4025900"/>
          </a:xfrm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3429000" cy="472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A Service member has suicide ideation…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Seeks help, receives treatment, and fully recovers.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Loses his clearance and separates from the military, but still has a successful civilian career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But refuses to seek help, deteriorates to the point of command directed evaluation.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Seeks help, is supported by his command and unit, and returns to full duty status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+mj-lt"/>
              <a:buAutoNum type="alphaU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And goes through the Med Board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Communications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Decrease Fear of the Unknown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Educate Service members on actual (not perceived) consequences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Promote Problem-Solving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Instill Hope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Decrease Dichotomous Thinking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If I don’t have my military career, I have nothing</a:t>
            </a: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57200"/>
            <a:ext cx="8229600" cy="1143000"/>
          </a:xfrm>
        </p:spPr>
        <p:txBody>
          <a:bodyPr/>
          <a:lstStyle/>
          <a:p>
            <a:r>
              <a:rPr lang="en-US" sz="3600" dirty="0" smtClean="0"/>
              <a:t>Evaluating Communications Campaigns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Principles of Effective Health 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Strategic </a:t>
            </a:r>
            <a:r>
              <a:rPr lang="en-US" dirty="0"/>
              <a:t>Planning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Analysis </a:t>
            </a:r>
            <a:r>
              <a:rPr lang="en-US" dirty="0"/>
              <a:t>and Goal </a:t>
            </a:r>
            <a:r>
              <a:rPr lang="en-US" dirty="0" smtClean="0"/>
              <a:t>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Target </a:t>
            </a:r>
            <a:r>
              <a:rPr lang="en-US" dirty="0"/>
              <a:t>Audiences and Behaviors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Audience </a:t>
            </a:r>
            <a:r>
              <a:rPr lang="en-US" dirty="0"/>
              <a:t>Research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Creative </a:t>
            </a:r>
            <a:r>
              <a:rPr lang="en-US" dirty="0"/>
              <a:t>Brief and Evaluation </a:t>
            </a:r>
            <a:r>
              <a:rPr lang="en-US" dirty="0" smtClean="0"/>
              <a:t>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and Delivery of Messages and </a:t>
            </a:r>
            <a:r>
              <a:rPr lang="en-US" dirty="0" smtClean="0"/>
              <a:t>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Pretesting </a:t>
            </a:r>
            <a:r>
              <a:rPr lang="en-US" dirty="0"/>
              <a:t>at Each Stage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457200"/>
            <a:ext cx="8229600" cy="1143000"/>
          </a:xfrm>
        </p:spPr>
        <p:txBody>
          <a:bodyPr/>
          <a:lstStyle/>
          <a:p>
            <a:r>
              <a:rPr lang="en-US" sz="3600" dirty="0"/>
              <a:t>Evaluating Communications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u="sng" dirty="0"/>
              <a:t>Communication Strategy 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(</a:t>
            </a:r>
            <a:r>
              <a:rPr lang="en-US" sz="2000" u="sng" dirty="0"/>
              <a:t>Independent Variables)</a:t>
            </a:r>
            <a:endParaRPr lang="en-US" sz="2000" dirty="0"/>
          </a:p>
          <a:p>
            <a:pPr lvl="0"/>
            <a:r>
              <a:rPr lang="en-US" sz="2000" dirty="0"/>
              <a:t>Psychosocial attributes of the receiver</a:t>
            </a:r>
          </a:p>
          <a:p>
            <a:pPr lvl="0"/>
            <a:r>
              <a:rPr lang="en-US" sz="2000" dirty="0"/>
              <a:t>Source or spokesperson</a:t>
            </a:r>
          </a:p>
          <a:p>
            <a:pPr lvl="0"/>
            <a:r>
              <a:rPr lang="en-US" sz="2000" dirty="0"/>
              <a:t>Settings/ channels/ activities/ materials used to disseminate the message</a:t>
            </a:r>
          </a:p>
          <a:p>
            <a:pPr lvl="0"/>
            <a:r>
              <a:rPr lang="en-US" sz="2000" dirty="0"/>
              <a:t>Message </a:t>
            </a:r>
            <a:r>
              <a:rPr lang="en-US" sz="2000" dirty="0" smtClean="0"/>
              <a:t>itself</a:t>
            </a:r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Dependent </a:t>
            </a:r>
            <a:r>
              <a:rPr lang="en-US" sz="2000" u="sng" dirty="0"/>
              <a:t>Variables 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(</a:t>
            </a:r>
            <a:r>
              <a:rPr lang="en-US" sz="2000" u="sng" dirty="0"/>
              <a:t>sample categories)</a:t>
            </a:r>
            <a:r>
              <a:rPr lang="en-US" sz="2000" dirty="0"/>
              <a:t>:</a:t>
            </a:r>
          </a:p>
          <a:p>
            <a:pPr lvl="0"/>
            <a:r>
              <a:rPr lang="en-US" sz="2000" dirty="0"/>
              <a:t>Exposure</a:t>
            </a:r>
          </a:p>
          <a:p>
            <a:pPr lvl="0"/>
            <a:r>
              <a:rPr lang="en-US" sz="2000" dirty="0"/>
              <a:t>Attention</a:t>
            </a:r>
          </a:p>
          <a:p>
            <a:pPr lvl="0"/>
            <a:r>
              <a:rPr lang="en-US" sz="2000" dirty="0"/>
              <a:t>Comprehension</a:t>
            </a:r>
          </a:p>
          <a:p>
            <a:pPr lvl="0"/>
            <a:r>
              <a:rPr lang="en-US" sz="2000" dirty="0"/>
              <a:t>Yielding</a:t>
            </a:r>
          </a:p>
          <a:p>
            <a:pPr lvl="0"/>
            <a:r>
              <a:rPr lang="en-US" sz="2000" dirty="0"/>
              <a:t>Attitude Change</a:t>
            </a:r>
          </a:p>
          <a:p>
            <a:pPr lvl="0"/>
            <a:r>
              <a:rPr lang="en-US" sz="2000" dirty="0"/>
              <a:t>Behavior</a:t>
            </a:r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/>
          <a:lstStyle/>
          <a:p>
            <a:r>
              <a:rPr lang="en-US" dirty="0" smtClean="0"/>
              <a:t>Types of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Formative Evaluation </a:t>
            </a:r>
            <a:r>
              <a:rPr lang="en-US" dirty="0"/>
              <a:t>– Assists in development to effective strategies to decrease problems (pilot)</a:t>
            </a:r>
          </a:p>
          <a:p>
            <a:pPr lvl="0"/>
            <a:r>
              <a:rPr lang="en-US" u="sng" dirty="0"/>
              <a:t>Process Evaluation </a:t>
            </a:r>
            <a:r>
              <a:rPr lang="en-US" dirty="0"/>
              <a:t>– how well it is delivered as planned</a:t>
            </a:r>
          </a:p>
          <a:p>
            <a:pPr lvl="0"/>
            <a:r>
              <a:rPr lang="en-US" u="sng" dirty="0"/>
              <a:t>Summative Evaluation</a:t>
            </a:r>
            <a:r>
              <a:rPr lang="en-US" dirty="0"/>
              <a:t> – evaluating if your message reached intended audience, achieved impact &amp;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Outline and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Study </a:t>
            </a:r>
            <a:r>
              <a:rPr lang="en-US" sz="2800" dirty="0" smtClean="0"/>
              <a:t>overview</a:t>
            </a:r>
          </a:p>
          <a:p>
            <a:r>
              <a:rPr lang="en-US" sz="2800" dirty="0" smtClean="0"/>
              <a:t>Vignette </a:t>
            </a:r>
            <a:r>
              <a:rPr lang="en-US" sz="2800" dirty="0"/>
              <a:t>development and </a:t>
            </a:r>
            <a:r>
              <a:rPr lang="en-US" sz="2800" dirty="0" smtClean="0"/>
              <a:t>overview</a:t>
            </a:r>
          </a:p>
          <a:p>
            <a:r>
              <a:rPr lang="en-US" sz="2800" dirty="0" smtClean="0"/>
              <a:t>Number of focus groups and participants</a:t>
            </a:r>
          </a:p>
          <a:p>
            <a:r>
              <a:rPr lang="en-US" sz="2800" dirty="0" smtClean="0"/>
              <a:t>Drawing conclusions from focus groups</a:t>
            </a:r>
          </a:p>
          <a:p>
            <a:r>
              <a:rPr lang="en-US" sz="2800" dirty="0" smtClean="0"/>
              <a:t>Findings and implementation ideas</a:t>
            </a:r>
          </a:p>
          <a:p>
            <a:pPr lvl="1"/>
            <a:r>
              <a:rPr lang="en-US" sz="2600" dirty="0" smtClean="0"/>
              <a:t>Training and resources</a:t>
            </a:r>
          </a:p>
          <a:p>
            <a:pPr lvl="1"/>
            <a:r>
              <a:rPr lang="en-US" sz="2600" dirty="0" smtClean="0"/>
              <a:t>Perceptions </a:t>
            </a:r>
          </a:p>
          <a:p>
            <a:pPr lvl="1"/>
            <a:r>
              <a:rPr lang="en-US" sz="2600" dirty="0" smtClean="0"/>
              <a:t>Leadership</a:t>
            </a:r>
            <a:endParaRPr lang="en-US" sz="2600" dirty="0"/>
          </a:p>
          <a:p>
            <a:r>
              <a:rPr lang="en-US" sz="2800" dirty="0" smtClean="0"/>
              <a:t>Summary of possible implementation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22FD-E980-4575-BD0A-8C46D77045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DSPO funded a research study, conducted by CNA, to understand further Service members beliefs about stigma and help-seeking</a:t>
            </a:r>
          </a:p>
          <a:p>
            <a:r>
              <a:rPr lang="en-US" dirty="0" smtClean="0"/>
              <a:t>DSPO &amp; CNA will translate these results into a communications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01F-72BA-4D6C-8025-5808C85230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DoD Policy Review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Key tensions exist between privacy of service members and commanders need to assess fitness</a:t>
            </a:r>
          </a:p>
          <a:p>
            <a:pPr lvl="1"/>
            <a:r>
              <a:rPr lang="en-US" sz="1600" dirty="0" smtClean="0"/>
              <a:t>RAND identified 97 policies that prohibit the actions of persons with mental health disorders (PWMHDs)—</a:t>
            </a:r>
            <a:r>
              <a:rPr lang="en-US" sz="1600" i="1" dirty="0" smtClean="0"/>
              <a:t>most prohibit  service members from serving in certain positions</a:t>
            </a:r>
            <a:endParaRPr lang="en-US" sz="1600" i="1" dirty="0"/>
          </a:p>
          <a:p>
            <a:endParaRPr lang="en-US" sz="6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Ambiguities occur in the language of DoD policies</a:t>
            </a:r>
          </a:p>
          <a:p>
            <a:pPr lvl="1"/>
            <a:r>
              <a:rPr lang="en-US" sz="1600" dirty="0" smtClean="0"/>
              <a:t>Wording makes it unclear whether exclusions concern having had a mental health disorder </a:t>
            </a:r>
            <a:r>
              <a:rPr lang="en-US" sz="1600" i="1" dirty="0" smtClean="0"/>
              <a:t>in the past</a:t>
            </a:r>
            <a:r>
              <a:rPr lang="en-US" sz="1600" dirty="0" smtClean="0"/>
              <a:t>, </a:t>
            </a:r>
            <a:r>
              <a:rPr lang="en-US" sz="1600" i="1" dirty="0" smtClean="0"/>
              <a:t>currently</a:t>
            </a:r>
            <a:r>
              <a:rPr lang="en-US" sz="1600" dirty="0" smtClean="0"/>
              <a:t> having a diagnosis, or currently having a diagnosis </a:t>
            </a:r>
            <a:r>
              <a:rPr lang="en-US" sz="1600" i="1" dirty="0" smtClean="0"/>
              <a:t>that is managed adequately with treatment</a:t>
            </a:r>
          </a:p>
          <a:p>
            <a:endParaRPr lang="en-US" sz="6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Policies </a:t>
            </a:r>
            <a:r>
              <a:rPr lang="en-US" sz="2000" dirty="0">
                <a:solidFill>
                  <a:srgbClr val="0070C0"/>
                </a:solidFill>
              </a:rPr>
              <a:t>do not yet address stigma of those in mental health treatment</a:t>
            </a:r>
          </a:p>
          <a:p>
            <a:pPr lvl="1"/>
            <a:r>
              <a:rPr lang="en-US" sz="1600" dirty="0"/>
              <a:t>Consider policies to protect those in treatment or </a:t>
            </a:r>
            <a:r>
              <a:rPr lang="en-US" sz="1600" dirty="0" smtClean="0"/>
              <a:t>to help cope </a:t>
            </a:r>
            <a:r>
              <a:rPr lang="en-US" sz="1600" dirty="0"/>
              <a:t>with stigmatizing and discriminatory behavior from </a:t>
            </a:r>
            <a:r>
              <a:rPr lang="en-US" sz="1600" dirty="0" smtClean="0"/>
              <a:t>others</a:t>
            </a:r>
            <a:endParaRPr lang="en-US" dirty="0" smtClean="0"/>
          </a:p>
          <a:p>
            <a:endParaRPr lang="en-US" sz="6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Families of service members, unit members are critical influences over whether service members seek care—but rarely addressed</a:t>
            </a:r>
          </a:p>
          <a:p>
            <a:pPr lvl="1"/>
            <a:r>
              <a:rPr lang="en-US" sz="1600" dirty="0" smtClean="0"/>
              <a:t>Interventions should explore stigma reduction among unit and family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22FD-E980-4575-BD0A-8C46D77045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28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Purpose of study and background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OSD and services have had stigma reduction campaigns* to encourage help-seeking</a:t>
            </a:r>
          </a:p>
          <a:p>
            <a:pPr lvl="1"/>
            <a:r>
              <a:rPr lang="en-US" sz="1800" dirty="0" smtClean="0"/>
              <a:t>Important role of staff members and “gate-keepers” needs exploration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Information sharing</a:t>
            </a:r>
          </a:p>
          <a:p>
            <a:pPr lvl="1"/>
            <a:r>
              <a:rPr lang="en-US" sz="1800" dirty="0"/>
              <a:t>Need to document beliefs of </a:t>
            </a:r>
            <a:r>
              <a:rPr lang="en-US" sz="1800" dirty="0" smtClean="0"/>
              <a:t>service members about </a:t>
            </a:r>
            <a:r>
              <a:rPr lang="en-US" sz="1800" dirty="0"/>
              <a:t>consequences of sharing information about at-risk </a:t>
            </a:r>
            <a:r>
              <a:rPr lang="en-US" sz="1800" dirty="0" smtClean="0"/>
              <a:t>individuals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What happens to the information, and how do commanders respond? 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Potential recommendations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Strategies for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direct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acquaintances, indirect acquaintances and support staff members to more appropriately respond to at-risk service members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Ways to modify processes to reduce stigma and encourage at-risk service members to seek help</a:t>
            </a:r>
          </a:p>
          <a:p>
            <a:pPr lvl="3"/>
            <a:endParaRPr lang="en-US" sz="11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7BE9-AA46-47AE-9E0F-6C1BB131032A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1763" y="152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8460" y="6486360"/>
            <a:ext cx="6090000" cy="74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/>
              <a:t>*Earlier </a:t>
            </a:r>
            <a:r>
              <a:rPr lang="en-US" sz="1400" dirty="0"/>
              <a:t>efforts </a:t>
            </a:r>
            <a:r>
              <a:rPr lang="en-US" sz="1400" dirty="0" smtClean="0"/>
              <a:t>included </a:t>
            </a:r>
            <a:r>
              <a:rPr lang="en-US" sz="1400" dirty="0"/>
              <a:t>Military Crisis Line, “Life is Worth Living” campaign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bservations from 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Despite progress in policies to combat stigma and facilitate help seeking, problems still exist</a:t>
            </a:r>
          </a:p>
          <a:p>
            <a:pPr lvl="1"/>
            <a:r>
              <a:rPr lang="en-US" sz="1800" dirty="0"/>
              <a:t>Story of a service member’s seeking mental health treatment led to commander’s order of a search of house for weapons and drugs</a:t>
            </a:r>
          </a:p>
          <a:p>
            <a:pPr lvl="1"/>
            <a:r>
              <a:rPr lang="en-US" sz="1800" dirty="0" smtClean="0"/>
              <a:t>Access </a:t>
            </a:r>
            <a:r>
              <a:rPr lang="en-US" sz="1800" dirty="0"/>
              <a:t>barriers, </a:t>
            </a:r>
            <a:r>
              <a:rPr lang="en-US" sz="1800" dirty="0" smtClean="0"/>
              <a:t>norms</a:t>
            </a:r>
            <a:r>
              <a:rPr lang="en-US" sz="1800" dirty="0"/>
              <a:t>, and peer support should be addressed in </a:t>
            </a:r>
            <a:r>
              <a:rPr lang="en-US" sz="1800" dirty="0" smtClean="0"/>
              <a:t>vignettes</a:t>
            </a:r>
          </a:p>
          <a:p>
            <a:endParaRPr lang="en-US" sz="5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There are medical, community health, and readiness  approaches to suicide prevention but the various approaches sometimes conflict, e.g.:</a:t>
            </a:r>
          </a:p>
          <a:p>
            <a:pPr lvl="1"/>
            <a:r>
              <a:rPr lang="en-US" sz="2000" dirty="0" smtClean="0"/>
              <a:t>Readiness approaches, maximizing a commanders “need to know” about fitness for combat can compromise service member privacy</a:t>
            </a:r>
          </a:p>
          <a:p>
            <a:pPr lvl="1"/>
            <a:r>
              <a:rPr lang="en-US" sz="2000" dirty="0" smtClean="0"/>
              <a:t>Community health approaches can delay a service member seeking treatment</a:t>
            </a:r>
          </a:p>
          <a:p>
            <a:pPr lvl="1"/>
            <a:r>
              <a:rPr lang="en-US" sz="2000" dirty="0" smtClean="0"/>
              <a:t>Medical approaches can make a minor adjustment difficulty appear to be a larger problem than it really is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7BE9-AA46-47AE-9E0F-6C1BB13103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099577"/>
            <a:ext cx="66267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solidFill>
                  <a:srgbClr val="4D4D4D"/>
                </a:solidFill>
                <a:latin typeface="Arial"/>
              </a:rPr>
              <a:t>Discretion/                                                    Commander’s need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solidFill>
                  <a:srgbClr val="4D4D4D"/>
                </a:solidFill>
                <a:latin typeface="Arial"/>
              </a:rPr>
              <a:t>Privacy                                                                to know</a:t>
            </a:r>
            <a:endParaRPr lang="en-US" sz="180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3067497" y="6181197"/>
            <a:ext cx="2590800" cy="48834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F0776A"/>
              </a:buClr>
            </a:pPr>
            <a:r>
              <a:rPr lang="en-US" sz="1050" dirty="0" smtClean="0">
                <a:solidFill>
                  <a:srgbClr val="4D4D4D"/>
                </a:solidFill>
              </a:rPr>
              <a:t>Conflicting legitimate goals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5984363"/>
            <a:ext cx="6779150" cy="798731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F0776A"/>
              </a:buClr>
            </a:pPr>
            <a:endParaRPr lang="en-US" dirty="0" smtClean="0">
              <a:solidFill>
                <a:srgbClr val="4D4D4D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-2667000" y="152400"/>
            <a:ext cx="7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1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Vignettes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Why use vignettes?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/>
              <a:t>focus discussion of character actions rather than personal experiences</a:t>
            </a:r>
          </a:p>
          <a:p>
            <a:pPr lvl="1"/>
            <a:r>
              <a:rPr lang="en-US" sz="1800" dirty="0"/>
              <a:t>To challenge participants to “think </a:t>
            </a:r>
            <a:r>
              <a:rPr lang="en-US" sz="1800" dirty="0" smtClean="0"/>
              <a:t>on </a:t>
            </a:r>
            <a:r>
              <a:rPr lang="en-US" sz="1800" dirty="0"/>
              <a:t>their feet” rather than repeat </a:t>
            </a:r>
            <a:r>
              <a:rPr lang="en-US" sz="1800" dirty="0" smtClean="0"/>
              <a:t>training</a:t>
            </a:r>
          </a:p>
          <a:p>
            <a:pPr lvl="1"/>
            <a:r>
              <a:rPr lang="en-US" sz="1800" dirty="0" smtClean="0"/>
              <a:t>To leverage as potential future training material</a:t>
            </a:r>
            <a:endParaRPr lang="en-US" sz="18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Vignette overview</a:t>
            </a:r>
          </a:p>
          <a:p>
            <a:pPr lvl="1"/>
            <a:r>
              <a:rPr lang="en-US" sz="1800" dirty="0" smtClean="0"/>
              <a:t>We developed 40 vignettes, 10 per service</a:t>
            </a:r>
          </a:p>
          <a:p>
            <a:pPr lvl="2"/>
            <a:r>
              <a:rPr lang="en-US" sz="1600" dirty="0" smtClean="0"/>
              <a:t>Vignette language is specific to service but overall storylines are parallel</a:t>
            </a:r>
          </a:p>
          <a:p>
            <a:pPr lvl="1"/>
            <a:r>
              <a:rPr lang="en-US" sz="1800" dirty="0" smtClean="0"/>
              <a:t>3 Categories (to coincide with focus group rank groupings); junior, mid-level, leadership</a:t>
            </a:r>
          </a:p>
          <a:p>
            <a:pPr lvl="1"/>
            <a:r>
              <a:rPr lang="en-US" sz="1800" dirty="0" smtClean="0"/>
              <a:t>At least 4 Characters in each vignette</a:t>
            </a:r>
          </a:p>
          <a:p>
            <a:pPr lvl="2"/>
            <a:r>
              <a:rPr lang="en-US" sz="1600" dirty="0" smtClean="0"/>
              <a:t>“troubled servicemember”, direct acquaintance (personally knows the candidate), indirect acquaintance (anyone </a:t>
            </a:r>
            <a:r>
              <a:rPr lang="en-US" sz="1600" dirty="0"/>
              <a:t>who incidentally learns of important </a:t>
            </a:r>
            <a:r>
              <a:rPr lang="en-US" sz="1600" dirty="0" smtClean="0"/>
              <a:t>information), supervisor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Focus group questions</a:t>
            </a:r>
          </a:p>
          <a:p>
            <a:pPr lvl="1"/>
            <a:r>
              <a:rPr lang="en-US" sz="1800" dirty="0" smtClean="0"/>
              <a:t>We ask participants to answer questions from different character points of view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22FD-E980-4575-BD0A-8C46D770455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36" y="457200"/>
            <a:ext cx="8229600" cy="1143000"/>
          </a:xfrm>
        </p:spPr>
        <p:txBody>
          <a:bodyPr/>
          <a:lstStyle/>
          <a:p>
            <a:r>
              <a:rPr lang="en-US" sz="2400" dirty="0" smtClean="0"/>
              <a:t>Our vignettes feature possible factors </a:t>
            </a:r>
            <a:br>
              <a:rPr lang="en-US" sz="2400" dirty="0" smtClean="0"/>
            </a:br>
            <a:r>
              <a:rPr lang="en-US" sz="2400" dirty="0" smtClean="0"/>
              <a:t>associated with suicide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127BC0"/>
                </a:solidFill>
              </a:rPr>
              <a:t>Poor financial decisions </a:t>
            </a:r>
          </a:p>
          <a:p>
            <a:pPr lvl="1"/>
            <a:r>
              <a:rPr lang="en-US" sz="1800" dirty="0"/>
              <a:t>"On an impulse, he buys a new truck at one of the dealers near base, borrowing the down payment from a payday loan a couple blocks away."</a:t>
            </a:r>
          </a:p>
          <a:p>
            <a:r>
              <a:rPr lang="en-US" sz="2000" dirty="0" smtClean="0">
                <a:solidFill>
                  <a:srgbClr val="127BC0"/>
                </a:solidFill>
              </a:rPr>
              <a:t>Insomnia</a:t>
            </a:r>
          </a:p>
          <a:p>
            <a:pPr lvl="1"/>
            <a:r>
              <a:rPr lang="en-US" sz="1800" dirty="0" smtClean="0"/>
              <a:t>“She </a:t>
            </a:r>
            <a:r>
              <a:rPr lang="en-US" sz="1800" dirty="0"/>
              <a:t>told Liz that PFC Johnson has also been having terrible nightmares and trouble </a:t>
            </a:r>
            <a:r>
              <a:rPr lang="en-US" sz="1800" dirty="0" smtClean="0"/>
              <a:t>sleeping.”</a:t>
            </a:r>
            <a:endParaRPr lang="en-US" sz="1800" dirty="0"/>
          </a:p>
          <a:p>
            <a:r>
              <a:rPr lang="en-US" sz="2000" dirty="0" smtClean="0">
                <a:solidFill>
                  <a:srgbClr val="127BC0"/>
                </a:solidFill>
              </a:rPr>
              <a:t>Hints </a:t>
            </a:r>
            <a:r>
              <a:rPr lang="en-US" sz="2000" dirty="0">
                <a:solidFill>
                  <a:srgbClr val="127BC0"/>
                </a:solidFill>
              </a:rPr>
              <a:t>at self harm </a:t>
            </a:r>
          </a:p>
          <a:p>
            <a:pPr lvl="1"/>
            <a:r>
              <a:rPr lang="en-US" sz="1800" dirty="0" smtClean="0"/>
              <a:t>“I won’t </a:t>
            </a:r>
            <a:r>
              <a:rPr lang="en-US" sz="1800" dirty="0"/>
              <a:t>let people down </a:t>
            </a:r>
            <a:r>
              <a:rPr lang="en-US" sz="1800" dirty="0" smtClean="0"/>
              <a:t>anymore.”</a:t>
            </a:r>
          </a:p>
          <a:p>
            <a:pPr lvl="1"/>
            <a:r>
              <a:rPr lang="en-US" sz="1800" dirty="0" smtClean="0"/>
              <a:t>“A falling star ends fast.”</a:t>
            </a:r>
          </a:p>
          <a:p>
            <a:r>
              <a:rPr lang="en-US" sz="2000" dirty="0" smtClean="0">
                <a:solidFill>
                  <a:srgbClr val="127BC0"/>
                </a:solidFill>
              </a:rPr>
              <a:t>Panic </a:t>
            </a:r>
            <a:r>
              <a:rPr lang="en-US" sz="2000" dirty="0">
                <a:solidFill>
                  <a:srgbClr val="127BC0"/>
                </a:solidFill>
              </a:rPr>
              <a:t>attack</a:t>
            </a:r>
          </a:p>
          <a:p>
            <a:pPr lvl="1"/>
            <a:r>
              <a:rPr lang="en-US" sz="1800" dirty="0"/>
              <a:t>“…experiencing chest pains, cold sweats, and heart palpitations that seemed to come on whenever she had thoughts and fears of losing her child.”</a:t>
            </a:r>
          </a:p>
          <a:p>
            <a:r>
              <a:rPr lang="en-US" sz="2000" dirty="0" smtClean="0">
                <a:solidFill>
                  <a:srgbClr val="127BC0"/>
                </a:solidFill>
              </a:rPr>
              <a:t>Change </a:t>
            </a:r>
            <a:r>
              <a:rPr lang="en-US" sz="2000" dirty="0">
                <a:solidFill>
                  <a:srgbClr val="127BC0"/>
                </a:solidFill>
              </a:rPr>
              <a:t>in appearance; demeanor</a:t>
            </a:r>
          </a:p>
          <a:p>
            <a:pPr lvl="1"/>
            <a:r>
              <a:rPr lang="en-US" sz="1800" dirty="0"/>
              <a:t>“…slumped over with her head down on her desk</a:t>
            </a:r>
            <a:r>
              <a:rPr lang="en-US" sz="1800" dirty="0" smtClean="0"/>
              <a:t>…”</a:t>
            </a:r>
          </a:p>
          <a:p>
            <a:pPr lvl="1"/>
            <a:r>
              <a:rPr lang="en-US" sz="1800" dirty="0" smtClean="0"/>
              <a:t>“…saying that she feels like the weight of the world has lifted from her shoulders.”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7BE9-AA46-47AE-9E0F-6C1BB13103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sz="3200" dirty="0" smtClean="0"/>
              <a:t>Possible </a:t>
            </a:r>
            <a:r>
              <a:rPr lang="en-US" sz="3200" dirty="0"/>
              <a:t>factors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associated </a:t>
            </a:r>
            <a:r>
              <a:rPr lang="en-US" sz="3200" dirty="0"/>
              <a:t>with </a:t>
            </a:r>
            <a:r>
              <a:rPr lang="en-US" sz="3200" dirty="0" smtClean="0"/>
              <a:t>suicide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127BC0"/>
                </a:solidFill>
              </a:rPr>
              <a:t>Unexpected anger </a:t>
            </a:r>
          </a:p>
          <a:p>
            <a:pPr lvl="1"/>
            <a:r>
              <a:rPr lang="en-US" sz="1800" dirty="0"/>
              <a:t>“Gretta noticed that he was frequently short tempered and irritable.”</a:t>
            </a:r>
          </a:p>
          <a:p>
            <a:r>
              <a:rPr lang="en-US" sz="2000" dirty="0" smtClean="0">
                <a:solidFill>
                  <a:srgbClr val="127BC0"/>
                </a:solidFill>
              </a:rPr>
              <a:t>Substance </a:t>
            </a:r>
            <a:r>
              <a:rPr lang="en-US" sz="2000" dirty="0">
                <a:solidFill>
                  <a:srgbClr val="127BC0"/>
                </a:solidFill>
              </a:rPr>
              <a:t>abuse</a:t>
            </a:r>
          </a:p>
          <a:p>
            <a:pPr lvl="1"/>
            <a:r>
              <a:rPr lang="en-US" sz="1800" dirty="0" smtClean="0"/>
              <a:t>“…found </a:t>
            </a:r>
            <a:r>
              <a:rPr lang="en-US" sz="1800" dirty="0"/>
              <a:t>unconscious in his barracks from drinking </a:t>
            </a:r>
            <a:r>
              <a:rPr lang="en-US" sz="1800" dirty="0" smtClean="0"/>
              <a:t>whiskey.” </a:t>
            </a:r>
          </a:p>
          <a:p>
            <a:pPr lvl="1"/>
            <a:r>
              <a:rPr lang="en-US" sz="1800" dirty="0" smtClean="0"/>
              <a:t>“There </a:t>
            </a:r>
            <a:r>
              <a:rPr lang="en-US" sz="1800" dirty="0"/>
              <a:t>is also an empty bottle of sleeping pills by </a:t>
            </a:r>
            <a:r>
              <a:rPr lang="en-US" sz="1800" dirty="0" smtClean="0"/>
              <a:t>the bedside.”</a:t>
            </a:r>
            <a:endParaRPr lang="en-US" sz="1800" dirty="0"/>
          </a:p>
          <a:p>
            <a:r>
              <a:rPr lang="en-US" sz="2000" dirty="0" smtClean="0">
                <a:solidFill>
                  <a:srgbClr val="127BC0"/>
                </a:solidFill>
              </a:rPr>
              <a:t>Extramarital affair</a:t>
            </a:r>
          </a:p>
          <a:p>
            <a:pPr lvl="1"/>
            <a:r>
              <a:rPr lang="en-US" sz="1800" dirty="0" smtClean="0"/>
              <a:t>“…said she had a fight with her boyfriend. ‘I didn’t even realize that you had a boyfriend.’” </a:t>
            </a:r>
          </a:p>
          <a:p>
            <a:r>
              <a:rPr lang="en-US" sz="2000" dirty="0" smtClean="0">
                <a:solidFill>
                  <a:srgbClr val="127BC0"/>
                </a:solidFill>
              </a:rPr>
              <a:t>Victim of abuse/rape</a:t>
            </a:r>
          </a:p>
          <a:p>
            <a:pPr lvl="1"/>
            <a:r>
              <a:rPr lang="en-US" sz="1800" dirty="0" smtClean="0"/>
              <a:t>“…disclosed…that she had been abused as a child by her father.” </a:t>
            </a:r>
          </a:p>
          <a:p>
            <a:pPr lvl="1"/>
            <a:r>
              <a:rPr lang="en-US" sz="1800" dirty="0" smtClean="0"/>
              <a:t>“…a </a:t>
            </a:r>
            <a:r>
              <a:rPr lang="en-US" sz="1800" dirty="0"/>
              <a:t>man with a mask over his head attacked her last night and that she barely escaped after hitting him with a </a:t>
            </a:r>
            <a:r>
              <a:rPr lang="en-US" sz="1800" dirty="0" smtClean="0"/>
              <a:t>rock.” </a:t>
            </a:r>
          </a:p>
          <a:p>
            <a:r>
              <a:rPr lang="en-US" sz="2000" dirty="0">
                <a:solidFill>
                  <a:srgbClr val="127BC0"/>
                </a:solidFill>
              </a:rPr>
              <a:t>Dialogue that suggests possible depression, anger, frantic thinking</a:t>
            </a:r>
          </a:p>
          <a:p>
            <a:pPr lvl="1"/>
            <a:r>
              <a:rPr lang="en-US" sz="1800" dirty="0"/>
              <a:t>“I can’t take this anymore.” </a:t>
            </a:r>
          </a:p>
          <a:p>
            <a:pPr lvl="1"/>
            <a:r>
              <a:rPr lang="en-US" sz="1800" dirty="0"/>
              <a:t>“I’m broken beyond repair.”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22FD-E980-4575-BD0A-8C46D770455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SPO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PO Theme1" id="{C58241A4-7FCB-4A03-8872-0C548E0720A4}" vid="{7414F033-626A-4774-A912-431F2EBC0D25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NA_White">
  <a:themeElements>
    <a:clrScheme name="">
      <a:dk1>
        <a:srgbClr val="4D4D4D"/>
      </a:dk1>
      <a:lt1>
        <a:srgbClr val="FFFFFF"/>
      </a:lt1>
      <a:dk2>
        <a:srgbClr val="4D4D4D"/>
      </a:dk2>
      <a:lt2>
        <a:srgbClr val="A1A1A1"/>
      </a:lt2>
      <a:accent1>
        <a:srgbClr val="8ECCF6"/>
      </a:accent1>
      <a:accent2>
        <a:srgbClr val="F0776A"/>
      </a:accent2>
      <a:accent3>
        <a:srgbClr val="FFFFFF"/>
      </a:accent3>
      <a:accent4>
        <a:srgbClr val="404040"/>
      </a:accent4>
      <a:accent5>
        <a:srgbClr val="C6E2FA"/>
      </a:accent5>
      <a:accent6>
        <a:srgbClr val="D96B5F"/>
      </a:accent6>
      <a:hlink>
        <a:srgbClr val="C6B396"/>
      </a:hlink>
      <a:folHlink>
        <a:srgbClr val="CBE5A9"/>
      </a:folHlink>
    </a:clrScheme>
    <a:fontScheme name="CNA_White_No Line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NA_White_No 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A_White_No 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A_White_No 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CNA_White</Template>
  <TotalTime>14036</TotalTime>
  <Words>2900</Words>
  <Application>Microsoft Office PowerPoint</Application>
  <PresentationFormat>Letter Paper (8.5x11 in)</PresentationFormat>
  <Paragraphs>337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Times</vt:lpstr>
      <vt:lpstr>Times New Roman</vt:lpstr>
      <vt:lpstr>Wingdings</vt:lpstr>
      <vt:lpstr>Custom Design</vt:lpstr>
      <vt:lpstr>DSPO Theme1</vt:lpstr>
      <vt:lpstr>1_Default Design</vt:lpstr>
      <vt:lpstr>4_Office Theme</vt:lpstr>
      <vt:lpstr>20_Office Theme</vt:lpstr>
      <vt:lpstr>19_Office Theme</vt:lpstr>
      <vt:lpstr>CNA_White</vt:lpstr>
      <vt:lpstr>Understanding Service Members’ Perceptions of Stigma  and Help-Seeking:  Findings and Implications</vt:lpstr>
      <vt:lpstr>Study Findings </vt:lpstr>
      <vt:lpstr>Outline and Approach</vt:lpstr>
      <vt:lpstr>DoD Policy Review</vt:lpstr>
      <vt:lpstr>Purpose of study and background</vt:lpstr>
      <vt:lpstr>Observations from SMEs</vt:lpstr>
      <vt:lpstr>Vignettes</vt:lpstr>
      <vt:lpstr>Our vignettes feature possible factors  associated with suicide</vt:lpstr>
      <vt:lpstr>Possible factors  associated with suicide (cont.)</vt:lpstr>
      <vt:lpstr>Vignette Story Flows (general outline with example)</vt:lpstr>
      <vt:lpstr>Overview of Vignette Questions</vt:lpstr>
      <vt:lpstr>Number of Focus Groups</vt:lpstr>
      <vt:lpstr>Number of focus group participants</vt:lpstr>
      <vt:lpstr>Drawing conclusions  from focus group responses</vt:lpstr>
      <vt:lpstr>Availability of training and resources</vt:lpstr>
      <vt:lpstr>Perceptions of help-seeking,  help-offering, &amp; stigma</vt:lpstr>
      <vt:lpstr>Perceptions of help-seeking, help-offering, &amp; stigma (2)</vt:lpstr>
      <vt:lpstr>Leadership</vt:lpstr>
      <vt:lpstr>Summary of possible translation steps</vt:lpstr>
      <vt:lpstr>Implications:  Translation of Study Findings</vt:lpstr>
      <vt:lpstr>Defense Strategy for Suicide Prevention</vt:lpstr>
      <vt:lpstr>DEOCS Help Seeking  Given Suicidal Thoughts</vt:lpstr>
      <vt:lpstr>DEOCS Barriers to Care</vt:lpstr>
      <vt:lpstr> SOFS-A Barriers to Care</vt:lpstr>
      <vt:lpstr>Communications Campaign</vt:lpstr>
      <vt:lpstr>Communications Campaign</vt:lpstr>
      <vt:lpstr>Evaluating Communications Campaigns</vt:lpstr>
      <vt:lpstr>Evaluating Communications Campaigns</vt:lpstr>
      <vt:lpstr>Types of Evaluation</vt:lpstr>
      <vt:lpstr>Conclusion</vt:lpstr>
    </vt:vector>
  </TitlesOfParts>
  <Company>CNA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Credentialing on Sailor Behavior</dc:title>
  <dc:creator>CNA</dc:creator>
  <cp:lastModifiedBy>NeelyLL</cp:lastModifiedBy>
  <cp:revision>469</cp:revision>
  <cp:lastPrinted>2016-11-14T18:42:39Z</cp:lastPrinted>
  <dcterms:created xsi:type="dcterms:W3CDTF">2014-02-08T16:59:28Z</dcterms:created>
  <dcterms:modified xsi:type="dcterms:W3CDTF">2017-07-28T14:42:00Z</dcterms:modified>
</cp:coreProperties>
</file>