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342" r:id="rId5"/>
    <p:sldId id="465" r:id="rId6"/>
    <p:sldId id="462" r:id="rId7"/>
    <p:sldId id="463" r:id="rId8"/>
    <p:sldId id="464" r:id="rId9"/>
    <p:sldId id="451" r:id="rId10"/>
    <p:sldId id="452" r:id="rId11"/>
    <p:sldId id="455" r:id="rId12"/>
    <p:sldId id="456" r:id="rId13"/>
    <p:sldId id="467" r:id="rId14"/>
    <p:sldId id="453" r:id="rId15"/>
    <p:sldId id="457" r:id="rId16"/>
    <p:sldId id="468"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9B2"/>
    <a:srgbClr val="F6862A"/>
    <a:srgbClr val="FFFFCC"/>
    <a:srgbClr val="EA4316"/>
    <a:srgbClr val="A40000"/>
    <a:srgbClr val="FFCCCC"/>
    <a:srgbClr val="CCCCFF"/>
    <a:srgbClr val="CCECFF"/>
    <a:srgbClr val="A20000"/>
    <a:srgbClr val="995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5" autoAdjust="0"/>
    <p:restoredTop sz="86917" autoAdjust="0"/>
  </p:normalViewPr>
  <p:slideViewPr>
    <p:cSldViewPr>
      <p:cViewPr varScale="1">
        <p:scale>
          <a:sx n="76" d="100"/>
          <a:sy n="76" d="100"/>
        </p:scale>
        <p:origin x="1392"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6" d="100"/>
          <a:sy n="86" d="100"/>
        </p:scale>
        <p:origin x="-3852" y="-5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6888" cy="465138"/>
          </a:xfrm>
          <a:prstGeom prst="rect">
            <a:avLst/>
          </a:prstGeom>
        </p:spPr>
        <p:txBody>
          <a:bodyPr vert="horz" lIns="93245" tIns="46623" rIns="93245" bIns="466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928" y="0"/>
            <a:ext cx="3036888" cy="465138"/>
          </a:xfrm>
          <a:prstGeom prst="rect">
            <a:avLst/>
          </a:prstGeom>
        </p:spPr>
        <p:txBody>
          <a:bodyPr vert="horz" lIns="93245" tIns="46623" rIns="93245" bIns="46623" rtlCol="0"/>
          <a:lstStyle>
            <a:lvl1pPr algn="r" fontAlgn="auto">
              <a:spcBef>
                <a:spcPts val="0"/>
              </a:spcBef>
              <a:spcAft>
                <a:spcPts val="0"/>
              </a:spcAft>
              <a:defRPr sz="1200">
                <a:latin typeface="+mn-lt"/>
              </a:defRPr>
            </a:lvl1pPr>
          </a:lstStyle>
          <a:p>
            <a:pPr>
              <a:defRPr/>
            </a:pPr>
            <a:fld id="{3E045F53-59DD-47EA-8970-7F48DEDE89EB}" type="datetimeFigureOut">
              <a:rPr lang="en-US"/>
              <a:pPr>
                <a:defRPr/>
              </a:pPr>
              <a:t>7/27/2017</a:t>
            </a:fld>
            <a:endParaRPr lang="en-US" dirty="0"/>
          </a:p>
        </p:txBody>
      </p:sp>
      <p:sp>
        <p:nvSpPr>
          <p:cNvPr id="4" name="Footer Placeholder 3"/>
          <p:cNvSpPr>
            <a:spLocks noGrp="1"/>
          </p:cNvSpPr>
          <p:nvPr>
            <p:ph type="ftr" sz="quarter" idx="2"/>
          </p:nvPr>
        </p:nvSpPr>
        <p:spPr>
          <a:xfrm>
            <a:off x="3" y="8829675"/>
            <a:ext cx="3036888" cy="465138"/>
          </a:xfrm>
          <a:prstGeom prst="rect">
            <a:avLst/>
          </a:prstGeom>
        </p:spPr>
        <p:txBody>
          <a:bodyPr vert="horz" lIns="93245" tIns="46623" rIns="93245" bIns="46623"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928" y="8829675"/>
            <a:ext cx="3036888" cy="465138"/>
          </a:xfrm>
          <a:prstGeom prst="rect">
            <a:avLst/>
          </a:prstGeom>
        </p:spPr>
        <p:txBody>
          <a:bodyPr vert="horz" lIns="93245" tIns="46623" rIns="93245" bIns="46623" rtlCol="0" anchor="b"/>
          <a:lstStyle>
            <a:lvl1pPr algn="r" fontAlgn="auto">
              <a:spcBef>
                <a:spcPts val="0"/>
              </a:spcBef>
              <a:spcAft>
                <a:spcPts val="0"/>
              </a:spcAft>
              <a:defRPr sz="1200">
                <a:latin typeface="+mn-lt"/>
              </a:defRPr>
            </a:lvl1pPr>
          </a:lstStyle>
          <a:p>
            <a:pPr>
              <a:defRPr/>
            </a:pPr>
            <a:fld id="{93636EA9-7DB1-442E-B994-87C4C321F14A}" type="slidenum">
              <a:rPr lang="en-US"/>
              <a:pPr>
                <a:defRPr/>
              </a:pPr>
              <a:t>‹#›</a:t>
            </a:fld>
            <a:endParaRPr lang="en-US" dirty="0"/>
          </a:p>
        </p:txBody>
      </p:sp>
    </p:spTree>
    <p:extLst>
      <p:ext uri="{BB962C8B-B14F-4D97-AF65-F5344CB8AC3E}">
        <p14:creationId xmlns:p14="http://schemas.microsoft.com/office/powerpoint/2010/main" val="1785008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6888" cy="465138"/>
          </a:xfrm>
          <a:prstGeom prst="rect">
            <a:avLst/>
          </a:prstGeom>
        </p:spPr>
        <p:txBody>
          <a:bodyPr vert="horz" lIns="93245" tIns="46623" rIns="93245" bIns="466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928" y="0"/>
            <a:ext cx="3036888" cy="465138"/>
          </a:xfrm>
          <a:prstGeom prst="rect">
            <a:avLst/>
          </a:prstGeom>
        </p:spPr>
        <p:txBody>
          <a:bodyPr vert="horz" lIns="93245" tIns="46623" rIns="93245" bIns="46623" rtlCol="0"/>
          <a:lstStyle>
            <a:lvl1pPr algn="r" fontAlgn="auto">
              <a:spcBef>
                <a:spcPts val="0"/>
              </a:spcBef>
              <a:spcAft>
                <a:spcPts val="0"/>
              </a:spcAft>
              <a:defRPr sz="1200">
                <a:latin typeface="+mn-lt"/>
              </a:defRPr>
            </a:lvl1pPr>
          </a:lstStyle>
          <a:p>
            <a:pPr>
              <a:defRPr/>
            </a:pPr>
            <a:fld id="{CB5E5DC5-C6BE-4436-A832-79C87746CCD4}" type="datetimeFigureOut">
              <a:rPr lang="en-US"/>
              <a:pPr>
                <a:defRPr/>
              </a:pPr>
              <a:t>7/27/2017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245" tIns="46623" rIns="93245" bIns="46623" rtlCol="0" anchor="ctr"/>
          <a:lstStyle/>
          <a:p>
            <a:pPr lvl="0"/>
            <a:endParaRPr lang="en-US" noProof="0" dirty="0"/>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3245" tIns="46623" rIns="93245" bIns="466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829675"/>
            <a:ext cx="3036888" cy="465138"/>
          </a:xfrm>
          <a:prstGeom prst="rect">
            <a:avLst/>
          </a:prstGeom>
        </p:spPr>
        <p:txBody>
          <a:bodyPr vert="horz" lIns="93245" tIns="46623" rIns="93245" bIns="4662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928" y="8829675"/>
            <a:ext cx="3036888" cy="465138"/>
          </a:xfrm>
          <a:prstGeom prst="rect">
            <a:avLst/>
          </a:prstGeom>
        </p:spPr>
        <p:txBody>
          <a:bodyPr vert="horz" lIns="93245" tIns="46623" rIns="93245" bIns="46623" rtlCol="0" anchor="b"/>
          <a:lstStyle>
            <a:lvl1pPr algn="r" fontAlgn="auto">
              <a:spcBef>
                <a:spcPts val="0"/>
              </a:spcBef>
              <a:spcAft>
                <a:spcPts val="0"/>
              </a:spcAft>
              <a:defRPr sz="1200">
                <a:latin typeface="+mn-lt"/>
              </a:defRPr>
            </a:lvl1pPr>
          </a:lstStyle>
          <a:p>
            <a:pPr>
              <a:defRPr/>
            </a:pPr>
            <a:fld id="{7759F2B1-657A-4D43-AC1C-884C792B49D0}" type="slidenum">
              <a:rPr lang="en-US"/>
              <a:pPr>
                <a:defRPr/>
              </a:pPr>
              <a:t>‹#›</a:t>
            </a:fld>
            <a:endParaRPr lang="en-US" dirty="0"/>
          </a:p>
        </p:txBody>
      </p:sp>
    </p:spTree>
    <p:extLst>
      <p:ext uri="{BB962C8B-B14F-4D97-AF65-F5344CB8AC3E}">
        <p14:creationId xmlns:p14="http://schemas.microsoft.com/office/powerpoint/2010/main" val="190908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ejm.org.lrc1.usuhs.edu/toc/nejm/327/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spcBef>
                <a:spcPct val="0"/>
              </a:spcBef>
            </a:pPr>
            <a:r>
              <a:rPr lang="en-US" dirty="0" smtClean="0"/>
              <a:t>If there have been concerns re:  the value of RCTs in evaluating medical interventions, the concerns with RCTs, as applied to public health interventions, have been even more significant</a:t>
            </a:r>
          </a:p>
          <a:p>
            <a:pPr marL="224325" indent="-224325">
              <a:spcBef>
                <a:spcPct val="0"/>
              </a:spcBef>
            </a:pPr>
            <a:r>
              <a:rPr lang="en-US" dirty="0" smtClean="0"/>
              <a:t>Some have argued that it is inappropriate to apply RCT methodology to interventions which are more highly individualized, and sometimes longer term </a:t>
            </a:r>
            <a:endParaRPr lang="en-US" dirty="0"/>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3</a:t>
            </a:fld>
            <a:endParaRPr lang="en-US" dirty="0"/>
          </a:p>
        </p:txBody>
      </p:sp>
    </p:spTree>
    <p:extLst>
      <p:ext uri="{BB962C8B-B14F-4D97-AF65-F5344CB8AC3E}">
        <p14:creationId xmlns:p14="http://schemas.microsoft.com/office/powerpoint/2010/main" val="197009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spcBef>
                <a:spcPct val="0"/>
              </a:spcBef>
            </a:pPr>
            <a:r>
              <a:rPr lang="en-US" dirty="0" smtClean="0"/>
              <a:t>If there have been concerns re:  the value of RCTs in evaluating medical interventions, the concerns with RCTs, as applied to public health interventions, have been even more significant</a:t>
            </a:r>
          </a:p>
          <a:p>
            <a:pPr marL="224325" indent="-224325">
              <a:spcBef>
                <a:spcPct val="0"/>
              </a:spcBef>
            </a:pPr>
            <a:r>
              <a:rPr lang="en-US" dirty="0" smtClean="0"/>
              <a:t>Some have argued that it is inappropriate to apply RCT methodology to interventions which are more highly individualized, and sometimes longer term </a:t>
            </a:r>
            <a:endParaRPr lang="en-US" dirty="0"/>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4</a:t>
            </a:fld>
            <a:endParaRPr lang="en-US" dirty="0"/>
          </a:p>
        </p:txBody>
      </p:sp>
    </p:spTree>
    <p:extLst>
      <p:ext uri="{BB962C8B-B14F-4D97-AF65-F5344CB8AC3E}">
        <p14:creationId xmlns:p14="http://schemas.microsoft.com/office/powerpoint/2010/main" val="111694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spcBef>
                <a:spcPct val="0"/>
              </a:spcBef>
            </a:pPr>
            <a:r>
              <a:rPr lang="en-US" dirty="0" smtClean="0"/>
              <a:t>If there have been concerns re:  the value of RCTs in evaluating medical interventions, the concerns with RCTs, as applied to public health interventions, have been even more significant</a:t>
            </a:r>
          </a:p>
          <a:p>
            <a:pPr marL="224325" indent="-224325">
              <a:spcBef>
                <a:spcPct val="0"/>
              </a:spcBef>
            </a:pPr>
            <a:r>
              <a:rPr lang="en-US" dirty="0" smtClean="0"/>
              <a:t>Some have argued that it is inappropriate to apply RCT methodology to interventions which are more highly individualized, and sometimes longer </a:t>
            </a:r>
            <a:r>
              <a:rPr lang="en-US" dirty="0" err="1" smtClean="0"/>
              <a:t>te</a:t>
            </a:r>
            <a:endParaRPr lang="en-US" dirty="0" smtClean="0"/>
          </a:p>
          <a:p>
            <a:pPr fontAlgn="base"/>
            <a:r>
              <a:rPr lang="en-US" dirty="0" smtClean="0"/>
              <a:t>N </a:t>
            </a:r>
            <a:r>
              <a:rPr lang="en-US" dirty="0" err="1" smtClean="0"/>
              <a:t>Engl</a:t>
            </a:r>
            <a:r>
              <a:rPr lang="en-US" dirty="0" smtClean="0"/>
              <a:t> J Med 1992; 327:502-503</a:t>
            </a:r>
            <a:r>
              <a:rPr lang="en-US" dirty="0" smtClean="0">
                <a:hlinkClick r:id="rId3"/>
              </a:rPr>
              <a:t>August 13, 1992</a:t>
            </a:r>
            <a:r>
              <a:rPr lang="en-US" dirty="0" smtClean="0"/>
              <a:t>DOI: 10.1056/NEJM199208133270720</a:t>
            </a:r>
            <a:endParaRPr lang="en-US" dirty="0"/>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5</a:t>
            </a:fld>
            <a:endParaRPr lang="en-US" dirty="0"/>
          </a:p>
        </p:txBody>
      </p:sp>
    </p:spTree>
    <p:extLst>
      <p:ext uri="{BB962C8B-B14F-4D97-AF65-F5344CB8AC3E}">
        <p14:creationId xmlns:p14="http://schemas.microsoft.com/office/powerpoint/2010/main" val="185584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discuss each of the pieces and how they work together to </a:t>
            </a:r>
            <a:r>
              <a:rPr lang="en-US" dirty="0" smtClean="0"/>
              <a:t>make and influence policy.</a:t>
            </a:r>
          </a:p>
          <a:p>
            <a:endParaRPr lang="en-US" dirty="0"/>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8</a:t>
            </a:fld>
            <a:endParaRPr lang="en-US" dirty="0"/>
          </a:p>
        </p:txBody>
      </p:sp>
    </p:spTree>
    <p:extLst>
      <p:ext uri="{BB962C8B-B14F-4D97-AF65-F5344CB8AC3E}">
        <p14:creationId xmlns:p14="http://schemas.microsoft.com/office/powerpoint/2010/main" val="141055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pros and cons with policy development and how to overcome challenges and collaborate to implement interventions to save lives. </a:t>
            </a:r>
            <a:endParaRPr lang="en-US" dirty="0" smtClean="0"/>
          </a:p>
          <a:p>
            <a:r>
              <a:rPr lang="en-US" dirty="0" smtClean="0"/>
              <a:t>“formal” policy (left side)</a:t>
            </a:r>
            <a:r>
              <a:rPr lang="en-US" baseline="0" dirty="0" smtClean="0"/>
              <a:t> – slower, but carries more weight</a:t>
            </a:r>
          </a:p>
          <a:p>
            <a:r>
              <a:rPr lang="en-US" baseline="0" dirty="0" smtClean="0"/>
              <a:t>“Policy-like” or ways to influence policy (right side) – quicker results, but does not carry as much weight</a:t>
            </a:r>
          </a:p>
          <a:p>
            <a:endParaRPr lang="en-US" dirty="0"/>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9</a:t>
            </a:fld>
            <a:endParaRPr lang="en-US" dirty="0"/>
          </a:p>
        </p:txBody>
      </p:sp>
    </p:spTree>
    <p:extLst>
      <p:ext uri="{BB962C8B-B14F-4D97-AF65-F5344CB8AC3E}">
        <p14:creationId xmlns:p14="http://schemas.microsoft.com/office/powerpoint/2010/main" val="75399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all of the challenges, barriers</a:t>
            </a:r>
            <a:r>
              <a:rPr lang="en-US" baseline="0" dirty="0" smtClean="0"/>
              <a:t> and obstacles, what is </a:t>
            </a:r>
            <a:r>
              <a:rPr lang="en-US" baseline="0" dirty="0" err="1" smtClean="0"/>
              <a:t>DoD</a:t>
            </a:r>
            <a:r>
              <a:rPr lang="en-US" baseline="0" dirty="0" smtClean="0"/>
              <a:t> doing to implement policy changes and interventions?</a:t>
            </a:r>
          </a:p>
          <a:p>
            <a:endParaRPr lang="en-US" baseline="0" dirty="0" smtClean="0"/>
          </a:p>
          <a:p>
            <a:r>
              <a:rPr lang="en-US" dirty="0" smtClean="0"/>
              <a:t>https://</a:t>
            </a:r>
            <a:r>
              <a:rPr lang="en-US" dirty="0" err="1" smtClean="0"/>
              <a:t>m.popkey.co</a:t>
            </a:r>
            <a:r>
              <a:rPr lang="en-US" dirty="0" smtClean="0"/>
              <a:t>/5f5a3c/Vq5m_f-maxage-0.gif</a:t>
            </a:r>
          </a:p>
          <a:p>
            <a:endParaRPr lang="en-US" dirty="0"/>
          </a:p>
        </p:txBody>
      </p:sp>
      <p:sp>
        <p:nvSpPr>
          <p:cNvPr id="4" name="Slide Number Placeholder 3"/>
          <p:cNvSpPr>
            <a:spLocks noGrp="1"/>
          </p:cNvSpPr>
          <p:nvPr>
            <p:ph type="sldNum" sz="quarter" idx="10"/>
          </p:nvPr>
        </p:nvSpPr>
        <p:spPr/>
        <p:txBody>
          <a:bodyPr/>
          <a:lstStyle/>
          <a:p>
            <a:pPr>
              <a:defRPr/>
            </a:pPr>
            <a:fld id="{7759F2B1-657A-4D43-AC1C-884C792B49D0}" type="slidenum">
              <a:rPr lang="en-US" smtClean="0"/>
              <a:pPr>
                <a:defRPr/>
              </a:pPr>
              <a:t>10</a:t>
            </a:fld>
            <a:endParaRPr lang="en-US" dirty="0"/>
          </a:p>
        </p:txBody>
      </p:sp>
    </p:spTree>
    <p:extLst>
      <p:ext uri="{BB962C8B-B14F-4D97-AF65-F5344CB8AC3E}">
        <p14:creationId xmlns:p14="http://schemas.microsoft.com/office/powerpoint/2010/main" val="689155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524000"/>
            <a:ext cx="7772400" cy="1470025"/>
          </a:xfrm>
        </p:spPr>
        <p:txBody>
          <a:bodyPr>
            <a:normAutofit/>
          </a:bodyPr>
          <a:lstStyle>
            <a:lvl1pPr algn="ct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52800"/>
            <a:ext cx="6400800" cy="685800"/>
          </a:xfrm>
        </p:spPr>
        <p:txBody>
          <a:bodyPr>
            <a:normAutofit/>
          </a:bodyPr>
          <a:lstStyle>
            <a:lvl1pPr marL="0" indent="0" algn="ctr">
              <a:buNone/>
              <a:defRPr sz="28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4343400"/>
            <a:ext cx="2362200" cy="2362200"/>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3200400" y="6464300"/>
            <a:ext cx="5943600" cy="307975"/>
          </a:xfrm>
          <a:prstGeom prst="rect">
            <a:avLst/>
          </a:prstGeom>
          <a:noFill/>
        </p:spPr>
        <p:txBody>
          <a:bodyPr>
            <a:spAutoFit/>
          </a:bodyPr>
          <a:lstStyle/>
          <a:p>
            <a:pPr algn="r" fontAlgn="auto">
              <a:spcBef>
                <a:spcPts val="0"/>
              </a:spcBef>
              <a:spcAft>
                <a:spcPts val="0"/>
              </a:spcAft>
              <a:defRPr/>
            </a:pPr>
            <a:r>
              <a:rPr lang="en-US" sz="1400" b="1" dirty="0" smtClean="0">
                <a:solidFill>
                  <a:schemeClr val="bg1"/>
                </a:solidFill>
                <a:latin typeface="Arial"/>
                <a:ea typeface="Copperplate-Gothic-Light" pitchFamily="2" charset="0"/>
                <a:cs typeface="Arial"/>
              </a:rPr>
              <a:t>DEFENSE SUICIDE PREVENTION OFFICE</a:t>
            </a:r>
            <a:endParaRPr lang="en-US" sz="1400" b="1" dirty="0">
              <a:solidFill>
                <a:schemeClr val="bg1"/>
              </a:solidFill>
              <a:latin typeface="Arial"/>
              <a:ea typeface="Copperplate-Gothic-Light" pitchFamily="2" charset="0"/>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Shape 4"/>
          <p:cNvSpPr>
            <a:spLocks noGrp="1"/>
          </p:cNvSpPr>
          <p:nvPr>
            <p:ph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5"/>
          <p:cNvSpPr>
            <a:spLocks noGrp="1"/>
          </p:cNvSpPr>
          <p:nvPr>
            <p:ph type="title"/>
          </p:nvPr>
        </p:nvSpPr>
        <p:spPr>
          <a:xfrm>
            <a:off x="990600" y="533400"/>
            <a:ext cx="7162800" cy="8382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Tree>
    <p:extLst>
      <p:ext uri="{BB962C8B-B14F-4D97-AF65-F5344CB8AC3E}">
        <p14:creationId xmlns:p14="http://schemas.microsoft.com/office/powerpoint/2010/main" val="376335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4525963"/>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990600" y="533400"/>
            <a:ext cx="7162800" cy="838200"/>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8610600" y="6629400"/>
            <a:ext cx="533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2866A3C2-01FD-480D-937A-1689A91DD280}" type="slidenum">
              <a:rPr lang="en-US" smtClean="0"/>
              <a:pPr>
                <a:defRPr/>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76200"/>
            <a:ext cx="1371599" cy="1371599"/>
          </a:xfrm>
          <a:prstGeom prst="rect">
            <a:avLst/>
          </a:prstGeom>
        </p:spPr>
      </p:pic>
      <p:sp>
        <p:nvSpPr>
          <p:cNvPr id="13" name="TextBox 12"/>
          <p:cNvSpPr txBox="1"/>
          <p:nvPr userDrawn="1"/>
        </p:nvSpPr>
        <p:spPr>
          <a:xfrm>
            <a:off x="3200400" y="95250"/>
            <a:ext cx="5943600" cy="307975"/>
          </a:xfrm>
          <a:prstGeom prst="rect">
            <a:avLst/>
          </a:prstGeom>
          <a:noFill/>
        </p:spPr>
        <p:txBody>
          <a:bodyPr>
            <a:spAutoFit/>
          </a:bodyPr>
          <a:lstStyle/>
          <a:p>
            <a:pPr algn="r" fontAlgn="auto">
              <a:spcBef>
                <a:spcPts val="0"/>
              </a:spcBef>
              <a:spcAft>
                <a:spcPts val="0"/>
              </a:spcAft>
              <a:defRPr/>
            </a:pPr>
            <a:r>
              <a:rPr lang="en-US" sz="1400" b="1" dirty="0" smtClean="0">
                <a:solidFill>
                  <a:schemeClr val="bg1"/>
                </a:solidFill>
                <a:latin typeface="Arial"/>
                <a:ea typeface="Copperplate-Gothic-Light" pitchFamily="2" charset="0"/>
                <a:cs typeface="Arial"/>
              </a:rPr>
              <a:t>DEFENSE SUICIDE PREVENTION OFFICE</a:t>
            </a:r>
            <a:endParaRPr lang="en-US" sz="1400" b="1" dirty="0">
              <a:solidFill>
                <a:schemeClr val="bg1"/>
              </a:solidFill>
              <a:latin typeface="Arial"/>
              <a:ea typeface="Copperplate-Gothic-Light" pitchFamily="2" charset="0"/>
              <a:cs typeface="Aria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990600" y="533400"/>
            <a:ext cx="7162800" cy="838200"/>
          </a:xfrm>
        </p:spPr>
        <p:txBody>
          <a:bodyPr>
            <a:normAutofit/>
          </a:bodyPr>
          <a:lstStyle>
            <a:lvl1pPr algn="ctr">
              <a:defRPr sz="28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Slide Number Placeholder 5"/>
          <p:cNvSpPr>
            <a:spLocks noGrp="1"/>
          </p:cNvSpPr>
          <p:nvPr>
            <p:ph type="sldNum" sz="quarter" idx="12"/>
          </p:nvPr>
        </p:nvSpPr>
        <p:spPr>
          <a:xfrm>
            <a:off x="8610600" y="6629400"/>
            <a:ext cx="533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2866A3C2-01FD-480D-937A-1689A91DD280}" type="slidenum">
              <a:rPr lang="en-US" smtClean="0"/>
              <a:pPr>
                <a:defRPr/>
              </a:pPr>
              <a:t>‹#›</a:t>
            </a:fld>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76200"/>
            <a:ext cx="1371599" cy="1371599"/>
          </a:xfrm>
          <a:prstGeom prst="rect">
            <a:avLst/>
          </a:prstGeom>
        </p:spPr>
      </p:pic>
      <p:sp>
        <p:nvSpPr>
          <p:cNvPr id="19" name="TextBox 18"/>
          <p:cNvSpPr txBox="1"/>
          <p:nvPr userDrawn="1"/>
        </p:nvSpPr>
        <p:spPr>
          <a:xfrm>
            <a:off x="3200400" y="0"/>
            <a:ext cx="5943600" cy="307975"/>
          </a:xfrm>
          <a:prstGeom prst="rect">
            <a:avLst/>
          </a:prstGeom>
          <a:noFill/>
        </p:spPr>
        <p:txBody>
          <a:bodyPr>
            <a:spAutoFit/>
          </a:bodyPr>
          <a:lstStyle/>
          <a:p>
            <a:pPr algn="r" fontAlgn="auto">
              <a:spcBef>
                <a:spcPts val="0"/>
              </a:spcBef>
              <a:spcAft>
                <a:spcPts val="0"/>
              </a:spcAft>
              <a:defRPr/>
            </a:pPr>
            <a:r>
              <a:rPr lang="en-US" sz="1400" b="1" dirty="0" smtClean="0">
                <a:solidFill>
                  <a:schemeClr val="bg1"/>
                </a:solidFill>
                <a:latin typeface="Arial"/>
                <a:ea typeface="Copperplate-Gothic-Light" pitchFamily="2" charset="0"/>
                <a:cs typeface="Arial"/>
              </a:rPr>
              <a:t>DEFENSE SUICIDE PREVENTION OFFICE</a:t>
            </a:r>
            <a:endParaRPr lang="en-US" sz="1400" b="1" dirty="0">
              <a:solidFill>
                <a:schemeClr val="bg1"/>
              </a:solidFill>
              <a:latin typeface="Arial"/>
              <a:ea typeface="Copperplate-Gothic-Light" pitchFamily="2" charset="0"/>
              <a:cs typeface="Aria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t>Pre-decisional – Not for Release</a:t>
            </a:r>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A34B857D-C45F-4EC9-8BE6-E799A82F81A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t>Pre-decisional – Not for Release</a:t>
            </a:r>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6666B785-8D98-47BF-AC17-21292448FE9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t>Pre-decisional – Not for Release</a:t>
            </a:r>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E058F596-3BF9-481E-8F93-8B4E5FCCE6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lgn="ctr" fontAlgn="auto">
              <a:spcBef>
                <a:spcPts val="0"/>
              </a:spcBef>
              <a:spcAft>
                <a:spcPts val="0"/>
              </a:spcAft>
              <a:defRPr sz="1200">
                <a:latin typeface="Garamond" pitchFamily="18" charset="0"/>
              </a:defRPr>
            </a:lvl1pPr>
          </a:lstStyle>
          <a:p>
            <a:pPr>
              <a:defRPr/>
            </a:pPr>
            <a:r>
              <a:rPr lang="en-US" dirty="0"/>
              <a:t>Pre-decisional – Not for Release</a:t>
            </a:r>
          </a:p>
        </p:txBody>
      </p:sp>
      <p:sp>
        <p:nvSpPr>
          <p:cNvPr id="6" name="Slide Number Placeholder 5"/>
          <p:cNvSpPr>
            <a:spLocks noGrp="1"/>
          </p:cNvSpPr>
          <p:nvPr>
            <p:ph type="sldNum" sz="quarter" idx="12"/>
          </p:nvPr>
        </p:nvSpPr>
        <p:spPr>
          <a:xfrm>
            <a:off x="8458200" y="6492875"/>
            <a:ext cx="533400" cy="365125"/>
          </a:xfrm>
          <a:prstGeom prst="rect">
            <a:avLst/>
          </a:prstGeom>
        </p:spPr>
        <p:txBody>
          <a:bodyPr/>
          <a:lstStyle>
            <a:lvl1pPr algn="r" fontAlgn="auto">
              <a:spcBef>
                <a:spcPts val="0"/>
              </a:spcBef>
              <a:spcAft>
                <a:spcPts val="0"/>
              </a:spcAft>
              <a:defRPr sz="1200">
                <a:latin typeface="Garamond" pitchFamily="18" charset="0"/>
              </a:defRPr>
            </a:lvl1pPr>
          </a:lstStyle>
          <a:p>
            <a:pPr>
              <a:defRPr/>
            </a:pPr>
            <a:fld id="{2866A3C2-01FD-480D-937A-1689A91DD28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Shape 4"/>
          <p:cNvSpPr>
            <a:spLocks noGrp="1"/>
          </p:cNvSpPr>
          <p:nvPr>
            <p:ph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5"/>
          <p:cNvSpPr>
            <a:spLocks noGrp="1"/>
          </p:cNvSpPr>
          <p:nvPr>
            <p:ph type="title"/>
          </p:nvPr>
        </p:nvSpPr>
        <p:spPr>
          <a:xfrm>
            <a:off x="990600" y="533400"/>
            <a:ext cx="7162800" cy="8382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Tree>
    <p:extLst>
      <p:ext uri="{BB962C8B-B14F-4D97-AF65-F5344CB8AC3E}">
        <p14:creationId xmlns:p14="http://schemas.microsoft.com/office/powerpoint/2010/main" val="376335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Shape 4"/>
          <p:cNvSpPr>
            <a:spLocks noGrp="1"/>
          </p:cNvSpPr>
          <p:nvPr>
            <p:ph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5"/>
          <p:cNvSpPr>
            <a:spLocks noGrp="1"/>
          </p:cNvSpPr>
          <p:nvPr>
            <p:ph type="title"/>
          </p:nvPr>
        </p:nvSpPr>
        <p:spPr>
          <a:xfrm>
            <a:off x="990600" y="533400"/>
            <a:ext cx="7162800" cy="8382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Tree>
    <p:extLst>
      <p:ext uri="{BB962C8B-B14F-4D97-AF65-F5344CB8AC3E}">
        <p14:creationId xmlns:p14="http://schemas.microsoft.com/office/powerpoint/2010/main" val="376335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618" r:id="rId1"/>
    <p:sldLayoutId id="2147484619" r:id="rId2"/>
    <p:sldLayoutId id="2147484621" r:id="rId3"/>
    <p:sldLayoutId id="2147484622" r:id="rId4"/>
    <p:sldLayoutId id="2147484623" r:id="rId5"/>
    <p:sldLayoutId id="2147484624" r:id="rId6"/>
    <p:sldLayoutId id="2147484625" r:id="rId7"/>
    <p:sldLayoutId id="2147484627" r:id="rId8"/>
    <p:sldLayoutId id="2147484628" r:id="rId9"/>
    <p:sldLayoutId id="2147484629" r:id="rId10"/>
  </p:sldLayoutIdLst>
  <p:hf hdr="0" ftr="0" dt="0"/>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pitchFamily="34"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slideLayout" Target="../slideLayouts/slideLayout2.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19200"/>
            <a:ext cx="7772400" cy="2057400"/>
          </a:xfrm>
        </p:spPr>
        <p:txBody>
          <a:bodyPr>
            <a:noAutofit/>
          </a:bodyPr>
          <a:lstStyle/>
          <a:p>
            <a:r>
              <a:rPr lang="en-US" dirty="0" smtClean="0"/>
              <a:t>Policy as a Forgotten Intervention</a:t>
            </a:r>
            <a:endParaRPr lang="en-US" dirty="0"/>
          </a:p>
        </p:txBody>
      </p:sp>
      <p:sp>
        <p:nvSpPr>
          <p:cNvPr id="6" name="Subtitle 5"/>
          <p:cNvSpPr>
            <a:spLocks noGrp="1"/>
          </p:cNvSpPr>
          <p:nvPr>
            <p:ph type="subTitle" idx="1"/>
          </p:nvPr>
        </p:nvSpPr>
        <p:spPr>
          <a:xfrm>
            <a:off x="1371600" y="4191000"/>
            <a:ext cx="6400800" cy="1066800"/>
          </a:xfrm>
        </p:spPr>
        <p:txBody>
          <a:bodyPr>
            <a:normAutofit/>
          </a:bodyPr>
          <a:lstStyle/>
          <a:p>
            <a:r>
              <a:rPr lang="en-US" sz="2400" dirty="0" smtClean="0"/>
              <a:t>Dr. Adam Walsh</a:t>
            </a:r>
          </a:p>
          <a:p>
            <a:r>
              <a:rPr lang="en-US" sz="2400" dirty="0" smtClean="0"/>
              <a:t>Ms. Liz Barnes</a:t>
            </a:r>
            <a:endParaRPr lang="en-US" sz="2400" dirty="0"/>
          </a:p>
        </p:txBody>
      </p:sp>
    </p:spTree>
    <p:extLst>
      <p:ext uri="{BB962C8B-B14F-4D97-AF65-F5344CB8AC3E}">
        <p14:creationId xmlns:p14="http://schemas.microsoft.com/office/powerpoint/2010/main" val="1843089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10</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65" y="1981200"/>
            <a:ext cx="7552070" cy="4059237"/>
          </a:xfrm>
          <a:prstGeom prst="rect">
            <a:avLst/>
          </a:prstGeom>
        </p:spPr>
      </p:pic>
    </p:spTree>
    <p:extLst>
      <p:ext uri="{BB962C8B-B14F-4D97-AF65-F5344CB8AC3E}">
        <p14:creationId xmlns:p14="http://schemas.microsoft.com/office/powerpoint/2010/main" val="2024516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Quicker Gains</a:t>
            </a:r>
            <a:endParaRPr lang="en-US" dirty="0"/>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11</a:t>
            </a:fld>
            <a:endParaRPr lang="en-US" dirty="0"/>
          </a:p>
        </p:txBody>
      </p:sp>
      <p:sp>
        <p:nvSpPr>
          <p:cNvPr id="7" name="Rectangle 6"/>
          <p:cNvSpPr/>
          <p:nvPr/>
        </p:nvSpPr>
        <p:spPr>
          <a:xfrm>
            <a:off x="317003" y="2276753"/>
            <a:ext cx="3840480" cy="5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Rectangle 7"/>
          <p:cNvSpPr/>
          <p:nvPr/>
        </p:nvSpPr>
        <p:spPr>
          <a:xfrm>
            <a:off x="4871048" y="2269793"/>
            <a:ext cx="3840480" cy="609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9" name="AutoShape 12"/>
          <p:cNvSpPr>
            <a:spLocks noChangeArrowheads="1"/>
          </p:cNvSpPr>
          <p:nvPr/>
        </p:nvSpPr>
        <p:spPr bwMode="auto">
          <a:xfrm>
            <a:off x="4344633" y="2612169"/>
            <a:ext cx="336550" cy="3840480"/>
          </a:xfrm>
          <a:prstGeom prst="homePlate">
            <a:avLst>
              <a:gd name="adj" fmla="val 100000"/>
            </a:avLst>
          </a:prstGeom>
          <a:solidFill>
            <a:schemeClr val="accent3"/>
          </a:solidFill>
          <a:ln w="6350" algn="ctr">
            <a:noFill/>
            <a:miter lim="800000"/>
            <a:headEnd/>
            <a:tailEnd/>
          </a:ln>
        </p:spPr>
        <p:txBody>
          <a:bodyPr wrap="square" lIns="88900" tIns="88900" rIns="88900" bIns="88900" anchor="ctr"/>
          <a:lstStyle/>
          <a:p>
            <a:pPr algn="ctr"/>
            <a:endParaRPr lang="en-US" sz="1400" dirty="0"/>
          </a:p>
        </p:txBody>
      </p:sp>
      <p:sp>
        <p:nvSpPr>
          <p:cNvPr id="10" name="Rectangle 9"/>
          <p:cNvSpPr/>
          <p:nvPr/>
        </p:nvSpPr>
        <p:spPr>
          <a:xfrm>
            <a:off x="333517" y="2486025"/>
            <a:ext cx="3840480" cy="4371975"/>
          </a:xfrm>
          <a:prstGeom prst="rect">
            <a:avLst/>
          </a:prstGeom>
        </p:spPr>
        <p:txBody>
          <a:bodyPr vert="horz" lIns="0" tIns="0" rIns="0" bIns="0" rtlCol="0">
            <a:noAutofit/>
          </a:bodyPr>
          <a:lstStyle/>
          <a:p>
            <a:pPr>
              <a:spcAft>
                <a:spcPts val="1000"/>
              </a:spcAft>
              <a:buSzPct val="100000"/>
            </a:pPr>
            <a:r>
              <a:rPr lang="en-US" sz="1600" b="1" dirty="0" smtClean="0"/>
              <a:t>Policy Drivers</a:t>
            </a:r>
          </a:p>
          <a:p>
            <a:pPr>
              <a:spcAft>
                <a:spcPts val="1000"/>
              </a:spcAft>
              <a:buSzPct val="100000"/>
            </a:pPr>
            <a:r>
              <a:rPr lang="en-US" sz="1600" dirty="0" smtClean="0"/>
              <a:t>Law</a:t>
            </a:r>
          </a:p>
          <a:p>
            <a:pPr>
              <a:spcAft>
                <a:spcPts val="1000"/>
              </a:spcAft>
              <a:buSzPct val="100000"/>
            </a:pPr>
            <a:r>
              <a:rPr lang="en-US" sz="1600" dirty="0" smtClean="0"/>
              <a:t>Issuances </a:t>
            </a:r>
          </a:p>
          <a:p>
            <a:pPr>
              <a:spcAft>
                <a:spcPts val="1000"/>
              </a:spcAft>
              <a:buSzPct val="100000"/>
            </a:pPr>
            <a:endParaRPr lang="en-US" sz="1600" dirty="0" smtClean="0"/>
          </a:p>
          <a:p>
            <a:pPr>
              <a:spcAft>
                <a:spcPts val="1000"/>
              </a:spcAft>
              <a:buSzPct val="100000"/>
            </a:pPr>
            <a:r>
              <a:rPr lang="en-US" sz="1600" dirty="0" smtClean="0"/>
              <a:t>Policies</a:t>
            </a:r>
          </a:p>
          <a:p>
            <a:pPr>
              <a:spcAft>
                <a:spcPts val="1000"/>
              </a:spcAft>
              <a:buSzPct val="100000"/>
            </a:pPr>
            <a:r>
              <a:rPr lang="en-US" sz="1600" dirty="0" smtClean="0"/>
              <a:t>Guidance Memorandums</a:t>
            </a:r>
            <a:endParaRPr lang="en-US" sz="1600" dirty="0"/>
          </a:p>
          <a:p>
            <a:pPr>
              <a:spcAft>
                <a:spcPts val="1000"/>
              </a:spcAft>
              <a:buSzPct val="100000"/>
            </a:pPr>
            <a:r>
              <a:rPr lang="en-US" sz="1600" dirty="0" smtClean="0">
                <a:solidFill>
                  <a:schemeClr val="tx1"/>
                </a:solidFill>
              </a:rPr>
              <a:t>Memorandums of Agreement/Understanding</a:t>
            </a:r>
          </a:p>
          <a:p>
            <a:pPr>
              <a:spcAft>
                <a:spcPts val="1000"/>
              </a:spcAft>
              <a:buSzPct val="100000"/>
            </a:pPr>
            <a:r>
              <a:rPr lang="en-US" sz="1600" dirty="0" smtClean="0"/>
              <a:t>Governance Structures</a:t>
            </a:r>
          </a:p>
          <a:p>
            <a:pPr>
              <a:spcAft>
                <a:spcPts val="1000"/>
              </a:spcAft>
              <a:buSzPct val="100000"/>
            </a:pPr>
            <a:r>
              <a:rPr lang="en-US" sz="1600" dirty="0" smtClean="0">
                <a:solidFill>
                  <a:schemeClr val="tx1"/>
                </a:solidFill>
              </a:rPr>
              <a:t>Working Groups</a:t>
            </a:r>
          </a:p>
          <a:p>
            <a:pPr>
              <a:spcAft>
                <a:spcPts val="1000"/>
              </a:spcAft>
              <a:buSzPct val="100000"/>
            </a:pPr>
            <a:endParaRPr lang="en-US" sz="1600" b="1" dirty="0" smtClean="0">
              <a:solidFill>
                <a:schemeClr val="tx1"/>
              </a:solidFill>
            </a:endParaRPr>
          </a:p>
          <a:p>
            <a:pPr>
              <a:spcAft>
                <a:spcPts val="1000"/>
              </a:spcAft>
              <a:buSzPct val="100000"/>
            </a:pPr>
            <a:endParaRPr lang="en-US" sz="1600" b="1" dirty="0" smtClean="0">
              <a:solidFill>
                <a:schemeClr val="tx1"/>
              </a:solidFill>
            </a:endParaRPr>
          </a:p>
        </p:txBody>
      </p:sp>
      <p:sp>
        <p:nvSpPr>
          <p:cNvPr id="12" name="TextBox 11"/>
          <p:cNvSpPr txBox="1"/>
          <p:nvPr/>
        </p:nvSpPr>
        <p:spPr>
          <a:xfrm>
            <a:off x="304800" y="1657290"/>
            <a:ext cx="8229600" cy="400110"/>
          </a:xfrm>
          <a:prstGeom prst="rect">
            <a:avLst/>
          </a:prstGeom>
          <a:noFill/>
        </p:spPr>
        <p:txBody>
          <a:bodyPr wrap="square" rtlCol="0">
            <a:spAutoFit/>
          </a:bodyPr>
          <a:lstStyle/>
          <a:p>
            <a:r>
              <a:rPr lang="en-US" sz="2000" b="1" dirty="0" smtClean="0">
                <a:solidFill>
                  <a:schemeClr val="tx1">
                    <a:lumMod val="75000"/>
                    <a:lumOff val="25000"/>
                  </a:schemeClr>
                </a:solidFill>
              </a:rPr>
              <a:t>Current Suicide Prevention Efforts within </a:t>
            </a:r>
            <a:r>
              <a:rPr lang="en-US" sz="2000" b="1" dirty="0" err="1" smtClean="0">
                <a:solidFill>
                  <a:schemeClr val="tx1">
                    <a:lumMod val="75000"/>
                    <a:lumOff val="25000"/>
                  </a:schemeClr>
                </a:solidFill>
              </a:rPr>
              <a:t>DoD</a:t>
            </a:r>
            <a:endParaRPr lang="en-US" sz="2000" b="1" dirty="0">
              <a:solidFill>
                <a:schemeClr val="tx1">
                  <a:lumMod val="75000"/>
                  <a:lumOff val="25000"/>
                </a:schemeClr>
              </a:solidFill>
            </a:endParaRPr>
          </a:p>
        </p:txBody>
      </p:sp>
      <p:cxnSp>
        <p:nvCxnSpPr>
          <p:cNvPr id="5" name="Straight Connector 4"/>
          <p:cNvCxnSpPr/>
          <p:nvPr/>
        </p:nvCxnSpPr>
        <p:spPr>
          <a:xfrm>
            <a:off x="317003" y="3581400"/>
            <a:ext cx="384048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871048" y="2476018"/>
            <a:ext cx="3840480" cy="4371975"/>
          </a:xfrm>
          <a:prstGeom prst="rect">
            <a:avLst/>
          </a:prstGeom>
        </p:spPr>
        <p:txBody>
          <a:bodyPr vert="horz" lIns="0" tIns="0" rIns="0" bIns="0" rtlCol="0">
            <a:noAutofit/>
          </a:bodyPr>
          <a:lstStyle/>
          <a:p>
            <a:pPr>
              <a:spcAft>
                <a:spcPts val="1000"/>
              </a:spcAft>
              <a:buSzPct val="100000"/>
            </a:pPr>
            <a:r>
              <a:rPr lang="en-US" sz="1600" b="1" dirty="0" err="1" smtClean="0"/>
              <a:t>DoD</a:t>
            </a:r>
            <a:r>
              <a:rPr lang="en-US" sz="1600" b="1" dirty="0" smtClean="0"/>
              <a:t> Efforts</a:t>
            </a:r>
          </a:p>
          <a:p>
            <a:pPr>
              <a:spcAft>
                <a:spcPts val="1000"/>
              </a:spcAft>
              <a:buSzPct val="100000"/>
            </a:pPr>
            <a:r>
              <a:rPr lang="en-US" sz="1600" dirty="0" smtClean="0"/>
              <a:t>FY19 Unified Legislative Budgetary </a:t>
            </a:r>
          </a:p>
          <a:p>
            <a:pPr>
              <a:spcAft>
                <a:spcPts val="1000"/>
              </a:spcAft>
              <a:buSzPct val="100000"/>
            </a:pPr>
            <a:r>
              <a:rPr lang="en-US" sz="1600" dirty="0" smtClean="0"/>
              <a:t>First </a:t>
            </a:r>
            <a:r>
              <a:rPr lang="en-US" sz="1600" dirty="0" err="1" smtClean="0"/>
              <a:t>DoDI</a:t>
            </a:r>
            <a:r>
              <a:rPr lang="en-US" sz="1600" dirty="0" smtClean="0"/>
              <a:t> on Suicide Prevention </a:t>
            </a:r>
          </a:p>
          <a:p>
            <a:pPr>
              <a:spcAft>
                <a:spcPts val="1000"/>
              </a:spcAft>
              <a:buSzPct val="100000"/>
            </a:pPr>
            <a:endParaRPr lang="en-US" sz="1600" dirty="0" smtClean="0"/>
          </a:p>
          <a:p>
            <a:pPr>
              <a:spcAft>
                <a:spcPts val="1000"/>
              </a:spcAft>
              <a:buSzPct val="100000"/>
            </a:pPr>
            <a:r>
              <a:rPr lang="en-US" sz="1600" dirty="0" smtClean="0"/>
              <a:t>Preliminary stages of drafting Alcohol Policy</a:t>
            </a:r>
          </a:p>
          <a:p>
            <a:pPr>
              <a:spcAft>
                <a:spcPts val="1000"/>
              </a:spcAft>
              <a:buSzPct val="100000"/>
            </a:pPr>
            <a:r>
              <a:rPr lang="en-US" sz="1600" dirty="0" smtClean="0"/>
              <a:t>Memorandum on Means Safety Storage</a:t>
            </a:r>
          </a:p>
          <a:p>
            <a:pPr>
              <a:spcAft>
                <a:spcPts val="1000"/>
              </a:spcAft>
              <a:buSzPct val="100000"/>
            </a:pPr>
            <a:r>
              <a:rPr lang="en-US" sz="1600" dirty="0" smtClean="0"/>
              <a:t>Defense Strategy for Suicide Prevention</a:t>
            </a:r>
            <a:endParaRPr lang="en-US" sz="1600" dirty="0"/>
          </a:p>
          <a:p>
            <a:pPr>
              <a:spcAft>
                <a:spcPts val="1000"/>
              </a:spcAft>
              <a:buSzPct val="100000"/>
            </a:pPr>
            <a:r>
              <a:rPr lang="en-US" sz="1600" dirty="0" smtClean="0">
                <a:solidFill>
                  <a:schemeClr val="tx1"/>
                </a:solidFill>
              </a:rPr>
              <a:t>Memorandums of Understandings with other federal agencies and non-profit organizations</a:t>
            </a:r>
          </a:p>
          <a:p>
            <a:pPr>
              <a:spcAft>
                <a:spcPts val="1000"/>
              </a:spcAft>
              <a:buSzPct val="100000"/>
            </a:pPr>
            <a:r>
              <a:rPr lang="en-US" sz="1600" dirty="0" smtClean="0"/>
              <a:t>Suicide Prevention Governance Structures</a:t>
            </a:r>
          </a:p>
          <a:p>
            <a:pPr>
              <a:spcAft>
                <a:spcPts val="1000"/>
              </a:spcAft>
              <a:buSzPct val="100000"/>
            </a:pPr>
            <a:r>
              <a:rPr lang="en-US" sz="1600" dirty="0" smtClean="0">
                <a:solidFill>
                  <a:schemeClr val="tx1"/>
                </a:solidFill>
              </a:rPr>
              <a:t>Lethal Means Working Group</a:t>
            </a:r>
          </a:p>
          <a:p>
            <a:pPr>
              <a:spcAft>
                <a:spcPts val="1000"/>
              </a:spcAft>
              <a:buSzPct val="100000"/>
            </a:pPr>
            <a:endParaRPr lang="en-US" sz="1600" b="1" dirty="0" smtClean="0">
              <a:solidFill>
                <a:schemeClr val="tx1"/>
              </a:solidFill>
            </a:endParaRPr>
          </a:p>
          <a:p>
            <a:pPr>
              <a:spcAft>
                <a:spcPts val="1000"/>
              </a:spcAft>
              <a:buSzPct val="100000"/>
            </a:pPr>
            <a:endParaRPr lang="en-US" sz="1600" b="1" dirty="0" smtClean="0">
              <a:solidFill>
                <a:schemeClr val="tx1"/>
              </a:solidFill>
            </a:endParaRPr>
          </a:p>
        </p:txBody>
      </p:sp>
      <p:cxnSp>
        <p:nvCxnSpPr>
          <p:cNvPr id="14" name="Straight Connector 13"/>
          <p:cNvCxnSpPr/>
          <p:nvPr/>
        </p:nvCxnSpPr>
        <p:spPr>
          <a:xfrm>
            <a:off x="4854534" y="3571393"/>
            <a:ext cx="384048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31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533400"/>
            <a:ext cx="7162800" cy="838200"/>
          </a:xfrm>
        </p:spPr>
        <p:txBody>
          <a:bodyPr>
            <a:normAutofit/>
          </a:bodyPr>
          <a:lstStyle/>
          <a:p>
            <a:r>
              <a:rPr lang="en-US" dirty="0" smtClean="0"/>
              <a:t>How it can work</a:t>
            </a:r>
            <a:endParaRPr lang="en-US" dirty="0"/>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12</a:t>
            </a:fld>
            <a:endParaRPr lang="en-US" dirty="0"/>
          </a:p>
        </p:txBody>
      </p:sp>
      <p:grpSp>
        <p:nvGrpSpPr>
          <p:cNvPr id="2" name="Group 1"/>
          <p:cNvGrpSpPr/>
          <p:nvPr/>
        </p:nvGrpSpPr>
        <p:grpSpPr>
          <a:xfrm>
            <a:off x="14853" y="2209800"/>
            <a:ext cx="4633347" cy="3886200"/>
            <a:chOff x="609600" y="1828800"/>
            <a:chExt cx="2835275" cy="2378075"/>
          </a:xfrm>
        </p:grpSpPr>
        <p:sp>
          <p:nvSpPr>
            <p:cNvPr id="5" name="Freeform 4"/>
            <p:cNvSpPr>
              <a:spLocks/>
            </p:cNvSpPr>
            <p:nvPr>
              <p:custDataLst>
                <p:tags r:id="rId1"/>
              </p:custDataLst>
            </p:nvPr>
          </p:nvSpPr>
          <p:spPr bwMode="auto">
            <a:xfrm>
              <a:off x="609600" y="2222500"/>
              <a:ext cx="2547937" cy="1879600"/>
            </a:xfrm>
            <a:custGeom>
              <a:avLst/>
              <a:gdLst/>
              <a:ahLst/>
              <a:cxnLst>
                <a:cxn ang="0">
                  <a:pos x="0" y="0"/>
                </a:cxn>
                <a:cxn ang="0">
                  <a:pos x="446" y="947"/>
                </a:cxn>
                <a:cxn ang="0">
                  <a:pos x="844" y="950"/>
                </a:cxn>
                <a:cxn ang="0">
                  <a:pos x="1290" y="3"/>
                </a:cxn>
                <a:cxn ang="0">
                  <a:pos x="0" y="0"/>
                </a:cxn>
              </a:cxnLst>
              <a:rect l="0" t="0" r="r" b="b"/>
              <a:pathLst>
                <a:path w="1291" h="951">
                  <a:moveTo>
                    <a:pt x="0" y="0"/>
                  </a:moveTo>
                  <a:lnTo>
                    <a:pt x="446" y="947"/>
                  </a:lnTo>
                  <a:lnTo>
                    <a:pt x="844" y="950"/>
                  </a:lnTo>
                  <a:lnTo>
                    <a:pt x="1290" y="3"/>
                  </a:lnTo>
                  <a:lnTo>
                    <a:pt x="0" y="0"/>
                  </a:lnTo>
                </a:path>
              </a:pathLst>
            </a:custGeom>
            <a:solidFill>
              <a:srgbClr val="B4B4B4"/>
            </a:solidFill>
            <a:ln w="12700" cap="rnd" cmpd="sng">
              <a:solidFill>
                <a:schemeClr val="bg1"/>
              </a:solidFill>
              <a:prstDash val="solid"/>
              <a:round/>
              <a:headEnd type="none" w="med" len="med"/>
              <a:tailEnd type="none" w="med" len="med"/>
            </a:ln>
            <a:effectLst/>
          </p:spPr>
          <p:txBody>
            <a:bodyPr/>
            <a:lstStyle/>
            <a:p>
              <a:pPr>
                <a:defRPr/>
              </a:pPr>
              <a:endParaRPr lang="en-US" dirty="0"/>
            </a:p>
          </p:txBody>
        </p:sp>
        <p:sp>
          <p:nvSpPr>
            <p:cNvPr id="6" name="Rectangle 5"/>
            <p:cNvSpPr>
              <a:spLocks noChangeArrowheads="1"/>
            </p:cNvSpPr>
            <p:nvPr>
              <p:custDataLst>
                <p:tags r:id="rId2"/>
              </p:custDataLst>
            </p:nvPr>
          </p:nvSpPr>
          <p:spPr bwMode="auto">
            <a:xfrm>
              <a:off x="1484312" y="4094162"/>
              <a:ext cx="788988" cy="112713"/>
            </a:xfrm>
            <a:prstGeom prst="rect">
              <a:avLst/>
            </a:prstGeom>
            <a:solidFill>
              <a:srgbClr val="B4B4B4"/>
            </a:solidFill>
            <a:ln w="12700">
              <a:solidFill>
                <a:schemeClr val="bg1"/>
              </a:solidFill>
              <a:miter lim="800000"/>
              <a:headEnd/>
              <a:tailEnd/>
            </a:ln>
          </p:spPr>
          <p:txBody>
            <a:bodyPr wrap="none" anchor="ctr"/>
            <a:lstStyle/>
            <a:p>
              <a:pPr algn="ctr">
                <a:defRPr/>
              </a:pPr>
              <a:endParaRPr lang="en-US" dirty="0"/>
            </a:p>
          </p:txBody>
        </p:sp>
        <p:sp>
          <p:nvSpPr>
            <p:cNvPr id="7" name="AutoShape 19"/>
            <p:cNvSpPr>
              <a:spLocks noChangeArrowheads="1"/>
            </p:cNvSpPr>
            <p:nvPr>
              <p:custDataLst>
                <p:tags r:id="rId3"/>
              </p:custDataLst>
            </p:nvPr>
          </p:nvSpPr>
          <p:spPr bwMode="auto">
            <a:xfrm rot="16200000" flipH="1">
              <a:off x="855662" y="1820862"/>
              <a:ext cx="312738" cy="382588"/>
            </a:xfrm>
            <a:prstGeom prst="rightArrow">
              <a:avLst>
                <a:gd name="adj1" fmla="val 50000"/>
                <a:gd name="adj2" fmla="val 29014"/>
              </a:avLst>
            </a:prstGeom>
            <a:solidFill>
              <a:schemeClr val="accent3">
                <a:lumMod val="75000"/>
              </a:schemeClr>
            </a:solidFill>
            <a:ln w="12700">
              <a:solidFill>
                <a:schemeClr val="bg1"/>
              </a:solidFill>
              <a:miter lim="800000"/>
              <a:headEnd/>
              <a:tailEnd/>
            </a:ln>
          </p:spPr>
          <p:txBody>
            <a:bodyPr wrap="none" anchor="ctr"/>
            <a:lstStyle/>
            <a:p>
              <a:pPr algn="ctr"/>
              <a:endParaRPr lang="en-US"/>
            </a:p>
          </p:txBody>
        </p:sp>
        <p:sp>
          <p:nvSpPr>
            <p:cNvPr id="8" name="Freeform 23"/>
            <p:cNvSpPr>
              <a:spLocks/>
            </p:cNvSpPr>
            <p:nvPr>
              <p:custDataLst>
                <p:tags r:id="rId4"/>
              </p:custDataLst>
            </p:nvPr>
          </p:nvSpPr>
          <p:spPr bwMode="auto">
            <a:xfrm>
              <a:off x="2571750" y="2622550"/>
              <a:ext cx="620712" cy="358775"/>
            </a:xfrm>
            <a:custGeom>
              <a:avLst/>
              <a:gdLst>
                <a:gd name="T0" fmla="*/ 2027370 w 314"/>
                <a:gd name="T1" fmla="*/ 226698 h 182"/>
                <a:gd name="T2" fmla="*/ 2035266 w 314"/>
                <a:gd name="T3" fmla="*/ 818086 h 182"/>
                <a:gd name="T4" fmla="*/ 1101531 w 314"/>
                <a:gd name="T5" fmla="*/ 847655 h 182"/>
                <a:gd name="T6" fmla="*/ 1348290 w 314"/>
                <a:gd name="T7" fmla="*/ 680095 h 182"/>
                <a:gd name="T8" fmla="*/ 919917 w 314"/>
                <a:gd name="T9" fmla="*/ 392287 h 182"/>
                <a:gd name="T10" fmla="*/ 825161 w 314"/>
                <a:gd name="T11" fmla="*/ 364689 h 182"/>
                <a:gd name="T12" fmla="*/ 722510 w 314"/>
                <a:gd name="T13" fmla="*/ 374545 h 182"/>
                <a:gd name="T14" fmla="*/ 598143 w 314"/>
                <a:gd name="T15" fmla="*/ 412000 h 182"/>
                <a:gd name="T16" fmla="*/ 454036 w 314"/>
                <a:gd name="T17" fmla="*/ 488880 h 182"/>
                <a:gd name="T18" fmla="*/ 321773 w 314"/>
                <a:gd name="T19" fmla="*/ 579560 h 182"/>
                <a:gd name="T20" fmla="*/ 0 w 314"/>
                <a:gd name="T21" fmla="*/ 362718 h 182"/>
                <a:gd name="T22" fmla="*/ 223070 w 314"/>
                <a:gd name="T23" fmla="*/ 214871 h 182"/>
                <a:gd name="T24" fmla="*/ 315851 w 314"/>
                <a:gd name="T25" fmla="*/ 171502 h 182"/>
                <a:gd name="T26" fmla="*/ 434295 w 314"/>
                <a:gd name="T27" fmla="*/ 112364 h 182"/>
                <a:gd name="T28" fmla="*/ 529051 w 314"/>
                <a:gd name="T29" fmla="*/ 78852 h 182"/>
                <a:gd name="T30" fmla="*/ 621832 w 314"/>
                <a:gd name="T31" fmla="*/ 41397 h 182"/>
                <a:gd name="T32" fmla="*/ 726458 w 314"/>
                <a:gd name="T33" fmla="*/ 13799 h 182"/>
                <a:gd name="T34" fmla="*/ 837006 w 314"/>
                <a:gd name="T35" fmla="*/ 0 h 182"/>
                <a:gd name="T36" fmla="*/ 959398 w 314"/>
                <a:gd name="T37" fmla="*/ 0 h 182"/>
                <a:gd name="T38" fmla="*/ 1065998 w 314"/>
                <a:gd name="T39" fmla="*/ 1971 h 182"/>
                <a:gd name="T40" fmla="*/ 1178520 w 314"/>
                <a:gd name="T41" fmla="*/ 21684 h 182"/>
                <a:gd name="T42" fmla="*/ 1289068 w 314"/>
                <a:gd name="T43" fmla="*/ 61110 h 182"/>
                <a:gd name="T44" fmla="*/ 1350264 w 314"/>
                <a:gd name="T45" fmla="*/ 110392 h 182"/>
                <a:gd name="T46" fmla="*/ 1784559 w 314"/>
                <a:gd name="T47" fmla="*/ 386373 h 182"/>
                <a:gd name="T48" fmla="*/ 2027370 w 314"/>
                <a:gd name="T49" fmla="*/ 22669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3">
                <a:lumMod val="75000"/>
              </a:schemeClr>
            </a:solidFill>
            <a:ln w="12700" cap="rnd">
              <a:solidFill>
                <a:schemeClr val="bg1"/>
              </a:solidFill>
              <a:round/>
              <a:headEnd/>
              <a:tailEnd/>
            </a:ln>
          </p:spPr>
          <p:txBody>
            <a:bodyPr/>
            <a:lstStyle/>
            <a:p>
              <a:endParaRPr lang="en-US"/>
            </a:p>
          </p:txBody>
        </p:sp>
        <p:sp>
          <p:nvSpPr>
            <p:cNvPr id="9" name="Freeform 24"/>
            <p:cNvSpPr>
              <a:spLocks/>
            </p:cNvSpPr>
            <p:nvPr>
              <p:custDataLst>
                <p:tags r:id="rId5"/>
              </p:custDataLst>
            </p:nvPr>
          </p:nvSpPr>
          <p:spPr bwMode="auto">
            <a:xfrm>
              <a:off x="2263775" y="3306762"/>
              <a:ext cx="622300" cy="360363"/>
            </a:xfrm>
            <a:custGeom>
              <a:avLst/>
              <a:gdLst>
                <a:gd name="T0" fmla="*/ 2025710 w 315"/>
                <a:gd name="T1" fmla="*/ 231662 h 182"/>
                <a:gd name="T2" fmla="*/ 2033600 w 315"/>
                <a:gd name="T3" fmla="*/ 837547 h 182"/>
                <a:gd name="T4" fmla="*/ 1102602 w 315"/>
                <a:gd name="T5" fmla="*/ 869227 h 182"/>
                <a:gd name="T6" fmla="*/ 1345214 w 315"/>
                <a:gd name="T7" fmla="*/ 696966 h 182"/>
                <a:gd name="T8" fmla="*/ 921136 w 315"/>
                <a:gd name="T9" fmla="*/ 401943 h 182"/>
                <a:gd name="T10" fmla="*/ 822513 w 315"/>
                <a:gd name="T11" fmla="*/ 372243 h 182"/>
                <a:gd name="T12" fmla="*/ 719946 w 315"/>
                <a:gd name="T13" fmla="*/ 386103 h 182"/>
                <a:gd name="T14" fmla="*/ 599626 w 315"/>
                <a:gd name="T15" fmla="*/ 421743 h 182"/>
                <a:gd name="T16" fmla="*/ 453664 w 315"/>
                <a:gd name="T17" fmla="*/ 500944 h 182"/>
                <a:gd name="T18" fmla="*/ 321510 w 315"/>
                <a:gd name="T19" fmla="*/ 595985 h 182"/>
                <a:gd name="T20" fmla="*/ 0 w 315"/>
                <a:gd name="T21" fmla="*/ 370263 h 182"/>
                <a:gd name="T22" fmla="*/ 220915 w 315"/>
                <a:gd name="T23" fmla="*/ 219782 h 182"/>
                <a:gd name="T24" fmla="*/ 309675 w 315"/>
                <a:gd name="T25" fmla="*/ 172261 h 182"/>
                <a:gd name="T26" fmla="*/ 431967 w 315"/>
                <a:gd name="T27" fmla="*/ 112861 h 182"/>
                <a:gd name="T28" fmla="*/ 528618 w 315"/>
                <a:gd name="T29" fmla="*/ 79201 h 182"/>
                <a:gd name="T30" fmla="*/ 621323 w 315"/>
                <a:gd name="T31" fmla="*/ 41580 h 182"/>
                <a:gd name="T32" fmla="*/ 723891 w 315"/>
                <a:gd name="T33" fmla="*/ 13860 h 182"/>
                <a:gd name="T34" fmla="*/ 836320 w 315"/>
                <a:gd name="T35" fmla="*/ 0 h 182"/>
                <a:gd name="T36" fmla="*/ 968475 w 315"/>
                <a:gd name="T37" fmla="*/ 0 h 182"/>
                <a:gd name="T38" fmla="*/ 1067098 w 315"/>
                <a:gd name="T39" fmla="*/ 1980 h 182"/>
                <a:gd name="T40" fmla="*/ 1179527 w 315"/>
                <a:gd name="T41" fmla="*/ 21780 h 182"/>
                <a:gd name="T42" fmla="*/ 1289985 w 315"/>
                <a:gd name="T43" fmla="*/ 61381 h 182"/>
                <a:gd name="T44" fmla="*/ 1351131 w 315"/>
                <a:gd name="T45" fmla="*/ 110881 h 182"/>
                <a:gd name="T46" fmla="*/ 1789016 w 315"/>
                <a:gd name="T47" fmla="*/ 390063 h 182"/>
                <a:gd name="T48" fmla="*/ 2025710 w 315"/>
                <a:gd name="T49" fmla="*/ 231662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3">
                <a:lumMod val="75000"/>
              </a:schemeClr>
            </a:solidFill>
            <a:ln w="12700" cap="rnd">
              <a:solidFill>
                <a:schemeClr val="bg1"/>
              </a:solidFill>
              <a:round/>
              <a:headEnd/>
              <a:tailEnd/>
            </a:ln>
          </p:spPr>
          <p:txBody>
            <a:bodyPr/>
            <a:lstStyle/>
            <a:p>
              <a:endParaRPr lang="en-US"/>
            </a:p>
          </p:txBody>
        </p:sp>
        <p:sp>
          <p:nvSpPr>
            <p:cNvPr id="10" name="Freeform 25"/>
            <p:cNvSpPr>
              <a:spLocks/>
            </p:cNvSpPr>
            <p:nvPr>
              <p:custDataLst>
                <p:tags r:id="rId6"/>
              </p:custDataLst>
            </p:nvPr>
          </p:nvSpPr>
          <p:spPr bwMode="auto">
            <a:xfrm>
              <a:off x="2824162" y="1893887"/>
              <a:ext cx="620713" cy="361950"/>
            </a:xfrm>
            <a:custGeom>
              <a:avLst/>
              <a:gdLst>
                <a:gd name="T0" fmla="*/ 2027370 w 314"/>
                <a:gd name="T1" fmla="*/ 229433 h 183"/>
                <a:gd name="T2" fmla="*/ 2035266 w 314"/>
                <a:gd name="T3" fmla="*/ 838616 h 183"/>
                <a:gd name="T4" fmla="*/ 1101531 w 314"/>
                <a:gd name="T5" fmla="*/ 870262 h 183"/>
                <a:gd name="T6" fmla="*/ 1348290 w 314"/>
                <a:gd name="T7" fmla="*/ 698188 h 183"/>
                <a:gd name="T8" fmla="*/ 919917 w 314"/>
                <a:gd name="T9" fmla="*/ 403485 h 183"/>
                <a:gd name="T10" fmla="*/ 825161 w 314"/>
                <a:gd name="T11" fmla="*/ 371839 h 183"/>
                <a:gd name="T12" fmla="*/ 722510 w 314"/>
                <a:gd name="T13" fmla="*/ 387662 h 183"/>
                <a:gd name="T14" fmla="*/ 598143 w 314"/>
                <a:gd name="T15" fmla="*/ 423264 h 183"/>
                <a:gd name="T16" fmla="*/ 454036 w 314"/>
                <a:gd name="T17" fmla="*/ 500401 h 183"/>
                <a:gd name="T18" fmla="*/ 321773 w 314"/>
                <a:gd name="T19" fmla="*/ 597316 h 183"/>
                <a:gd name="T20" fmla="*/ 0 w 314"/>
                <a:gd name="T21" fmla="*/ 371839 h 183"/>
                <a:gd name="T22" fmla="*/ 223070 w 314"/>
                <a:gd name="T23" fmla="*/ 227455 h 183"/>
                <a:gd name="T24" fmla="*/ 315851 w 314"/>
                <a:gd name="T25" fmla="*/ 172075 h 183"/>
                <a:gd name="T26" fmla="*/ 434295 w 314"/>
                <a:gd name="T27" fmla="*/ 112739 h 183"/>
                <a:gd name="T28" fmla="*/ 529051 w 314"/>
                <a:gd name="T29" fmla="*/ 79115 h 183"/>
                <a:gd name="T30" fmla="*/ 621832 w 314"/>
                <a:gd name="T31" fmla="*/ 41535 h 183"/>
                <a:gd name="T32" fmla="*/ 726458 w 314"/>
                <a:gd name="T33" fmla="*/ 13845 h 183"/>
                <a:gd name="T34" fmla="*/ 837006 w 314"/>
                <a:gd name="T35" fmla="*/ 0 h 183"/>
                <a:gd name="T36" fmla="*/ 959398 w 314"/>
                <a:gd name="T37" fmla="*/ 0 h 183"/>
                <a:gd name="T38" fmla="*/ 1065998 w 314"/>
                <a:gd name="T39" fmla="*/ 1978 h 183"/>
                <a:gd name="T40" fmla="*/ 1178520 w 314"/>
                <a:gd name="T41" fmla="*/ 21757 h 183"/>
                <a:gd name="T42" fmla="*/ 1289068 w 314"/>
                <a:gd name="T43" fmla="*/ 61314 h 183"/>
                <a:gd name="T44" fmla="*/ 1350264 w 314"/>
                <a:gd name="T45" fmla="*/ 110761 h 183"/>
                <a:gd name="T46" fmla="*/ 1784559 w 314"/>
                <a:gd name="T47" fmla="*/ 389640 h 183"/>
                <a:gd name="T48" fmla="*/ 2027370 w 314"/>
                <a:gd name="T49" fmla="*/ 22943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3">
                <a:lumMod val="75000"/>
              </a:schemeClr>
            </a:solidFill>
            <a:ln w="12700" cap="rnd">
              <a:solidFill>
                <a:schemeClr val="bg1"/>
              </a:solidFill>
              <a:round/>
              <a:headEnd/>
              <a:tailEnd/>
            </a:ln>
          </p:spPr>
          <p:txBody>
            <a:bodyPr/>
            <a:lstStyle/>
            <a:p>
              <a:endParaRPr lang="en-US"/>
            </a:p>
          </p:txBody>
        </p:sp>
        <p:grpSp>
          <p:nvGrpSpPr>
            <p:cNvPr id="11" name="Group 52"/>
            <p:cNvGrpSpPr>
              <a:grpSpLocks/>
            </p:cNvGrpSpPr>
            <p:nvPr/>
          </p:nvGrpSpPr>
          <p:grpSpPr bwMode="auto">
            <a:xfrm>
              <a:off x="1219200" y="1828800"/>
              <a:ext cx="1328737" cy="598487"/>
              <a:chOff x="6870856" y="2306970"/>
              <a:chExt cx="1439227" cy="598450"/>
            </a:xfrm>
            <a:solidFill>
              <a:schemeClr val="accent3">
                <a:lumMod val="75000"/>
              </a:schemeClr>
            </a:solidFill>
          </p:grpSpPr>
          <p:sp>
            <p:nvSpPr>
              <p:cNvPr id="12" name="AutoShape 22"/>
              <p:cNvSpPr>
                <a:spLocks noChangeArrowheads="1"/>
              </p:cNvSpPr>
              <p:nvPr>
                <p:custDataLst>
                  <p:tags r:id="rId12"/>
                </p:custDataLst>
              </p:nvPr>
            </p:nvSpPr>
            <p:spPr bwMode="auto">
              <a:xfrm rot="16200000" flipH="1">
                <a:off x="7796693" y="2391735"/>
                <a:ext cx="598155" cy="428625"/>
              </a:xfrm>
              <a:prstGeom prst="rightArrow">
                <a:avLst>
                  <a:gd name="adj1" fmla="val 50000"/>
                  <a:gd name="adj2" fmla="val 30256"/>
                </a:avLst>
              </a:prstGeom>
              <a:grpFill/>
              <a:ln w="12700">
                <a:solidFill>
                  <a:schemeClr val="bg1"/>
                </a:solidFill>
                <a:miter lim="800000"/>
                <a:headEnd/>
                <a:tailEnd/>
              </a:ln>
            </p:spPr>
            <p:txBody>
              <a:bodyPr wrap="none" anchor="ctr"/>
              <a:lstStyle/>
              <a:p>
                <a:pPr algn="ctr"/>
                <a:endParaRPr lang="en-US"/>
              </a:p>
            </p:txBody>
          </p:sp>
          <p:sp>
            <p:nvSpPr>
              <p:cNvPr id="13" name="AutoShape 22"/>
              <p:cNvSpPr>
                <a:spLocks noChangeArrowheads="1"/>
              </p:cNvSpPr>
              <p:nvPr>
                <p:custDataLst>
                  <p:tags r:id="rId13"/>
                </p:custDataLst>
              </p:nvPr>
            </p:nvSpPr>
            <p:spPr bwMode="auto">
              <a:xfrm rot="16200000" flipH="1">
                <a:off x="6786091" y="2392030"/>
                <a:ext cx="598155" cy="428625"/>
              </a:xfrm>
              <a:prstGeom prst="rightArrow">
                <a:avLst>
                  <a:gd name="adj1" fmla="val 50000"/>
                  <a:gd name="adj2" fmla="val 30256"/>
                </a:avLst>
              </a:prstGeom>
              <a:grpFill/>
              <a:ln w="12700">
                <a:solidFill>
                  <a:schemeClr val="bg1"/>
                </a:solidFill>
                <a:miter lim="800000"/>
                <a:headEnd/>
                <a:tailEnd/>
              </a:ln>
            </p:spPr>
            <p:txBody>
              <a:bodyPr wrap="none" anchor="ctr"/>
              <a:lstStyle/>
              <a:p>
                <a:pPr algn="ctr"/>
                <a:endParaRPr lang="en-US"/>
              </a:p>
            </p:txBody>
          </p:sp>
          <p:sp>
            <p:nvSpPr>
              <p:cNvPr id="14" name="AutoShape 22"/>
              <p:cNvSpPr>
                <a:spLocks noChangeArrowheads="1"/>
              </p:cNvSpPr>
              <p:nvPr>
                <p:custDataLst>
                  <p:tags r:id="rId14"/>
                </p:custDataLst>
              </p:nvPr>
            </p:nvSpPr>
            <p:spPr bwMode="auto">
              <a:xfrm rot="16200000" flipH="1">
                <a:off x="7291392" y="2391735"/>
                <a:ext cx="598155" cy="428625"/>
              </a:xfrm>
              <a:prstGeom prst="rightArrow">
                <a:avLst>
                  <a:gd name="adj1" fmla="val 50000"/>
                  <a:gd name="adj2" fmla="val 30256"/>
                </a:avLst>
              </a:prstGeom>
              <a:grpFill/>
              <a:ln w="12700">
                <a:solidFill>
                  <a:schemeClr val="bg1"/>
                </a:solidFill>
                <a:miter lim="800000"/>
                <a:headEnd/>
                <a:tailEnd/>
              </a:ln>
            </p:spPr>
            <p:txBody>
              <a:bodyPr wrap="none" anchor="ctr"/>
              <a:lstStyle/>
              <a:p>
                <a:pPr algn="ctr"/>
                <a:endParaRPr lang="en-US"/>
              </a:p>
            </p:txBody>
          </p:sp>
        </p:grpSp>
        <p:cxnSp>
          <p:nvCxnSpPr>
            <p:cNvPr id="15" name="Straight Connector 14"/>
            <p:cNvCxnSpPr/>
            <p:nvPr>
              <p:custDataLst>
                <p:tags r:id="rId7"/>
              </p:custDataLst>
            </p:nvPr>
          </p:nvCxnSpPr>
          <p:spPr>
            <a:xfrm flipV="1">
              <a:off x="609600" y="2222500"/>
              <a:ext cx="254793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53"/>
            <p:cNvGrpSpPr>
              <a:grpSpLocks/>
            </p:cNvGrpSpPr>
            <p:nvPr/>
          </p:nvGrpSpPr>
          <p:grpSpPr bwMode="auto">
            <a:xfrm>
              <a:off x="1465262" y="2568575"/>
              <a:ext cx="835025" cy="598487"/>
              <a:chOff x="7137556" y="3046110"/>
              <a:chExt cx="904871" cy="598450"/>
            </a:xfrm>
            <a:solidFill>
              <a:schemeClr val="accent3">
                <a:lumMod val="75000"/>
              </a:schemeClr>
            </a:solidFill>
          </p:grpSpPr>
          <p:sp>
            <p:nvSpPr>
              <p:cNvPr id="17" name="AutoShape 22"/>
              <p:cNvSpPr>
                <a:spLocks noChangeArrowheads="1"/>
              </p:cNvSpPr>
              <p:nvPr>
                <p:custDataLst>
                  <p:tags r:id="rId10"/>
                </p:custDataLst>
              </p:nvPr>
            </p:nvSpPr>
            <p:spPr bwMode="auto">
              <a:xfrm rot="16200000" flipH="1">
                <a:off x="7052791" y="3131170"/>
                <a:ext cx="598155" cy="428625"/>
              </a:xfrm>
              <a:prstGeom prst="rightArrow">
                <a:avLst>
                  <a:gd name="adj1" fmla="val 50000"/>
                  <a:gd name="adj2" fmla="val 30256"/>
                </a:avLst>
              </a:prstGeom>
              <a:grpFill/>
              <a:ln w="12700">
                <a:solidFill>
                  <a:schemeClr val="bg1"/>
                </a:solidFill>
                <a:miter lim="800000"/>
                <a:headEnd/>
                <a:tailEnd/>
              </a:ln>
            </p:spPr>
            <p:txBody>
              <a:bodyPr wrap="none" anchor="ctr"/>
              <a:lstStyle/>
              <a:p>
                <a:pPr algn="ctr"/>
                <a:endParaRPr lang="en-US"/>
              </a:p>
            </p:txBody>
          </p:sp>
          <p:sp>
            <p:nvSpPr>
              <p:cNvPr id="18" name="AutoShape 22"/>
              <p:cNvSpPr>
                <a:spLocks noChangeArrowheads="1"/>
              </p:cNvSpPr>
              <p:nvPr>
                <p:custDataLst>
                  <p:tags r:id="rId11"/>
                </p:custDataLst>
              </p:nvPr>
            </p:nvSpPr>
            <p:spPr bwMode="auto">
              <a:xfrm rot="16200000" flipH="1">
                <a:off x="7529037" y="3130875"/>
                <a:ext cx="598155" cy="428625"/>
              </a:xfrm>
              <a:prstGeom prst="rightArrow">
                <a:avLst>
                  <a:gd name="adj1" fmla="val 50000"/>
                  <a:gd name="adj2" fmla="val 30256"/>
                </a:avLst>
              </a:prstGeom>
              <a:grpFill/>
              <a:ln w="12700">
                <a:solidFill>
                  <a:schemeClr val="bg1"/>
                </a:solidFill>
                <a:miter lim="800000"/>
                <a:headEnd/>
                <a:tailEnd/>
              </a:ln>
            </p:spPr>
            <p:txBody>
              <a:bodyPr wrap="none" anchor="ctr"/>
              <a:lstStyle/>
              <a:p>
                <a:pPr algn="ctr"/>
                <a:endParaRPr lang="en-US"/>
              </a:p>
            </p:txBody>
          </p:sp>
        </p:grpSp>
        <p:cxnSp>
          <p:nvCxnSpPr>
            <p:cNvPr id="19" name="Straight Connector 18"/>
            <p:cNvCxnSpPr/>
            <p:nvPr/>
          </p:nvCxnSpPr>
          <p:spPr>
            <a:xfrm flipV="1">
              <a:off x="952500" y="2955925"/>
              <a:ext cx="186213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AutoShape 22"/>
            <p:cNvSpPr>
              <a:spLocks noChangeArrowheads="1"/>
            </p:cNvSpPr>
            <p:nvPr>
              <p:custDataLst>
                <p:tags r:id="rId8"/>
              </p:custDataLst>
            </p:nvPr>
          </p:nvSpPr>
          <p:spPr bwMode="auto">
            <a:xfrm rot="16200000" flipH="1">
              <a:off x="1584325" y="3416300"/>
              <a:ext cx="598487" cy="395287"/>
            </a:xfrm>
            <a:prstGeom prst="rightArrow">
              <a:avLst>
                <a:gd name="adj1" fmla="val 50000"/>
                <a:gd name="adj2" fmla="val 30302"/>
              </a:avLst>
            </a:prstGeom>
            <a:solidFill>
              <a:schemeClr val="accent3">
                <a:lumMod val="75000"/>
              </a:schemeClr>
            </a:solidFill>
            <a:ln w="12700">
              <a:solidFill>
                <a:schemeClr val="bg1"/>
              </a:solidFill>
              <a:miter lim="800000"/>
              <a:headEnd/>
              <a:tailEnd/>
            </a:ln>
          </p:spPr>
          <p:txBody>
            <a:bodyPr wrap="none" anchor="ctr"/>
            <a:lstStyle/>
            <a:p>
              <a:pPr algn="ctr"/>
              <a:endParaRPr lang="en-US"/>
            </a:p>
          </p:txBody>
        </p:sp>
        <p:cxnSp>
          <p:nvCxnSpPr>
            <p:cNvPr id="21" name="Straight Connector 20"/>
            <p:cNvCxnSpPr/>
            <p:nvPr>
              <p:custDataLst>
                <p:tags r:id="rId9"/>
              </p:custDataLst>
            </p:nvPr>
          </p:nvCxnSpPr>
          <p:spPr>
            <a:xfrm flipV="1">
              <a:off x="1290637" y="3687762"/>
              <a:ext cx="11795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28600" y="1563469"/>
            <a:ext cx="4557147" cy="646331"/>
          </a:xfrm>
          <a:prstGeom prst="rect">
            <a:avLst/>
          </a:prstGeom>
          <a:noFill/>
        </p:spPr>
        <p:txBody>
          <a:bodyPr wrap="square" rtlCol="0">
            <a:spAutoFit/>
          </a:bodyPr>
          <a:lstStyle/>
          <a:p>
            <a:r>
              <a:rPr lang="en-US" b="1" dirty="0" smtClean="0">
                <a:solidFill>
                  <a:schemeClr val="tx1">
                    <a:lumMod val="75000"/>
                    <a:lumOff val="25000"/>
                  </a:schemeClr>
                </a:solidFill>
              </a:rPr>
              <a:t>Issue: Approximately 70% of military suicides deaths are from firearms </a:t>
            </a:r>
            <a:endParaRPr lang="en-US" b="1" dirty="0">
              <a:solidFill>
                <a:schemeClr val="tx1">
                  <a:lumMod val="75000"/>
                  <a:lumOff val="25000"/>
                </a:schemeClr>
              </a:solidFill>
            </a:endParaRPr>
          </a:p>
        </p:txBody>
      </p:sp>
      <p:sp>
        <p:nvSpPr>
          <p:cNvPr id="26" name="Text Placeholder 22"/>
          <p:cNvSpPr txBox="1">
            <a:spLocks/>
          </p:cNvSpPr>
          <p:nvPr/>
        </p:nvSpPr>
        <p:spPr bwMode="auto">
          <a:xfrm>
            <a:off x="4712038" y="2899505"/>
            <a:ext cx="4389741" cy="529495"/>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smtClean="0">
                <a:solidFill>
                  <a:srgbClr val="313131"/>
                </a:solidFill>
                <a:latin typeface="Arial" charset="0"/>
                <a:ea typeface="Arial" charset="0"/>
                <a:cs typeface="Arial" charset="0"/>
              </a:rPr>
              <a:t>USD (P&amp;R) memorandum, Guidance on Promoting and Increasing Means Safety Regarding Suicide. </a:t>
            </a:r>
            <a:endParaRPr lang="en-US" dirty="0">
              <a:solidFill>
                <a:srgbClr val="313131"/>
              </a:solidFill>
              <a:latin typeface="Arial" charset="0"/>
              <a:ea typeface="Arial" charset="0"/>
              <a:cs typeface="Arial" charset="0"/>
            </a:endParaRPr>
          </a:p>
        </p:txBody>
      </p:sp>
      <p:sp>
        <p:nvSpPr>
          <p:cNvPr id="27" name="Text Placeholder 22"/>
          <p:cNvSpPr txBox="1">
            <a:spLocks/>
          </p:cNvSpPr>
          <p:nvPr/>
        </p:nvSpPr>
        <p:spPr bwMode="auto">
          <a:xfrm>
            <a:off x="4712038" y="3737705"/>
            <a:ext cx="4056237" cy="529495"/>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smtClean="0">
                <a:solidFill>
                  <a:srgbClr val="313131"/>
                </a:solidFill>
                <a:latin typeface="Arial" charset="0"/>
                <a:ea typeface="Arial" charset="0"/>
                <a:cs typeface="Arial" charset="0"/>
              </a:rPr>
              <a:t>Establishment of </a:t>
            </a:r>
            <a:r>
              <a:rPr lang="en-US" dirty="0" err="1" smtClean="0">
                <a:solidFill>
                  <a:srgbClr val="313131"/>
                </a:solidFill>
                <a:latin typeface="Arial" charset="0"/>
                <a:ea typeface="Arial" charset="0"/>
                <a:cs typeface="Arial" charset="0"/>
              </a:rPr>
              <a:t>DoD</a:t>
            </a:r>
            <a:r>
              <a:rPr lang="en-US" dirty="0" smtClean="0">
                <a:solidFill>
                  <a:srgbClr val="313131"/>
                </a:solidFill>
                <a:latin typeface="Arial" charset="0"/>
                <a:ea typeface="Arial" charset="0"/>
                <a:cs typeface="Arial" charset="0"/>
              </a:rPr>
              <a:t> Lethal Means Working Group.</a:t>
            </a:r>
            <a:endParaRPr lang="en-US" dirty="0">
              <a:solidFill>
                <a:srgbClr val="313131"/>
              </a:solidFill>
              <a:latin typeface="Arial" charset="0"/>
              <a:ea typeface="Arial" charset="0"/>
              <a:cs typeface="Arial" charset="0"/>
            </a:endParaRPr>
          </a:p>
        </p:txBody>
      </p:sp>
      <p:sp>
        <p:nvSpPr>
          <p:cNvPr id="28" name="Text Placeholder 22"/>
          <p:cNvSpPr txBox="1">
            <a:spLocks/>
          </p:cNvSpPr>
          <p:nvPr/>
        </p:nvSpPr>
        <p:spPr bwMode="auto">
          <a:xfrm>
            <a:off x="4712038" y="4343400"/>
            <a:ext cx="4056237" cy="529495"/>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a:solidFill>
                  <a:srgbClr val="313131"/>
                </a:solidFill>
                <a:latin typeface="Arial" charset="0"/>
                <a:ea typeface="Arial" charset="0"/>
                <a:cs typeface="Arial" charset="0"/>
              </a:rPr>
              <a:t>Partnership with Local Gun Shops and Firing Ranges Outside of Military </a:t>
            </a:r>
            <a:r>
              <a:rPr lang="en-US" dirty="0" smtClean="0">
                <a:solidFill>
                  <a:srgbClr val="313131"/>
                </a:solidFill>
                <a:latin typeface="Arial" charset="0"/>
                <a:ea typeface="Arial" charset="0"/>
                <a:cs typeface="Arial" charset="0"/>
              </a:rPr>
              <a:t>Installations.</a:t>
            </a:r>
            <a:endParaRPr lang="en-US" dirty="0">
              <a:solidFill>
                <a:srgbClr val="313131"/>
              </a:solidFill>
              <a:latin typeface="Arial" charset="0"/>
              <a:ea typeface="Arial" charset="0"/>
              <a:cs typeface="Arial" charset="0"/>
            </a:endParaRPr>
          </a:p>
        </p:txBody>
      </p:sp>
      <p:sp>
        <p:nvSpPr>
          <p:cNvPr id="29" name="Text Placeholder 22"/>
          <p:cNvSpPr txBox="1">
            <a:spLocks/>
          </p:cNvSpPr>
          <p:nvPr/>
        </p:nvSpPr>
        <p:spPr bwMode="auto">
          <a:xfrm>
            <a:off x="4712038" y="5029200"/>
            <a:ext cx="4056237" cy="301099"/>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smtClean="0">
                <a:solidFill>
                  <a:srgbClr val="313131"/>
                </a:solidFill>
                <a:latin typeface="Arial" charset="0"/>
                <a:ea typeface="Arial" charset="0"/>
                <a:cs typeface="Arial" charset="0"/>
              </a:rPr>
              <a:t>Safe-Storage access at installation armories.</a:t>
            </a:r>
            <a:endParaRPr lang="en-US" dirty="0">
              <a:solidFill>
                <a:srgbClr val="313131"/>
              </a:solidFill>
              <a:latin typeface="Arial" charset="0"/>
              <a:ea typeface="Arial" charset="0"/>
              <a:cs typeface="Arial" charset="0"/>
            </a:endParaRPr>
          </a:p>
        </p:txBody>
      </p:sp>
      <p:sp>
        <p:nvSpPr>
          <p:cNvPr id="34" name="Text Placeholder 22"/>
          <p:cNvSpPr txBox="1">
            <a:spLocks/>
          </p:cNvSpPr>
          <p:nvPr/>
        </p:nvSpPr>
        <p:spPr bwMode="auto">
          <a:xfrm>
            <a:off x="4712038" y="2133600"/>
            <a:ext cx="4389741" cy="757891"/>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err="1" smtClean="0">
                <a:solidFill>
                  <a:srgbClr val="313131"/>
                </a:solidFill>
                <a:latin typeface="Arial" charset="0"/>
                <a:ea typeface="Arial" charset="0"/>
                <a:cs typeface="Arial" charset="0"/>
              </a:rPr>
              <a:t>DoDI</a:t>
            </a:r>
            <a:r>
              <a:rPr lang="en-US" dirty="0" smtClean="0">
                <a:solidFill>
                  <a:srgbClr val="313131"/>
                </a:solidFill>
                <a:latin typeface="Arial" charset="0"/>
                <a:ea typeface="Arial" charset="0"/>
                <a:cs typeface="Arial" charset="0"/>
              </a:rPr>
              <a:t> 6490.aa (draft) incorporates language to promote lethal </a:t>
            </a:r>
            <a:r>
              <a:rPr lang="en-US" dirty="0">
                <a:solidFill>
                  <a:srgbClr val="313131"/>
                </a:solidFill>
                <a:latin typeface="Arial" charset="0"/>
                <a:ea typeface="Arial" charset="0"/>
                <a:cs typeface="Arial" charset="0"/>
              </a:rPr>
              <a:t>m</a:t>
            </a:r>
            <a:r>
              <a:rPr lang="en-US" dirty="0" smtClean="0">
                <a:solidFill>
                  <a:srgbClr val="313131"/>
                </a:solidFill>
                <a:latin typeface="Arial" charset="0"/>
                <a:ea typeface="Arial" charset="0"/>
                <a:cs typeface="Arial" charset="0"/>
              </a:rPr>
              <a:t>eans access measures for suicide prevention.</a:t>
            </a:r>
            <a:endParaRPr lang="en-US" dirty="0">
              <a:solidFill>
                <a:srgbClr val="313131"/>
              </a:solidFill>
              <a:latin typeface="Arial" charset="0"/>
              <a:ea typeface="Arial" charset="0"/>
              <a:cs typeface="Arial" charset="0"/>
            </a:endParaRPr>
          </a:p>
        </p:txBody>
      </p:sp>
      <p:sp>
        <p:nvSpPr>
          <p:cNvPr id="35" name="Text Placeholder 22"/>
          <p:cNvSpPr txBox="1">
            <a:spLocks/>
          </p:cNvSpPr>
          <p:nvPr/>
        </p:nvSpPr>
        <p:spPr bwMode="auto">
          <a:xfrm>
            <a:off x="4712038" y="5410200"/>
            <a:ext cx="4389741" cy="529495"/>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smtClean="0">
                <a:solidFill>
                  <a:srgbClr val="313131"/>
                </a:solidFill>
                <a:latin typeface="Arial" charset="0"/>
                <a:ea typeface="Arial" charset="0"/>
                <a:cs typeface="Arial" charset="0"/>
              </a:rPr>
              <a:t>In-Processing and Permanent Change-of-Station and Separation Briefings on means safety.</a:t>
            </a:r>
            <a:endParaRPr lang="en-US" dirty="0">
              <a:solidFill>
                <a:srgbClr val="313131"/>
              </a:solidFill>
              <a:latin typeface="Arial" charset="0"/>
              <a:ea typeface="Arial" charset="0"/>
              <a:cs typeface="Arial" charset="0"/>
            </a:endParaRPr>
          </a:p>
        </p:txBody>
      </p:sp>
      <p:sp>
        <p:nvSpPr>
          <p:cNvPr id="36" name="Text Placeholder 22"/>
          <p:cNvSpPr txBox="1">
            <a:spLocks/>
          </p:cNvSpPr>
          <p:nvPr/>
        </p:nvSpPr>
        <p:spPr bwMode="auto">
          <a:xfrm>
            <a:off x="4712038" y="6480701"/>
            <a:ext cx="4389741" cy="301099"/>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smtClean="0">
                <a:solidFill>
                  <a:srgbClr val="313131"/>
                </a:solidFill>
                <a:latin typeface="Arial" charset="0"/>
                <a:ea typeface="Arial" charset="0"/>
                <a:cs typeface="Arial" charset="0"/>
              </a:rPr>
              <a:t>Distribution of </a:t>
            </a:r>
            <a:r>
              <a:rPr lang="en-US" smtClean="0">
                <a:solidFill>
                  <a:srgbClr val="313131"/>
                </a:solidFill>
                <a:latin typeface="Arial" charset="0"/>
                <a:ea typeface="Arial" charset="0"/>
                <a:cs typeface="Arial" charset="0"/>
              </a:rPr>
              <a:t>gun locks.</a:t>
            </a:r>
            <a:endParaRPr lang="en-US" dirty="0">
              <a:solidFill>
                <a:srgbClr val="313131"/>
              </a:solidFill>
              <a:latin typeface="Arial" charset="0"/>
              <a:ea typeface="Arial" charset="0"/>
              <a:cs typeface="Arial" charset="0"/>
            </a:endParaRPr>
          </a:p>
        </p:txBody>
      </p:sp>
      <p:sp>
        <p:nvSpPr>
          <p:cNvPr id="37" name="Text Placeholder 22"/>
          <p:cNvSpPr txBox="1">
            <a:spLocks/>
          </p:cNvSpPr>
          <p:nvPr/>
        </p:nvSpPr>
        <p:spPr bwMode="auto">
          <a:xfrm>
            <a:off x="4712038" y="3432701"/>
            <a:ext cx="4389741" cy="301099"/>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smtClean="0">
                <a:solidFill>
                  <a:srgbClr val="313131"/>
                </a:solidFill>
                <a:latin typeface="Arial" charset="0"/>
                <a:ea typeface="Arial" charset="0"/>
                <a:cs typeface="Arial" charset="0"/>
              </a:rPr>
              <a:t>Suicide Prevention </a:t>
            </a:r>
            <a:r>
              <a:rPr lang="en-US" smtClean="0">
                <a:solidFill>
                  <a:srgbClr val="313131"/>
                </a:solidFill>
                <a:latin typeface="Arial" charset="0"/>
                <a:ea typeface="Arial" charset="0"/>
                <a:cs typeface="Arial" charset="0"/>
              </a:rPr>
              <a:t>material at Military Exchanges </a:t>
            </a:r>
            <a:endParaRPr lang="en-US" dirty="0">
              <a:solidFill>
                <a:srgbClr val="313131"/>
              </a:solidFill>
              <a:latin typeface="Arial" charset="0"/>
              <a:ea typeface="Arial" charset="0"/>
              <a:cs typeface="Arial" charset="0"/>
            </a:endParaRPr>
          </a:p>
        </p:txBody>
      </p:sp>
      <p:sp>
        <p:nvSpPr>
          <p:cNvPr id="38" name="Text Placeholder 22"/>
          <p:cNvSpPr txBox="1">
            <a:spLocks/>
          </p:cNvSpPr>
          <p:nvPr/>
        </p:nvSpPr>
        <p:spPr bwMode="auto">
          <a:xfrm>
            <a:off x="4712038" y="5947301"/>
            <a:ext cx="4389741" cy="529495"/>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en-US" dirty="0" smtClean="0">
                <a:solidFill>
                  <a:srgbClr val="313131"/>
                </a:solidFill>
                <a:latin typeface="Arial" charset="0"/>
                <a:ea typeface="Arial" charset="0"/>
                <a:cs typeface="Arial" charset="0"/>
              </a:rPr>
              <a:t>Training suicide risk assessments in the gun selling community.</a:t>
            </a:r>
            <a:endParaRPr lang="en-US" dirty="0">
              <a:solidFill>
                <a:srgbClr val="313131"/>
              </a:solidFill>
              <a:latin typeface="Arial" charset="0"/>
              <a:ea typeface="Arial" charset="0"/>
              <a:cs typeface="Arial" charset="0"/>
            </a:endParaRPr>
          </a:p>
        </p:txBody>
      </p:sp>
    </p:spTree>
    <p:extLst>
      <p:ext uri="{BB962C8B-B14F-4D97-AF65-F5344CB8AC3E}">
        <p14:creationId xmlns:p14="http://schemas.microsoft.com/office/powerpoint/2010/main" val="1675041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13</a:t>
            </a:fld>
            <a:endParaRPr lang="en-US" dirty="0"/>
          </a:p>
        </p:txBody>
      </p:sp>
      <p:grpSp>
        <p:nvGrpSpPr>
          <p:cNvPr id="5" name="Group 4"/>
          <p:cNvGrpSpPr/>
          <p:nvPr/>
        </p:nvGrpSpPr>
        <p:grpSpPr>
          <a:xfrm>
            <a:off x="457200" y="1752600"/>
            <a:ext cx="2126914" cy="4349017"/>
            <a:chOff x="3796619" y="2609093"/>
            <a:chExt cx="1512168" cy="3092012"/>
          </a:xfrm>
        </p:grpSpPr>
        <p:sp>
          <p:nvSpPr>
            <p:cNvPr id="6" name="Diagonal Stripe 5"/>
            <p:cNvSpPr/>
            <p:nvPr/>
          </p:nvSpPr>
          <p:spPr>
            <a:xfrm>
              <a:off x="3796619" y="4188937"/>
              <a:ext cx="1512168" cy="1512168"/>
            </a:xfrm>
            <a:prstGeom prst="diagStripe">
              <a:avLst/>
            </a:prstGeom>
            <a:solidFill>
              <a:srgbClr val="00277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sp>
          <p:nvSpPr>
            <p:cNvPr id="7" name="Diagonal Stripe 6"/>
            <p:cNvSpPr/>
            <p:nvPr/>
          </p:nvSpPr>
          <p:spPr>
            <a:xfrm flipV="1">
              <a:off x="3796619" y="2609093"/>
              <a:ext cx="1512168" cy="1512168"/>
            </a:xfrm>
            <a:prstGeom prst="diagStrip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err="1" smtClean="0">
                <a:solidFill>
                  <a:schemeClr val="tx2"/>
                </a:solidFill>
              </a:endParaRPr>
            </a:p>
          </p:txBody>
        </p:sp>
      </p:grpSp>
      <p:grpSp>
        <p:nvGrpSpPr>
          <p:cNvPr id="13" name="Group 12"/>
          <p:cNvGrpSpPr/>
          <p:nvPr/>
        </p:nvGrpSpPr>
        <p:grpSpPr>
          <a:xfrm>
            <a:off x="381000" y="3554506"/>
            <a:ext cx="793556" cy="793556"/>
            <a:chOff x="4007044" y="2538462"/>
            <a:chExt cx="1129911" cy="1129911"/>
          </a:xfrm>
        </p:grpSpPr>
        <p:sp>
          <p:nvSpPr>
            <p:cNvPr id="12" name="Oval 11"/>
            <p:cNvSpPr/>
            <p:nvPr/>
          </p:nvSpPr>
          <p:spPr>
            <a:xfrm rot="18900000">
              <a:off x="4007044" y="2538462"/>
              <a:ext cx="1129911" cy="1129911"/>
            </a:xfrm>
            <a:prstGeom prst="ellipse">
              <a:avLst/>
            </a:prstGeom>
            <a:solidFill>
              <a:srgbClr val="00B0F0"/>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err="1" smtClean="0">
                <a:ln>
                  <a:noFill/>
                </a:ln>
                <a:solidFill>
                  <a:srgbClr val="FFFFFF"/>
                </a:solidFill>
                <a:effectLst/>
                <a:uLnTx/>
                <a:uFillTx/>
                <a:latin typeface="Arial"/>
                <a:ea typeface="+mn-ea"/>
                <a:cs typeface="+mn-cs"/>
              </a:endParaRP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682" y="2821318"/>
              <a:ext cx="804650" cy="56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2725271" y="3124200"/>
            <a:ext cx="5885329" cy="1384995"/>
          </a:xfrm>
          <a:prstGeom prst="rect">
            <a:avLst/>
          </a:prstGeom>
          <a:noFill/>
        </p:spPr>
        <p:txBody>
          <a:bodyPr wrap="square" rtlCol="0">
            <a:spAutoFit/>
          </a:bodyPr>
          <a:lstStyle/>
          <a:p>
            <a:pPr algn="ctr"/>
            <a:r>
              <a:rPr lang="en-US" sz="2800" b="1" dirty="0" smtClean="0">
                <a:solidFill>
                  <a:schemeClr val="tx1">
                    <a:lumMod val="75000"/>
                    <a:lumOff val="25000"/>
                  </a:schemeClr>
                </a:solidFill>
              </a:rPr>
              <a:t>What are ways you can </a:t>
            </a:r>
            <a:r>
              <a:rPr lang="en-US" sz="2800" b="1" dirty="0" smtClean="0">
                <a:solidFill>
                  <a:schemeClr val="tx1">
                    <a:lumMod val="75000"/>
                    <a:lumOff val="25000"/>
                  </a:schemeClr>
                </a:solidFill>
              </a:rPr>
              <a:t>affect policy changes </a:t>
            </a:r>
            <a:r>
              <a:rPr lang="en-US" sz="2800" b="1" dirty="0" smtClean="0">
                <a:solidFill>
                  <a:schemeClr val="tx1">
                    <a:lumMod val="75000"/>
                    <a:lumOff val="25000"/>
                  </a:schemeClr>
                </a:solidFill>
              </a:rPr>
              <a:t>surrounding suicide prevention at your level?</a:t>
            </a:r>
            <a:endParaRPr lang="en-US" sz="2800" b="1" dirty="0">
              <a:solidFill>
                <a:schemeClr val="tx1">
                  <a:lumMod val="75000"/>
                  <a:lumOff val="25000"/>
                </a:schemeClr>
              </a:solidFill>
            </a:endParaRPr>
          </a:p>
        </p:txBody>
      </p:sp>
    </p:spTree>
    <p:extLst>
      <p:ext uri="{BB962C8B-B14F-4D97-AF65-F5344CB8AC3E}">
        <p14:creationId xmlns:p14="http://schemas.microsoft.com/office/powerpoint/2010/main" val="841834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295400"/>
            <a:ext cx="7772400" cy="838200"/>
          </a:xfrm>
        </p:spPr>
        <p:txBody>
          <a:bodyPr>
            <a:normAutofit/>
          </a:bodyPr>
          <a:lstStyle/>
          <a:p>
            <a:r>
              <a:rPr lang="en-US" dirty="0" smtClean="0"/>
              <a:t>How Policy can be used as </a:t>
            </a:r>
            <a:r>
              <a:rPr lang="en-US" smtClean="0"/>
              <a:t>an Intervention</a:t>
            </a:r>
            <a:endParaRPr lang="en-US" dirty="0"/>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2</a:t>
            </a:fld>
            <a:endParaRPr lang="en-US" dirty="0"/>
          </a:p>
        </p:txBody>
      </p:sp>
      <p:sp>
        <p:nvSpPr>
          <p:cNvPr id="7" name="Oval 2"/>
          <p:cNvSpPr>
            <a:spLocks noChangeArrowheads="1"/>
          </p:cNvSpPr>
          <p:nvPr/>
        </p:nvSpPr>
        <p:spPr bwMode="auto">
          <a:xfrm>
            <a:off x="2319338" y="2160587"/>
            <a:ext cx="4456112" cy="4316413"/>
          </a:xfrm>
          <a:prstGeom prst="ellipse">
            <a:avLst/>
          </a:prstGeom>
          <a:solidFill>
            <a:srgbClr val="575757"/>
          </a:solidFill>
          <a:ln w="12700">
            <a:solidFill>
              <a:schemeClr val="bg1"/>
            </a:solidFill>
            <a:round/>
            <a:headEnd/>
            <a:tailEnd/>
          </a:ln>
        </p:spPr>
        <p:txBody>
          <a:bodyPr wrap="none" lIns="36000" tIns="36000" rIns="36000" bIns="3744000" anchor="t"/>
          <a:lstStyle/>
          <a:p>
            <a:pPr algn="ctr">
              <a:defRPr/>
            </a:pPr>
            <a:r>
              <a:rPr lang="en-US" sz="1400" dirty="0" smtClean="0">
                <a:solidFill>
                  <a:srgbClr val="DCDCDC"/>
                </a:solidFill>
              </a:rPr>
              <a:t>Public Policy</a:t>
            </a:r>
            <a:endParaRPr lang="en-US" sz="1400" dirty="0">
              <a:solidFill>
                <a:srgbClr val="DCDCDC"/>
              </a:solidFill>
            </a:endParaRPr>
          </a:p>
        </p:txBody>
      </p:sp>
      <p:sp>
        <p:nvSpPr>
          <p:cNvPr id="8" name="Oval 3"/>
          <p:cNvSpPr>
            <a:spLocks noChangeArrowheads="1"/>
          </p:cNvSpPr>
          <p:nvPr/>
        </p:nvSpPr>
        <p:spPr bwMode="auto">
          <a:xfrm>
            <a:off x="2737644" y="2884487"/>
            <a:ext cx="3619500" cy="3592513"/>
          </a:xfrm>
          <a:prstGeom prst="ellipse">
            <a:avLst/>
          </a:prstGeom>
          <a:solidFill>
            <a:srgbClr val="8C8C8C"/>
          </a:solidFill>
          <a:ln w="12700">
            <a:solidFill>
              <a:schemeClr val="bg1"/>
            </a:solidFill>
            <a:round/>
            <a:headEnd/>
            <a:tailEnd/>
          </a:ln>
        </p:spPr>
        <p:txBody>
          <a:bodyPr wrap="none" lIns="36000" tIns="36000" rIns="36000" bIns="3168000" anchor="t"/>
          <a:lstStyle/>
          <a:p>
            <a:pPr algn="ctr">
              <a:defRPr/>
            </a:pPr>
            <a:r>
              <a:rPr lang="en-US" sz="1400" dirty="0" smtClean="0">
                <a:solidFill>
                  <a:schemeClr val="bg1"/>
                </a:solidFill>
              </a:rPr>
              <a:t>Institution Policy</a:t>
            </a:r>
            <a:endParaRPr lang="en-US" sz="1400" dirty="0">
              <a:solidFill>
                <a:schemeClr val="bg1"/>
              </a:solidFill>
            </a:endParaRPr>
          </a:p>
        </p:txBody>
      </p:sp>
      <p:sp>
        <p:nvSpPr>
          <p:cNvPr id="9" name="Oval 4"/>
          <p:cNvSpPr>
            <a:spLocks noChangeArrowheads="1"/>
          </p:cNvSpPr>
          <p:nvPr/>
        </p:nvSpPr>
        <p:spPr bwMode="auto">
          <a:xfrm>
            <a:off x="3013869" y="3487737"/>
            <a:ext cx="3067050" cy="2989263"/>
          </a:xfrm>
          <a:prstGeom prst="ellipse">
            <a:avLst/>
          </a:prstGeom>
          <a:solidFill>
            <a:srgbClr val="B4B4B4"/>
          </a:solidFill>
          <a:ln w="12700">
            <a:solidFill>
              <a:schemeClr val="bg1"/>
            </a:solidFill>
            <a:round/>
            <a:headEnd/>
            <a:tailEnd/>
          </a:ln>
        </p:spPr>
        <p:txBody>
          <a:bodyPr wrap="none" lIns="36000" tIns="36000" rIns="36000" bIns="2520000" anchor="t"/>
          <a:lstStyle/>
          <a:p>
            <a:pPr algn="ctr">
              <a:defRPr/>
            </a:pPr>
            <a:r>
              <a:rPr lang="en-US" sz="1400" dirty="0" smtClean="0">
                <a:solidFill>
                  <a:srgbClr val="313131"/>
                </a:solidFill>
              </a:rPr>
              <a:t>Community Policy</a:t>
            </a:r>
            <a:endParaRPr lang="en-US" sz="1400" dirty="0">
              <a:solidFill>
                <a:srgbClr val="313131"/>
              </a:solidFill>
            </a:endParaRPr>
          </a:p>
        </p:txBody>
      </p:sp>
      <p:sp>
        <p:nvSpPr>
          <p:cNvPr id="10" name="Oval 5"/>
          <p:cNvSpPr>
            <a:spLocks noChangeArrowheads="1"/>
          </p:cNvSpPr>
          <p:nvPr/>
        </p:nvSpPr>
        <p:spPr bwMode="auto">
          <a:xfrm>
            <a:off x="3337719" y="4116387"/>
            <a:ext cx="2419350" cy="2360613"/>
          </a:xfrm>
          <a:prstGeom prst="ellipse">
            <a:avLst/>
          </a:prstGeom>
          <a:solidFill>
            <a:srgbClr val="DCDCDC"/>
          </a:solidFill>
          <a:ln w="12700">
            <a:solidFill>
              <a:schemeClr val="bg1"/>
            </a:solidFill>
            <a:round/>
            <a:headEnd/>
            <a:tailEnd/>
          </a:ln>
        </p:spPr>
        <p:txBody>
          <a:bodyPr wrap="none" lIns="36000" tIns="36000" rIns="36000" bIns="1908000" anchor="t"/>
          <a:lstStyle/>
          <a:p>
            <a:pPr algn="ctr">
              <a:defRPr/>
            </a:pPr>
            <a:r>
              <a:rPr lang="en-US" sz="1400" dirty="0" smtClean="0">
                <a:solidFill>
                  <a:srgbClr val="313131"/>
                </a:solidFill>
              </a:rPr>
              <a:t>Organizational</a:t>
            </a:r>
            <a:endParaRPr lang="en-US" sz="1400" dirty="0">
              <a:solidFill>
                <a:srgbClr val="313131"/>
              </a:solidFill>
            </a:endParaRPr>
          </a:p>
        </p:txBody>
      </p:sp>
      <p:sp>
        <p:nvSpPr>
          <p:cNvPr id="11" name="Oval 6"/>
          <p:cNvSpPr>
            <a:spLocks noChangeArrowheads="1"/>
          </p:cNvSpPr>
          <p:nvPr/>
        </p:nvSpPr>
        <p:spPr bwMode="auto">
          <a:xfrm>
            <a:off x="3669507" y="4746625"/>
            <a:ext cx="1755775" cy="1730375"/>
          </a:xfrm>
          <a:prstGeom prst="ellipse">
            <a:avLst/>
          </a:prstGeom>
          <a:solidFill>
            <a:srgbClr val="002776"/>
          </a:solidFill>
          <a:ln w="12700">
            <a:solidFill>
              <a:schemeClr val="bg1"/>
            </a:solidFill>
            <a:round/>
            <a:headEnd/>
            <a:tailEnd/>
          </a:ln>
        </p:spPr>
        <p:txBody>
          <a:bodyPr wrap="none" lIns="36000" tIns="36000" rIns="36000" bIns="1296000" anchor="t"/>
          <a:lstStyle/>
          <a:p>
            <a:pPr algn="ctr"/>
            <a:r>
              <a:rPr lang="en-US" sz="1400" dirty="0" smtClean="0">
                <a:solidFill>
                  <a:schemeClr val="bg1"/>
                </a:solidFill>
              </a:rPr>
              <a:t>Interpersonal</a:t>
            </a:r>
            <a:endParaRPr lang="en-US" sz="1400" dirty="0">
              <a:solidFill>
                <a:schemeClr val="bg1"/>
              </a:solidFill>
            </a:endParaRPr>
          </a:p>
        </p:txBody>
      </p:sp>
      <p:sp>
        <p:nvSpPr>
          <p:cNvPr id="12" name="Oval 7"/>
          <p:cNvSpPr>
            <a:spLocks noChangeArrowheads="1"/>
          </p:cNvSpPr>
          <p:nvPr/>
        </p:nvSpPr>
        <p:spPr bwMode="auto">
          <a:xfrm>
            <a:off x="3945732" y="5289550"/>
            <a:ext cx="1203325" cy="1169987"/>
          </a:xfrm>
          <a:prstGeom prst="ellipse">
            <a:avLst/>
          </a:prstGeom>
          <a:solidFill>
            <a:srgbClr val="00A1DE"/>
          </a:solidFill>
          <a:ln w="12700">
            <a:solidFill>
              <a:schemeClr val="bg1"/>
            </a:solidFill>
            <a:round/>
            <a:headEnd/>
            <a:tailEnd/>
          </a:ln>
        </p:spPr>
        <p:txBody>
          <a:bodyPr wrap="none" lIns="36000" tIns="36000" rIns="36000" bIns="36000" anchor="ctr"/>
          <a:lstStyle/>
          <a:p>
            <a:pPr algn="ctr"/>
            <a:r>
              <a:rPr lang="en-US" sz="1400" dirty="0" smtClean="0">
                <a:solidFill>
                  <a:schemeClr val="bg1"/>
                </a:solidFill>
              </a:rPr>
              <a:t>Individual</a:t>
            </a:r>
            <a:endParaRPr lang="en-US" sz="1400" dirty="0">
              <a:solidFill>
                <a:schemeClr val="bg1"/>
              </a:solidFill>
            </a:endParaRPr>
          </a:p>
        </p:txBody>
      </p:sp>
    </p:spTree>
    <p:extLst>
      <p:ext uri="{BB962C8B-B14F-4D97-AF65-F5344CB8AC3E}">
        <p14:creationId xmlns:p14="http://schemas.microsoft.com/office/powerpoint/2010/main" val="124503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67000"/>
            <a:ext cx="3852683" cy="3450975"/>
          </a:xfrm>
        </p:spPr>
        <p:txBody>
          <a:bodyPr/>
          <a:lstStyle/>
          <a:p>
            <a:pPr marL="0" indent="0">
              <a:buNone/>
            </a:pPr>
            <a:r>
              <a:rPr lang="en-US" sz="2000" b="1" dirty="0" smtClean="0">
                <a:solidFill>
                  <a:srgbClr val="000000"/>
                </a:solidFill>
                <a:latin typeface="Arial" charset="0"/>
              </a:rPr>
              <a:t>Intervention</a:t>
            </a:r>
          </a:p>
          <a:p>
            <a:pPr marL="190500" indent="-190500"/>
            <a:r>
              <a:rPr lang="en-US" sz="1800" dirty="0" smtClean="0">
                <a:solidFill>
                  <a:srgbClr val="000000"/>
                </a:solidFill>
                <a:latin typeface="Arial" charset="0"/>
              </a:rPr>
              <a:t>Australia </a:t>
            </a:r>
            <a:r>
              <a:rPr lang="en-US" sz="1800" dirty="0">
                <a:solidFill>
                  <a:srgbClr val="000000"/>
                </a:solidFill>
                <a:latin typeface="Arial" charset="0"/>
              </a:rPr>
              <a:t>introduced major gun law reforms in 1996 that included a ban on semiautomatic rifles and pump-action shotguns and rifles and also initiated a program for buyback of </a:t>
            </a:r>
            <a:r>
              <a:rPr lang="en-US" sz="1800" dirty="0" smtClean="0">
                <a:solidFill>
                  <a:srgbClr val="000000"/>
                </a:solidFill>
                <a:latin typeface="Arial" charset="0"/>
              </a:rPr>
              <a:t>firearms.</a:t>
            </a:r>
            <a:endParaRPr lang="en-US" sz="1800" dirty="0">
              <a:solidFill>
                <a:srgbClr val="000000"/>
              </a:solidFill>
              <a:latin typeface="Arial" charset="0"/>
            </a:endParaRPr>
          </a:p>
          <a:p>
            <a:endParaRPr lang="en-US" sz="2000" dirty="0"/>
          </a:p>
        </p:txBody>
      </p:sp>
      <p:sp>
        <p:nvSpPr>
          <p:cNvPr id="3" name="Title 2"/>
          <p:cNvSpPr>
            <a:spLocks noGrp="1"/>
          </p:cNvSpPr>
          <p:nvPr>
            <p:ph type="title"/>
          </p:nvPr>
        </p:nvSpPr>
        <p:spPr/>
        <p:txBody>
          <a:bodyPr/>
          <a:lstStyle/>
          <a:p>
            <a:r>
              <a:rPr lang="en-US" dirty="0" smtClean="0"/>
              <a:t>Intervention: National Gun Law </a:t>
            </a:r>
            <a:endParaRPr lang="en-US" dirty="0"/>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3</a:t>
            </a:fld>
            <a:endParaRPr lang="en-US" dirty="0"/>
          </a:p>
        </p:txBody>
      </p:sp>
      <p:sp>
        <p:nvSpPr>
          <p:cNvPr id="5" name="TextBox 4"/>
          <p:cNvSpPr txBox="1"/>
          <p:nvPr/>
        </p:nvSpPr>
        <p:spPr>
          <a:xfrm>
            <a:off x="457200" y="1524000"/>
            <a:ext cx="8229600" cy="707886"/>
          </a:xfrm>
          <a:prstGeom prst="rect">
            <a:avLst/>
          </a:prstGeom>
          <a:noFill/>
        </p:spPr>
        <p:txBody>
          <a:bodyPr wrap="square" rtlCol="0">
            <a:spAutoFit/>
          </a:bodyPr>
          <a:lstStyle/>
          <a:p>
            <a:r>
              <a:rPr lang="en-US" sz="2000" b="1" dirty="0">
                <a:solidFill>
                  <a:schemeClr val="tx1">
                    <a:lumMod val="75000"/>
                    <a:lumOff val="25000"/>
                  </a:schemeClr>
                </a:solidFill>
              </a:rPr>
              <a:t>Association Between Gun Law Reforms and Intentional Firearm Deaths </a:t>
            </a:r>
            <a:r>
              <a:rPr lang="en-US" sz="2000" b="1">
                <a:solidFill>
                  <a:schemeClr val="tx1">
                    <a:lumMod val="75000"/>
                    <a:lumOff val="25000"/>
                  </a:schemeClr>
                </a:solidFill>
              </a:rPr>
              <a:t>in </a:t>
            </a:r>
            <a:r>
              <a:rPr lang="en-US" sz="2000" b="1" smtClean="0">
                <a:solidFill>
                  <a:schemeClr val="tx1">
                    <a:lumMod val="75000"/>
                    <a:lumOff val="25000"/>
                  </a:schemeClr>
                </a:solidFill>
              </a:rPr>
              <a:t>Australia (Chapman</a:t>
            </a:r>
            <a:r>
              <a:rPr lang="en-US" sz="2000" b="1" dirty="0">
                <a:solidFill>
                  <a:schemeClr val="tx1">
                    <a:lumMod val="75000"/>
                    <a:lumOff val="25000"/>
                  </a:schemeClr>
                </a:solidFill>
              </a:rPr>
              <a:t>, </a:t>
            </a:r>
            <a:r>
              <a:rPr lang="en-US" sz="2000" b="1" dirty="0" err="1">
                <a:solidFill>
                  <a:schemeClr val="tx1">
                    <a:lumMod val="75000"/>
                    <a:lumOff val="25000"/>
                  </a:schemeClr>
                </a:solidFill>
              </a:rPr>
              <a:t>Alpers</a:t>
            </a:r>
            <a:r>
              <a:rPr lang="en-US" sz="2000" b="1" dirty="0">
                <a:solidFill>
                  <a:schemeClr val="tx1">
                    <a:lumMod val="75000"/>
                    <a:lumOff val="25000"/>
                  </a:schemeClr>
                </a:solidFill>
              </a:rPr>
              <a:t>, &amp; Jones, 2016)</a:t>
            </a:r>
          </a:p>
        </p:txBody>
      </p:sp>
      <p:sp>
        <p:nvSpPr>
          <p:cNvPr id="6" name="Rectangle 5"/>
          <p:cNvSpPr/>
          <p:nvPr/>
        </p:nvSpPr>
        <p:spPr>
          <a:xfrm>
            <a:off x="317003" y="2529704"/>
            <a:ext cx="3840480" cy="5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p:nvSpPr>
        <p:spPr>
          <a:xfrm>
            <a:off x="4871048" y="2522744"/>
            <a:ext cx="3840480" cy="609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AutoShape 12"/>
          <p:cNvSpPr>
            <a:spLocks noChangeArrowheads="1"/>
          </p:cNvSpPr>
          <p:nvPr/>
        </p:nvSpPr>
        <p:spPr bwMode="auto">
          <a:xfrm>
            <a:off x="4495800" y="2865120"/>
            <a:ext cx="336550" cy="3840480"/>
          </a:xfrm>
          <a:prstGeom prst="homePlate">
            <a:avLst>
              <a:gd name="adj" fmla="val 100000"/>
            </a:avLst>
          </a:prstGeom>
          <a:solidFill>
            <a:schemeClr val="accent3"/>
          </a:solidFill>
          <a:ln w="6350" algn="ctr">
            <a:noFill/>
            <a:miter lim="800000"/>
            <a:headEnd/>
            <a:tailEnd/>
          </a:ln>
        </p:spPr>
        <p:txBody>
          <a:bodyPr wrap="square" lIns="88900" tIns="88900" rIns="88900" bIns="88900" anchor="ctr"/>
          <a:lstStyle/>
          <a:p>
            <a:pPr algn="ctr"/>
            <a:endParaRPr lang="en-US" sz="1400" dirty="0"/>
          </a:p>
        </p:txBody>
      </p:sp>
      <p:sp>
        <p:nvSpPr>
          <p:cNvPr id="9" name="Content Placeholder 1"/>
          <p:cNvSpPr txBox="1">
            <a:spLocks/>
          </p:cNvSpPr>
          <p:nvPr/>
        </p:nvSpPr>
        <p:spPr bwMode="auto">
          <a:xfrm>
            <a:off x="4908550" y="2712720"/>
            <a:ext cx="3778250" cy="345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rgbClr val="000000"/>
                </a:solidFill>
                <a:latin typeface="Arial" charset="0"/>
              </a:rPr>
              <a:t>Results</a:t>
            </a:r>
          </a:p>
          <a:p>
            <a:pPr marL="179388" indent="-179388">
              <a:spcBef>
                <a:spcPct val="0"/>
              </a:spcBef>
            </a:pPr>
            <a:r>
              <a:rPr lang="en-US" sz="1800" dirty="0" smtClean="0">
                <a:solidFill>
                  <a:srgbClr val="000000"/>
                </a:solidFill>
                <a:latin typeface="Arial" charset="0"/>
              </a:rPr>
              <a:t>There were no mass firearm killings between 1996 and May 2016.</a:t>
            </a:r>
          </a:p>
          <a:p>
            <a:pPr marL="179388" indent="-179388">
              <a:spcBef>
                <a:spcPct val="0"/>
              </a:spcBef>
            </a:pPr>
            <a:r>
              <a:rPr lang="en-US" sz="1800" dirty="0" smtClean="0">
                <a:solidFill>
                  <a:srgbClr val="000000"/>
                </a:solidFill>
                <a:latin typeface="Arial" charset="0"/>
              </a:rPr>
              <a:t>More rapid decline in firearm deaths between 1997 and 2013 relative to before 1997.</a:t>
            </a:r>
          </a:p>
          <a:p>
            <a:pPr marL="179388" indent="-179388">
              <a:spcBef>
                <a:spcPct val="0"/>
              </a:spcBef>
            </a:pPr>
            <a:r>
              <a:rPr lang="en-US" sz="1800" dirty="0" smtClean="0">
                <a:solidFill>
                  <a:srgbClr val="000000"/>
                </a:solidFill>
                <a:latin typeface="Arial" charset="0"/>
              </a:rPr>
              <a:t>Decline in total non- firearm suicide and homicide deaths of a greater magnitude.</a:t>
            </a:r>
          </a:p>
          <a:p>
            <a:endParaRPr lang="en-US" sz="2000" dirty="0"/>
          </a:p>
        </p:txBody>
      </p:sp>
    </p:spTree>
    <p:extLst>
      <p:ext uri="{BB962C8B-B14F-4D97-AF65-F5344CB8AC3E}">
        <p14:creationId xmlns:p14="http://schemas.microsoft.com/office/powerpoint/2010/main" val="1476453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67000"/>
            <a:ext cx="3852683" cy="3810000"/>
          </a:xfrm>
        </p:spPr>
        <p:txBody>
          <a:bodyPr/>
          <a:lstStyle/>
          <a:p>
            <a:pPr marL="0" indent="0">
              <a:buNone/>
            </a:pPr>
            <a:r>
              <a:rPr lang="en-US" sz="2000" b="1" dirty="0" smtClean="0">
                <a:solidFill>
                  <a:srgbClr val="000000"/>
                </a:solidFill>
                <a:latin typeface="Arial" charset="0"/>
              </a:rPr>
              <a:t>Intervention</a:t>
            </a:r>
          </a:p>
          <a:p>
            <a:pPr marL="190500" indent="-190500"/>
            <a:r>
              <a:rPr lang="en-US" sz="1800" dirty="0">
                <a:solidFill>
                  <a:srgbClr val="000000"/>
                </a:solidFill>
                <a:latin typeface="Arial" charset="0"/>
              </a:rPr>
              <a:t>Suicide counts obtained from anonymous death records collected by the Russian Federal State Statistics Service. </a:t>
            </a:r>
            <a:endParaRPr lang="en-US" sz="1800" dirty="0" smtClean="0">
              <a:solidFill>
                <a:srgbClr val="000000"/>
              </a:solidFill>
              <a:latin typeface="Arial" charset="0"/>
            </a:endParaRPr>
          </a:p>
          <a:p>
            <a:pPr marL="190500" indent="-190500"/>
            <a:r>
              <a:rPr lang="en-US" sz="1800" dirty="0" smtClean="0">
                <a:solidFill>
                  <a:srgbClr val="000000"/>
                </a:solidFill>
                <a:latin typeface="Arial" charset="0"/>
              </a:rPr>
              <a:t>Autoregressive </a:t>
            </a:r>
            <a:r>
              <a:rPr lang="en-US" sz="1800" dirty="0">
                <a:solidFill>
                  <a:srgbClr val="000000"/>
                </a:solidFill>
                <a:latin typeface="Arial" charset="0"/>
              </a:rPr>
              <a:t>integrated moving average interrupted time series techniques used to model the effect of the alcohol policy (implemented in January 2006) on monthly male and female suicide counts between January 2000 and December </a:t>
            </a:r>
            <a:r>
              <a:rPr lang="en-US" sz="1800" dirty="0" smtClean="0">
                <a:solidFill>
                  <a:srgbClr val="000000"/>
                </a:solidFill>
                <a:latin typeface="Arial" charset="0"/>
              </a:rPr>
              <a:t>2010.</a:t>
            </a:r>
            <a:endParaRPr lang="en-US" sz="1800" dirty="0">
              <a:solidFill>
                <a:srgbClr val="000000"/>
              </a:solidFill>
              <a:latin typeface="Arial" charset="0"/>
            </a:endParaRPr>
          </a:p>
          <a:p>
            <a:endParaRPr lang="en-US" sz="2000" dirty="0"/>
          </a:p>
        </p:txBody>
      </p:sp>
      <p:sp>
        <p:nvSpPr>
          <p:cNvPr id="3" name="Title 2"/>
          <p:cNvSpPr>
            <a:spLocks noGrp="1"/>
          </p:cNvSpPr>
          <p:nvPr>
            <p:ph type="title"/>
          </p:nvPr>
        </p:nvSpPr>
        <p:spPr/>
        <p:txBody>
          <a:bodyPr/>
          <a:lstStyle/>
          <a:p>
            <a:r>
              <a:rPr lang="en-US" dirty="0" smtClean="0"/>
              <a:t>Intervention: Alcohol Policy</a:t>
            </a:r>
            <a:endParaRPr lang="en-US" dirty="0"/>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4</a:t>
            </a:fld>
            <a:endParaRPr lang="en-US" dirty="0"/>
          </a:p>
        </p:txBody>
      </p:sp>
      <p:sp>
        <p:nvSpPr>
          <p:cNvPr id="5" name="TextBox 4"/>
          <p:cNvSpPr txBox="1"/>
          <p:nvPr/>
        </p:nvSpPr>
        <p:spPr>
          <a:xfrm>
            <a:off x="457200" y="1524000"/>
            <a:ext cx="8229600" cy="1015663"/>
          </a:xfrm>
          <a:prstGeom prst="rect">
            <a:avLst/>
          </a:prstGeom>
          <a:noFill/>
        </p:spPr>
        <p:txBody>
          <a:bodyPr wrap="square" rtlCol="0">
            <a:spAutoFit/>
          </a:bodyPr>
          <a:lstStyle/>
          <a:p>
            <a:r>
              <a:rPr lang="en-US" sz="2000" b="1" dirty="0">
                <a:solidFill>
                  <a:schemeClr val="tx1">
                    <a:lumMod val="75000"/>
                    <a:lumOff val="25000"/>
                  </a:schemeClr>
                </a:solidFill>
              </a:rPr>
              <a:t>Reduction in Male Suicide Mortality Following the 2006 Russian Alcohol </a:t>
            </a:r>
            <a:r>
              <a:rPr lang="en-US" sz="2000" b="1" dirty="0" smtClean="0">
                <a:solidFill>
                  <a:schemeClr val="tx1">
                    <a:lumMod val="75000"/>
                    <a:lumOff val="25000"/>
                  </a:schemeClr>
                </a:solidFill>
              </a:rPr>
              <a:t>Policy (</a:t>
            </a:r>
            <a:r>
              <a:rPr lang="en-US" sz="2000" b="1" dirty="0" err="1" smtClean="0">
                <a:solidFill>
                  <a:schemeClr val="tx1">
                    <a:lumMod val="75000"/>
                    <a:lumOff val="25000"/>
                  </a:schemeClr>
                </a:solidFill>
              </a:rPr>
              <a:t>Pridemore</a:t>
            </a:r>
            <a:r>
              <a:rPr lang="en-US" sz="2000" b="1" dirty="0">
                <a:solidFill>
                  <a:schemeClr val="tx1">
                    <a:lumMod val="75000"/>
                    <a:lumOff val="25000"/>
                  </a:schemeClr>
                </a:solidFill>
              </a:rPr>
              <a:t>, </a:t>
            </a:r>
            <a:r>
              <a:rPr lang="en-US" sz="2000" b="1" dirty="0" err="1">
                <a:solidFill>
                  <a:schemeClr val="tx1">
                    <a:lumMod val="75000"/>
                    <a:lumOff val="25000"/>
                  </a:schemeClr>
                </a:solidFill>
              </a:rPr>
              <a:t>Chamlin</a:t>
            </a:r>
            <a:r>
              <a:rPr lang="en-US" sz="2000" b="1" dirty="0">
                <a:solidFill>
                  <a:schemeClr val="tx1">
                    <a:lumMod val="75000"/>
                    <a:lumOff val="25000"/>
                  </a:schemeClr>
                </a:solidFill>
              </a:rPr>
              <a:t>, &amp; Andreev, 2013)</a:t>
            </a:r>
            <a:br>
              <a:rPr lang="en-US" sz="2000" b="1" dirty="0">
                <a:solidFill>
                  <a:schemeClr val="tx1">
                    <a:lumMod val="75000"/>
                    <a:lumOff val="25000"/>
                  </a:schemeClr>
                </a:solidFill>
              </a:rPr>
            </a:br>
            <a:endParaRPr lang="en-US" sz="2000" b="1" dirty="0">
              <a:solidFill>
                <a:schemeClr val="tx1">
                  <a:lumMod val="75000"/>
                  <a:lumOff val="25000"/>
                </a:schemeClr>
              </a:solidFill>
            </a:endParaRPr>
          </a:p>
        </p:txBody>
      </p:sp>
      <p:sp>
        <p:nvSpPr>
          <p:cNvPr id="6" name="Rectangle 5"/>
          <p:cNvSpPr/>
          <p:nvPr/>
        </p:nvSpPr>
        <p:spPr>
          <a:xfrm>
            <a:off x="317003" y="2529704"/>
            <a:ext cx="3840480" cy="5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p:nvSpPr>
        <p:spPr>
          <a:xfrm>
            <a:off x="4871048" y="2522744"/>
            <a:ext cx="3840480" cy="609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AutoShape 12"/>
          <p:cNvSpPr>
            <a:spLocks noChangeArrowheads="1"/>
          </p:cNvSpPr>
          <p:nvPr/>
        </p:nvSpPr>
        <p:spPr bwMode="auto">
          <a:xfrm>
            <a:off x="4495800" y="2865120"/>
            <a:ext cx="336550" cy="3840480"/>
          </a:xfrm>
          <a:prstGeom prst="homePlate">
            <a:avLst>
              <a:gd name="adj" fmla="val 100000"/>
            </a:avLst>
          </a:prstGeom>
          <a:solidFill>
            <a:schemeClr val="accent3"/>
          </a:solidFill>
          <a:ln w="6350" algn="ctr">
            <a:noFill/>
            <a:miter lim="800000"/>
            <a:headEnd/>
            <a:tailEnd/>
          </a:ln>
        </p:spPr>
        <p:txBody>
          <a:bodyPr wrap="square" lIns="88900" tIns="88900" rIns="88900" bIns="88900" anchor="ctr"/>
          <a:lstStyle/>
          <a:p>
            <a:pPr algn="ctr"/>
            <a:endParaRPr lang="en-US" sz="1400" dirty="0"/>
          </a:p>
        </p:txBody>
      </p:sp>
      <p:sp>
        <p:nvSpPr>
          <p:cNvPr id="9" name="Content Placeholder 1"/>
          <p:cNvSpPr txBox="1">
            <a:spLocks/>
          </p:cNvSpPr>
          <p:nvPr/>
        </p:nvSpPr>
        <p:spPr bwMode="auto">
          <a:xfrm>
            <a:off x="4908550" y="2712720"/>
            <a:ext cx="3778250" cy="345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rgbClr val="000000"/>
                </a:solidFill>
                <a:latin typeface="Arial" charset="0"/>
              </a:rPr>
              <a:t>Results</a:t>
            </a:r>
          </a:p>
          <a:p>
            <a:pPr marL="179388" indent="-179388">
              <a:spcBef>
                <a:spcPct val="0"/>
              </a:spcBef>
            </a:pPr>
            <a:r>
              <a:rPr lang="en-US" sz="1800" dirty="0">
                <a:solidFill>
                  <a:srgbClr val="000000"/>
                </a:solidFill>
                <a:latin typeface="Arial" charset="0"/>
              </a:rPr>
              <a:t>Monthly male and female suicide counts decreased during the period under study. Results revealed an immediate and permanent reduction of about 9% (4000 deaths annually) in male suicides (Ln ω0 = −0.096; P = .01)</a:t>
            </a:r>
          </a:p>
          <a:p>
            <a:pPr marL="0" indent="0">
              <a:buNone/>
            </a:pPr>
            <a:endParaRPr lang="en-US" sz="2000" dirty="0"/>
          </a:p>
        </p:txBody>
      </p:sp>
      <p:sp>
        <p:nvSpPr>
          <p:cNvPr id="10" name="TextBox 9"/>
          <p:cNvSpPr txBox="1"/>
          <p:nvPr/>
        </p:nvSpPr>
        <p:spPr>
          <a:xfrm>
            <a:off x="-5036457" y="-130628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9692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06456"/>
            <a:ext cx="3852683" cy="3450975"/>
          </a:xfrm>
        </p:spPr>
        <p:txBody>
          <a:bodyPr/>
          <a:lstStyle/>
          <a:p>
            <a:pPr marL="0" indent="0">
              <a:buNone/>
            </a:pPr>
            <a:r>
              <a:rPr lang="en-US" sz="1800" b="1" dirty="0">
                <a:solidFill>
                  <a:srgbClr val="000000"/>
                </a:solidFill>
                <a:latin typeface="Arial" charset="0"/>
              </a:rPr>
              <a:t>Imitative suicide on the Viennese subway</a:t>
            </a:r>
          </a:p>
          <a:p>
            <a:pPr marL="190500" indent="-190500"/>
            <a:r>
              <a:rPr lang="en-US" sz="1600" dirty="0">
                <a:solidFill>
                  <a:srgbClr val="000000"/>
                </a:solidFill>
                <a:latin typeface="Arial" charset="0"/>
              </a:rPr>
              <a:t>The number of subway suicides in Vienna increased dramatically between 1984 and mid-1987. In the second-half of 1987 there was a decrease of 75% which has been sustained for 5 </a:t>
            </a:r>
            <a:r>
              <a:rPr lang="en-US" sz="1600" dirty="0" smtClean="0">
                <a:solidFill>
                  <a:srgbClr val="000000"/>
                </a:solidFill>
                <a:latin typeface="Arial" charset="0"/>
              </a:rPr>
              <a:t>yr.</a:t>
            </a:r>
            <a:endParaRPr lang="en-US" sz="1600" dirty="0">
              <a:solidFill>
                <a:srgbClr val="000000"/>
              </a:solidFill>
              <a:latin typeface="Arial" charset="0"/>
            </a:endParaRPr>
          </a:p>
          <a:p>
            <a:pPr marL="190500" indent="-190500"/>
            <a:r>
              <a:rPr lang="en-US" sz="1600" dirty="0">
                <a:solidFill>
                  <a:srgbClr val="000000"/>
                </a:solidFill>
                <a:latin typeface="Arial" charset="0"/>
              </a:rPr>
              <a:t>This reduction in subway suicides began when a working group of the Austrian Association for Suicide Prevention developed media guidelines and initiated discussions with the media which culminated with an agreement to abstain from reporting on cases of </a:t>
            </a:r>
            <a:r>
              <a:rPr lang="en-US" sz="1600" dirty="0" smtClean="0">
                <a:solidFill>
                  <a:srgbClr val="000000"/>
                </a:solidFill>
                <a:latin typeface="Arial" charset="0"/>
              </a:rPr>
              <a:t>suicide.</a:t>
            </a:r>
            <a:endParaRPr lang="en-US" sz="1600" dirty="0">
              <a:solidFill>
                <a:srgbClr val="000000"/>
              </a:solidFill>
              <a:latin typeface="Arial" charset="0"/>
            </a:endParaRPr>
          </a:p>
          <a:p>
            <a:endParaRPr lang="en-US" sz="1800" dirty="0"/>
          </a:p>
        </p:txBody>
      </p:sp>
      <p:sp>
        <p:nvSpPr>
          <p:cNvPr id="3" name="Title 2"/>
          <p:cNvSpPr>
            <a:spLocks noGrp="1"/>
          </p:cNvSpPr>
          <p:nvPr>
            <p:ph type="title"/>
          </p:nvPr>
        </p:nvSpPr>
        <p:spPr/>
        <p:txBody>
          <a:bodyPr/>
          <a:lstStyle/>
          <a:p>
            <a:r>
              <a:rPr lang="en-US" dirty="0" smtClean="0"/>
              <a:t>Intervention: Media Reporting</a:t>
            </a:r>
            <a:endParaRPr lang="en-US" dirty="0"/>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5</a:t>
            </a:fld>
            <a:endParaRPr lang="en-US" dirty="0"/>
          </a:p>
        </p:txBody>
      </p:sp>
      <p:sp>
        <p:nvSpPr>
          <p:cNvPr id="5" name="TextBox 4"/>
          <p:cNvSpPr txBox="1"/>
          <p:nvPr/>
        </p:nvSpPr>
        <p:spPr>
          <a:xfrm>
            <a:off x="457200" y="1524000"/>
            <a:ext cx="8229600" cy="1015663"/>
          </a:xfrm>
          <a:prstGeom prst="rect">
            <a:avLst/>
          </a:prstGeom>
          <a:noFill/>
        </p:spPr>
        <p:txBody>
          <a:bodyPr wrap="square" rtlCol="0">
            <a:spAutoFit/>
          </a:bodyPr>
          <a:lstStyle/>
          <a:p>
            <a:r>
              <a:rPr lang="en-US" sz="2000" b="1" dirty="0">
                <a:solidFill>
                  <a:schemeClr val="tx1">
                    <a:lumMod val="75000"/>
                    <a:lumOff val="25000"/>
                  </a:schemeClr>
                </a:solidFill>
              </a:rPr>
              <a:t>Newspaper Reports and </a:t>
            </a:r>
            <a:r>
              <a:rPr lang="en-US" sz="2000" b="1" dirty="0" smtClean="0">
                <a:solidFill>
                  <a:schemeClr val="tx1">
                    <a:lumMod val="75000"/>
                    <a:lumOff val="25000"/>
                  </a:schemeClr>
                </a:solidFill>
              </a:rPr>
              <a:t>Suicide (</a:t>
            </a:r>
            <a:r>
              <a:rPr lang="en-US" sz="2000" b="1" dirty="0" err="1" smtClean="0">
                <a:solidFill>
                  <a:schemeClr val="tx1">
                    <a:lumMod val="75000"/>
                    <a:lumOff val="25000"/>
                  </a:schemeClr>
                </a:solidFill>
              </a:rPr>
              <a:t>Etzersdorfer</a:t>
            </a:r>
            <a:r>
              <a:rPr lang="en-US" sz="2000" b="1" dirty="0">
                <a:solidFill>
                  <a:schemeClr val="tx1">
                    <a:lumMod val="75000"/>
                    <a:lumOff val="25000"/>
                  </a:schemeClr>
                </a:solidFill>
              </a:rPr>
              <a:t>, </a:t>
            </a:r>
            <a:r>
              <a:rPr lang="en-US" sz="2000" b="1" dirty="0" err="1">
                <a:solidFill>
                  <a:schemeClr val="tx1">
                    <a:lumMod val="75000"/>
                    <a:lumOff val="25000"/>
                  </a:schemeClr>
                </a:solidFill>
              </a:rPr>
              <a:t>Sonneck</a:t>
            </a:r>
            <a:r>
              <a:rPr lang="en-US" sz="2000" b="1" dirty="0">
                <a:solidFill>
                  <a:schemeClr val="tx1">
                    <a:lumMod val="75000"/>
                    <a:lumOff val="25000"/>
                  </a:schemeClr>
                </a:solidFill>
              </a:rPr>
              <a:t> &amp; Nagel-</a:t>
            </a:r>
            <a:r>
              <a:rPr lang="en-US" sz="2000" b="1" dirty="0" err="1">
                <a:solidFill>
                  <a:schemeClr val="tx1">
                    <a:lumMod val="75000"/>
                    <a:lumOff val="25000"/>
                  </a:schemeClr>
                </a:solidFill>
              </a:rPr>
              <a:t>Kuess</a:t>
            </a:r>
            <a:r>
              <a:rPr lang="en-US" sz="2000" b="1" dirty="0">
                <a:solidFill>
                  <a:schemeClr val="tx1">
                    <a:lumMod val="75000"/>
                    <a:lumOff val="25000"/>
                  </a:schemeClr>
                </a:solidFill>
              </a:rPr>
              <a:t>, 1992</a:t>
            </a:r>
            <a:r>
              <a:rPr lang="en-US" sz="2000" b="1" dirty="0" smtClean="0">
                <a:solidFill>
                  <a:schemeClr val="tx1">
                    <a:lumMod val="75000"/>
                    <a:lumOff val="25000"/>
                  </a:schemeClr>
                </a:solidFill>
              </a:rPr>
              <a:t>)</a:t>
            </a:r>
            <a:r>
              <a:rPr lang="en-US" sz="2000" b="1" dirty="0">
                <a:solidFill>
                  <a:schemeClr val="tx1">
                    <a:lumMod val="75000"/>
                    <a:lumOff val="25000"/>
                  </a:schemeClr>
                </a:solidFill>
              </a:rPr>
              <a:t/>
            </a:r>
            <a:br>
              <a:rPr lang="en-US" sz="2000" b="1" dirty="0">
                <a:solidFill>
                  <a:schemeClr val="tx1">
                    <a:lumMod val="75000"/>
                    <a:lumOff val="25000"/>
                  </a:schemeClr>
                </a:solidFill>
              </a:rPr>
            </a:br>
            <a:endParaRPr lang="en-US" sz="2000" b="1" dirty="0">
              <a:solidFill>
                <a:schemeClr val="tx1">
                  <a:lumMod val="75000"/>
                  <a:lumOff val="25000"/>
                </a:schemeClr>
              </a:solidFill>
            </a:endParaRPr>
          </a:p>
        </p:txBody>
      </p:sp>
      <p:sp>
        <p:nvSpPr>
          <p:cNvPr id="6" name="Rectangle 5"/>
          <p:cNvSpPr/>
          <p:nvPr/>
        </p:nvSpPr>
        <p:spPr>
          <a:xfrm>
            <a:off x="317003" y="2369160"/>
            <a:ext cx="3840480" cy="5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p:nvSpPr>
        <p:spPr>
          <a:xfrm>
            <a:off x="4871048" y="2362200"/>
            <a:ext cx="3840480" cy="609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AutoShape 12"/>
          <p:cNvSpPr>
            <a:spLocks noChangeArrowheads="1"/>
          </p:cNvSpPr>
          <p:nvPr/>
        </p:nvSpPr>
        <p:spPr bwMode="auto">
          <a:xfrm>
            <a:off x="4495800" y="2704576"/>
            <a:ext cx="336550" cy="3840480"/>
          </a:xfrm>
          <a:prstGeom prst="homePlate">
            <a:avLst>
              <a:gd name="adj" fmla="val 100000"/>
            </a:avLst>
          </a:prstGeom>
          <a:solidFill>
            <a:schemeClr val="accent3"/>
          </a:solidFill>
          <a:ln w="6350" algn="ctr">
            <a:noFill/>
            <a:miter lim="800000"/>
            <a:headEnd/>
            <a:tailEnd/>
          </a:ln>
        </p:spPr>
        <p:txBody>
          <a:bodyPr wrap="square" lIns="88900" tIns="88900" rIns="88900" bIns="88900" anchor="ctr"/>
          <a:lstStyle/>
          <a:p>
            <a:pPr algn="ctr"/>
            <a:endParaRPr lang="en-US" sz="1400" dirty="0"/>
          </a:p>
        </p:txBody>
      </p:sp>
      <p:sp>
        <p:nvSpPr>
          <p:cNvPr id="9" name="Content Placeholder 1"/>
          <p:cNvSpPr txBox="1">
            <a:spLocks/>
          </p:cNvSpPr>
          <p:nvPr/>
        </p:nvSpPr>
        <p:spPr bwMode="auto">
          <a:xfrm>
            <a:off x="4908550" y="2552176"/>
            <a:ext cx="4006850" cy="345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rgbClr val="000000"/>
                </a:solidFill>
                <a:latin typeface="Arial" charset="0"/>
              </a:rPr>
              <a:t>Results</a:t>
            </a:r>
          </a:p>
          <a:p>
            <a:pPr marL="179388" indent="-179388">
              <a:spcBef>
                <a:spcPct val="0"/>
              </a:spcBef>
            </a:pPr>
            <a:r>
              <a:rPr lang="en-US" sz="1600" dirty="0" smtClean="0">
                <a:solidFill>
                  <a:srgbClr val="000000"/>
                </a:solidFill>
                <a:latin typeface="Arial" charset="0"/>
              </a:rPr>
              <a:t>The study showed that the introduction of media guidelines  regarding reporting suicides on the </a:t>
            </a:r>
            <a:r>
              <a:rPr lang="en-US" sz="1600" dirty="0">
                <a:solidFill>
                  <a:srgbClr val="000000"/>
                </a:solidFill>
                <a:latin typeface="Arial" charset="0"/>
              </a:rPr>
              <a:t>Vienna </a:t>
            </a:r>
            <a:r>
              <a:rPr lang="en-US" sz="1600" dirty="0" smtClean="0">
                <a:solidFill>
                  <a:srgbClr val="000000"/>
                </a:solidFill>
                <a:latin typeface="Arial" charset="0"/>
              </a:rPr>
              <a:t>subway resulted in a reduction in sensationalist reporting  </a:t>
            </a:r>
            <a:r>
              <a:rPr lang="en-US" sz="1600" dirty="0">
                <a:solidFill>
                  <a:srgbClr val="000000"/>
                </a:solidFill>
                <a:latin typeface="Arial" charset="0"/>
              </a:rPr>
              <a:t>of these </a:t>
            </a:r>
            <a:r>
              <a:rPr lang="en-US" sz="1600" dirty="0" smtClean="0">
                <a:solidFill>
                  <a:srgbClr val="000000"/>
                </a:solidFill>
                <a:latin typeface="Arial" charset="0"/>
              </a:rPr>
              <a:t>suicides and</a:t>
            </a:r>
            <a:r>
              <a:rPr lang="en-US" sz="1600" dirty="0">
                <a:solidFill>
                  <a:srgbClr val="000000"/>
                </a:solidFill>
                <a:latin typeface="Arial" charset="0"/>
              </a:rPr>
              <a:t>, </a:t>
            </a:r>
            <a:r>
              <a:rPr lang="en-US" sz="1600" dirty="0" smtClean="0">
                <a:solidFill>
                  <a:srgbClr val="000000"/>
                </a:solidFill>
                <a:latin typeface="Arial" charset="0"/>
              </a:rPr>
              <a:t>in turn</a:t>
            </a:r>
            <a:r>
              <a:rPr lang="en-US" sz="1600" dirty="0">
                <a:solidFill>
                  <a:srgbClr val="000000"/>
                </a:solidFill>
                <a:latin typeface="Arial" charset="0"/>
              </a:rPr>
              <a:t>, </a:t>
            </a:r>
            <a:r>
              <a:rPr lang="en-US" sz="1600" dirty="0" smtClean="0">
                <a:solidFill>
                  <a:srgbClr val="000000"/>
                </a:solidFill>
                <a:latin typeface="Arial" charset="0"/>
              </a:rPr>
              <a:t>a 75</a:t>
            </a:r>
            <a:r>
              <a:rPr lang="en-US" sz="1600" dirty="0">
                <a:solidFill>
                  <a:srgbClr val="000000"/>
                </a:solidFill>
                <a:latin typeface="Arial" charset="0"/>
              </a:rPr>
              <a:t>%  decrease </a:t>
            </a:r>
            <a:r>
              <a:rPr lang="en-US" sz="1600" dirty="0" smtClean="0">
                <a:solidFill>
                  <a:srgbClr val="000000"/>
                </a:solidFill>
                <a:latin typeface="Arial" charset="0"/>
              </a:rPr>
              <a:t>in the </a:t>
            </a:r>
            <a:r>
              <a:rPr lang="en-US" sz="1600" dirty="0">
                <a:solidFill>
                  <a:srgbClr val="000000"/>
                </a:solidFill>
                <a:latin typeface="Arial" charset="0"/>
              </a:rPr>
              <a:t>rate </a:t>
            </a:r>
            <a:r>
              <a:rPr lang="en-US" sz="1600" dirty="0" smtClean="0">
                <a:solidFill>
                  <a:srgbClr val="000000"/>
                </a:solidFill>
                <a:latin typeface="Arial" charset="0"/>
              </a:rPr>
              <a:t>of subway suicides and a 20% decrease </a:t>
            </a:r>
            <a:r>
              <a:rPr lang="en-US" sz="1600" dirty="0">
                <a:solidFill>
                  <a:srgbClr val="000000"/>
                </a:solidFill>
                <a:latin typeface="Arial" charset="0"/>
              </a:rPr>
              <a:t>in </a:t>
            </a:r>
            <a:r>
              <a:rPr lang="en-US" sz="1600" dirty="0" smtClean="0">
                <a:solidFill>
                  <a:srgbClr val="000000"/>
                </a:solidFill>
                <a:latin typeface="Arial" charset="0"/>
              </a:rPr>
              <a:t>the  </a:t>
            </a:r>
            <a:r>
              <a:rPr lang="en-US" sz="1600" dirty="0">
                <a:solidFill>
                  <a:srgbClr val="000000"/>
                </a:solidFill>
                <a:latin typeface="Arial" charset="0"/>
              </a:rPr>
              <a:t>overall </a:t>
            </a:r>
            <a:r>
              <a:rPr lang="en-US" sz="1600" dirty="0" smtClean="0">
                <a:solidFill>
                  <a:srgbClr val="000000"/>
                </a:solidFill>
                <a:latin typeface="Arial" charset="0"/>
              </a:rPr>
              <a:t>suicide </a:t>
            </a:r>
            <a:r>
              <a:rPr lang="en-US" sz="1600" dirty="0">
                <a:solidFill>
                  <a:srgbClr val="000000"/>
                </a:solidFill>
                <a:latin typeface="Arial" charset="0"/>
              </a:rPr>
              <a:t>rate </a:t>
            </a:r>
            <a:r>
              <a:rPr lang="en-US" sz="1600" dirty="0" smtClean="0">
                <a:solidFill>
                  <a:srgbClr val="000000"/>
                </a:solidFill>
                <a:latin typeface="Arial" charset="0"/>
              </a:rPr>
              <a:t>in Vienna. </a:t>
            </a:r>
            <a:endParaRPr lang="en-US" sz="1600" dirty="0">
              <a:solidFill>
                <a:srgbClr val="000000"/>
              </a:solidFill>
              <a:latin typeface="Arial" charset="0"/>
            </a:endParaRPr>
          </a:p>
          <a:p>
            <a:pPr marL="179388" indent="-179388">
              <a:spcBef>
                <a:spcPct val="0"/>
              </a:spcBef>
            </a:pPr>
            <a:r>
              <a:rPr lang="en-US" sz="1600" dirty="0">
                <a:solidFill>
                  <a:srgbClr val="000000"/>
                </a:solidFill>
                <a:latin typeface="Arial" charset="0"/>
              </a:rPr>
              <a:t>The </a:t>
            </a:r>
            <a:r>
              <a:rPr lang="en-US" sz="1600" dirty="0" smtClean="0">
                <a:solidFill>
                  <a:srgbClr val="000000"/>
                </a:solidFill>
                <a:latin typeface="Arial" charset="0"/>
              </a:rPr>
              <a:t>repeated nationwide distribution  </a:t>
            </a:r>
            <a:r>
              <a:rPr lang="en-US" sz="1600" dirty="0">
                <a:solidFill>
                  <a:srgbClr val="000000"/>
                </a:solidFill>
                <a:latin typeface="Arial" charset="0"/>
              </a:rPr>
              <a:t>of </a:t>
            </a:r>
            <a:r>
              <a:rPr lang="en-US" sz="1600" dirty="0" smtClean="0">
                <a:solidFill>
                  <a:srgbClr val="000000"/>
                </a:solidFill>
                <a:latin typeface="Arial" charset="0"/>
              </a:rPr>
              <a:t>the </a:t>
            </a:r>
            <a:r>
              <a:rPr lang="en-US" sz="1600" dirty="0">
                <a:solidFill>
                  <a:srgbClr val="000000"/>
                </a:solidFill>
                <a:latin typeface="Arial" charset="0"/>
              </a:rPr>
              <a:t>guidelines </a:t>
            </a:r>
            <a:r>
              <a:rPr lang="en-US" sz="1600" dirty="0" smtClean="0">
                <a:solidFill>
                  <a:srgbClr val="000000"/>
                </a:solidFill>
                <a:latin typeface="Arial" charset="0"/>
              </a:rPr>
              <a:t>was followed by a   trend change in </a:t>
            </a:r>
            <a:r>
              <a:rPr lang="en-US" sz="1600" dirty="0">
                <a:solidFill>
                  <a:srgbClr val="000000"/>
                </a:solidFill>
                <a:latin typeface="Arial" charset="0"/>
              </a:rPr>
              <a:t>national </a:t>
            </a:r>
            <a:r>
              <a:rPr lang="en-US" sz="1600" dirty="0" smtClean="0">
                <a:solidFill>
                  <a:srgbClr val="000000"/>
                </a:solidFill>
                <a:latin typeface="Arial" charset="0"/>
              </a:rPr>
              <a:t>Austrian suicides.  This positive </a:t>
            </a:r>
            <a:r>
              <a:rPr lang="en-US" sz="1600" dirty="0">
                <a:solidFill>
                  <a:srgbClr val="000000"/>
                </a:solidFill>
                <a:latin typeface="Arial" charset="0"/>
              </a:rPr>
              <a:t>impact </a:t>
            </a:r>
            <a:r>
              <a:rPr lang="en-US" sz="1600" dirty="0" smtClean="0">
                <a:solidFill>
                  <a:srgbClr val="000000"/>
                </a:solidFill>
                <a:latin typeface="Arial" charset="0"/>
              </a:rPr>
              <a:t>was  </a:t>
            </a:r>
            <a:r>
              <a:rPr lang="en-US" sz="1600" dirty="0">
                <a:solidFill>
                  <a:srgbClr val="000000"/>
                </a:solidFill>
                <a:latin typeface="Arial" charset="0"/>
              </a:rPr>
              <a:t>more </a:t>
            </a:r>
            <a:r>
              <a:rPr lang="en-US" sz="1600" dirty="0" smtClean="0">
                <a:solidFill>
                  <a:srgbClr val="000000"/>
                </a:solidFill>
                <a:latin typeface="Arial" charset="0"/>
              </a:rPr>
              <a:t>pronounced in regions with </a:t>
            </a:r>
            <a:r>
              <a:rPr lang="en-US" sz="1600" dirty="0">
                <a:solidFill>
                  <a:srgbClr val="000000"/>
                </a:solidFill>
                <a:latin typeface="Arial" charset="0"/>
              </a:rPr>
              <a:t>strong media collaboration and was largely maintained over </a:t>
            </a:r>
            <a:r>
              <a:rPr lang="en-US" sz="1600" dirty="0" smtClean="0">
                <a:solidFill>
                  <a:srgbClr val="000000"/>
                </a:solidFill>
                <a:latin typeface="Arial" charset="0"/>
              </a:rPr>
              <a:t>time.</a:t>
            </a:r>
            <a:endParaRPr lang="en-US" sz="1600" dirty="0">
              <a:solidFill>
                <a:srgbClr val="000000"/>
              </a:solidFill>
              <a:latin typeface="Arial" charset="0"/>
            </a:endParaRPr>
          </a:p>
          <a:p>
            <a:pPr marL="0" indent="0">
              <a:buNone/>
            </a:pPr>
            <a:endParaRPr lang="en-US" sz="2000" dirty="0"/>
          </a:p>
        </p:txBody>
      </p:sp>
      <p:sp>
        <p:nvSpPr>
          <p:cNvPr id="10" name="TextBox 9"/>
          <p:cNvSpPr txBox="1"/>
          <p:nvPr/>
        </p:nvSpPr>
        <p:spPr>
          <a:xfrm>
            <a:off x="-5036457" y="-130628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8951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6</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73" y="1981200"/>
            <a:ext cx="7824908" cy="3962400"/>
          </a:xfrm>
          <a:prstGeom prst="rect">
            <a:avLst/>
          </a:prstGeom>
        </p:spPr>
      </p:pic>
    </p:spTree>
    <p:extLst>
      <p:ext uri="{BB962C8B-B14F-4D97-AF65-F5344CB8AC3E}">
        <p14:creationId xmlns:p14="http://schemas.microsoft.com/office/powerpoint/2010/main" val="2204066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347" y="1523957"/>
            <a:ext cx="6686550" cy="5014913"/>
          </a:xfrm>
          <a:prstGeom prst="rect">
            <a:avLst/>
          </a:prstGeom>
        </p:spPr>
      </p:pic>
    </p:spTree>
    <p:extLst>
      <p:ext uri="{BB962C8B-B14F-4D97-AF65-F5344CB8AC3E}">
        <p14:creationId xmlns:p14="http://schemas.microsoft.com/office/powerpoint/2010/main" val="2675610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609600"/>
            <a:ext cx="7162800" cy="1066800"/>
          </a:xfrm>
        </p:spPr>
        <p:txBody>
          <a:bodyPr>
            <a:normAutofit/>
          </a:bodyPr>
          <a:lstStyle/>
          <a:p>
            <a:r>
              <a:rPr lang="en-US" dirty="0"/>
              <a:t>How Policy is Developed in </a:t>
            </a:r>
            <a:br>
              <a:rPr lang="en-US" dirty="0"/>
            </a:br>
            <a:r>
              <a:rPr lang="en-US" dirty="0"/>
              <a:t>Department of </a:t>
            </a:r>
            <a:r>
              <a:rPr lang="en-US" dirty="0" smtClean="0"/>
              <a:t>Defense </a:t>
            </a:r>
            <a:endParaRPr lang="en-US" dirty="0"/>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8</a:t>
            </a:fld>
            <a:endParaRPr lang="en-US" dirty="0"/>
          </a:p>
        </p:txBody>
      </p:sp>
      <p:grpSp>
        <p:nvGrpSpPr>
          <p:cNvPr id="5" name="Group 8"/>
          <p:cNvGrpSpPr>
            <a:grpSpLocks/>
          </p:cNvGrpSpPr>
          <p:nvPr/>
        </p:nvGrpSpPr>
        <p:grpSpPr bwMode="auto">
          <a:xfrm>
            <a:off x="806456" y="2209800"/>
            <a:ext cx="7835520" cy="3124200"/>
            <a:chOff x="852" y="1103"/>
            <a:chExt cx="4241" cy="1561"/>
          </a:xfrm>
        </p:grpSpPr>
        <p:sp>
          <p:nvSpPr>
            <p:cNvPr id="6" name="Freeform 9"/>
            <p:cNvSpPr>
              <a:spLocks/>
            </p:cNvSpPr>
            <p:nvPr/>
          </p:nvSpPr>
          <p:spPr bwMode="auto">
            <a:xfrm>
              <a:off x="4243" y="1103"/>
              <a:ext cx="850" cy="988"/>
            </a:xfrm>
            <a:custGeom>
              <a:avLst/>
              <a:gdLst>
                <a:gd name="T0" fmla="*/ 0 w 769"/>
                <a:gd name="T1" fmla="*/ 0 h 968"/>
                <a:gd name="T2" fmla="*/ 940 w 769"/>
                <a:gd name="T3" fmla="*/ 0 h 968"/>
                <a:gd name="T4" fmla="*/ 940 w 769"/>
                <a:gd name="T5" fmla="*/ 798 h 968"/>
                <a:gd name="T6" fmla="*/ 589 w 769"/>
                <a:gd name="T7" fmla="*/ 796 h 968"/>
                <a:gd name="T8" fmla="*/ 622 w 769"/>
                <a:gd name="T9" fmla="*/ 896 h 968"/>
                <a:gd name="T10" fmla="*/ 480 w 769"/>
                <a:gd name="T11" fmla="*/ 1008 h 968"/>
                <a:gd name="T12" fmla="*/ 306 w 769"/>
                <a:gd name="T13" fmla="*/ 902 h 968"/>
                <a:gd name="T14" fmla="*/ 339 w 769"/>
                <a:gd name="T15" fmla="*/ 794 h 968"/>
                <a:gd name="T16" fmla="*/ 0 w 769"/>
                <a:gd name="T17" fmla="*/ 798 h 968"/>
                <a:gd name="T18" fmla="*/ 0 w 769"/>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9"/>
                <a:gd name="T31" fmla="*/ 0 h 968"/>
                <a:gd name="T32" fmla="*/ 769 w 769"/>
                <a:gd name="T33" fmla="*/ 968 h 9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9" h="968">
                  <a:moveTo>
                    <a:pt x="0" y="0"/>
                  </a:moveTo>
                  <a:lnTo>
                    <a:pt x="769" y="0"/>
                  </a:ln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8C8C8C"/>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7" name="Freeform 6"/>
            <p:cNvSpPr>
              <a:spLocks/>
            </p:cNvSpPr>
            <p:nvPr/>
          </p:nvSpPr>
          <p:spPr bwMode="auto">
            <a:xfrm>
              <a:off x="4243" y="1882"/>
              <a:ext cx="850" cy="782"/>
            </a:xfrm>
            <a:custGeom>
              <a:avLst/>
              <a:gdLst>
                <a:gd name="T0" fmla="*/ 0 w 769"/>
                <a:gd name="T1" fmla="*/ 832 h 766"/>
                <a:gd name="T2" fmla="*/ 1148 w 769"/>
                <a:gd name="T3" fmla="*/ 832 h 766"/>
                <a:gd name="T4" fmla="*/ 1148 w 769"/>
                <a:gd name="T5" fmla="*/ 0 h 766"/>
                <a:gd name="T6" fmla="*/ 726 w 769"/>
                <a:gd name="T7" fmla="*/ 0 h 766"/>
                <a:gd name="T8" fmla="*/ 756 w 769"/>
                <a:gd name="T9" fmla="*/ 108 h 766"/>
                <a:gd name="T10" fmla="*/ 578 w 769"/>
                <a:gd name="T11" fmla="*/ 217 h 766"/>
                <a:gd name="T12" fmla="*/ 384 w 769"/>
                <a:gd name="T13" fmla="*/ 93 h 766"/>
                <a:gd name="T14" fmla="*/ 422 w 769"/>
                <a:gd name="T15" fmla="*/ 0 h 766"/>
                <a:gd name="T16" fmla="*/ 0 w 769"/>
                <a:gd name="T17" fmla="*/ 0 h 766"/>
                <a:gd name="T18" fmla="*/ 0 w 769"/>
                <a:gd name="T19" fmla="*/ 832 h 7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9"/>
                <a:gd name="T31" fmla="*/ 0 h 766"/>
                <a:gd name="T32" fmla="*/ 769 w 769"/>
                <a:gd name="T33" fmla="*/ 766 h 7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9" h="766">
                  <a:moveTo>
                    <a:pt x="0" y="766"/>
                  </a:moveTo>
                  <a:lnTo>
                    <a:pt x="769" y="766"/>
                  </a:lnTo>
                  <a:lnTo>
                    <a:pt x="769" y="0"/>
                  </a:lnTo>
                  <a:lnTo>
                    <a:pt x="486" y="0"/>
                  </a:lnTo>
                  <a:cubicBezTo>
                    <a:pt x="442" y="17"/>
                    <a:pt x="508" y="37"/>
                    <a:pt x="507" y="100"/>
                  </a:cubicBezTo>
                  <a:cubicBezTo>
                    <a:pt x="505" y="164"/>
                    <a:pt x="458" y="202"/>
                    <a:pt x="387" y="201"/>
                  </a:cubicBezTo>
                  <a:cubicBezTo>
                    <a:pt x="315" y="201"/>
                    <a:pt x="257" y="149"/>
                    <a:pt x="257" y="85"/>
                  </a:cubicBezTo>
                  <a:cubicBezTo>
                    <a:pt x="257" y="21"/>
                    <a:pt x="324" y="13"/>
                    <a:pt x="283" y="0"/>
                  </a:cubicBezTo>
                  <a:lnTo>
                    <a:pt x="0" y="0"/>
                  </a:lnTo>
                  <a:lnTo>
                    <a:pt x="0" y="766"/>
                  </a:lnTo>
                  <a:close/>
                </a:path>
              </a:pathLst>
            </a:custGeom>
            <a:solidFill>
              <a:srgbClr val="DCDCDC"/>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sp>
          <p:nvSpPr>
            <p:cNvPr id="8" name="Freeform 7"/>
            <p:cNvSpPr>
              <a:spLocks/>
            </p:cNvSpPr>
            <p:nvPr/>
          </p:nvSpPr>
          <p:spPr bwMode="auto">
            <a:xfrm>
              <a:off x="3396" y="1103"/>
              <a:ext cx="1079" cy="988"/>
            </a:xfrm>
            <a:custGeom>
              <a:avLst/>
              <a:gdLst>
                <a:gd name="T0" fmla="*/ 0 w 976"/>
                <a:gd name="T1" fmla="*/ 0 h 968"/>
                <a:gd name="T2" fmla="*/ 1149 w 976"/>
                <a:gd name="T3" fmla="*/ 0 h 968"/>
                <a:gd name="T4" fmla="*/ 1149 w 976"/>
                <a:gd name="T5" fmla="*/ 306 h 968"/>
                <a:gd name="T6" fmla="*/ 1275 w 976"/>
                <a:gd name="T7" fmla="*/ 276 h 968"/>
                <a:gd name="T8" fmla="*/ 1456 w 976"/>
                <a:gd name="T9" fmla="*/ 419 h 968"/>
                <a:gd name="T10" fmla="*/ 1298 w 976"/>
                <a:gd name="T11" fmla="*/ 548 h 968"/>
                <a:gd name="T12" fmla="*/ 1149 w 976"/>
                <a:gd name="T13" fmla="*/ 528 h 968"/>
                <a:gd name="T14" fmla="*/ 1149 w 976"/>
                <a:gd name="T15" fmla="*/ 831 h 968"/>
                <a:gd name="T16" fmla="*/ 720 w 976"/>
                <a:gd name="T17" fmla="*/ 829 h 968"/>
                <a:gd name="T18" fmla="*/ 761 w 976"/>
                <a:gd name="T19" fmla="*/ 934 h 968"/>
                <a:gd name="T20" fmla="*/ 587 w 976"/>
                <a:gd name="T21" fmla="*/ 1050 h 968"/>
                <a:gd name="T22" fmla="*/ 374 w 976"/>
                <a:gd name="T23" fmla="*/ 940 h 968"/>
                <a:gd name="T24" fmla="*/ 415 w 976"/>
                <a:gd name="T25" fmla="*/ 827 h 968"/>
                <a:gd name="T26" fmla="*/ 0 w 976"/>
                <a:gd name="T27" fmla="*/ 831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DCDCDC"/>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sp>
          <p:nvSpPr>
            <p:cNvPr id="9" name="Freeform 12"/>
            <p:cNvSpPr>
              <a:spLocks/>
            </p:cNvSpPr>
            <p:nvPr/>
          </p:nvSpPr>
          <p:spPr bwMode="auto">
            <a:xfrm flipV="1">
              <a:off x="3395" y="1882"/>
              <a:ext cx="1079" cy="782"/>
            </a:xfrm>
            <a:custGeom>
              <a:avLst/>
              <a:gdLst>
                <a:gd name="T0" fmla="*/ 0 w 2312"/>
                <a:gd name="T1" fmla="*/ 0 h 1823"/>
                <a:gd name="T2" fmla="*/ 397 w 2312"/>
                <a:gd name="T3" fmla="*/ 0 h 1823"/>
                <a:gd name="T4" fmla="*/ 397 w 2312"/>
                <a:gd name="T5" fmla="*/ 124 h 1823"/>
                <a:gd name="T6" fmla="*/ 440 w 2312"/>
                <a:gd name="T7" fmla="*/ 112 h 1823"/>
                <a:gd name="T8" fmla="*/ 503 w 2312"/>
                <a:gd name="T9" fmla="*/ 169 h 1823"/>
                <a:gd name="T10" fmla="*/ 448 w 2312"/>
                <a:gd name="T11" fmla="*/ 221 h 1823"/>
                <a:gd name="T12" fmla="*/ 397 w 2312"/>
                <a:gd name="T13" fmla="*/ 213 h 1823"/>
                <a:gd name="T14" fmla="*/ 397 w 2312"/>
                <a:gd name="T15" fmla="*/ 335 h 1823"/>
                <a:gd name="T16" fmla="*/ 251 w 2312"/>
                <a:gd name="T17" fmla="*/ 335 h 1823"/>
                <a:gd name="T18" fmla="*/ 261 w 2312"/>
                <a:gd name="T19" fmla="*/ 291 h 1823"/>
                <a:gd name="T20" fmla="*/ 199 w 2312"/>
                <a:gd name="T21" fmla="*/ 248 h 1823"/>
                <a:gd name="T22" fmla="*/ 133 w 2312"/>
                <a:gd name="T23" fmla="*/ 298 h 1823"/>
                <a:gd name="T24" fmla="*/ 146 w 2312"/>
                <a:gd name="T25" fmla="*/ 335 h 1823"/>
                <a:gd name="T26" fmla="*/ 0 w 2312"/>
                <a:gd name="T27" fmla="*/ 335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FFC000"/>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10" name="Freeform 13"/>
            <p:cNvSpPr>
              <a:spLocks/>
            </p:cNvSpPr>
            <p:nvPr/>
          </p:nvSpPr>
          <p:spPr bwMode="auto">
            <a:xfrm>
              <a:off x="2548" y="1103"/>
              <a:ext cx="1078" cy="988"/>
            </a:xfrm>
            <a:custGeom>
              <a:avLst/>
              <a:gdLst>
                <a:gd name="T0" fmla="*/ 0 w 976"/>
                <a:gd name="T1" fmla="*/ 0 h 968"/>
                <a:gd name="T2" fmla="*/ 938 w 976"/>
                <a:gd name="T3" fmla="*/ 0 h 968"/>
                <a:gd name="T4" fmla="*/ 938 w 976"/>
                <a:gd name="T5" fmla="*/ 294 h 968"/>
                <a:gd name="T6" fmla="*/ 1040 w 976"/>
                <a:gd name="T7" fmla="*/ 265 h 968"/>
                <a:gd name="T8" fmla="*/ 1188 w 976"/>
                <a:gd name="T9" fmla="*/ 403 h 968"/>
                <a:gd name="T10" fmla="*/ 1060 w 976"/>
                <a:gd name="T11" fmla="*/ 526 h 968"/>
                <a:gd name="T12" fmla="*/ 938 w 976"/>
                <a:gd name="T13" fmla="*/ 507 h 968"/>
                <a:gd name="T14" fmla="*/ 938 w 976"/>
                <a:gd name="T15" fmla="*/ 798 h 968"/>
                <a:gd name="T16" fmla="*/ 588 w 976"/>
                <a:gd name="T17" fmla="*/ 796 h 968"/>
                <a:gd name="T18" fmla="*/ 621 w 976"/>
                <a:gd name="T19" fmla="*/ 896 h 968"/>
                <a:gd name="T20" fmla="*/ 479 w 976"/>
                <a:gd name="T21" fmla="*/ 1008 h 968"/>
                <a:gd name="T22" fmla="*/ 306 w 976"/>
                <a:gd name="T23" fmla="*/ 902 h 968"/>
                <a:gd name="T24" fmla="*/ 339 w 976"/>
                <a:gd name="T25" fmla="*/ 794 h 968"/>
                <a:gd name="T26" fmla="*/ 0 w 976"/>
                <a:gd name="T27" fmla="*/ 798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chemeClr val="tx2"/>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11" name="Freeform 10"/>
            <p:cNvSpPr>
              <a:spLocks/>
            </p:cNvSpPr>
            <p:nvPr/>
          </p:nvSpPr>
          <p:spPr bwMode="auto">
            <a:xfrm flipV="1">
              <a:off x="2548" y="1882"/>
              <a:ext cx="1078" cy="782"/>
            </a:xfrm>
            <a:custGeom>
              <a:avLst/>
              <a:gdLst>
                <a:gd name="T0" fmla="*/ 0 w 2312"/>
                <a:gd name="T1" fmla="*/ 0 h 1823"/>
                <a:gd name="T2" fmla="*/ 86 w 2312"/>
                <a:gd name="T3" fmla="*/ 0 h 1823"/>
                <a:gd name="T4" fmla="*/ 86 w 2312"/>
                <a:gd name="T5" fmla="*/ 23 h 1823"/>
                <a:gd name="T6" fmla="*/ 96 w 2312"/>
                <a:gd name="T7" fmla="*/ 21 h 1823"/>
                <a:gd name="T8" fmla="*/ 109 w 2312"/>
                <a:gd name="T9" fmla="*/ 31 h 1823"/>
                <a:gd name="T10" fmla="*/ 97 w 2312"/>
                <a:gd name="T11" fmla="*/ 41 h 1823"/>
                <a:gd name="T12" fmla="*/ 86 w 2312"/>
                <a:gd name="T13" fmla="*/ 39 h 1823"/>
                <a:gd name="T14" fmla="*/ 86 w 2312"/>
                <a:gd name="T15" fmla="*/ 62 h 1823"/>
                <a:gd name="T16" fmla="*/ 55 w 2312"/>
                <a:gd name="T17" fmla="*/ 62 h 1823"/>
                <a:gd name="T18" fmla="*/ 57 w 2312"/>
                <a:gd name="T19" fmla="*/ 54 h 1823"/>
                <a:gd name="T20" fmla="*/ 43 w 2312"/>
                <a:gd name="T21" fmla="*/ 45 h 1823"/>
                <a:gd name="T22" fmla="*/ 29 w 2312"/>
                <a:gd name="T23" fmla="*/ 55 h 1823"/>
                <a:gd name="T24" fmla="*/ 32 w 2312"/>
                <a:gd name="T25" fmla="*/ 62 h 1823"/>
                <a:gd name="T26" fmla="*/ 0 w 2312"/>
                <a:gd name="T27" fmla="*/ 62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DCDCDC"/>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sp>
          <p:nvSpPr>
            <p:cNvPr id="12" name="Freeform 11"/>
            <p:cNvSpPr>
              <a:spLocks/>
            </p:cNvSpPr>
            <p:nvPr/>
          </p:nvSpPr>
          <p:spPr bwMode="auto">
            <a:xfrm>
              <a:off x="1700" y="1103"/>
              <a:ext cx="1079" cy="988"/>
            </a:xfrm>
            <a:custGeom>
              <a:avLst/>
              <a:gdLst>
                <a:gd name="T0" fmla="*/ 0 w 976"/>
                <a:gd name="T1" fmla="*/ 0 h 968"/>
                <a:gd name="T2" fmla="*/ 1149 w 976"/>
                <a:gd name="T3" fmla="*/ 0 h 968"/>
                <a:gd name="T4" fmla="*/ 1149 w 976"/>
                <a:gd name="T5" fmla="*/ 306 h 968"/>
                <a:gd name="T6" fmla="*/ 1275 w 976"/>
                <a:gd name="T7" fmla="*/ 276 h 968"/>
                <a:gd name="T8" fmla="*/ 1456 w 976"/>
                <a:gd name="T9" fmla="*/ 419 h 968"/>
                <a:gd name="T10" fmla="*/ 1298 w 976"/>
                <a:gd name="T11" fmla="*/ 548 h 968"/>
                <a:gd name="T12" fmla="*/ 1149 w 976"/>
                <a:gd name="T13" fmla="*/ 528 h 968"/>
                <a:gd name="T14" fmla="*/ 1149 w 976"/>
                <a:gd name="T15" fmla="*/ 831 h 968"/>
                <a:gd name="T16" fmla="*/ 720 w 976"/>
                <a:gd name="T17" fmla="*/ 829 h 968"/>
                <a:gd name="T18" fmla="*/ 761 w 976"/>
                <a:gd name="T19" fmla="*/ 934 h 968"/>
                <a:gd name="T20" fmla="*/ 587 w 976"/>
                <a:gd name="T21" fmla="*/ 1050 h 968"/>
                <a:gd name="T22" fmla="*/ 374 w 976"/>
                <a:gd name="T23" fmla="*/ 940 h 968"/>
                <a:gd name="T24" fmla="*/ 415 w 976"/>
                <a:gd name="T25" fmla="*/ 827 h 968"/>
                <a:gd name="T26" fmla="*/ 0 w 976"/>
                <a:gd name="T27" fmla="*/ 831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DCDCDC"/>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sp>
          <p:nvSpPr>
            <p:cNvPr id="13" name="Freeform 16"/>
            <p:cNvSpPr>
              <a:spLocks/>
            </p:cNvSpPr>
            <p:nvPr/>
          </p:nvSpPr>
          <p:spPr bwMode="auto">
            <a:xfrm flipV="1">
              <a:off x="1700" y="1882"/>
              <a:ext cx="1079" cy="782"/>
            </a:xfrm>
            <a:custGeom>
              <a:avLst/>
              <a:gdLst>
                <a:gd name="T0" fmla="*/ 0 w 2312"/>
                <a:gd name="T1" fmla="*/ 0 h 1823"/>
                <a:gd name="T2" fmla="*/ 397 w 2312"/>
                <a:gd name="T3" fmla="*/ 0 h 1823"/>
                <a:gd name="T4" fmla="*/ 397 w 2312"/>
                <a:gd name="T5" fmla="*/ 124 h 1823"/>
                <a:gd name="T6" fmla="*/ 440 w 2312"/>
                <a:gd name="T7" fmla="*/ 112 h 1823"/>
                <a:gd name="T8" fmla="*/ 503 w 2312"/>
                <a:gd name="T9" fmla="*/ 169 h 1823"/>
                <a:gd name="T10" fmla="*/ 448 w 2312"/>
                <a:gd name="T11" fmla="*/ 221 h 1823"/>
                <a:gd name="T12" fmla="*/ 397 w 2312"/>
                <a:gd name="T13" fmla="*/ 213 h 1823"/>
                <a:gd name="T14" fmla="*/ 397 w 2312"/>
                <a:gd name="T15" fmla="*/ 335 h 1823"/>
                <a:gd name="T16" fmla="*/ 251 w 2312"/>
                <a:gd name="T17" fmla="*/ 335 h 1823"/>
                <a:gd name="T18" fmla="*/ 261 w 2312"/>
                <a:gd name="T19" fmla="*/ 291 h 1823"/>
                <a:gd name="T20" fmla="*/ 199 w 2312"/>
                <a:gd name="T21" fmla="*/ 248 h 1823"/>
                <a:gd name="T22" fmla="*/ 133 w 2312"/>
                <a:gd name="T23" fmla="*/ 298 h 1823"/>
                <a:gd name="T24" fmla="*/ 146 w 2312"/>
                <a:gd name="T25" fmla="*/ 335 h 1823"/>
                <a:gd name="T26" fmla="*/ 0 w 2312"/>
                <a:gd name="T27" fmla="*/ 335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00B0F0"/>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14" name="Freeform 17"/>
            <p:cNvSpPr>
              <a:spLocks/>
            </p:cNvSpPr>
            <p:nvPr/>
          </p:nvSpPr>
          <p:spPr bwMode="auto">
            <a:xfrm>
              <a:off x="852" y="1103"/>
              <a:ext cx="1079" cy="988"/>
            </a:xfrm>
            <a:custGeom>
              <a:avLst/>
              <a:gdLst>
                <a:gd name="T0" fmla="*/ 0 w 976"/>
                <a:gd name="T1" fmla="*/ 0 h 968"/>
                <a:gd name="T2" fmla="*/ 940 w 976"/>
                <a:gd name="T3" fmla="*/ 0 h 968"/>
                <a:gd name="T4" fmla="*/ 940 w 976"/>
                <a:gd name="T5" fmla="*/ 294 h 968"/>
                <a:gd name="T6" fmla="*/ 1043 w 976"/>
                <a:gd name="T7" fmla="*/ 265 h 968"/>
                <a:gd name="T8" fmla="*/ 1191 w 976"/>
                <a:gd name="T9" fmla="*/ 403 h 968"/>
                <a:gd name="T10" fmla="*/ 1062 w 976"/>
                <a:gd name="T11" fmla="*/ 526 h 968"/>
                <a:gd name="T12" fmla="*/ 940 w 976"/>
                <a:gd name="T13" fmla="*/ 507 h 968"/>
                <a:gd name="T14" fmla="*/ 940 w 976"/>
                <a:gd name="T15" fmla="*/ 798 h 968"/>
                <a:gd name="T16" fmla="*/ 589 w 976"/>
                <a:gd name="T17" fmla="*/ 796 h 968"/>
                <a:gd name="T18" fmla="*/ 622 w 976"/>
                <a:gd name="T19" fmla="*/ 896 h 968"/>
                <a:gd name="T20" fmla="*/ 480 w 976"/>
                <a:gd name="T21" fmla="*/ 1008 h 968"/>
                <a:gd name="T22" fmla="*/ 306 w 976"/>
                <a:gd name="T23" fmla="*/ 902 h 968"/>
                <a:gd name="T24" fmla="*/ 339 w 976"/>
                <a:gd name="T25" fmla="*/ 794 h 968"/>
                <a:gd name="T26" fmla="*/ 0 w 976"/>
                <a:gd name="T27" fmla="*/ 798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2C69B2"/>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15" name="Freeform 14"/>
            <p:cNvSpPr>
              <a:spLocks/>
            </p:cNvSpPr>
            <p:nvPr/>
          </p:nvSpPr>
          <p:spPr bwMode="auto">
            <a:xfrm flipV="1">
              <a:off x="852" y="1882"/>
              <a:ext cx="1079" cy="782"/>
            </a:xfrm>
            <a:custGeom>
              <a:avLst/>
              <a:gdLst>
                <a:gd name="T0" fmla="*/ 0 w 2312"/>
                <a:gd name="T1" fmla="*/ 0 h 1823"/>
                <a:gd name="T2" fmla="*/ 86 w 2312"/>
                <a:gd name="T3" fmla="*/ 0 h 1823"/>
                <a:gd name="T4" fmla="*/ 86 w 2312"/>
                <a:gd name="T5" fmla="*/ 23 h 1823"/>
                <a:gd name="T6" fmla="*/ 96 w 2312"/>
                <a:gd name="T7" fmla="*/ 21 h 1823"/>
                <a:gd name="T8" fmla="*/ 110 w 2312"/>
                <a:gd name="T9" fmla="*/ 31 h 1823"/>
                <a:gd name="T10" fmla="*/ 98 w 2312"/>
                <a:gd name="T11" fmla="*/ 41 h 1823"/>
                <a:gd name="T12" fmla="*/ 86 w 2312"/>
                <a:gd name="T13" fmla="*/ 39 h 1823"/>
                <a:gd name="T14" fmla="*/ 86 w 2312"/>
                <a:gd name="T15" fmla="*/ 62 h 1823"/>
                <a:gd name="T16" fmla="*/ 55 w 2312"/>
                <a:gd name="T17" fmla="*/ 62 h 1823"/>
                <a:gd name="T18" fmla="*/ 57 w 2312"/>
                <a:gd name="T19" fmla="*/ 54 h 1823"/>
                <a:gd name="T20" fmla="*/ 43 w 2312"/>
                <a:gd name="T21" fmla="*/ 45 h 1823"/>
                <a:gd name="T22" fmla="*/ 29 w 2312"/>
                <a:gd name="T23" fmla="*/ 55 h 1823"/>
                <a:gd name="T24" fmla="*/ 32 w 2312"/>
                <a:gd name="T25" fmla="*/ 62 h 1823"/>
                <a:gd name="T26" fmla="*/ 0 w 2312"/>
                <a:gd name="T27" fmla="*/ 62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DCDCDC"/>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grpSp>
      <p:sp>
        <p:nvSpPr>
          <p:cNvPr id="26" name="TextBox 25"/>
          <p:cNvSpPr txBox="1"/>
          <p:nvPr/>
        </p:nvSpPr>
        <p:spPr>
          <a:xfrm>
            <a:off x="2590800" y="2438400"/>
            <a:ext cx="1154112" cy="584775"/>
          </a:xfrm>
          <a:prstGeom prst="rect">
            <a:avLst/>
          </a:prstGeom>
          <a:noFill/>
        </p:spPr>
        <p:txBody>
          <a:bodyPr wrap="square" rtlCol="0">
            <a:spAutoFit/>
          </a:bodyPr>
          <a:lstStyle/>
          <a:p>
            <a:pPr algn="ctr"/>
            <a:r>
              <a:rPr lang="en-US" sz="1600" dirty="0" smtClean="0"/>
              <a:t>Guidance</a:t>
            </a:r>
          </a:p>
          <a:p>
            <a:pPr algn="ctr"/>
            <a:r>
              <a:rPr lang="en-US" sz="1600" dirty="0" smtClean="0"/>
              <a:t>Memos</a:t>
            </a:r>
            <a:endParaRPr lang="en-US" sz="1600" dirty="0"/>
          </a:p>
        </p:txBody>
      </p:sp>
      <p:sp>
        <p:nvSpPr>
          <p:cNvPr id="27" name="TextBox 26"/>
          <p:cNvSpPr txBox="1"/>
          <p:nvPr/>
        </p:nvSpPr>
        <p:spPr>
          <a:xfrm>
            <a:off x="7336251" y="2620017"/>
            <a:ext cx="1154112" cy="830997"/>
          </a:xfrm>
          <a:prstGeom prst="rect">
            <a:avLst/>
          </a:prstGeom>
          <a:noFill/>
        </p:spPr>
        <p:txBody>
          <a:bodyPr wrap="square" rtlCol="0">
            <a:spAutoFit/>
          </a:bodyPr>
          <a:lstStyle/>
          <a:p>
            <a:pPr algn="ctr"/>
            <a:r>
              <a:rPr lang="en-US" sz="1600" dirty="0" smtClean="0"/>
              <a:t>MOUs/</a:t>
            </a:r>
          </a:p>
          <a:p>
            <a:pPr algn="ctr"/>
            <a:r>
              <a:rPr lang="en-US" sz="1600" dirty="0" smtClean="0"/>
              <a:t>MOAs</a:t>
            </a:r>
          </a:p>
          <a:p>
            <a:pPr algn="ctr"/>
            <a:endParaRPr lang="en-US" sz="1600" dirty="0"/>
          </a:p>
        </p:txBody>
      </p:sp>
      <p:sp>
        <p:nvSpPr>
          <p:cNvPr id="28" name="TextBox 27"/>
          <p:cNvSpPr txBox="1"/>
          <p:nvPr/>
        </p:nvSpPr>
        <p:spPr>
          <a:xfrm>
            <a:off x="4191000" y="4274403"/>
            <a:ext cx="1154112" cy="830997"/>
          </a:xfrm>
          <a:prstGeom prst="rect">
            <a:avLst/>
          </a:prstGeom>
          <a:noFill/>
        </p:spPr>
        <p:txBody>
          <a:bodyPr wrap="square" rtlCol="0">
            <a:spAutoFit/>
          </a:bodyPr>
          <a:lstStyle/>
          <a:p>
            <a:pPr algn="ctr"/>
            <a:r>
              <a:rPr lang="en-US" sz="1600" dirty="0" smtClean="0"/>
              <a:t>Task </a:t>
            </a:r>
          </a:p>
          <a:p>
            <a:pPr algn="ctr"/>
            <a:r>
              <a:rPr lang="en-US" sz="1600" dirty="0" smtClean="0"/>
              <a:t>Forces</a:t>
            </a:r>
          </a:p>
          <a:p>
            <a:pPr algn="ctr"/>
            <a:endParaRPr lang="en-US" sz="1600" dirty="0"/>
          </a:p>
        </p:txBody>
      </p:sp>
      <p:sp>
        <p:nvSpPr>
          <p:cNvPr id="29" name="TextBox 28"/>
          <p:cNvSpPr txBox="1"/>
          <p:nvPr/>
        </p:nvSpPr>
        <p:spPr>
          <a:xfrm>
            <a:off x="7391400" y="4267200"/>
            <a:ext cx="1154112" cy="830997"/>
          </a:xfrm>
          <a:prstGeom prst="rect">
            <a:avLst/>
          </a:prstGeom>
          <a:noFill/>
        </p:spPr>
        <p:txBody>
          <a:bodyPr wrap="square" rtlCol="0">
            <a:spAutoFit/>
          </a:bodyPr>
          <a:lstStyle/>
          <a:p>
            <a:pPr algn="ctr"/>
            <a:r>
              <a:rPr lang="en-US" sz="1600" dirty="0" smtClean="0"/>
              <a:t>Working</a:t>
            </a:r>
          </a:p>
          <a:p>
            <a:pPr algn="ctr"/>
            <a:r>
              <a:rPr lang="en-US" sz="1600" dirty="0" smtClean="0"/>
              <a:t>Groups</a:t>
            </a:r>
          </a:p>
          <a:p>
            <a:pPr algn="ctr"/>
            <a:endParaRPr lang="en-US" sz="1600" dirty="0"/>
          </a:p>
        </p:txBody>
      </p:sp>
      <p:sp>
        <p:nvSpPr>
          <p:cNvPr id="30" name="TextBox 29"/>
          <p:cNvSpPr txBox="1"/>
          <p:nvPr/>
        </p:nvSpPr>
        <p:spPr>
          <a:xfrm>
            <a:off x="956374" y="4372562"/>
            <a:ext cx="1323125" cy="584775"/>
          </a:xfrm>
          <a:prstGeom prst="rect">
            <a:avLst/>
          </a:prstGeom>
          <a:noFill/>
        </p:spPr>
        <p:txBody>
          <a:bodyPr wrap="square" rtlCol="0">
            <a:spAutoFit/>
          </a:bodyPr>
          <a:lstStyle/>
          <a:p>
            <a:pPr algn="ctr"/>
            <a:r>
              <a:rPr lang="en-US" sz="1600" dirty="0" smtClean="0"/>
              <a:t>Governance</a:t>
            </a:r>
          </a:p>
          <a:p>
            <a:pPr algn="ctr"/>
            <a:r>
              <a:rPr lang="en-US" sz="1600" dirty="0" smtClean="0"/>
              <a:t>Structures</a:t>
            </a:r>
            <a:endParaRPr lang="en-US" sz="1600" dirty="0"/>
          </a:p>
        </p:txBody>
      </p:sp>
      <p:sp>
        <p:nvSpPr>
          <p:cNvPr id="31" name="TextBox 30"/>
          <p:cNvSpPr txBox="1"/>
          <p:nvPr/>
        </p:nvSpPr>
        <p:spPr>
          <a:xfrm>
            <a:off x="5680110" y="2438400"/>
            <a:ext cx="1482690" cy="584775"/>
          </a:xfrm>
          <a:prstGeom prst="rect">
            <a:avLst/>
          </a:prstGeom>
          <a:noFill/>
        </p:spPr>
        <p:txBody>
          <a:bodyPr wrap="square" rtlCol="0">
            <a:spAutoFit/>
          </a:bodyPr>
          <a:lstStyle/>
          <a:p>
            <a:pPr algn="ctr"/>
            <a:r>
              <a:rPr lang="en-US" sz="1600" dirty="0" smtClean="0"/>
              <a:t>Administrative</a:t>
            </a:r>
          </a:p>
          <a:p>
            <a:pPr algn="ctr"/>
            <a:r>
              <a:rPr lang="en-US" sz="1600" dirty="0" smtClean="0"/>
              <a:t>Messages</a:t>
            </a:r>
            <a:endParaRPr lang="en-US" sz="1600" dirty="0"/>
          </a:p>
        </p:txBody>
      </p:sp>
      <p:sp>
        <p:nvSpPr>
          <p:cNvPr id="32" name="TextBox 31"/>
          <p:cNvSpPr txBox="1"/>
          <p:nvPr/>
        </p:nvSpPr>
        <p:spPr>
          <a:xfrm>
            <a:off x="956375" y="2827860"/>
            <a:ext cx="1154112" cy="369332"/>
          </a:xfrm>
          <a:prstGeom prst="rect">
            <a:avLst/>
          </a:prstGeom>
          <a:noFill/>
        </p:spPr>
        <p:txBody>
          <a:bodyPr wrap="square" rtlCol="0">
            <a:spAutoFit/>
          </a:bodyPr>
          <a:lstStyle/>
          <a:p>
            <a:pPr algn="ctr"/>
            <a:r>
              <a:rPr lang="en-US" b="1" dirty="0" smtClean="0">
                <a:solidFill>
                  <a:schemeClr val="bg1"/>
                </a:solidFill>
              </a:rPr>
              <a:t>Laws</a:t>
            </a:r>
            <a:endParaRPr lang="en-US" b="1" dirty="0">
              <a:solidFill>
                <a:schemeClr val="bg1"/>
              </a:solidFill>
            </a:endParaRPr>
          </a:p>
        </p:txBody>
      </p:sp>
      <p:sp>
        <p:nvSpPr>
          <p:cNvPr id="33" name="TextBox 32"/>
          <p:cNvSpPr txBox="1"/>
          <p:nvPr/>
        </p:nvSpPr>
        <p:spPr>
          <a:xfrm>
            <a:off x="5922710" y="4324657"/>
            <a:ext cx="1328291" cy="369332"/>
          </a:xfrm>
          <a:prstGeom prst="rect">
            <a:avLst/>
          </a:prstGeom>
          <a:noFill/>
        </p:spPr>
        <p:txBody>
          <a:bodyPr wrap="square" rtlCol="0">
            <a:spAutoFit/>
          </a:bodyPr>
          <a:lstStyle/>
          <a:p>
            <a:pPr algn="ctr"/>
            <a:r>
              <a:rPr lang="en-US" b="1" dirty="0" smtClean="0">
                <a:solidFill>
                  <a:schemeClr val="bg1"/>
                </a:solidFill>
              </a:rPr>
              <a:t>Issuances</a:t>
            </a:r>
            <a:endParaRPr lang="en-US" b="1" dirty="0">
              <a:solidFill>
                <a:schemeClr val="bg1"/>
              </a:solidFill>
            </a:endParaRPr>
          </a:p>
        </p:txBody>
      </p:sp>
      <p:sp>
        <p:nvSpPr>
          <p:cNvPr id="34" name="TextBox 33"/>
          <p:cNvSpPr txBox="1"/>
          <p:nvPr/>
        </p:nvSpPr>
        <p:spPr>
          <a:xfrm>
            <a:off x="2692123" y="4187192"/>
            <a:ext cx="1154112" cy="646331"/>
          </a:xfrm>
          <a:prstGeom prst="rect">
            <a:avLst/>
          </a:prstGeom>
          <a:noFill/>
        </p:spPr>
        <p:txBody>
          <a:bodyPr wrap="square" rtlCol="0">
            <a:spAutoFit/>
          </a:bodyPr>
          <a:lstStyle/>
          <a:p>
            <a:pPr algn="ctr"/>
            <a:r>
              <a:rPr lang="en-US" b="1" dirty="0" err="1" smtClean="0">
                <a:solidFill>
                  <a:schemeClr val="bg1"/>
                </a:solidFill>
              </a:rPr>
              <a:t>SecDef</a:t>
            </a:r>
            <a:r>
              <a:rPr lang="en-US" b="1" dirty="0" smtClean="0">
                <a:solidFill>
                  <a:schemeClr val="bg1"/>
                </a:solidFill>
              </a:rPr>
              <a:t> Policies</a:t>
            </a:r>
            <a:endParaRPr lang="en-US" b="1" dirty="0">
              <a:solidFill>
                <a:schemeClr val="bg1"/>
              </a:solidFill>
            </a:endParaRPr>
          </a:p>
        </p:txBody>
      </p:sp>
      <p:sp>
        <p:nvSpPr>
          <p:cNvPr id="35" name="TextBox 34"/>
          <p:cNvSpPr txBox="1"/>
          <p:nvPr/>
        </p:nvSpPr>
        <p:spPr>
          <a:xfrm>
            <a:off x="4098101" y="2704237"/>
            <a:ext cx="1540699" cy="877163"/>
          </a:xfrm>
          <a:prstGeom prst="rect">
            <a:avLst/>
          </a:prstGeom>
          <a:noFill/>
        </p:spPr>
        <p:txBody>
          <a:bodyPr wrap="square" rtlCol="0">
            <a:spAutoFit/>
          </a:bodyPr>
          <a:lstStyle/>
          <a:p>
            <a:pPr algn="ctr"/>
            <a:r>
              <a:rPr lang="en-US" sz="1700" b="1" dirty="0" smtClean="0">
                <a:solidFill>
                  <a:schemeClr val="bg1"/>
                </a:solidFill>
              </a:rPr>
              <a:t>Code of</a:t>
            </a:r>
          </a:p>
          <a:p>
            <a:pPr algn="ctr"/>
            <a:r>
              <a:rPr lang="en-US" sz="1700" b="1" dirty="0" smtClean="0">
                <a:solidFill>
                  <a:schemeClr val="bg1"/>
                </a:solidFill>
              </a:rPr>
              <a:t>Federal</a:t>
            </a:r>
          </a:p>
          <a:p>
            <a:pPr algn="ctr"/>
            <a:r>
              <a:rPr lang="en-US" sz="1700" b="1" dirty="0" smtClean="0">
                <a:solidFill>
                  <a:schemeClr val="bg1"/>
                </a:solidFill>
              </a:rPr>
              <a:t>Regulations</a:t>
            </a:r>
            <a:endParaRPr lang="en-US" sz="1700" b="1" dirty="0">
              <a:solidFill>
                <a:schemeClr val="bg1"/>
              </a:solidFill>
            </a:endParaRPr>
          </a:p>
        </p:txBody>
      </p:sp>
    </p:spTree>
    <p:extLst>
      <p:ext uri="{BB962C8B-B14F-4D97-AF65-F5344CB8AC3E}">
        <p14:creationId xmlns:p14="http://schemas.microsoft.com/office/powerpoint/2010/main" val="1170225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0"/>
            <a:ext cx="7162800" cy="838200"/>
          </a:xfrm>
        </p:spPr>
        <p:txBody>
          <a:bodyPr>
            <a:noAutofit/>
          </a:bodyPr>
          <a:lstStyle/>
          <a:p>
            <a:r>
              <a:rPr lang="en-US" dirty="0" smtClean="0"/>
              <a:t>How does it all work?</a:t>
            </a:r>
            <a:endParaRPr lang="en-US" dirty="0"/>
          </a:p>
        </p:txBody>
      </p:sp>
      <p:sp>
        <p:nvSpPr>
          <p:cNvPr id="4" name="Slide Number Placeholder 3"/>
          <p:cNvSpPr>
            <a:spLocks noGrp="1"/>
          </p:cNvSpPr>
          <p:nvPr>
            <p:ph type="sldNum" sz="quarter" idx="12"/>
          </p:nvPr>
        </p:nvSpPr>
        <p:spPr/>
        <p:txBody>
          <a:bodyPr/>
          <a:lstStyle/>
          <a:p>
            <a:pPr>
              <a:defRPr/>
            </a:pPr>
            <a:fld id="{2866A3C2-01FD-480D-937A-1689A91DD280}" type="slidenum">
              <a:rPr lang="en-US" smtClean="0"/>
              <a:pPr>
                <a:defRPr/>
              </a:pPr>
              <a:t>9</a:t>
            </a:fld>
            <a:endParaRPr lang="en-US" dirty="0"/>
          </a:p>
        </p:txBody>
      </p:sp>
      <p:sp>
        <p:nvSpPr>
          <p:cNvPr id="11" name="AutoShape 3"/>
          <p:cNvSpPr>
            <a:spLocks noChangeArrowheads="1"/>
          </p:cNvSpPr>
          <p:nvPr>
            <p:custDataLst>
              <p:tags r:id="rId1"/>
            </p:custDataLst>
          </p:nvPr>
        </p:nvSpPr>
        <p:spPr bwMode="auto">
          <a:xfrm flipV="1">
            <a:off x="4257675" y="6032500"/>
            <a:ext cx="598488" cy="520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772 w 21600"/>
              <a:gd name="T13" fmla="*/ 6772 h 21600"/>
              <a:gd name="T14" fmla="*/ 14828 w 21600"/>
              <a:gd name="T15" fmla="*/ 14828 h 21600"/>
            </a:gdLst>
            <a:ahLst/>
            <a:cxnLst>
              <a:cxn ang="T8">
                <a:pos x="T0" y="T1"/>
              </a:cxn>
              <a:cxn ang="T9">
                <a:pos x="T2" y="T3"/>
              </a:cxn>
              <a:cxn ang="T10">
                <a:pos x="T4" y="T5"/>
              </a:cxn>
              <a:cxn ang="T11">
                <a:pos x="T6" y="T7"/>
              </a:cxn>
            </a:cxnLst>
            <a:rect l="T12" t="T13" r="T14" b="T15"/>
            <a:pathLst>
              <a:path w="21600" h="21600">
                <a:moveTo>
                  <a:pt x="0" y="0"/>
                </a:moveTo>
                <a:lnTo>
                  <a:pt x="9943" y="21600"/>
                </a:lnTo>
                <a:lnTo>
                  <a:pt x="11657" y="21600"/>
                </a:lnTo>
                <a:lnTo>
                  <a:pt x="21600" y="0"/>
                </a:lnTo>
                <a:close/>
              </a:path>
            </a:pathLst>
          </a:custGeom>
          <a:solidFill>
            <a:srgbClr val="8C8C8C"/>
          </a:solidFill>
          <a:ln w="12700">
            <a:solidFill>
              <a:schemeClr val="bg1"/>
            </a:solidFill>
            <a:miter lim="800000"/>
            <a:headEnd/>
            <a:tailEnd/>
          </a:ln>
        </p:spPr>
        <p:txBody>
          <a:bodyPr rot="10800000" wrap="none" lIns="36000" tIns="36000" rIns="36000" bIns="36000" anchor="ctr"/>
          <a:lstStyle/>
          <a:p>
            <a:pPr algn="ctr">
              <a:defRPr/>
            </a:pPr>
            <a:endParaRPr lang="en-US" sz="1400" dirty="0"/>
          </a:p>
        </p:txBody>
      </p:sp>
      <p:sp>
        <p:nvSpPr>
          <p:cNvPr id="12" name="Line 4"/>
          <p:cNvSpPr>
            <a:spLocks noChangeShapeType="1"/>
          </p:cNvSpPr>
          <p:nvPr>
            <p:custDataLst>
              <p:tags r:id="rId2"/>
            </p:custDataLst>
          </p:nvPr>
        </p:nvSpPr>
        <p:spPr bwMode="auto">
          <a:xfrm>
            <a:off x="827088" y="6026150"/>
            <a:ext cx="2892425" cy="0"/>
          </a:xfrm>
          <a:prstGeom prst="line">
            <a:avLst/>
          </a:prstGeom>
          <a:noFill/>
          <a:ln w="57150">
            <a:solidFill>
              <a:schemeClr val="accent3">
                <a:lumMod val="75000"/>
              </a:schemeClr>
            </a:solidFill>
            <a:round/>
            <a:headEnd type="none" w="sm" len="sm"/>
            <a:tailEnd type="none" w="sm" len="sm"/>
          </a:ln>
        </p:spPr>
        <p:txBody>
          <a:bodyPr wrap="none" lIns="36000" tIns="36000" rIns="36000" bIns="36000" anchor="ctr"/>
          <a:lstStyle/>
          <a:p>
            <a:pPr>
              <a:defRPr/>
            </a:pPr>
            <a:endParaRPr lang="en-US" dirty="0"/>
          </a:p>
        </p:txBody>
      </p:sp>
      <p:sp>
        <p:nvSpPr>
          <p:cNvPr id="13" name="Line 5"/>
          <p:cNvSpPr>
            <a:spLocks noChangeShapeType="1"/>
          </p:cNvSpPr>
          <p:nvPr>
            <p:custDataLst>
              <p:tags r:id="rId3"/>
            </p:custDataLst>
          </p:nvPr>
        </p:nvSpPr>
        <p:spPr bwMode="auto">
          <a:xfrm>
            <a:off x="5476875" y="5187950"/>
            <a:ext cx="2894013" cy="0"/>
          </a:xfrm>
          <a:prstGeom prst="line">
            <a:avLst/>
          </a:prstGeom>
          <a:noFill/>
          <a:ln w="57150">
            <a:solidFill>
              <a:schemeClr val="accent3">
                <a:lumMod val="75000"/>
              </a:schemeClr>
            </a:solidFill>
            <a:round/>
            <a:headEnd type="none" w="sm" len="sm"/>
            <a:tailEnd type="none" w="sm" len="sm"/>
          </a:ln>
        </p:spPr>
        <p:txBody>
          <a:bodyPr wrap="none" lIns="36000" tIns="36000" rIns="36000" bIns="36000" anchor="ctr"/>
          <a:lstStyle/>
          <a:p>
            <a:pPr>
              <a:defRPr/>
            </a:pPr>
            <a:endParaRPr lang="en-US" dirty="0"/>
          </a:p>
        </p:txBody>
      </p:sp>
      <p:grpSp>
        <p:nvGrpSpPr>
          <p:cNvPr id="14" name="Group 6"/>
          <p:cNvGrpSpPr>
            <a:grpSpLocks/>
          </p:cNvGrpSpPr>
          <p:nvPr>
            <p:custDataLst>
              <p:tags r:id="rId4"/>
            </p:custDataLst>
          </p:nvPr>
        </p:nvGrpSpPr>
        <p:grpSpPr bwMode="auto">
          <a:xfrm>
            <a:off x="2271713" y="5187950"/>
            <a:ext cx="4649787" cy="1220787"/>
            <a:chOff x="1390" y="2928"/>
            <a:chExt cx="2929" cy="769"/>
          </a:xfrm>
        </p:grpSpPr>
        <p:sp>
          <p:nvSpPr>
            <p:cNvPr id="15" name="Freeform 7"/>
            <p:cNvSpPr>
              <a:spLocks/>
            </p:cNvSpPr>
            <p:nvPr/>
          </p:nvSpPr>
          <p:spPr bwMode="auto">
            <a:xfrm>
              <a:off x="1390" y="2928"/>
              <a:ext cx="2929" cy="769"/>
            </a:xfrm>
            <a:custGeom>
              <a:avLst/>
              <a:gdLst>
                <a:gd name="T0" fmla="*/ 0 w 2929"/>
                <a:gd name="T1" fmla="*/ 528 h 769"/>
                <a:gd name="T2" fmla="*/ 0 w 2929"/>
                <a:gd name="T3" fmla="*/ 768 h 769"/>
                <a:gd name="T4" fmla="*/ 2928 w 2929"/>
                <a:gd name="T5" fmla="*/ 240 h 769"/>
                <a:gd name="T6" fmla="*/ 2928 w 2929"/>
                <a:gd name="T7" fmla="*/ 0 h 769"/>
                <a:gd name="T8" fmla="*/ 0 60000 65536"/>
                <a:gd name="T9" fmla="*/ 0 60000 65536"/>
                <a:gd name="T10" fmla="*/ 0 60000 65536"/>
                <a:gd name="T11" fmla="*/ 0 60000 65536"/>
                <a:gd name="T12" fmla="*/ 0 w 2929"/>
                <a:gd name="T13" fmla="*/ 0 h 769"/>
                <a:gd name="T14" fmla="*/ 2929 w 2929"/>
                <a:gd name="T15" fmla="*/ 769 h 769"/>
              </a:gdLst>
              <a:ahLst/>
              <a:cxnLst>
                <a:cxn ang="T8">
                  <a:pos x="T0" y="T1"/>
                </a:cxn>
                <a:cxn ang="T9">
                  <a:pos x="T2" y="T3"/>
                </a:cxn>
                <a:cxn ang="T10">
                  <a:pos x="T4" y="T5"/>
                </a:cxn>
                <a:cxn ang="T11">
                  <a:pos x="T6" y="T7"/>
                </a:cxn>
              </a:cxnLst>
              <a:rect l="T12" t="T13" r="T14" b="T15"/>
              <a:pathLst>
                <a:path w="2929" h="769">
                  <a:moveTo>
                    <a:pt x="0" y="528"/>
                  </a:moveTo>
                  <a:lnTo>
                    <a:pt x="0" y="768"/>
                  </a:lnTo>
                  <a:lnTo>
                    <a:pt x="2928" y="240"/>
                  </a:lnTo>
                  <a:lnTo>
                    <a:pt x="2928" y="0"/>
                  </a:lnTo>
                </a:path>
              </a:pathLst>
            </a:custGeom>
            <a:noFill/>
            <a:ln w="57150" cap="rnd">
              <a:solidFill>
                <a:srgbClr val="8C8C8C"/>
              </a:solidFill>
              <a:round/>
              <a:headEnd type="none" w="sm" len="sm"/>
              <a:tailEnd type="none" w="sm" len="sm"/>
            </a:ln>
          </p:spPr>
          <p:txBody>
            <a:bodyPr lIns="36000" tIns="36000" rIns="36000" bIns="36000"/>
            <a:lstStyle/>
            <a:p>
              <a:pPr>
                <a:defRPr/>
              </a:pPr>
              <a:endParaRPr lang="en-US" dirty="0"/>
            </a:p>
          </p:txBody>
        </p:sp>
        <p:sp>
          <p:nvSpPr>
            <p:cNvPr id="16" name="Line 8"/>
            <p:cNvSpPr>
              <a:spLocks noChangeShapeType="1"/>
            </p:cNvSpPr>
            <p:nvPr/>
          </p:nvSpPr>
          <p:spPr bwMode="auto">
            <a:xfrm rot="20993914" flipV="1">
              <a:off x="2822" y="3163"/>
              <a:ext cx="34" cy="482"/>
            </a:xfrm>
            <a:prstGeom prst="line">
              <a:avLst/>
            </a:prstGeom>
            <a:noFill/>
            <a:ln w="57150">
              <a:solidFill>
                <a:srgbClr val="8C8C8C"/>
              </a:solidFill>
              <a:round/>
              <a:headEnd/>
              <a:tailEnd type="triangle" w="med" len="med"/>
            </a:ln>
          </p:spPr>
          <p:txBody>
            <a:bodyPr wrap="none" lIns="36000" tIns="36000" rIns="36000" bIns="36000" anchor="ctr"/>
            <a:lstStyle/>
            <a:p>
              <a:pPr>
                <a:defRPr/>
              </a:pPr>
              <a:endParaRPr lang="en-US" dirty="0"/>
            </a:p>
          </p:txBody>
        </p:sp>
      </p:grpSp>
      <p:grpSp>
        <p:nvGrpSpPr>
          <p:cNvPr id="35" name="Group 34"/>
          <p:cNvGrpSpPr/>
          <p:nvPr/>
        </p:nvGrpSpPr>
        <p:grpSpPr>
          <a:xfrm>
            <a:off x="5083668" y="2667001"/>
            <a:ext cx="3679332" cy="2438400"/>
            <a:chOff x="4871385" y="1676400"/>
            <a:chExt cx="3739215" cy="2478087"/>
          </a:xfrm>
        </p:grpSpPr>
        <p:sp>
          <p:nvSpPr>
            <p:cNvPr id="25" name="Freeform 9"/>
            <p:cNvSpPr>
              <a:spLocks/>
            </p:cNvSpPr>
            <p:nvPr/>
          </p:nvSpPr>
          <p:spPr bwMode="auto">
            <a:xfrm>
              <a:off x="7364950" y="1676400"/>
              <a:ext cx="1245650" cy="1568450"/>
            </a:xfrm>
            <a:custGeom>
              <a:avLst/>
              <a:gdLst>
                <a:gd name="T0" fmla="*/ 0 w 769"/>
                <a:gd name="T1" fmla="*/ 0 h 968"/>
                <a:gd name="T2" fmla="*/ 940 w 769"/>
                <a:gd name="T3" fmla="*/ 0 h 968"/>
                <a:gd name="T4" fmla="*/ 940 w 769"/>
                <a:gd name="T5" fmla="*/ 798 h 968"/>
                <a:gd name="T6" fmla="*/ 589 w 769"/>
                <a:gd name="T7" fmla="*/ 796 h 968"/>
                <a:gd name="T8" fmla="*/ 622 w 769"/>
                <a:gd name="T9" fmla="*/ 896 h 968"/>
                <a:gd name="T10" fmla="*/ 480 w 769"/>
                <a:gd name="T11" fmla="*/ 1008 h 968"/>
                <a:gd name="T12" fmla="*/ 306 w 769"/>
                <a:gd name="T13" fmla="*/ 902 h 968"/>
                <a:gd name="T14" fmla="*/ 339 w 769"/>
                <a:gd name="T15" fmla="*/ 794 h 968"/>
                <a:gd name="T16" fmla="*/ 0 w 769"/>
                <a:gd name="T17" fmla="*/ 798 h 968"/>
                <a:gd name="T18" fmla="*/ 0 w 769"/>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9"/>
                <a:gd name="T31" fmla="*/ 0 h 968"/>
                <a:gd name="T32" fmla="*/ 769 w 769"/>
                <a:gd name="T33" fmla="*/ 968 h 9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9" h="968">
                  <a:moveTo>
                    <a:pt x="0" y="0"/>
                  </a:moveTo>
                  <a:lnTo>
                    <a:pt x="769" y="0"/>
                  </a:ln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8C8C8C"/>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26" name="Freeform 25"/>
            <p:cNvSpPr>
              <a:spLocks/>
            </p:cNvSpPr>
            <p:nvPr/>
          </p:nvSpPr>
          <p:spPr bwMode="auto">
            <a:xfrm>
              <a:off x="7364950" y="2913062"/>
              <a:ext cx="1245650" cy="1241425"/>
            </a:xfrm>
            <a:custGeom>
              <a:avLst/>
              <a:gdLst>
                <a:gd name="T0" fmla="*/ 0 w 769"/>
                <a:gd name="T1" fmla="*/ 832 h 766"/>
                <a:gd name="T2" fmla="*/ 1148 w 769"/>
                <a:gd name="T3" fmla="*/ 832 h 766"/>
                <a:gd name="T4" fmla="*/ 1148 w 769"/>
                <a:gd name="T5" fmla="*/ 0 h 766"/>
                <a:gd name="T6" fmla="*/ 726 w 769"/>
                <a:gd name="T7" fmla="*/ 0 h 766"/>
                <a:gd name="T8" fmla="*/ 756 w 769"/>
                <a:gd name="T9" fmla="*/ 108 h 766"/>
                <a:gd name="T10" fmla="*/ 578 w 769"/>
                <a:gd name="T11" fmla="*/ 217 h 766"/>
                <a:gd name="T12" fmla="*/ 384 w 769"/>
                <a:gd name="T13" fmla="*/ 93 h 766"/>
                <a:gd name="T14" fmla="*/ 422 w 769"/>
                <a:gd name="T15" fmla="*/ 0 h 766"/>
                <a:gd name="T16" fmla="*/ 0 w 769"/>
                <a:gd name="T17" fmla="*/ 0 h 766"/>
                <a:gd name="T18" fmla="*/ 0 w 769"/>
                <a:gd name="T19" fmla="*/ 832 h 7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9"/>
                <a:gd name="T31" fmla="*/ 0 h 766"/>
                <a:gd name="T32" fmla="*/ 769 w 769"/>
                <a:gd name="T33" fmla="*/ 766 h 7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9" h="766">
                  <a:moveTo>
                    <a:pt x="0" y="766"/>
                  </a:moveTo>
                  <a:lnTo>
                    <a:pt x="769" y="766"/>
                  </a:lnTo>
                  <a:lnTo>
                    <a:pt x="769" y="0"/>
                  </a:lnTo>
                  <a:lnTo>
                    <a:pt x="486" y="0"/>
                  </a:lnTo>
                  <a:cubicBezTo>
                    <a:pt x="442" y="17"/>
                    <a:pt x="508" y="37"/>
                    <a:pt x="507" y="100"/>
                  </a:cubicBezTo>
                  <a:cubicBezTo>
                    <a:pt x="505" y="164"/>
                    <a:pt x="458" y="202"/>
                    <a:pt x="387" y="201"/>
                  </a:cubicBezTo>
                  <a:cubicBezTo>
                    <a:pt x="315" y="201"/>
                    <a:pt x="257" y="149"/>
                    <a:pt x="257" y="85"/>
                  </a:cubicBezTo>
                  <a:cubicBezTo>
                    <a:pt x="257" y="21"/>
                    <a:pt x="324" y="13"/>
                    <a:pt x="283" y="0"/>
                  </a:cubicBezTo>
                  <a:lnTo>
                    <a:pt x="0" y="0"/>
                  </a:lnTo>
                  <a:lnTo>
                    <a:pt x="0" y="766"/>
                  </a:lnTo>
                  <a:close/>
                </a:path>
              </a:pathLst>
            </a:custGeom>
            <a:solidFill>
              <a:srgbClr val="DCDCDC"/>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sp>
          <p:nvSpPr>
            <p:cNvPr id="31" name="Freeform 30"/>
            <p:cNvSpPr>
              <a:spLocks/>
            </p:cNvSpPr>
            <p:nvPr/>
          </p:nvSpPr>
          <p:spPr bwMode="auto">
            <a:xfrm>
              <a:off x="6114105" y="1676400"/>
              <a:ext cx="1581243" cy="1568450"/>
            </a:xfrm>
            <a:custGeom>
              <a:avLst/>
              <a:gdLst>
                <a:gd name="T0" fmla="*/ 0 w 976"/>
                <a:gd name="T1" fmla="*/ 0 h 968"/>
                <a:gd name="T2" fmla="*/ 1149 w 976"/>
                <a:gd name="T3" fmla="*/ 0 h 968"/>
                <a:gd name="T4" fmla="*/ 1149 w 976"/>
                <a:gd name="T5" fmla="*/ 306 h 968"/>
                <a:gd name="T6" fmla="*/ 1275 w 976"/>
                <a:gd name="T7" fmla="*/ 276 h 968"/>
                <a:gd name="T8" fmla="*/ 1456 w 976"/>
                <a:gd name="T9" fmla="*/ 419 h 968"/>
                <a:gd name="T10" fmla="*/ 1298 w 976"/>
                <a:gd name="T11" fmla="*/ 548 h 968"/>
                <a:gd name="T12" fmla="*/ 1149 w 976"/>
                <a:gd name="T13" fmla="*/ 528 h 968"/>
                <a:gd name="T14" fmla="*/ 1149 w 976"/>
                <a:gd name="T15" fmla="*/ 831 h 968"/>
                <a:gd name="T16" fmla="*/ 720 w 976"/>
                <a:gd name="T17" fmla="*/ 829 h 968"/>
                <a:gd name="T18" fmla="*/ 761 w 976"/>
                <a:gd name="T19" fmla="*/ 934 h 968"/>
                <a:gd name="T20" fmla="*/ 587 w 976"/>
                <a:gd name="T21" fmla="*/ 1050 h 968"/>
                <a:gd name="T22" fmla="*/ 374 w 976"/>
                <a:gd name="T23" fmla="*/ 940 h 968"/>
                <a:gd name="T24" fmla="*/ 415 w 976"/>
                <a:gd name="T25" fmla="*/ 827 h 968"/>
                <a:gd name="T26" fmla="*/ 0 w 976"/>
                <a:gd name="T27" fmla="*/ 831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DCDCDC"/>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sp>
          <p:nvSpPr>
            <p:cNvPr id="32" name="Freeform 16"/>
            <p:cNvSpPr>
              <a:spLocks/>
            </p:cNvSpPr>
            <p:nvPr/>
          </p:nvSpPr>
          <p:spPr bwMode="auto">
            <a:xfrm flipV="1">
              <a:off x="6114105" y="2913062"/>
              <a:ext cx="1581243" cy="1241425"/>
            </a:xfrm>
            <a:custGeom>
              <a:avLst/>
              <a:gdLst>
                <a:gd name="T0" fmla="*/ 0 w 2312"/>
                <a:gd name="T1" fmla="*/ 0 h 1823"/>
                <a:gd name="T2" fmla="*/ 397 w 2312"/>
                <a:gd name="T3" fmla="*/ 0 h 1823"/>
                <a:gd name="T4" fmla="*/ 397 w 2312"/>
                <a:gd name="T5" fmla="*/ 124 h 1823"/>
                <a:gd name="T6" fmla="*/ 440 w 2312"/>
                <a:gd name="T7" fmla="*/ 112 h 1823"/>
                <a:gd name="T8" fmla="*/ 503 w 2312"/>
                <a:gd name="T9" fmla="*/ 169 h 1823"/>
                <a:gd name="T10" fmla="*/ 448 w 2312"/>
                <a:gd name="T11" fmla="*/ 221 h 1823"/>
                <a:gd name="T12" fmla="*/ 397 w 2312"/>
                <a:gd name="T13" fmla="*/ 213 h 1823"/>
                <a:gd name="T14" fmla="*/ 397 w 2312"/>
                <a:gd name="T15" fmla="*/ 335 h 1823"/>
                <a:gd name="T16" fmla="*/ 251 w 2312"/>
                <a:gd name="T17" fmla="*/ 335 h 1823"/>
                <a:gd name="T18" fmla="*/ 261 w 2312"/>
                <a:gd name="T19" fmla="*/ 291 h 1823"/>
                <a:gd name="T20" fmla="*/ 199 w 2312"/>
                <a:gd name="T21" fmla="*/ 248 h 1823"/>
                <a:gd name="T22" fmla="*/ 133 w 2312"/>
                <a:gd name="T23" fmla="*/ 298 h 1823"/>
                <a:gd name="T24" fmla="*/ 146 w 2312"/>
                <a:gd name="T25" fmla="*/ 335 h 1823"/>
                <a:gd name="T26" fmla="*/ 0 w 2312"/>
                <a:gd name="T27" fmla="*/ 335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8C8C8C"/>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33" name="Freeform 17"/>
            <p:cNvSpPr>
              <a:spLocks/>
            </p:cNvSpPr>
            <p:nvPr/>
          </p:nvSpPr>
          <p:spPr bwMode="auto">
            <a:xfrm>
              <a:off x="4871385" y="1676400"/>
              <a:ext cx="1581243" cy="1568450"/>
            </a:xfrm>
            <a:custGeom>
              <a:avLst/>
              <a:gdLst>
                <a:gd name="T0" fmla="*/ 0 w 976"/>
                <a:gd name="T1" fmla="*/ 0 h 968"/>
                <a:gd name="T2" fmla="*/ 940 w 976"/>
                <a:gd name="T3" fmla="*/ 0 h 968"/>
                <a:gd name="T4" fmla="*/ 940 w 976"/>
                <a:gd name="T5" fmla="*/ 294 h 968"/>
                <a:gd name="T6" fmla="*/ 1043 w 976"/>
                <a:gd name="T7" fmla="*/ 265 h 968"/>
                <a:gd name="T8" fmla="*/ 1191 w 976"/>
                <a:gd name="T9" fmla="*/ 403 h 968"/>
                <a:gd name="T10" fmla="*/ 1062 w 976"/>
                <a:gd name="T11" fmla="*/ 526 h 968"/>
                <a:gd name="T12" fmla="*/ 940 w 976"/>
                <a:gd name="T13" fmla="*/ 507 h 968"/>
                <a:gd name="T14" fmla="*/ 940 w 976"/>
                <a:gd name="T15" fmla="*/ 798 h 968"/>
                <a:gd name="T16" fmla="*/ 589 w 976"/>
                <a:gd name="T17" fmla="*/ 796 h 968"/>
                <a:gd name="T18" fmla="*/ 622 w 976"/>
                <a:gd name="T19" fmla="*/ 896 h 968"/>
                <a:gd name="T20" fmla="*/ 480 w 976"/>
                <a:gd name="T21" fmla="*/ 1008 h 968"/>
                <a:gd name="T22" fmla="*/ 306 w 976"/>
                <a:gd name="T23" fmla="*/ 902 h 968"/>
                <a:gd name="T24" fmla="*/ 339 w 976"/>
                <a:gd name="T25" fmla="*/ 794 h 968"/>
                <a:gd name="T26" fmla="*/ 0 w 976"/>
                <a:gd name="T27" fmla="*/ 798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8C8C8C"/>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34" name="Freeform 33"/>
            <p:cNvSpPr>
              <a:spLocks/>
            </p:cNvSpPr>
            <p:nvPr/>
          </p:nvSpPr>
          <p:spPr bwMode="auto">
            <a:xfrm flipV="1">
              <a:off x="4871385" y="2913062"/>
              <a:ext cx="1581243" cy="1241425"/>
            </a:xfrm>
            <a:custGeom>
              <a:avLst/>
              <a:gdLst>
                <a:gd name="T0" fmla="*/ 0 w 2312"/>
                <a:gd name="T1" fmla="*/ 0 h 1823"/>
                <a:gd name="T2" fmla="*/ 86 w 2312"/>
                <a:gd name="T3" fmla="*/ 0 h 1823"/>
                <a:gd name="T4" fmla="*/ 86 w 2312"/>
                <a:gd name="T5" fmla="*/ 23 h 1823"/>
                <a:gd name="T6" fmla="*/ 96 w 2312"/>
                <a:gd name="T7" fmla="*/ 21 h 1823"/>
                <a:gd name="T8" fmla="*/ 110 w 2312"/>
                <a:gd name="T9" fmla="*/ 31 h 1823"/>
                <a:gd name="T10" fmla="*/ 98 w 2312"/>
                <a:gd name="T11" fmla="*/ 41 h 1823"/>
                <a:gd name="T12" fmla="*/ 86 w 2312"/>
                <a:gd name="T13" fmla="*/ 39 h 1823"/>
                <a:gd name="T14" fmla="*/ 86 w 2312"/>
                <a:gd name="T15" fmla="*/ 62 h 1823"/>
                <a:gd name="T16" fmla="*/ 55 w 2312"/>
                <a:gd name="T17" fmla="*/ 62 h 1823"/>
                <a:gd name="T18" fmla="*/ 57 w 2312"/>
                <a:gd name="T19" fmla="*/ 54 h 1823"/>
                <a:gd name="T20" fmla="*/ 43 w 2312"/>
                <a:gd name="T21" fmla="*/ 45 h 1823"/>
                <a:gd name="T22" fmla="*/ 29 w 2312"/>
                <a:gd name="T23" fmla="*/ 55 h 1823"/>
                <a:gd name="T24" fmla="*/ 32 w 2312"/>
                <a:gd name="T25" fmla="*/ 62 h 1823"/>
                <a:gd name="T26" fmla="*/ 0 w 2312"/>
                <a:gd name="T27" fmla="*/ 62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DCDCDC"/>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grpSp>
      <p:sp>
        <p:nvSpPr>
          <p:cNvPr id="39" name="TextBox 38"/>
          <p:cNvSpPr txBox="1"/>
          <p:nvPr/>
        </p:nvSpPr>
        <p:spPr>
          <a:xfrm>
            <a:off x="5105400" y="3048000"/>
            <a:ext cx="1154112" cy="523220"/>
          </a:xfrm>
          <a:prstGeom prst="rect">
            <a:avLst/>
          </a:prstGeom>
          <a:noFill/>
        </p:spPr>
        <p:txBody>
          <a:bodyPr wrap="square" rtlCol="0">
            <a:spAutoFit/>
          </a:bodyPr>
          <a:lstStyle/>
          <a:p>
            <a:pPr algn="ctr"/>
            <a:r>
              <a:rPr lang="en-US" sz="1400" dirty="0" smtClean="0"/>
              <a:t>Guidance</a:t>
            </a:r>
          </a:p>
          <a:p>
            <a:pPr algn="ctr"/>
            <a:r>
              <a:rPr lang="en-US" sz="1400" dirty="0" smtClean="0"/>
              <a:t>Memos</a:t>
            </a:r>
            <a:endParaRPr lang="en-US" sz="1400" dirty="0"/>
          </a:p>
        </p:txBody>
      </p:sp>
      <p:sp>
        <p:nvSpPr>
          <p:cNvPr id="40" name="TextBox 39"/>
          <p:cNvSpPr txBox="1"/>
          <p:nvPr/>
        </p:nvSpPr>
        <p:spPr>
          <a:xfrm>
            <a:off x="6400800" y="4343400"/>
            <a:ext cx="1154112" cy="738664"/>
          </a:xfrm>
          <a:prstGeom prst="rect">
            <a:avLst/>
          </a:prstGeom>
          <a:noFill/>
        </p:spPr>
        <p:txBody>
          <a:bodyPr wrap="square" rtlCol="0">
            <a:spAutoFit/>
          </a:bodyPr>
          <a:lstStyle/>
          <a:p>
            <a:pPr algn="ctr"/>
            <a:r>
              <a:rPr lang="en-US" sz="1400" dirty="0" smtClean="0"/>
              <a:t>MOUs/</a:t>
            </a:r>
          </a:p>
          <a:p>
            <a:pPr algn="ctr"/>
            <a:r>
              <a:rPr lang="en-US" sz="1400" dirty="0" smtClean="0"/>
              <a:t>MOAs</a:t>
            </a:r>
          </a:p>
          <a:p>
            <a:pPr algn="ctr"/>
            <a:endParaRPr lang="en-US" sz="1400" dirty="0"/>
          </a:p>
        </p:txBody>
      </p:sp>
      <p:sp>
        <p:nvSpPr>
          <p:cNvPr id="41" name="TextBox 40"/>
          <p:cNvSpPr txBox="1"/>
          <p:nvPr/>
        </p:nvSpPr>
        <p:spPr>
          <a:xfrm>
            <a:off x="5105400" y="4338029"/>
            <a:ext cx="1154112" cy="738664"/>
          </a:xfrm>
          <a:prstGeom prst="rect">
            <a:avLst/>
          </a:prstGeom>
          <a:noFill/>
        </p:spPr>
        <p:txBody>
          <a:bodyPr wrap="square" rtlCol="0">
            <a:spAutoFit/>
          </a:bodyPr>
          <a:lstStyle/>
          <a:p>
            <a:pPr algn="ctr"/>
            <a:r>
              <a:rPr lang="en-US" sz="1400" dirty="0" smtClean="0"/>
              <a:t>Task </a:t>
            </a:r>
          </a:p>
          <a:p>
            <a:pPr algn="ctr"/>
            <a:r>
              <a:rPr lang="en-US" sz="1400" dirty="0" smtClean="0"/>
              <a:t>Forces</a:t>
            </a:r>
          </a:p>
          <a:p>
            <a:pPr algn="ctr"/>
            <a:endParaRPr lang="en-US" sz="1400" dirty="0"/>
          </a:p>
        </p:txBody>
      </p:sp>
      <p:sp>
        <p:nvSpPr>
          <p:cNvPr id="42" name="TextBox 41"/>
          <p:cNvSpPr txBox="1"/>
          <p:nvPr/>
        </p:nvSpPr>
        <p:spPr>
          <a:xfrm>
            <a:off x="7685088" y="4338029"/>
            <a:ext cx="1154112" cy="738664"/>
          </a:xfrm>
          <a:prstGeom prst="rect">
            <a:avLst/>
          </a:prstGeom>
          <a:noFill/>
        </p:spPr>
        <p:txBody>
          <a:bodyPr wrap="square" rtlCol="0">
            <a:spAutoFit/>
          </a:bodyPr>
          <a:lstStyle/>
          <a:p>
            <a:pPr algn="ctr"/>
            <a:r>
              <a:rPr lang="en-US" sz="1400" dirty="0" smtClean="0"/>
              <a:t>Working</a:t>
            </a:r>
          </a:p>
          <a:p>
            <a:pPr algn="ctr"/>
            <a:r>
              <a:rPr lang="en-US" sz="1400" dirty="0" smtClean="0"/>
              <a:t>Groups</a:t>
            </a:r>
          </a:p>
          <a:p>
            <a:pPr algn="ctr"/>
            <a:endParaRPr lang="en-US" sz="1400" dirty="0"/>
          </a:p>
        </p:txBody>
      </p:sp>
      <p:sp>
        <p:nvSpPr>
          <p:cNvPr id="43" name="TextBox 42"/>
          <p:cNvSpPr txBox="1"/>
          <p:nvPr/>
        </p:nvSpPr>
        <p:spPr>
          <a:xfrm>
            <a:off x="6465888" y="2895600"/>
            <a:ext cx="1154112" cy="523220"/>
          </a:xfrm>
          <a:prstGeom prst="rect">
            <a:avLst/>
          </a:prstGeom>
          <a:noFill/>
        </p:spPr>
        <p:txBody>
          <a:bodyPr wrap="square" rtlCol="0">
            <a:spAutoFit/>
          </a:bodyPr>
          <a:lstStyle/>
          <a:p>
            <a:pPr algn="ctr"/>
            <a:r>
              <a:rPr lang="en-US" sz="1400" dirty="0" smtClean="0"/>
              <a:t>Governance</a:t>
            </a:r>
          </a:p>
          <a:p>
            <a:pPr algn="ctr"/>
            <a:r>
              <a:rPr lang="en-US" sz="1400" dirty="0" smtClean="0"/>
              <a:t>Structures</a:t>
            </a:r>
            <a:endParaRPr lang="en-US" sz="1400" dirty="0"/>
          </a:p>
        </p:txBody>
      </p:sp>
      <p:sp>
        <p:nvSpPr>
          <p:cNvPr id="45" name="TextBox 44"/>
          <p:cNvSpPr txBox="1"/>
          <p:nvPr/>
        </p:nvSpPr>
        <p:spPr>
          <a:xfrm>
            <a:off x="7476565" y="3420035"/>
            <a:ext cx="1389589" cy="523220"/>
          </a:xfrm>
          <a:prstGeom prst="rect">
            <a:avLst/>
          </a:prstGeom>
          <a:noFill/>
        </p:spPr>
        <p:txBody>
          <a:bodyPr wrap="square" rtlCol="0">
            <a:spAutoFit/>
          </a:bodyPr>
          <a:lstStyle/>
          <a:p>
            <a:pPr algn="ctr"/>
            <a:r>
              <a:rPr lang="en-US" sz="1400" dirty="0" smtClean="0"/>
              <a:t>Administrative</a:t>
            </a:r>
          </a:p>
          <a:p>
            <a:pPr algn="ctr"/>
            <a:r>
              <a:rPr lang="en-US" sz="1400" dirty="0" smtClean="0"/>
              <a:t>Messages</a:t>
            </a:r>
            <a:endParaRPr lang="en-US" sz="1400" dirty="0"/>
          </a:p>
        </p:txBody>
      </p:sp>
      <p:grpSp>
        <p:nvGrpSpPr>
          <p:cNvPr id="46" name="Group 45"/>
          <p:cNvGrpSpPr/>
          <p:nvPr/>
        </p:nvGrpSpPr>
        <p:grpSpPr>
          <a:xfrm>
            <a:off x="533400" y="2512361"/>
            <a:ext cx="3459118" cy="3419526"/>
            <a:chOff x="4871385" y="1676400"/>
            <a:chExt cx="2506781" cy="2478087"/>
          </a:xfrm>
        </p:grpSpPr>
        <p:sp>
          <p:nvSpPr>
            <p:cNvPr id="47" name="Freeform 9"/>
            <p:cNvSpPr>
              <a:spLocks/>
            </p:cNvSpPr>
            <p:nvPr/>
          </p:nvSpPr>
          <p:spPr bwMode="auto">
            <a:xfrm>
              <a:off x="6132517" y="1676400"/>
              <a:ext cx="1245649" cy="1568450"/>
            </a:xfrm>
            <a:custGeom>
              <a:avLst/>
              <a:gdLst>
                <a:gd name="T0" fmla="*/ 0 w 769"/>
                <a:gd name="T1" fmla="*/ 0 h 968"/>
                <a:gd name="T2" fmla="*/ 940 w 769"/>
                <a:gd name="T3" fmla="*/ 0 h 968"/>
                <a:gd name="T4" fmla="*/ 940 w 769"/>
                <a:gd name="T5" fmla="*/ 798 h 968"/>
                <a:gd name="T6" fmla="*/ 589 w 769"/>
                <a:gd name="T7" fmla="*/ 796 h 968"/>
                <a:gd name="T8" fmla="*/ 622 w 769"/>
                <a:gd name="T9" fmla="*/ 896 h 968"/>
                <a:gd name="T10" fmla="*/ 480 w 769"/>
                <a:gd name="T11" fmla="*/ 1008 h 968"/>
                <a:gd name="T12" fmla="*/ 306 w 769"/>
                <a:gd name="T13" fmla="*/ 902 h 968"/>
                <a:gd name="T14" fmla="*/ 339 w 769"/>
                <a:gd name="T15" fmla="*/ 794 h 968"/>
                <a:gd name="T16" fmla="*/ 0 w 769"/>
                <a:gd name="T17" fmla="*/ 798 h 968"/>
                <a:gd name="T18" fmla="*/ 0 w 769"/>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9"/>
                <a:gd name="T31" fmla="*/ 0 h 968"/>
                <a:gd name="T32" fmla="*/ 769 w 769"/>
                <a:gd name="T33" fmla="*/ 968 h 9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9" h="968">
                  <a:moveTo>
                    <a:pt x="0" y="0"/>
                  </a:moveTo>
                  <a:lnTo>
                    <a:pt x="769" y="0"/>
                  </a:ln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chemeClr val="accent1"/>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48" name="Freeform 47"/>
            <p:cNvSpPr>
              <a:spLocks/>
            </p:cNvSpPr>
            <p:nvPr/>
          </p:nvSpPr>
          <p:spPr bwMode="auto">
            <a:xfrm>
              <a:off x="6132517" y="2913062"/>
              <a:ext cx="1245649" cy="1241425"/>
            </a:xfrm>
            <a:custGeom>
              <a:avLst/>
              <a:gdLst>
                <a:gd name="T0" fmla="*/ 0 w 769"/>
                <a:gd name="T1" fmla="*/ 832 h 766"/>
                <a:gd name="T2" fmla="*/ 1148 w 769"/>
                <a:gd name="T3" fmla="*/ 832 h 766"/>
                <a:gd name="T4" fmla="*/ 1148 w 769"/>
                <a:gd name="T5" fmla="*/ 0 h 766"/>
                <a:gd name="T6" fmla="*/ 726 w 769"/>
                <a:gd name="T7" fmla="*/ 0 h 766"/>
                <a:gd name="T8" fmla="*/ 756 w 769"/>
                <a:gd name="T9" fmla="*/ 108 h 766"/>
                <a:gd name="T10" fmla="*/ 578 w 769"/>
                <a:gd name="T11" fmla="*/ 217 h 766"/>
                <a:gd name="T12" fmla="*/ 384 w 769"/>
                <a:gd name="T13" fmla="*/ 93 h 766"/>
                <a:gd name="T14" fmla="*/ 422 w 769"/>
                <a:gd name="T15" fmla="*/ 0 h 766"/>
                <a:gd name="T16" fmla="*/ 0 w 769"/>
                <a:gd name="T17" fmla="*/ 0 h 766"/>
                <a:gd name="T18" fmla="*/ 0 w 769"/>
                <a:gd name="T19" fmla="*/ 832 h 7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9"/>
                <a:gd name="T31" fmla="*/ 0 h 766"/>
                <a:gd name="T32" fmla="*/ 769 w 769"/>
                <a:gd name="T33" fmla="*/ 766 h 7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9" h="766">
                  <a:moveTo>
                    <a:pt x="0" y="766"/>
                  </a:moveTo>
                  <a:lnTo>
                    <a:pt x="769" y="766"/>
                  </a:lnTo>
                  <a:lnTo>
                    <a:pt x="769" y="0"/>
                  </a:lnTo>
                  <a:lnTo>
                    <a:pt x="486" y="0"/>
                  </a:lnTo>
                  <a:cubicBezTo>
                    <a:pt x="442" y="17"/>
                    <a:pt x="508" y="37"/>
                    <a:pt x="507" y="100"/>
                  </a:cubicBezTo>
                  <a:cubicBezTo>
                    <a:pt x="505" y="164"/>
                    <a:pt x="458" y="202"/>
                    <a:pt x="387" y="201"/>
                  </a:cubicBezTo>
                  <a:cubicBezTo>
                    <a:pt x="315" y="201"/>
                    <a:pt x="257" y="149"/>
                    <a:pt x="257" y="85"/>
                  </a:cubicBezTo>
                  <a:cubicBezTo>
                    <a:pt x="257" y="21"/>
                    <a:pt x="324" y="13"/>
                    <a:pt x="283" y="0"/>
                  </a:cubicBezTo>
                  <a:lnTo>
                    <a:pt x="0" y="0"/>
                  </a:lnTo>
                  <a:lnTo>
                    <a:pt x="0" y="766"/>
                  </a:lnTo>
                  <a:close/>
                </a:path>
              </a:pathLst>
            </a:custGeom>
            <a:solidFill>
              <a:srgbClr val="FFC000"/>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sp>
          <p:nvSpPr>
            <p:cNvPr id="51" name="Freeform 17"/>
            <p:cNvSpPr>
              <a:spLocks/>
            </p:cNvSpPr>
            <p:nvPr/>
          </p:nvSpPr>
          <p:spPr bwMode="auto">
            <a:xfrm>
              <a:off x="4871385" y="1676400"/>
              <a:ext cx="1581243" cy="1568450"/>
            </a:xfrm>
            <a:custGeom>
              <a:avLst/>
              <a:gdLst>
                <a:gd name="T0" fmla="*/ 0 w 976"/>
                <a:gd name="T1" fmla="*/ 0 h 968"/>
                <a:gd name="T2" fmla="*/ 940 w 976"/>
                <a:gd name="T3" fmla="*/ 0 h 968"/>
                <a:gd name="T4" fmla="*/ 940 w 976"/>
                <a:gd name="T5" fmla="*/ 294 h 968"/>
                <a:gd name="T6" fmla="*/ 1043 w 976"/>
                <a:gd name="T7" fmla="*/ 265 h 968"/>
                <a:gd name="T8" fmla="*/ 1191 w 976"/>
                <a:gd name="T9" fmla="*/ 403 h 968"/>
                <a:gd name="T10" fmla="*/ 1062 w 976"/>
                <a:gd name="T11" fmla="*/ 526 h 968"/>
                <a:gd name="T12" fmla="*/ 940 w 976"/>
                <a:gd name="T13" fmla="*/ 507 h 968"/>
                <a:gd name="T14" fmla="*/ 940 w 976"/>
                <a:gd name="T15" fmla="*/ 798 h 968"/>
                <a:gd name="T16" fmla="*/ 589 w 976"/>
                <a:gd name="T17" fmla="*/ 796 h 968"/>
                <a:gd name="T18" fmla="*/ 622 w 976"/>
                <a:gd name="T19" fmla="*/ 896 h 968"/>
                <a:gd name="T20" fmla="*/ 480 w 976"/>
                <a:gd name="T21" fmla="*/ 1008 h 968"/>
                <a:gd name="T22" fmla="*/ 306 w 976"/>
                <a:gd name="T23" fmla="*/ 902 h 968"/>
                <a:gd name="T24" fmla="*/ 339 w 976"/>
                <a:gd name="T25" fmla="*/ 794 h 968"/>
                <a:gd name="T26" fmla="*/ 0 w 976"/>
                <a:gd name="T27" fmla="*/ 798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chemeClr val="tx2"/>
            </a:solidFill>
            <a:ln w="12700">
              <a:solidFill>
                <a:schemeClr val="bg1"/>
              </a:solidFill>
              <a:round/>
              <a:headEnd/>
              <a:tailEnd/>
            </a:ln>
          </p:spPr>
          <p:txBody>
            <a:bodyPr wrap="square" lIns="36000" tIns="36000" rIns="36000" bIns="36000" anchor="ctr"/>
            <a:lstStyle/>
            <a:p>
              <a:pPr algn="ctr"/>
              <a:endParaRPr lang="en-US" sz="1400">
                <a:solidFill>
                  <a:schemeClr val="bg1"/>
                </a:solidFill>
              </a:endParaRPr>
            </a:p>
          </p:txBody>
        </p:sp>
        <p:sp>
          <p:nvSpPr>
            <p:cNvPr id="52" name="Freeform 51"/>
            <p:cNvSpPr>
              <a:spLocks/>
            </p:cNvSpPr>
            <p:nvPr/>
          </p:nvSpPr>
          <p:spPr bwMode="auto">
            <a:xfrm flipV="1">
              <a:off x="4871385" y="2913062"/>
              <a:ext cx="1581243" cy="1241425"/>
            </a:xfrm>
            <a:custGeom>
              <a:avLst/>
              <a:gdLst>
                <a:gd name="T0" fmla="*/ 0 w 2312"/>
                <a:gd name="T1" fmla="*/ 0 h 1823"/>
                <a:gd name="T2" fmla="*/ 86 w 2312"/>
                <a:gd name="T3" fmla="*/ 0 h 1823"/>
                <a:gd name="T4" fmla="*/ 86 w 2312"/>
                <a:gd name="T5" fmla="*/ 23 h 1823"/>
                <a:gd name="T6" fmla="*/ 96 w 2312"/>
                <a:gd name="T7" fmla="*/ 21 h 1823"/>
                <a:gd name="T8" fmla="*/ 110 w 2312"/>
                <a:gd name="T9" fmla="*/ 31 h 1823"/>
                <a:gd name="T10" fmla="*/ 98 w 2312"/>
                <a:gd name="T11" fmla="*/ 41 h 1823"/>
                <a:gd name="T12" fmla="*/ 86 w 2312"/>
                <a:gd name="T13" fmla="*/ 39 h 1823"/>
                <a:gd name="T14" fmla="*/ 86 w 2312"/>
                <a:gd name="T15" fmla="*/ 62 h 1823"/>
                <a:gd name="T16" fmla="*/ 55 w 2312"/>
                <a:gd name="T17" fmla="*/ 62 h 1823"/>
                <a:gd name="T18" fmla="*/ 57 w 2312"/>
                <a:gd name="T19" fmla="*/ 54 h 1823"/>
                <a:gd name="T20" fmla="*/ 43 w 2312"/>
                <a:gd name="T21" fmla="*/ 45 h 1823"/>
                <a:gd name="T22" fmla="*/ 29 w 2312"/>
                <a:gd name="T23" fmla="*/ 55 h 1823"/>
                <a:gd name="T24" fmla="*/ 32 w 2312"/>
                <a:gd name="T25" fmla="*/ 62 h 1823"/>
                <a:gd name="T26" fmla="*/ 0 w 2312"/>
                <a:gd name="T27" fmla="*/ 62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00B0F0"/>
            </a:solidFill>
            <a:ln w="12700">
              <a:solidFill>
                <a:schemeClr val="bg1"/>
              </a:solidFill>
              <a:round/>
              <a:headEnd/>
              <a:tailEnd/>
            </a:ln>
          </p:spPr>
          <p:txBody>
            <a:bodyPr wrap="square" lIns="36000" tIns="36000" rIns="36000" bIns="36000" anchor="ctr"/>
            <a:lstStyle/>
            <a:p>
              <a:pPr algn="ctr">
                <a:defRPr/>
              </a:pPr>
              <a:endParaRPr lang="en-US" sz="1400" dirty="0">
                <a:solidFill>
                  <a:schemeClr val="bg1"/>
                </a:solidFill>
              </a:endParaRPr>
            </a:p>
          </p:txBody>
        </p:sp>
      </p:grpSp>
      <p:sp>
        <p:nvSpPr>
          <p:cNvPr id="36" name="TextBox 35"/>
          <p:cNvSpPr txBox="1"/>
          <p:nvPr/>
        </p:nvSpPr>
        <p:spPr>
          <a:xfrm>
            <a:off x="823240" y="3196380"/>
            <a:ext cx="1154112" cy="369332"/>
          </a:xfrm>
          <a:prstGeom prst="rect">
            <a:avLst/>
          </a:prstGeom>
          <a:noFill/>
        </p:spPr>
        <p:txBody>
          <a:bodyPr wrap="square" rtlCol="0">
            <a:spAutoFit/>
          </a:bodyPr>
          <a:lstStyle/>
          <a:p>
            <a:pPr algn="ctr"/>
            <a:r>
              <a:rPr lang="en-US" b="1" dirty="0" smtClean="0">
                <a:solidFill>
                  <a:schemeClr val="bg1"/>
                </a:solidFill>
              </a:rPr>
              <a:t>Laws</a:t>
            </a:r>
            <a:endParaRPr lang="en-US" b="1" dirty="0">
              <a:solidFill>
                <a:schemeClr val="bg1"/>
              </a:solidFill>
            </a:endParaRPr>
          </a:p>
        </p:txBody>
      </p:sp>
      <p:sp>
        <p:nvSpPr>
          <p:cNvPr id="37" name="TextBox 36"/>
          <p:cNvSpPr txBox="1"/>
          <p:nvPr/>
        </p:nvSpPr>
        <p:spPr>
          <a:xfrm>
            <a:off x="2664108" y="4897397"/>
            <a:ext cx="1328291" cy="369332"/>
          </a:xfrm>
          <a:prstGeom prst="rect">
            <a:avLst/>
          </a:prstGeom>
          <a:noFill/>
        </p:spPr>
        <p:txBody>
          <a:bodyPr wrap="square" rtlCol="0">
            <a:spAutoFit/>
          </a:bodyPr>
          <a:lstStyle/>
          <a:p>
            <a:pPr algn="ctr"/>
            <a:r>
              <a:rPr lang="en-US" b="1" smtClean="0">
                <a:solidFill>
                  <a:schemeClr val="bg1"/>
                </a:solidFill>
              </a:rPr>
              <a:t>Issuances</a:t>
            </a:r>
            <a:endParaRPr lang="en-US" b="1" dirty="0">
              <a:solidFill>
                <a:schemeClr val="bg1"/>
              </a:solidFill>
            </a:endParaRPr>
          </a:p>
        </p:txBody>
      </p:sp>
      <p:sp>
        <p:nvSpPr>
          <p:cNvPr id="38" name="TextBox 37"/>
          <p:cNvSpPr txBox="1"/>
          <p:nvPr/>
        </p:nvSpPr>
        <p:spPr>
          <a:xfrm>
            <a:off x="857680" y="4758898"/>
            <a:ext cx="1154112" cy="646331"/>
          </a:xfrm>
          <a:prstGeom prst="rect">
            <a:avLst/>
          </a:prstGeom>
          <a:noFill/>
        </p:spPr>
        <p:txBody>
          <a:bodyPr wrap="square" rtlCol="0">
            <a:spAutoFit/>
          </a:bodyPr>
          <a:lstStyle/>
          <a:p>
            <a:pPr algn="ctr"/>
            <a:r>
              <a:rPr lang="en-US" b="1" dirty="0" err="1" smtClean="0">
                <a:solidFill>
                  <a:schemeClr val="bg1"/>
                </a:solidFill>
              </a:rPr>
              <a:t>SecDef</a:t>
            </a:r>
            <a:r>
              <a:rPr lang="en-US" b="1" dirty="0" smtClean="0">
                <a:solidFill>
                  <a:schemeClr val="bg1"/>
                </a:solidFill>
              </a:rPr>
              <a:t> Policies</a:t>
            </a:r>
            <a:endParaRPr lang="en-US" b="1" dirty="0">
              <a:solidFill>
                <a:schemeClr val="bg1"/>
              </a:solidFill>
            </a:endParaRPr>
          </a:p>
        </p:txBody>
      </p:sp>
      <p:sp>
        <p:nvSpPr>
          <p:cNvPr id="53" name="TextBox 52"/>
          <p:cNvSpPr txBox="1"/>
          <p:nvPr/>
        </p:nvSpPr>
        <p:spPr>
          <a:xfrm>
            <a:off x="2438400" y="3039070"/>
            <a:ext cx="1540699" cy="923330"/>
          </a:xfrm>
          <a:prstGeom prst="rect">
            <a:avLst/>
          </a:prstGeom>
          <a:noFill/>
        </p:spPr>
        <p:txBody>
          <a:bodyPr wrap="square" rtlCol="0">
            <a:spAutoFit/>
          </a:bodyPr>
          <a:lstStyle/>
          <a:p>
            <a:pPr algn="ctr"/>
            <a:r>
              <a:rPr lang="en-US" b="1" dirty="0" smtClean="0">
                <a:solidFill>
                  <a:schemeClr val="bg1"/>
                </a:solidFill>
              </a:rPr>
              <a:t>Code of</a:t>
            </a:r>
          </a:p>
          <a:p>
            <a:pPr algn="ctr"/>
            <a:r>
              <a:rPr lang="en-US" b="1" dirty="0" smtClean="0">
                <a:solidFill>
                  <a:schemeClr val="bg1"/>
                </a:solidFill>
              </a:rPr>
              <a:t>Federal</a:t>
            </a:r>
          </a:p>
          <a:p>
            <a:pPr algn="ctr"/>
            <a:r>
              <a:rPr lang="en-US" b="1" dirty="0" smtClean="0">
                <a:solidFill>
                  <a:schemeClr val="bg1"/>
                </a:solidFill>
              </a:rPr>
              <a:t>Regulations</a:t>
            </a:r>
            <a:endParaRPr lang="en-US" b="1" dirty="0">
              <a:solidFill>
                <a:schemeClr val="bg1"/>
              </a:solidFill>
            </a:endParaRPr>
          </a:p>
        </p:txBody>
      </p:sp>
    </p:spTree>
    <p:extLst>
      <p:ext uri="{BB962C8B-B14F-4D97-AF65-F5344CB8AC3E}">
        <p14:creationId xmlns:p14="http://schemas.microsoft.com/office/powerpoint/2010/main" val="38719997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hcO.jd60UGFKzf3rRzas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nLKcxN2VUKjSxCeVC1Jd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2TT9y1vMUyXCSO3TYpAs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SRxLaIoLUq3BLV_K4Cz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QWo_Wz0c0eIq3eJLaK5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SRxLaIoLUq3BLV_K4Cz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Vr_LdE.a0KGUtpSHef9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GYHlccoiEW5S.p6EF1QC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h13sjaCfESbbjsOJEKB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6BURaAglRkufYf7nhhaK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P8GTJRZO0uigLClVcBJ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g0uWq8970C_5nI7IMyC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GkSgtMpMUOOUpKSKXCHR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w4Djv2JgketNeI_lqgx1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U8Q8xffmUqqA21ev9BU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tRiDhf3JUSOy_xvQMed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SH7YFu1ukaJrXV_p64a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D_5iqARtEqenGRuUeu8u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F069DD79D3334C8508A6B1EA20CC4C" ma:contentTypeVersion="0" ma:contentTypeDescription="Create a new document." ma:contentTypeScope="" ma:versionID="95216b52319531505a221ace32f664e0">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1E7AF7-2759-446A-9FB4-EAAAC717DC75}">
  <ds:schemaRefs>
    <ds:schemaRef ds:uri="http://schemas.microsoft.com/sharepoint/v3/contenttype/forms"/>
  </ds:schemaRefs>
</ds:datastoreItem>
</file>

<file path=customXml/itemProps2.xml><?xml version="1.0" encoding="utf-8"?>
<ds:datastoreItem xmlns:ds="http://schemas.openxmlformats.org/officeDocument/2006/customXml" ds:itemID="{A3543C27-D7BC-4882-AE86-00E045B1923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E69E0AB-42A8-4CE1-AE9C-1C7F99763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17838</TotalTime>
  <Words>974</Words>
  <Application>Microsoft Office PowerPoint</Application>
  <PresentationFormat>On-screen Show (4:3)</PresentationFormat>
  <Paragraphs>136</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Copperplate-Gothic-Light</vt:lpstr>
      <vt:lpstr>Garamond</vt:lpstr>
      <vt:lpstr>Office Theme</vt:lpstr>
      <vt:lpstr>Policy as a Forgotten Intervention</vt:lpstr>
      <vt:lpstr>How Policy can be used as an Intervention</vt:lpstr>
      <vt:lpstr>Intervention: National Gun Law </vt:lpstr>
      <vt:lpstr>Intervention: Alcohol Policy</vt:lpstr>
      <vt:lpstr>Intervention: Media Reporting</vt:lpstr>
      <vt:lpstr>PowerPoint Presentation</vt:lpstr>
      <vt:lpstr>PowerPoint Presentation</vt:lpstr>
      <vt:lpstr>How Policy is Developed in  Department of Defense </vt:lpstr>
      <vt:lpstr>How does it all work?</vt:lpstr>
      <vt:lpstr>PowerPoint Presentation</vt:lpstr>
      <vt:lpstr>Quicker Gains</vt:lpstr>
      <vt:lpstr>How it can work</vt:lpstr>
      <vt:lpstr>PowerPoint Presentation</vt:lpstr>
    </vt:vector>
  </TitlesOfParts>
  <Company>DTMO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TB</dc:creator>
  <cp:lastModifiedBy>BarnesSE</cp:lastModifiedBy>
  <cp:revision>1316</cp:revision>
  <cp:lastPrinted>2017-07-12T16:58:53Z</cp:lastPrinted>
  <dcterms:created xsi:type="dcterms:W3CDTF">2010-06-01T14:20:52Z</dcterms:created>
  <dcterms:modified xsi:type="dcterms:W3CDTF">2017-07-27T17:09:21Z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0x01010083F069DD79D3334C8508A6B1EA20CC4C</vt:lpwstr>
  </property>
</Properties>
</file>