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3"/>
  </p:notesMasterIdLst>
  <p:handoutMasterIdLst>
    <p:handoutMasterId r:id="rId24"/>
  </p:handoutMasterIdLst>
  <p:sldIdLst>
    <p:sldId id="260" r:id="rId5"/>
    <p:sldId id="261" r:id="rId6"/>
    <p:sldId id="262" r:id="rId7"/>
    <p:sldId id="263" r:id="rId8"/>
    <p:sldId id="270" r:id="rId9"/>
    <p:sldId id="271" r:id="rId10"/>
    <p:sldId id="264" r:id="rId11"/>
    <p:sldId id="273" r:id="rId12"/>
    <p:sldId id="274" r:id="rId13"/>
    <p:sldId id="275" r:id="rId14"/>
    <p:sldId id="266" r:id="rId15"/>
    <p:sldId id="268" r:id="rId16"/>
    <p:sldId id="267" r:id="rId17"/>
    <p:sldId id="276" r:id="rId18"/>
    <p:sldId id="269" r:id="rId19"/>
    <p:sldId id="277" r:id="rId20"/>
    <p:sldId id="278" r:id="rId21"/>
    <p:sldId id="27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se, Tina M (CIV)" initials="LTM(" lastIdx="2" clrIdx="0"/>
  <p:cmAuthor id="1" name="Glasheen, Christine E. (CIV)" initials="CEG"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2"/>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53" autoAdjust="0"/>
  </p:normalViewPr>
  <p:slideViewPr>
    <p:cSldViewPr snapToGrid="0" snapToObjects="1">
      <p:cViewPr varScale="1">
        <p:scale>
          <a:sx n="95" d="100"/>
          <a:sy n="95" d="100"/>
        </p:scale>
        <p:origin x="846"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22F2D-00AD-2243-9DB3-F08711005ED6}" type="datetimeFigureOut">
              <a:rPr lang="en-US" smtClean="0"/>
              <a:pPr/>
              <a:t>7/6/2017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06F8C-5146-3A48-AA22-2FCFA10B9881}" type="slidenum">
              <a:rPr lang="en-US" smtClean="0"/>
              <a:pPr/>
              <a:t>‹#›</a:t>
            </a:fld>
            <a:endParaRPr lang="en-US"/>
          </a:p>
        </p:txBody>
      </p:sp>
    </p:spTree>
    <p:extLst>
      <p:ext uri="{BB962C8B-B14F-4D97-AF65-F5344CB8AC3E}">
        <p14:creationId xmlns:p14="http://schemas.microsoft.com/office/powerpoint/2010/main" val="283569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BD73-7C84-1C4A-BB58-3C63B9ECDD0A}" type="datetimeFigureOut">
              <a:rPr lang="en-US" smtClean="0"/>
              <a:pPr/>
              <a:t>7/6/2017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01FF6-B090-6A44-8C1B-A1FCE1610712}" type="slidenum">
              <a:rPr lang="en-US" smtClean="0"/>
              <a:pPr/>
              <a:t>‹#›</a:t>
            </a:fld>
            <a:endParaRPr lang="en-US"/>
          </a:p>
        </p:txBody>
      </p:sp>
    </p:spTree>
    <p:extLst>
      <p:ext uri="{BB962C8B-B14F-4D97-AF65-F5344CB8AC3E}">
        <p14:creationId xmlns:p14="http://schemas.microsoft.com/office/powerpoint/2010/main" val="1507721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Tool Contains 168 variables</a:t>
            </a:r>
          </a:p>
          <a:p>
            <a:r>
              <a:rPr lang="en-US" dirty="0" smtClean="0"/>
              <a:t>Built in Microsoft Access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10</a:t>
            </a:fld>
            <a:endParaRPr lang="en-US"/>
          </a:p>
        </p:txBody>
      </p:sp>
    </p:spTree>
    <p:extLst>
      <p:ext uri="{BB962C8B-B14F-4D97-AF65-F5344CB8AC3E}">
        <p14:creationId xmlns:p14="http://schemas.microsoft.com/office/powerpoint/2010/main" val="184549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11</a:t>
            </a:fld>
            <a:endParaRPr lang="en-US"/>
          </a:p>
        </p:txBody>
      </p:sp>
    </p:spTree>
    <p:extLst>
      <p:ext uri="{BB962C8B-B14F-4D97-AF65-F5344CB8AC3E}">
        <p14:creationId xmlns:p14="http://schemas.microsoft.com/office/powerpoint/2010/main" val="353217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14</a:t>
            </a:fld>
            <a:endParaRPr lang="en-US"/>
          </a:p>
        </p:txBody>
      </p:sp>
    </p:spTree>
    <p:extLst>
      <p:ext uri="{BB962C8B-B14F-4D97-AF65-F5344CB8AC3E}">
        <p14:creationId xmlns:p14="http://schemas.microsoft.com/office/powerpoint/2010/main" val="331256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17</a:t>
            </a:fld>
            <a:endParaRPr lang="en-US"/>
          </a:p>
        </p:txBody>
      </p:sp>
    </p:spTree>
    <p:extLst>
      <p:ext uri="{BB962C8B-B14F-4D97-AF65-F5344CB8AC3E}">
        <p14:creationId xmlns:p14="http://schemas.microsoft.com/office/powerpoint/2010/main" val="2561784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231" b="1747"/>
          <a:stretch/>
        </p:blipFill>
        <p:spPr>
          <a:xfrm>
            <a:off x="1" y="0"/>
            <a:ext cx="9158815" cy="5146762"/>
          </a:xfrm>
          <a:prstGeom prst="rect">
            <a:avLst/>
          </a:prstGeom>
        </p:spPr>
      </p:pic>
      <p:sp>
        <p:nvSpPr>
          <p:cNvPr id="2" name="Title 1"/>
          <p:cNvSpPr>
            <a:spLocks noGrp="1"/>
          </p:cNvSpPr>
          <p:nvPr>
            <p:ph type="ctrTitle" hasCustomPrompt="1"/>
          </p:nvPr>
        </p:nvSpPr>
        <p:spPr>
          <a:xfrm>
            <a:off x="685800" y="2774437"/>
            <a:ext cx="7772400" cy="817049"/>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685800" y="3602692"/>
            <a:ext cx="7772400" cy="554690"/>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138529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54715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452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994287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15264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883819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11"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92253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7"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97327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6"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86393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2536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0549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MCPHC_PPT_Template_Slides_0605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72411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58957"/>
            <a:ext cx="8229600" cy="327045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3101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8166"/>
            <a:ext cx="7772400" cy="817049"/>
          </a:xfrm>
        </p:spPr>
        <p:txBody>
          <a:bodyPr/>
          <a:lstStyle/>
          <a:p>
            <a:r>
              <a:rPr lang="en-US" dirty="0" smtClean="0">
                <a:solidFill>
                  <a:schemeClr val="tx2"/>
                </a:solidFill>
              </a:rPr>
              <a:t>Developing a Suicide Deep Dive Data Collection Tool for the Navy</a:t>
            </a:r>
            <a:endParaRPr lang="en-US" dirty="0">
              <a:solidFill>
                <a:schemeClr val="tx2"/>
              </a:solidFill>
            </a:endParaRPr>
          </a:p>
        </p:txBody>
      </p:sp>
      <p:sp>
        <p:nvSpPr>
          <p:cNvPr id="3" name="Subtitle 2"/>
          <p:cNvSpPr>
            <a:spLocks noGrp="1"/>
          </p:cNvSpPr>
          <p:nvPr>
            <p:ph type="subTitle" idx="1"/>
          </p:nvPr>
        </p:nvSpPr>
        <p:spPr>
          <a:xfrm>
            <a:off x="685800" y="3529544"/>
            <a:ext cx="7772400" cy="554690"/>
          </a:xfrm>
        </p:spPr>
        <p:txBody>
          <a:bodyPr/>
          <a:lstStyle/>
          <a:p>
            <a:r>
              <a:rPr lang="en-US" dirty="0" smtClean="0">
                <a:solidFill>
                  <a:srgbClr val="606062"/>
                </a:solidFill>
              </a:rPr>
              <a:t>Tina M. Luse, MPH</a:t>
            </a:r>
          </a:p>
          <a:p>
            <a:r>
              <a:rPr lang="en-US" dirty="0" smtClean="0">
                <a:solidFill>
                  <a:srgbClr val="606062"/>
                </a:solidFill>
              </a:rPr>
              <a:t>Christine E. Glasheen, MPH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777" y="4528546"/>
            <a:ext cx="581891" cy="436418"/>
          </a:xfrm>
          <a:prstGeom prst="rect">
            <a:avLst/>
          </a:prstGeom>
        </p:spPr>
      </p:pic>
      <p:sp>
        <p:nvSpPr>
          <p:cNvPr id="6" name="TextBox 5"/>
          <p:cNvSpPr txBox="1"/>
          <p:nvPr/>
        </p:nvSpPr>
        <p:spPr>
          <a:xfrm>
            <a:off x="5140667" y="4573886"/>
            <a:ext cx="3376100" cy="307777"/>
          </a:xfrm>
          <a:prstGeom prst="rect">
            <a:avLst/>
          </a:prstGeom>
          <a:noFill/>
        </p:spPr>
        <p:txBody>
          <a:bodyPr wrap="square" rtlCol="0">
            <a:spAutoFit/>
          </a:bodyPr>
          <a:lstStyle/>
          <a:p>
            <a:r>
              <a:rPr lang="en-US" sz="1400" dirty="0" smtClean="0">
                <a:solidFill>
                  <a:schemeClr val="bg1"/>
                </a:solidFill>
                <a:latin typeface="Impact" panose="020B0806030902050204" pitchFamily="34" charset="0"/>
              </a:rPr>
              <a:t>Armed Forces Health Surveillance Branch</a:t>
            </a:r>
            <a:endParaRPr lang="en-US" sz="1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54414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Beta Testing</a:t>
            </a:r>
            <a:endParaRPr lang="en-US" dirty="0"/>
          </a:p>
        </p:txBody>
      </p:sp>
      <p:sp>
        <p:nvSpPr>
          <p:cNvPr id="3" name="Content Placeholder 2"/>
          <p:cNvSpPr>
            <a:spLocks noGrp="1"/>
          </p:cNvSpPr>
          <p:nvPr>
            <p:ph idx="1"/>
          </p:nvPr>
        </p:nvSpPr>
        <p:spPr/>
        <p:txBody>
          <a:bodyPr/>
          <a:lstStyle/>
          <a:p>
            <a:r>
              <a:rPr lang="en-US" dirty="0" smtClean="0"/>
              <a:t>Sent to N171 for review and edits.</a:t>
            </a:r>
          </a:p>
          <a:p>
            <a:r>
              <a:rPr lang="en-US" dirty="0" smtClean="0"/>
              <a:t>EDC Epidemiologists and IT staff tested the dataset over multiple weeks.</a:t>
            </a:r>
          </a:p>
          <a:p>
            <a:pPr lvl="1"/>
            <a:r>
              <a:rPr lang="en-US" dirty="0" smtClean="0"/>
              <a:t>Overall design made sense.</a:t>
            </a:r>
          </a:p>
          <a:p>
            <a:pPr lvl="1"/>
            <a:r>
              <a:rPr lang="en-US" dirty="0" smtClean="0"/>
              <a:t>Data on front end matched data on back end.</a:t>
            </a:r>
          </a:p>
          <a:p>
            <a:pPr lvl="1"/>
            <a:r>
              <a:rPr lang="en-US" dirty="0" smtClean="0"/>
              <a:t>Multiple revisions</a:t>
            </a:r>
          </a:p>
          <a:p>
            <a:pPr lvl="1"/>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6573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70251" y="115387"/>
            <a:ext cx="6840688" cy="404414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13204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29" y="205978"/>
            <a:ext cx="6078054" cy="404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4399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784" y="149088"/>
            <a:ext cx="6185165" cy="399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04241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Finalize Data Dictionary</a:t>
            </a:r>
            <a:endParaRPr lang="en-US" dirty="0"/>
          </a:p>
        </p:txBody>
      </p:sp>
      <p:sp>
        <p:nvSpPr>
          <p:cNvPr id="3" name="Content Placeholder 2"/>
          <p:cNvSpPr>
            <a:spLocks noGrp="1"/>
          </p:cNvSpPr>
          <p:nvPr>
            <p:ph idx="1"/>
          </p:nvPr>
        </p:nvSpPr>
        <p:spPr/>
        <p:txBody>
          <a:bodyPr/>
          <a:lstStyle/>
          <a:p>
            <a:r>
              <a:rPr lang="en-US" dirty="0" smtClean="0"/>
              <a:t>Entry created in a data dictionary for each variable available in tool.</a:t>
            </a:r>
          </a:p>
          <a:p>
            <a:r>
              <a:rPr lang="en-US" dirty="0" smtClean="0"/>
              <a:t>Included a description, values, and notes.</a:t>
            </a:r>
          </a:p>
          <a:p>
            <a:r>
              <a:rPr lang="en-US" dirty="0" smtClean="0"/>
              <a:t>Helps to guide Deep Dive team. </a:t>
            </a:r>
          </a:p>
          <a:p>
            <a:r>
              <a:rPr lang="en-US" dirty="0" smtClean="0"/>
              <a:t>Keeps answers consistent across two work groups.</a:t>
            </a:r>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2771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a:t>
            </a:r>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5" y="930089"/>
            <a:ext cx="8679195" cy="305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0633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Rollout</a:t>
            </a:r>
            <a:endParaRPr lang="en-US" dirty="0"/>
          </a:p>
        </p:txBody>
      </p:sp>
      <p:sp>
        <p:nvSpPr>
          <p:cNvPr id="3" name="Content Placeholder 2"/>
          <p:cNvSpPr>
            <a:spLocks noGrp="1"/>
          </p:cNvSpPr>
          <p:nvPr>
            <p:ph idx="1"/>
          </p:nvPr>
        </p:nvSpPr>
        <p:spPr/>
        <p:txBody>
          <a:bodyPr/>
          <a:lstStyle/>
          <a:p>
            <a:r>
              <a:rPr lang="en-US" dirty="0" smtClean="0"/>
              <a:t>May 2017 – Deep Dive Work Groups successfully used collection tool</a:t>
            </a:r>
          </a:p>
          <a:p>
            <a:endParaRPr lang="en-US" dirty="0" smtClean="0"/>
          </a:p>
          <a:p>
            <a:r>
              <a:rPr lang="en-US" dirty="0" smtClean="0"/>
              <a:t>It worked great and helped the teams stay focused.</a:t>
            </a:r>
          </a:p>
          <a:p>
            <a:endParaRPr lang="en-US" dirty="0"/>
          </a:p>
          <a:p>
            <a:r>
              <a:rPr lang="en-US" dirty="0" smtClean="0"/>
              <a:t>But there were some lessons learned! </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415768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798056"/>
            <a:ext cx="8229600" cy="3270459"/>
          </a:xfrm>
        </p:spPr>
        <p:txBody>
          <a:bodyPr/>
          <a:lstStyle/>
          <a:p>
            <a:r>
              <a:rPr lang="en-US" sz="2000" dirty="0" smtClean="0"/>
              <a:t>Beta testing should occur on computer screen that will be used at Deep Dive (Resolution).</a:t>
            </a:r>
          </a:p>
          <a:p>
            <a:r>
              <a:rPr lang="en-US" sz="2000" dirty="0" smtClean="0"/>
              <a:t>Variable values did not match what was in the available documentation.</a:t>
            </a:r>
          </a:p>
          <a:p>
            <a:pPr lvl="1"/>
            <a:r>
              <a:rPr lang="en-US" sz="2000" dirty="0" smtClean="0"/>
              <a:t>Example: Last suicide prevention briefing</a:t>
            </a:r>
          </a:p>
          <a:p>
            <a:r>
              <a:rPr lang="en-US" sz="2000" dirty="0" smtClean="0"/>
              <a:t>Flow of tool should be optimized.</a:t>
            </a:r>
          </a:p>
          <a:p>
            <a:pPr lvl="1"/>
            <a:r>
              <a:rPr lang="en-US" sz="2000" dirty="0" smtClean="0"/>
              <a:t>Unknown vs. Blank values</a:t>
            </a:r>
          </a:p>
          <a:p>
            <a:r>
              <a:rPr lang="en-US" sz="2000" dirty="0"/>
              <a:t>Eliminate as much user error as </a:t>
            </a:r>
            <a:r>
              <a:rPr lang="en-US" sz="2000" dirty="0" smtClean="0"/>
              <a:t>possible.</a:t>
            </a:r>
            <a:endParaRPr lang="en-US" sz="2000" dirty="0"/>
          </a:p>
          <a:p>
            <a:pPr lvl="1"/>
            <a:r>
              <a:rPr lang="en-US" sz="2000" dirty="0"/>
              <a:t>Variable constraints, create sub-tabs, autofill subcategories</a:t>
            </a:r>
          </a:p>
          <a:p>
            <a:r>
              <a:rPr lang="en-US" sz="2000" dirty="0" smtClean="0"/>
              <a:t>Comment field that flowed across segments was very helpful.</a:t>
            </a:r>
          </a:p>
          <a:p>
            <a:r>
              <a:rPr lang="en-US" sz="2000" dirty="0" smtClean="0"/>
              <a:t>The most well thought out tool/dictionary cannot account for all circumstances.</a:t>
            </a:r>
          </a:p>
          <a:p>
            <a:r>
              <a:rPr lang="en-US" sz="2000" dirty="0" smtClean="0"/>
              <a:t>Discrepancies still exist between the two work groups.</a:t>
            </a:r>
          </a:p>
          <a:p>
            <a:endParaRPr lang="en-US" sz="2000" dirty="0" smtClean="0"/>
          </a:p>
          <a:p>
            <a:endParaRPr lang="en-US" sz="2000"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13228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a:xfrm>
            <a:off x="457200" y="806256"/>
            <a:ext cx="4038600" cy="3394472"/>
          </a:xfrm>
        </p:spPr>
        <p:txBody>
          <a:bodyPr/>
          <a:lstStyle/>
          <a:p>
            <a:r>
              <a:rPr lang="en-US" dirty="0" smtClean="0"/>
              <a:t>Sean Tosloskie</a:t>
            </a:r>
          </a:p>
          <a:p>
            <a:r>
              <a:rPr lang="en-US" dirty="0" smtClean="0"/>
              <a:t>James McWhorter</a:t>
            </a:r>
          </a:p>
          <a:p>
            <a:endParaRPr lang="en-US" dirty="0"/>
          </a:p>
          <a:p>
            <a:r>
              <a:rPr lang="en-US" dirty="0" smtClean="0"/>
              <a:t>Michael </a:t>
            </a:r>
            <a:r>
              <a:rPr lang="en-US" dirty="0"/>
              <a:t>Birnbaum</a:t>
            </a:r>
          </a:p>
          <a:p>
            <a:r>
              <a:rPr lang="en-US" dirty="0"/>
              <a:t>Malia </a:t>
            </a:r>
            <a:r>
              <a:rPr lang="en-US" dirty="0" smtClean="0"/>
              <a:t>Carpio</a:t>
            </a:r>
          </a:p>
          <a:p>
            <a:r>
              <a:rPr lang="en-US" dirty="0" smtClean="0"/>
              <a:t>Alina Rossini</a:t>
            </a:r>
          </a:p>
          <a:p>
            <a:r>
              <a:rPr lang="en-US" dirty="0" smtClean="0"/>
              <a:t>Andrea Harris</a:t>
            </a:r>
          </a:p>
          <a:p>
            <a:r>
              <a:rPr lang="en-US" dirty="0" smtClean="0"/>
              <a:t>Rakel Cleveland</a:t>
            </a:r>
            <a:endParaRPr lang="en-US" dirty="0"/>
          </a:p>
          <a:p>
            <a:endParaRPr lang="en-US" dirty="0"/>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17</a:t>
            </a:fld>
            <a:endParaRPr lang="en-US" sz="1200" dirty="0">
              <a:solidFill>
                <a:srgbClr val="FFFF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38870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5088" y="1269607"/>
            <a:ext cx="4572000" cy="2308324"/>
          </a:xfrm>
          <a:prstGeom prst="rect">
            <a:avLst/>
          </a:prstGeom>
        </p:spPr>
        <p:txBody>
          <a:bodyPr>
            <a:spAutoFit/>
          </a:bodyPr>
          <a:lstStyle/>
          <a:p>
            <a:pPr>
              <a:buNone/>
            </a:pPr>
            <a:r>
              <a:rPr lang="en-US" sz="2400" dirty="0"/>
              <a:t>The views expressed in this presentation are those of the author and do not necessarily reflect the official policy or position of the Department of the Navy, Department of Defense, or the U. S. Government.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0976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75"/>
            <a:ext cx="8229600" cy="724110"/>
          </a:xfrm>
        </p:spPr>
        <p:txBody>
          <a:bodyPr/>
          <a:lstStyle/>
          <a:p>
            <a:r>
              <a:rPr lang="en-US" dirty="0" smtClean="0"/>
              <a:t>Background: </a:t>
            </a:r>
            <a:r>
              <a:rPr lang="en-US" dirty="0" err="1" smtClean="0"/>
              <a:t>EpiData</a:t>
            </a:r>
            <a:r>
              <a:rPr lang="en-US" dirty="0" smtClean="0"/>
              <a:t> Center Department</a:t>
            </a:r>
            <a:endParaRPr lang="en-US" dirty="0"/>
          </a:p>
        </p:txBody>
      </p:sp>
      <p:sp>
        <p:nvSpPr>
          <p:cNvPr id="3" name="Content Placeholder 2"/>
          <p:cNvSpPr>
            <a:spLocks noGrp="1"/>
          </p:cNvSpPr>
          <p:nvPr>
            <p:ph idx="1"/>
          </p:nvPr>
        </p:nvSpPr>
        <p:spPr>
          <a:xfrm>
            <a:off x="457200" y="601529"/>
            <a:ext cx="8229600" cy="3270459"/>
          </a:xfrm>
        </p:spPr>
        <p:txBody>
          <a:bodyPr/>
          <a:lstStyle/>
          <a:p>
            <a:r>
              <a:rPr lang="en-US" sz="2000" dirty="0" err="1" smtClean="0"/>
              <a:t>EpiData</a:t>
            </a:r>
            <a:r>
              <a:rPr lang="en-US" sz="2000" dirty="0" smtClean="0"/>
              <a:t> Center Department (EDC), Navy and Marine Corps Public Health Center supports Navy Suicide Prevention efforts by conducting multiple epidemiologic and analytic projects.</a:t>
            </a:r>
          </a:p>
          <a:p>
            <a:pPr lvl="1"/>
            <a:r>
              <a:rPr lang="en-US" sz="2000" dirty="0" smtClean="0"/>
              <a:t>Monthly surveillance of suicide-related behaviors, psychotropic medications, and Post Deployment Health Assessment responses and referrals</a:t>
            </a:r>
          </a:p>
          <a:p>
            <a:pPr lvl="1"/>
            <a:r>
              <a:rPr lang="en-US" sz="2000" dirty="0" smtClean="0"/>
              <a:t>Medical record reviews for all Navy/USMC suicide deaths</a:t>
            </a:r>
          </a:p>
          <a:p>
            <a:pPr lvl="2"/>
            <a:r>
              <a:rPr lang="en-US" sz="2000" dirty="0" smtClean="0"/>
              <a:t>Clinical/administrative data</a:t>
            </a:r>
          </a:p>
          <a:p>
            <a:pPr lvl="2"/>
            <a:r>
              <a:rPr lang="en-US" sz="2000" dirty="0" smtClean="0"/>
              <a:t>Quantitative review of AHLTA clinical notes</a:t>
            </a:r>
          </a:p>
          <a:p>
            <a:pPr lvl="1"/>
            <a:r>
              <a:rPr lang="en-US" sz="2000" b="1" dirty="0" smtClean="0"/>
              <a:t>Participate in yearly Navy interdisciplinary Suicide Deep Dives</a:t>
            </a:r>
          </a:p>
          <a:p>
            <a:pPr lvl="1"/>
            <a:r>
              <a:rPr lang="en-US" sz="2000" dirty="0" smtClean="0"/>
              <a:t>Analysis of risk factors among Navy suicide attempts and death</a:t>
            </a:r>
          </a:p>
          <a:p>
            <a:pPr lvl="1"/>
            <a:r>
              <a:rPr lang="en-US" sz="2000" dirty="0" smtClean="0"/>
              <a:t>Ad hoc analyses</a:t>
            </a:r>
            <a:endParaRPr lang="en-US" sz="2000"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2</a:t>
            </a:fld>
            <a:endParaRPr lang="en-US" sz="12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33708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457200" y="745435"/>
            <a:ext cx="8229600" cy="3583982"/>
          </a:xfrm>
        </p:spPr>
        <p:txBody>
          <a:bodyPr/>
          <a:lstStyle/>
          <a:p>
            <a:r>
              <a:rPr lang="en-US" sz="2200" dirty="0" smtClean="0"/>
              <a:t>Navy Suicide Deep Dives</a:t>
            </a:r>
          </a:p>
          <a:p>
            <a:pPr lvl="1"/>
            <a:r>
              <a:rPr lang="en-US" sz="2200" dirty="0" smtClean="0"/>
              <a:t>Yearly working group</a:t>
            </a:r>
          </a:p>
          <a:p>
            <a:pPr lvl="1"/>
            <a:r>
              <a:rPr lang="en-US" sz="2200" dirty="0" smtClean="0"/>
              <a:t>Consists of a multi-disciplinary team of psychiatrists, psychologists, epidemiologists, social workers, law enforcement, chaplains, and counselors.</a:t>
            </a:r>
          </a:p>
          <a:p>
            <a:pPr lvl="1"/>
            <a:r>
              <a:rPr lang="en-US" sz="2200" dirty="0" smtClean="0"/>
              <a:t>Comprehensive record review.</a:t>
            </a:r>
          </a:p>
          <a:p>
            <a:pPr lvl="1"/>
            <a:r>
              <a:rPr lang="en-US" sz="2200" b="1" dirty="0" smtClean="0"/>
              <a:t>Collect standardized data on each case.</a:t>
            </a:r>
          </a:p>
          <a:p>
            <a:pPr lvl="1"/>
            <a:r>
              <a:rPr lang="en-US" sz="2200" dirty="0" smtClean="0"/>
              <a:t>Find </a:t>
            </a:r>
            <a:r>
              <a:rPr lang="en-US" sz="2200" dirty="0"/>
              <a:t>common risk factors, opportunities for interventions, and suggest recommendations for future prevention strategies to policymakers</a:t>
            </a:r>
            <a:endParaRPr lang="en-US" sz="2200" dirty="0" smtClean="0"/>
          </a:p>
          <a:p>
            <a:pPr lvl="1"/>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60125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Review	</a:t>
            </a:r>
            <a:endParaRPr lang="en-US" dirty="0"/>
          </a:p>
        </p:txBody>
      </p:sp>
      <p:sp>
        <p:nvSpPr>
          <p:cNvPr id="3" name="Content Placeholder 2"/>
          <p:cNvSpPr>
            <a:spLocks noGrp="1"/>
          </p:cNvSpPr>
          <p:nvPr>
            <p:ph idx="1"/>
          </p:nvPr>
        </p:nvSpPr>
        <p:spPr>
          <a:xfrm>
            <a:off x="457200" y="775692"/>
            <a:ext cx="8229600" cy="3270459"/>
          </a:xfrm>
        </p:spPr>
        <p:txBody>
          <a:bodyPr numCol="2"/>
          <a:lstStyle/>
          <a:p>
            <a:r>
              <a:rPr lang="en-US" sz="2200" dirty="0" smtClean="0"/>
              <a:t>Available Data</a:t>
            </a:r>
          </a:p>
          <a:p>
            <a:pPr lvl="1"/>
            <a:r>
              <a:rPr lang="en-US" sz="2200" dirty="0" smtClean="0"/>
              <a:t>CNO Report</a:t>
            </a:r>
          </a:p>
          <a:p>
            <a:pPr lvl="1"/>
            <a:r>
              <a:rPr lang="en-US" sz="2200" dirty="0" smtClean="0"/>
              <a:t>DODSER</a:t>
            </a:r>
          </a:p>
          <a:p>
            <a:pPr lvl="1"/>
            <a:r>
              <a:rPr lang="en-US" sz="2200" dirty="0" smtClean="0"/>
              <a:t>Medical Encounters</a:t>
            </a:r>
          </a:p>
          <a:p>
            <a:pPr lvl="1"/>
            <a:r>
              <a:rPr lang="en-US" sz="2200" dirty="0" smtClean="0"/>
              <a:t>Pharmacy Transactions</a:t>
            </a:r>
          </a:p>
          <a:p>
            <a:pPr lvl="1"/>
            <a:r>
              <a:rPr lang="en-US" sz="2200" dirty="0" smtClean="0"/>
              <a:t>NCIS/Police Reports</a:t>
            </a:r>
          </a:p>
          <a:p>
            <a:pPr lvl="1"/>
            <a:r>
              <a:rPr lang="en-US" sz="2200" dirty="0" smtClean="0"/>
              <a:t>Deployment Histories</a:t>
            </a:r>
          </a:p>
          <a:p>
            <a:pPr lvl="2"/>
            <a:r>
              <a:rPr lang="en-US" sz="2200" dirty="0" smtClean="0"/>
              <a:t>Deployment Health Assessments</a:t>
            </a:r>
          </a:p>
          <a:p>
            <a:pPr lvl="1"/>
            <a:r>
              <a:rPr lang="en-US" sz="2200" dirty="0" smtClean="0"/>
              <a:t>Family Advocacy Program </a:t>
            </a:r>
          </a:p>
          <a:p>
            <a:pPr lvl="1"/>
            <a:r>
              <a:rPr lang="en-US" sz="2200" dirty="0" smtClean="0"/>
              <a:t>Tragedy Assistance Program for Survivors (TAPS)</a:t>
            </a:r>
          </a:p>
          <a:p>
            <a:pPr lvl="1"/>
            <a:r>
              <a:rPr lang="en-US" sz="2200" dirty="0" smtClean="0"/>
              <a:t>Personnel Records</a:t>
            </a:r>
          </a:p>
          <a:p>
            <a:pPr lvl="2"/>
            <a:r>
              <a:rPr lang="en-US" sz="2200" dirty="0" smtClean="0"/>
              <a:t>FITREPS</a:t>
            </a:r>
          </a:p>
          <a:p>
            <a:pPr lvl="2"/>
            <a:r>
              <a:rPr lang="en-US" sz="2200" dirty="0" smtClean="0"/>
              <a:t>PRIMS</a:t>
            </a:r>
          </a:p>
          <a:p>
            <a:pPr lvl="2"/>
            <a:r>
              <a:rPr lang="en-US" sz="2200" dirty="0" smtClean="0"/>
              <a:t>Accession </a:t>
            </a:r>
          </a:p>
          <a:p>
            <a:pPr lvl="1"/>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86263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endParaRPr lang="en-US" dirty="0"/>
          </a:p>
        </p:txBody>
      </p:sp>
      <p:sp>
        <p:nvSpPr>
          <p:cNvPr id="3" name="Content Placeholder 2"/>
          <p:cNvSpPr>
            <a:spLocks noGrp="1"/>
          </p:cNvSpPr>
          <p:nvPr>
            <p:ph idx="1"/>
          </p:nvPr>
        </p:nvSpPr>
        <p:spPr/>
        <p:txBody>
          <a:bodyPr/>
          <a:lstStyle/>
          <a:p>
            <a:r>
              <a:rPr lang="en-US" dirty="0" smtClean="0"/>
              <a:t>Cases divided between two groups</a:t>
            </a:r>
          </a:p>
          <a:p>
            <a:r>
              <a:rPr lang="en-US" dirty="0" smtClean="0"/>
              <a:t>Work in separate rooms</a:t>
            </a:r>
          </a:p>
          <a:p>
            <a:r>
              <a:rPr lang="en-US" dirty="0" smtClean="0"/>
              <a:t>Each person responsible for specific part of review.</a:t>
            </a:r>
          </a:p>
          <a:p>
            <a:r>
              <a:rPr lang="en-US" dirty="0" smtClean="0"/>
              <a:t>20-45 minutes to review documentation</a:t>
            </a:r>
          </a:p>
          <a:p>
            <a:r>
              <a:rPr lang="en-US" dirty="0" smtClean="0"/>
              <a:t>15-30 minutes for discussion</a:t>
            </a:r>
          </a:p>
          <a:p>
            <a:r>
              <a:rPr lang="en-US" dirty="0" smtClean="0"/>
              <a:t>59 cases over 5 days</a:t>
            </a: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340514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Request</a:t>
            </a:r>
            <a:endParaRPr lang="en-US" dirty="0"/>
          </a:p>
        </p:txBody>
      </p:sp>
      <p:sp>
        <p:nvSpPr>
          <p:cNvPr id="3" name="Content Placeholder 2"/>
          <p:cNvSpPr>
            <a:spLocks noGrp="1"/>
          </p:cNvSpPr>
          <p:nvPr>
            <p:ph idx="1"/>
          </p:nvPr>
        </p:nvSpPr>
        <p:spPr>
          <a:xfrm>
            <a:off x="457200" y="735400"/>
            <a:ext cx="8229600" cy="3270459"/>
          </a:xfrm>
        </p:spPr>
        <p:txBody>
          <a:bodyPr/>
          <a:lstStyle/>
          <a:p>
            <a:r>
              <a:rPr lang="en-US" sz="2200" dirty="0" smtClean="0"/>
              <a:t>For the CY2015 deep dive, Navy Suicide Prevention Office (N171) tasked NMCPHC to develop a suicide data collection tool for the Navy deep dive.</a:t>
            </a:r>
          </a:p>
          <a:p>
            <a:r>
              <a:rPr lang="en-US" sz="2200" dirty="0"/>
              <a:t>Prior to 2015 Deep Dive data were collected in Excel </a:t>
            </a:r>
          </a:p>
          <a:p>
            <a:pPr lvl="1"/>
            <a:r>
              <a:rPr lang="en-US" sz="2200" dirty="0" smtClean="0"/>
              <a:t>Lack of data standardization across years</a:t>
            </a:r>
            <a:endParaRPr lang="en-US" sz="2200" dirty="0"/>
          </a:p>
          <a:p>
            <a:pPr lvl="1"/>
            <a:r>
              <a:rPr lang="en-US" sz="2200" dirty="0"/>
              <a:t>More prone to data entry </a:t>
            </a:r>
            <a:r>
              <a:rPr lang="en-US" sz="2200" dirty="0" smtClean="0"/>
              <a:t>errors</a:t>
            </a:r>
          </a:p>
          <a:p>
            <a:pPr lvl="1"/>
            <a:r>
              <a:rPr lang="en-US" sz="2200" dirty="0" smtClean="0"/>
              <a:t>Did not allow for drop downs selection menus.</a:t>
            </a:r>
          </a:p>
          <a:p>
            <a:pPr lvl="1"/>
            <a:r>
              <a:rPr lang="en-US" sz="2200" dirty="0" smtClean="0"/>
              <a:t>Unfriendly interface.</a:t>
            </a:r>
          </a:p>
          <a:p>
            <a:r>
              <a:rPr lang="en-US" sz="2200" dirty="0" smtClean="0"/>
              <a:t>NMCPHC had previously created a deep dive data collection tool for a Marine Corps suicide project.</a:t>
            </a:r>
            <a:endParaRPr lang="en-US" sz="2200" dirty="0"/>
          </a:p>
          <a:p>
            <a:pPr lvl="1"/>
            <a:endParaRPr lang="en-US" dirty="0" smtClean="0"/>
          </a:p>
          <a:p>
            <a:pPr lvl="1"/>
            <a:endParaRPr lang="en-US" dirty="0" smtClean="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7210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Identify Variables</a:t>
            </a:r>
            <a:endParaRPr lang="en-US" dirty="0"/>
          </a:p>
        </p:txBody>
      </p:sp>
      <p:sp>
        <p:nvSpPr>
          <p:cNvPr id="3" name="Content Placeholder 2"/>
          <p:cNvSpPr>
            <a:spLocks noGrp="1"/>
          </p:cNvSpPr>
          <p:nvPr>
            <p:ph idx="1"/>
          </p:nvPr>
        </p:nvSpPr>
        <p:spPr>
          <a:xfrm>
            <a:off x="457200" y="730966"/>
            <a:ext cx="8229600" cy="3270459"/>
          </a:xfrm>
        </p:spPr>
        <p:txBody>
          <a:bodyPr/>
          <a:lstStyle/>
          <a:p>
            <a:r>
              <a:rPr lang="en-US" sz="1800" dirty="0" smtClean="0"/>
              <a:t>Used existing N171 Excel tool variables</a:t>
            </a:r>
          </a:p>
          <a:p>
            <a:r>
              <a:rPr lang="en-US" sz="1800" dirty="0" smtClean="0"/>
              <a:t>Met with N171 to identify new variables</a:t>
            </a:r>
          </a:p>
          <a:p>
            <a:r>
              <a:rPr lang="en-US" sz="1800" dirty="0" smtClean="0"/>
              <a:t>Data Categories</a:t>
            </a:r>
          </a:p>
          <a:p>
            <a:pPr lvl="1"/>
            <a:r>
              <a:rPr lang="en-US" sz="1800" dirty="0" smtClean="0"/>
              <a:t>Demographics</a:t>
            </a:r>
          </a:p>
          <a:p>
            <a:pPr lvl="1"/>
            <a:r>
              <a:rPr lang="en-US" sz="1800" dirty="0" smtClean="0"/>
              <a:t>Military</a:t>
            </a:r>
          </a:p>
          <a:p>
            <a:pPr lvl="1"/>
            <a:r>
              <a:rPr lang="en-US" sz="1800" dirty="0" smtClean="0"/>
              <a:t>Suicide Event</a:t>
            </a:r>
          </a:p>
          <a:p>
            <a:pPr lvl="1"/>
            <a:r>
              <a:rPr lang="en-US" sz="1800" dirty="0" smtClean="0"/>
              <a:t>Health/Medical</a:t>
            </a:r>
          </a:p>
          <a:p>
            <a:pPr lvl="1"/>
            <a:r>
              <a:rPr lang="en-US" sz="1800" dirty="0" smtClean="0"/>
              <a:t>Personal Factors</a:t>
            </a:r>
          </a:p>
          <a:p>
            <a:pPr lvl="1"/>
            <a:r>
              <a:rPr lang="en-US" sz="1800" dirty="0" smtClean="0"/>
              <a:t>Personal History</a:t>
            </a:r>
          </a:p>
          <a:p>
            <a:pPr lvl="1"/>
            <a:r>
              <a:rPr lang="en-US" sz="1800" dirty="0" smtClean="0"/>
              <a:t>Notes</a:t>
            </a:r>
          </a:p>
          <a:p>
            <a:pPr lvl="1"/>
            <a:r>
              <a:rPr lang="en-US" sz="1800" dirty="0" smtClean="0"/>
              <a:t>Data Quality</a:t>
            </a:r>
          </a:p>
          <a:p>
            <a:pPr lvl="1"/>
            <a:endParaRPr lang="en-US" sz="1800" dirty="0" smtClean="0"/>
          </a:p>
          <a:p>
            <a:pPr lvl="1"/>
            <a:endParaRPr lang="en-US" sz="1800"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8591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Build the Database</a:t>
            </a:r>
            <a:endParaRPr lang="en-US" dirty="0"/>
          </a:p>
        </p:txBody>
      </p:sp>
      <p:sp>
        <p:nvSpPr>
          <p:cNvPr id="3" name="Content Placeholder 2"/>
          <p:cNvSpPr>
            <a:spLocks noGrp="1"/>
          </p:cNvSpPr>
          <p:nvPr>
            <p:ph idx="1"/>
          </p:nvPr>
        </p:nvSpPr>
        <p:spPr>
          <a:xfrm>
            <a:off x="457200" y="835327"/>
            <a:ext cx="8229600" cy="3270459"/>
          </a:xfrm>
        </p:spPr>
        <p:txBody>
          <a:bodyPr/>
          <a:lstStyle/>
          <a:p>
            <a:r>
              <a:rPr lang="en-US" sz="2000" dirty="0" smtClean="0"/>
              <a:t>Discussed software with EDC IT staff </a:t>
            </a:r>
          </a:p>
          <a:p>
            <a:pPr lvl="1"/>
            <a:r>
              <a:rPr lang="en-US" sz="2000" dirty="0" smtClean="0"/>
              <a:t>Microsoft Access</a:t>
            </a:r>
          </a:p>
          <a:p>
            <a:pPr lvl="2"/>
            <a:r>
              <a:rPr lang="en-US" sz="2000" dirty="0" smtClean="0"/>
              <a:t>Easy to use</a:t>
            </a:r>
          </a:p>
          <a:p>
            <a:pPr lvl="2"/>
            <a:r>
              <a:rPr lang="en-US" sz="2000" dirty="0" smtClean="0"/>
              <a:t>Easy to change</a:t>
            </a:r>
          </a:p>
          <a:p>
            <a:pPr lvl="2"/>
            <a:r>
              <a:rPr lang="en-US" sz="2000" dirty="0" smtClean="0"/>
              <a:t>Export functions</a:t>
            </a:r>
          </a:p>
          <a:p>
            <a:pPr lvl="2"/>
            <a:r>
              <a:rPr lang="en-US" sz="2000" dirty="0" smtClean="0"/>
              <a:t>Free</a:t>
            </a:r>
          </a:p>
          <a:p>
            <a:r>
              <a:rPr lang="en-US" sz="2000" dirty="0" smtClean="0"/>
              <a:t>Developed a specification document for IT staff.</a:t>
            </a:r>
          </a:p>
          <a:p>
            <a:pPr marL="594360" lvl="2">
              <a:spcBef>
                <a:spcPts val="0"/>
              </a:spcBef>
              <a:buFont typeface="Wingdings" charset="2"/>
              <a:buChar char="§"/>
            </a:pPr>
            <a:r>
              <a:rPr lang="en-US" sz="2000" dirty="0"/>
              <a:t>Variable name, format, menus, rules.</a:t>
            </a:r>
          </a:p>
          <a:p>
            <a:r>
              <a:rPr lang="en-US" sz="2000" dirty="0" smtClean="0"/>
              <a:t>Multiple revisions </a:t>
            </a: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713755021"/>
      </p:ext>
    </p:extLst>
  </p:cSld>
  <p:clrMapOvr>
    <a:masterClrMapping/>
  </p:clrMapOvr>
</p:sld>
</file>

<file path=ppt/theme/theme1.xml><?xml version="1.0" encoding="utf-8"?>
<a:theme xmlns:a="http://schemas.openxmlformats.org/drawingml/2006/main" name="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894BF312B1446885AF218E04136E7" ma:contentTypeVersion="3" ma:contentTypeDescription="Create a new document." ma:contentTypeScope="" ma:versionID="53401ef3f88320d5df20c7c353a339dc">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198A19-5478-41E1-874B-CD13E5A1F873}">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9790FFD0-2151-4BE0-B833-818148C40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AE59FD2-643B-4713-B6F6-CBD316FC08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1244</TotalTime>
  <Words>790</Words>
  <Application>Microsoft Office PowerPoint</Application>
  <PresentationFormat>On-screen Show (16:9)</PresentationFormat>
  <Paragraphs>135</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Impact</vt:lpstr>
      <vt:lpstr>Wingdings</vt:lpstr>
      <vt:lpstr>NMCPHC_PPT_GENERAL_TEMPLATE_DRAFT_11Feb2016</vt:lpstr>
      <vt:lpstr>Developing a Suicide Deep Dive Data Collection Tool for the Navy</vt:lpstr>
      <vt:lpstr>PowerPoint Presentation</vt:lpstr>
      <vt:lpstr>Background: EpiData Center Department</vt:lpstr>
      <vt:lpstr>Background </vt:lpstr>
      <vt:lpstr>Record Review </vt:lpstr>
      <vt:lpstr>Process </vt:lpstr>
      <vt:lpstr>Data Collection Request</vt:lpstr>
      <vt:lpstr>Step 1: Identify Variables</vt:lpstr>
      <vt:lpstr>Step 2: Build the Database</vt:lpstr>
      <vt:lpstr>Step 3: Beta Testing</vt:lpstr>
      <vt:lpstr>PowerPoint Presentation</vt:lpstr>
      <vt:lpstr>PowerPoint Presentation</vt:lpstr>
      <vt:lpstr>PowerPoint Presentation</vt:lpstr>
      <vt:lpstr>Step 4: Finalize Data Dictionary</vt:lpstr>
      <vt:lpstr>Dictionary</vt:lpstr>
      <vt:lpstr>Step 5: Rollout</vt:lpstr>
      <vt:lpstr>Lessons Learned</vt:lpstr>
      <vt:lpstr>Acknowledgements</vt:lpstr>
    </vt:vector>
  </TitlesOfParts>
  <Company>NMCP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Genevieve (CTR)</dc:creator>
  <cp:lastModifiedBy>SpenneMM</cp:lastModifiedBy>
  <cp:revision>50</cp:revision>
  <dcterms:created xsi:type="dcterms:W3CDTF">2016-02-11T20:48:13Z</dcterms:created>
  <dcterms:modified xsi:type="dcterms:W3CDTF">2017-07-06T18:31:59Z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0x0101001D2894BF312B1446885AF218E04136E7</vt:lpwstr>
  </property>
  <property fmtid="{D5CDD505-2E9C-101B-9397-08002B2CF9AE}" pid="3" name="Order">
    <vt:r8>2700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