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handoutMasterIdLst>
    <p:handoutMasterId r:id="rId12"/>
  </p:handoutMasterIdLst>
  <p:sldIdLst>
    <p:sldId id="455" r:id="rId5"/>
    <p:sldId id="457" r:id="rId6"/>
    <p:sldId id="461" r:id="rId7"/>
    <p:sldId id="459" r:id="rId8"/>
    <p:sldId id="452" r:id="rId9"/>
    <p:sldId id="460"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a:srgbClr val="FFCCCC"/>
    <a:srgbClr val="CCCCFF"/>
    <a:srgbClr val="CCECFF"/>
    <a:srgbClr val="FFFFCC"/>
    <a:srgbClr val="2C69B2"/>
    <a:srgbClr val="A20000"/>
    <a:srgbClr val="995F2D"/>
    <a:srgbClr val="978C3B"/>
    <a:srgbClr val="D7D7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5405" autoAdjust="0"/>
  </p:normalViewPr>
  <p:slideViewPr>
    <p:cSldViewPr>
      <p:cViewPr varScale="1">
        <p:scale>
          <a:sx n="109" d="100"/>
          <a:sy n="109" d="100"/>
        </p:scale>
        <p:origin x="192" y="60"/>
      </p:cViewPr>
      <p:guideLst>
        <p:guide orient="horz" pos="2160"/>
        <p:guide pos="2880"/>
      </p:guideLst>
    </p:cSldViewPr>
  </p:slideViewPr>
  <p:outlineViewPr>
    <p:cViewPr>
      <p:scale>
        <a:sx n="33" d="100"/>
        <a:sy n="33" d="100"/>
      </p:scale>
      <p:origin x="48" y="25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6" d="100"/>
          <a:sy n="86" d="100"/>
        </p:scale>
        <p:origin x="-18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6888" cy="465138"/>
          </a:xfrm>
          <a:prstGeom prst="rect">
            <a:avLst/>
          </a:prstGeom>
        </p:spPr>
        <p:txBody>
          <a:bodyPr vert="horz" lIns="93245" tIns="46623" rIns="93245" bIns="46623"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1928" y="0"/>
            <a:ext cx="3036888" cy="465138"/>
          </a:xfrm>
          <a:prstGeom prst="rect">
            <a:avLst/>
          </a:prstGeom>
        </p:spPr>
        <p:txBody>
          <a:bodyPr vert="horz" lIns="93245" tIns="46623" rIns="93245" bIns="46623" rtlCol="0"/>
          <a:lstStyle>
            <a:lvl1pPr algn="r" fontAlgn="auto">
              <a:spcBef>
                <a:spcPts val="0"/>
              </a:spcBef>
              <a:spcAft>
                <a:spcPts val="0"/>
              </a:spcAft>
              <a:defRPr sz="1200">
                <a:latin typeface="+mn-lt"/>
              </a:defRPr>
            </a:lvl1pPr>
          </a:lstStyle>
          <a:p>
            <a:pPr>
              <a:defRPr/>
            </a:pPr>
            <a:fld id="{3E045F53-59DD-47EA-8970-7F48DEDE89EB}" type="datetimeFigureOut">
              <a:rPr lang="en-US"/>
              <a:pPr>
                <a:defRPr/>
              </a:pPr>
              <a:t>7/27/2017</a:t>
            </a:fld>
            <a:endParaRPr lang="en-US" dirty="0"/>
          </a:p>
        </p:txBody>
      </p:sp>
      <p:sp>
        <p:nvSpPr>
          <p:cNvPr id="4" name="Footer Placeholder 3"/>
          <p:cNvSpPr>
            <a:spLocks noGrp="1"/>
          </p:cNvSpPr>
          <p:nvPr>
            <p:ph type="ftr" sz="quarter" idx="2"/>
          </p:nvPr>
        </p:nvSpPr>
        <p:spPr>
          <a:xfrm>
            <a:off x="3" y="8829675"/>
            <a:ext cx="3036888" cy="465138"/>
          </a:xfrm>
          <a:prstGeom prst="rect">
            <a:avLst/>
          </a:prstGeom>
        </p:spPr>
        <p:txBody>
          <a:bodyPr vert="horz" lIns="93245" tIns="46623" rIns="93245" bIns="46623"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1928" y="8829675"/>
            <a:ext cx="3036888" cy="465138"/>
          </a:xfrm>
          <a:prstGeom prst="rect">
            <a:avLst/>
          </a:prstGeom>
        </p:spPr>
        <p:txBody>
          <a:bodyPr vert="horz" lIns="93245" tIns="46623" rIns="93245" bIns="46623" rtlCol="0" anchor="b"/>
          <a:lstStyle>
            <a:lvl1pPr algn="r" fontAlgn="auto">
              <a:spcBef>
                <a:spcPts val="0"/>
              </a:spcBef>
              <a:spcAft>
                <a:spcPts val="0"/>
              </a:spcAft>
              <a:defRPr sz="1200">
                <a:latin typeface="+mn-lt"/>
              </a:defRPr>
            </a:lvl1pPr>
          </a:lstStyle>
          <a:p>
            <a:pPr>
              <a:defRPr/>
            </a:pPr>
            <a:fld id="{93636EA9-7DB1-442E-B994-87C4C321F14A}" type="slidenum">
              <a:rPr lang="en-US"/>
              <a:pPr>
                <a:defRPr/>
              </a:pPr>
              <a:t>‹#›</a:t>
            </a:fld>
            <a:endParaRPr lang="en-US" dirty="0"/>
          </a:p>
        </p:txBody>
      </p:sp>
    </p:spTree>
    <p:extLst>
      <p:ext uri="{BB962C8B-B14F-4D97-AF65-F5344CB8AC3E}">
        <p14:creationId xmlns:p14="http://schemas.microsoft.com/office/powerpoint/2010/main" val="1785008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6888" cy="465138"/>
          </a:xfrm>
          <a:prstGeom prst="rect">
            <a:avLst/>
          </a:prstGeom>
        </p:spPr>
        <p:txBody>
          <a:bodyPr vert="horz" lIns="93245" tIns="46623" rIns="93245" bIns="46623"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928" y="0"/>
            <a:ext cx="3036888" cy="465138"/>
          </a:xfrm>
          <a:prstGeom prst="rect">
            <a:avLst/>
          </a:prstGeom>
        </p:spPr>
        <p:txBody>
          <a:bodyPr vert="horz" lIns="93245" tIns="46623" rIns="93245" bIns="46623" rtlCol="0"/>
          <a:lstStyle>
            <a:lvl1pPr algn="r" fontAlgn="auto">
              <a:spcBef>
                <a:spcPts val="0"/>
              </a:spcBef>
              <a:spcAft>
                <a:spcPts val="0"/>
              </a:spcAft>
              <a:defRPr sz="1200">
                <a:latin typeface="+mn-lt"/>
              </a:defRPr>
            </a:lvl1pPr>
          </a:lstStyle>
          <a:p>
            <a:pPr>
              <a:defRPr/>
            </a:pPr>
            <a:fld id="{CB5E5DC5-C6BE-4436-A832-79C87746CCD4}" type="datetimeFigureOut">
              <a:rPr lang="en-US"/>
              <a:pPr>
                <a:defRPr/>
              </a:pPr>
              <a:t>7/27/2017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245" tIns="46623" rIns="93245" bIns="46623" rtlCol="0" anchor="ctr"/>
          <a:lstStyle/>
          <a:p>
            <a:pPr lvl="0"/>
            <a:endParaRPr lang="en-US" noProof="0" dirty="0"/>
          </a:p>
        </p:txBody>
      </p:sp>
      <p:sp>
        <p:nvSpPr>
          <p:cNvPr id="5" name="Notes Placeholder 4"/>
          <p:cNvSpPr>
            <a:spLocks noGrp="1"/>
          </p:cNvSpPr>
          <p:nvPr>
            <p:ph type="body" sz="quarter" idx="3"/>
          </p:nvPr>
        </p:nvSpPr>
        <p:spPr>
          <a:xfrm>
            <a:off x="701675" y="4416429"/>
            <a:ext cx="5607050" cy="4183063"/>
          </a:xfrm>
          <a:prstGeom prst="rect">
            <a:avLst/>
          </a:prstGeom>
        </p:spPr>
        <p:txBody>
          <a:bodyPr vert="horz" lIns="93245" tIns="46623" rIns="93245" bIns="466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3" y="8829675"/>
            <a:ext cx="3036888" cy="465138"/>
          </a:xfrm>
          <a:prstGeom prst="rect">
            <a:avLst/>
          </a:prstGeom>
        </p:spPr>
        <p:txBody>
          <a:bodyPr vert="horz" lIns="93245" tIns="46623" rIns="93245" bIns="46623"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928" y="8829675"/>
            <a:ext cx="3036888" cy="465138"/>
          </a:xfrm>
          <a:prstGeom prst="rect">
            <a:avLst/>
          </a:prstGeom>
        </p:spPr>
        <p:txBody>
          <a:bodyPr vert="horz" lIns="93245" tIns="46623" rIns="93245" bIns="46623" rtlCol="0" anchor="b"/>
          <a:lstStyle>
            <a:lvl1pPr algn="r" fontAlgn="auto">
              <a:spcBef>
                <a:spcPts val="0"/>
              </a:spcBef>
              <a:spcAft>
                <a:spcPts val="0"/>
              </a:spcAft>
              <a:defRPr sz="1200">
                <a:latin typeface="+mn-lt"/>
              </a:defRPr>
            </a:lvl1pPr>
          </a:lstStyle>
          <a:p>
            <a:pPr>
              <a:defRPr/>
            </a:pPr>
            <a:fld id="{7759F2B1-657A-4D43-AC1C-884C792B49D0}" type="slidenum">
              <a:rPr lang="en-US"/>
              <a:pPr>
                <a:defRPr/>
              </a:pPr>
              <a:t>‹#›</a:t>
            </a:fld>
            <a:endParaRPr lang="en-US" dirty="0"/>
          </a:p>
        </p:txBody>
      </p:sp>
    </p:spTree>
    <p:extLst>
      <p:ext uri="{BB962C8B-B14F-4D97-AF65-F5344CB8AC3E}">
        <p14:creationId xmlns:p14="http://schemas.microsoft.com/office/powerpoint/2010/main" val="1909089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2</a:t>
            </a:fld>
            <a:endParaRPr lang="en-US" dirty="0"/>
          </a:p>
        </p:txBody>
      </p:sp>
    </p:spTree>
    <p:extLst>
      <p:ext uri="{BB962C8B-B14F-4D97-AF65-F5344CB8AC3E}">
        <p14:creationId xmlns:p14="http://schemas.microsoft.com/office/powerpoint/2010/main" val="3722474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4</a:t>
            </a:fld>
            <a:endParaRPr lang="en-US" dirty="0"/>
          </a:p>
        </p:txBody>
      </p:sp>
    </p:spTree>
    <p:extLst>
      <p:ext uri="{BB962C8B-B14F-4D97-AF65-F5344CB8AC3E}">
        <p14:creationId xmlns:p14="http://schemas.microsoft.com/office/powerpoint/2010/main" val="17999688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524000"/>
            <a:ext cx="7772400" cy="1470025"/>
          </a:xfrm>
        </p:spPr>
        <p:txBody>
          <a:bodyPr>
            <a:normAutofit/>
          </a:bodyPr>
          <a:lstStyle>
            <a:lvl1pPr algn="ctr">
              <a:defRPr sz="36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352800"/>
            <a:ext cx="6400800" cy="685800"/>
          </a:xfrm>
        </p:spPr>
        <p:txBody>
          <a:bodyPr>
            <a:normAutofit/>
          </a:bodyPr>
          <a:lstStyle>
            <a:lvl1pPr marL="0" indent="0" algn="ctr">
              <a:buNone/>
              <a:defRPr sz="280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4343400"/>
            <a:ext cx="2362200" cy="2362200"/>
          </a:xfrm>
          <a:prstGeom prst="rect">
            <a:avLst/>
          </a:prstGeom>
          <a:effectLst>
            <a:outerShdw blurRad="50800" dist="38100" dir="2700000" algn="tl" rotWithShape="0">
              <a:prstClr val="black">
                <a:alpha val="40000"/>
              </a:prstClr>
            </a:outerShdw>
          </a:effectLst>
        </p:spPr>
      </p:pic>
      <p:sp>
        <p:nvSpPr>
          <p:cNvPr id="10" name="TextBox 9"/>
          <p:cNvSpPr txBox="1"/>
          <p:nvPr userDrawn="1"/>
        </p:nvSpPr>
        <p:spPr>
          <a:xfrm>
            <a:off x="3200400" y="6464300"/>
            <a:ext cx="5943600" cy="307975"/>
          </a:xfrm>
          <a:prstGeom prst="rect">
            <a:avLst/>
          </a:prstGeom>
          <a:noFill/>
        </p:spPr>
        <p:txBody>
          <a:bodyPr>
            <a:spAutoFit/>
          </a:bodyPr>
          <a:lstStyle/>
          <a:p>
            <a:pPr algn="r" fontAlgn="auto">
              <a:spcBef>
                <a:spcPts val="0"/>
              </a:spcBef>
              <a:spcAft>
                <a:spcPts val="0"/>
              </a:spcAft>
              <a:defRPr/>
            </a:pPr>
            <a:r>
              <a:rPr lang="en-US" sz="1400" b="1" dirty="0" smtClean="0">
                <a:solidFill>
                  <a:schemeClr val="bg1"/>
                </a:solidFill>
                <a:latin typeface="Arial"/>
                <a:ea typeface="Copperplate-Gothic-Light" pitchFamily="2" charset="0"/>
                <a:cs typeface="Arial"/>
              </a:rPr>
              <a:t>DEFENSE SUICIDE PREVENTION OFFICE</a:t>
            </a:r>
            <a:endParaRPr lang="en-US" sz="1400" b="1" dirty="0">
              <a:solidFill>
                <a:schemeClr val="bg1"/>
              </a:solidFill>
              <a:latin typeface="Arial"/>
              <a:ea typeface="Copperplate-Gothic-Light" pitchFamily="2" charset="0"/>
              <a:cs typeface="Arial"/>
            </a:endParaRPr>
          </a:p>
        </p:txBody>
      </p:sp>
      <p:sp>
        <p:nvSpPr>
          <p:cNvPr id="11" name="Footer Placeholder 4"/>
          <p:cNvSpPr txBox="1">
            <a:spLocks/>
          </p:cNvSpPr>
          <p:nvPr userDrawn="1"/>
        </p:nvSpPr>
        <p:spPr>
          <a:xfrm>
            <a:off x="3124200" y="0"/>
            <a:ext cx="2895600" cy="365125"/>
          </a:xfrm>
          <a:prstGeom prst="rect">
            <a:avLst/>
          </a:prstGeom>
        </p:spPr>
        <p:txBody>
          <a:bodyPr vert="horz" lIns="91440" tIns="45720" rIns="91440" bIns="45720" rtlCol="0" anchor="ctr"/>
          <a:lstStyle>
            <a:defPPr>
              <a:defRPr lang="en-US"/>
            </a:defPPr>
            <a:lvl1pPr marL="0" algn="ctr" defTabSz="914400" rtl="0" eaLnBrk="1" fontAlgn="auto" latinLnBrk="0" hangingPunct="1">
              <a:spcBef>
                <a:spcPts val="0"/>
              </a:spcBef>
              <a:spcAft>
                <a:spcPts val="0"/>
              </a:spcAft>
              <a:defRPr sz="1200" b="1" kern="1200">
                <a:solidFill>
                  <a:srgbClr val="FF000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CLASSIFICATION (U)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1600200"/>
            <a:ext cx="8229600" cy="4525963"/>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990600" y="533400"/>
            <a:ext cx="7162800" cy="838200"/>
          </a:xfrm>
        </p:spPr>
        <p:txBody>
          <a:bodyPr>
            <a:normAutofit/>
          </a:bodyPr>
          <a:lstStyle>
            <a:lvl1pPr algn="ctr">
              <a:defRPr sz="28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9" name="Slide Number Placeholder 5"/>
          <p:cNvSpPr>
            <a:spLocks noGrp="1"/>
          </p:cNvSpPr>
          <p:nvPr>
            <p:ph type="sldNum" sz="quarter" idx="12"/>
          </p:nvPr>
        </p:nvSpPr>
        <p:spPr>
          <a:xfrm>
            <a:off x="8610600" y="6629400"/>
            <a:ext cx="533400" cy="365125"/>
          </a:xfrm>
          <a:prstGeom prst="rect">
            <a:avLst/>
          </a:prstGeom>
        </p:spPr>
        <p:txBody>
          <a:bodyPr/>
          <a:lstStyle>
            <a:lvl1pPr algn="r" fontAlgn="auto">
              <a:spcBef>
                <a:spcPts val="0"/>
              </a:spcBef>
              <a:spcAft>
                <a:spcPts val="0"/>
              </a:spcAft>
              <a:defRPr sz="1000">
                <a:latin typeface="Arial" panose="020B0604020202020204" pitchFamily="34" charset="0"/>
                <a:cs typeface="Arial" panose="020B0604020202020204" pitchFamily="34" charset="0"/>
              </a:defRPr>
            </a:lvl1pPr>
          </a:lstStyle>
          <a:p>
            <a:pPr>
              <a:defRPr/>
            </a:pPr>
            <a:fld id="{2866A3C2-01FD-480D-937A-1689A91DD280}" type="slidenum">
              <a:rPr lang="en-US" smtClean="0"/>
              <a:pPr>
                <a:defRPr/>
              </a:pPr>
              <a:t>‹#›</a:t>
            </a:fld>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76200"/>
            <a:ext cx="1371599" cy="1371599"/>
          </a:xfrm>
          <a:prstGeom prst="rect">
            <a:avLst/>
          </a:prstGeom>
        </p:spPr>
      </p:pic>
      <p:sp>
        <p:nvSpPr>
          <p:cNvPr id="12" name="Footer Placeholder 4"/>
          <p:cNvSpPr txBox="1">
            <a:spLocks/>
          </p:cNvSpPr>
          <p:nvPr userDrawn="1"/>
        </p:nvSpPr>
        <p:spPr>
          <a:xfrm>
            <a:off x="3352800" y="6572250"/>
            <a:ext cx="2895600" cy="365125"/>
          </a:xfrm>
          <a:prstGeom prst="rect">
            <a:avLst/>
          </a:prstGeom>
        </p:spPr>
        <p:txBody>
          <a:bodyPr vert="horz" lIns="91440" tIns="45720" rIns="91440" bIns="45720" rtlCol="0" anchor="ctr"/>
          <a:lstStyle>
            <a:defPPr>
              <a:defRPr lang="en-US"/>
            </a:defPPr>
            <a:lvl1pPr marL="0" algn="ctr" defTabSz="914400" rtl="0" eaLnBrk="1" fontAlgn="auto" latinLnBrk="0" hangingPunct="1">
              <a:spcBef>
                <a:spcPts val="0"/>
              </a:spcBef>
              <a:spcAft>
                <a:spcPts val="0"/>
              </a:spcAft>
              <a:defRPr sz="1200" b="1" kern="1200">
                <a:solidFill>
                  <a:srgbClr val="FF000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dirty="0" smtClean="0"/>
              <a:t>CLASSIFICATION (U)</a:t>
            </a:r>
            <a:endParaRPr lang="en-US" dirty="0"/>
          </a:p>
        </p:txBody>
      </p:sp>
      <p:sp>
        <p:nvSpPr>
          <p:cNvPr id="13" name="TextBox 12"/>
          <p:cNvSpPr txBox="1"/>
          <p:nvPr userDrawn="1"/>
        </p:nvSpPr>
        <p:spPr>
          <a:xfrm>
            <a:off x="3200400" y="95250"/>
            <a:ext cx="5943600" cy="307975"/>
          </a:xfrm>
          <a:prstGeom prst="rect">
            <a:avLst/>
          </a:prstGeom>
          <a:noFill/>
        </p:spPr>
        <p:txBody>
          <a:bodyPr>
            <a:spAutoFit/>
          </a:bodyPr>
          <a:lstStyle/>
          <a:p>
            <a:pPr algn="r" fontAlgn="auto">
              <a:spcBef>
                <a:spcPts val="0"/>
              </a:spcBef>
              <a:spcAft>
                <a:spcPts val="0"/>
              </a:spcAft>
              <a:defRPr/>
            </a:pPr>
            <a:r>
              <a:rPr lang="en-US" sz="1400" b="1" dirty="0" smtClean="0">
                <a:solidFill>
                  <a:schemeClr val="bg1"/>
                </a:solidFill>
                <a:latin typeface="Arial"/>
                <a:ea typeface="Copperplate-Gothic-Light" pitchFamily="2" charset="0"/>
                <a:cs typeface="Arial"/>
              </a:rPr>
              <a:t>DEFENSE SUICIDE PREVENTION OFFICE</a:t>
            </a:r>
            <a:endParaRPr lang="en-US" sz="1400" b="1" dirty="0">
              <a:solidFill>
                <a:schemeClr val="bg1"/>
              </a:solidFill>
              <a:latin typeface="Arial"/>
              <a:ea typeface="Copperplate-Gothic-Light" pitchFamily="2" charset="0"/>
              <a:cs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335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3733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7335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733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990600" y="533400"/>
            <a:ext cx="7162800" cy="838200"/>
          </a:xfrm>
        </p:spPr>
        <p:txBody>
          <a:bodyPr>
            <a:normAutofit/>
          </a:bodyPr>
          <a:lstStyle>
            <a:lvl1pPr algn="ctr">
              <a:defRPr sz="28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16" name="Slide Number Placeholder 5"/>
          <p:cNvSpPr>
            <a:spLocks noGrp="1"/>
          </p:cNvSpPr>
          <p:nvPr>
            <p:ph type="sldNum" sz="quarter" idx="12"/>
          </p:nvPr>
        </p:nvSpPr>
        <p:spPr>
          <a:xfrm>
            <a:off x="8610600" y="6629400"/>
            <a:ext cx="533400" cy="365125"/>
          </a:xfrm>
          <a:prstGeom prst="rect">
            <a:avLst/>
          </a:prstGeom>
        </p:spPr>
        <p:txBody>
          <a:bodyPr/>
          <a:lstStyle>
            <a:lvl1pPr algn="r" fontAlgn="auto">
              <a:spcBef>
                <a:spcPts val="0"/>
              </a:spcBef>
              <a:spcAft>
                <a:spcPts val="0"/>
              </a:spcAft>
              <a:defRPr sz="1000">
                <a:latin typeface="Arial" panose="020B0604020202020204" pitchFamily="34" charset="0"/>
                <a:cs typeface="Arial" panose="020B0604020202020204" pitchFamily="34" charset="0"/>
              </a:defRPr>
            </a:lvl1pPr>
          </a:lstStyle>
          <a:p>
            <a:pPr>
              <a:defRPr/>
            </a:pPr>
            <a:fld id="{2866A3C2-01FD-480D-937A-1689A91DD280}" type="slidenum">
              <a:rPr lang="en-US" smtClean="0"/>
              <a:pPr>
                <a:defRPr/>
              </a:pPr>
              <a:t>‹#›</a:t>
            </a:fld>
            <a:endParaRPr lang="en-US" dirty="0"/>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76200"/>
            <a:ext cx="1371599" cy="1371599"/>
          </a:xfrm>
          <a:prstGeom prst="rect">
            <a:avLst/>
          </a:prstGeom>
        </p:spPr>
      </p:pic>
      <p:sp>
        <p:nvSpPr>
          <p:cNvPr id="18" name="Footer Placeholder 4"/>
          <p:cNvSpPr txBox="1">
            <a:spLocks/>
          </p:cNvSpPr>
          <p:nvPr userDrawn="1"/>
        </p:nvSpPr>
        <p:spPr>
          <a:xfrm>
            <a:off x="-50802" y="6569075"/>
            <a:ext cx="2895600" cy="365125"/>
          </a:xfrm>
          <a:prstGeom prst="rect">
            <a:avLst/>
          </a:prstGeom>
        </p:spPr>
        <p:txBody>
          <a:bodyPr vert="horz" lIns="91440" tIns="45720" rIns="91440" bIns="45720" rtlCol="0" anchor="ctr"/>
          <a:lstStyle>
            <a:defPPr>
              <a:defRPr lang="en-US"/>
            </a:defPPr>
            <a:lvl1pPr marL="0" algn="ctr" defTabSz="914400" rtl="0" eaLnBrk="1" fontAlgn="auto" latinLnBrk="0" hangingPunct="1">
              <a:spcBef>
                <a:spcPts val="0"/>
              </a:spcBef>
              <a:spcAft>
                <a:spcPts val="0"/>
              </a:spcAft>
              <a:defRPr sz="1200" b="1" kern="1200">
                <a:solidFill>
                  <a:srgbClr val="FF000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defRPr/>
            </a:pPr>
            <a:r>
              <a:rPr lang="en-US" dirty="0" smtClean="0"/>
              <a:t>CLASSIFICATION (U)</a:t>
            </a:r>
            <a:endParaRPr lang="en-US" dirty="0"/>
          </a:p>
        </p:txBody>
      </p:sp>
      <p:sp>
        <p:nvSpPr>
          <p:cNvPr id="19" name="TextBox 18"/>
          <p:cNvSpPr txBox="1"/>
          <p:nvPr userDrawn="1"/>
        </p:nvSpPr>
        <p:spPr>
          <a:xfrm>
            <a:off x="3200400" y="0"/>
            <a:ext cx="5943600" cy="307975"/>
          </a:xfrm>
          <a:prstGeom prst="rect">
            <a:avLst/>
          </a:prstGeom>
          <a:noFill/>
        </p:spPr>
        <p:txBody>
          <a:bodyPr>
            <a:spAutoFit/>
          </a:bodyPr>
          <a:lstStyle/>
          <a:p>
            <a:pPr algn="r" fontAlgn="auto">
              <a:spcBef>
                <a:spcPts val="0"/>
              </a:spcBef>
              <a:spcAft>
                <a:spcPts val="0"/>
              </a:spcAft>
              <a:defRPr/>
            </a:pPr>
            <a:r>
              <a:rPr lang="en-US" sz="1400" b="1" dirty="0" smtClean="0">
                <a:solidFill>
                  <a:schemeClr val="bg1"/>
                </a:solidFill>
                <a:latin typeface="Arial"/>
                <a:ea typeface="Copperplate-Gothic-Light" pitchFamily="2" charset="0"/>
                <a:cs typeface="Arial"/>
              </a:rPr>
              <a:t>DEFENSE SUICIDE PREVENTION OFFICE</a:t>
            </a:r>
            <a:endParaRPr lang="en-US" sz="1400" b="1" dirty="0">
              <a:solidFill>
                <a:schemeClr val="bg1"/>
              </a:solidFill>
              <a:latin typeface="Arial"/>
              <a:ea typeface="Copperplate-Gothic-Light" pitchFamily="2" charset="0"/>
              <a:cs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a:xfrm>
            <a:off x="3124200" y="6492875"/>
            <a:ext cx="2895600" cy="365125"/>
          </a:xfrm>
          <a:prstGeom prst="rect">
            <a:avLst/>
          </a:prstGeom>
        </p:spPr>
        <p:txBody>
          <a:bodyPr/>
          <a:lstStyle>
            <a:lvl1pPr algn="ctr" fontAlgn="auto">
              <a:spcBef>
                <a:spcPts val="0"/>
              </a:spcBef>
              <a:spcAft>
                <a:spcPts val="0"/>
              </a:spcAft>
              <a:defRPr sz="1200">
                <a:latin typeface="Garamond" pitchFamily="18" charset="0"/>
              </a:defRPr>
            </a:lvl1pPr>
          </a:lstStyle>
          <a:p>
            <a:pPr>
              <a:defRPr/>
            </a:pPr>
            <a:r>
              <a:rPr lang="en-US" dirty="0"/>
              <a:t>Pre-decisional – Not for Release</a:t>
            </a:r>
          </a:p>
        </p:txBody>
      </p:sp>
      <p:sp>
        <p:nvSpPr>
          <p:cNvPr id="7" name="Slide Number Placeholder 5"/>
          <p:cNvSpPr>
            <a:spLocks noGrp="1"/>
          </p:cNvSpPr>
          <p:nvPr>
            <p:ph type="sldNum" sz="quarter" idx="12"/>
          </p:nvPr>
        </p:nvSpPr>
        <p:spPr>
          <a:xfrm>
            <a:off x="8458200" y="6492875"/>
            <a:ext cx="533400" cy="365125"/>
          </a:xfrm>
          <a:prstGeom prst="rect">
            <a:avLst/>
          </a:prstGeom>
        </p:spPr>
        <p:txBody>
          <a:bodyPr/>
          <a:lstStyle>
            <a:lvl1pPr algn="r" fontAlgn="auto">
              <a:spcBef>
                <a:spcPts val="0"/>
              </a:spcBef>
              <a:spcAft>
                <a:spcPts val="0"/>
              </a:spcAft>
              <a:defRPr sz="1200">
                <a:latin typeface="Garamond" pitchFamily="18" charset="0"/>
              </a:defRPr>
            </a:lvl1pPr>
          </a:lstStyle>
          <a:p>
            <a:pPr>
              <a:defRPr/>
            </a:pPr>
            <a:fld id="{A34B857D-C45F-4EC9-8BE6-E799A82F81A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a:xfrm>
            <a:off x="3124200" y="6492875"/>
            <a:ext cx="2895600" cy="365125"/>
          </a:xfrm>
          <a:prstGeom prst="rect">
            <a:avLst/>
          </a:prstGeom>
        </p:spPr>
        <p:txBody>
          <a:bodyPr/>
          <a:lstStyle>
            <a:lvl1pPr algn="ctr" fontAlgn="auto">
              <a:spcBef>
                <a:spcPts val="0"/>
              </a:spcBef>
              <a:spcAft>
                <a:spcPts val="0"/>
              </a:spcAft>
              <a:defRPr sz="1200">
                <a:latin typeface="Garamond" pitchFamily="18" charset="0"/>
              </a:defRPr>
            </a:lvl1pPr>
          </a:lstStyle>
          <a:p>
            <a:pPr>
              <a:defRPr/>
            </a:pPr>
            <a:r>
              <a:rPr lang="en-US" dirty="0"/>
              <a:t>Pre-decisional – Not for Release</a:t>
            </a:r>
          </a:p>
        </p:txBody>
      </p:sp>
      <p:sp>
        <p:nvSpPr>
          <p:cNvPr id="7" name="Slide Number Placeholder 5"/>
          <p:cNvSpPr>
            <a:spLocks noGrp="1"/>
          </p:cNvSpPr>
          <p:nvPr>
            <p:ph type="sldNum" sz="quarter" idx="12"/>
          </p:nvPr>
        </p:nvSpPr>
        <p:spPr>
          <a:xfrm>
            <a:off x="8458200" y="6492875"/>
            <a:ext cx="533400" cy="365125"/>
          </a:xfrm>
          <a:prstGeom prst="rect">
            <a:avLst/>
          </a:prstGeom>
        </p:spPr>
        <p:txBody>
          <a:bodyPr/>
          <a:lstStyle>
            <a:lvl1pPr algn="r" fontAlgn="auto">
              <a:spcBef>
                <a:spcPts val="0"/>
              </a:spcBef>
              <a:spcAft>
                <a:spcPts val="0"/>
              </a:spcAft>
              <a:defRPr sz="1200">
                <a:latin typeface="Garamond" pitchFamily="18" charset="0"/>
              </a:defRPr>
            </a:lvl1pPr>
          </a:lstStyle>
          <a:p>
            <a:pPr>
              <a:defRPr/>
            </a:pPr>
            <a:fld id="{6666B785-8D98-47BF-AC17-21292448FE9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492875"/>
            <a:ext cx="2895600" cy="365125"/>
          </a:xfrm>
          <a:prstGeom prst="rect">
            <a:avLst/>
          </a:prstGeom>
        </p:spPr>
        <p:txBody>
          <a:bodyPr/>
          <a:lstStyle>
            <a:lvl1pPr algn="ctr" fontAlgn="auto">
              <a:spcBef>
                <a:spcPts val="0"/>
              </a:spcBef>
              <a:spcAft>
                <a:spcPts val="0"/>
              </a:spcAft>
              <a:defRPr sz="1200">
                <a:latin typeface="Garamond" pitchFamily="18" charset="0"/>
              </a:defRPr>
            </a:lvl1pPr>
          </a:lstStyle>
          <a:p>
            <a:pPr>
              <a:defRPr/>
            </a:pPr>
            <a:r>
              <a:rPr lang="en-US" dirty="0"/>
              <a:t>Pre-decisional – Not for Release</a:t>
            </a:r>
          </a:p>
        </p:txBody>
      </p:sp>
      <p:sp>
        <p:nvSpPr>
          <p:cNvPr id="6" name="Slide Number Placeholder 5"/>
          <p:cNvSpPr>
            <a:spLocks noGrp="1"/>
          </p:cNvSpPr>
          <p:nvPr>
            <p:ph type="sldNum" sz="quarter" idx="12"/>
          </p:nvPr>
        </p:nvSpPr>
        <p:spPr>
          <a:xfrm>
            <a:off x="8458200" y="6492875"/>
            <a:ext cx="533400" cy="365125"/>
          </a:xfrm>
          <a:prstGeom prst="rect">
            <a:avLst/>
          </a:prstGeom>
        </p:spPr>
        <p:txBody>
          <a:bodyPr/>
          <a:lstStyle>
            <a:lvl1pPr algn="r" fontAlgn="auto">
              <a:spcBef>
                <a:spcPts val="0"/>
              </a:spcBef>
              <a:spcAft>
                <a:spcPts val="0"/>
              </a:spcAft>
              <a:defRPr sz="1200">
                <a:latin typeface="Garamond" pitchFamily="18" charset="0"/>
              </a:defRPr>
            </a:lvl1pPr>
          </a:lstStyle>
          <a:p>
            <a:pPr>
              <a:defRPr/>
            </a:pPr>
            <a:fld id="{E058F596-3BF9-481E-8F93-8B4E5FCCE6D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492875"/>
            <a:ext cx="2895600" cy="365125"/>
          </a:xfrm>
          <a:prstGeom prst="rect">
            <a:avLst/>
          </a:prstGeom>
        </p:spPr>
        <p:txBody>
          <a:bodyPr/>
          <a:lstStyle>
            <a:lvl1pPr algn="ctr" fontAlgn="auto">
              <a:spcBef>
                <a:spcPts val="0"/>
              </a:spcBef>
              <a:spcAft>
                <a:spcPts val="0"/>
              </a:spcAft>
              <a:defRPr sz="1200">
                <a:latin typeface="Garamond" pitchFamily="18" charset="0"/>
              </a:defRPr>
            </a:lvl1pPr>
          </a:lstStyle>
          <a:p>
            <a:pPr>
              <a:defRPr/>
            </a:pPr>
            <a:r>
              <a:rPr lang="en-US" dirty="0"/>
              <a:t>Pre-decisional – Not for Release</a:t>
            </a:r>
          </a:p>
        </p:txBody>
      </p:sp>
      <p:sp>
        <p:nvSpPr>
          <p:cNvPr id="6" name="Slide Number Placeholder 5"/>
          <p:cNvSpPr>
            <a:spLocks noGrp="1"/>
          </p:cNvSpPr>
          <p:nvPr>
            <p:ph type="sldNum" sz="quarter" idx="12"/>
          </p:nvPr>
        </p:nvSpPr>
        <p:spPr>
          <a:xfrm>
            <a:off x="8458200" y="6492875"/>
            <a:ext cx="533400" cy="365125"/>
          </a:xfrm>
          <a:prstGeom prst="rect">
            <a:avLst/>
          </a:prstGeom>
        </p:spPr>
        <p:txBody>
          <a:bodyPr/>
          <a:lstStyle>
            <a:lvl1pPr algn="r" fontAlgn="auto">
              <a:spcBef>
                <a:spcPts val="0"/>
              </a:spcBef>
              <a:spcAft>
                <a:spcPts val="0"/>
              </a:spcAft>
              <a:defRPr sz="1200">
                <a:latin typeface="Garamond" pitchFamily="18" charset="0"/>
              </a:defRPr>
            </a:lvl1pPr>
          </a:lstStyle>
          <a:p>
            <a:pPr>
              <a:defRPr/>
            </a:pPr>
            <a:fld id="{2866A3C2-01FD-480D-937A-1689A91DD28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7800" y="274638"/>
            <a:ext cx="7239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618" r:id="rId1"/>
    <p:sldLayoutId id="2147484619" r:id="rId2"/>
    <p:sldLayoutId id="2147484621" r:id="rId3"/>
    <p:sldLayoutId id="2147484622" r:id="rId4"/>
    <p:sldLayoutId id="2147484623" r:id="rId5"/>
    <p:sldLayoutId id="2147484624" r:id="rId6"/>
    <p:sldLayoutId id="2147484625" r:id="rId7"/>
  </p:sldLayoutIdLst>
  <p:hf hdr="0" ftr="0" dt="0"/>
  <p:txStyles>
    <p:titleStyle>
      <a:lvl1pPr algn="l" rtl="0" eaLnBrk="0" fontAlgn="base" hangingPunct="0">
        <a:spcBef>
          <a:spcPct val="0"/>
        </a:spcBef>
        <a:spcAft>
          <a:spcPct val="0"/>
        </a:spcAft>
        <a:defRPr sz="2800" b="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a:solidFill>
            <a:schemeClr val="tx1"/>
          </a:solidFill>
          <a:latin typeface="Arial" pitchFamily="34" charset="0"/>
          <a:cs typeface="Arial" pitchFamily="34" charset="0"/>
        </a:defRPr>
      </a:lvl2pPr>
      <a:lvl3pPr algn="l" rtl="0" eaLnBrk="0" fontAlgn="base" hangingPunct="0">
        <a:spcBef>
          <a:spcPct val="0"/>
        </a:spcBef>
        <a:spcAft>
          <a:spcPct val="0"/>
        </a:spcAft>
        <a:defRPr sz="2800" b="1">
          <a:solidFill>
            <a:schemeClr val="tx1"/>
          </a:solidFill>
          <a:latin typeface="Arial" pitchFamily="34" charset="0"/>
          <a:cs typeface="Arial" pitchFamily="34" charset="0"/>
        </a:defRPr>
      </a:lvl3pPr>
      <a:lvl4pPr algn="l" rtl="0" eaLnBrk="0" fontAlgn="base" hangingPunct="0">
        <a:spcBef>
          <a:spcPct val="0"/>
        </a:spcBef>
        <a:spcAft>
          <a:spcPct val="0"/>
        </a:spcAft>
        <a:defRPr sz="2800" b="1">
          <a:solidFill>
            <a:schemeClr val="tx1"/>
          </a:solidFill>
          <a:latin typeface="Arial" pitchFamily="34" charset="0"/>
          <a:cs typeface="Arial" pitchFamily="34" charset="0"/>
        </a:defRPr>
      </a:lvl4pPr>
      <a:lvl5pPr algn="l" rtl="0" eaLnBrk="0" fontAlgn="base" hangingPunct="0">
        <a:spcBef>
          <a:spcPct val="0"/>
        </a:spcBef>
        <a:spcAft>
          <a:spcPct val="0"/>
        </a:spcAft>
        <a:defRPr sz="2800" b="1">
          <a:solidFill>
            <a:schemeClr val="tx1"/>
          </a:solidFill>
          <a:latin typeface="Arial" pitchFamily="34" charset="0"/>
          <a:cs typeface="Arial" pitchFamily="34" charset="0"/>
        </a:defRPr>
      </a:lvl5pPr>
      <a:lvl6pPr marL="457200" algn="l" rtl="0" fontAlgn="base">
        <a:spcBef>
          <a:spcPct val="0"/>
        </a:spcBef>
        <a:spcAft>
          <a:spcPct val="0"/>
        </a:spcAft>
        <a:defRPr sz="2800" b="1">
          <a:solidFill>
            <a:schemeClr val="tx1"/>
          </a:solidFill>
          <a:latin typeface="Arial" pitchFamily="34" charset="0"/>
          <a:cs typeface="Arial" pitchFamily="34" charset="0"/>
        </a:defRPr>
      </a:lvl6pPr>
      <a:lvl7pPr marL="914400" algn="l" rtl="0" fontAlgn="base">
        <a:spcBef>
          <a:spcPct val="0"/>
        </a:spcBef>
        <a:spcAft>
          <a:spcPct val="0"/>
        </a:spcAft>
        <a:defRPr sz="2800" b="1">
          <a:solidFill>
            <a:schemeClr val="tx1"/>
          </a:solidFill>
          <a:latin typeface="Arial" pitchFamily="34" charset="0"/>
          <a:cs typeface="Arial" pitchFamily="34" charset="0"/>
        </a:defRPr>
      </a:lvl7pPr>
      <a:lvl8pPr marL="1371600" algn="l" rtl="0" fontAlgn="base">
        <a:spcBef>
          <a:spcPct val="0"/>
        </a:spcBef>
        <a:spcAft>
          <a:spcPct val="0"/>
        </a:spcAft>
        <a:defRPr sz="2800" b="1">
          <a:solidFill>
            <a:schemeClr val="tx1"/>
          </a:solidFill>
          <a:latin typeface="Arial" pitchFamily="34" charset="0"/>
          <a:cs typeface="Arial" pitchFamily="34" charset="0"/>
        </a:defRPr>
      </a:lvl8pPr>
      <a:lvl9pPr marL="1828800" algn="l" rtl="0" fontAlgn="base">
        <a:spcBef>
          <a:spcPct val="0"/>
        </a:spcBef>
        <a:spcAft>
          <a:spcPct val="0"/>
        </a:spcAft>
        <a:defRPr sz="2800" b="1">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22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22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buChar char="–"/>
        <a:defRPr sz="22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itchFamily="34" charset="0"/>
        <a:buChar char="»"/>
        <a:defRPr sz="2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3200400"/>
            <a:ext cx="6400800" cy="685800"/>
          </a:xfrm>
        </p:spPr>
        <p:txBody>
          <a:bodyPr>
            <a:noAutofit/>
          </a:bodyPr>
          <a:lstStyle/>
          <a:p>
            <a:r>
              <a:rPr lang="en-US" sz="2400" dirty="0">
                <a:solidFill>
                  <a:schemeClr val="tx1"/>
                </a:solidFill>
              </a:rPr>
              <a:t>Keita M. Franklin, LCSW, </a:t>
            </a:r>
            <a:r>
              <a:rPr lang="en-US" sz="2400" dirty="0" smtClean="0">
                <a:solidFill>
                  <a:schemeClr val="tx1"/>
                </a:solidFill>
              </a:rPr>
              <a:t>PhD</a:t>
            </a:r>
          </a:p>
          <a:p>
            <a:r>
              <a:rPr lang="en-US" altLang="en-US" sz="2400" dirty="0" smtClean="0">
                <a:solidFill>
                  <a:schemeClr val="tx1"/>
                </a:solidFill>
              </a:rPr>
              <a:t>Director</a:t>
            </a:r>
            <a:endParaRPr lang="en-US" altLang="en-US" sz="2400" dirty="0">
              <a:solidFill>
                <a:schemeClr val="tx1"/>
              </a:solidFill>
            </a:endParaRPr>
          </a:p>
          <a:p>
            <a:r>
              <a:rPr lang="en-US" altLang="en-US" sz="2400" dirty="0">
                <a:solidFill>
                  <a:schemeClr val="tx1"/>
                </a:solidFill>
              </a:rPr>
              <a:t>Defense Suicide Prevention </a:t>
            </a:r>
            <a:r>
              <a:rPr lang="en-US" altLang="en-US" sz="2400" dirty="0" smtClean="0">
                <a:solidFill>
                  <a:schemeClr val="tx1"/>
                </a:solidFill>
              </a:rPr>
              <a:t>Office</a:t>
            </a:r>
          </a:p>
          <a:p>
            <a:endParaRPr lang="en-US" altLang="en-US" sz="2400" dirty="0">
              <a:solidFill>
                <a:schemeClr val="tx1"/>
              </a:solidFill>
            </a:endParaRPr>
          </a:p>
          <a:p>
            <a:r>
              <a:rPr lang="en-US" altLang="en-US" sz="2400" dirty="0" smtClean="0">
                <a:solidFill>
                  <a:schemeClr val="tx1"/>
                </a:solidFill>
              </a:rPr>
              <a:t>August 2017</a:t>
            </a:r>
            <a:r>
              <a:rPr lang="en-US" altLang="en-US" sz="2400" dirty="0"/>
              <a:t/>
            </a:r>
            <a:br>
              <a:rPr lang="en-US" altLang="en-US" sz="2400" dirty="0"/>
            </a:br>
            <a:endParaRPr lang="en-US" altLang="en-US" sz="2400" dirty="0"/>
          </a:p>
          <a:p>
            <a:endParaRPr lang="en-US" sz="2400" dirty="0"/>
          </a:p>
        </p:txBody>
      </p:sp>
      <p:sp>
        <p:nvSpPr>
          <p:cNvPr id="4" name="Slide Number Placeholder 3"/>
          <p:cNvSpPr>
            <a:spLocks noGrp="1"/>
          </p:cNvSpPr>
          <p:nvPr>
            <p:ph type="sldNum" sz="quarter" idx="4294967295"/>
          </p:nvPr>
        </p:nvSpPr>
        <p:spPr>
          <a:xfrm>
            <a:off x="8610600" y="6629400"/>
            <a:ext cx="533400" cy="365125"/>
          </a:xfrm>
          <a:prstGeom prst="rect">
            <a:avLst/>
          </a:prstGeom>
        </p:spPr>
        <p:txBody>
          <a:bodyPr/>
          <a:lstStyle/>
          <a:p>
            <a:pPr>
              <a:defRPr/>
            </a:pPr>
            <a:fld id="{2866A3C2-01FD-480D-937A-1689A91DD280}" type="slidenum">
              <a:rPr lang="en-US" smtClean="0"/>
              <a:pPr>
                <a:defRPr/>
              </a:pPr>
              <a:t>1</a:t>
            </a:fld>
            <a:endParaRPr lang="en-US" dirty="0"/>
          </a:p>
        </p:txBody>
      </p:sp>
      <p:sp>
        <p:nvSpPr>
          <p:cNvPr id="7" name="Title 2"/>
          <p:cNvSpPr>
            <a:spLocks noGrp="1"/>
          </p:cNvSpPr>
          <p:nvPr>
            <p:ph type="ctrTitle"/>
          </p:nvPr>
        </p:nvSpPr>
        <p:spPr>
          <a:xfrm>
            <a:off x="685800" y="1295400"/>
            <a:ext cx="7772400" cy="1470025"/>
          </a:xfrm>
        </p:spPr>
        <p:txBody>
          <a:bodyPr>
            <a:noAutofit/>
          </a:bodyPr>
          <a:lstStyle/>
          <a:p>
            <a:r>
              <a:rPr lang="en-US" dirty="0" smtClean="0"/>
              <a:t>Community based initiatives and partnerships for military suicide prevention </a:t>
            </a:r>
            <a:endParaRPr lang="en-US" dirty="0"/>
          </a:p>
        </p:txBody>
      </p:sp>
      <p:sp>
        <p:nvSpPr>
          <p:cNvPr id="8" name="Rectangle 7"/>
          <p:cNvSpPr/>
          <p:nvPr/>
        </p:nvSpPr>
        <p:spPr>
          <a:xfrm>
            <a:off x="3733800" y="762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148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540946"/>
            <a:ext cx="7086600" cy="868362"/>
          </a:xfrm>
        </p:spPr>
        <p:txBody>
          <a:bodyPr>
            <a:noAutofit/>
          </a:bodyPr>
          <a:lstStyle/>
          <a:p>
            <a:r>
              <a:rPr lang="en-US" sz="2600" dirty="0" smtClean="0">
                <a:latin typeface="Arial" panose="020B0604020202020204" pitchFamily="34" charset="0"/>
                <a:cs typeface="Arial" panose="020B0604020202020204" pitchFamily="34" charset="0"/>
              </a:rPr>
              <a:t>Defense Strategy for Suicide Prevention</a:t>
            </a:r>
            <a:endParaRPr lang="en-US" sz="2600" dirty="0">
              <a:latin typeface="Arial" panose="020B0604020202020204" pitchFamily="34" charset="0"/>
              <a:cs typeface="Arial" panose="020B0604020202020204" pitchFamily="34" charset="0"/>
            </a:endParaRPr>
          </a:p>
        </p:txBody>
      </p:sp>
      <p:pic>
        <p:nvPicPr>
          <p:cNvPr id="23" name="Picture 22"/>
          <p:cNvPicPr>
            <a:picLocks noChangeAspect="1"/>
          </p:cNvPicPr>
          <p:nvPr/>
        </p:nvPicPr>
        <p:blipFill rotWithShape="1">
          <a:blip r:embed="rId3"/>
          <a:srcRect l="6901"/>
          <a:stretch/>
        </p:blipFill>
        <p:spPr>
          <a:xfrm>
            <a:off x="4737851" y="4117333"/>
            <a:ext cx="2727313" cy="1434260"/>
          </a:xfrm>
          <a:prstGeom prst="rect">
            <a:avLst/>
          </a:prstGeom>
        </p:spPr>
      </p:pic>
      <p:sp>
        <p:nvSpPr>
          <p:cNvPr id="24" name="TextBox 23"/>
          <p:cNvSpPr txBox="1"/>
          <p:nvPr/>
        </p:nvSpPr>
        <p:spPr>
          <a:xfrm>
            <a:off x="4463365" y="3293815"/>
            <a:ext cx="3284465" cy="461665"/>
          </a:xfrm>
          <a:prstGeom prst="rect">
            <a:avLst/>
          </a:prstGeom>
          <a:noFill/>
        </p:spPr>
        <p:txBody>
          <a:bodyPr wrap="square" rtlCol="0">
            <a:spAutoFit/>
          </a:bodyPr>
          <a:lstStyle/>
          <a:p>
            <a:pPr algn="ctr"/>
            <a:r>
              <a:rPr lang="en-US" sz="1200" dirty="0" smtClean="0"/>
              <a:t>DoD Ecological Model of Influences for Comprehensive Suicide Prevention</a:t>
            </a:r>
            <a:endParaRPr lang="en-US" sz="1200" dirty="0"/>
          </a:p>
        </p:txBody>
      </p:sp>
      <p:sp>
        <p:nvSpPr>
          <p:cNvPr id="25" name="TextBox 24"/>
          <p:cNvSpPr txBox="1"/>
          <p:nvPr/>
        </p:nvSpPr>
        <p:spPr>
          <a:xfrm>
            <a:off x="4709913" y="5486400"/>
            <a:ext cx="2688076" cy="276999"/>
          </a:xfrm>
          <a:prstGeom prst="rect">
            <a:avLst/>
          </a:prstGeom>
          <a:noFill/>
        </p:spPr>
        <p:txBody>
          <a:bodyPr wrap="square" rtlCol="0">
            <a:spAutoFit/>
          </a:bodyPr>
          <a:lstStyle/>
          <a:p>
            <a:pPr algn="ctr"/>
            <a:r>
              <a:rPr lang="en-US" sz="1200" dirty="0" smtClean="0"/>
              <a:t>IOM Protractor for Care Delivery</a:t>
            </a:r>
            <a:endParaRPr lang="en-US" sz="1200" dirty="0"/>
          </a:p>
        </p:txBody>
      </p:sp>
      <p:sp>
        <p:nvSpPr>
          <p:cNvPr id="26" name="Right Brace 25"/>
          <p:cNvSpPr/>
          <p:nvPr/>
        </p:nvSpPr>
        <p:spPr>
          <a:xfrm>
            <a:off x="7298243" y="1680036"/>
            <a:ext cx="412046" cy="3920702"/>
          </a:xfrm>
          <a:prstGeom prst="rightBrace">
            <a:avLst/>
          </a:prstGeom>
          <a:ln w="476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600" dirty="0"/>
          </a:p>
        </p:txBody>
      </p:sp>
      <p:pic>
        <p:nvPicPr>
          <p:cNvPr id="29" name="Picture 28"/>
          <p:cNvPicPr>
            <a:picLocks noChangeAspect="1"/>
          </p:cNvPicPr>
          <p:nvPr/>
        </p:nvPicPr>
        <p:blipFill>
          <a:blip r:embed="rId4"/>
          <a:stretch>
            <a:fillRect/>
          </a:stretch>
        </p:blipFill>
        <p:spPr>
          <a:xfrm>
            <a:off x="7794057" y="2936029"/>
            <a:ext cx="1308549" cy="1694443"/>
          </a:xfrm>
          <a:prstGeom prst="rect">
            <a:avLst/>
          </a:prstGeom>
          <a:ln w="22225" cmpd="thinThick">
            <a:solidFill>
              <a:schemeClr val="tx1"/>
            </a:solidFill>
          </a:ln>
        </p:spPr>
      </p:pic>
      <p:sp>
        <p:nvSpPr>
          <p:cNvPr id="30" name="TextBox 29"/>
          <p:cNvSpPr txBox="1"/>
          <p:nvPr/>
        </p:nvSpPr>
        <p:spPr>
          <a:xfrm>
            <a:off x="4515204" y="3757192"/>
            <a:ext cx="3089322" cy="461665"/>
          </a:xfrm>
          <a:prstGeom prst="rect">
            <a:avLst/>
          </a:prstGeom>
          <a:noFill/>
        </p:spPr>
        <p:txBody>
          <a:bodyPr wrap="square" rtlCol="0">
            <a:spAutoFit/>
          </a:bodyPr>
          <a:lstStyle/>
          <a:p>
            <a:pPr algn="ctr"/>
            <a:r>
              <a:rPr lang="en-US" sz="1200" b="1" dirty="0" smtClean="0"/>
              <a:t>Prevention, Intervention, </a:t>
            </a:r>
            <a:r>
              <a:rPr lang="en-US" sz="1200" b="1" i="1" dirty="0" smtClean="0"/>
              <a:t>Postvention</a:t>
            </a:r>
            <a:r>
              <a:rPr lang="en-US" sz="1200" b="1" dirty="0" smtClean="0"/>
              <a:t> up front</a:t>
            </a:r>
            <a:endParaRPr lang="en-US" sz="1200" b="1" dirty="0"/>
          </a:p>
        </p:txBody>
      </p:sp>
      <p:sp>
        <p:nvSpPr>
          <p:cNvPr id="32" name="TextBox 31"/>
          <p:cNvSpPr txBox="1"/>
          <p:nvPr/>
        </p:nvSpPr>
        <p:spPr>
          <a:xfrm>
            <a:off x="34066" y="5867400"/>
            <a:ext cx="9068539" cy="523220"/>
          </a:xfrm>
          <a:prstGeom prst="rect">
            <a:avLst/>
          </a:prstGeom>
          <a:solidFill>
            <a:srgbClr val="FFFF00"/>
          </a:solidFill>
          <a:ln>
            <a:solidFill>
              <a:schemeClr val="tx1"/>
            </a:solidFill>
          </a:ln>
        </p:spPr>
        <p:txBody>
          <a:bodyPr wrap="square" rtlCol="0">
            <a:spAutoFit/>
          </a:bodyPr>
          <a:lstStyle/>
          <a:p>
            <a:pPr algn="ctr"/>
            <a:r>
              <a:rPr lang="en-US" sz="1400" b="1" dirty="0" smtClean="0"/>
              <a:t>The NSSP and DSSP share Strategic Directions and Themes.  The continuum of suicide prevention care and influence models as well as the oversight “wrapper” are woven into the DSSP Goals and Objectives</a:t>
            </a:r>
            <a:endParaRPr lang="en-US" sz="1400" b="1" dirty="0"/>
          </a:p>
        </p:txBody>
      </p:sp>
      <p:pic>
        <p:nvPicPr>
          <p:cNvPr id="27" name="Picture 26"/>
          <p:cNvPicPr>
            <a:picLocks noChangeAspect="1"/>
          </p:cNvPicPr>
          <p:nvPr/>
        </p:nvPicPr>
        <p:blipFill>
          <a:blip r:embed="rId5"/>
          <a:stretch>
            <a:fillRect/>
          </a:stretch>
        </p:blipFill>
        <p:spPr>
          <a:xfrm>
            <a:off x="34067" y="2936029"/>
            <a:ext cx="1309444" cy="1694442"/>
          </a:xfrm>
          <a:prstGeom prst="rect">
            <a:avLst/>
          </a:prstGeom>
          <a:ln w="22225">
            <a:solidFill>
              <a:schemeClr val="tx1"/>
            </a:solidFill>
          </a:ln>
        </p:spPr>
      </p:pic>
      <p:cxnSp>
        <p:nvCxnSpPr>
          <p:cNvPr id="6" name="Straight Connector 5"/>
          <p:cNvCxnSpPr/>
          <p:nvPr/>
        </p:nvCxnSpPr>
        <p:spPr>
          <a:xfrm flipV="1">
            <a:off x="1343511" y="1718857"/>
            <a:ext cx="365547" cy="125294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95400" y="4620522"/>
            <a:ext cx="411797" cy="97044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5" name="Right Brace 34"/>
          <p:cNvSpPr/>
          <p:nvPr/>
        </p:nvSpPr>
        <p:spPr>
          <a:xfrm flipH="1">
            <a:off x="4353316" y="1719662"/>
            <a:ext cx="521846" cy="3920702"/>
          </a:xfrm>
          <a:prstGeom prst="rightBrace">
            <a:avLst>
              <a:gd name="adj1" fmla="val 8333"/>
              <a:gd name="adj2" fmla="val 49378"/>
            </a:avLst>
          </a:prstGeom>
          <a:ln w="476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600" dirty="0"/>
          </a:p>
        </p:txBody>
      </p:sp>
      <p:sp>
        <p:nvSpPr>
          <p:cNvPr id="17" name="TextBox 16"/>
          <p:cNvSpPr txBox="1"/>
          <p:nvPr/>
        </p:nvSpPr>
        <p:spPr>
          <a:xfrm>
            <a:off x="1709058" y="1676400"/>
            <a:ext cx="2635745" cy="3970318"/>
          </a:xfrm>
          <a:prstGeom prst="rect">
            <a:avLst/>
          </a:prstGeom>
          <a:noFill/>
          <a:ln w="22225">
            <a:solidFill>
              <a:schemeClr val="tx1"/>
            </a:solidFill>
          </a:ln>
        </p:spPr>
        <p:txBody>
          <a:bodyPr wrap="square" rtlCol="0">
            <a:spAutoFit/>
          </a:bodyPr>
          <a:lstStyle/>
          <a:p>
            <a:pPr lvl="0" algn="ctr"/>
            <a:r>
              <a:rPr lang="en-US" sz="1200" b="1" dirty="0" smtClean="0"/>
              <a:t>Strategic Directions:</a:t>
            </a:r>
          </a:p>
          <a:p>
            <a:pPr lvl="0" algn="ctr"/>
            <a:endParaRPr lang="en-US" sz="1200" b="1" dirty="0" smtClean="0"/>
          </a:p>
          <a:p>
            <a:pPr lvl="0"/>
            <a:r>
              <a:rPr lang="en-US" sz="1200" b="1" dirty="0" smtClean="0"/>
              <a:t>1 - Healthy </a:t>
            </a:r>
            <a:r>
              <a:rPr lang="en-US" sz="1200" b="1" dirty="0"/>
              <a:t>and Empowered </a:t>
            </a:r>
            <a:r>
              <a:rPr lang="en-US" sz="1200" b="1" i="1" dirty="0"/>
              <a:t>Individuals</a:t>
            </a:r>
            <a:r>
              <a:rPr lang="en-US" sz="1200" b="1" dirty="0"/>
              <a:t>, </a:t>
            </a:r>
            <a:r>
              <a:rPr lang="en-US" sz="1200" b="1" i="1" dirty="0"/>
              <a:t>Families</a:t>
            </a:r>
            <a:r>
              <a:rPr lang="en-US" sz="1200" b="1" dirty="0"/>
              <a:t>, and </a:t>
            </a:r>
            <a:r>
              <a:rPr lang="en-US" sz="1200" b="1" i="1" dirty="0" smtClean="0"/>
              <a:t>Communities</a:t>
            </a:r>
          </a:p>
          <a:p>
            <a:pPr marL="285750" lvl="0" indent="-285750">
              <a:buFont typeface="Arial" panose="020B0604020202020204" pitchFamily="34" charset="0"/>
              <a:buChar char="•"/>
            </a:pPr>
            <a:r>
              <a:rPr lang="en-US" sz="1200" dirty="0" smtClean="0"/>
              <a:t>Who and How?</a:t>
            </a:r>
          </a:p>
          <a:p>
            <a:pPr lvl="0"/>
            <a:endParaRPr lang="en-US" sz="1200" b="1" dirty="0"/>
          </a:p>
          <a:p>
            <a:r>
              <a:rPr lang="en-US" sz="1200" b="1" dirty="0" smtClean="0"/>
              <a:t>2 - </a:t>
            </a:r>
            <a:r>
              <a:rPr lang="en-US" sz="1200" b="1" i="1" dirty="0"/>
              <a:t>Clinical</a:t>
            </a:r>
            <a:r>
              <a:rPr lang="en-US" sz="1200" b="1" dirty="0"/>
              <a:t> and </a:t>
            </a:r>
            <a:r>
              <a:rPr lang="en-US" sz="1200" b="1" i="1" dirty="0"/>
              <a:t>Community</a:t>
            </a:r>
            <a:r>
              <a:rPr lang="en-US" sz="1200" b="1" dirty="0"/>
              <a:t> </a:t>
            </a:r>
            <a:r>
              <a:rPr lang="en-US" sz="1200" b="1" i="1" dirty="0"/>
              <a:t>Preventive </a:t>
            </a:r>
            <a:r>
              <a:rPr lang="en-US" sz="1200" b="1" dirty="0" smtClean="0"/>
              <a:t>Services</a:t>
            </a:r>
          </a:p>
          <a:p>
            <a:pPr marL="285750" indent="-285750">
              <a:buFont typeface="Arial" panose="020B0604020202020204" pitchFamily="34" charset="0"/>
              <a:buChar char="•"/>
            </a:pPr>
            <a:r>
              <a:rPr lang="en-US" sz="1200" dirty="0" smtClean="0"/>
              <a:t>What and Where?</a:t>
            </a:r>
            <a:endParaRPr lang="en-US" sz="1200" dirty="0"/>
          </a:p>
          <a:p>
            <a:pPr lvl="0"/>
            <a:endParaRPr lang="en-US" sz="1200" b="1" dirty="0" smtClean="0"/>
          </a:p>
          <a:p>
            <a:r>
              <a:rPr lang="en-US" sz="1200" b="1" dirty="0" smtClean="0"/>
              <a:t>3 - </a:t>
            </a:r>
            <a:r>
              <a:rPr lang="en-US" sz="1200" b="1" i="1" dirty="0"/>
              <a:t>Treatment and Support </a:t>
            </a:r>
            <a:r>
              <a:rPr lang="en-US" sz="1200" b="1" dirty="0" smtClean="0"/>
              <a:t>Services</a:t>
            </a:r>
          </a:p>
          <a:p>
            <a:pPr marL="285750" indent="-285750">
              <a:buFont typeface="Arial" panose="020B0604020202020204" pitchFamily="34" charset="0"/>
              <a:buChar char="•"/>
            </a:pPr>
            <a:r>
              <a:rPr lang="en-US" sz="1200" dirty="0" smtClean="0"/>
              <a:t>What and Where?</a:t>
            </a:r>
            <a:r>
              <a:rPr lang="en-US" sz="1200" i="1" dirty="0" smtClean="0"/>
              <a:t> </a:t>
            </a:r>
            <a:endParaRPr lang="en-US" sz="1200" i="1" dirty="0"/>
          </a:p>
          <a:p>
            <a:pPr lvl="0"/>
            <a:endParaRPr lang="en-US" sz="1200" b="1" dirty="0" smtClean="0"/>
          </a:p>
          <a:p>
            <a:pPr lvl="0"/>
            <a:r>
              <a:rPr lang="en-US" sz="1200" b="1" dirty="0" smtClean="0"/>
              <a:t>4 - </a:t>
            </a:r>
            <a:r>
              <a:rPr lang="en-US" sz="1200" b="1" i="1" dirty="0">
                <a:solidFill>
                  <a:srgbClr val="0070C0"/>
                </a:solidFill>
              </a:rPr>
              <a:t>Surveillance, Research, and </a:t>
            </a:r>
            <a:r>
              <a:rPr lang="en-US" sz="1200" b="1" i="1" dirty="0" smtClean="0">
                <a:solidFill>
                  <a:srgbClr val="0070C0"/>
                </a:solidFill>
              </a:rPr>
              <a:t>Evaluation</a:t>
            </a:r>
          </a:p>
          <a:p>
            <a:pPr marL="285750" lvl="0" indent="-285750">
              <a:buFont typeface="Arial" panose="020B0604020202020204" pitchFamily="34" charset="0"/>
              <a:buChar char="•"/>
            </a:pPr>
            <a:r>
              <a:rPr lang="en-US" sz="1200" dirty="0" smtClean="0">
                <a:solidFill>
                  <a:srgbClr val="0070C0"/>
                </a:solidFill>
              </a:rPr>
              <a:t>Who to focus on; How to prevent, etc.; Evidence Basis; Cost-Effectiveness?</a:t>
            </a:r>
          </a:p>
          <a:p>
            <a:pPr marL="285750" lvl="0" indent="-285750">
              <a:buFont typeface="Arial" panose="020B0604020202020204" pitchFamily="34" charset="0"/>
              <a:buChar char="•"/>
            </a:pPr>
            <a:r>
              <a:rPr lang="en-US" sz="1200" dirty="0" smtClean="0">
                <a:solidFill>
                  <a:srgbClr val="0070C0"/>
                </a:solidFill>
              </a:rPr>
              <a:t>Is the overall strategy working? </a:t>
            </a:r>
            <a:endParaRPr lang="en-US" sz="1200" dirty="0">
              <a:solidFill>
                <a:srgbClr val="0070C0"/>
              </a:solidFill>
              <a:effectLst/>
            </a:endParaRP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08763" y="1539737"/>
            <a:ext cx="3285711" cy="1754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5"/>
          <p:cNvSpPr/>
          <p:nvPr/>
        </p:nvSpPr>
        <p:spPr>
          <a:xfrm>
            <a:off x="3429000" y="6659562"/>
            <a:ext cx="2133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382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1600" dirty="0" smtClean="0"/>
              <a:t>Across </a:t>
            </a:r>
            <a:r>
              <a:rPr lang="en-GB" sz="1600" dirty="0"/>
              <a:t>the Services, suicide rates during calendar year 2015 were consistent with patterns observed in the U.S. general population </a:t>
            </a:r>
            <a:endParaRPr lang="en-GB" sz="1600" dirty="0" smtClean="0"/>
          </a:p>
          <a:p>
            <a:pPr marL="285750" indent="-285750">
              <a:spcAft>
                <a:spcPts val="600"/>
              </a:spcAft>
            </a:pPr>
            <a:r>
              <a:rPr lang="en-US" sz="1600" dirty="0"/>
              <a:t>Many factors that drive suicide rates in the general population also affect the </a:t>
            </a:r>
            <a:r>
              <a:rPr lang="en-US" sz="1600" dirty="0" smtClean="0"/>
              <a:t>military:</a:t>
            </a:r>
          </a:p>
          <a:p>
            <a:pPr marL="685800" lvl="1">
              <a:spcAft>
                <a:spcPts val="600"/>
              </a:spcAft>
            </a:pPr>
            <a:r>
              <a:rPr lang="en-US" sz="1400" dirty="0" smtClean="0"/>
              <a:t>Gun </a:t>
            </a:r>
            <a:r>
              <a:rPr lang="en-US" sz="1400" dirty="0"/>
              <a:t>availability, stigma, mental health issues, geographic location, news media coverage, economic conditions, and relationship problems. </a:t>
            </a:r>
          </a:p>
          <a:p>
            <a:pPr marL="285750" indent="-285750">
              <a:spcAft>
                <a:spcPts val="600"/>
              </a:spcAft>
            </a:pPr>
            <a:r>
              <a:rPr lang="en-US" sz="1600" dirty="0"/>
              <a:t> Factors specific to the military </a:t>
            </a:r>
            <a:r>
              <a:rPr lang="en-US" sz="1600" dirty="0" smtClean="0"/>
              <a:t>are:</a:t>
            </a:r>
          </a:p>
          <a:p>
            <a:pPr marL="685800" lvl="1">
              <a:spcAft>
                <a:spcPts val="600"/>
              </a:spcAft>
            </a:pPr>
            <a:r>
              <a:rPr lang="en-US" sz="1400" dirty="0" smtClean="0"/>
              <a:t>Acquired </a:t>
            </a:r>
            <a:r>
              <a:rPr lang="en-US" sz="1400" dirty="0"/>
              <a:t>capability for suicide:  training and expertise in using lethal means (e.g., </a:t>
            </a:r>
            <a:r>
              <a:rPr lang="en-US" sz="1400" dirty="0" smtClean="0"/>
              <a:t>firearms)</a:t>
            </a:r>
          </a:p>
          <a:p>
            <a:pPr marL="685800" lvl="1">
              <a:spcAft>
                <a:spcPts val="600"/>
              </a:spcAft>
            </a:pPr>
            <a:r>
              <a:rPr lang="en-US" sz="1400" dirty="0" smtClean="0"/>
              <a:t>Non-deployment </a:t>
            </a:r>
            <a:r>
              <a:rPr lang="en-US" sz="1400" dirty="0"/>
              <a:t>Transitions:  Permanent changes of station; 12 months preceding separation from </a:t>
            </a:r>
            <a:r>
              <a:rPr lang="en-US" sz="1400" dirty="0" smtClean="0"/>
              <a:t>service</a:t>
            </a:r>
          </a:p>
          <a:p>
            <a:r>
              <a:rPr lang="en-GB" sz="1600" dirty="0"/>
              <a:t>While 50% of civilian suicides involve a </a:t>
            </a:r>
            <a:r>
              <a:rPr lang="en-GB" sz="1600" dirty="0" smtClean="0"/>
              <a:t>firearm, </a:t>
            </a:r>
            <a:r>
              <a:rPr lang="en-GB" sz="1600" dirty="0"/>
              <a:t>nearly 70% of suicides among military </a:t>
            </a:r>
            <a:r>
              <a:rPr lang="en-GB" sz="1600" dirty="0" smtClean="0"/>
              <a:t>Service </a:t>
            </a:r>
            <a:r>
              <a:rPr lang="en-GB" sz="1600" dirty="0"/>
              <a:t>members involve a </a:t>
            </a:r>
            <a:r>
              <a:rPr lang="en-GB" sz="1600" dirty="0" smtClean="0"/>
              <a:t>firearm </a:t>
            </a:r>
          </a:p>
          <a:p>
            <a:r>
              <a:rPr lang="en-US" sz="1600" dirty="0" smtClean="0"/>
              <a:t>Since </a:t>
            </a:r>
            <a:r>
              <a:rPr lang="en-US" sz="1600" dirty="0"/>
              <a:t>2008, the use of personally-owned (not military issued) firearms in suicide deaths has increased 73% </a:t>
            </a:r>
            <a:endParaRPr lang="en-US" sz="1600" dirty="0" smtClean="0"/>
          </a:p>
          <a:p>
            <a:pPr marL="0" indent="0">
              <a:buNone/>
            </a:pPr>
            <a:endParaRPr lang="en-US" sz="1600" dirty="0"/>
          </a:p>
        </p:txBody>
      </p:sp>
      <p:sp>
        <p:nvSpPr>
          <p:cNvPr id="3" name="Title 2"/>
          <p:cNvSpPr>
            <a:spLocks noGrp="1"/>
          </p:cNvSpPr>
          <p:nvPr>
            <p:ph type="title"/>
          </p:nvPr>
        </p:nvSpPr>
        <p:spPr>
          <a:xfrm>
            <a:off x="1371600" y="533400"/>
            <a:ext cx="7162800" cy="838200"/>
          </a:xfrm>
        </p:spPr>
        <p:txBody>
          <a:bodyPr>
            <a:normAutofit/>
          </a:bodyPr>
          <a:lstStyle/>
          <a:p>
            <a:r>
              <a:rPr lang="en-US" dirty="0" smtClean="0"/>
              <a:t>Background on suicide in the military</a:t>
            </a:r>
            <a:endParaRPr lang="en-US" dirty="0"/>
          </a:p>
        </p:txBody>
      </p:sp>
      <p:sp>
        <p:nvSpPr>
          <p:cNvPr id="4" name="Slide Number Placeholder 3"/>
          <p:cNvSpPr>
            <a:spLocks noGrp="1"/>
          </p:cNvSpPr>
          <p:nvPr>
            <p:ph type="sldNum" sz="quarter" idx="12"/>
          </p:nvPr>
        </p:nvSpPr>
        <p:spPr/>
        <p:txBody>
          <a:bodyPr/>
          <a:lstStyle/>
          <a:p>
            <a:pPr>
              <a:defRPr/>
            </a:pPr>
            <a:fld id="{2866A3C2-01FD-480D-937A-1689A91DD280}" type="slidenum">
              <a:rPr lang="en-US" smtClean="0"/>
              <a:pPr>
                <a:defRPr/>
              </a:pPr>
              <a:t>3</a:t>
            </a:fld>
            <a:endParaRPr lang="en-US" dirty="0"/>
          </a:p>
        </p:txBody>
      </p:sp>
      <p:sp>
        <p:nvSpPr>
          <p:cNvPr id="5" name="Rectangle 4"/>
          <p:cNvSpPr/>
          <p:nvPr/>
        </p:nvSpPr>
        <p:spPr>
          <a:xfrm>
            <a:off x="3886200" y="6629400"/>
            <a:ext cx="2209800" cy="217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101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lstStyle/>
          <a:p>
            <a:r>
              <a:rPr lang="en-US" sz="1600" b="1" dirty="0"/>
              <a:t>Gun Shop </a:t>
            </a:r>
            <a:r>
              <a:rPr lang="en-US" sz="1600" b="1" dirty="0" smtClean="0"/>
              <a:t>Owner Intervention </a:t>
            </a:r>
            <a:r>
              <a:rPr lang="en-US" sz="1600" b="1" dirty="0" smtClean="0"/>
              <a:t>Pilot</a:t>
            </a:r>
          </a:p>
          <a:p>
            <a:pPr lvl="1"/>
            <a:r>
              <a:rPr lang="en-US" sz="1400" dirty="0" smtClean="0"/>
              <a:t>Implementation pilot to determine the effectiveness of education materials </a:t>
            </a:r>
            <a:r>
              <a:rPr lang="en-US" sz="1400" dirty="0" smtClean="0"/>
              <a:t>and distribution of safe storage devices at </a:t>
            </a:r>
            <a:r>
              <a:rPr lang="en-US" sz="1400" dirty="0" smtClean="0"/>
              <a:t>gun shops </a:t>
            </a:r>
            <a:r>
              <a:rPr lang="en-US" sz="1400" dirty="0" smtClean="0"/>
              <a:t>on and around </a:t>
            </a:r>
            <a:r>
              <a:rPr lang="en-US" sz="1400" dirty="0" smtClean="0"/>
              <a:t>military </a:t>
            </a:r>
            <a:r>
              <a:rPr lang="en-US" sz="1400" dirty="0" smtClean="0"/>
              <a:t>bases</a:t>
            </a:r>
            <a:endParaRPr lang="en-US" sz="1400" dirty="0" smtClean="0"/>
          </a:p>
          <a:p>
            <a:r>
              <a:rPr lang="en-US" sz="1600" b="1" dirty="0" smtClean="0"/>
              <a:t>Perceptions </a:t>
            </a:r>
            <a:r>
              <a:rPr lang="en-US" sz="1600" b="1" dirty="0"/>
              <a:t>and Beliefs about </a:t>
            </a:r>
            <a:r>
              <a:rPr lang="en-US" sz="1600" b="1" dirty="0" smtClean="0"/>
              <a:t>Gun </a:t>
            </a:r>
            <a:r>
              <a:rPr lang="en-US" sz="1600" b="1" dirty="0"/>
              <a:t>Lock Policies in Military Gun </a:t>
            </a:r>
            <a:r>
              <a:rPr lang="en-US" sz="1600" b="1" dirty="0" smtClean="0"/>
              <a:t>Culture Study</a:t>
            </a:r>
            <a:endParaRPr lang="en-US" sz="1600" b="1" dirty="0" smtClean="0"/>
          </a:p>
          <a:p>
            <a:pPr lvl="1"/>
            <a:r>
              <a:rPr lang="en-US" sz="1400" dirty="0" smtClean="0"/>
              <a:t>Understand </a:t>
            </a:r>
            <a:r>
              <a:rPr lang="en-US" sz="1400" dirty="0"/>
              <a:t>the perceptions and beliefs about gun lock policies in the </a:t>
            </a:r>
            <a:r>
              <a:rPr lang="en-US" sz="1400" dirty="0" smtClean="0"/>
              <a:t>military and degree to which guns used in a suicide death were registered on base</a:t>
            </a:r>
            <a:endParaRPr lang="en-US" sz="1400" dirty="0"/>
          </a:p>
          <a:p>
            <a:r>
              <a:rPr lang="en-US" sz="1600" b="1" dirty="0" smtClean="0"/>
              <a:t>Social Media Translation Study</a:t>
            </a:r>
          </a:p>
          <a:p>
            <a:pPr lvl="1"/>
            <a:r>
              <a:rPr lang="en-US" sz="1400" dirty="0"/>
              <a:t>Develop training and education materials to increase awareness among peers and family members</a:t>
            </a:r>
            <a:r>
              <a:rPr lang="en-US" sz="1400" b="1" dirty="0"/>
              <a:t> </a:t>
            </a:r>
            <a:r>
              <a:rPr lang="en-US" sz="1400" dirty="0"/>
              <a:t>that Service members</a:t>
            </a:r>
            <a:r>
              <a:rPr lang="en-US" sz="1400" b="1" dirty="0"/>
              <a:t> </a:t>
            </a:r>
            <a:r>
              <a:rPr lang="en-US" sz="1400" dirty="0"/>
              <a:t>may provide signals on Facebook and other social networking sites indicating a trajectory towards death by </a:t>
            </a:r>
            <a:r>
              <a:rPr lang="en-US" sz="1400" dirty="0" smtClean="0"/>
              <a:t>suicide</a:t>
            </a:r>
            <a:endParaRPr lang="en-US" sz="1400" b="1" dirty="0" smtClean="0"/>
          </a:p>
          <a:p>
            <a:r>
              <a:rPr lang="en-US" sz="1600" b="1" dirty="0" smtClean="0"/>
              <a:t>NVDRS-DODSER Data Linkage</a:t>
            </a:r>
          </a:p>
          <a:p>
            <a:pPr lvl="1"/>
            <a:r>
              <a:rPr lang="en-US" sz="1400" dirty="0" smtClean="0"/>
              <a:t>Can monitor suicides and precipitating circumstances for military personnel and Veterans</a:t>
            </a:r>
          </a:p>
          <a:p>
            <a:pPr lvl="1"/>
            <a:r>
              <a:rPr lang="en-US" sz="1400" dirty="0" smtClean="0"/>
              <a:t>Linking VA data would further distinguish VHA from non-VHA Veterans</a:t>
            </a:r>
          </a:p>
          <a:p>
            <a:r>
              <a:rPr lang="en-US" sz="1600" b="1" dirty="0" smtClean="0"/>
              <a:t>Adaptation of </a:t>
            </a:r>
            <a:r>
              <a:rPr lang="en-US" sz="1600" b="1" dirty="0"/>
              <a:t>“Preventing Suicide: A Technical Package for Policy, Programs, and </a:t>
            </a:r>
            <a:r>
              <a:rPr lang="en-US" sz="1600" b="1" dirty="0" smtClean="0"/>
              <a:t>Practices” </a:t>
            </a:r>
          </a:p>
          <a:p>
            <a:pPr lvl="1"/>
            <a:r>
              <a:rPr lang="en-US" sz="1400" dirty="0"/>
              <a:t>A</a:t>
            </a:r>
            <a:r>
              <a:rPr lang="en-US" sz="1400" dirty="0" smtClean="0"/>
              <a:t>dapt CDC suicide technical package for active </a:t>
            </a:r>
            <a:r>
              <a:rPr lang="en-US" sz="1400" dirty="0"/>
              <a:t>duty Military Service Members; non-VHA Veterans, and VHA </a:t>
            </a:r>
            <a:r>
              <a:rPr lang="en-US" sz="1400" dirty="0" smtClean="0"/>
              <a:t>Veterans</a:t>
            </a:r>
          </a:p>
          <a:p>
            <a:r>
              <a:rPr lang="en-US" sz="1600" b="1" dirty="0" smtClean="0"/>
              <a:t>National Guard and Reserve Resources</a:t>
            </a:r>
          </a:p>
          <a:p>
            <a:pPr lvl="1"/>
            <a:r>
              <a:rPr lang="en-US" sz="1400" dirty="0" smtClean="0"/>
              <a:t>Training Chaplains in Evidence Based Care</a:t>
            </a:r>
          </a:p>
          <a:p>
            <a:pPr lvl="1"/>
            <a:r>
              <a:rPr lang="en-US" sz="1400" dirty="0" smtClean="0"/>
              <a:t>Project Safe Guard</a:t>
            </a:r>
          </a:p>
          <a:p>
            <a:pPr lvl="1"/>
            <a:r>
              <a:rPr lang="en-US" sz="1400" dirty="0" smtClean="0"/>
              <a:t>Community Partners Grants </a:t>
            </a:r>
            <a:endParaRPr lang="en-US" sz="1400" dirty="0" smtClean="0"/>
          </a:p>
          <a:p>
            <a:endParaRPr lang="en-US" dirty="0"/>
          </a:p>
        </p:txBody>
      </p:sp>
      <p:sp>
        <p:nvSpPr>
          <p:cNvPr id="3" name="Title 2"/>
          <p:cNvSpPr>
            <a:spLocks noGrp="1"/>
          </p:cNvSpPr>
          <p:nvPr>
            <p:ph type="title"/>
          </p:nvPr>
        </p:nvSpPr>
        <p:spPr>
          <a:xfrm>
            <a:off x="1219200" y="533400"/>
            <a:ext cx="7315200" cy="838200"/>
          </a:xfrm>
        </p:spPr>
        <p:txBody>
          <a:bodyPr>
            <a:normAutofit/>
          </a:bodyPr>
          <a:lstStyle/>
          <a:p>
            <a:r>
              <a:rPr lang="en-US" dirty="0" smtClean="0"/>
              <a:t>Current research and training </a:t>
            </a:r>
            <a:r>
              <a:rPr lang="en-US" dirty="0"/>
              <a:t>e</a:t>
            </a:r>
            <a:r>
              <a:rPr lang="en-US" dirty="0" smtClean="0"/>
              <a:t>fforts</a:t>
            </a:r>
            <a:endParaRPr lang="en-US" dirty="0"/>
          </a:p>
        </p:txBody>
      </p:sp>
      <p:sp>
        <p:nvSpPr>
          <p:cNvPr id="4" name="Slide Number Placeholder 3"/>
          <p:cNvSpPr>
            <a:spLocks noGrp="1"/>
          </p:cNvSpPr>
          <p:nvPr>
            <p:ph type="sldNum" sz="quarter" idx="12"/>
          </p:nvPr>
        </p:nvSpPr>
        <p:spPr>
          <a:xfrm>
            <a:off x="8610600" y="6629400"/>
            <a:ext cx="533400" cy="365125"/>
          </a:xfrm>
          <a:prstGeom prst="rect">
            <a:avLst/>
          </a:prstGeom>
        </p:spPr>
        <p:txBody>
          <a:bodyPr/>
          <a:lstStyle/>
          <a:p>
            <a:pPr>
              <a:defRPr/>
            </a:pPr>
            <a:fld id="{2866A3C2-01FD-480D-937A-1689A91DD280}" type="slidenum">
              <a:rPr lang="en-US" smtClean="0"/>
              <a:pPr>
                <a:defRPr/>
              </a:pPr>
              <a:t>4</a:t>
            </a:fld>
            <a:endParaRPr lang="en-US" dirty="0"/>
          </a:p>
        </p:txBody>
      </p:sp>
      <p:sp>
        <p:nvSpPr>
          <p:cNvPr id="5" name="Rectangle 4"/>
          <p:cNvSpPr/>
          <p:nvPr/>
        </p:nvSpPr>
        <p:spPr>
          <a:xfrm>
            <a:off x="3505200" y="6659562"/>
            <a:ext cx="2133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3269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5257800"/>
            <a:ext cx="8229600" cy="2087563"/>
          </a:xfrm>
        </p:spPr>
        <p:txBody>
          <a:bodyPr/>
          <a:lstStyle/>
          <a:p>
            <a:pPr marL="0" indent="0">
              <a:buNone/>
            </a:pPr>
            <a:r>
              <a:rPr lang="en-US" sz="3200" dirty="0" smtClean="0"/>
              <a:t>  </a:t>
            </a:r>
          </a:p>
          <a:p>
            <a:pPr marL="0" indent="0">
              <a:buNone/>
            </a:pPr>
            <a:endParaRPr lang="en-US" sz="3200" dirty="0"/>
          </a:p>
          <a:p>
            <a:pPr marL="0" indent="0">
              <a:buNone/>
            </a:pPr>
            <a:r>
              <a:rPr lang="en-US" dirty="0" smtClean="0"/>
              <a:t> </a:t>
            </a:r>
            <a:endParaRPr lang="en-US" dirty="0"/>
          </a:p>
        </p:txBody>
      </p:sp>
      <p:sp>
        <p:nvSpPr>
          <p:cNvPr id="9" name="Title 8"/>
          <p:cNvSpPr>
            <a:spLocks noGrp="1"/>
          </p:cNvSpPr>
          <p:nvPr>
            <p:ph type="title"/>
          </p:nvPr>
        </p:nvSpPr>
        <p:spPr>
          <a:xfrm>
            <a:off x="1295400" y="609600"/>
            <a:ext cx="7162800" cy="838200"/>
          </a:xfrm>
        </p:spPr>
        <p:txBody>
          <a:bodyPr>
            <a:normAutofit fontScale="90000"/>
          </a:bodyPr>
          <a:lstStyle/>
          <a:p>
            <a:r>
              <a:rPr lang="en-US" dirty="0" smtClean="0"/>
              <a:t>Community Partners in Suicide Prevention Grants</a:t>
            </a:r>
            <a:endParaRPr lang="en-US" dirty="0"/>
          </a:p>
        </p:txBody>
      </p:sp>
      <p:sp>
        <p:nvSpPr>
          <p:cNvPr id="10" name="Rectangle 9"/>
          <p:cNvSpPr/>
          <p:nvPr/>
        </p:nvSpPr>
        <p:spPr>
          <a:xfrm>
            <a:off x="381000" y="1447800"/>
            <a:ext cx="8534400" cy="3877985"/>
          </a:xfrm>
          <a:prstGeom prst="rect">
            <a:avLst/>
          </a:prstGeom>
        </p:spPr>
        <p:txBody>
          <a:bodyPr wrap="square">
            <a:spAutoFit/>
          </a:bodyPr>
          <a:lstStyle/>
          <a:p>
            <a:r>
              <a:rPr lang="en-US" sz="1600" dirty="0"/>
              <a:t>In accordance with National Defense Authorization Act (NDAA) 2013, Section 706, DSPO has awarded two grants to fund community partnerships to administer an outreach and education pilot around mental health, substance use disorders, traumatic brain injury, and suicide prevention.  </a:t>
            </a:r>
          </a:p>
          <a:p>
            <a:endParaRPr lang="en-US" sz="1600" dirty="0"/>
          </a:p>
          <a:p>
            <a:r>
              <a:rPr lang="en-US" sz="1600" dirty="0"/>
              <a:t>The grants, with a combined value of $5 million, were awarded to the American Association of Suicidology and Massachusetts General Hospital’s Home Base Program. The initiatives associated with these grants began in early October 2015 and </a:t>
            </a:r>
            <a:r>
              <a:rPr lang="en-US" sz="1600" dirty="0" smtClean="0"/>
              <a:t>finished </a:t>
            </a:r>
            <a:r>
              <a:rPr lang="en-US" sz="1600" dirty="0"/>
              <a:t>in late May 2017. </a:t>
            </a:r>
          </a:p>
          <a:p>
            <a:endParaRPr lang="en-US" dirty="0"/>
          </a:p>
          <a:p>
            <a:pPr marL="457200" lvl="0" indent="-457200"/>
            <a:r>
              <a:rPr lang="en-US" sz="1600" u="sng" dirty="0"/>
              <a:t>Goal of the grants</a:t>
            </a:r>
            <a:r>
              <a:rPr lang="en-US" sz="1400" dirty="0"/>
              <a:t>:  </a:t>
            </a:r>
          </a:p>
          <a:p>
            <a:pPr marL="857250" lvl="1" indent="-457200"/>
            <a:r>
              <a:rPr lang="en-US" sz="1400" dirty="0"/>
              <a:t>Increase the number of qualified clinical providers, trained in military culture and evidence-based training in interventions aimed at treatment of mental health, substance use disorders, Traumatic Brain Injury (TBI), and Suicide Prevention (SP</a:t>
            </a:r>
            <a:r>
              <a:rPr lang="en-US" sz="1400" dirty="0" smtClean="0"/>
              <a:t>).</a:t>
            </a:r>
          </a:p>
          <a:p>
            <a:pPr marL="857250" lvl="1" indent="-457200"/>
            <a:endParaRPr lang="en-US" sz="1400" dirty="0"/>
          </a:p>
          <a:p>
            <a:pPr marL="857250" lvl="1" indent="-457200"/>
            <a:r>
              <a:rPr lang="en-US" sz="1400" dirty="0"/>
              <a:t>Communicate the availability of the program to the entire target market:  Ensure clinical providers and the National Guard and Reserve Component (RC) community were aware of this pilot.</a:t>
            </a:r>
          </a:p>
        </p:txBody>
      </p:sp>
      <p:sp>
        <p:nvSpPr>
          <p:cNvPr id="13" name="Rectangle 12"/>
          <p:cNvSpPr/>
          <p:nvPr/>
        </p:nvSpPr>
        <p:spPr>
          <a:xfrm>
            <a:off x="685800" y="5541228"/>
            <a:ext cx="3138423" cy="369332"/>
          </a:xfrm>
          <a:prstGeom prst="rect">
            <a:avLst/>
          </a:prstGeom>
        </p:spPr>
        <p:txBody>
          <a:bodyPr wrap="none">
            <a:spAutoFit/>
          </a:bodyPr>
          <a:lstStyle/>
          <a:p>
            <a:r>
              <a:rPr lang="en-US" b="1" dirty="0">
                <a:solidFill>
                  <a:srgbClr val="FF0000"/>
                </a:solidFill>
                <a:cs typeface="Arial" panose="020B0604020202020204" pitchFamily="34" charset="0"/>
              </a:rPr>
              <a:t>www.usmilitarymatters.org</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918" y="5910560"/>
            <a:ext cx="3175754" cy="731460"/>
          </a:xfrm>
          <a:prstGeom prst="rect">
            <a:avLst/>
          </a:prstGeom>
        </p:spPr>
      </p:pic>
      <p:sp>
        <p:nvSpPr>
          <p:cNvPr id="15" name="Rectangle 14"/>
          <p:cNvSpPr/>
          <p:nvPr/>
        </p:nvSpPr>
        <p:spPr>
          <a:xfrm>
            <a:off x="5791200" y="5547840"/>
            <a:ext cx="2356158" cy="369332"/>
          </a:xfrm>
          <a:prstGeom prst="rect">
            <a:avLst/>
          </a:prstGeom>
        </p:spPr>
        <p:txBody>
          <a:bodyPr wrap="none">
            <a:spAutoFit/>
          </a:bodyPr>
          <a:lstStyle/>
          <a:p>
            <a:r>
              <a:rPr lang="en-US" b="1" dirty="0">
                <a:solidFill>
                  <a:srgbClr val="FF0000"/>
                </a:solidFill>
                <a:cs typeface="Arial" panose="020B0604020202020204" pitchFamily="34" charset="0"/>
              </a:rPr>
              <a:t>www.homebase.org</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8227" y="5917172"/>
            <a:ext cx="3420649" cy="406493"/>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5535993"/>
            <a:ext cx="1091027" cy="1078558"/>
          </a:xfrm>
          <a:prstGeom prst="rect">
            <a:avLst/>
          </a:prstGeom>
        </p:spPr>
      </p:pic>
      <p:sp>
        <p:nvSpPr>
          <p:cNvPr id="11" name="Rectangle 10"/>
          <p:cNvSpPr/>
          <p:nvPr/>
        </p:nvSpPr>
        <p:spPr>
          <a:xfrm>
            <a:off x="3886200" y="6629400"/>
            <a:ext cx="2209800" cy="217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8166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b="1" dirty="0" smtClean="0"/>
              <a:t>Policy</a:t>
            </a:r>
          </a:p>
          <a:p>
            <a:pPr lvl="1"/>
            <a:r>
              <a:rPr lang="en-US" sz="1400" dirty="0" smtClean="0"/>
              <a:t>Memorandum </a:t>
            </a:r>
            <a:r>
              <a:rPr lang="en-US" sz="1400" dirty="0"/>
              <a:t>- Guidance for Commanders and Health Professionals in the Department of Defense on Reducing Access to Lethal Means Through Voluntary Storage of Privately-Owned Firearms </a:t>
            </a:r>
            <a:endParaRPr lang="en-US" sz="1400" dirty="0" smtClean="0"/>
          </a:p>
          <a:p>
            <a:pPr lvl="1"/>
            <a:r>
              <a:rPr lang="en-US" sz="1400" dirty="0" smtClean="0"/>
              <a:t>Memorandum </a:t>
            </a:r>
            <a:r>
              <a:rPr lang="en-US" sz="1400" dirty="0"/>
              <a:t>- Guidance on Promoting and Increasing Means Safety Regarding Suicide Prevention Means Safety Policy </a:t>
            </a:r>
            <a:endParaRPr lang="en-US" sz="1400" dirty="0" smtClean="0"/>
          </a:p>
          <a:p>
            <a:r>
              <a:rPr lang="en-US" sz="1600" b="1" dirty="0" smtClean="0"/>
              <a:t>Outreach</a:t>
            </a:r>
          </a:p>
          <a:p>
            <a:pPr lvl="1"/>
            <a:r>
              <a:rPr lang="en-US" sz="1400" dirty="0" smtClean="0"/>
              <a:t>Participating in the National </a:t>
            </a:r>
            <a:r>
              <a:rPr lang="en-US" sz="1400" dirty="0"/>
              <a:t>Action Alliance Lethal Means subgroup, which brings together leaders and representatives from public and private organizations, across suicide means including poison (Poison Control), train (Union Pacific) and firearm (National Rifle Association) industries</a:t>
            </a:r>
            <a:endParaRPr lang="en-US" sz="1400" dirty="0" smtClean="0"/>
          </a:p>
          <a:p>
            <a:pPr lvl="1"/>
            <a:r>
              <a:rPr lang="en-US" sz="1400" dirty="0" smtClean="0"/>
              <a:t>Collaborative </a:t>
            </a:r>
            <a:r>
              <a:rPr lang="en-US" sz="1400" dirty="0"/>
              <a:t>partnerships with </a:t>
            </a:r>
            <a:r>
              <a:rPr lang="en-US" sz="1400" dirty="0" smtClean="0"/>
              <a:t>Give an Hour, </a:t>
            </a:r>
            <a:r>
              <a:rPr lang="en-US" sz="1400" dirty="0" err="1" smtClean="0"/>
              <a:t>PsychArmor</a:t>
            </a:r>
            <a:r>
              <a:rPr lang="en-US" sz="1400" dirty="0" smtClean="0"/>
              <a:t>, Tragedy Assistance Program for Survivors (TAPS), American Foundation for Suicide Prevention (AFSP), the </a:t>
            </a:r>
            <a:r>
              <a:rPr lang="en-US" sz="1400" dirty="0"/>
              <a:t>National Rifle Association (NRA), National Shooting Sports Foundation (NSSF), Armed and Safe, Armed Force Exchange Service, and Marine Corps Exchange </a:t>
            </a:r>
            <a:r>
              <a:rPr lang="en-US" sz="1400" dirty="0" smtClean="0"/>
              <a:t>Service </a:t>
            </a:r>
            <a:endParaRPr lang="en-US" sz="1400" dirty="0"/>
          </a:p>
          <a:p>
            <a:pPr lvl="1"/>
            <a:r>
              <a:rPr lang="en-US" sz="1400" dirty="0" smtClean="0"/>
              <a:t>Outreach </a:t>
            </a:r>
            <a:r>
              <a:rPr lang="en-US" sz="1400" dirty="0"/>
              <a:t>materials including trifolds and Public Service Announcements with Tim Kennedy (United States Army Ranger, Special Forces sniper) and Dakota Meyer (United States Marine Corps, Medal of Honor recipient) on firearm </a:t>
            </a:r>
            <a:r>
              <a:rPr lang="en-US" sz="1400" dirty="0" smtClean="0"/>
              <a:t>safety</a:t>
            </a:r>
            <a:endParaRPr lang="en-US" sz="1400" dirty="0"/>
          </a:p>
          <a:p>
            <a:endParaRPr lang="en-US" dirty="0"/>
          </a:p>
        </p:txBody>
      </p:sp>
      <p:sp>
        <p:nvSpPr>
          <p:cNvPr id="3" name="Title 2"/>
          <p:cNvSpPr>
            <a:spLocks noGrp="1"/>
          </p:cNvSpPr>
          <p:nvPr>
            <p:ph type="title"/>
          </p:nvPr>
        </p:nvSpPr>
        <p:spPr>
          <a:xfrm>
            <a:off x="1219200" y="533400"/>
            <a:ext cx="7162800" cy="838200"/>
          </a:xfrm>
        </p:spPr>
        <p:txBody>
          <a:bodyPr/>
          <a:lstStyle/>
          <a:p>
            <a:r>
              <a:rPr lang="en-US" dirty="0" smtClean="0"/>
              <a:t>Current policy and outreach </a:t>
            </a:r>
            <a:r>
              <a:rPr lang="en-US" dirty="0"/>
              <a:t>e</a:t>
            </a:r>
            <a:r>
              <a:rPr lang="en-US" dirty="0" smtClean="0"/>
              <a:t>fforts</a:t>
            </a:r>
            <a:endParaRPr lang="en-US" dirty="0"/>
          </a:p>
        </p:txBody>
      </p:sp>
      <p:sp>
        <p:nvSpPr>
          <p:cNvPr id="4" name="Slide Number Placeholder 3"/>
          <p:cNvSpPr>
            <a:spLocks noGrp="1"/>
          </p:cNvSpPr>
          <p:nvPr>
            <p:ph type="sldNum" sz="quarter" idx="12"/>
          </p:nvPr>
        </p:nvSpPr>
        <p:spPr/>
        <p:txBody>
          <a:bodyPr/>
          <a:lstStyle/>
          <a:p>
            <a:pPr>
              <a:defRPr/>
            </a:pPr>
            <a:fld id="{2866A3C2-01FD-480D-937A-1689A91DD280}" type="slidenum">
              <a:rPr lang="en-US" smtClean="0"/>
              <a:pPr>
                <a:defRPr/>
              </a:pPr>
              <a:t>6</a:t>
            </a:fld>
            <a:endParaRPr lang="en-US" dirty="0"/>
          </a:p>
        </p:txBody>
      </p:sp>
      <p:sp>
        <p:nvSpPr>
          <p:cNvPr id="5" name="Rectangle 4"/>
          <p:cNvSpPr/>
          <p:nvPr/>
        </p:nvSpPr>
        <p:spPr>
          <a:xfrm>
            <a:off x="3886200" y="6629400"/>
            <a:ext cx="2209800" cy="217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821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F069DD79D3334C8508A6B1EA20CC4C" ma:contentTypeVersion="0" ma:contentTypeDescription="Create a new document." ma:contentTypeScope="" ma:versionID="95216b52319531505a221ace32f664e0">
  <xsd:schema xmlns:xsd="http://www.w3.org/2001/XMLSchema" xmlns:xs="http://www.w3.org/2001/XMLSchema" xmlns:p="http://schemas.microsoft.com/office/2006/metadata/properties" targetNamespace="http://schemas.microsoft.com/office/2006/metadata/properties" ma:root="true" ma:fieldsID="6c96ba11fc0b0f11135d6dc28d8a2f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69E0AB-42A8-4CE1-AE9C-1C7F99763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C1E7AF7-2759-446A-9FB4-EAAAC717DC75}">
  <ds:schemaRefs>
    <ds:schemaRef ds:uri="http://schemas.microsoft.com/sharepoint/v3/contenttype/forms"/>
  </ds:schemaRefs>
</ds:datastoreItem>
</file>

<file path=customXml/itemProps3.xml><?xml version="1.0" encoding="utf-8"?>
<ds:datastoreItem xmlns:ds="http://schemas.openxmlformats.org/officeDocument/2006/customXml" ds:itemID="{A3543C27-D7BC-4882-AE86-00E045B19234}">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17343</TotalTime>
  <Words>852</Words>
  <Application>Microsoft Office PowerPoint</Application>
  <PresentationFormat>On-screen Show (4:3)</PresentationFormat>
  <Paragraphs>78</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Copperplate-Gothic-Light</vt:lpstr>
      <vt:lpstr>Garamond</vt:lpstr>
      <vt:lpstr>Office Theme</vt:lpstr>
      <vt:lpstr>Community based initiatives and partnerships for military suicide prevention </vt:lpstr>
      <vt:lpstr>Defense Strategy for Suicide Prevention</vt:lpstr>
      <vt:lpstr>Background on suicide in the military</vt:lpstr>
      <vt:lpstr>Current research and training efforts</vt:lpstr>
      <vt:lpstr>Community Partners in Suicide Prevention Grants</vt:lpstr>
      <vt:lpstr>Current policy and outreach efforts</vt:lpstr>
    </vt:vector>
  </TitlesOfParts>
  <Company>DTMO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TB</dc:creator>
  <cp:lastModifiedBy>LemayMF</cp:lastModifiedBy>
  <cp:revision>1255</cp:revision>
  <cp:lastPrinted>2017-07-27T20:12:55Z</cp:lastPrinted>
  <dcterms:created xsi:type="dcterms:W3CDTF">2010-06-01T14:20:52Z</dcterms:created>
  <dcterms:modified xsi:type="dcterms:W3CDTF">2017-07-27T20:50:52Z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0x01010083F069DD79D3334C8508A6B1EA20CC4C</vt:lpwstr>
  </property>
</Properties>
</file>