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2" r:id="rId15"/>
    <p:sldId id="273" r:id="rId16"/>
    <p:sldId id="274" r:id="rId17"/>
    <p:sldId id="275" r:id="rId18"/>
    <p:sldId id="276" r:id="rId19"/>
    <p:sldId id="277" r:id="rId2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8" d="100"/>
          <a:sy n="98" d="100"/>
        </p:scale>
        <p:origin x="-396"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100">
                <a:solidFill>
                  <a:schemeClr val="accent1">
                    <a:lumMod val="50000"/>
                  </a:schemeClr>
                </a:solidFill>
              </a:defRPr>
            </a:lvl1pPr>
          </a:lstStyle>
          <a:p>
            <a:fld id="{2A388EB1-2585-40FE-BBB3-F16F3D76A4A1}" type="datetimeFigureOut">
              <a:rPr lang="en-US" smtClean="0"/>
              <a:pPr/>
              <a:t>6/26/2017</a:t>
            </a:fld>
            <a:endParaRPr lang="en-US"/>
          </a:p>
        </p:txBody>
      </p:sp>
      <p:sp>
        <p:nvSpPr>
          <p:cNvPr id="5" name="Footer Placeholder 4"/>
          <p:cNvSpPr>
            <a:spLocks noGrp="1"/>
          </p:cNvSpPr>
          <p:nvPr>
            <p:ph type="ftr" sz="quarter" idx="11"/>
          </p:nvPr>
        </p:nvSpPr>
        <p:spPr>
          <a:xfrm rot="21420000">
            <a:off x="-4170" y="3662268"/>
            <a:ext cx="3035429" cy="896654"/>
          </a:xfrm>
        </p:spPr>
        <p:txBody>
          <a:bodyPr vert="horz" lIns="68580" tIns="34290" rIns="68580" bIns="34290" rtlCol="0" anchor="ctr"/>
          <a:lstStyle>
            <a:lvl1pPr algn="r">
              <a:defRPr lang="en-US" sz="4100" dirty="0"/>
            </a:lvl1pPr>
          </a:lstStyle>
          <a:p>
            <a:endParaRPr lang="en-US"/>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fld id="{87A19FD2-5184-4A9D-84A2-63B5B21F7E8D}" type="slidenum">
              <a:rPr lang="en-US" smtClean="0"/>
              <a:pPr/>
              <a:t>‹#›</a:t>
            </a:fld>
            <a:endParaRPr lang="en-US"/>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49934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23755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209618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100">
                <a:solidFill>
                  <a:schemeClr val="tx1">
                    <a:lumMod val="50000"/>
                    <a:lumOff val="50000"/>
                  </a:schemeClr>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 xmlns:p14="http://schemas.microsoft.com/office/powerpoint/2010/main" val="48217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2199396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A388EB1-2585-40FE-BBB3-F16F3D76A4A1}"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39108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7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7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7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A388EB1-2585-40FE-BBB3-F16F3D76A4A1}"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1052112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388EB1-2585-40FE-BBB3-F16F3D76A4A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390691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388EB1-2585-40FE-BBB3-F16F3D76A4A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54232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388EB1-2585-40FE-BBB3-F16F3D76A4A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3095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88EB1-2585-40FE-BBB3-F16F3D76A4A1}"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31071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326033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20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514352" y="2146300"/>
            <a:ext cx="3816534" cy="188463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20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495477" y="2146300"/>
            <a:ext cx="3816535" cy="188463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388EB1-2585-40FE-BBB3-F16F3D76A4A1}" type="datetimeFigureOut">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66429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388EB1-2585-40FE-BBB3-F16F3D76A4A1}"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392506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88EB1-2585-40FE-BBB3-F16F3D76A4A1}" type="datetimeFigureOut">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123981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274603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88EB1-2585-40FE-BBB3-F16F3D76A4A1}"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63946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68580" tIns="34290" rIns="68580" bIns="3429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68580" tIns="34290" rIns="68580" bIns="34290" rtlCol="0" anchor="ctr"/>
          <a:lstStyle>
            <a:lvl1pPr algn="r">
              <a:defRPr sz="2400" cap="all" baseline="0">
                <a:solidFill>
                  <a:schemeClr val="accent1">
                    <a:lumMod val="50000"/>
                  </a:schemeClr>
                </a:solidFill>
              </a:defRPr>
            </a:lvl1pPr>
          </a:lstStyle>
          <a:p>
            <a:fld id="{2A388EB1-2585-40FE-BBB3-F16F3D76A4A1}" type="datetimeFigureOut">
              <a:rPr lang="en-US" smtClean="0"/>
              <a:pPr/>
              <a:t>6/26/2017</a:t>
            </a:fld>
            <a:endParaRPr lang="en-US"/>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68580" tIns="34290" rIns="68580" bIns="34290" rtlCol="0" anchor="ctr"/>
          <a:lstStyle>
            <a:lvl1pPr algn="l">
              <a:defRPr sz="24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68580" tIns="34290" rIns="68580" bIns="34290" rtlCol="0" anchor="ctr"/>
          <a:lstStyle>
            <a:lvl1pPr algn="ctr">
              <a:defRPr sz="2400" cap="all" baseline="0">
                <a:solidFill>
                  <a:schemeClr val="accent1">
                    <a:lumMod val="50000"/>
                  </a:schemeClr>
                </a:solidFill>
              </a:defRPr>
            </a:lvl1pPr>
          </a:lstStyle>
          <a:p>
            <a:fld id="{87A19FD2-5184-4A9D-84A2-63B5B21F7E8D}" type="slidenum">
              <a:rPr lang="en-US" smtClean="0"/>
              <a:pPr/>
              <a:t>‹#›</a:t>
            </a:fld>
            <a:endParaRPr lang="en-US"/>
          </a:p>
        </p:txBody>
      </p:sp>
    </p:spTree>
    <p:extLst>
      <p:ext uri="{BB962C8B-B14F-4D97-AF65-F5344CB8AC3E}">
        <p14:creationId xmlns="" xmlns:p14="http://schemas.microsoft.com/office/powerpoint/2010/main" val="20864059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685800" rtl="0" eaLnBrk="1" latinLnBrk="0" hangingPunct="1">
        <a:lnSpc>
          <a:spcPct val="90000"/>
        </a:lnSpc>
        <a:spcBef>
          <a:spcPct val="0"/>
        </a:spcBef>
        <a:buNone/>
        <a:defRPr sz="410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10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10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10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10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10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EVERY LIFE MATTERS </a:t>
            </a:r>
            <a:br>
              <a:rPr lang="en-US" dirty="0" smtClean="0"/>
            </a:br>
            <a:r>
              <a:rPr lang="en-US" dirty="0" smtClean="0"/>
              <a:t>to god</a:t>
            </a:r>
            <a:endParaRPr lang="en-US" dirty="0"/>
          </a:p>
        </p:txBody>
      </p:sp>
      <p:sp>
        <p:nvSpPr>
          <p:cNvPr id="3" name="Subtitle 2"/>
          <p:cNvSpPr>
            <a:spLocks noGrp="1"/>
          </p:cNvSpPr>
          <p:nvPr>
            <p:ph type="subTitle" idx="1"/>
          </p:nvPr>
        </p:nvSpPr>
        <p:spPr>
          <a:xfrm rot="21420000">
            <a:off x="743921" y="2570357"/>
            <a:ext cx="7308233" cy="471126"/>
          </a:xfrm>
        </p:spPr>
        <p:txBody>
          <a:bodyPr/>
          <a:lstStyle/>
          <a:p>
            <a:r>
              <a:rPr lang="en-US" dirty="0" smtClean="0"/>
              <a:t>A New paradigm of care for military personnel </a:t>
            </a:r>
          </a:p>
          <a:p>
            <a:r>
              <a:rPr lang="en-US" dirty="0" smtClean="0"/>
              <a:t>at risk of </a:t>
            </a:r>
            <a:r>
              <a:rPr lang="en-US" dirty="0" smtClean="0"/>
              <a:t>suicide – </a:t>
            </a:r>
            <a:r>
              <a:rPr lang="en-US" dirty="0" err="1" smtClean="0"/>
              <a:t>antonio</a:t>
            </a:r>
            <a:r>
              <a:rPr lang="en-US" dirty="0" smtClean="0"/>
              <a:t> w. </a:t>
            </a:r>
            <a:r>
              <a:rPr lang="en-US" dirty="0" err="1" smtClean="0"/>
              <a:t>campbell</a:t>
            </a:r>
            <a:r>
              <a:rPr lang="en-US" dirty="0" smtClean="0"/>
              <a:t>, d. min.</a:t>
            </a:r>
            <a:endParaRPr lang="en-US" dirty="0"/>
          </a:p>
        </p:txBody>
      </p:sp>
    </p:spTree>
    <p:extLst>
      <p:ext uri="{BB962C8B-B14F-4D97-AF65-F5344CB8AC3E}">
        <p14:creationId xmlns="" xmlns:p14="http://schemas.microsoft.com/office/powerpoint/2010/main" val="15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Sobering numbers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Report of </a:t>
            </a:r>
            <a:r>
              <a:rPr lang="en-US" dirty="0" err="1" smtClean="0"/>
              <a:t>usaf</a:t>
            </a:r>
            <a:r>
              <a:rPr lang="en-US" dirty="0" smtClean="0"/>
              <a:t> suicide prevention program to house armed services committee showed a suicide rate of 14 suicides per 100,000 airmen</a:t>
            </a:r>
          </a:p>
          <a:p>
            <a:r>
              <a:rPr lang="en-US" dirty="0" smtClean="0"/>
              <a:t>Latest data from us navy showed a suicide rate of 13.2 per 100,000 active duty sailors and in 2014 and 2015 recorded 15 and 14 reserve component suicides respectively</a:t>
            </a:r>
          </a:p>
          <a:p>
            <a:r>
              <a:rPr lang="en-US" dirty="0" smtClean="0"/>
              <a:t>In 2009, two researchers from the air force academy discovered the army lost more soldiers to suicide than the force lost to automobile fatalities</a:t>
            </a:r>
          </a:p>
          <a:p>
            <a:r>
              <a:rPr lang="en-US" dirty="0" smtClean="0"/>
              <a:t>In 2014, according to the medical surveillance monthly report from the pentagon, suicide surpassed active engagement in conflict as military’s leading cause of death</a:t>
            </a:r>
          </a:p>
          <a:p>
            <a:endParaRPr lang="en-US" dirty="0"/>
          </a:p>
        </p:txBody>
      </p:sp>
    </p:spTree>
    <p:extLst>
      <p:ext uri="{BB962C8B-B14F-4D97-AF65-F5344CB8AC3E}">
        <p14:creationId xmlns="" xmlns:p14="http://schemas.microsoft.com/office/powerpoint/2010/main" val="1784137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 corporation white paper (2015)</a:t>
            </a:r>
            <a:endParaRPr lang="en-US" dirty="0"/>
          </a:p>
        </p:txBody>
      </p:sp>
      <p:sp>
        <p:nvSpPr>
          <p:cNvPr id="3" name="Content Placeholder 2"/>
          <p:cNvSpPr>
            <a:spLocks noGrp="1"/>
          </p:cNvSpPr>
          <p:nvPr>
            <p:ph sz="quarter" idx="13"/>
          </p:nvPr>
        </p:nvSpPr>
        <p:spPr/>
        <p:txBody>
          <a:bodyPr/>
          <a:lstStyle/>
          <a:p>
            <a:r>
              <a:rPr lang="en-US" dirty="0" smtClean="0"/>
              <a:t>Survey of over 800 chaplains and 400 chaplain assistants</a:t>
            </a:r>
          </a:p>
          <a:p>
            <a:r>
              <a:rPr lang="en-US" dirty="0" smtClean="0"/>
              <a:t>Chaplains not fulfilled in current referral role in army suicide prevention program</a:t>
            </a:r>
          </a:p>
          <a:p>
            <a:r>
              <a:rPr lang="en-US" dirty="0" smtClean="0"/>
              <a:t>Assessment that the Army is still not sure how to best utilize chaplain corps</a:t>
            </a:r>
          </a:p>
          <a:p>
            <a:r>
              <a:rPr lang="en-US" dirty="0" smtClean="0"/>
              <a:t>Less than ½ of chaplains received any training regarding behavioral health</a:t>
            </a:r>
          </a:p>
          <a:p>
            <a:r>
              <a:rPr lang="en-US" dirty="0" smtClean="0"/>
              <a:t>Recommendation: Chaplains should be trained to provide acute care for service members at risk</a:t>
            </a:r>
          </a:p>
          <a:p>
            <a:endParaRPr lang="en-US" dirty="0"/>
          </a:p>
        </p:txBody>
      </p:sp>
    </p:spTree>
    <p:extLst>
      <p:ext uri="{BB962C8B-B14F-4D97-AF65-F5344CB8AC3E}">
        <p14:creationId xmlns="" xmlns:p14="http://schemas.microsoft.com/office/powerpoint/2010/main" val="88217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outcome of creating new paradigm of care</a:t>
            </a:r>
            <a:endParaRPr lang="en-US" dirty="0"/>
          </a:p>
        </p:txBody>
      </p:sp>
      <p:sp>
        <p:nvSpPr>
          <p:cNvPr id="3" name="Content Placeholder 2"/>
          <p:cNvSpPr>
            <a:spLocks noGrp="1"/>
          </p:cNvSpPr>
          <p:nvPr>
            <p:ph sz="quarter" idx="13"/>
          </p:nvPr>
        </p:nvSpPr>
        <p:spPr/>
        <p:txBody>
          <a:bodyPr/>
          <a:lstStyle/>
          <a:p>
            <a:r>
              <a:rPr lang="en-US" dirty="0"/>
              <a:t>“Pastors, family, and friends may not realize how easily counselors can be overwhelmed when dealing with a person contemplating suicide.  The church is important, and even when the pastors refer a suicidal person elsewhere, the person will often come back to </a:t>
            </a:r>
            <a:r>
              <a:rPr lang="en-US" dirty="0" smtClean="0"/>
              <a:t>church” – from Christianity today</a:t>
            </a:r>
          </a:p>
          <a:p>
            <a:r>
              <a:rPr lang="en-US" dirty="0" smtClean="0"/>
              <a:t>Creating strong, continuing relationships of faith is crucial to helping service members and veterans to be hopeful of a better tomorrow </a:t>
            </a:r>
            <a:endParaRPr lang="en-US" dirty="0"/>
          </a:p>
        </p:txBody>
      </p:sp>
    </p:spTree>
    <p:extLst>
      <p:ext uri="{BB962C8B-B14F-4D97-AF65-F5344CB8AC3E}">
        <p14:creationId xmlns="" xmlns:p14="http://schemas.microsoft.com/office/powerpoint/2010/main" val="29510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surveyS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Approved and distributed by the joint forces chaplains office of the Maryland national guard (air and army national guard chaplains), liberty university </a:t>
            </a:r>
            <a:r>
              <a:rPr lang="en-US" dirty="0" err="1" smtClean="0"/>
              <a:t>irb</a:t>
            </a:r>
            <a:r>
              <a:rPr lang="en-US" dirty="0" smtClean="0"/>
              <a:t> and thesis mentor</a:t>
            </a:r>
          </a:p>
          <a:p>
            <a:r>
              <a:rPr lang="en-US" dirty="0" smtClean="0"/>
              <a:t>30 respondents</a:t>
            </a:r>
          </a:p>
          <a:p>
            <a:r>
              <a:rPr lang="en-US" dirty="0" smtClean="0"/>
              <a:t>No identifiable information was received from any respondents from the surveys </a:t>
            </a:r>
          </a:p>
          <a:p>
            <a:r>
              <a:rPr lang="en-US" dirty="0" smtClean="0"/>
              <a:t>Asked military chaplains and civilian clergy members about their seminary education history, ministry experience and military  training as a chaplain</a:t>
            </a:r>
          </a:p>
          <a:p>
            <a:r>
              <a:rPr lang="en-US" dirty="0" smtClean="0"/>
              <a:t>Asked about any suicide prevention training they received during their career in ministry</a:t>
            </a:r>
          </a:p>
          <a:p>
            <a:r>
              <a:rPr lang="en-US" dirty="0" smtClean="0"/>
              <a:t>Asked if they would be willing to be a part of a community based suicide prevention program</a:t>
            </a:r>
          </a:p>
          <a:p>
            <a:endParaRPr lang="en-US" dirty="0"/>
          </a:p>
        </p:txBody>
      </p:sp>
    </p:spTree>
    <p:extLst>
      <p:ext uri="{BB962C8B-B14F-4D97-AF65-F5344CB8AC3E}">
        <p14:creationId xmlns="" xmlns:p14="http://schemas.microsoft.com/office/powerpoint/2010/main" val="212708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chaplain survey responses</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Eleven questions covering topics including experience, formal seminary education,  ministerial on-the-job learning and suicide prevention training – responses of three questions are highlighted below:</a:t>
            </a:r>
          </a:p>
          <a:p>
            <a:r>
              <a:rPr lang="en-US" dirty="0" smtClean="0"/>
              <a:t>number of referrals of service members to mental health professionals – 11 out of 15 (73%) referred eight (8) or more service members</a:t>
            </a:r>
          </a:p>
          <a:p>
            <a:r>
              <a:rPr lang="en-US" dirty="0" smtClean="0"/>
              <a:t>self assessment in identifying and counseling service members with possible suicide ideation – 11 out of 15 (73%) felt they were not adequately trained in this important work from their formal seminary education</a:t>
            </a:r>
          </a:p>
          <a:p>
            <a:r>
              <a:rPr lang="en-US" dirty="0" smtClean="0"/>
              <a:t>perceived effectiveness of suicide prevention programs – 10 out of 15 (66%) gave a neutral or negative assessment of effectiveness of current department of defense suicide prevention programs</a:t>
            </a:r>
            <a:endParaRPr lang="en-US" dirty="0"/>
          </a:p>
        </p:txBody>
      </p:sp>
    </p:spTree>
    <p:extLst>
      <p:ext uri="{BB962C8B-B14F-4D97-AF65-F5344CB8AC3E}">
        <p14:creationId xmlns="" xmlns:p14="http://schemas.microsoft.com/office/powerpoint/2010/main" val="329815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civilian clergy survey responses</a:t>
            </a:r>
            <a:endParaRPr lang="en-US" dirty="0"/>
          </a:p>
        </p:txBody>
      </p:sp>
      <p:sp>
        <p:nvSpPr>
          <p:cNvPr id="3" name="Content Placeholder 2"/>
          <p:cNvSpPr>
            <a:spLocks noGrp="1"/>
          </p:cNvSpPr>
          <p:nvPr>
            <p:ph sz="quarter" idx="13"/>
          </p:nvPr>
        </p:nvSpPr>
        <p:spPr/>
        <p:txBody>
          <a:bodyPr>
            <a:normAutofit/>
          </a:bodyPr>
          <a:lstStyle/>
          <a:p>
            <a:r>
              <a:rPr lang="en-US" dirty="0"/>
              <a:t>Eleven questions covering topics including experience, formal seminary </a:t>
            </a:r>
            <a:r>
              <a:rPr lang="en-US" dirty="0" smtClean="0"/>
              <a:t>education in pastoral counseling techniques,  </a:t>
            </a:r>
            <a:r>
              <a:rPr lang="en-US" dirty="0"/>
              <a:t>ministerial on-the-job </a:t>
            </a:r>
            <a:r>
              <a:rPr lang="en-US" dirty="0" smtClean="0"/>
              <a:t>learning, suicide </a:t>
            </a:r>
            <a:r>
              <a:rPr lang="en-US" dirty="0"/>
              <a:t>prevention </a:t>
            </a:r>
            <a:r>
              <a:rPr lang="en-US" dirty="0" smtClean="0"/>
              <a:t>training and interest in participating in this proposed new paradigm of care </a:t>
            </a:r>
            <a:r>
              <a:rPr lang="en-US" dirty="0"/>
              <a:t>– responses of </a:t>
            </a:r>
            <a:r>
              <a:rPr lang="en-US" dirty="0" smtClean="0"/>
              <a:t>five questions </a:t>
            </a:r>
            <a:r>
              <a:rPr lang="en-US" dirty="0"/>
              <a:t>are highlighted below</a:t>
            </a:r>
            <a:r>
              <a:rPr lang="en-US" dirty="0" smtClean="0"/>
              <a:t>:</a:t>
            </a:r>
          </a:p>
          <a:p>
            <a:r>
              <a:rPr lang="en-US" dirty="0" smtClean="0"/>
              <a:t>level of experience of civilian clergy in suicide prevention – 8 of 16 (50%) indicated they provided counseling for 4 or more people in their community</a:t>
            </a:r>
          </a:p>
          <a:p>
            <a:r>
              <a:rPr lang="en-US" dirty="0" smtClean="0"/>
              <a:t>self assessment of seminary training in pastoral counseling techniques – only 5 of 16 (31.25%) gave a positive assessment of their formal coursework in pastoral counseling</a:t>
            </a:r>
            <a:endParaRPr lang="en-US" dirty="0"/>
          </a:p>
          <a:p>
            <a:endParaRPr lang="en-US" dirty="0"/>
          </a:p>
        </p:txBody>
      </p:sp>
    </p:spTree>
    <p:extLst>
      <p:ext uri="{BB962C8B-B14F-4D97-AF65-F5344CB8AC3E}">
        <p14:creationId xmlns="" xmlns:p14="http://schemas.microsoft.com/office/powerpoint/2010/main" val="154840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civilian </a:t>
            </a:r>
            <a:r>
              <a:rPr lang="en-US" dirty="0"/>
              <a:t>clergy survey </a:t>
            </a:r>
            <a:r>
              <a:rPr lang="en-US" dirty="0" smtClean="0"/>
              <a:t>responses (continued)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self assessment of formal seminary education in suicide prevention – only 3 of 16 (18.75%) had a positive response while the other 13 or 81.25% gave either a neutral or negative assessment of their preparedness due to lack of formal training in seminary</a:t>
            </a:r>
          </a:p>
          <a:p>
            <a:r>
              <a:rPr lang="en-US" dirty="0" smtClean="0"/>
              <a:t>ascertain level of comfort of local pastors to work with service members and or/veterans suffering from post traumatic stress disorder (</a:t>
            </a:r>
            <a:r>
              <a:rPr lang="en-US" dirty="0" err="1" smtClean="0"/>
              <a:t>ptsd</a:t>
            </a:r>
            <a:r>
              <a:rPr lang="en-US" dirty="0" smtClean="0"/>
              <a:t>) symptoms – 8 of 16 (50%) did not feel they had adequate training in </a:t>
            </a:r>
            <a:r>
              <a:rPr lang="en-US" dirty="0" err="1" smtClean="0"/>
              <a:t>ptsd</a:t>
            </a:r>
            <a:r>
              <a:rPr lang="en-US" dirty="0" smtClean="0"/>
              <a:t> counseling techniques</a:t>
            </a:r>
          </a:p>
          <a:p>
            <a:r>
              <a:rPr lang="en-US" dirty="0" smtClean="0"/>
              <a:t>ascertain level of interest in participating in this new community based paradigm of care – 9 out 0f 16 (56%) stated they had a strong or moderate interest in participating while only 1 clergy member stated they had no interest</a:t>
            </a:r>
          </a:p>
          <a:p>
            <a:endParaRPr lang="en-US" dirty="0"/>
          </a:p>
        </p:txBody>
      </p:sp>
    </p:spTree>
    <p:extLst>
      <p:ext uri="{BB962C8B-B14F-4D97-AF65-F5344CB8AC3E}">
        <p14:creationId xmlns="" xmlns:p14="http://schemas.microsoft.com/office/powerpoint/2010/main" val="133885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review and recommendations</a:t>
            </a:r>
            <a:endParaRPr lang="en-US" sz="3300" dirty="0"/>
          </a:p>
        </p:txBody>
      </p:sp>
      <p:sp>
        <p:nvSpPr>
          <p:cNvPr id="3" name="Content Placeholder 2"/>
          <p:cNvSpPr>
            <a:spLocks noGrp="1"/>
          </p:cNvSpPr>
          <p:nvPr>
            <p:ph sz="quarter" idx="13"/>
          </p:nvPr>
        </p:nvSpPr>
        <p:spPr/>
        <p:txBody>
          <a:bodyPr>
            <a:normAutofit/>
          </a:bodyPr>
          <a:lstStyle/>
          <a:p>
            <a:r>
              <a:rPr lang="en-US" dirty="0" smtClean="0"/>
              <a:t>recommendations include: more detailed training on suicide prevention counseling techniques for military chaplains during chaplains officers basic and other training opportunities at the armed forces chaplaincy center at ft. Jackson, sc.</a:t>
            </a:r>
          </a:p>
          <a:p>
            <a:r>
              <a:rPr lang="en-US" dirty="0" smtClean="0"/>
              <a:t>Civilian clergy members should be afforded training opportunities through the veterans administration and/or online courses through liberty university or other institutions of seminary education</a:t>
            </a:r>
          </a:p>
          <a:p>
            <a:endParaRPr lang="en-US" dirty="0"/>
          </a:p>
        </p:txBody>
      </p:sp>
    </p:spTree>
    <p:extLst>
      <p:ext uri="{BB962C8B-B14F-4D97-AF65-F5344CB8AC3E}">
        <p14:creationId xmlns="" xmlns:p14="http://schemas.microsoft.com/office/powerpoint/2010/main" val="45482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89261"/>
            <a:ext cx="7797662" cy="863974"/>
          </a:xfrm>
        </p:spPr>
        <p:txBody>
          <a:bodyPr>
            <a:normAutofit/>
          </a:bodyPr>
          <a:lstStyle/>
          <a:p>
            <a:r>
              <a:rPr lang="en-US" sz="3300" dirty="0" smtClean="0"/>
              <a:t>review </a:t>
            </a:r>
            <a:r>
              <a:rPr lang="en-US" sz="3300" dirty="0"/>
              <a:t>and </a:t>
            </a:r>
            <a:r>
              <a:rPr lang="en-US" sz="3300" dirty="0" smtClean="0"/>
              <a:t>recommendations (continued)</a:t>
            </a:r>
            <a:endParaRPr lang="en-US" sz="3300" dirty="0"/>
          </a:p>
        </p:txBody>
      </p:sp>
      <p:sp>
        <p:nvSpPr>
          <p:cNvPr id="3" name="Content Placeholder 2"/>
          <p:cNvSpPr>
            <a:spLocks noGrp="1"/>
          </p:cNvSpPr>
          <p:nvPr>
            <p:ph sz="quarter" idx="13"/>
          </p:nvPr>
        </p:nvSpPr>
        <p:spPr/>
        <p:txBody>
          <a:bodyPr>
            <a:normAutofit/>
          </a:bodyPr>
          <a:lstStyle/>
          <a:p>
            <a:endParaRPr lang="en-US" dirty="0" smtClean="0"/>
          </a:p>
          <a:p>
            <a:r>
              <a:rPr lang="en-US" dirty="0" smtClean="0"/>
              <a:t>Increased role for pastoral care professionals in suicide prevention because:</a:t>
            </a:r>
          </a:p>
          <a:p>
            <a:pPr marL="342900" indent="-342900">
              <a:buFont typeface="+mj-lt"/>
              <a:buAutoNum type="arabicPeriod"/>
            </a:pPr>
            <a:r>
              <a:rPr lang="en-US" sz="1200" dirty="0" smtClean="0"/>
              <a:t>Deficit of effective soul care, and over reliance or psychological and medicinal treatments, have heled to cause the current crisis</a:t>
            </a:r>
          </a:p>
          <a:p>
            <a:pPr marL="257175" indent="-257175">
              <a:buFont typeface="+mj-lt"/>
              <a:buAutoNum type="arabicPeriod"/>
            </a:pPr>
            <a:r>
              <a:rPr lang="en-US" sz="1200" dirty="0" smtClean="0"/>
              <a:t>   70% of chaplains answered they had significant experience in referring service members to mental health professionals</a:t>
            </a:r>
          </a:p>
          <a:p>
            <a:pPr marL="257175" indent="-257175">
              <a:buFont typeface="+mj-lt"/>
              <a:buAutoNum type="arabicPeriod"/>
            </a:pPr>
            <a:r>
              <a:rPr lang="en-US" sz="1200" dirty="0"/>
              <a:t> </a:t>
            </a:r>
            <a:r>
              <a:rPr lang="en-US" sz="1200" dirty="0" smtClean="0"/>
              <a:t>  Continued rise of suicide rates in civilian population demands a new way of addressing why people are at risk</a:t>
            </a:r>
          </a:p>
          <a:p>
            <a:pPr marL="0" indent="0">
              <a:buNone/>
            </a:pPr>
            <a:endParaRPr lang="en-US" sz="1400" dirty="0" smtClean="0"/>
          </a:p>
          <a:p>
            <a:pPr marL="342900" indent="-342900">
              <a:buFont typeface="+mj-lt"/>
              <a:buAutoNum type="arabicPeriod"/>
            </a:pPr>
            <a:endParaRPr lang="en-US" dirty="0"/>
          </a:p>
        </p:txBody>
      </p:sp>
    </p:spTree>
    <p:extLst>
      <p:ext uri="{BB962C8B-B14F-4D97-AF65-F5344CB8AC3E}">
        <p14:creationId xmlns="" xmlns:p14="http://schemas.microsoft.com/office/powerpoint/2010/main" val="377232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3"/>
          </p:nvPr>
        </p:nvSpPr>
        <p:spPr/>
        <p:txBody>
          <a:bodyPr/>
          <a:lstStyle/>
          <a:p>
            <a:r>
              <a:rPr lang="en-US" dirty="0"/>
              <a:t>Pastoral care providers are uniquely positioned in larger society to bring hope and peace to the lives of these struggling individuals.  With the budget cuts that are already occurring, and will continue to occur because of the current budget crisis (sequestration), local pastoral care providers will be needed to work in a collaborative effort to help counsel people at risk</a:t>
            </a:r>
            <a:r>
              <a:rPr lang="en-US" dirty="0" smtClean="0"/>
              <a:t>.</a:t>
            </a:r>
          </a:p>
          <a:p>
            <a:r>
              <a:rPr lang="en-US" dirty="0" smtClean="0"/>
              <a:t>Thank you!!</a:t>
            </a:r>
            <a:endParaRPr lang="en-US" dirty="0"/>
          </a:p>
          <a:p>
            <a:endParaRPr lang="en-US" dirty="0"/>
          </a:p>
        </p:txBody>
      </p:sp>
    </p:spTree>
    <p:extLst>
      <p:ext uri="{BB962C8B-B14F-4D97-AF65-F5344CB8AC3E}">
        <p14:creationId xmlns="" xmlns:p14="http://schemas.microsoft.com/office/powerpoint/2010/main" val="85299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research</a:t>
            </a:r>
            <a:endParaRPr lang="en-US" dirty="0"/>
          </a:p>
        </p:txBody>
      </p:sp>
      <p:sp>
        <p:nvSpPr>
          <p:cNvPr id="3" name="Content Placeholder 2"/>
          <p:cNvSpPr>
            <a:spLocks noGrp="1"/>
          </p:cNvSpPr>
          <p:nvPr>
            <p:ph sz="quarter" idx="13"/>
          </p:nvPr>
        </p:nvSpPr>
        <p:spPr/>
        <p:txBody>
          <a:bodyPr>
            <a:normAutofit fontScale="92500" lnSpcReduction="10000"/>
          </a:bodyPr>
          <a:lstStyle/>
          <a:p>
            <a:endParaRPr lang="en-US" dirty="0" smtClean="0"/>
          </a:p>
          <a:p>
            <a:pPr marL="0" indent="0">
              <a:buNone/>
            </a:pPr>
            <a:endParaRPr lang="en-US" dirty="0"/>
          </a:p>
          <a:p>
            <a:r>
              <a:rPr lang="en-US" dirty="0" smtClean="0"/>
              <a:t>Look at current suicide prevention programs across the department of defense (air force, navy and army)</a:t>
            </a:r>
          </a:p>
          <a:p>
            <a:r>
              <a:rPr lang="en-US" dirty="0" smtClean="0"/>
              <a:t>Identify and explain deficiencies in the planning and implementation of current suicide prevention programs from the perspective of military chaplains</a:t>
            </a:r>
          </a:p>
          <a:p>
            <a:r>
              <a:rPr lang="en-US" dirty="0" smtClean="0"/>
              <a:t>Present a new paradigm of care for military personnel which includes military chaplains and civilian clergy</a:t>
            </a:r>
          </a:p>
          <a:p>
            <a:endParaRPr lang="en-US" dirty="0" smtClean="0"/>
          </a:p>
          <a:p>
            <a:endParaRPr lang="en-US" dirty="0" smtClean="0"/>
          </a:p>
          <a:p>
            <a:endParaRPr lang="en-US" dirty="0"/>
          </a:p>
        </p:txBody>
      </p:sp>
    </p:spTree>
    <p:extLst>
      <p:ext uri="{BB962C8B-B14F-4D97-AF65-F5344CB8AC3E}">
        <p14:creationId xmlns="" xmlns:p14="http://schemas.microsoft.com/office/powerpoint/2010/main" val="181878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weakness of current suicide prevention programs</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Department </a:t>
            </a:r>
            <a:r>
              <a:rPr lang="en-US" dirty="0"/>
              <a:t>of defense units (army, air force and navy) employed several types of suicide prevention training</a:t>
            </a:r>
          </a:p>
          <a:p>
            <a:r>
              <a:rPr lang="en-US" dirty="0"/>
              <a:t>Despite programming efforts suicide rates have increased steadily since 2001 </a:t>
            </a:r>
          </a:p>
          <a:p>
            <a:r>
              <a:rPr lang="en-US" dirty="0"/>
              <a:t>Suicide prevention training is facilitated by senior non-commissioned officers, command staff and </a:t>
            </a:r>
            <a:r>
              <a:rPr lang="en-US" dirty="0" smtClean="0"/>
              <a:t>chaplains with limited follow-up because of training schedule</a:t>
            </a:r>
          </a:p>
          <a:p>
            <a:pPr marL="0" indent="0">
              <a:buNone/>
            </a:pPr>
            <a:endParaRPr lang="en-US" dirty="0"/>
          </a:p>
          <a:p>
            <a:endParaRPr lang="en-US" dirty="0"/>
          </a:p>
        </p:txBody>
      </p:sp>
    </p:spTree>
    <p:extLst>
      <p:ext uri="{BB962C8B-B14F-4D97-AF65-F5344CB8AC3E}">
        <p14:creationId xmlns="" xmlns:p14="http://schemas.microsoft.com/office/powerpoint/2010/main" val="259937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role of chaplains</a:t>
            </a:r>
            <a:endParaRPr lang="en-US" dirty="0"/>
          </a:p>
        </p:txBody>
      </p:sp>
      <p:sp>
        <p:nvSpPr>
          <p:cNvPr id="3" name="Content Placeholder 2"/>
          <p:cNvSpPr>
            <a:spLocks noGrp="1"/>
          </p:cNvSpPr>
          <p:nvPr>
            <p:ph sz="quarter" idx="13"/>
          </p:nvPr>
        </p:nvSpPr>
        <p:spPr/>
        <p:txBody>
          <a:bodyPr/>
          <a:lstStyle/>
          <a:p>
            <a:r>
              <a:rPr lang="en-US" dirty="0" smtClean="0"/>
              <a:t>Chaplains have limited role of facilitator in the presentation of suicide prevention training</a:t>
            </a:r>
          </a:p>
          <a:p>
            <a:r>
              <a:rPr lang="en-US" dirty="0" smtClean="0"/>
              <a:t>Chaplains used as referral mechanisms for mental health professionals</a:t>
            </a:r>
          </a:p>
          <a:p>
            <a:r>
              <a:rPr lang="en-US" dirty="0" smtClean="0"/>
              <a:t>Chaplains not utilized as care professionals in therapeutic interventions with military personnel at risk</a:t>
            </a:r>
          </a:p>
          <a:p>
            <a:r>
              <a:rPr lang="en-US" dirty="0" smtClean="0"/>
              <a:t>Very small amount of time for counseling because of training obligations during drill weekends</a:t>
            </a:r>
            <a:endParaRPr lang="en-US" dirty="0"/>
          </a:p>
        </p:txBody>
      </p:sp>
    </p:spTree>
    <p:extLst>
      <p:ext uri="{BB962C8B-B14F-4D97-AF65-F5344CB8AC3E}">
        <p14:creationId xmlns="" xmlns:p14="http://schemas.microsoft.com/office/powerpoint/2010/main" val="373071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senior chaplain’s perspective</a:t>
            </a:r>
            <a:endParaRPr lang="en-US" dirty="0"/>
          </a:p>
        </p:txBody>
      </p:sp>
      <p:sp>
        <p:nvSpPr>
          <p:cNvPr id="3" name="Content Placeholder 2"/>
          <p:cNvSpPr>
            <a:spLocks noGrp="1"/>
          </p:cNvSpPr>
          <p:nvPr>
            <p:ph sz="quarter" idx="13"/>
          </p:nvPr>
        </p:nvSpPr>
        <p:spPr/>
        <p:txBody>
          <a:bodyPr/>
          <a:lstStyle/>
          <a:p>
            <a:r>
              <a:rPr lang="en-US" dirty="0"/>
              <a:t>“</a:t>
            </a:r>
            <a:r>
              <a:rPr lang="en-US" sz="2400" dirty="0"/>
              <a:t>we (chaplains) are nice to have around but we are not necessary to have around</a:t>
            </a:r>
            <a:r>
              <a:rPr lang="en-US" sz="2400" dirty="0" smtClean="0"/>
              <a:t>.”</a:t>
            </a:r>
          </a:p>
          <a:p>
            <a:r>
              <a:rPr lang="en-US" dirty="0" smtClean="0"/>
              <a:t>Seems to be distrust or lack of comfort between clinical therapists and military chaplains</a:t>
            </a:r>
            <a:endParaRPr lang="en-US" dirty="0"/>
          </a:p>
        </p:txBody>
      </p:sp>
    </p:spTree>
    <p:extLst>
      <p:ext uri="{BB962C8B-B14F-4D97-AF65-F5344CB8AC3E}">
        <p14:creationId xmlns="" xmlns:p14="http://schemas.microsoft.com/office/powerpoint/2010/main" val="338011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THEOLOGICAL foundation FOR THE RESEARCH</a:t>
            </a:r>
            <a:endParaRPr lang="en-US" dirty="0"/>
          </a:p>
        </p:txBody>
      </p:sp>
      <p:sp>
        <p:nvSpPr>
          <p:cNvPr id="3" name="Content Placeholder 2"/>
          <p:cNvSpPr>
            <a:spLocks noGrp="1"/>
          </p:cNvSpPr>
          <p:nvPr>
            <p:ph sz="quarter" idx="13"/>
          </p:nvPr>
        </p:nvSpPr>
        <p:spPr/>
        <p:txBody>
          <a:bodyPr/>
          <a:lstStyle/>
          <a:p>
            <a:r>
              <a:rPr lang="en-US" dirty="0" smtClean="0"/>
              <a:t>PROVERBS 20:5 - </a:t>
            </a:r>
            <a:r>
              <a:rPr lang="en-US" dirty="0"/>
              <a:t>“The purposes of a person’s heart are deep waters, but one who has insight draws them </a:t>
            </a:r>
            <a:r>
              <a:rPr lang="en-US" dirty="0" smtClean="0"/>
              <a:t>out.”</a:t>
            </a:r>
          </a:p>
          <a:p>
            <a:r>
              <a:rPr lang="en-US" dirty="0" smtClean="0"/>
              <a:t>THE HOLY SPIRIT ACTING AS THE PRIMARY COUNSELOR – JOHN 14:16; JOHN 14:26; JOHN 15:26</a:t>
            </a:r>
          </a:p>
          <a:p>
            <a:r>
              <a:rPr lang="en-US" dirty="0" smtClean="0"/>
              <a:t>CHAPLAIN  ACTS IN COOPERATION WITH THE HOLY SPIRIT TO BRING HOPE TO MILITARY PERSONNEL STRUGGLING WITH SUICIDE IDEATION</a:t>
            </a:r>
            <a:endParaRPr lang="en-US" dirty="0"/>
          </a:p>
        </p:txBody>
      </p:sp>
    </p:spTree>
    <p:extLst>
      <p:ext uri="{BB962C8B-B14F-4D97-AF65-F5344CB8AC3E}">
        <p14:creationId xmlns="" xmlns:p14="http://schemas.microsoft.com/office/powerpoint/2010/main" val="203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literature </a:t>
            </a:r>
            <a:endParaRPr lang="en-US" dirty="0"/>
          </a:p>
        </p:txBody>
      </p:sp>
      <p:sp>
        <p:nvSpPr>
          <p:cNvPr id="3" name="Content Placeholder 2"/>
          <p:cNvSpPr>
            <a:spLocks noGrp="1"/>
          </p:cNvSpPr>
          <p:nvPr>
            <p:ph sz="quarter" idx="13"/>
          </p:nvPr>
        </p:nvSpPr>
        <p:spPr/>
        <p:txBody>
          <a:bodyPr/>
          <a:lstStyle/>
          <a:p>
            <a:r>
              <a:rPr lang="en-US" dirty="0" smtClean="0"/>
              <a:t>Identified twenty-two (22) initial articles on military efforts on suicide prevention</a:t>
            </a:r>
          </a:p>
          <a:p>
            <a:r>
              <a:rPr lang="en-US" dirty="0" smtClean="0"/>
              <a:t>Presented sixteen (16) biblical verses supporting the theological foundation of pastoral counseling and ow they holy spirit can work through local pastors and military chaplains to provide spiritual support for our service members and/or veterans</a:t>
            </a:r>
            <a:endParaRPr lang="en-US" dirty="0"/>
          </a:p>
        </p:txBody>
      </p:sp>
    </p:spTree>
    <p:extLst>
      <p:ext uri="{BB962C8B-B14F-4D97-AF65-F5344CB8AC3E}">
        <p14:creationId xmlns="" xmlns:p14="http://schemas.microsoft.com/office/powerpoint/2010/main" val="382873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research</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Each department of military has developed suicide prevention programs – army (ASPP), air force (ACE) and navy (ASIST).</a:t>
            </a:r>
          </a:p>
          <a:p>
            <a:r>
              <a:rPr lang="en-US" dirty="0" smtClean="0"/>
              <a:t>Suicide prevention implementation more problematic for national guard (army and air force) and reserve (navy) personnel because of lack of time during monthly drills</a:t>
            </a:r>
          </a:p>
          <a:p>
            <a:r>
              <a:rPr lang="en-US" dirty="0" smtClean="0"/>
              <a:t>Rapid deployment cycles and lack of adequate reorientation has magnified weaknesses in the implementation and retention suicide prevention training </a:t>
            </a:r>
          </a:p>
          <a:p>
            <a:r>
              <a:rPr lang="en-US" dirty="0" smtClean="0"/>
              <a:t>Loss of unit cohesion and strong personal relationships help to cause depression and loneliness</a:t>
            </a:r>
            <a:endParaRPr lang="en-US" dirty="0"/>
          </a:p>
        </p:txBody>
      </p:sp>
    </p:spTree>
    <p:extLst>
      <p:ext uri="{BB962C8B-B14F-4D97-AF65-F5344CB8AC3E}">
        <p14:creationId xmlns="" xmlns:p14="http://schemas.microsoft.com/office/powerpoint/2010/main" val="421161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chaplain role </a:t>
            </a:r>
            <a:endParaRPr lang="en-US" dirty="0"/>
          </a:p>
        </p:txBody>
      </p:sp>
      <p:sp>
        <p:nvSpPr>
          <p:cNvPr id="3" name="Content Placeholder 2"/>
          <p:cNvSpPr>
            <a:spLocks noGrp="1"/>
          </p:cNvSpPr>
          <p:nvPr>
            <p:ph sz="quarter" idx="13"/>
          </p:nvPr>
        </p:nvSpPr>
        <p:spPr/>
        <p:txBody>
          <a:bodyPr/>
          <a:lstStyle/>
          <a:p>
            <a:r>
              <a:rPr lang="en-US" dirty="0" smtClean="0"/>
              <a:t>Limited roles for chaplains in the implementation of training</a:t>
            </a:r>
          </a:p>
          <a:p>
            <a:r>
              <a:rPr lang="en-US" dirty="0" smtClean="0"/>
              <a:t>Chaplains expected to serve only as gatekeepers for service members to get to mental health professionals</a:t>
            </a:r>
          </a:p>
          <a:p>
            <a:r>
              <a:rPr lang="en-US" dirty="0" smtClean="0"/>
              <a:t>Chaplains are excluded from participating as a colleague in therapeutic care</a:t>
            </a:r>
          </a:p>
          <a:p>
            <a:r>
              <a:rPr lang="en-US" dirty="0" smtClean="0"/>
              <a:t>Chaplains are limited in their times with service members because of training requirements mandated by command staff</a:t>
            </a:r>
            <a:endParaRPr lang="en-US" dirty="0"/>
          </a:p>
        </p:txBody>
      </p:sp>
    </p:spTree>
    <p:extLst>
      <p:ext uri="{BB962C8B-B14F-4D97-AF65-F5344CB8AC3E}">
        <p14:creationId xmlns="" xmlns:p14="http://schemas.microsoft.com/office/powerpoint/2010/main" val="4161989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219</TotalTime>
  <Words>1405</Words>
  <Application>Microsoft Office PowerPoint</Application>
  <PresentationFormat>On-screen Show (16:9)</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Main Event</vt:lpstr>
      <vt:lpstr>EVERY LIFE MATTERS  to god</vt:lpstr>
      <vt:lpstr>Purpose of research</vt:lpstr>
      <vt:lpstr>weakness of current suicide prevention programs</vt:lpstr>
      <vt:lpstr>Limited role of chaplains</vt:lpstr>
      <vt:lpstr>A senior chaplain’s perspective</vt:lpstr>
      <vt:lpstr>THEOLOGICAL foundation FOR THE RESEARCH</vt:lpstr>
      <vt:lpstr>Review of literature </vt:lpstr>
      <vt:lpstr>principal research</vt:lpstr>
      <vt:lpstr>current chaplain role </vt:lpstr>
      <vt:lpstr>Sobering numbers</vt:lpstr>
      <vt:lpstr>Rand corporation white paper (2015)</vt:lpstr>
      <vt:lpstr>Positive outcome of creating new paradigm of care</vt:lpstr>
      <vt:lpstr>surveyS</vt:lpstr>
      <vt:lpstr>chaplain survey responses</vt:lpstr>
      <vt:lpstr>civilian clergy survey responses</vt:lpstr>
      <vt:lpstr>civilian clergy survey responses (continued)</vt:lpstr>
      <vt:lpstr>review and recommendations</vt:lpstr>
      <vt:lpstr>review and recommendations (continued)</vt:lpstr>
      <vt:lpstr>conclusion</vt:lpstr>
    </vt:vector>
  </TitlesOfParts>
  <Company>State Highway Administration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LIFE MATTERS  to god</dc:title>
  <dc:creator>Antonio Campbell</dc:creator>
  <cp:lastModifiedBy>Tony</cp:lastModifiedBy>
  <cp:revision>30</cp:revision>
  <dcterms:created xsi:type="dcterms:W3CDTF">2016-09-30T17:52:18Z</dcterms:created>
  <dcterms:modified xsi:type="dcterms:W3CDTF">2017-06-26T13:52:52Z</dcterms:modified>
</cp:coreProperties>
</file>