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336" r:id="rId2"/>
  </p:sldMasterIdLst>
  <p:notesMasterIdLst>
    <p:notesMasterId r:id="rId53"/>
  </p:notesMasterIdLst>
  <p:handoutMasterIdLst>
    <p:handoutMasterId r:id="rId54"/>
  </p:handoutMasterIdLst>
  <p:sldIdLst>
    <p:sldId id="256" r:id="rId3"/>
    <p:sldId id="257" r:id="rId4"/>
    <p:sldId id="344" r:id="rId5"/>
    <p:sldId id="374" r:id="rId6"/>
    <p:sldId id="356" r:id="rId7"/>
    <p:sldId id="381" r:id="rId8"/>
    <p:sldId id="380" r:id="rId9"/>
    <p:sldId id="377" r:id="rId10"/>
    <p:sldId id="393" r:id="rId11"/>
    <p:sldId id="394" r:id="rId12"/>
    <p:sldId id="395" r:id="rId13"/>
    <p:sldId id="396" r:id="rId14"/>
    <p:sldId id="397" r:id="rId15"/>
    <p:sldId id="398" r:id="rId16"/>
    <p:sldId id="364" r:id="rId17"/>
    <p:sldId id="399" r:id="rId18"/>
    <p:sldId id="400" r:id="rId19"/>
    <p:sldId id="363" r:id="rId20"/>
    <p:sldId id="369" r:id="rId21"/>
    <p:sldId id="401" r:id="rId22"/>
    <p:sldId id="266" r:id="rId23"/>
    <p:sldId id="350" r:id="rId24"/>
    <p:sldId id="413" r:id="rId25"/>
    <p:sldId id="355" r:id="rId26"/>
    <p:sldId id="341" r:id="rId27"/>
    <p:sldId id="383" r:id="rId28"/>
    <p:sldId id="367" r:id="rId29"/>
    <p:sldId id="390" r:id="rId30"/>
    <p:sldId id="415" r:id="rId31"/>
    <p:sldId id="357" r:id="rId32"/>
    <p:sldId id="378" r:id="rId33"/>
    <p:sldId id="402" r:id="rId34"/>
    <p:sldId id="403" r:id="rId35"/>
    <p:sldId id="404" r:id="rId36"/>
    <p:sldId id="405" r:id="rId37"/>
    <p:sldId id="406" r:id="rId38"/>
    <p:sldId id="407" r:id="rId39"/>
    <p:sldId id="408" r:id="rId40"/>
    <p:sldId id="409" r:id="rId41"/>
    <p:sldId id="410" r:id="rId42"/>
    <p:sldId id="411" r:id="rId43"/>
    <p:sldId id="412" r:id="rId44"/>
    <p:sldId id="389" r:id="rId45"/>
    <p:sldId id="386" r:id="rId46"/>
    <p:sldId id="391" r:id="rId47"/>
    <p:sldId id="353" r:id="rId48"/>
    <p:sldId id="296" r:id="rId49"/>
    <p:sldId id="392" r:id="rId50"/>
    <p:sldId id="289" r:id="rId51"/>
    <p:sldId id="352" r:id="rId52"/>
  </p:sldIdLst>
  <p:sldSz cx="9144000" cy="5143500" type="screen16x9"/>
  <p:notesSz cx="6858000" cy="919956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9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Albanese" initials="BA" lastIdx="18" clrIdx="0"/>
  <p:cmAuthor id="2" name="Lisa Betthauser" initials="LMB" lastIdx="5" clrIdx="1"/>
  <p:cmAuthor id="3" name="Barnes, Sean M. (ECH)" initials="SMB" lastIdx="6" clrIdx="2"/>
  <p:cmAuthor id="4" name="Sean Barnes" initials="SB [2]" lastIdx="2" clrIdx="3"/>
  <p:cmAuthor id="5" name="Sean Barnes" initials="SB" lastIdx="2" clrIdx="4"/>
  <p:cmAuthor id="6" name="Sean Barnes" initials="SB [3]"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083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36" autoAdjust="0"/>
  </p:normalViewPr>
  <p:slideViewPr>
    <p:cSldViewPr snapToGrid="0" snapToObjects="1">
      <p:cViewPr varScale="1">
        <p:scale>
          <a:sx n="75" d="100"/>
          <a:sy n="75" d="100"/>
        </p:scale>
        <p:origin x="1014"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00" d="100"/>
          <a:sy n="100" d="100"/>
        </p:scale>
        <p:origin x="-1632" y="594"/>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vhaechbetthl\AppData\Local\Microsoft\Windows\Temporary%20Internet%20Files\Content.Outlook\ZIHM9QM8\EligibilityPie07261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r01echhsm02.r01.med.va.gov\Homedir$\VHAECHBetthL\CAST%20present%20table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r01echhsm02.r01.med.va.gov\Homedir$\VHAECHBetthL\CAST%20present%20tables.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51894954999406E-2"/>
          <c:y val="1.02265779479285E-3"/>
          <c:w val="0.84336457774750295"/>
          <c:h val="0.81619562460734796"/>
        </c:manualLayout>
      </c:layout>
      <c:ofPieChart>
        <c:ofPieType val="pie"/>
        <c:varyColors val="1"/>
        <c:ser>
          <c:idx val="0"/>
          <c:order val="0"/>
          <c:dPt>
            <c:idx val="0"/>
            <c:bubble3D val="0"/>
            <c:spPr>
              <a:solidFill>
                <a:schemeClr val="accent5">
                  <a:tint val="43000"/>
                </a:schemeClr>
              </a:solidFill>
              <a:ln w="19050">
                <a:solidFill>
                  <a:schemeClr val="lt1"/>
                </a:solidFill>
              </a:ln>
              <a:effectLst/>
            </c:spPr>
            <c:extLst>
              <c:ext xmlns:c16="http://schemas.microsoft.com/office/drawing/2014/chart" uri="{C3380CC4-5D6E-409C-BE32-E72D297353CC}">
                <c16:uniqueId val="{00000001-3751-450C-80D1-B90D24B43C54}"/>
              </c:ext>
            </c:extLst>
          </c:dPt>
          <c:dPt>
            <c:idx val="1"/>
            <c:bubble3D val="0"/>
            <c:spPr>
              <a:solidFill>
                <a:schemeClr val="accent5">
                  <a:tint val="56000"/>
                </a:schemeClr>
              </a:solidFill>
              <a:ln w="19050">
                <a:solidFill>
                  <a:schemeClr val="lt1"/>
                </a:solidFill>
              </a:ln>
              <a:effectLst/>
            </c:spPr>
            <c:extLst>
              <c:ext xmlns:c16="http://schemas.microsoft.com/office/drawing/2014/chart" uri="{C3380CC4-5D6E-409C-BE32-E72D297353CC}">
                <c16:uniqueId val="{00000003-3751-450C-80D1-B90D24B43C54}"/>
              </c:ext>
            </c:extLst>
          </c:dPt>
          <c:dPt>
            <c:idx val="2"/>
            <c:bubble3D val="0"/>
            <c:spPr>
              <a:solidFill>
                <a:schemeClr val="accent5">
                  <a:tint val="69000"/>
                </a:schemeClr>
              </a:solidFill>
              <a:ln w="19050">
                <a:solidFill>
                  <a:schemeClr val="lt1"/>
                </a:solidFill>
              </a:ln>
              <a:effectLst/>
            </c:spPr>
            <c:extLst>
              <c:ext xmlns:c16="http://schemas.microsoft.com/office/drawing/2014/chart" uri="{C3380CC4-5D6E-409C-BE32-E72D297353CC}">
                <c16:uniqueId val="{00000005-3751-450C-80D1-B90D24B43C54}"/>
              </c:ext>
            </c:extLst>
          </c:dPt>
          <c:dPt>
            <c:idx val="3"/>
            <c:bubble3D val="0"/>
            <c:spPr>
              <a:solidFill>
                <a:schemeClr val="accent5">
                  <a:tint val="81000"/>
                </a:schemeClr>
              </a:solidFill>
              <a:ln w="19050">
                <a:solidFill>
                  <a:schemeClr val="lt1"/>
                </a:solidFill>
              </a:ln>
              <a:effectLst/>
            </c:spPr>
            <c:extLst>
              <c:ext xmlns:c16="http://schemas.microsoft.com/office/drawing/2014/chart" uri="{C3380CC4-5D6E-409C-BE32-E72D297353CC}">
                <c16:uniqueId val="{00000007-3751-450C-80D1-B90D24B43C54}"/>
              </c:ext>
            </c:extLst>
          </c:dPt>
          <c:dPt>
            <c:idx val="4"/>
            <c:bubble3D val="0"/>
            <c:spPr>
              <a:solidFill>
                <a:schemeClr val="accent5">
                  <a:tint val="94000"/>
                </a:schemeClr>
              </a:solidFill>
              <a:ln w="19050">
                <a:solidFill>
                  <a:schemeClr val="lt1"/>
                </a:solidFill>
              </a:ln>
              <a:effectLst/>
            </c:spPr>
            <c:extLst>
              <c:ext xmlns:c16="http://schemas.microsoft.com/office/drawing/2014/chart" uri="{C3380CC4-5D6E-409C-BE32-E72D297353CC}">
                <c16:uniqueId val="{00000009-3751-450C-80D1-B90D24B43C54}"/>
              </c:ext>
            </c:extLst>
          </c:dPt>
          <c:dPt>
            <c:idx val="5"/>
            <c:bubble3D val="0"/>
            <c:spPr>
              <a:solidFill>
                <a:schemeClr val="accent5">
                  <a:shade val="93000"/>
                </a:schemeClr>
              </a:solidFill>
              <a:ln w="19050">
                <a:solidFill>
                  <a:schemeClr val="lt1"/>
                </a:solidFill>
              </a:ln>
              <a:effectLst/>
            </c:spPr>
            <c:extLst>
              <c:ext xmlns:c16="http://schemas.microsoft.com/office/drawing/2014/chart" uri="{C3380CC4-5D6E-409C-BE32-E72D297353CC}">
                <c16:uniqueId val="{0000000B-3751-450C-80D1-B90D24B43C54}"/>
              </c:ext>
            </c:extLst>
          </c:dPt>
          <c:dPt>
            <c:idx val="6"/>
            <c:bubble3D val="0"/>
            <c:spPr>
              <a:solidFill>
                <a:schemeClr val="accent5">
                  <a:shade val="80000"/>
                </a:schemeClr>
              </a:solidFill>
              <a:ln w="19050">
                <a:solidFill>
                  <a:schemeClr val="lt1"/>
                </a:solidFill>
              </a:ln>
              <a:effectLst/>
            </c:spPr>
            <c:extLst>
              <c:ext xmlns:c16="http://schemas.microsoft.com/office/drawing/2014/chart" uri="{C3380CC4-5D6E-409C-BE32-E72D297353CC}">
                <c16:uniqueId val="{0000000D-3751-450C-80D1-B90D24B43C54}"/>
              </c:ext>
            </c:extLst>
          </c:dPt>
          <c:dPt>
            <c:idx val="7"/>
            <c:bubble3D val="0"/>
            <c:spPr>
              <a:solidFill>
                <a:schemeClr val="accent5">
                  <a:shade val="68000"/>
                </a:schemeClr>
              </a:solidFill>
              <a:ln w="19050">
                <a:solidFill>
                  <a:schemeClr val="lt1"/>
                </a:solidFill>
              </a:ln>
              <a:effectLst/>
            </c:spPr>
            <c:extLst>
              <c:ext xmlns:c16="http://schemas.microsoft.com/office/drawing/2014/chart" uri="{C3380CC4-5D6E-409C-BE32-E72D297353CC}">
                <c16:uniqueId val="{0000000F-3751-450C-80D1-B90D24B43C54}"/>
              </c:ext>
            </c:extLst>
          </c:dPt>
          <c:dPt>
            <c:idx val="8"/>
            <c:bubble3D val="0"/>
            <c:spPr>
              <a:solidFill>
                <a:schemeClr val="accent5">
                  <a:shade val="55000"/>
                </a:schemeClr>
              </a:solidFill>
              <a:ln w="19050">
                <a:solidFill>
                  <a:schemeClr val="lt1"/>
                </a:solidFill>
              </a:ln>
              <a:effectLst/>
            </c:spPr>
            <c:extLst>
              <c:ext xmlns:c16="http://schemas.microsoft.com/office/drawing/2014/chart" uri="{C3380CC4-5D6E-409C-BE32-E72D297353CC}">
                <c16:uniqueId val="{00000011-3751-450C-80D1-B90D24B43C54}"/>
              </c:ext>
            </c:extLst>
          </c:dPt>
          <c:dPt>
            <c:idx val="9"/>
            <c:bubble3D val="0"/>
            <c:spPr>
              <a:solidFill>
                <a:schemeClr val="accent5">
                  <a:shade val="42000"/>
                </a:schemeClr>
              </a:solidFill>
              <a:ln w="19050">
                <a:solidFill>
                  <a:schemeClr val="lt1"/>
                </a:solidFill>
              </a:ln>
              <a:effectLst/>
            </c:spPr>
            <c:extLst>
              <c:ext xmlns:c16="http://schemas.microsoft.com/office/drawing/2014/chart" uri="{C3380CC4-5D6E-409C-BE32-E72D297353CC}">
                <c16:uniqueId val="{00000013-3751-450C-80D1-B90D24B43C54}"/>
              </c:ext>
            </c:extLst>
          </c:dPt>
          <c:dPt>
            <c:idx val="10"/>
            <c:bubble3D val="0"/>
            <c:spPr>
              <a:solidFill>
                <a:schemeClr val="accent5">
                  <a:shade val="42000"/>
                </a:schemeClr>
              </a:solidFill>
              <a:ln w="19050">
                <a:solidFill>
                  <a:schemeClr val="lt1"/>
                </a:solidFill>
              </a:ln>
              <a:effectLst/>
            </c:spPr>
            <c:extLst>
              <c:ext xmlns:c16="http://schemas.microsoft.com/office/drawing/2014/chart" uri="{C3380CC4-5D6E-409C-BE32-E72D297353CC}">
                <c16:uniqueId val="{00000015-3751-450C-80D1-B90D24B43C54}"/>
              </c:ext>
            </c:extLst>
          </c:dPt>
          <c:dLbls>
            <c:dLbl>
              <c:idx val="0"/>
              <c:tx>
                <c:rich>
                  <a:bodyPr/>
                  <a:lstStyle/>
                  <a:p>
                    <a:r>
                      <a:rPr lang="en-US" baseline="0" dirty="0"/>
                      <a:t>Eligible
11.5%</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751-450C-80D1-B90D24B43C54}"/>
                </c:ext>
              </c:extLst>
            </c:dLbl>
            <c:dLbl>
              <c:idx val="2"/>
              <c:layout>
                <c:manualLayout>
                  <c:x val="3.2761904761904798E-2"/>
                  <c:y val="6.721705241390279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751-450C-80D1-B90D24B43C54}"/>
                </c:ext>
              </c:extLst>
            </c:dLbl>
            <c:dLbl>
              <c:idx val="4"/>
              <c:tx>
                <c:rich>
                  <a:bodyPr/>
                  <a:lstStyle/>
                  <a:p>
                    <a:r>
                      <a:rPr lang="en-US" dirty="0"/>
                      <a:t>Not</a:t>
                    </a:r>
                    <a:r>
                      <a:rPr lang="en-US" baseline="0" dirty="0"/>
                      <a:t> enrolled in OEF/OIF Clinic
13.2%</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751-450C-80D1-B90D24B43C54}"/>
                </c:ext>
              </c:extLst>
            </c:dLbl>
            <c:dLbl>
              <c:idx val="6"/>
              <c:layout>
                <c:manualLayout>
                  <c:x val="8.1222924057568705E-3"/>
                  <c:y val="-4.9760359500517E-2"/>
                </c:manualLayout>
              </c:layout>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2937671252632"/>
                      <c:h val="0.121111111111111"/>
                    </c:manualLayout>
                  </c15:layout>
                </c:ext>
                <c:ext xmlns:c16="http://schemas.microsoft.com/office/drawing/2014/chart" uri="{C3380CC4-5D6E-409C-BE32-E72D297353CC}">
                  <c16:uniqueId val="{0000000D-3751-450C-80D1-B90D24B43C54}"/>
                </c:ext>
              </c:extLst>
            </c:dLbl>
            <c:dLbl>
              <c:idx val="8"/>
              <c:layout>
                <c:manualLayout>
                  <c:x val="-7.2730293328718498E-2"/>
                  <c:y val="6.7102521275749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751-450C-80D1-B90D24B43C54}"/>
                </c:ext>
              </c:extLst>
            </c:dLbl>
            <c:dLbl>
              <c:idx val="9"/>
              <c:layout>
                <c:manualLayout>
                  <c:x val="-0.14149692826858201"/>
                  <c:y val="-1.981690924998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3751-450C-80D1-B90D24B43C54}"/>
                </c:ext>
              </c:extLst>
            </c:dLbl>
            <c:dLbl>
              <c:idx val="10"/>
              <c:tx>
                <c:rich>
                  <a:bodyPr/>
                  <a:lstStyle/>
                  <a:p>
                    <a:r>
                      <a:rPr lang="en-US" dirty="0"/>
                      <a:t>Not Eligible</a:t>
                    </a:r>
                    <a:r>
                      <a:rPr lang="en-US" baseline="0" dirty="0"/>
                      <a:t>
54.6%</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3751-450C-80D1-B90D24B43C54}"/>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Sheet1!$A$1:$J$1</c:f>
              <c:strCache>
                <c:ptCount val="10"/>
                <c:pt idx="0">
                  <c:v>Yes</c:v>
                </c:pt>
                <c:pt idx="1">
                  <c:v>Pending</c:v>
                </c:pt>
                <c:pt idx="2">
                  <c:v>Need to contact</c:v>
                </c:pt>
                <c:pt idx="3">
                  <c:v>ASI score &lt;9</c:v>
                </c:pt>
                <c:pt idx="4">
                  <c:v>Not in Clinic</c:v>
                </c:pt>
                <c:pt idx="5">
                  <c:v>Not OEF/OIF/OND</c:v>
                </c:pt>
                <c:pt idx="6">
                  <c:v>Not Interested</c:v>
                </c:pt>
                <c:pt idx="7">
                  <c:v>Other</c:v>
                </c:pt>
                <c:pt idx="8">
                  <c:v>mod./severe TBI</c:v>
                </c:pt>
                <c:pt idx="9">
                  <c:v>no TBI</c:v>
                </c:pt>
              </c:strCache>
            </c:strRef>
          </c:cat>
          <c:val>
            <c:numRef>
              <c:f>Sheet1!$A$2:$J$2</c:f>
              <c:numCache>
                <c:formatCode>General</c:formatCode>
                <c:ptCount val="10"/>
                <c:pt idx="0">
                  <c:v>26</c:v>
                </c:pt>
                <c:pt idx="1">
                  <c:v>62</c:v>
                </c:pt>
                <c:pt idx="2">
                  <c:v>15</c:v>
                </c:pt>
                <c:pt idx="3">
                  <c:v>50</c:v>
                </c:pt>
                <c:pt idx="4">
                  <c:v>30</c:v>
                </c:pt>
                <c:pt idx="5">
                  <c:v>25</c:v>
                </c:pt>
                <c:pt idx="6">
                  <c:v>6</c:v>
                </c:pt>
                <c:pt idx="7">
                  <c:v>5</c:v>
                </c:pt>
                <c:pt idx="8">
                  <c:v>5</c:v>
                </c:pt>
                <c:pt idx="9">
                  <c:v>3</c:v>
                </c:pt>
              </c:numCache>
            </c:numRef>
          </c:val>
          <c:extLst>
            <c:ext xmlns:c16="http://schemas.microsoft.com/office/drawing/2014/chart" uri="{C3380CC4-5D6E-409C-BE32-E72D297353CC}">
              <c16:uniqueId val="{00000016-3751-450C-80D1-B90D24B43C54}"/>
            </c:ext>
          </c:extLst>
        </c:ser>
        <c:dLbls>
          <c:dLblPos val="bestFit"/>
          <c:showLegendKey val="0"/>
          <c:showVal val="0"/>
          <c:showCatName val="1"/>
          <c:showSerName val="0"/>
          <c:showPercent val="1"/>
          <c:showBubbleSize val="0"/>
          <c:showLeaderLines val="1"/>
        </c:dLbls>
        <c:gapWidth val="100"/>
        <c:splitType val="pos"/>
        <c:splitPos val="7"/>
        <c:secondPieSize val="12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Branch of Service</a:t>
            </a:r>
          </a:p>
        </c:rich>
      </c:tx>
      <c:overlay val="0"/>
    </c:title>
    <c:autoTitleDeleted val="0"/>
    <c:plotArea>
      <c:layout/>
      <c:pieChart>
        <c:varyColors val="1"/>
        <c:ser>
          <c:idx val="0"/>
          <c:order val="0"/>
          <c:dLbls>
            <c:dLbl>
              <c:idx val="1"/>
              <c:layout>
                <c:manualLayout>
                  <c:x val="-3.7379317076529301E-3"/>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A6B-42E3-B873-0B1BDB42DF96}"/>
                </c:ext>
              </c:extLst>
            </c:dLbl>
            <c:dLbl>
              <c:idx val="2"/>
              <c:layout>
                <c:manualLayout>
                  <c:x val="-8.4208499916182997E-2"/>
                  <c:y val="-8.93197689123987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A6B-42E3-B873-0B1BDB42DF96}"/>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Sheet1!$A$1:$A$4</c:f>
              <c:strCache>
                <c:ptCount val="4"/>
                <c:pt idx="0">
                  <c:v>Army</c:v>
                </c:pt>
                <c:pt idx="1">
                  <c:v>Air Force</c:v>
                </c:pt>
                <c:pt idx="2">
                  <c:v>Navy</c:v>
                </c:pt>
                <c:pt idx="3">
                  <c:v>Marines</c:v>
                </c:pt>
              </c:strCache>
            </c:strRef>
          </c:cat>
          <c:val>
            <c:numRef>
              <c:f>Sheet1!$B$1:$B$4</c:f>
              <c:numCache>
                <c:formatCode>0%</c:formatCode>
                <c:ptCount val="4"/>
                <c:pt idx="0">
                  <c:v>0.58799999999999997</c:v>
                </c:pt>
                <c:pt idx="1">
                  <c:v>5.8999999999999997E-2</c:v>
                </c:pt>
                <c:pt idx="2">
                  <c:v>5.8999999999999997E-2</c:v>
                </c:pt>
                <c:pt idx="3">
                  <c:v>0.29399999999999998</c:v>
                </c:pt>
              </c:numCache>
            </c:numRef>
          </c:val>
          <c:extLst>
            <c:ext xmlns:c16="http://schemas.microsoft.com/office/drawing/2014/chart" uri="{C3380CC4-5D6E-409C-BE32-E72D297353CC}">
              <c16:uniqueId val="{00000002-0A6B-42E3-B873-0B1BDB42DF96}"/>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SCID-5 PTSD </a:t>
            </a:r>
            <a:r>
              <a:rPr lang="en-US" dirty="0" err="1"/>
              <a:t>Dx</a:t>
            </a:r>
            <a:endParaRPr lang="en-US" dirty="0"/>
          </a:p>
        </c:rich>
      </c:tx>
      <c:overlay val="1"/>
    </c:title>
    <c:autoTitleDeleted val="0"/>
    <c:plotArea>
      <c:layout/>
      <c:barChart>
        <c:barDir val="col"/>
        <c:grouping val="clustered"/>
        <c:varyColors val="0"/>
        <c:ser>
          <c:idx val="0"/>
          <c:order val="0"/>
          <c:tx>
            <c:strRef>
              <c:f>Sheet1!$A$20</c:f>
              <c:strCache>
                <c:ptCount val="1"/>
                <c:pt idx="0">
                  <c:v>Yes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Sheet1!$B$19:$C$19</c:f>
              <c:strCache>
                <c:ptCount val="2"/>
                <c:pt idx="0">
                  <c:v>PTSD (Lifetime)</c:v>
                </c:pt>
                <c:pt idx="1">
                  <c:v>PTSD (Current)</c:v>
                </c:pt>
              </c:strCache>
            </c:strRef>
          </c:cat>
          <c:val>
            <c:numRef>
              <c:f>Sheet1!$B$20:$C$20</c:f>
              <c:numCache>
                <c:formatCode>0.00%</c:formatCode>
                <c:ptCount val="2"/>
                <c:pt idx="0">
                  <c:v>0.88200000000000001</c:v>
                </c:pt>
                <c:pt idx="1">
                  <c:v>0.64700000000000002</c:v>
                </c:pt>
              </c:numCache>
            </c:numRef>
          </c:val>
          <c:extLst>
            <c:ext xmlns:c16="http://schemas.microsoft.com/office/drawing/2014/chart" uri="{C3380CC4-5D6E-409C-BE32-E72D297353CC}">
              <c16:uniqueId val="{00000000-B57E-4307-AF60-367EE2F4E743}"/>
            </c:ext>
          </c:extLst>
        </c:ser>
        <c:ser>
          <c:idx val="1"/>
          <c:order val="1"/>
          <c:tx>
            <c:strRef>
              <c:f>Sheet1!$A$21</c:f>
              <c:strCache>
                <c:ptCount val="1"/>
                <c:pt idx="0">
                  <c:v>No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Sheet1!$B$19:$C$19</c:f>
              <c:strCache>
                <c:ptCount val="2"/>
                <c:pt idx="0">
                  <c:v>PTSD (Lifetime)</c:v>
                </c:pt>
                <c:pt idx="1">
                  <c:v>PTSD (Current)</c:v>
                </c:pt>
              </c:strCache>
            </c:strRef>
          </c:cat>
          <c:val>
            <c:numRef>
              <c:f>Sheet1!$B$21:$C$21</c:f>
              <c:numCache>
                <c:formatCode>0.00%</c:formatCode>
                <c:ptCount val="2"/>
                <c:pt idx="0">
                  <c:v>0.11799999999999999</c:v>
                </c:pt>
                <c:pt idx="1">
                  <c:v>0.35299999999999998</c:v>
                </c:pt>
              </c:numCache>
            </c:numRef>
          </c:val>
          <c:extLst>
            <c:ext xmlns:c16="http://schemas.microsoft.com/office/drawing/2014/chart" uri="{C3380CC4-5D6E-409C-BE32-E72D297353CC}">
              <c16:uniqueId val="{00000001-B57E-4307-AF60-367EE2F4E743}"/>
            </c:ext>
          </c:extLst>
        </c:ser>
        <c:dLbls>
          <c:showLegendKey val="0"/>
          <c:showVal val="1"/>
          <c:showCatName val="0"/>
          <c:showSerName val="0"/>
          <c:showPercent val="0"/>
          <c:showBubbleSize val="0"/>
        </c:dLbls>
        <c:gapWidth val="75"/>
        <c:axId val="-2087327624"/>
        <c:axId val="-2081021176"/>
      </c:barChart>
      <c:catAx>
        <c:axId val="-2087327624"/>
        <c:scaling>
          <c:orientation val="minMax"/>
        </c:scaling>
        <c:delete val="0"/>
        <c:axPos val="b"/>
        <c:numFmt formatCode="General" sourceLinked="0"/>
        <c:majorTickMark val="none"/>
        <c:minorTickMark val="none"/>
        <c:tickLblPos val="nextTo"/>
        <c:crossAx val="-2081021176"/>
        <c:crosses val="autoZero"/>
        <c:auto val="1"/>
        <c:lblAlgn val="ctr"/>
        <c:lblOffset val="100"/>
        <c:noMultiLvlLbl val="0"/>
      </c:catAx>
      <c:valAx>
        <c:axId val="-2081021176"/>
        <c:scaling>
          <c:orientation val="minMax"/>
        </c:scaling>
        <c:delete val="1"/>
        <c:axPos val="l"/>
        <c:numFmt formatCode="0.00%" sourceLinked="1"/>
        <c:majorTickMark val="none"/>
        <c:minorTickMark val="none"/>
        <c:tickLblPos val="nextTo"/>
        <c:crossAx val="-2087327624"/>
        <c:crosses val="autoZero"/>
        <c:crossBetween val="between"/>
      </c:valAx>
      <c:spPr>
        <a:noFill/>
        <a:ln w="25400">
          <a:noFill/>
        </a:ln>
      </c:spPr>
    </c:plotArea>
    <c:legend>
      <c:legendPos val="b"/>
      <c:overlay val="0"/>
    </c:legend>
    <c:plotVisOnly val="1"/>
    <c:dispBlanksAs val="gap"/>
    <c:showDLblsOverMax val="0"/>
  </c:chart>
  <c:txPr>
    <a:bodyPr/>
    <a:lstStyle/>
    <a:p>
      <a:pPr>
        <a:defRPr sz="16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a:pPr>
            <a:r>
              <a:rPr lang="en-US"/>
              <a:t>Client Satisfaction with CAST</a:t>
            </a:r>
          </a:p>
        </c:rich>
      </c:tx>
      <c:overlay val="0"/>
    </c:title>
    <c:autoTitleDeleted val="0"/>
    <c:plotArea>
      <c:layout>
        <c:manualLayout>
          <c:layoutTarget val="inner"/>
          <c:xMode val="edge"/>
          <c:yMode val="edge"/>
          <c:x val="1.55449575863009E-2"/>
          <c:y val="0.16880307159057301"/>
          <c:w val="0.96891008482739804"/>
          <c:h val="0.579174927974767"/>
        </c:manualLayout>
      </c:layout>
      <c:barChart>
        <c:barDir val="col"/>
        <c:grouping val="clustered"/>
        <c:varyColors val="0"/>
        <c:ser>
          <c:idx val="0"/>
          <c:order val="0"/>
          <c:tx>
            <c:strRef>
              <c:f>Sheet3!$A$10</c:f>
              <c:strCache>
                <c:ptCount val="1"/>
                <c:pt idx="0">
                  <c:v>CSQ&lt;24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Sheet3!$B$9:$D$9</c:f>
              <c:strCache>
                <c:ptCount val="3"/>
                <c:pt idx="0">
                  <c:v>CSQ Full Sample (N=17)</c:v>
                </c:pt>
                <c:pt idx="1">
                  <c:v>CAST Completers (N=14)</c:v>
                </c:pt>
                <c:pt idx="2">
                  <c:v>CAST Non-Completers (N=3)</c:v>
                </c:pt>
              </c:strCache>
            </c:strRef>
          </c:cat>
          <c:val>
            <c:numRef>
              <c:f>Sheet3!$B$10:$D$10</c:f>
              <c:numCache>
                <c:formatCode>0</c:formatCode>
                <c:ptCount val="3"/>
                <c:pt idx="0">
                  <c:v>5</c:v>
                </c:pt>
                <c:pt idx="1">
                  <c:v>3</c:v>
                </c:pt>
                <c:pt idx="2">
                  <c:v>2</c:v>
                </c:pt>
              </c:numCache>
            </c:numRef>
          </c:val>
          <c:extLst>
            <c:ext xmlns:c16="http://schemas.microsoft.com/office/drawing/2014/chart" uri="{C3380CC4-5D6E-409C-BE32-E72D297353CC}">
              <c16:uniqueId val="{00000000-44FA-459D-BB3B-F912750A66E4}"/>
            </c:ext>
          </c:extLst>
        </c:ser>
        <c:ser>
          <c:idx val="1"/>
          <c:order val="1"/>
          <c:tx>
            <c:strRef>
              <c:f>Sheet3!$A$11</c:f>
              <c:strCache>
                <c:ptCount val="1"/>
                <c:pt idx="0">
                  <c:v>CSQ&gt;24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Sheet3!$B$9:$D$9</c:f>
              <c:strCache>
                <c:ptCount val="3"/>
                <c:pt idx="0">
                  <c:v>CSQ Full Sample (N=17)</c:v>
                </c:pt>
                <c:pt idx="1">
                  <c:v>CAST Completers (N=14)</c:v>
                </c:pt>
                <c:pt idx="2">
                  <c:v>CAST Non-Completers (N=3)</c:v>
                </c:pt>
              </c:strCache>
            </c:strRef>
          </c:cat>
          <c:val>
            <c:numRef>
              <c:f>Sheet3!$B$11:$D$11</c:f>
              <c:numCache>
                <c:formatCode>0</c:formatCode>
                <c:ptCount val="3"/>
                <c:pt idx="0">
                  <c:v>12</c:v>
                </c:pt>
                <c:pt idx="1">
                  <c:v>11</c:v>
                </c:pt>
                <c:pt idx="2">
                  <c:v>1</c:v>
                </c:pt>
              </c:numCache>
            </c:numRef>
          </c:val>
          <c:extLst>
            <c:ext xmlns:c16="http://schemas.microsoft.com/office/drawing/2014/chart" uri="{C3380CC4-5D6E-409C-BE32-E72D297353CC}">
              <c16:uniqueId val="{00000001-44FA-459D-BB3B-F912750A66E4}"/>
            </c:ext>
          </c:extLst>
        </c:ser>
        <c:dLbls>
          <c:showLegendKey val="0"/>
          <c:showVal val="1"/>
          <c:showCatName val="0"/>
          <c:showSerName val="0"/>
          <c:showPercent val="0"/>
          <c:showBubbleSize val="0"/>
        </c:dLbls>
        <c:gapWidth val="150"/>
        <c:overlap val="-25"/>
        <c:axId val="-2081136920"/>
        <c:axId val="-2081201864"/>
      </c:barChart>
      <c:catAx>
        <c:axId val="-2081136920"/>
        <c:scaling>
          <c:orientation val="minMax"/>
        </c:scaling>
        <c:delete val="0"/>
        <c:axPos val="b"/>
        <c:numFmt formatCode="General" sourceLinked="0"/>
        <c:majorTickMark val="none"/>
        <c:minorTickMark val="none"/>
        <c:tickLblPos val="nextTo"/>
        <c:crossAx val="-2081201864"/>
        <c:crosses val="autoZero"/>
        <c:auto val="1"/>
        <c:lblAlgn val="ctr"/>
        <c:lblOffset val="100"/>
        <c:noMultiLvlLbl val="0"/>
      </c:catAx>
      <c:valAx>
        <c:axId val="-2081201864"/>
        <c:scaling>
          <c:orientation val="minMax"/>
        </c:scaling>
        <c:delete val="1"/>
        <c:axPos val="l"/>
        <c:numFmt formatCode="0" sourceLinked="1"/>
        <c:majorTickMark val="out"/>
        <c:minorTickMark val="none"/>
        <c:tickLblPos val="nextTo"/>
        <c:crossAx val="-2081136920"/>
        <c:crosses val="autoZero"/>
        <c:crossBetween val="between"/>
      </c:valAx>
    </c:plotArea>
    <c:legend>
      <c:legendPos val="t"/>
      <c:layout>
        <c:manualLayout>
          <c:xMode val="edge"/>
          <c:yMode val="edge"/>
          <c:x val="0.32827734607849202"/>
          <c:y val="0.91475243938456696"/>
          <c:w val="0.28506342957130398"/>
          <c:h val="8.3717191601049901E-2"/>
        </c:manualLayout>
      </c:layout>
      <c:overlay val="0"/>
      <c:txPr>
        <a:bodyPr/>
        <a:lstStyle/>
        <a:p>
          <a:pPr>
            <a:defRPr sz="1600"/>
          </a:pPr>
          <a:endParaRPr lang="en-US"/>
        </a:p>
      </c:txPr>
    </c:legend>
    <c:plotVisOnly val="1"/>
    <c:dispBlanksAs val="gap"/>
    <c:showDLblsOverMax val="0"/>
  </c:chart>
  <c:txPr>
    <a:bodyPr/>
    <a:lstStyle/>
    <a:p>
      <a:pPr>
        <a:defRPr sz="20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Median ASI Score (N=14)</a:t>
            </a:r>
          </a:p>
        </c:rich>
      </c:tx>
      <c:overlay val="0"/>
    </c:title>
    <c:autoTitleDeleted val="0"/>
    <c:plotArea>
      <c:layout/>
      <c:barChart>
        <c:barDir val="col"/>
        <c:grouping val="clustered"/>
        <c:varyColors val="0"/>
        <c:ser>
          <c:idx val="3"/>
          <c:order val="0"/>
          <c:tx>
            <c:strRef>
              <c:f>Sheet2!$B$20</c:f>
              <c:strCache>
                <c:ptCount val="1"/>
                <c:pt idx="0">
                  <c:v>Completers Pre</c:v>
                </c:pt>
              </c:strCache>
            </c:strRef>
          </c:tx>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Sheet2!$A$21:$A$24</c:f>
              <c:strCache>
                <c:ptCount val="4"/>
                <c:pt idx="0">
                  <c:v>Cognitive Concerns</c:v>
                </c:pt>
                <c:pt idx="1">
                  <c:v>Physical Concerns</c:v>
                </c:pt>
                <c:pt idx="2">
                  <c:v>Social Concerns</c:v>
                </c:pt>
                <c:pt idx="3">
                  <c:v>Total Score</c:v>
                </c:pt>
              </c:strCache>
            </c:strRef>
          </c:cat>
          <c:val>
            <c:numRef>
              <c:f>Sheet2!$B$21:$B$24</c:f>
              <c:numCache>
                <c:formatCode>General</c:formatCode>
                <c:ptCount val="4"/>
                <c:pt idx="0">
                  <c:v>15</c:v>
                </c:pt>
                <c:pt idx="1">
                  <c:v>16</c:v>
                </c:pt>
                <c:pt idx="2">
                  <c:v>23</c:v>
                </c:pt>
                <c:pt idx="3">
                  <c:v>51.5</c:v>
                </c:pt>
              </c:numCache>
            </c:numRef>
          </c:val>
          <c:extLst>
            <c:ext xmlns:c16="http://schemas.microsoft.com/office/drawing/2014/chart" uri="{C3380CC4-5D6E-409C-BE32-E72D297353CC}">
              <c16:uniqueId val="{00000003-1709-40E5-ABC6-C77DAFCF47CB}"/>
            </c:ext>
          </c:extLst>
        </c:ser>
        <c:ser>
          <c:idx val="4"/>
          <c:order val="1"/>
          <c:tx>
            <c:strRef>
              <c:f>Sheet2!$C$20</c:f>
              <c:strCache>
                <c:ptCount val="1"/>
                <c:pt idx="0">
                  <c:v>Completers Post</c:v>
                </c:pt>
              </c:strCache>
            </c:strRef>
          </c:tx>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Sheet2!$A$21:$A$24</c:f>
              <c:strCache>
                <c:ptCount val="4"/>
                <c:pt idx="0">
                  <c:v>Cognitive Concerns</c:v>
                </c:pt>
                <c:pt idx="1">
                  <c:v>Physical Concerns</c:v>
                </c:pt>
                <c:pt idx="2">
                  <c:v>Social Concerns</c:v>
                </c:pt>
                <c:pt idx="3">
                  <c:v>Total Score</c:v>
                </c:pt>
              </c:strCache>
            </c:strRef>
          </c:cat>
          <c:val>
            <c:numRef>
              <c:f>Sheet2!$C$21:$C$24</c:f>
              <c:numCache>
                <c:formatCode>General</c:formatCode>
                <c:ptCount val="4"/>
                <c:pt idx="0">
                  <c:v>9.5</c:v>
                </c:pt>
                <c:pt idx="1">
                  <c:v>9.5</c:v>
                </c:pt>
                <c:pt idx="2">
                  <c:v>16</c:v>
                </c:pt>
                <c:pt idx="3">
                  <c:v>37.5</c:v>
                </c:pt>
              </c:numCache>
            </c:numRef>
          </c:val>
          <c:extLst>
            <c:ext xmlns:c16="http://schemas.microsoft.com/office/drawing/2014/chart" uri="{C3380CC4-5D6E-409C-BE32-E72D297353CC}">
              <c16:uniqueId val="{00000004-1709-40E5-ABC6-C77DAFCF47CB}"/>
            </c:ext>
          </c:extLst>
        </c:ser>
        <c:dLbls>
          <c:dLblPos val="inEnd"/>
          <c:showLegendKey val="0"/>
          <c:showVal val="1"/>
          <c:showCatName val="0"/>
          <c:showSerName val="0"/>
          <c:showPercent val="0"/>
          <c:showBubbleSize val="0"/>
        </c:dLbls>
        <c:gapWidth val="219"/>
        <c:overlap val="-27"/>
        <c:axId val="-2061475064"/>
        <c:axId val="-2061472056"/>
      </c:barChart>
      <c:catAx>
        <c:axId val="-2061475064"/>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2061472056"/>
        <c:crosses val="autoZero"/>
        <c:auto val="1"/>
        <c:lblAlgn val="ctr"/>
        <c:lblOffset val="100"/>
        <c:noMultiLvlLbl val="0"/>
      </c:catAx>
      <c:valAx>
        <c:axId val="-2061472056"/>
        <c:scaling>
          <c:orientation val="minMax"/>
        </c:scaling>
        <c:delete val="0"/>
        <c:axPos val="l"/>
        <c:majorGridlines/>
        <c:numFmt formatCode="General" sourceLinked="1"/>
        <c:majorTickMark val="none"/>
        <c:minorTickMark val="none"/>
        <c:tickLblPos val="nextTo"/>
        <c:txPr>
          <a:bodyPr rot="-60000000" vert="horz"/>
          <a:lstStyle/>
          <a:p>
            <a:pPr>
              <a:defRPr/>
            </a:pPr>
            <a:endParaRPr lang="en-US"/>
          </a:p>
        </c:txPr>
        <c:crossAx val="-2061475064"/>
        <c:crosses val="autoZero"/>
        <c:crossBetween val="between"/>
      </c:valAx>
    </c:plotArea>
    <c:legend>
      <c:legendPos val="b"/>
      <c:overlay val="0"/>
      <c:txPr>
        <a:bodyPr rot="0" vert="horz"/>
        <a:lstStyle/>
        <a:p>
          <a:pPr>
            <a:defRPr/>
          </a:pPr>
          <a:endParaRPr lang="en-US"/>
        </a:p>
      </c:txPr>
    </c:legend>
    <c:plotVisOnly val="1"/>
    <c:dispBlanksAs val="gap"/>
    <c:showDLblsOverMax val="0"/>
  </c:chart>
  <c:txPr>
    <a:bodyPr/>
    <a:lstStyle/>
    <a:p>
      <a:pPr>
        <a:defRPr sz="20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C548D-B004-48D1-8DC6-F2660BD3CE23}"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28834525-B187-43A4-B686-3FF088EF2FD3}">
      <dgm:prSet phldrT="[Text]" custT="1"/>
      <dgm:spPr/>
      <dgm:t>
        <a:bodyPr/>
        <a:lstStyle/>
        <a:p>
          <a:r>
            <a:rPr lang="en-US" sz="1800" dirty="0"/>
            <a:t>26 Eligible	</a:t>
          </a:r>
        </a:p>
      </dgm:t>
    </dgm:pt>
    <dgm:pt modelId="{1E140C81-B6C1-4A52-AA42-BA4A3D7B75FC}" type="parTrans" cxnId="{B619211A-87E0-44FE-A374-65EB4B0D8B1C}">
      <dgm:prSet/>
      <dgm:spPr/>
      <dgm:t>
        <a:bodyPr/>
        <a:lstStyle/>
        <a:p>
          <a:endParaRPr lang="en-US" sz="1800"/>
        </a:p>
      </dgm:t>
    </dgm:pt>
    <dgm:pt modelId="{E1351AAF-E551-49E0-AA40-1C6549962234}" type="sibTrans" cxnId="{B619211A-87E0-44FE-A374-65EB4B0D8B1C}">
      <dgm:prSet/>
      <dgm:spPr/>
      <dgm:t>
        <a:bodyPr/>
        <a:lstStyle/>
        <a:p>
          <a:endParaRPr lang="en-US" sz="1800"/>
        </a:p>
      </dgm:t>
    </dgm:pt>
    <dgm:pt modelId="{30E77E03-1517-4B59-B71A-0648D6757326}">
      <dgm:prSet phldrT="[Text]" custT="1"/>
      <dgm:spPr/>
      <dgm:t>
        <a:bodyPr/>
        <a:lstStyle/>
        <a:p>
          <a:pPr>
            <a:lnSpc>
              <a:spcPct val="100000"/>
            </a:lnSpc>
            <a:spcAft>
              <a:spcPts val="0"/>
            </a:spcAft>
          </a:pPr>
          <a:r>
            <a:rPr lang="en-US" sz="1800" dirty="0"/>
            <a:t>19 Enrolled</a:t>
          </a:r>
        </a:p>
        <a:p>
          <a:pPr>
            <a:lnSpc>
              <a:spcPct val="100000"/>
            </a:lnSpc>
            <a:spcAft>
              <a:spcPts val="0"/>
            </a:spcAft>
          </a:pPr>
          <a:r>
            <a:rPr lang="en-US" sz="1800" dirty="0"/>
            <a:t> to Date	</a:t>
          </a:r>
        </a:p>
      </dgm:t>
    </dgm:pt>
    <dgm:pt modelId="{40C36E9D-55C1-4E2D-B2A8-1F2DAAC91779}" type="parTrans" cxnId="{A17F7196-3E27-43D7-8193-3AA893197695}">
      <dgm:prSet/>
      <dgm:spPr/>
      <dgm:t>
        <a:bodyPr/>
        <a:lstStyle/>
        <a:p>
          <a:endParaRPr lang="en-US" sz="1800"/>
        </a:p>
      </dgm:t>
    </dgm:pt>
    <dgm:pt modelId="{185D246C-26B6-4919-94F9-0342B6D1C3FB}" type="sibTrans" cxnId="{A17F7196-3E27-43D7-8193-3AA893197695}">
      <dgm:prSet/>
      <dgm:spPr/>
      <dgm:t>
        <a:bodyPr/>
        <a:lstStyle/>
        <a:p>
          <a:endParaRPr lang="en-US" sz="1800"/>
        </a:p>
      </dgm:t>
    </dgm:pt>
    <dgm:pt modelId="{193EE1B5-1B0B-4D97-A388-D5BCD27CD35C}">
      <dgm:prSet phldrT="[Text]" custT="1"/>
      <dgm:spPr/>
      <dgm:t>
        <a:bodyPr/>
        <a:lstStyle/>
        <a:p>
          <a:pPr>
            <a:spcAft>
              <a:spcPts val="0"/>
            </a:spcAft>
          </a:pPr>
          <a:r>
            <a:rPr lang="en-US" sz="1800" dirty="0"/>
            <a:t>17 Available for Data Analyses</a:t>
          </a:r>
        </a:p>
      </dgm:t>
    </dgm:pt>
    <dgm:pt modelId="{04F3CD45-DF81-4F6B-A31B-F0790E236F04}" type="parTrans" cxnId="{A6D9F8A1-2909-4C6A-B461-2CB76103A0A1}">
      <dgm:prSet/>
      <dgm:spPr/>
      <dgm:t>
        <a:bodyPr/>
        <a:lstStyle/>
        <a:p>
          <a:endParaRPr lang="en-US" sz="1800"/>
        </a:p>
      </dgm:t>
    </dgm:pt>
    <dgm:pt modelId="{9C026B74-D323-490D-B715-6CE0AC1E781C}" type="sibTrans" cxnId="{A6D9F8A1-2909-4C6A-B461-2CB76103A0A1}">
      <dgm:prSet/>
      <dgm:spPr/>
      <dgm:t>
        <a:bodyPr/>
        <a:lstStyle/>
        <a:p>
          <a:endParaRPr lang="en-US" sz="1800"/>
        </a:p>
      </dgm:t>
    </dgm:pt>
    <dgm:pt modelId="{0DBB7509-FB2A-4538-BE93-65071DB021A1}">
      <dgm:prSet phldrT="[Text]" custT="1"/>
      <dgm:spPr/>
      <dgm:t>
        <a:bodyPr/>
        <a:lstStyle/>
        <a:p>
          <a:r>
            <a:rPr lang="en-US" sz="1800" dirty="0"/>
            <a:t>14 Completed CAST</a:t>
          </a:r>
        </a:p>
      </dgm:t>
    </dgm:pt>
    <dgm:pt modelId="{C39802C4-95AC-41B6-8410-53002D51A47D}" type="parTrans" cxnId="{09EFA3B7-9F11-4FCE-9E01-5F4A2D22EE93}">
      <dgm:prSet/>
      <dgm:spPr/>
      <dgm:t>
        <a:bodyPr/>
        <a:lstStyle/>
        <a:p>
          <a:endParaRPr lang="en-US" sz="1800"/>
        </a:p>
      </dgm:t>
    </dgm:pt>
    <dgm:pt modelId="{6F18A7B4-9218-4BAA-85E8-C77F0753700F}" type="sibTrans" cxnId="{09EFA3B7-9F11-4FCE-9E01-5F4A2D22EE93}">
      <dgm:prSet/>
      <dgm:spPr/>
      <dgm:t>
        <a:bodyPr/>
        <a:lstStyle/>
        <a:p>
          <a:endParaRPr lang="en-US" sz="1800"/>
        </a:p>
      </dgm:t>
    </dgm:pt>
    <dgm:pt modelId="{C2DE2A0B-6935-4154-B440-E83CB14ED69C}">
      <dgm:prSet phldrT="[Text]" custT="1"/>
      <dgm:spPr/>
      <dgm:t>
        <a:bodyPr/>
        <a:lstStyle/>
        <a:p>
          <a:r>
            <a:rPr lang="en-US" sz="1800" dirty="0"/>
            <a:t>3  CAST technological issues – did not complete CAST intervention</a:t>
          </a:r>
        </a:p>
      </dgm:t>
    </dgm:pt>
    <dgm:pt modelId="{478D1B22-22B7-4520-ABEB-AD93AE845DA5}" type="parTrans" cxnId="{108AD983-C8A5-4C1D-8F39-2CCF7369C131}">
      <dgm:prSet/>
      <dgm:spPr/>
      <dgm:t>
        <a:bodyPr/>
        <a:lstStyle/>
        <a:p>
          <a:endParaRPr lang="en-US" sz="1800"/>
        </a:p>
      </dgm:t>
    </dgm:pt>
    <dgm:pt modelId="{3ED20548-FE8F-4C38-ACDB-DF6F3E9A00F2}" type="sibTrans" cxnId="{108AD983-C8A5-4C1D-8F39-2CCF7369C131}">
      <dgm:prSet/>
      <dgm:spPr/>
      <dgm:t>
        <a:bodyPr/>
        <a:lstStyle/>
        <a:p>
          <a:endParaRPr lang="en-US" sz="1800"/>
        </a:p>
      </dgm:t>
    </dgm:pt>
    <dgm:pt modelId="{7B74639C-83B9-43E0-92C3-A4ACBF00A559}">
      <dgm:prSet custT="1"/>
      <dgm:spPr/>
      <dgm:t>
        <a:bodyPr/>
        <a:lstStyle/>
        <a:p>
          <a:r>
            <a:rPr lang="en-US" sz="1100" dirty="0"/>
            <a:t>1 Withdraw</a:t>
          </a:r>
        </a:p>
      </dgm:t>
    </dgm:pt>
    <dgm:pt modelId="{E477886F-F38B-40E2-9069-8212AFDC537D}" type="parTrans" cxnId="{6FF0C9F6-C2FE-43F6-9C95-93F538F2BAA2}">
      <dgm:prSet/>
      <dgm:spPr/>
      <dgm:t>
        <a:bodyPr/>
        <a:lstStyle/>
        <a:p>
          <a:endParaRPr lang="en-US" sz="1600"/>
        </a:p>
      </dgm:t>
    </dgm:pt>
    <dgm:pt modelId="{44A2E73F-ECA6-43EB-8AF3-A68A55C3441D}" type="sibTrans" cxnId="{6FF0C9F6-C2FE-43F6-9C95-93F538F2BAA2}">
      <dgm:prSet/>
      <dgm:spPr/>
      <dgm:t>
        <a:bodyPr/>
        <a:lstStyle/>
        <a:p>
          <a:endParaRPr lang="en-US" sz="1600"/>
        </a:p>
      </dgm:t>
    </dgm:pt>
    <dgm:pt modelId="{D05AABA1-088F-4D46-A0EB-0AE48C9D1287}">
      <dgm:prSet custT="1"/>
      <dgm:spPr/>
      <dgm:t>
        <a:bodyPr/>
        <a:lstStyle/>
        <a:p>
          <a:r>
            <a:rPr lang="en-US" sz="1200" dirty="0"/>
            <a:t>2 experienced issues with interactive video components</a:t>
          </a:r>
        </a:p>
      </dgm:t>
    </dgm:pt>
    <dgm:pt modelId="{A60FA896-694E-4675-A0F5-818270802615}" type="parTrans" cxnId="{63804783-7F20-4C46-A4E6-31D8BE5F6DD5}">
      <dgm:prSet/>
      <dgm:spPr/>
      <dgm:t>
        <a:bodyPr/>
        <a:lstStyle/>
        <a:p>
          <a:endParaRPr lang="en-US" sz="1600"/>
        </a:p>
      </dgm:t>
    </dgm:pt>
    <dgm:pt modelId="{C71C8C29-C91D-4143-9FF7-FD2ADCC9C539}" type="sibTrans" cxnId="{63804783-7F20-4C46-A4E6-31D8BE5F6DD5}">
      <dgm:prSet/>
      <dgm:spPr/>
      <dgm:t>
        <a:bodyPr/>
        <a:lstStyle/>
        <a:p>
          <a:endParaRPr lang="en-US" sz="1600"/>
        </a:p>
      </dgm:t>
    </dgm:pt>
    <dgm:pt modelId="{8C196D5B-6415-4B8F-9647-A61FC2A8C962}" type="pres">
      <dgm:prSet presAssocID="{9B9C548D-B004-48D1-8DC6-F2660BD3CE23}" presName="rootnode" presStyleCnt="0">
        <dgm:presLayoutVars>
          <dgm:chMax/>
          <dgm:chPref/>
          <dgm:dir/>
          <dgm:animLvl val="lvl"/>
        </dgm:presLayoutVars>
      </dgm:prSet>
      <dgm:spPr/>
    </dgm:pt>
    <dgm:pt modelId="{00AC668D-1605-4C19-8988-193BAB1D0751}" type="pres">
      <dgm:prSet presAssocID="{28834525-B187-43A4-B686-3FF088EF2FD3}" presName="composite" presStyleCnt="0"/>
      <dgm:spPr/>
    </dgm:pt>
    <dgm:pt modelId="{912D4900-2622-4A76-993B-CE52A7DCD5CE}" type="pres">
      <dgm:prSet presAssocID="{28834525-B187-43A4-B686-3FF088EF2FD3}" presName="bentUpArrow1" presStyleLbl="alignImgPlace1" presStyleIdx="0" presStyleCnt="6" custLinFactX="-100000" custLinFactNeighborX="-115223" custLinFactNeighborY="45123"/>
      <dgm:spPr/>
    </dgm:pt>
    <dgm:pt modelId="{C69BA4EA-22F9-4369-8A46-2C0BA513DFD7}" type="pres">
      <dgm:prSet presAssocID="{28834525-B187-43A4-B686-3FF088EF2FD3}" presName="ParentText" presStyleLbl="node1" presStyleIdx="0" presStyleCnt="7" custScaleX="242422" custScaleY="186129" custLinFactX="-100000" custLinFactNeighborX="-146041" custLinFactNeighborY="830">
        <dgm:presLayoutVars>
          <dgm:chMax val="1"/>
          <dgm:chPref val="1"/>
          <dgm:bulletEnabled val="1"/>
        </dgm:presLayoutVars>
      </dgm:prSet>
      <dgm:spPr/>
    </dgm:pt>
    <dgm:pt modelId="{EDA7179E-9305-4A3C-B2CC-3C3A8F5A42FE}" type="pres">
      <dgm:prSet presAssocID="{28834525-B187-43A4-B686-3FF088EF2FD3}" presName="ChildText" presStyleLbl="revTx" presStyleIdx="0" presStyleCnt="6">
        <dgm:presLayoutVars>
          <dgm:chMax val="0"/>
          <dgm:chPref val="0"/>
          <dgm:bulletEnabled val="1"/>
        </dgm:presLayoutVars>
      </dgm:prSet>
      <dgm:spPr/>
    </dgm:pt>
    <dgm:pt modelId="{407E3966-6953-4C4C-9B03-3E230B878C20}" type="pres">
      <dgm:prSet presAssocID="{E1351AAF-E551-49E0-AA40-1C6549962234}" presName="sibTrans" presStyleCnt="0"/>
      <dgm:spPr/>
    </dgm:pt>
    <dgm:pt modelId="{B713E614-5599-47A2-82E0-955A5BF73AA8}" type="pres">
      <dgm:prSet presAssocID="{30E77E03-1517-4B59-B71A-0648D6757326}" presName="composite" presStyleCnt="0"/>
      <dgm:spPr/>
    </dgm:pt>
    <dgm:pt modelId="{EE8771D0-13FD-49A1-B608-85CA5624F845}" type="pres">
      <dgm:prSet presAssocID="{30E77E03-1517-4B59-B71A-0648D6757326}" presName="bentUpArrow1" presStyleLbl="alignImgPlace1" presStyleIdx="1" presStyleCnt="6" custLinFactY="14438" custLinFactNeighborX="-98654" custLinFactNeighborY="100000"/>
      <dgm:spPr/>
    </dgm:pt>
    <dgm:pt modelId="{5ACD198B-7493-4748-818C-D03F9D1FFF95}" type="pres">
      <dgm:prSet presAssocID="{30E77E03-1517-4B59-B71A-0648D6757326}" presName="ParentText" presStyleLbl="node1" presStyleIdx="1" presStyleCnt="7" custScaleX="243463" custScaleY="222833" custLinFactNeighborX="-96418" custLinFactNeighborY="2232">
        <dgm:presLayoutVars>
          <dgm:chMax val="1"/>
          <dgm:chPref val="1"/>
          <dgm:bulletEnabled val="1"/>
        </dgm:presLayoutVars>
      </dgm:prSet>
      <dgm:spPr/>
    </dgm:pt>
    <dgm:pt modelId="{19BDDDA3-2750-4C52-BCA2-79C751B4BA94}" type="pres">
      <dgm:prSet presAssocID="{30E77E03-1517-4B59-B71A-0648D6757326}" presName="ChildText" presStyleLbl="revTx" presStyleIdx="1" presStyleCnt="6">
        <dgm:presLayoutVars>
          <dgm:chMax val="0"/>
          <dgm:chPref val="0"/>
          <dgm:bulletEnabled val="1"/>
        </dgm:presLayoutVars>
      </dgm:prSet>
      <dgm:spPr/>
    </dgm:pt>
    <dgm:pt modelId="{43D5CD75-5A66-40CA-B513-095E91C6ACFD}" type="pres">
      <dgm:prSet presAssocID="{185D246C-26B6-4919-94F9-0342B6D1C3FB}" presName="sibTrans" presStyleCnt="0"/>
      <dgm:spPr/>
    </dgm:pt>
    <dgm:pt modelId="{DB6D8183-89F3-482F-AA11-7BC90231F3A6}" type="pres">
      <dgm:prSet presAssocID="{7B74639C-83B9-43E0-92C3-A4ACBF00A559}" presName="composite" presStyleCnt="0"/>
      <dgm:spPr/>
    </dgm:pt>
    <dgm:pt modelId="{E746C769-AF87-4803-99A4-5C6687A4C945}" type="pres">
      <dgm:prSet presAssocID="{7B74639C-83B9-43E0-92C3-A4ACBF00A559}" presName="bentUpArrow1" presStyleLbl="alignImgPlace1" presStyleIdx="2" presStyleCnt="6" custLinFactY="-100000" custLinFactNeighborX="-44071" custLinFactNeighborY="-152159"/>
      <dgm:spPr/>
    </dgm:pt>
    <dgm:pt modelId="{2E1561BD-9C21-4419-901B-B5DD1BE8047A}" type="pres">
      <dgm:prSet presAssocID="{7B74639C-83B9-43E0-92C3-A4ACBF00A559}" presName="ParentText" presStyleLbl="node1" presStyleIdx="2" presStyleCnt="7" custScaleX="179460" custLinFactX="7508" custLinFactY="-34368" custLinFactNeighborX="100000" custLinFactNeighborY="-100000">
        <dgm:presLayoutVars>
          <dgm:chMax val="1"/>
          <dgm:chPref val="1"/>
          <dgm:bulletEnabled val="1"/>
        </dgm:presLayoutVars>
      </dgm:prSet>
      <dgm:spPr/>
    </dgm:pt>
    <dgm:pt modelId="{257BD54E-6972-4617-BD08-4DCF59621E92}" type="pres">
      <dgm:prSet presAssocID="{7B74639C-83B9-43E0-92C3-A4ACBF00A559}" presName="ChildText" presStyleLbl="revTx" presStyleIdx="2" presStyleCnt="6">
        <dgm:presLayoutVars>
          <dgm:chMax val="0"/>
          <dgm:chPref val="0"/>
          <dgm:bulletEnabled val="1"/>
        </dgm:presLayoutVars>
      </dgm:prSet>
      <dgm:spPr/>
    </dgm:pt>
    <dgm:pt modelId="{0141E55D-190B-47D8-9CE8-8AB278857039}" type="pres">
      <dgm:prSet presAssocID="{44A2E73F-ECA6-43EB-8AF3-A68A55C3441D}" presName="sibTrans" presStyleCnt="0"/>
      <dgm:spPr/>
    </dgm:pt>
    <dgm:pt modelId="{D0DB7992-EAEE-481D-B8BD-76257F32F166}" type="pres">
      <dgm:prSet presAssocID="{193EE1B5-1B0B-4D97-A388-D5BCD27CD35C}" presName="composite" presStyleCnt="0"/>
      <dgm:spPr/>
    </dgm:pt>
    <dgm:pt modelId="{8D3E07ED-BD43-4298-B4A1-132A76A9D72C}" type="pres">
      <dgm:prSet presAssocID="{193EE1B5-1B0B-4D97-A388-D5BCD27CD35C}" presName="bentUpArrow1" presStyleLbl="alignImgPlace1" presStyleIdx="3" presStyleCnt="6" custLinFactNeighborX="-41472" custLinFactNeighborY="44945"/>
      <dgm:spPr/>
    </dgm:pt>
    <dgm:pt modelId="{8E9E67C7-E116-46FE-A2DF-271429462522}" type="pres">
      <dgm:prSet presAssocID="{193EE1B5-1B0B-4D97-A388-D5BCD27CD35C}" presName="ParentText" presStyleLbl="node1" presStyleIdx="3" presStyleCnt="7" custScaleX="375738" custScaleY="210448" custLinFactX="-24517" custLinFactNeighborX="-100000" custLinFactNeighborY="-32477">
        <dgm:presLayoutVars>
          <dgm:chMax val="1"/>
          <dgm:chPref val="1"/>
          <dgm:bulletEnabled val="1"/>
        </dgm:presLayoutVars>
      </dgm:prSet>
      <dgm:spPr/>
    </dgm:pt>
    <dgm:pt modelId="{9049BA03-DB9A-427E-B274-EC46B7637793}" type="pres">
      <dgm:prSet presAssocID="{193EE1B5-1B0B-4D97-A388-D5BCD27CD35C}" presName="ChildText" presStyleLbl="revTx" presStyleIdx="3" presStyleCnt="6">
        <dgm:presLayoutVars>
          <dgm:chMax val="0"/>
          <dgm:chPref val="0"/>
          <dgm:bulletEnabled val="1"/>
        </dgm:presLayoutVars>
      </dgm:prSet>
      <dgm:spPr/>
    </dgm:pt>
    <dgm:pt modelId="{316ECFEA-D826-43F6-B934-1598AC4BD8B5}" type="pres">
      <dgm:prSet presAssocID="{9C026B74-D323-490D-B715-6CE0AC1E781C}" presName="sibTrans" presStyleCnt="0"/>
      <dgm:spPr/>
    </dgm:pt>
    <dgm:pt modelId="{4AFE2ACB-AFFC-49F2-B802-15E92675FAD0}" type="pres">
      <dgm:prSet presAssocID="{0DBB7509-FB2A-4538-BE93-65071DB021A1}" presName="composite" presStyleCnt="0"/>
      <dgm:spPr/>
    </dgm:pt>
    <dgm:pt modelId="{FC3A69C5-1A83-468C-986D-EF9E1164A25F}" type="pres">
      <dgm:prSet presAssocID="{0DBB7509-FB2A-4538-BE93-65071DB021A1}" presName="bentUpArrow1" presStyleLbl="alignImgPlace1" presStyleIdx="4" presStyleCnt="6" custScaleX="129700" custLinFactX="400000" custLinFactY="102154" custLinFactNeighborX="448070" custLinFactNeighborY="200000"/>
      <dgm:spPr/>
    </dgm:pt>
    <dgm:pt modelId="{8B7A4844-FC1F-4911-A443-34D36F5BC30E}" type="pres">
      <dgm:prSet presAssocID="{0DBB7509-FB2A-4538-BE93-65071DB021A1}" presName="ParentText" presStyleLbl="node1" presStyleIdx="4" presStyleCnt="7" custScaleX="259799" custScaleY="222189" custLinFactX="186170" custLinFactY="100000" custLinFactNeighborX="200000" custLinFactNeighborY="198458">
        <dgm:presLayoutVars>
          <dgm:chMax val="1"/>
          <dgm:chPref val="1"/>
          <dgm:bulletEnabled val="1"/>
        </dgm:presLayoutVars>
      </dgm:prSet>
      <dgm:spPr/>
    </dgm:pt>
    <dgm:pt modelId="{96674108-55CB-4204-844A-9EC450C51387}" type="pres">
      <dgm:prSet presAssocID="{0DBB7509-FB2A-4538-BE93-65071DB021A1}" presName="ChildText" presStyleLbl="revTx" presStyleIdx="4" presStyleCnt="6">
        <dgm:presLayoutVars>
          <dgm:chMax val="0"/>
          <dgm:chPref val="0"/>
          <dgm:bulletEnabled val="1"/>
        </dgm:presLayoutVars>
      </dgm:prSet>
      <dgm:spPr/>
    </dgm:pt>
    <dgm:pt modelId="{71DCE4C0-4F64-4D13-9DF2-C279843EE687}" type="pres">
      <dgm:prSet presAssocID="{6F18A7B4-9218-4BAA-85E8-C77F0753700F}" presName="sibTrans" presStyleCnt="0"/>
      <dgm:spPr/>
    </dgm:pt>
    <dgm:pt modelId="{5BC5E9C9-945B-4740-9EF0-E642D4B56E94}" type="pres">
      <dgm:prSet presAssocID="{D05AABA1-088F-4D46-A0EB-0AE48C9D1287}" presName="composite" presStyleCnt="0"/>
      <dgm:spPr/>
    </dgm:pt>
    <dgm:pt modelId="{6A29FE1D-3D4A-45C3-B6F1-C97814D31235}" type="pres">
      <dgm:prSet presAssocID="{D05AABA1-088F-4D46-A0EB-0AE48C9D1287}" presName="bentUpArrow1" presStyleLbl="alignImgPlace1" presStyleIdx="5" presStyleCnt="6" custLinFactNeighborX="84700" custLinFactNeighborY="-90494"/>
      <dgm:spPr/>
    </dgm:pt>
    <dgm:pt modelId="{D092AB25-9593-4D3B-9CA1-373557365B50}" type="pres">
      <dgm:prSet presAssocID="{D05AABA1-088F-4D46-A0EB-0AE48C9D1287}" presName="ParentText" presStyleLbl="node1" presStyleIdx="5" presStyleCnt="7" custScaleX="386227" custScaleY="214615" custLinFactX="235834" custLinFactY="12695" custLinFactNeighborX="300000" custLinFactNeighborY="100000">
        <dgm:presLayoutVars>
          <dgm:chMax val="1"/>
          <dgm:chPref val="1"/>
          <dgm:bulletEnabled val="1"/>
        </dgm:presLayoutVars>
      </dgm:prSet>
      <dgm:spPr/>
    </dgm:pt>
    <dgm:pt modelId="{0BC474F7-6DE5-4720-A4C6-CF05BBED6EEB}" type="pres">
      <dgm:prSet presAssocID="{D05AABA1-088F-4D46-A0EB-0AE48C9D1287}" presName="ChildText" presStyleLbl="revTx" presStyleIdx="5" presStyleCnt="6">
        <dgm:presLayoutVars>
          <dgm:chMax val="0"/>
          <dgm:chPref val="0"/>
          <dgm:bulletEnabled val="1"/>
        </dgm:presLayoutVars>
      </dgm:prSet>
      <dgm:spPr/>
    </dgm:pt>
    <dgm:pt modelId="{1008D11C-8C25-4FFA-9DF6-3C202DC95E53}" type="pres">
      <dgm:prSet presAssocID="{C71C8C29-C91D-4143-9FF7-FD2ADCC9C539}" presName="sibTrans" presStyleCnt="0"/>
      <dgm:spPr/>
    </dgm:pt>
    <dgm:pt modelId="{06335B80-845A-4B72-83CC-4112D7799D52}" type="pres">
      <dgm:prSet presAssocID="{C2DE2A0B-6935-4154-B440-E83CB14ED69C}" presName="composite" presStyleCnt="0"/>
      <dgm:spPr/>
    </dgm:pt>
    <dgm:pt modelId="{3CE032B2-6BDD-4E1F-BE4C-7DF0D95D572A}" type="pres">
      <dgm:prSet presAssocID="{C2DE2A0B-6935-4154-B440-E83CB14ED69C}" presName="ParentText" presStyleLbl="node1" presStyleIdx="6" presStyleCnt="7" custScaleX="658849" custScaleY="171951" custLinFactX="-50010" custLinFactY="-100000" custLinFactNeighborX="-100000" custLinFactNeighborY="-189803">
        <dgm:presLayoutVars>
          <dgm:chMax val="1"/>
          <dgm:chPref val="1"/>
          <dgm:bulletEnabled val="1"/>
        </dgm:presLayoutVars>
      </dgm:prSet>
      <dgm:spPr/>
    </dgm:pt>
  </dgm:ptLst>
  <dgm:cxnLst>
    <dgm:cxn modelId="{9DAD1F0A-67C8-8446-8CB3-C40C7395D77B}" type="presOf" srcId="{C2DE2A0B-6935-4154-B440-E83CB14ED69C}" destId="{3CE032B2-6BDD-4E1F-BE4C-7DF0D95D572A}" srcOrd="0" destOrd="0" presId="urn:microsoft.com/office/officeart/2005/8/layout/StepDownProcess"/>
    <dgm:cxn modelId="{24E52617-12FE-2748-B951-D2B47C78391F}" type="presOf" srcId="{28834525-B187-43A4-B686-3FF088EF2FD3}" destId="{C69BA4EA-22F9-4369-8A46-2C0BA513DFD7}" srcOrd="0" destOrd="0" presId="urn:microsoft.com/office/officeart/2005/8/layout/StepDownProcess"/>
    <dgm:cxn modelId="{B619211A-87E0-44FE-A374-65EB4B0D8B1C}" srcId="{9B9C548D-B004-48D1-8DC6-F2660BD3CE23}" destId="{28834525-B187-43A4-B686-3FF088EF2FD3}" srcOrd="0" destOrd="0" parTransId="{1E140C81-B6C1-4A52-AA42-BA4A3D7B75FC}" sibTransId="{E1351AAF-E551-49E0-AA40-1C6549962234}"/>
    <dgm:cxn modelId="{50DA5E38-D252-874C-B70A-B9E24C9C1FE0}" type="presOf" srcId="{0DBB7509-FB2A-4538-BE93-65071DB021A1}" destId="{8B7A4844-FC1F-4911-A443-34D36F5BC30E}" srcOrd="0" destOrd="0" presId="urn:microsoft.com/office/officeart/2005/8/layout/StepDownProcess"/>
    <dgm:cxn modelId="{729CD05E-4925-B94B-90B5-C997C87E1FF1}" type="presOf" srcId="{D05AABA1-088F-4D46-A0EB-0AE48C9D1287}" destId="{D092AB25-9593-4D3B-9CA1-373557365B50}" srcOrd="0" destOrd="0" presId="urn:microsoft.com/office/officeart/2005/8/layout/StepDownProcess"/>
    <dgm:cxn modelId="{3BA7EB6F-0B83-8F40-B399-3D74C0EEAAAC}" type="presOf" srcId="{30E77E03-1517-4B59-B71A-0648D6757326}" destId="{5ACD198B-7493-4748-818C-D03F9D1FFF95}" srcOrd="0" destOrd="0" presId="urn:microsoft.com/office/officeart/2005/8/layout/StepDownProcess"/>
    <dgm:cxn modelId="{2E143172-77F5-A64E-AD69-472A6E1254E4}" type="presOf" srcId="{193EE1B5-1B0B-4D97-A388-D5BCD27CD35C}" destId="{8E9E67C7-E116-46FE-A2DF-271429462522}" srcOrd="0" destOrd="0" presId="urn:microsoft.com/office/officeart/2005/8/layout/StepDownProcess"/>
    <dgm:cxn modelId="{63804783-7F20-4C46-A4E6-31D8BE5F6DD5}" srcId="{9B9C548D-B004-48D1-8DC6-F2660BD3CE23}" destId="{D05AABA1-088F-4D46-A0EB-0AE48C9D1287}" srcOrd="5" destOrd="0" parTransId="{A60FA896-694E-4675-A0F5-818270802615}" sibTransId="{C71C8C29-C91D-4143-9FF7-FD2ADCC9C539}"/>
    <dgm:cxn modelId="{108AD983-C8A5-4C1D-8F39-2CCF7369C131}" srcId="{9B9C548D-B004-48D1-8DC6-F2660BD3CE23}" destId="{C2DE2A0B-6935-4154-B440-E83CB14ED69C}" srcOrd="6" destOrd="0" parTransId="{478D1B22-22B7-4520-ABEB-AD93AE845DA5}" sibTransId="{3ED20548-FE8F-4C38-ACDB-DF6F3E9A00F2}"/>
    <dgm:cxn modelId="{A17F7196-3E27-43D7-8193-3AA893197695}" srcId="{9B9C548D-B004-48D1-8DC6-F2660BD3CE23}" destId="{30E77E03-1517-4B59-B71A-0648D6757326}" srcOrd="1" destOrd="0" parTransId="{40C36E9D-55C1-4E2D-B2A8-1F2DAAC91779}" sibTransId="{185D246C-26B6-4919-94F9-0342B6D1C3FB}"/>
    <dgm:cxn modelId="{A6D9F8A1-2909-4C6A-B461-2CB76103A0A1}" srcId="{9B9C548D-B004-48D1-8DC6-F2660BD3CE23}" destId="{193EE1B5-1B0B-4D97-A388-D5BCD27CD35C}" srcOrd="3" destOrd="0" parTransId="{04F3CD45-DF81-4F6B-A31B-F0790E236F04}" sibTransId="{9C026B74-D323-490D-B715-6CE0AC1E781C}"/>
    <dgm:cxn modelId="{09EFA3B7-9F11-4FCE-9E01-5F4A2D22EE93}" srcId="{9B9C548D-B004-48D1-8DC6-F2660BD3CE23}" destId="{0DBB7509-FB2A-4538-BE93-65071DB021A1}" srcOrd="4" destOrd="0" parTransId="{C39802C4-95AC-41B6-8410-53002D51A47D}" sibTransId="{6F18A7B4-9218-4BAA-85E8-C77F0753700F}"/>
    <dgm:cxn modelId="{8D8342BC-A0CF-E640-B50A-ACBB0ACE2B90}" type="presOf" srcId="{7B74639C-83B9-43E0-92C3-A4ACBF00A559}" destId="{2E1561BD-9C21-4419-901B-B5DD1BE8047A}" srcOrd="0" destOrd="0" presId="urn:microsoft.com/office/officeart/2005/8/layout/StepDownProcess"/>
    <dgm:cxn modelId="{58076FF6-C8B2-A64E-AAF8-6AF492E27E56}" type="presOf" srcId="{9B9C548D-B004-48D1-8DC6-F2660BD3CE23}" destId="{8C196D5B-6415-4B8F-9647-A61FC2A8C962}" srcOrd="0" destOrd="0" presId="urn:microsoft.com/office/officeart/2005/8/layout/StepDownProcess"/>
    <dgm:cxn modelId="{6FF0C9F6-C2FE-43F6-9C95-93F538F2BAA2}" srcId="{9B9C548D-B004-48D1-8DC6-F2660BD3CE23}" destId="{7B74639C-83B9-43E0-92C3-A4ACBF00A559}" srcOrd="2" destOrd="0" parTransId="{E477886F-F38B-40E2-9069-8212AFDC537D}" sibTransId="{44A2E73F-ECA6-43EB-8AF3-A68A55C3441D}"/>
    <dgm:cxn modelId="{6992A8DF-E3C4-D447-BBAF-29371C913AFE}" type="presParOf" srcId="{8C196D5B-6415-4B8F-9647-A61FC2A8C962}" destId="{00AC668D-1605-4C19-8988-193BAB1D0751}" srcOrd="0" destOrd="0" presId="urn:microsoft.com/office/officeart/2005/8/layout/StepDownProcess"/>
    <dgm:cxn modelId="{1024F5FD-D963-FA45-8D41-3F9EDF634151}" type="presParOf" srcId="{00AC668D-1605-4C19-8988-193BAB1D0751}" destId="{912D4900-2622-4A76-993B-CE52A7DCD5CE}" srcOrd="0" destOrd="0" presId="urn:microsoft.com/office/officeart/2005/8/layout/StepDownProcess"/>
    <dgm:cxn modelId="{06C57165-820A-F64A-91BC-E3FEBA3D64EF}" type="presParOf" srcId="{00AC668D-1605-4C19-8988-193BAB1D0751}" destId="{C69BA4EA-22F9-4369-8A46-2C0BA513DFD7}" srcOrd="1" destOrd="0" presId="urn:microsoft.com/office/officeart/2005/8/layout/StepDownProcess"/>
    <dgm:cxn modelId="{37453D43-787D-D44E-B9F3-CB9C9CCA56A0}" type="presParOf" srcId="{00AC668D-1605-4C19-8988-193BAB1D0751}" destId="{EDA7179E-9305-4A3C-B2CC-3C3A8F5A42FE}" srcOrd="2" destOrd="0" presId="urn:microsoft.com/office/officeart/2005/8/layout/StepDownProcess"/>
    <dgm:cxn modelId="{76D46288-A09A-C345-A214-91F97CFE69AD}" type="presParOf" srcId="{8C196D5B-6415-4B8F-9647-A61FC2A8C962}" destId="{407E3966-6953-4C4C-9B03-3E230B878C20}" srcOrd="1" destOrd="0" presId="urn:microsoft.com/office/officeart/2005/8/layout/StepDownProcess"/>
    <dgm:cxn modelId="{30FEE81A-A01F-8245-BD58-522B96EC1F21}" type="presParOf" srcId="{8C196D5B-6415-4B8F-9647-A61FC2A8C962}" destId="{B713E614-5599-47A2-82E0-955A5BF73AA8}" srcOrd="2" destOrd="0" presId="urn:microsoft.com/office/officeart/2005/8/layout/StepDownProcess"/>
    <dgm:cxn modelId="{2B2C5612-B912-384C-9B18-456C761F09FB}" type="presParOf" srcId="{B713E614-5599-47A2-82E0-955A5BF73AA8}" destId="{EE8771D0-13FD-49A1-B608-85CA5624F845}" srcOrd="0" destOrd="0" presId="urn:microsoft.com/office/officeart/2005/8/layout/StepDownProcess"/>
    <dgm:cxn modelId="{5F71E567-EDBC-854E-A6F9-23D9569201C6}" type="presParOf" srcId="{B713E614-5599-47A2-82E0-955A5BF73AA8}" destId="{5ACD198B-7493-4748-818C-D03F9D1FFF95}" srcOrd="1" destOrd="0" presId="urn:microsoft.com/office/officeart/2005/8/layout/StepDownProcess"/>
    <dgm:cxn modelId="{9EF707BD-8E7D-6347-8F51-E05667D577AA}" type="presParOf" srcId="{B713E614-5599-47A2-82E0-955A5BF73AA8}" destId="{19BDDDA3-2750-4C52-BCA2-79C751B4BA94}" srcOrd="2" destOrd="0" presId="urn:microsoft.com/office/officeart/2005/8/layout/StepDownProcess"/>
    <dgm:cxn modelId="{00541AAB-2E8A-7A4D-AEDB-D35CF0199133}" type="presParOf" srcId="{8C196D5B-6415-4B8F-9647-A61FC2A8C962}" destId="{43D5CD75-5A66-40CA-B513-095E91C6ACFD}" srcOrd="3" destOrd="0" presId="urn:microsoft.com/office/officeart/2005/8/layout/StepDownProcess"/>
    <dgm:cxn modelId="{A081D129-2112-F64B-9902-8425C40825A3}" type="presParOf" srcId="{8C196D5B-6415-4B8F-9647-A61FC2A8C962}" destId="{DB6D8183-89F3-482F-AA11-7BC90231F3A6}" srcOrd="4" destOrd="0" presId="urn:microsoft.com/office/officeart/2005/8/layout/StepDownProcess"/>
    <dgm:cxn modelId="{5D1CE934-77FA-A644-8017-87A268C71EEB}" type="presParOf" srcId="{DB6D8183-89F3-482F-AA11-7BC90231F3A6}" destId="{E746C769-AF87-4803-99A4-5C6687A4C945}" srcOrd="0" destOrd="0" presId="urn:microsoft.com/office/officeart/2005/8/layout/StepDownProcess"/>
    <dgm:cxn modelId="{287C01AC-EC8C-E043-AAC9-672104AC2581}" type="presParOf" srcId="{DB6D8183-89F3-482F-AA11-7BC90231F3A6}" destId="{2E1561BD-9C21-4419-901B-B5DD1BE8047A}" srcOrd="1" destOrd="0" presId="urn:microsoft.com/office/officeart/2005/8/layout/StepDownProcess"/>
    <dgm:cxn modelId="{375AAE48-2FB2-2345-988B-38520DF48E60}" type="presParOf" srcId="{DB6D8183-89F3-482F-AA11-7BC90231F3A6}" destId="{257BD54E-6972-4617-BD08-4DCF59621E92}" srcOrd="2" destOrd="0" presId="urn:microsoft.com/office/officeart/2005/8/layout/StepDownProcess"/>
    <dgm:cxn modelId="{EB4DAF05-1B61-F74A-863E-79B3848591DC}" type="presParOf" srcId="{8C196D5B-6415-4B8F-9647-A61FC2A8C962}" destId="{0141E55D-190B-47D8-9CE8-8AB278857039}" srcOrd="5" destOrd="0" presId="urn:microsoft.com/office/officeart/2005/8/layout/StepDownProcess"/>
    <dgm:cxn modelId="{9B769879-8544-7248-88D1-C0A3F36BBE61}" type="presParOf" srcId="{8C196D5B-6415-4B8F-9647-A61FC2A8C962}" destId="{D0DB7992-EAEE-481D-B8BD-76257F32F166}" srcOrd="6" destOrd="0" presId="urn:microsoft.com/office/officeart/2005/8/layout/StepDownProcess"/>
    <dgm:cxn modelId="{FD63B04B-6AE1-064E-BDB0-7F9048DF85DC}" type="presParOf" srcId="{D0DB7992-EAEE-481D-B8BD-76257F32F166}" destId="{8D3E07ED-BD43-4298-B4A1-132A76A9D72C}" srcOrd="0" destOrd="0" presId="urn:microsoft.com/office/officeart/2005/8/layout/StepDownProcess"/>
    <dgm:cxn modelId="{2389E092-0A6A-834D-B8D1-9658DAFD2EE7}" type="presParOf" srcId="{D0DB7992-EAEE-481D-B8BD-76257F32F166}" destId="{8E9E67C7-E116-46FE-A2DF-271429462522}" srcOrd="1" destOrd="0" presId="urn:microsoft.com/office/officeart/2005/8/layout/StepDownProcess"/>
    <dgm:cxn modelId="{FDF326E7-D9C9-B549-9F12-4002589EA665}" type="presParOf" srcId="{D0DB7992-EAEE-481D-B8BD-76257F32F166}" destId="{9049BA03-DB9A-427E-B274-EC46B7637793}" srcOrd="2" destOrd="0" presId="urn:microsoft.com/office/officeart/2005/8/layout/StepDownProcess"/>
    <dgm:cxn modelId="{16DDB1AA-C278-4143-B8BA-85160BE64DE0}" type="presParOf" srcId="{8C196D5B-6415-4B8F-9647-A61FC2A8C962}" destId="{316ECFEA-D826-43F6-B934-1598AC4BD8B5}" srcOrd="7" destOrd="0" presId="urn:microsoft.com/office/officeart/2005/8/layout/StepDownProcess"/>
    <dgm:cxn modelId="{2485A11F-AAC2-0D41-A8DD-6F9D9E0CB7C5}" type="presParOf" srcId="{8C196D5B-6415-4B8F-9647-A61FC2A8C962}" destId="{4AFE2ACB-AFFC-49F2-B802-15E92675FAD0}" srcOrd="8" destOrd="0" presId="urn:microsoft.com/office/officeart/2005/8/layout/StepDownProcess"/>
    <dgm:cxn modelId="{BBF4F296-5A0B-9042-A367-5B3300413628}" type="presParOf" srcId="{4AFE2ACB-AFFC-49F2-B802-15E92675FAD0}" destId="{FC3A69C5-1A83-468C-986D-EF9E1164A25F}" srcOrd="0" destOrd="0" presId="urn:microsoft.com/office/officeart/2005/8/layout/StepDownProcess"/>
    <dgm:cxn modelId="{39F3B905-8511-CC4D-8338-F60BF0D145C9}" type="presParOf" srcId="{4AFE2ACB-AFFC-49F2-B802-15E92675FAD0}" destId="{8B7A4844-FC1F-4911-A443-34D36F5BC30E}" srcOrd="1" destOrd="0" presId="urn:microsoft.com/office/officeart/2005/8/layout/StepDownProcess"/>
    <dgm:cxn modelId="{90481434-D30C-564B-8286-E1465B095F21}" type="presParOf" srcId="{4AFE2ACB-AFFC-49F2-B802-15E92675FAD0}" destId="{96674108-55CB-4204-844A-9EC450C51387}" srcOrd="2" destOrd="0" presId="urn:microsoft.com/office/officeart/2005/8/layout/StepDownProcess"/>
    <dgm:cxn modelId="{54BA7299-17AA-A747-8C2F-99CB4197B5A8}" type="presParOf" srcId="{8C196D5B-6415-4B8F-9647-A61FC2A8C962}" destId="{71DCE4C0-4F64-4D13-9DF2-C279843EE687}" srcOrd="9" destOrd="0" presId="urn:microsoft.com/office/officeart/2005/8/layout/StepDownProcess"/>
    <dgm:cxn modelId="{A024E642-FE9F-DA4E-96EE-5A243011E751}" type="presParOf" srcId="{8C196D5B-6415-4B8F-9647-A61FC2A8C962}" destId="{5BC5E9C9-945B-4740-9EF0-E642D4B56E94}" srcOrd="10" destOrd="0" presId="urn:microsoft.com/office/officeart/2005/8/layout/StepDownProcess"/>
    <dgm:cxn modelId="{62A4EB31-4F9D-6F47-98F6-DD1B2A5C72DD}" type="presParOf" srcId="{5BC5E9C9-945B-4740-9EF0-E642D4B56E94}" destId="{6A29FE1D-3D4A-45C3-B6F1-C97814D31235}" srcOrd="0" destOrd="0" presId="urn:microsoft.com/office/officeart/2005/8/layout/StepDownProcess"/>
    <dgm:cxn modelId="{F58BFEE4-F7A1-5642-8171-85DB5959FFED}" type="presParOf" srcId="{5BC5E9C9-945B-4740-9EF0-E642D4B56E94}" destId="{D092AB25-9593-4D3B-9CA1-373557365B50}" srcOrd="1" destOrd="0" presId="urn:microsoft.com/office/officeart/2005/8/layout/StepDownProcess"/>
    <dgm:cxn modelId="{DE889E75-AEBC-DE40-9922-DD3DBC066E9D}" type="presParOf" srcId="{5BC5E9C9-945B-4740-9EF0-E642D4B56E94}" destId="{0BC474F7-6DE5-4720-A4C6-CF05BBED6EEB}" srcOrd="2" destOrd="0" presId="urn:microsoft.com/office/officeart/2005/8/layout/StepDownProcess"/>
    <dgm:cxn modelId="{76CFC229-C4D4-8D4F-BCAA-D7EC4B1751C2}" type="presParOf" srcId="{8C196D5B-6415-4B8F-9647-A61FC2A8C962}" destId="{1008D11C-8C25-4FFA-9DF6-3C202DC95E53}" srcOrd="11" destOrd="0" presId="urn:microsoft.com/office/officeart/2005/8/layout/StepDownProcess"/>
    <dgm:cxn modelId="{CA6C78E4-6B2D-D142-A23A-DB4B25C6A71B}" type="presParOf" srcId="{8C196D5B-6415-4B8F-9647-A61FC2A8C962}" destId="{06335B80-845A-4B72-83CC-4112D7799D52}" srcOrd="12" destOrd="0" presId="urn:microsoft.com/office/officeart/2005/8/layout/StepDownProcess"/>
    <dgm:cxn modelId="{7E29AFDE-B670-5442-8362-10499EB785FC}" type="presParOf" srcId="{06335B80-845A-4B72-83CC-4112D7799D52}" destId="{3CE032B2-6BDD-4E1F-BE4C-7DF0D95D57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D4900-2622-4A76-993B-CE52A7DCD5CE}">
      <dsp:nvSpPr>
        <dsp:cNvPr id="0" name=""/>
        <dsp:cNvSpPr/>
      </dsp:nvSpPr>
      <dsp:spPr>
        <a:xfrm rot="5400000">
          <a:off x="522382" y="685856"/>
          <a:ext cx="321469" cy="36598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9BA4EA-22F9-4369-8A46-2C0BA513DFD7}">
      <dsp:nvSpPr>
        <dsp:cNvPr id="0" name=""/>
        <dsp:cNvSpPr/>
      </dsp:nvSpPr>
      <dsp:spPr>
        <a:xfrm>
          <a:off x="0" y="24461"/>
          <a:ext cx="1311903" cy="70505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26 Eligible	</a:t>
          </a:r>
        </a:p>
      </dsp:txBody>
      <dsp:txXfrm>
        <a:off x="34424" y="58885"/>
        <a:ext cx="1243055" cy="636204"/>
      </dsp:txXfrm>
    </dsp:sp>
    <dsp:sp modelId="{EDA7179E-9305-4A3C-B2CC-3C3A8F5A42FE}">
      <dsp:nvSpPr>
        <dsp:cNvPr id="0" name=""/>
        <dsp:cNvSpPr/>
      </dsp:nvSpPr>
      <dsp:spPr>
        <a:xfrm>
          <a:off x="1766054" y="220571"/>
          <a:ext cx="393591" cy="306161"/>
        </a:xfrm>
        <a:prstGeom prst="rect">
          <a:avLst/>
        </a:prstGeom>
        <a:noFill/>
        <a:ln>
          <a:noFill/>
        </a:ln>
        <a:effectLst/>
      </dsp:spPr>
      <dsp:style>
        <a:lnRef idx="0">
          <a:scrgbClr r="0" g="0" b="0"/>
        </a:lnRef>
        <a:fillRef idx="0">
          <a:scrgbClr r="0" g="0" b="0"/>
        </a:fillRef>
        <a:effectRef idx="0">
          <a:scrgbClr r="0" g="0" b="0"/>
        </a:effectRef>
        <a:fontRef idx="minor"/>
      </dsp:style>
    </dsp:sp>
    <dsp:sp modelId="{EE8771D0-13FD-49A1-B608-85CA5624F845}">
      <dsp:nvSpPr>
        <dsp:cNvPr id="0" name=""/>
        <dsp:cNvSpPr/>
      </dsp:nvSpPr>
      <dsp:spPr>
        <a:xfrm rot="5400000">
          <a:off x="1585480" y="1566842"/>
          <a:ext cx="321469" cy="36598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CD198B-7493-4748-818C-D03F9D1FFF95}">
      <dsp:nvSpPr>
        <dsp:cNvPr id="0" name=""/>
        <dsp:cNvSpPr/>
      </dsp:nvSpPr>
      <dsp:spPr>
        <a:xfrm>
          <a:off x="951400" y="618414"/>
          <a:ext cx="1317536" cy="84408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dirty="0"/>
            <a:t>19 Enrolled</a:t>
          </a:r>
        </a:p>
        <a:p>
          <a:pPr marL="0" lvl="0" indent="0" algn="ctr" defTabSz="800100">
            <a:lnSpc>
              <a:spcPct val="100000"/>
            </a:lnSpc>
            <a:spcBef>
              <a:spcPct val="0"/>
            </a:spcBef>
            <a:spcAft>
              <a:spcPts val="0"/>
            </a:spcAft>
            <a:buNone/>
          </a:pPr>
          <a:r>
            <a:rPr lang="en-US" sz="1800" kern="1200" dirty="0"/>
            <a:t> to Date	</a:t>
          </a:r>
        </a:p>
      </dsp:txBody>
      <dsp:txXfrm>
        <a:off x="992612" y="659626"/>
        <a:ext cx="1235112" cy="761662"/>
      </dsp:txXfrm>
    </dsp:sp>
    <dsp:sp modelId="{19BDDDA3-2750-4C52-BCA2-79C751B4BA94}">
      <dsp:nvSpPr>
        <dsp:cNvPr id="0" name=""/>
        <dsp:cNvSpPr/>
      </dsp:nvSpPr>
      <dsp:spPr>
        <a:xfrm>
          <a:off x="2402531" y="878731"/>
          <a:ext cx="393591" cy="306161"/>
        </a:xfrm>
        <a:prstGeom prst="rect">
          <a:avLst/>
        </a:prstGeom>
        <a:noFill/>
        <a:ln>
          <a:noFill/>
        </a:ln>
        <a:effectLst/>
      </dsp:spPr>
      <dsp:style>
        <a:lnRef idx="0">
          <a:scrgbClr r="0" g="0" b="0"/>
        </a:lnRef>
        <a:fillRef idx="0">
          <a:scrgbClr r="0" g="0" b="0"/>
        </a:fillRef>
        <a:effectRef idx="0">
          <a:scrgbClr r="0" g="0" b="0"/>
        </a:effectRef>
        <a:fontRef idx="minor"/>
      </dsp:style>
    </dsp:sp>
    <dsp:sp modelId="{E746C769-AF87-4803-99A4-5C6687A4C945}">
      <dsp:nvSpPr>
        <dsp:cNvPr id="0" name=""/>
        <dsp:cNvSpPr/>
      </dsp:nvSpPr>
      <dsp:spPr>
        <a:xfrm rot="5400000">
          <a:off x="2245723" y="813860"/>
          <a:ext cx="321469" cy="36598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1561BD-9C21-4419-901B-B5DD1BE8047A}">
      <dsp:nvSpPr>
        <dsp:cNvPr id="0" name=""/>
        <dsp:cNvSpPr/>
      </dsp:nvSpPr>
      <dsp:spPr>
        <a:xfrm>
          <a:off x="2688636" y="759136"/>
          <a:ext cx="971174" cy="37879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1 Withdraw</a:t>
          </a:r>
        </a:p>
      </dsp:txBody>
      <dsp:txXfrm>
        <a:off x="2707131" y="777631"/>
        <a:ext cx="934184" cy="341807"/>
      </dsp:txXfrm>
    </dsp:sp>
    <dsp:sp modelId="{257BD54E-6972-4617-BD08-4DCF59621E92}">
      <dsp:nvSpPr>
        <dsp:cNvPr id="0" name=""/>
        <dsp:cNvSpPr/>
      </dsp:nvSpPr>
      <dsp:spPr>
        <a:xfrm>
          <a:off x="2863010" y="1304246"/>
          <a:ext cx="393591" cy="306161"/>
        </a:xfrm>
        <a:prstGeom prst="rect">
          <a:avLst/>
        </a:prstGeom>
        <a:noFill/>
        <a:ln>
          <a:noFill/>
        </a:ln>
        <a:effectLst/>
      </dsp:spPr>
      <dsp:style>
        <a:lnRef idx="0">
          <a:scrgbClr r="0" g="0" b="0"/>
        </a:lnRef>
        <a:fillRef idx="0">
          <a:scrgbClr r="0" g="0" b="0"/>
        </a:fillRef>
        <a:effectRef idx="0">
          <a:scrgbClr r="0" g="0" b="0"/>
        </a:effectRef>
        <a:fontRef idx="minor"/>
      </dsp:style>
    </dsp:sp>
    <dsp:sp modelId="{8D3E07ED-BD43-4298-B4A1-132A76A9D72C}">
      <dsp:nvSpPr>
        <dsp:cNvPr id="0" name=""/>
        <dsp:cNvSpPr/>
      </dsp:nvSpPr>
      <dsp:spPr>
        <a:xfrm rot="5400000">
          <a:off x="3419990" y="2403661"/>
          <a:ext cx="321469" cy="36598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9E67C7-E116-46FE-A2DF-271429462522}">
      <dsp:nvSpPr>
        <dsp:cNvPr id="0" name=""/>
        <dsp:cNvSpPr/>
      </dsp:nvSpPr>
      <dsp:spPr>
        <a:xfrm>
          <a:off x="2066658" y="1570612"/>
          <a:ext cx="2033362" cy="79717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kern="1200" dirty="0"/>
            <a:t>17 Available for Data Analyses</a:t>
          </a:r>
        </a:p>
      </dsp:txBody>
      <dsp:txXfrm>
        <a:off x="2105580" y="1609534"/>
        <a:ext cx="1955518" cy="719328"/>
      </dsp:txXfrm>
    </dsp:sp>
    <dsp:sp modelId="{9049BA03-DB9A-427E-B274-EC46B7637793}">
      <dsp:nvSpPr>
        <dsp:cNvPr id="0" name=""/>
        <dsp:cNvSpPr/>
      </dsp:nvSpPr>
      <dsp:spPr>
        <a:xfrm>
          <a:off x="4027765" y="1938949"/>
          <a:ext cx="393591" cy="306161"/>
        </a:xfrm>
        <a:prstGeom prst="rect">
          <a:avLst/>
        </a:prstGeom>
        <a:noFill/>
        <a:ln>
          <a:noFill/>
        </a:ln>
        <a:effectLst/>
      </dsp:spPr>
      <dsp:style>
        <a:lnRef idx="0">
          <a:scrgbClr r="0" g="0" b="0"/>
        </a:lnRef>
        <a:fillRef idx="0">
          <a:scrgbClr r="0" g="0" b="0"/>
        </a:fillRef>
        <a:effectRef idx="0">
          <a:scrgbClr r="0" g="0" b="0"/>
        </a:effectRef>
        <a:fontRef idx="minor"/>
      </dsp:style>
    </dsp:sp>
    <dsp:sp modelId="{FC3A69C5-1A83-468C-986D-EF9E1164A25F}">
      <dsp:nvSpPr>
        <dsp:cNvPr id="0" name=""/>
        <dsp:cNvSpPr/>
      </dsp:nvSpPr>
      <dsp:spPr>
        <a:xfrm rot="5400000">
          <a:off x="6995498" y="3833100"/>
          <a:ext cx="321469" cy="47467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A4844-FC1F-4911-A443-34D36F5BC30E}">
      <dsp:nvSpPr>
        <dsp:cNvPr id="0" name=""/>
        <dsp:cNvSpPr/>
      </dsp:nvSpPr>
      <dsp:spPr>
        <a:xfrm>
          <a:off x="5463978" y="3458888"/>
          <a:ext cx="1405941" cy="84164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14 Completed CAST</a:t>
          </a:r>
        </a:p>
      </dsp:txBody>
      <dsp:txXfrm>
        <a:off x="5505071" y="3499981"/>
        <a:ext cx="1323755" cy="759461"/>
      </dsp:txXfrm>
    </dsp:sp>
    <dsp:sp modelId="{96674108-55CB-4204-844A-9EC450C51387}">
      <dsp:nvSpPr>
        <dsp:cNvPr id="0" name=""/>
        <dsp:cNvSpPr/>
      </dsp:nvSpPr>
      <dsp:spPr>
        <a:xfrm>
          <a:off x="4347714" y="2595888"/>
          <a:ext cx="393591" cy="306161"/>
        </a:xfrm>
        <a:prstGeom prst="rect">
          <a:avLst/>
        </a:prstGeom>
        <a:noFill/>
        <a:ln>
          <a:noFill/>
        </a:ln>
        <a:effectLst/>
      </dsp:spPr>
      <dsp:style>
        <a:lnRef idx="0">
          <a:scrgbClr r="0" g="0" b="0"/>
        </a:lnRef>
        <a:fillRef idx="0">
          <a:scrgbClr r="0" g="0" b="0"/>
        </a:fillRef>
        <a:effectRef idx="0">
          <a:scrgbClr r="0" g="0" b="0"/>
        </a:effectRef>
        <a:fontRef idx="minor"/>
      </dsp:style>
    </dsp:sp>
    <dsp:sp modelId="{6A29FE1D-3D4A-45C3-B6F1-C97814D31235}">
      <dsp:nvSpPr>
        <dsp:cNvPr id="0" name=""/>
        <dsp:cNvSpPr/>
      </dsp:nvSpPr>
      <dsp:spPr>
        <a:xfrm rot="5400000">
          <a:off x="5177458" y="3267801"/>
          <a:ext cx="321469" cy="36598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2AB25-9593-4D3B-9CA1-373557365B50}">
      <dsp:nvSpPr>
        <dsp:cNvPr id="0" name=""/>
        <dsp:cNvSpPr/>
      </dsp:nvSpPr>
      <dsp:spPr>
        <a:xfrm>
          <a:off x="6907568" y="3412163"/>
          <a:ext cx="2090125" cy="8129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 experienced issues with interactive video components</a:t>
          </a:r>
        </a:p>
      </dsp:txBody>
      <dsp:txXfrm>
        <a:off x="6947260" y="3451855"/>
        <a:ext cx="2010741" cy="733573"/>
      </dsp:txXfrm>
    </dsp:sp>
    <dsp:sp modelId="{0BC474F7-6DE5-4720-A4C6-CF05BBED6EEB}">
      <dsp:nvSpPr>
        <dsp:cNvPr id="0" name=""/>
        <dsp:cNvSpPr/>
      </dsp:nvSpPr>
      <dsp:spPr>
        <a:xfrm>
          <a:off x="5323467" y="3238483"/>
          <a:ext cx="393591" cy="306161"/>
        </a:xfrm>
        <a:prstGeom prst="rect">
          <a:avLst/>
        </a:prstGeom>
        <a:noFill/>
        <a:ln>
          <a:noFill/>
        </a:ln>
        <a:effectLst/>
      </dsp:spPr>
      <dsp:style>
        <a:lnRef idx="0">
          <a:scrgbClr r="0" g="0" b="0"/>
        </a:lnRef>
        <a:fillRef idx="0">
          <a:scrgbClr r="0" g="0" b="0"/>
        </a:fillRef>
        <a:effectRef idx="0">
          <a:scrgbClr r="0" g="0" b="0"/>
        </a:effectRef>
        <a:fontRef idx="minor"/>
      </dsp:style>
    </dsp:sp>
    <dsp:sp modelId="{3CE032B2-6BDD-4E1F-BE4C-7DF0D95D572A}">
      <dsp:nvSpPr>
        <dsp:cNvPr id="0" name=""/>
        <dsp:cNvSpPr/>
      </dsp:nvSpPr>
      <dsp:spPr>
        <a:xfrm>
          <a:off x="3829681" y="2530103"/>
          <a:ext cx="3565460" cy="65134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3  CAST technological issues – did not complete CAST intervention</a:t>
          </a:r>
        </a:p>
      </dsp:txBody>
      <dsp:txXfrm>
        <a:off x="3861483" y="2561905"/>
        <a:ext cx="3501856" cy="58774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0.19078</cdr:x>
      <cdr:y>0.42357</cdr:y>
    </cdr:from>
    <cdr:to>
      <cdr:x>0.27186</cdr:x>
      <cdr:y>0.51592</cdr:y>
    </cdr:to>
    <cdr:sp macro="" textlink="">
      <cdr:nvSpPr>
        <cdr:cNvPr id="2" name="TextBox 1"/>
        <cdr:cNvSpPr txBox="1"/>
      </cdr:nvSpPr>
      <cdr:spPr>
        <a:xfrm xmlns:a="http://schemas.openxmlformats.org/drawingml/2006/main">
          <a:off x="1714500" y="1900239"/>
          <a:ext cx="728662" cy="4143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t>70.6%</a:t>
          </a:r>
        </a:p>
      </cdr:txBody>
    </cdr:sp>
  </cdr:relSizeAnchor>
  <cdr:relSizeAnchor xmlns:cdr="http://schemas.openxmlformats.org/drawingml/2006/chartDrawing">
    <cdr:from>
      <cdr:x>0.51351</cdr:x>
      <cdr:y>0.46178</cdr:y>
    </cdr:from>
    <cdr:to>
      <cdr:x>0.60572</cdr:x>
      <cdr:y>0.55096</cdr:y>
    </cdr:to>
    <cdr:sp macro="" textlink="">
      <cdr:nvSpPr>
        <cdr:cNvPr id="3" name="TextBox 2"/>
        <cdr:cNvSpPr txBox="1"/>
      </cdr:nvSpPr>
      <cdr:spPr>
        <a:xfrm xmlns:a="http://schemas.openxmlformats.org/drawingml/2006/main">
          <a:off x="4614862" y="2071689"/>
          <a:ext cx="8286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t>78.6</a:t>
          </a:r>
          <a:r>
            <a:rPr lang="en-US" sz="2000"/>
            <a:t>%</a:t>
          </a:r>
        </a:p>
      </cdr:txBody>
    </cdr:sp>
  </cdr:relSizeAnchor>
  <cdr:relSizeAnchor xmlns:cdr="http://schemas.openxmlformats.org/drawingml/2006/chartDrawing">
    <cdr:from>
      <cdr:x>0.85058</cdr:x>
      <cdr:y>0.68751</cdr:y>
    </cdr:from>
    <cdr:to>
      <cdr:x>0.94438</cdr:x>
      <cdr:y>0.75121</cdr:y>
    </cdr:to>
    <cdr:sp macro="" textlink="">
      <cdr:nvSpPr>
        <cdr:cNvPr id="4" name="TextBox 3"/>
        <cdr:cNvSpPr txBox="1"/>
      </cdr:nvSpPr>
      <cdr:spPr>
        <a:xfrm xmlns:a="http://schemas.openxmlformats.org/drawingml/2006/main">
          <a:off x="7644000" y="3084378"/>
          <a:ext cx="842965" cy="285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t>33.3%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04949513-2F90-4F48-8FCD-68E60CA640C4}" type="datetime1">
              <a:rPr lang="en-US" altLang="en-US"/>
              <a:pPr/>
              <a:t>8/9/2017</a:t>
            </a:fld>
            <a:endParaRPr lang="en-US" altLang="en-US"/>
          </a:p>
        </p:txBody>
      </p:sp>
      <p:sp>
        <p:nvSpPr>
          <p:cNvPr id="4" name="Footer Placeholder 3"/>
          <p:cNvSpPr>
            <a:spLocks noGrp="1"/>
          </p:cNvSpPr>
          <p:nvPr>
            <p:ph type="ftr" sz="quarter" idx="2"/>
          </p:nvPr>
        </p:nvSpPr>
        <p:spPr>
          <a:xfrm>
            <a:off x="0" y="8737600"/>
            <a:ext cx="2971800" cy="460375"/>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A4C2D7B-0FDB-430A-96D8-2004C6DA5CD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Calibri" charset="0"/>
                <a:ea typeface="MS PGothic" charset="0"/>
                <a:cs typeface="MS PGothic" charset="0"/>
              </a:defRPr>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309689D-7FD9-4F71-9303-C51D56FE518C}" type="datetime1">
              <a:rPr lang="en-US" altLang="en-US"/>
              <a:pPr/>
              <a:t>8/9/2017</a:t>
            </a:fld>
            <a:endParaRPr lang="en-US" altLang="en-US"/>
          </a:p>
        </p:txBody>
      </p:sp>
      <p:sp>
        <p:nvSpPr>
          <p:cNvPr id="4" name="Slide Image Placeholder 3"/>
          <p:cNvSpPr>
            <a:spLocks noGrp="1" noRot="1" noChangeAspect="1"/>
          </p:cNvSpPr>
          <p:nvPr>
            <p:ph type="sldImg" idx="2"/>
          </p:nvPr>
        </p:nvSpPr>
        <p:spPr>
          <a:xfrm>
            <a:off x="363538" y="690563"/>
            <a:ext cx="6130925" cy="34496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37600"/>
            <a:ext cx="2971800" cy="460375"/>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Calibri"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33B12DE-34C2-47EF-A066-AFA8D2C2EAA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8.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E5B2AB0-E401-44F0-B3CD-7CC000B22327}"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I’ve already shown you some slides from the active condition but here is how it looks when participants begin.  </a:t>
            </a:r>
          </a:p>
          <a:p>
            <a:pPr>
              <a:spcBef>
                <a:spcPct val="0"/>
              </a:spcBef>
            </a:pPr>
            <a:endParaRPr lang="en-US" altLang="en-US"/>
          </a:p>
          <a:p>
            <a:pPr>
              <a:spcBef>
                <a:spcPct val="0"/>
              </a:spcBef>
            </a:pPr>
            <a:r>
              <a:rPr lang="en-US" altLang="en-US"/>
              <a:t>We really strove to make it professional looking, engaging and interesting. </a:t>
            </a:r>
          </a:p>
          <a:p>
            <a:endParaRPr lang="en-US" altLang="en-US"/>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87475E5-C957-4724-9DAD-A177CE346941}" type="slidenum">
              <a:rPr lang="en-US" altLang="en-US" sz="1200"/>
              <a:pPr/>
              <a:t>18</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602AF86-98A8-4025-B8EC-1E60B4FA2E8C}" type="slidenum">
              <a:rPr lang="en-US" altLang="en-US" sz="1200"/>
              <a:pPr/>
              <a:t>19</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Reductions for AS cognitive concerns were consistent with our a priori hypotheses.</a:t>
            </a:r>
          </a:p>
          <a:p>
            <a:pPr eaLnBrk="1" hangingPunct="1">
              <a:spcBef>
                <a:spcPct val="0"/>
              </a:spcBef>
            </a:pPr>
            <a:endParaRPr lang="en-US" altLang="en-US"/>
          </a:p>
          <a:p>
            <a:pPr eaLnBrk="1" hangingPunct="1">
              <a:spcBef>
                <a:spcPct val="0"/>
              </a:spcBef>
            </a:pPr>
            <a:r>
              <a:rPr lang="en-US" altLang="en-US"/>
              <a:t>AS cognitive concerns appear to operate differently than the global AS construct.  Whereas, global AS is most associated with panic disorder and anxiety, AS cognitive concerns appear to be most related to mood/suicidality pathology.  Importantly, this intervention was the firs t to show that a subfactor of AS can be reduced and the first to use a relatively severe community sample</a:t>
            </a:r>
          </a:p>
          <a:p>
            <a:pPr eaLnBrk="1" hangingPunct="1">
              <a:spcBef>
                <a:spcPct val="0"/>
              </a:spcBef>
            </a:pPr>
            <a:endParaRPr lang="en-US" altLang="en-US"/>
          </a:p>
          <a:p>
            <a:pPr eaLnBrk="1" hangingPunct="1">
              <a:spcBef>
                <a:spcPct val="0"/>
              </a:spcBef>
            </a:pPr>
            <a:r>
              <a:rPr lang="en-US" altLang="en-US"/>
              <a:t>Compare % of psychopathology to other ASAT and AS TX studies to show severity</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Suicidality</a:t>
            </a:r>
          </a:p>
          <a:p>
            <a:pPr eaLnBrk="1" hangingPunct="1">
              <a:spcBef>
                <a:spcPct val="0"/>
              </a:spcBef>
            </a:pPr>
            <a:endParaRPr lang="en-US" altLang="en-US"/>
          </a:p>
          <a:p>
            <a:pPr eaLnBrk="1" hangingPunct="1">
              <a:spcBef>
                <a:spcPct val="0"/>
              </a:spcBef>
              <a:buFontTx/>
              <a:buChar char="-"/>
            </a:pPr>
            <a:r>
              <a:rPr lang="en-US" altLang="en-US"/>
              <a:t>Our findings are consistent with the only previous report of  this kind – showing smokers who went through an AS augmented smoking treatment had significantly reduced suicidality at post-treatment.</a:t>
            </a:r>
          </a:p>
          <a:p>
            <a:pPr eaLnBrk="1" hangingPunct="1">
              <a:spcBef>
                <a:spcPct val="0"/>
              </a:spcBef>
              <a:buFontTx/>
              <a:buChar char="-"/>
            </a:pPr>
            <a:endParaRPr lang="en-US" altLang="en-US"/>
          </a:p>
          <a:p>
            <a:endParaRPr lang="en-US" altLang="en-US"/>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55ABA13-3962-4FC7-9B89-7FE7A5E5881F}" type="slidenum">
              <a:rPr lang="en-US" altLang="en-US" sz="1200"/>
              <a:pPr/>
              <a:t>20</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Reductions for AS cognitive concerns were consistent with our a priori hypotheses.</a:t>
            </a:r>
          </a:p>
          <a:p>
            <a:pPr eaLnBrk="1" hangingPunct="1">
              <a:spcBef>
                <a:spcPct val="0"/>
              </a:spcBef>
            </a:pPr>
            <a:endParaRPr lang="en-US" altLang="en-US" dirty="0"/>
          </a:p>
          <a:p>
            <a:pPr eaLnBrk="1" hangingPunct="1">
              <a:spcBef>
                <a:spcPct val="0"/>
              </a:spcBef>
            </a:pPr>
            <a:r>
              <a:rPr lang="en-US" altLang="en-US" dirty="0"/>
              <a:t>AS cognitive concerns appear to operate differently than the global AS construct.  Whereas, global AS is most associated with panic disorder and anxiety, AS cognitive concerns appear to be most related to mood/suicidality pathology.  Importantly, this intervention was the firs t to show that a </a:t>
            </a:r>
            <a:r>
              <a:rPr lang="en-US" altLang="en-US" dirty="0" err="1"/>
              <a:t>subfactor</a:t>
            </a:r>
            <a:r>
              <a:rPr lang="en-US" altLang="en-US" dirty="0"/>
              <a:t> of AS can be reduced and the first to use a relatively severe community sample</a:t>
            </a:r>
          </a:p>
          <a:p>
            <a:pPr eaLnBrk="1" hangingPunct="1">
              <a:spcBef>
                <a:spcPct val="0"/>
              </a:spcBef>
            </a:pPr>
            <a:endParaRPr lang="en-US" altLang="en-US" dirty="0"/>
          </a:p>
          <a:p>
            <a:pPr eaLnBrk="1" hangingPunct="1">
              <a:spcBef>
                <a:spcPct val="0"/>
              </a:spcBef>
            </a:pPr>
            <a:r>
              <a:rPr lang="en-US" altLang="en-US" dirty="0"/>
              <a:t>Compare % of psychopathology to other ASAT and AS TX studies to show severity</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Suicidality</a:t>
            </a:r>
          </a:p>
          <a:p>
            <a:pPr eaLnBrk="1" hangingPunct="1">
              <a:spcBef>
                <a:spcPct val="0"/>
              </a:spcBef>
            </a:pPr>
            <a:endParaRPr lang="en-US" altLang="en-US" dirty="0"/>
          </a:p>
          <a:p>
            <a:pPr eaLnBrk="1" hangingPunct="1">
              <a:spcBef>
                <a:spcPct val="0"/>
              </a:spcBef>
              <a:buFontTx/>
              <a:buChar char="-"/>
            </a:pPr>
            <a:r>
              <a:rPr lang="en-US" altLang="en-US" dirty="0"/>
              <a:t>Our findings are consistent with the only previous report of  this kind – showing smokers who went through an AS augmented smoking treatment had significantly reduced suicidality at post-treatment.</a:t>
            </a:r>
          </a:p>
          <a:p>
            <a:pPr eaLnBrk="1" hangingPunct="1">
              <a:spcBef>
                <a:spcPct val="0"/>
              </a:spcBef>
              <a:buFontTx/>
              <a:buChar char="-"/>
            </a:pPr>
            <a:endParaRPr lang="en-US" altLang="en-US" dirty="0"/>
          </a:p>
          <a:p>
            <a:endParaRPr lang="en-US" altLang="en-US" dirty="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B024081-5BC5-4AEA-94FA-EE991B318C43}" type="slidenum">
              <a:rPr lang="en-US" altLang="en-US" sz="1200"/>
              <a:pPr/>
              <a:t>21</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Similarly, Albanese and colleagues have found that AS Cog has a stronger influence on PTSD symptoms among those with a TBI history. This might suggest that TBI would strengthen the association between AS Cog and other related outcomes, such as suicide. </a:t>
            </a:r>
          </a:p>
          <a:p>
            <a:endParaRPr lang="en-US" altLang="en-US"/>
          </a:p>
          <a:p>
            <a:r>
              <a:rPr lang="en-US" altLang="en-US"/>
              <a:t>Wood and colleagues (2011) conducted an exploratory study examining the impact of anxiety sensitivity on outcome following minor head injury. It supported the possibility that AS may mediate the perception of and reaction to post-concussion symptoms at an early stage of recovery, increasing the risk of a protracted and incomplete recovery. </a:t>
            </a:r>
          </a:p>
          <a:p>
            <a:endParaRPr lang="en-US" altLang="en-US"/>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8A75506-10DD-48E5-9015-7F7E4C56597D}" type="slidenum">
              <a:rPr lang="en-US" altLang="en-US" sz="1200"/>
              <a:pPr/>
              <a:t>23</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10"/>
          </p:nvPr>
        </p:nvSpPr>
        <p:spPr/>
        <p:txBody>
          <a:bodyPr/>
          <a:lstStyle/>
          <a:p>
            <a:fld id="{333B12DE-34C2-47EF-A066-AFA8D2C2EAA0}" type="slidenum">
              <a:rPr lang="en-US" altLang="en-US" smtClean="0"/>
              <a:pPr/>
              <a:t>25</a:t>
            </a:fld>
            <a:endParaRPr lang="en-US" altLang="en-US"/>
          </a:p>
        </p:txBody>
      </p:sp>
    </p:spTree>
    <p:extLst>
      <p:ext uri="{BB962C8B-B14F-4D97-AF65-F5344CB8AC3E}">
        <p14:creationId xmlns:p14="http://schemas.microsoft.com/office/powerpoint/2010/main" val="1156413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10"/>
          </p:nvPr>
        </p:nvSpPr>
        <p:spPr/>
        <p:txBody>
          <a:bodyPr/>
          <a:lstStyle/>
          <a:p>
            <a:fld id="{333B12DE-34C2-47EF-A066-AFA8D2C2EAA0}" type="slidenum">
              <a:rPr lang="en-US" altLang="en-US" smtClean="0"/>
              <a:pPr/>
              <a:t>26</a:t>
            </a:fld>
            <a:endParaRPr lang="en-US" altLang="en-US"/>
          </a:p>
        </p:txBody>
      </p:sp>
    </p:spTree>
    <p:extLst>
      <p:ext uri="{BB962C8B-B14F-4D97-AF65-F5344CB8AC3E}">
        <p14:creationId xmlns:p14="http://schemas.microsoft.com/office/powerpoint/2010/main" val="2328757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(Kate) We began with 227 Veterans who expressed interest in this study. Of those individuals, a bit more than half were ineligible. Then there is this category of “pending”, which means that we have made initial contact or reached out, and are either waiting for scheduling or still need to complete pre-screening. We also have some individuals that we need to reach out to, which is denoted by the “need to contact” piece. And then we have the 11.5% who were eligible. We will discuss these in a moment, but first I’d like to take a look at those who were not eligible. </a:t>
            </a:r>
          </a:p>
          <a:p>
            <a:endParaRPr lang="en-US" altLang="en-US" dirty="0"/>
          </a:p>
          <a:p>
            <a:r>
              <a:rPr lang="en-US" altLang="en-US" dirty="0"/>
              <a:t>To start, I should clarify that to reduce burden on the participants, we discontinued the prescreening as soon as one of the “failure” , or exclusion, criteria was met. So with that, about 11% were not OEF/OIF/OND Veterans. Next, we had 13.2% who endorsed being OEF/OIF/OND Veterans but this could either not be confirmed in their charts or they were not eligible for the clinic (possibly due to length of time since transition to care, or some other circumstance). Then, the biggest proportion of those ineligible were due to not meeting the cognitive ASI criteria of 9 or above.  Then there were some Veterans who reported either no history of TBI or, on the other hand, moderate to severe TBI. And lastly there were some simply not interested anymore, and the final category of “other”</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C5A56C8-6899-4BC6-A998-75E83D1C4A4B}" type="slidenum">
              <a:rPr lang="en-US" altLang="en-US" sz="1200"/>
              <a:pPr/>
              <a:t>27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19 enrolled and 17 available for analyses– 1 participant was withdrawn &amp; 1 completed the study after analysis for this presentation, so that data was not ready/included.</a:t>
            </a:r>
          </a:p>
        </p:txBody>
      </p:sp>
      <p:sp>
        <p:nvSpPr>
          <p:cNvPr id="4" name="Slide Number Placeholder 3"/>
          <p:cNvSpPr>
            <a:spLocks noGrp="1"/>
          </p:cNvSpPr>
          <p:nvPr>
            <p:ph type="sldNum" sz="quarter" idx="10"/>
          </p:nvPr>
        </p:nvSpPr>
        <p:spPr/>
        <p:txBody>
          <a:bodyPr/>
          <a:lstStyle/>
          <a:p>
            <a:fld id="{333B12DE-34C2-47EF-A066-AFA8D2C2EAA0}" type="slidenum">
              <a:rPr lang="en-US" altLang="en-US" smtClean="0"/>
              <a:pPr/>
              <a:t>28</a:t>
            </a:fld>
            <a:endParaRPr lang="en-US" altLang="en-US"/>
          </a:p>
        </p:txBody>
      </p:sp>
    </p:spTree>
    <p:extLst>
      <p:ext uri="{BB962C8B-B14F-4D97-AF65-F5344CB8AC3E}">
        <p14:creationId xmlns:p14="http://schemas.microsoft.com/office/powerpoint/2010/main" val="2298578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 typically between 2.5 </a:t>
            </a:r>
            <a:r>
              <a:rPr lang="en-US" dirty="0" err="1"/>
              <a:t>hr</a:t>
            </a:r>
            <a:r>
              <a:rPr lang="en-US" dirty="0"/>
              <a:t> visit with participants, although some fluctuation</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6AB0B5E-BDC5-4353-A38F-569F1BBB4E49}"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2952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BECB148-91DF-40A5-8BDB-B9874A174CDB}"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McGarity</a:t>
            </a:r>
            <a:r>
              <a:rPr lang="en-US" dirty="0"/>
              <a:t> start</a:t>
            </a:r>
          </a:p>
        </p:txBody>
      </p:sp>
      <p:sp>
        <p:nvSpPr>
          <p:cNvPr id="4" name="Slide Number Placeholder 3"/>
          <p:cNvSpPr>
            <a:spLocks noGrp="1"/>
          </p:cNvSpPr>
          <p:nvPr>
            <p:ph type="sldNum" sz="quarter" idx="10"/>
          </p:nvPr>
        </p:nvSpPr>
        <p:spPr/>
        <p:txBody>
          <a:bodyPr/>
          <a:lstStyle/>
          <a:p>
            <a:fld id="{333B12DE-34C2-47EF-A066-AFA8D2C2EAA0}" type="slidenum">
              <a:rPr lang="en-US" altLang="en-US" smtClean="0"/>
              <a:pPr/>
              <a:t>30</a:t>
            </a:fld>
            <a:endParaRPr lang="en-US" altLang="en-US"/>
          </a:p>
        </p:txBody>
      </p:sp>
    </p:spTree>
    <p:extLst>
      <p:ext uri="{BB962C8B-B14F-4D97-AF65-F5344CB8AC3E}">
        <p14:creationId xmlns:p14="http://schemas.microsoft.com/office/powerpoint/2010/main" val="881237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7B30013-22F8-4F64-8AA4-3CE178D5B305}" type="slidenum">
              <a:rPr lang="en-US" altLang="en-US" sz="1200"/>
              <a:pPr/>
              <a:t>31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09A2E69-8C92-40DF-A797-D9FA2B32932D}" type="slidenum">
              <a:rPr lang="en-US" altLang="en-US" sz="1200"/>
              <a:pPr/>
              <a:t>33</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006FD96-CC2A-405E-BFAB-DCDF770C365A}" type="slidenum">
              <a:rPr lang="en-US" altLang="en-US" sz="1200"/>
              <a:pPr/>
              <a:t>36</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C78C7DD-6E5D-4B99-BAEE-D0B3F1DAE9A2}" type="slidenum">
              <a:rPr lang="en-US" altLang="en-US" sz="1200"/>
              <a:pPr/>
              <a:t>37</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B4A1925-1720-41EA-A9CF-DE10F671701C}" type="slidenum">
              <a:rPr lang="en-US" altLang="en-US" sz="1200"/>
              <a:pPr/>
              <a:t>38</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E41C758-CE35-441E-A3E4-DF9C99B454CD}" type="slidenum">
              <a:rPr lang="en-US" altLang="en-US" sz="1200"/>
              <a:pPr/>
              <a:t>39</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85E3AD1-983F-43BC-88CE-86C72C910A2F}" type="slidenum">
              <a:rPr lang="en-US" altLang="en-US" sz="1200"/>
              <a:pPr/>
              <a:t>40</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621C4FB-DE40-4AAB-98FD-4937A9558C4A}" type="slidenum">
              <a:rPr lang="en-US" altLang="en-US" sz="1200"/>
              <a:pPr/>
              <a:t>41</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2A49D7B-003E-471F-AEE8-C6B3680C1B64}" type="slidenum">
              <a:rPr lang="en-US" altLang="en-US" sz="1200"/>
              <a:pPr/>
              <a:t>42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9633FE9-EBDB-4F0E-B90A-98D0C0C1627F}"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ASI Median scores for CAST completers (N=14) is similar to the entire sample (N=17)</a:t>
            </a:r>
          </a:p>
          <a:p>
            <a:endParaRPr lang="en-US" altLang="en-US"/>
          </a:p>
          <a:p>
            <a:r>
              <a:rPr lang="en-US" altLang="en-US"/>
              <a:t>Only 3 participants did not complete the CAST intervention, thus their data is less interpretable due to small N</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220258E-293A-48E2-A827-BCCD7B99EDAA}" type="slidenum">
              <a:rPr lang="en-US" altLang="en-US" sz="1200"/>
              <a:pPr/>
              <a:t>44</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7D897CC-EB61-4F6B-9818-05BE455F5AF7}" type="slidenum">
              <a:rPr lang="en-US" altLang="en-US" sz="1200"/>
              <a:pPr/>
              <a:t>46</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xfrm>
            <a:off x="685800" y="4370388"/>
            <a:ext cx="5486400" cy="4235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AF12EB7-F104-4889-A4AC-93FCDA8F8035}" type="slidenum">
              <a:rPr lang="en-US" altLang="en-US" sz="1200"/>
              <a:pPr/>
              <a:t>47</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E293E01-C7CE-46F1-9B56-518A3418B400}" type="slidenum">
              <a:rPr lang="en-US" altLang="en-US" sz="1200"/>
              <a:pPr/>
              <a:t>49</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77C4733-F81F-4133-9AEE-1CE7359D6D21}" type="slidenum">
              <a:rPr lang="en-US" altLang="en-US" sz="1200"/>
              <a:pPr/>
              <a:t>50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645DDCC-3793-4591-B694-1DDB5C8EDF59}"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Previous work has indicated that AS cognitive  concerns are the only facet that independently predicts PTSD and depression.  </a:t>
            </a:r>
          </a:p>
          <a:p>
            <a:pPr eaLnBrk="1" hangingPunct="1">
              <a:spcBef>
                <a:spcPct val="0"/>
              </a:spcBef>
            </a:pPr>
            <a:endParaRPr lang="en-US" altLang="en-US" dirty="0"/>
          </a:p>
          <a:p>
            <a:pPr eaLnBrk="1" hangingPunct="1">
              <a:spcBef>
                <a:spcPct val="0"/>
              </a:spcBef>
            </a:pPr>
            <a:r>
              <a:rPr lang="en-US" altLang="en-US" dirty="0"/>
              <a:t>Most importantly,  emerging empirical work has found that AS  cognitive concerns is associated with suicidality in clinical outpatient samples, patients with PTSD symptomatology, air force cadets and others</a:t>
            </a:r>
          </a:p>
          <a:p>
            <a:pPr eaLnBrk="1" hangingPunct="1">
              <a:spcBef>
                <a:spcPct val="0"/>
              </a:spcBef>
            </a:pPr>
            <a:endParaRPr lang="en-US" altLang="en-US" dirty="0"/>
          </a:p>
          <a:p>
            <a:pPr eaLnBrk="1" hangingPunct="1">
              <a:spcBef>
                <a:spcPct val="0"/>
              </a:spcBef>
            </a:pPr>
            <a:r>
              <a:rPr lang="en-US" altLang="en-US" dirty="0"/>
              <a:t>But how are AS cognitive concerns and suicidality related? </a:t>
            </a:r>
          </a:p>
          <a:p>
            <a:endParaRPr lang="en-US" altLang="en-US" dirty="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AAA35E4-C6B9-405A-8764-7DE4F6FE6A8A}" type="slidenum">
              <a:rPr lang="en-US" altLang="en-US" sz="1200"/>
              <a:pPr/>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Previous work has indicated that AS cognitive  concerns are the only facet that independently predicts PTSD and depression.  </a:t>
            </a:r>
          </a:p>
          <a:p>
            <a:pPr eaLnBrk="1" hangingPunct="1">
              <a:spcBef>
                <a:spcPct val="0"/>
              </a:spcBef>
            </a:pPr>
            <a:endParaRPr lang="en-US" altLang="en-US"/>
          </a:p>
          <a:p>
            <a:pPr eaLnBrk="1" hangingPunct="1">
              <a:spcBef>
                <a:spcPct val="0"/>
              </a:spcBef>
            </a:pPr>
            <a:r>
              <a:rPr lang="en-US" altLang="en-US"/>
              <a:t>Most importantly,  emerging empirical work has found that AS  cognitive concerns is associated with suicidality in clinical outpatient samples, patients with PTSD symptomatology, air force cadets and others</a:t>
            </a:r>
          </a:p>
          <a:p>
            <a:pPr eaLnBrk="1" hangingPunct="1">
              <a:spcBef>
                <a:spcPct val="0"/>
              </a:spcBef>
            </a:pPr>
            <a:endParaRPr lang="en-US" altLang="en-US"/>
          </a:p>
          <a:p>
            <a:pPr eaLnBrk="1" hangingPunct="1">
              <a:spcBef>
                <a:spcPct val="0"/>
              </a:spcBef>
            </a:pPr>
            <a:r>
              <a:rPr lang="en-US" altLang="en-US"/>
              <a:t>But how are AS cognitive concerns and suicidality related? </a:t>
            </a:r>
          </a:p>
          <a:p>
            <a:endParaRPr lang="en-US" altLang="en-US"/>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A81E365-137F-4A90-9C39-2EB5AACE8A73}" type="slidenum">
              <a:rPr lang="en-US" altLang="en-US" sz="1200"/>
              <a:pPr/>
              <a:t>10</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….because we have converging evidence that AS can be reduced rather easily </a:t>
            </a:r>
          </a:p>
          <a:p>
            <a:pPr>
              <a:spcBef>
                <a:spcPct val="0"/>
              </a:spcBef>
            </a:pPr>
            <a:endParaRPr lang="en-US" altLang="en-US"/>
          </a:p>
          <a:p>
            <a:pPr>
              <a:spcBef>
                <a:spcPct val="0"/>
              </a:spcBef>
            </a:pPr>
            <a:r>
              <a:rPr lang="en-US" altLang="en-US"/>
              <a:t>To date the largest AS focused intervention was conducted by Schmidt and colleagues </a:t>
            </a:r>
            <a:r>
              <a:rPr lang="en-US" altLang="en-US" baseline="30000">
                <a:hlinkClick r:id="rId3" action="ppaction://hlinkfile" tooltip="Schmidt, 2007 #363"/>
              </a:rPr>
              <a:t>39</a:t>
            </a:r>
            <a:r>
              <a:rPr lang="en-US" altLang="en-US"/>
              <a:t>. Ps (</a:t>
            </a:r>
            <a:r>
              <a:rPr lang="en-US" altLang="en-US" i="1"/>
              <a:t>N</a:t>
            </a:r>
            <a:r>
              <a:rPr lang="en-US" altLang="en-US"/>
              <a:t> = 404) </a:t>
            </a:r>
          </a:p>
          <a:p>
            <a:pPr>
              <a:spcBef>
                <a:spcPct val="0"/>
              </a:spcBef>
            </a:pPr>
            <a:endParaRPr lang="en-US" altLang="en-US"/>
          </a:p>
          <a:p>
            <a:pPr>
              <a:spcBef>
                <a:spcPct val="0"/>
              </a:spcBef>
            </a:pPr>
            <a:r>
              <a:rPr lang="en-US" altLang="en-US"/>
              <a:t>ASAT condition consisted of a 30-minute computer presentation followed by 10 minutes with an experimenter. who answered questions about the content of the presentation and provided instructions regarding IE</a:t>
            </a:r>
          </a:p>
          <a:p>
            <a:pPr>
              <a:spcBef>
                <a:spcPct val="0"/>
              </a:spcBef>
            </a:pPr>
            <a:endParaRPr lang="en-US" altLang="en-US"/>
          </a:p>
          <a:p>
            <a:pPr>
              <a:spcBef>
                <a:spcPct val="0"/>
              </a:spcBef>
            </a:pPr>
            <a:r>
              <a:rPr lang="en-US" altLang="en-US"/>
              <a:t>In a recent replication and extension of the ASAT study, Keough et al., </a:t>
            </a:r>
            <a:r>
              <a:rPr lang="en-US" altLang="en-US" baseline="30000">
                <a:hlinkClick r:id="rId4" action="ppaction://hlinkfile" tooltip="Keough, 2010 #362"/>
              </a:rPr>
              <a:t>38</a:t>
            </a:r>
            <a:r>
              <a:rPr lang="en-US" altLang="en-US"/>
              <a:t> had clincians present the psychoeducational material and give personalized training on IE exercises as well as guide them through a full extinction trial.</a:t>
            </a:r>
          </a:p>
          <a:p>
            <a:pPr>
              <a:spcBef>
                <a:spcPct val="0"/>
              </a:spcBef>
            </a:pPr>
            <a:endParaRPr lang="en-US" altLang="en-US"/>
          </a:p>
          <a:p>
            <a:pPr>
              <a:spcBef>
                <a:spcPct val="0"/>
              </a:spcBef>
            </a:pPr>
            <a:endParaRPr lang="en-US" altLang="en-US"/>
          </a:p>
          <a:p>
            <a:pPr>
              <a:spcBef>
                <a:spcPct val="0"/>
              </a:spcBef>
            </a:pPr>
            <a:r>
              <a:rPr lang="en-US" altLang="en-US"/>
              <a:t>Great effects - However, this study involved trained clinicians spending an hour with the participants to demonstrate and supervise IE exercises.   Which greatly increases cost and reduces portability.</a:t>
            </a:r>
          </a:p>
          <a:p>
            <a:pPr>
              <a:spcBef>
                <a:spcPct val="0"/>
              </a:spcBef>
            </a:pPr>
            <a:endParaRPr lang="en-US" altLang="en-US"/>
          </a:p>
          <a:p>
            <a:pPr>
              <a:spcBef>
                <a:spcPct val="0"/>
              </a:spcBef>
            </a:pPr>
            <a:r>
              <a:rPr lang="en-US" altLang="en-US"/>
              <a:t>Also, these interventions mainly focused on AS physical concerns with barely any information about AS cognitive concerns.  </a:t>
            </a:r>
          </a:p>
          <a:p>
            <a:pPr>
              <a:spcBef>
                <a:spcPct val="0"/>
              </a:spcBef>
            </a:pPr>
            <a:endParaRPr lang="en-US" altLang="en-US"/>
          </a:p>
          <a:p>
            <a:pPr>
              <a:spcBef>
                <a:spcPct val="0"/>
              </a:spcBef>
            </a:pPr>
            <a:endParaRPr lang="en-US" altLang="en-US"/>
          </a:p>
          <a:p>
            <a:pPr eaLnBrk="1" hangingPunct="1">
              <a:spcBef>
                <a:spcPct val="0"/>
              </a:spcBef>
            </a:pPr>
            <a:endParaRPr lang="en-US" altLang="en-US"/>
          </a:p>
          <a:p>
            <a:endParaRPr lang="en-US" altLang="en-US"/>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D2EE558-69CE-48AF-B5FB-2A25CCEBF314}" type="slidenum">
              <a:rPr lang="en-US" altLang="en-US" sz="1200"/>
              <a:pPr/>
              <a:t>14</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….because we have converging evidence that AS can be reduced rather easily </a:t>
            </a:r>
          </a:p>
          <a:p>
            <a:pPr>
              <a:spcBef>
                <a:spcPct val="0"/>
              </a:spcBef>
            </a:pPr>
            <a:endParaRPr lang="en-US" altLang="en-US"/>
          </a:p>
          <a:p>
            <a:pPr>
              <a:spcBef>
                <a:spcPct val="0"/>
              </a:spcBef>
            </a:pPr>
            <a:r>
              <a:rPr lang="en-US" altLang="en-US"/>
              <a:t>To date the largest AS focused intervention was conducted by Schmidt and colleagues </a:t>
            </a:r>
            <a:r>
              <a:rPr lang="en-US" altLang="en-US" baseline="30000">
                <a:hlinkClick r:id="rId3" action="ppaction://hlinkfile" tooltip="Schmidt, 2007 #363"/>
              </a:rPr>
              <a:t>39</a:t>
            </a:r>
            <a:r>
              <a:rPr lang="en-US" altLang="en-US"/>
              <a:t>. Ps (</a:t>
            </a:r>
            <a:r>
              <a:rPr lang="en-US" altLang="en-US" i="1"/>
              <a:t>N</a:t>
            </a:r>
            <a:r>
              <a:rPr lang="en-US" altLang="en-US"/>
              <a:t> = 404) </a:t>
            </a:r>
          </a:p>
          <a:p>
            <a:pPr>
              <a:spcBef>
                <a:spcPct val="0"/>
              </a:spcBef>
            </a:pPr>
            <a:endParaRPr lang="en-US" altLang="en-US"/>
          </a:p>
          <a:p>
            <a:pPr>
              <a:spcBef>
                <a:spcPct val="0"/>
              </a:spcBef>
            </a:pPr>
            <a:r>
              <a:rPr lang="en-US" altLang="en-US"/>
              <a:t>ASAT condition consisted of a 30-minute computer presentation followed by 10 minutes with an experimenter. who answered questions about the content of the presentation and provided instructions regarding IE</a:t>
            </a:r>
          </a:p>
          <a:p>
            <a:pPr>
              <a:spcBef>
                <a:spcPct val="0"/>
              </a:spcBef>
            </a:pPr>
            <a:endParaRPr lang="en-US" altLang="en-US"/>
          </a:p>
          <a:p>
            <a:pPr>
              <a:spcBef>
                <a:spcPct val="0"/>
              </a:spcBef>
            </a:pPr>
            <a:r>
              <a:rPr lang="en-US" altLang="en-US"/>
              <a:t>In a recent replication and extension of the ASAT study, Keough et al., </a:t>
            </a:r>
            <a:r>
              <a:rPr lang="en-US" altLang="en-US" baseline="30000">
                <a:hlinkClick r:id="rId4" action="ppaction://hlinkfile" tooltip="Keough, 2010 #362"/>
              </a:rPr>
              <a:t>38</a:t>
            </a:r>
            <a:r>
              <a:rPr lang="en-US" altLang="en-US"/>
              <a:t> had clincians present the psychoeducational material and give personalized training on IE exercises as well as guide them through a full extinction trial.</a:t>
            </a:r>
          </a:p>
          <a:p>
            <a:pPr>
              <a:spcBef>
                <a:spcPct val="0"/>
              </a:spcBef>
            </a:pPr>
            <a:endParaRPr lang="en-US" altLang="en-US"/>
          </a:p>
          <a:p>
            <a:pPr>
              <a:spcBef>
                <a:spcPct val="0"/>
              </a:spcBef>
            </a:pPr>
            <a:endParaRPr lang="en-US" altLang="en-US"/>
          </a:p>
          <a:p>
            <a:pPr>
              <a:spcBef>
                <a:spcPct val="0"/>
              </a:spcBef>
            </a:pPr>
            <a:r>
              <a:rPr lang="en-US" altLang="en-US"/>
              <a:t>Great effects - However, this study involved trained clinicians spending an hour with the participants to demonstrate and supervise IE exercises.   Which greatly increases cost and reduces portability.</a:t>
            </a:r>
          </a:p>
          <a:p>
            <a:pPr>
              <a:spcBef>
                <a:spcPct val="0"/>
              </a:spcBef>
            </a:pPr>
            <a:endParaRPr lang="en-US" altLang="en-US"/>
          </a:p>
          <a:p>
            <a:pPr>
              <a:spcBef>
                <a:spcPct val="0"/>
              </a:spcBef>
            </a:pPr>
            <a:r>
              <a:rPr lang="en-US" altLang="en-US"/>
              <a:t>Also, these interventions mainly focused on AS physical concerns with barely any information about AS cognitive concerns.  </a:t>
            </a:r>
          </a:p>
          <a:p>
            <a:pPr>
              <a:spcBef>
                <a:spcPct val="0"/>
              </a:spcBef>
            </a:pPr>
            <a:endParaRPr lang="en-US" altLang="en-US"/>
          </a:p>
          <a:p>
            <a:endParaRPr lang="en-US" altLang="en-US"/>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2575756-1A1D-4D34-B302-F42941D864BE}" type="slidenum">
              <a:rPr lang="en-US" altLang="en-US" sz="1200"/>
              <a:pPr/>
              <a:t>16</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If we really want to do something about decreasing the burden of anxiety disorders we must address these accessibility issues   including this desire to handle things on their own.</a:t>
            </a:r>
          </a:p>
          <a:p>
            <a:pPr>
              <a:spcBef>
                <a:spcPct val="0"/>
              </a:spcBef>
            </a:pPr>
            <a:endParaRPr lang="en-US" altLang="en-US"/>
          </a:p>
          <a:p>
            <a:pPr>
              <a:spcBef>
                <a:spcPct val="0"/>
              </a:spcBef>
            </a:pPr>
            <a:endParaRPr lang="en-US" altLang="en-US"/>
          </a:p>
          <a:p>
            <a:pPr>
              <a:spcBef>
                <a:spcPct val="0"/>
              </a:spcBef>
            </a:pPr>
            <a:r>
              <a:rPr lang="en-US" altLang="en-US"/>
              <a:t>This is a tall task to be sure but I think the current intervention meets these criteria.</a:t>
            </a:r>
          </a:p>
          <a:p>
            <a:endParaRPr lang="en-US" altLang="en-US"/>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87611AF-FA8E-48C9-9A9E-29A0BAED99B4}" type="slidenum">
              <a:rPr lang="en-US" altLang="en-US" sz="1200"/>
              <a:pPr/>
              <a:t>17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RM_MIRECC_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3838" y="4657725"/>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over_Head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1505858"/>
            <a:ext cx="8484184" cy="943428"/>
          </a:xfrm>
        </p:spPr>
        <p:txBody>
          <a:bodyPr>
            <a:normAutofit/>
          </a:bodyPr>
          <a:lstStyle>
            <a:lvl1pPr algn="l">
              <a:lnSpc>
                <a:spcPct val="80000"/>
              </a:lnSpc>
              <a:defRPr sz="4200" b="1" baseline="0">
                <a:solidFill>
                  <a:srgbClr val="0083BE"/>
                </a:solidFill>
              </a:defRPr>
            </a:lvl1pPr>
          </a:lstStyle>
          <a:p>
            <a:r>
              <a:rPr lang="en-US" dirty="0"/>
              <a:t>Click to edit Master title style</a:t>
            </a:r>
          </a:p>
        </p:txBody>
      </p:sp>
      <p:sp>
        <p:nvSpPr>
          <p:cNvPr id="3" name="Subtitle 2"/>
          <p:cNvSpPr>
            <a:spLocks noGrp="1"/>
          </p:cNvSpPr>
          <p:nvPr>
            <p:ph type="subTitle" idx="1"/>
          </p:nvPr>
        </p:nvSpPr>
        <p:spPr>
          <a:xfrm>
            <a:off x="304798" y="2449286"/>
            <a:ext cx="8484185" cy="879929"/>
          </a:xfrm>
        </p:spPr>
        <p:txBody>
          <a:bodyPr/>
          <a:lstStyle>
            <a:lvl1pPr marL="0" marR="0" indent="0" algn="l" defTabSz="457200" rtl="0" eaLnBrk="1" fontAlgn="auto" latinLnBrk="0" hangingPunct="1">
              <a:lnSpc>
                <a:spcPct val="70000"/>
              </a:lnSpc>
              <a:spcBef>
                <a:spcPct val="20000"/>
              </a:spcBef>
              <a:spcAft>
                <a:spcPts val="0"/>
              </a:spcAft>
              <a:buClrTx/>
              <a:buSzTx/>
              <a:buFont typeface="Arial"/>
              <a:buNone/>
              <a:tabLst/>
              <a:defRPr sz="1900" b="1" i="0" u="none" strike="noStrik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endParaRPr lang="en-US" dirty="0"/>
          </a:p>
          <a:p>
            <a:endParaRPr lang="en-US" dirty="0"/>
          </a:p>
          <a:p>
            <a:endParaRPr lang="en-US" dirty="0"/>
          </a:p>
          <a:p>
            <a:endParaRPr lang="en-US" dirty="0"/>
          </a:p>
          <a:p>
            <a:endParaRPr lang="en-US" dirty="0"/>
          </a:p>
        </p:txBody>
      </p:sp>
      <p:sp>
        <p:nvSpPr>
          <p:cNvPr id="9" name="Text Placeholder 8"/>
          <p:cNvSpPr>
            <a:spLocks noGrp="1"/>
          </p:cNvSpPr>
          <p:nvPr>
            <p:ph type="body" sz="quarter" idx="11"/>
          </p:nvPr>
        </p:nvSpPr>
        <p:spPr>
          <a:xfrm>
            <a:off x="304798" y="3329500"/>
            <a:ext cx="8483600" cy="525858"/>
          </a:xfrm>
        </p:spPr>
        <p:txBody>
          <a:bodyPr>
            <a:normAutofit/>
          </a:bodyPr>
          <a:lstStyle>
            <a:lvl1pPr marL="0" marR="0" indent="0" algn="l" defTabSz="457200" rtl="0" eaLnBrk="1" fontAlgn="base" latinLnBrk="0" hangingPunct="1">
              <a:lnSpc>
                <a:spcPct val="70000"/>
              </a:lnSpc>
              <a:spcBef>
                <a:spcPct val="20000"/>
              </a:spcBef>
              <a:spcAft>
                <a:spcPct val="0"/>
              </a:spcAft>
              <a:buClrTx/>
              <a:buSzTx/>
              <a:buFont typeface="Arial" charset="0"/>
              <a:buNone/>
              <a:tabLst/>
              <a:defRPr sz="1600" i="1">
                <a:solidFill>
                  <a:srgbClr val="003F72">
                    <a:alpha val="50000"/>
                  </a:srgbClr>
                </a:solidFill>
              </a:defRPr>
            </a:lvl1pPr>
          </a:lstStyle>
          <a:p>
            <a:pPr lvl="0"/>
            <a:r>
              <a:rPr lang="en-US" dirty="0"/>
              <a:t>Click to edit Master text styles</a:t>
            </a:r>
          </a:p>
          <a:p>
            <a:pPr lvl="0"/>
            <a:r>
              <a:rPr lang="en-US" dirty="0"/>
              <a:t>Click to edit Master text styles</a:t>
            </a:r>
          </a:p>
          <a:p>
            <a:pPr lvl="0"/>
            <a:endParaRPr lang="en-US" dirty="0"/>
          </a:p>
        </p:txBody>
      </p:sp>
      <p:sp>
        <p:nvSpPr>
          <p:cNvPr id="11" name="Text Placeholder 10"/>
          <p:cNvSpPr>
            <a:spLocks noGrp="1"/>
          </p:cNvSpPr>
          <p:nvPr>
            <p:ph type="body" sz="quarter" idx="12"/>
          </p:nvPr>
        </p:nvSpPr>
        <p:spPr>
          <a:xfrm>
            <a:off x="304800" y="3855642"/>
            <a:ext cx="8483600" cy="516731"/>
          </a:xfrm>
        </p:spPr>
        <p:txBody>
          <a:bodyPr/>
          <a:lstStyle>
            <a:lvl1pPr marL="0" marR="0" indent="0" algn="l" defTabSz="457200" rtl="0" eaLnBrk="1" fontAlgn="base" latinLnBrk="0" hangingPunct="1">
              <a:lnSpc>
                <a:spcPct val="70000"/>
              </a:lnSpc>
              <a:spcBef>
                <a:spcPct val="20000"/>
              </a:spcBef>
              <a:spcAft>
                <a:spcPct val="0"/>
              </a:spcAft>
              <a:buClrTx/>
              <a:buSzTx/>
              <a:buFont typeface="Arial" charset="0"/>
              <a:buNone/>
              <a:tabLst/>
              <a:defRPr lang="en-US" sz="1600" b="0" i="0" kern="1200">
                <a:solidFill>
                  <a:srgbClr val="003F72">
                    <a:alpha val="50000"/>
                  </a:srgbClr>
                </a:solidFill>
                <a:latin typeface="+mn-lt"/>
                <a:ea typeface="ＭＳ Ｐゴシック" charset="0"/>
                <a:cs typeface="ＭＳ Ｐゴシック" charset="0"/>
              </a:defRPr>
            </a:lvl1pPr>
          </a:lstStyle>
          <a:p>
            <a:pPr lvl="0"/>
            <a:r>
              <a:rPr lang="en-US" dirty="0"/>
              <a:t>Click to edit Master text styles</a:t>
            </a:r>
          </a:p>
          <a:p>
            <a:pPr lvl="0"/>
            <a:r>
              <a:rPr lang="en-US" dirty="0"/>
              <a:t>Click to edit Master text styles</a:t>
            </a:r>
          </a:p>
          <a:p>
            <a:pPr lvl="0"/>
            <a:endParaRPr lang="en-US" dirty="0"/>
          </a:p>
          <a:p>
            <a:pPr lvl="0"/>
            <a:endParaRPr lang="en-US" dirty="0"/>
          </a:p>
        </p:txBody>
      </p:sp>
      <p:sp>
        <p:nvSpPr>
          <p:cNvPr id="8" name="Slide Number Placeholder 5"/>
          <p:cNvSpPr>
            <a:spLocks noGrp="1"/>
          </p:cNvSpPr>
          <p:nvPr>
            <p:ph type="sldNum" sz="quarter" idx="13"/>
          </p:nvPr>
        </p:nvSpPr>
        <p:spPr>
          <a:xfrm>
            <a:off x="304800" y="4767263"/>
            <a:ext cx="469900" cy="274637"/>
          </a:xfrm>
        </p:spPr>
        <p:txBody>
          <a:bodyPr/>
          <a:lstStyle>
            <a:lvl1pPr>
              <a:defRPr/>
            </a:lvl1pPr>
          </a:lstStyle>
          <a:p>
            <a:fld id="{FB2AC0C1-9AE2-4168-8F4A-45A14524BBEF}" type="slidenum">
              <a:rPr lang="en-US" altLang="en-US"/>
              <a:pPr/>
              <a:t>‹#›</a:t>
            </a:fld>
            <a:endParaRPr lang="en-US" altLang="en-US"/>
          </a:p>
        </p:txBody>
      </p:sp>
    </p:spTree>
    <p:extLst>
      <p:ext uri="{BB962C8B-B14F-4D97-AF65-F5344CB8AC3E}">
        <p14:creationId xmlns:p14="http://schemas.microsoft.com/office/powerpoint/2010/main" val="2934895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descr="RM_MIRECC_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3838" y="4657725"/>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ody_Head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2382" y="1034143"/>
            <a:ext cx="8486602" cy="3560480"/>
          </a:xfrm>
        </p:spPr>
        <p:txBody>
          <a:bodyPr/>
          <a:lstStyle>
            <a:lvl1pPr marL="0" indent="0">
              <a:buNone/>
              <a:defRPr sz="2600" b="1">
                <a:solidFill>
                  <a:srgbClr val="0083BE"/>
                </a:solidFill>
              </a:defRPr>
            </a:lvl1pPr>
            <a:lvl2pPr marL="457200" indent="0">
              <a:buNone/>
              <a:defRPr sz="1800"/>
            </a:lvl2pPr>
            <a:lvl3pPr>
              <a:defRPr sz="1800">
                <a:solidFill>
                  <a:schemeClr val="tx1">
                    <a:alpha val="50000"/>
                  </a:schemeClr>
                </a:solidFill>
              </a:defRPr>
            </a:lvl3pPr>
            <a:lvl4pPr>
              <a:defRPr sz="1800"/>
            </a:lvl4pPr>
            <a:lvl5pPr>
              <a:defRPr sz="1800" i="1"/>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p:cNvSpPr>
            <a:spLocks noGrp="1"/>
          </p:cNvSpPr>
          <p:nvPr>
            <p:ph type="ctrTitle"/>
          </p:nvPr>
        </p:nvSpPr>
        <p:spPr>
          <a:xfrm>
            <a:off x="304800" y="653144"/>
            <a:ext cx="8484184" cy="380999"/>
          </a:xfrm>
        </p:spPr>
        <p:txBody>
          <a:bodyPr>
            <a:normAutofit/>
          </a:bodyPr>
          <a:lstStyle>
            <a:lvl1pPr algn="l">
              <a:lnSpc>
                <a:spcPct val="80000"/>
              </a:lnSpc>
              <a:defRPr sz="2600" b="1" baseline="0">
                <a:solidFill>
                  <a:srgbClr val="0083BE"/>
                </a:solidFill>
              </a:defRPr>
            </a:lvl1pPr>
          </a:lstStyle>
          <a:p>
            <a:r>
              <a:rPr lang="en-US" dirty="0"/>
              <a:t>Click to edit Master title style</a:t>
            </a:r>
          </a:p>
        </p:txBody>
      </p:sp>
    </p:spTree>
    <p:extLst>
      <p:ext uri="{BB962C8B-B14F-4D97-AF65-F5344CB8AC3E}">
        <p14:creationId xmlns:p14="http://schemas.microsoft.com/office/powerpoint/2010/main" val="223201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descr="section_te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2383" y="1687286"/>
            <a:ext cx="8478760" cy="1469572"/>
          </a:xfrm>
        </p:spPr>
        <p:txBody>
          <a:bodyPr anchor="t">
            <a:normAutofit/>
          </a:bodyPr>
          <a:lstStyle>
            <a:lvl1pPr algn="l">
              <a:lnSpc>
                <a:spcPct val="80000"/>
              </a:lnSpc>
              <a:defRPr sz="4200" b="1" u="none" kern="1200" cap="none">
                <a:solidFill>
                  <a:srgbClr val="0083BE"/>
                </a:solidFill>
              </a:defRPr>
            </a:lvl1pPr>
          </a:lstStyle>
          <a:p>
            <a:r>
              <a:rPr lang="en-US" dirty="0"/>
              <a:t>Click to edit Master title style</a:t>
            </a:r>
          </a:p>
        </p:txBody>
      </p:sp>
    </p:spTree>
    <p:extLst>
      <p:ext uri="{BB962C8B-B14F-4D97-AF65-F5344CB8AC3E}">
        <p14:creationId xmlns:p14="http://schemas.microsoft.com/office/powerpoint/2010/main" val="3918826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RM_MIRECC_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3838" y="4657725"/>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ody_tes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75"/>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18636" y="1200151"/>
            <a:ext cx="4059841" cy="3394472"/>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ctrTitle"/>
          </p:nvPr>
        </p:nvSpPr>
        <p:spPr>
          <a:xfrm>
            <a:off x="304800" y="653144"/>
            <a:ext cx="8484184" cy="380999"/>
          </a:xfrm>
        </p:spPr>
        <p:txBody>
          <a:bodyPr>
            <a:normAutofit/>
          </a:bodyPr>
          <a:lstStyle>
            <a:lvl1pPr algn="l">
              <a:lnSpc>
                <a:spcPct val="80000"/>
              </a:lnSpc>
              <a:defRPr sz="2600" b="1" baseline="0">
                <a:solidFill>
                  <a:srgbClr val="0083BE"/>
                </a:solidFill>
              </a:defRPr>
            </a:lvl1pPr>
          </a:lstStyle>
          <a:p>
            <a:r>
              <a:rPr lang="en-US" dirty="0"/>
              <a:t>Click to edit Master title style</a:t>
            </a:r>
          </a:p>
        </p:txBody>
      </p:sp>
      <p:sp>
        <p:nvSpPr>
          <p:cNvPr id="13" name="Content Placeholder 2"/>
          <p:cNvSpPr>
            <a:spLocks noGrp="1"/>
          </p:cNvSpPr>
          <p:nvPr>
            <p:ph sz="half" idx="13"/>
          </p:nvPr>
        </p:nvSpPr>
        <p:spPr>
          <a:xfrm>
            <a:off x="4729144" y="1200151"/>
            <a:ext cx="4059841" cy="3394472"/>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4"/>
          </p:nvPr>
        </p:nvSpPr>
        <p:spPr/>
        <p:txBody>
          <a:bodyPr/>
          <a:lstStyle>
            <a:lvl1pPr>
              <a:defRPr/>
            </a:lvl1pPr>
          </a:lstStyle>
          <a:p>
            <a:fld id="{483D24F4-3E2D-4164-B6B7-F042FA8BF982}" type="slidenum">
              <a:rPr lang="en-US" altLang="en-US"/>
              <a:pPr/>
              <a:t>‹#›</a:t>
            </a:fld>
            <a:endParaRPr lang="en-US" altLang="en-US"/>
          </a:p>
        </p:txBody>
      </p:sp>
    </p:spTree>
    <p:extLst>
      <p:ext uri="{BB962C8B-B14F-4D97-AF65-F5344CB8AC3E}">
        <p14:creationId xmlns:p14="http://schemas.microsoft.com/office/powerpoint/2010/main" val="1155595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descr="RM_MIRECC_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3838" y="4657725"/>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ody_tes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75"/>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738" y="653143"/>
            <a:ext cx="3267452" cy="414111"/>
          </a:xfrm>
        </p:spPr>
        <p:txBody>
          <a:bodyPr anchor="b"/>
          <a:lstStyle>
            <a:lvl1pPr algn="l">
              <a:lnSpc>
                <a:spcPct val="70000"/>
              </a:lnSpc>
              <a:defRPr sz="1900" b="1"/>
            </a:lvl1pPr>
          </a:lstStyle>
          <a:p>
            <a:r>
              <a:rPr lang="en-US"/>
              <a:t>Click to edit Master title style</a:t>
            </a:r>
            <a:endParaRPr lang="en-US" dirty="0"/>
          </a:p>
        </p:txBody>
      </p:sp>
      <p:sp>
        <p:nvSpPr>
          <p:cNvPr id="3" name="Content Placeholder 2"/>
          <p:cNvSpPr>
            <a:spLocks noGrp="1"/>
          </p:cNvSpPr>
          <p:nvPr>
            <p:ph idx="1"/>
          </p:nvPr>
        </p:nvSpPr>
        <p:spPr>
          <a:xfrm>
            <a:off x="3918857" y="653142"/>
            <a:ext cx="4869543" cy="3941480"/>
          </a:xfrm>
        </p:spPr>
        <p:txBody>
          <a:bodyPr/>
          <a:lstStyle>
            <a:lvl1pPr>
              <a:defRPr sz="2800">
                <a:solidFill>
                  <a:srgbClr val="0083BE"/>
                </a:solidFill>
              </a:defRPr>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3"/>
          </p:nvPr>
        </p:nvSpPr>
        <p:spPr>
          <a:xfrm>
            <a:off x="318636" y="1076326"/>
            <a:ext cx="3261554" cy="351829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p:cNvSpPr>
            <a:spLocks noGrp="1"/>
          </p:cNvSpPr>
          <p:nvPr>
            <p:ph type="ftr" sz="quarter" idx="14"/>
          </p:nvPr>
        </p:nvSpPr>
        <p:spPr>
          <a:xfrm>
            <a:off x="3124200" y="4767263"/>
            <a:ext cx="2895600" cy="274637"/>
          </a:xfrm>
        </p:spPr>
        <p:txBody>
          <a:bodyPr/>
          <a:lstStyle>
            <a:lvl1pPr>
              <a:defRPr/>
            </a:lvl1pPr>
          </a:lstStyle>
          <a:p>
            <a:endParaRPr lang="en-US" altLang="en-US"/>
          </a:p>
        </p:txBody>
      </p:sp>
      <p:sp>
        <p:nvSpPr>
          <p:cNvPr id="8" name="Slide Number Placeholder 6"/>
          <p:cNvSpPr>
            <a:spLocks noGrp="1"/>
          </p:cNvSpPr>
          <p:nvPr>
            <p:ph type="sldNum" sz="quarter" idx="15"/>
          </p:nvPr>
        </p:nvSpPr>
        <p:spPr/>
        <p:txBody>
          <a:bodyPr/>
          <a:lstStyle>
            <a:lvl1pPr>
              <a:defRPr/>
            </a:lvl1pPr>
          </a:lstStyle>
          <a:p>
            <a:fld id="{25BF6956-2212-44F8-B5E2-79C2031CD8B5}" type="slidenum">
              <a:rPr lang="en-US" altLang="en-US"/>
              <a:pPr/>
              <a:t>‹#›</a:t>
            </a:fld>
            <a:endParaRPr lang="en-US" altLang="en-US"/>
          </a:p>
        </p:txBody>
      </p:sp>
    </p:spTree>
    <p:extLst>
      <p:ext uri="{BB962C8B-B14F-4D97-AF65-F5344CB8AC3E}">
        <p14:creationId xmlns:p14="http://schemas.microsoft.com/office/powerpoint/2010/main" val="1927784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301625" y="657225"/>
            <a:ext cx="8478838" cy="1047750"/>
          </a:xfrm>
          <a:prstGeom prst="rect">
            <a:avLst/>
          </a:prstGeom>
          <a:noFill/>
          <a:ln>
            <a:noFill/>
          </a:ln>
          <a:extLst/>
        </p:spPr>
        <p:txBody>
          <a:bodyPr>
            <a:norm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nSpc>
                <a:spcPct val="70000"/>
              </a:lnSpc>
            </a:pPr>
            <a:r>
              <a:rPr lang="en-US" altLang="en-US" sz="4200" b="1">
                <a:solidFill>
                  <a:srgbClr val="0083BE"/>
                </a:solidFill>
              </a:rPr>
              <a:t>Click to edit Master title style</a:t>
            </a:r>
          </a:p>
          <a:p>
            <a:pPr>
              <a:lnSpc>
                <a:spcPct val="70000"/>
              </a:lnSpc>
            </a:pPr>
            <a:r>
              <a:rPr lang="en-US" altLang="en-US" sz="4200" b="1">
                <a:solidFill>
                  <a:srgbClr val="0083BE"/>
                </a:solidFill>
              </a:rPr>
              <a:t>Click to edit Master title style</a:t>
            </a:r>
          </a:p>
          <a:p>
            <a:pPr>
              <a:lnSpc>
                <a:spcPct val="70000"/>
              </a:lnSpc>
            </a:pPr>
            <a:endParaRPr lang="en-US" altLang="en-US" sz="4200" b="1">
              <a:solidFill>
                <a:srgbClr val="0083BE"/>
              </a:solidFill>
            </a:endParaRPr>
          </a:p>
        </p:txBody>
      </p:sp>
      <p:pic>
        <p:nvPicPr>
          <p:cNvPr id="3" name="Picture 4" descr="RM_MIRECC_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3838" y="4657725"/>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a:spLocks noGrp="1"/>
          </p:cNvSpPr>
          <p:nvPr>
            <p:ph type="sldNum" sz="quarter" idx="10"/>
          </p:nvPr>
        </p:nvSpPr>
        <p:spPr/>
        <p:txBody>
          <a:bodyPr/>
          <a:lstStyle>
            <a:lvl1pPr>
              <a:defRPr/>
            </a:lvl1pPr>
          </a:lstStyle>
          <a:p>
            <a:fld id="{0000A0E8-E038-44D0-8B84-6B85DF09D624}" type="slidenum">
              <a:rPr lang="en-US" altLang="en-US"/>
              <a:pPr/>
              <a:t>‹#›</a:t>
            </a:fld>
            <a:endParaRPr lang="en-US" altLang="en-US"/>
          </a:p>
        </p:txBody>
      </p:sp>
    </p:spTree>
    <p:extLst>
      <p:ext uri="{BB962C8B-B14F-4D97-AF65-F5344CB8AC3E}">
        <p14:creationId xmlns:p14="http://schemas.microsoft.com/office/powerpoint/2010/main" val="166566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6" descr="RM_MIRECC_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3838" y="4657725"/>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ody_tes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75"/>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2382"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02382" y="653143"/>
            <a:ext cx="5486400" cy="2892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302382" y="4025504"/>
            <a:ext cx="5486400" cy="56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5"/>
          <p:cNvSpPr>
            <a:spLocks noGrp="1"/>
          </p:cNvSpPr>
          <p:nvPr>
            <p:ph type="ftr" sz="quarter" idx="10"/>
          </p:nvPr>
        </p:nvSpPr>
        <p:spPr>
          <a:xfrm>
            <a:off x="3124200" y="4767263"/>
            <a:ext cx="2895600" cy="274637"/>
          </a:xfrm>
        </p:spPr>
        <p:txBody>
          <a:bodyPr/>
          <a:lstStyle>
            <a:lvl1pPr>
              <a:defRPr/>
            </a:lvl1pPr>
          </a:lstStyle>
          <a:p>
            <a:endParaRPr lang="en-US" altLang="en-US"/>
          </a:p>
        </p:txBody>
      </p:sp>
      <p:sp>
        <p:nvSpPr>
          <p:cNvPr id="8" name="Slide Number Placeholder 6"/>
          <p:cNvSpPr>
            <a:spLocks noGrp="1"/>
          </p:cNvSpPr>
          <p:nvPr>
            <p:ph type="sldNum" sz="quarter" idx="11"/>
          </p:nvPr>
        </p:nvSpPr>
        <p:spPr/>
        <p:txBody>
          <a:bodyPr/>
          <a:lstStyle>
            <a:lvl1pPr>
              <a:defRPr/>
            </a:lvl1pPr>
          </a:lstStyle>
          <a:p>
            <a:fld id="{6399B393-5B35-457F-B1DB-EDEB458EEA6F}" type="slidenum">
              <a:rPr lang="en-US" altLang="en-US"/>
              <a:pPr/>
              <a:t>‹#›</a:t>
            </a:fld>
            <a:endParaRPr lang="en-US" altLang="en-US"/>
          </a:p>
        </p:txBody>
      </p:sp>
    </p:spTree>
    <p:extLst>
      <p:ext uri="{BB962C8B-B14F-4D97-AF65-F5344CB8AC3E}">
        <p14:creationId xmlns:p14="http://schemas.microsoft.com/office/powerpoint/2010/main" val="577024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descr="body_te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310168" y="1200151"/>
            <a:ext cx="8229600" cy="3394472"/>
          </a:xfrm>
        </p:spPr>
        <p:txBody>
          <a:bodyPr vert="eaVert"/>
          <a:lstStyle>
            <a:lvl1pPr algn="l">
              <a:defRPr>
                <a:solidFill>
                  <a:srgbClr val="0083BE"/>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10168" y="653144"/>
            <a:ext cx="8229600" cy="410085"/>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358418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descr="RM_MIRECC_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3838" y="4657725"/>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ody_Head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2382" y="1034143"/>
            <a:ext cx="8486602" cy="3560480"/>
          </a:xfrm>
        </p:spPr>
        <p:txBody>
          <a:bodyPr/>
          <a:lstStyle>
            <a:lvl1pPr marL="0" indent="0">
              <a:buNone/>
              <a:defRPr sz="2600" b="1">
                <a:solidFill>
                  <a:srgbClr val="0083BE"/>
                </a:solidFill>
              </a:defRPr>
            </a:lvl1pPr>
            <a:lvl2pPr marL="457200" indent="0">
              <a:buNone/>
              <a:defRPr sz="1800"/>
            </a:lvl2pPr>
            <a:lvl3pPr>
              <a:defRPr sz="1800">
                <a:solidFill>
                  <a:schemeClr val="tx1">
                    <a:alpha val="50000"/>
                  </a:schemeClr>
                </a:solidFill>
              </a:defRPr>
            </a:lvl3pPr>
            <a:lvl4pPr>
              <a:defRPr sz="1800"/>
            </a:lvl4pPr>
            <a:lvl5pPr>
              <a:defRPr sz="1800" i="1"/>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p:cNvSpPr>
            <a:spLocks noGrp="1"/>
          </p:cNvSpPr>
          <p:nvPr>
            <p:ph type="ctrTitle"/>
          </p:nvPr>
        </p:nvSpPr>
        <p:spPr>
          <a:xfrm>
            <a:off x="304800" y="653144"/>
            <a:ext cx="8484184" cy="380999"/>
          </a:xfrm>
        </p:spPr>
        <p:txBody>
          <a:bodyPr>
            <a:normAutofit/>
          </a:bodyPr>
          <a:lstStyle>
            <a:lvl1pPr algn="l">
              <a:lnSpc>
                <a:spcPct val="80000"/>
              </a:lnSpc>
              <a:defRPr sz="2600" b="1" baseline="0">
                <a:solidFill>
                  <a:srgbClr val="0083BE"/>
                </a:solidFill>
              </a:defRPr>
            </a:lvl1pPr>
          </a:lstStyle>
          <a:p>
            <a:r>
              <a:rPr lang="en-US" dirty="0"/>
              <a:t>Click to edit Master title style</a:t>
            </a:r>
          </a:p>
        </p:txBody>
      </p:sp>
    </p:spTree>
    <p:extLst>
      <p:ext uri="{BB962C8B-B14F-4D97-AF65-F5344CB8AC3E}">
        <p14:creationId xmlns:p14="http://schemas.microsoft.com/office/powerpoint/2010/main" val="303512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descr="section_te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2383" y="1687286"/>
            <a:ext cx="8478760" cy="1469572"/>
          </a:xfrm>
        </p:spPr>
        <p:txBody>
          <a:bodyPr anchor="t">
            <a:normAutofit/>
          </a:bodyPr>
          <a:lstStyle>
            <a:lvl1pPr algn="l">
              <a:lnSpc>
                <a:spcPct val="80000"/>
              </a:lnSpc>
              <a:defRPr sz="4200" b="1" u="none" kern="1200" cap="none">
                <a:solidFill>
                  <a:srgbClr val="0083BE"/>
                </a:solidFill>
              </a:defRPr>
            </a:lvl1pPr>
          </a:lstStyle>
          <a:p>
            <a:r>
              <a:rPr lang="en-US" dirty="0"/>
              <a:t>Click to edit Master title style</a:t>
            </a:r>
          </a:p>
        </p:txBody>
      </p:sp>
    </p:spTree>
    <p:extLst>
      <p:ext uri="{BB962C8B-B14F-4D97-AF65-F5344CB8AC3E}">
        <p14:creationId xmlns:p14="http://schemas.microsoft.com/office/powerpoint/2010/main" val="34863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RM_MIRECC_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3838" y="4657725"/>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ody_tes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75"/>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18636" y="1200151"/>
            <a:ext cx="4059841" cy="3394472"/>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ctrTitle"/>
          </p:nvPr>
        </p:nvSpPr>
        <p:spPr>
          <a:xfrm>
            <a:off x="304800" y="653144"/>
            <a:ext cx="8484184" cy="380999"/>
          </a:xfrm>
        </p:spPr>
        <p:txBody>
          <a:bodyPr>
            <a:normAutofit/>
          </a:bodyPr>
          <a:lstStyle>
            <a:lvl1pPr algn="l">
              <a:lnSpc>
                <a:spcPct val="80000"/>
              </a:lnSpc>
              <a:defRPr sz="2600" b="1" baseline="0">
                <a:solidFill>
                  <a:srgbClr val="0083BE"/>
                </a:solidFill>
              </a:defRPr>
            </a:lvl1pPr>
          </a:lstStyle>
          <a:p>
            <a:r>
              <a:rPr lang="en-US" dirty="0"/>
              <a:t>Click to edit Master title style</a:t>
            </a:r>
          </a:p>
        </p:txBody>
      </p:sp>
      <p:sp>
        <p:nvSpPr>
          <p:cNvPr id="13" name="Content Placeholder 2"/>
          <p:cNvSpPr>
            <a:spLocks noGrp="1"/>
          </p:cNvSpPr>
          <p:nvPr>
            <p:ph sz="half" idx="13"/>
          </p:nvPr>
        </p:nvSpPr>
        <p:spPr>
          <a:xfrm>
            <a:off x="4729144" y="1200151"/>
            <a:ext cx="4059841" cy="3394472"/>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4"/>
          </p:nvPr>
        </p:nvSpPr>
        <p:spPr/>
        <p:txBody>
          <a:bodyPr/>
          <a:lstStyle>
            <a:lvl1pPr>
              <a:defRPr/>
            </a:lvl1pPr>
          </a:lstStyle>
          <a:p>
            <a:fld id="{D4DC7553-E547-418A-8251-F94D5F76EF96}" type="slidenum">
              <a:rPr lang="en-US" altLang="en-US"/>
              <a:pPr/>
              <a:t>‹#›</a:t>
            </a:fld>
            <a:endParaRPr lang="en-US" altLang="en-US"/>
          </a:p>
        </p:txBody>
      </p:sp>
    </p:spTree>
    <p:extLst>
      <p:ext uri="{BB962C8B-B14F-4D97-AF65-F5344CB8AC3E}">
        <p14:creationId xmlns:p14="http://schemas.microsoft.com/office/powerpoint/2010/main" val="408878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descr="RM_MIRECC_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3838" y="4657725"/>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ody_tes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75"/>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738" y="653143"/>
            <a:ext cx="3267452" cy="414111"/>
          </a:xfrm>
        </p:spPr>
        <p:txBody>
          <a:bodyPr anchor="b"/>
          <a:lstStyle>
            <a:lvl1pPr algn="l">
              <a:lnSpc>
                <a:spcPct val="70000"/>
              </a:lnSpc>
              <a:defRPr sz="1900" b="1"/>
            </a:lvl1pPr>
          </a:lstStyle>
          <a:p>
            <a:r>
              <a:rPr lang="en-US"/>
              <a:t>Click to edit Master title style</a:t>
            </a:r>
            <a:endParaRPr lang="en-US" dirty="0"/>
          </a:p>
        </p:txBody>
      </p:sp>
      <p:sp>
        <p:nvSpPr>
          <p:cNvPr id="3" name="Content Placeholder 2"/>
          <p:cNvSpPr>
            <a:spLocks noGrp="1"/>
          </p:cNvSpPr>
          <p:nvPr>
            <p:ph idx="1"/>
          </p:nvPr>
        </p:nvSpPr>
        <p:spPr>
          <a:xfrm>
            <a:off x="3918857" y="653142"/>
            <a:ext cx="4869543" cy="3941480"/>
          </a:xfrm>
        </p:spPr>
        <p:txBody>
          <a:bodyPr/>
          <a:lstStyle>
            <a:lvl1pPr>
              <a:defRPr sz="2800">
                <a:solidFill>
                  <a:srgbClr val="0083BE"/>
                </a:solidFill>
              </a:defRPr>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3"/>
          </p:nvPr>
        </p:nvSpPr>
        <p:spPr>
          <a:xfrm>
            <a:off x="318636" y="1076326"/>
            <a:ext cx="3261554" cy="351829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p:cNvSpPr>
            <a:spLocks noGrp="1"/>
          </p:cNvSpPr>
          <p:nvPr>
            <p:ph type="ftr" sz="quarter" idx="14"/>
          </p:nvPr>
        </p:nvSpPr>
        <p:spPr>
          <a:xfrm>
            <a:off x="3124200" y="4767263"/>
            <a:ext cx="2895600" cy="274637"/>
          </a:xfrm>
        </p:spPr>
        <p:txBody>
          <a:bodyPr/>
          <a:lstStyle>
            <a:lvl1pPr>
              <a:defRPr smtClean="0"/>
            </a:lvl1pPr>
          </a:lstStyle>
          <a:p>
            <a:pPr>
              <a:defRPr/>
            </a:pPr>
            <a:endParaRPr lang="en-US"/>
          </a:p>
        </p:txBody>
      </p:sp>
      <p:sp>
        <p:nvSpPr>
          <p:cNvPr id="8" name="Slide Number Placeholder 6"/>
          <p:cNvSpPr>
            <a:spLocks noGrp="1"/>
          </p:cNvSpPr>
          <p:nvPr>
            <p:ph type="sldNum" sz="quarter" idx="15"/>
          </p:nvPr>
        </p:nvSpPr>
        <p:spPr/>
        <p:txBody>
          <a:bodyPr/>
          <a:lstStyle>
            <a:lvl1pPr>
              <a:defRPr/>
            </a:lvl1pPr>
          </a:lstStyle>
          <a:p>
            <a:fld id="{6E918D85-1BC8-49D0-A550-2EBCD97D660D}" type="slidenum">
              <a:rPr lang="en-US" altLang="en-US"/>
              <a:pPr/>
              <a:t>‹#›</a:t>
            </a:fld>
            <a:endParaRPr lang="en-US" altLang="en-US"/>
          </a:p>
        </p:txBody>
      </p:sp>
    </p:spTree>
    <p:extLst>
      <p:ext uri="{BB962C8B-B14F-4D97-AF65-F5344CB8AC3E}">
        <p14:creationId xmlns:p14="http://schemas.microsoft.com/office/powerpoint/2010/main" val="121453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301625" y="657225"/>
            <a:ext cx="8478838" cy="1047750"/>
          </a:xfrm>
          <a:prstGeom prst="rect">
            <a:avLst/>
          </a:prstGeom>
          <a:noFill/>
          <a:ln>
            <a:noFill/>
          </a:ln>
          <a:extLst/>
        </p:spPr>
        <p:txBody>
          <a:bodyPr>
            <a:normAutofit/>
          </a:bodyPr>
          <a:lstStyle>
            <a:lvl1pPr>
              <a:defRPr>
                <a:solidFill>
                  <a:schemeClr val="tx1"/>
                </a:solidFill>
                <a:latin typeface="Calibri" charset="0"/>
                <a:ea typeface="MS PGothic" charset="0"/>
                <a:cs typeface="MS PGothic" charset="0"/>
              </a:defRPr>
            </a:lvl1pPr>
            <a:lvl2pPr marL="37931725" indent="-37474525">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nSpc>
                <a:spcPct val="70000"/>
              </a:lnSpc>
              <a:defRPr/>
            </a:pPr>
            <a:r>
              <a:rPr lang="en-US" sz="4200" b="1">
                <a:solidFill>
                  <a:srgbClr val="0083BE"/>
                </a:solidFill>
              </a:rPr>
              <a:t>Click to edit Master title style</a:t>
            </a:r>
          </a:p>
          <a:p>
            <a:pPr>
              <a:lnSpc>
                <a:spcPct val="70000"/>
              </a:lnSpc>
              <a:defRPr/>
            </a:pPr>
            <a:r>
              <a:rPr lang="en-US" sz="4200" b="1">
                <a:solidFill>
                  <a:srgbClr val="0083BE"/>
                </a:solidFill>
              </a:rPr>
              <a:t>Click to edit Master title style</a:t>
            </a:r>
          </a:p>
          <a:p>
            <a:pPr>
              <a:lnSpc>
                <a:spcPct val="70000"/>
              </a:lnSpc>
              <a:defRPr/>
            </a:pPr>
            <a:endParaRPr lang="en-US" sz="4200" b="1">
              <a:solidFill>
                <a:srgbClr val="0083BE"/>
              </a:solidFill>
            </a:endParaRPr>
          </a:p>
        </p:txBody>
      </p:sp>
      <p:pic>
        <p:nvPicPr>
          <p:cNvPr id="3" name="Picture 4" descr="RM_MIRECC_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3838" y="4657725"/>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a:spLocks noGrp="1"/>
          </p:cNvSpPr>
          <p:nvPr>
            <p:ph type="sldNum" sz="quarter" idx="10"/>
          </p:nvPr>
        </p:nvSpPr>
        <p:spPr/>
        <p:txBody>
          <a:bodyPr/>
          <a:lstStyle>
            <a:lvl1pPr>
              <a:defRPr/>
            </a:lvl1pPr>
          </a:lstStyle>
          <a:p>
            <a:fld id="{2ABC6599-0FE2-4D37-A6F1-44CE1C0AB6AB}" type="slidenum">
              <a:rPr lang="en-US" altLang="en-US"/>
              <a:pPr/>
              <a:t>‹#›</a:t>
            </a:fld>
            <a:endParaRPr lang="en-US" altLang="en-US"/>
          </a:p>
        </p:txBody>
      </p:sp>
    </p:spTree>
    <p:extLst>
      <p:ext uri="{BB962C8B-B14F-4D97-AF65-F5344CB8AC3E}">
        <p14:creationId xmlns:p14="http://schemas.microsoft.com/office/powerpoint/2010/main" val="1576549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6" descr="RM_MIRECC_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3838" y="4657725"/>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ody_tes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75"/>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2382"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02382" y="653143"/>
            <a:ext cx="5486400" cy="2892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302382" y="4025504"/>
            <a:ext cx="5486400" cy="56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5"/>
          <p:cNvSpPr>
            <a:spLocks noGrp="1"/>
          </p:cNvSpPr>
          <p:nvPr>
            <p:ph type="ftr" sz="quarter" idx="10"/>
          </p:nvPr>
        </p:nvSpPr>
        <p:spPr>
          <a:xfrm>
            <a:off x="3124200" y="4767263"/>
            <a:ext cx="2895600" cy="274637"/>
          </a:xfrm>
        </p:spPr>
        <p:txBody>
          <a:bodyPr/>
          <a:lstStyle>
            <a:lvl1pPr>
              <a:defRPr smtClean="0"/>
            </a:lvl1pPr>
          </a:lstStyle>
          <a:p>
            <a:pPr>
              <a:defRPr/>
            </a:pPr>
            <a:endParaRPr lang="en-US"/>
          </a:p>
        </p:txBody>
      </p:sp>
      <p:sp>
        <p:nvSpPr>
          <p:cNvPr id="8" name="Slide Number Placeholder 6"/>
          <p:cNvSpPr>
            <a:spLocks noGrp="1"/>
          </p:cNvSpPr>
          <p:nvPr>
            <p:ph type="sldNum" sz="quarter" idx="11"/>
          </p:nvPr>
        </p:nvSpPr>
        <p:spPr/>
        <p:txBody>
          <a:bodyPr/>
          <a:lstStyle>
            <a:lvl1pPr>
              <a:defRPr/>
            </a:lvl1pPr>
          </a:lstStyle>
          <a:p>
            <a:fld id="{D29CCADE-2161-4D1C-89F7-7BEA5685B1A4}" type="slidenum">
              <a:rPr lang="en-US" altLang="en-US"/>
              <a:pPr/>
              <a:t>‹#›</a:t>
            </a:fld>
            <a:endParaRPr lang="en-US" altLang="en-US"/>
          </a:p>
        </p:txBody>
      </p:sp>
    </p:spTree>
    <p:extLst>
      <p:ext uri="{BB962C8B-B14F-4D97-AF65-F5344CB8AC3E}">
        <p14:creationId xmlns:p14="http://schemas.microsoft.com/office/powerpoint/2010/main" val="34255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descr="body_te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310168" y="1200151"/>
            <a:ext cx="8229600" cy="3394472"/>
          </a:xfrm>
        </p:spPr>
        <p:txBody>
          <a:bodyPr vert="eaVert"/>
          <a:lstStyle>
            <a:lvl1pPr algn="l">
              <a:defRPr>
                <a:solidFill>
                  <a:srgbClr val="0083BE"/>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10168" y="653144"/>
            <a:ext cx="8229600" cy="410085"/>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142555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RM_MIRECC_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3838" y="4657725"/>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over_Head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1505858"/>
            <a:ext cx="8484184" cy="943428"/>
          </a:xfrm>
        </p:spPr>
        <p:txBody>
          <a:bodyPr>
            <a:normAutofit/>
          </a:bodyPr>
          <a:lstStyle>
            <a:lvl1pPr algn="l">
              <a:lnSpc>
                <a:spcPct val="80000"/>
              </a:lnSpc>
              <a:defRPr sz="4200" b="1" baseline="0">
                <a:solidFill>
                  <a:srgbClr val="0083BE"/>
                </a:solidFill>
              </a:defRPr>
            </a:lvl1pPr>
          </a:lstStyle>
          <a:p>
            <a:r>
              <a:rPr lang="en-US" dirty="0"/>
              <a:t>Click to edit Master title style</a:t>
            </a:r>
          </a:p>
        </p:txBody>
      </p:sp>
      <p:sp>
        <p:nvSpPr>
          <p:cNvPr id="3" name="Subtitle 2"/>
          <p:cNvSpPr>
            <a:spLocks noGrp="1"/>
          </p:cNvSpPr>
          <p:nvPr>
            <p:ph type="subTitle" idx="1"/>
          </p:nvPr>
        </p:nvSpPr>
        <p:spPr>
          <a:xfrm>
            <a:off x="304798" y="2449286"/>
            <a:ext cx="8484185" cy="879929"/>
          </a:xfrm>
        </p:spPr>
        <p:txBody>
          <a:bodyPr/>
          <a:lstStyle>
            <a:lvl1pPr marL="0" marR="0" indent="0" algn="l" defTabSz="457200" rtl="0" eaLnBrk="1" fontAlgn="auto" latinLnBrk="0" hangingPunct="1">
              <a:lnSpc>
                <a:spcPct val="70000"/>
              </a:lnSpc>
              <a:spcBef>
                <a:spcPct val="20000"/>
              </a:spcBef>
              <a:spcAft>
                <a:spcPts val="0"/>
              </a:spcAft>
              <a:buClrTx/>
              <a:buSzTx/>
              <a:buFont typeface="Arial"/>
              <a:buNone/>
              <a:tabLst/>
              <a:defRPr sz="1900" b="1" i="0" u="none" strike="noStrik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endParaRPr lang="en-US" dirty="0"/>
          </a:p>
          <a:p>
            <a:endParaRPr lang="en-US" dirty="0"/>
          </a:p>
          <a:p>
            <a:endParaRPr lang="en-US" dirty="0"/>
          </a:p>
          <a:p>
            <a:endParaRPr lang="en-US" dirty="0"/>
          </a:p>
          <a:p>
            <a:endParaRPr lang="en-US" dirty="0"/>
          </a:p>
        </p:txBody>
      </p:sp>
      <p:sp>
        <p:nvSpPr>
          <p:cNvPr id="9" name="Text Placeholder 8"/>
          <p:cNvSpPr>
            <a:spLocks noGrp="1"/>
          </p:cNvSpPr>
          <p:nvPr>
            <p:ph type="body" sz="quarter" idx="11"/>
          </p:nvPr>
        </p:nvSpPr>
        <p:spPr>
          <a:xfrm>
            <a:off x="304798" y="3329500"/>
            <a:ext cx="8483600" cy="525858"/>
          </a:xfrm>
        </p:spPr>
        <p:txBody>
          <a:bodyPr>
            <a:normAutofit/>
          </a:bodyPr>
          <a:lstStyle>
            <a:lvl1pPr marL="0" marR="0" indent="0" algn="l" defTabSz="457200" rtl="0" eaLnBrk="1" fontAlgn="base" latinLnBrk="0" hangingPunct="1">
              <a:lnSpc>
                <a:spcPct val="70000"/>
              </a:lnSpc>
              <a:spcBef>
                <a:spcPct val="20000"/>
              </a:spcBef>
              <a:spcAft>
                <a:spcPct val="0"/>
              </a:spcAft>
              <a:buClrTx/>
              <a:buSzTx/>
              <a:buFont typeface="Arial" charset="0"/>
              <a:buNone/>
              <a:tabLst/>
              <a:defRPr sz="1600" i="1">
                <a:solidFill>
                  <a:srgbClr val="003F72">
                    <a:alpha val="50000"/>
                  </a:srgbClr>
                </a:solidFill>
              </a:defRPr>
            </a:lvl1pPr>
          </a:lstStyle>
          <a:p>
            <a:pPr lvl="0"/>
            <a:r>
              <a:rPr lang="en-US" dirty="0"/>
              <a:t>Click to edit Master text styles</a:t>
            </a:r>
          </a:p>
          <a:p>
            <a:pPr lvl="0"/>
            <a:r>
              <a:rPr lang="en-US" dirty="0"/>
              <a:t>Click to edit Master text styles</a:t>
            </a:r>
          </a:p>
          <a:p>
            <a:pPr lvl="0"/>
            <a:endParaRPr lang="en-US" dirty="0"/>
          </a:p>
        </p:txBody>
      </p:sp>
      <p:sp>
        <p:nvSpPr>
          <p:cNvPr id="11" name="Text Placeholder 10"/>
          <p:cNvSpPr>
            <a:spLocks noGrp="1"/>
          </p:cNvSpPr>
          <p:nvPr>
            <p:ph type="body" sz="quarter" idx="12"/>
          </p:nvPr>
        </p:nvSpPr>
        <p:spPr>
          <a:xfrm>
            <a:off x="304800" y="3855642"/>
            <a:ext cx="8483600" cy="516731"/>
          </a:xfrm>
        </p:spPr>
        <p:txBody>
          <a:bodyPr/>
          <a:lstStyle>
            <a:lvl1pPr marL="0" marR="0" indent="0" algn="l" defTabSz="457200" rtl="0" eaLnBrk="1" fontAlgn="base" latinLnBrk="0" hangingPunct="1">
              <a:lnSpc>
                <a:spcPct val="70000"/>
              </a:lnSpc>
              <a:spcBef>
                <a:spcPct val="20000"/>
              </a:spcBef>
              <a:spcAft>
                <a:spcPct val="0"/>
              </a:spcAft>
              <a:buClrTx/>
              <a:buSzTx/>
              <a:buFont typeface="Arial" charset="0"/>
              <a:buNone/>
              <a:tabLst/>
              <a:defRPr lang="en-US" sz="1600" b="0" i="0" kern="1200">
                <a:solidFill>
                  <a:srgbClr val="003F72">
                    <a:alpha val="50000"/>
                  </a:srgbClr>
                </a:solidFill>
                <a:latin typeface="+mn-lt"/>
                <a:ea typeface="ＭＳ Ｐゴシック" charset="0"/>
                <a:cs typeface="ＭＳ Ｐゴシック" charset="0"/>
              </a:defRPr>
            </a:lvl1pPr>
          </a:lstStyle>
          <a:p>
            <a:pPr lvl="0"/>
            <a:r>
              <a:rPr lang="en-US" dirty="0"/>
              <a:t>Click to edit Master text styles</a:t>
            </a:r>
          </a:p>
          <a:p>
            <a:pPr lvl="0"/>
            <a:r>
              <a:rPr lang="en-US" dirty="0"/>
              <a:t>Click to edit Master text styles</a:t>
            </a:r>
          </a:p>
          <a:p>
            <a:pPr lvl="0"/>
            <a:endParaRPr lang="en-US" dirty="0"/>
          </a:p>
          <a:p>
            <a:pPr lvl="0"/>
            <a:endParaRPr lang="en-US" dirty="0"/>
          </a:p>
        </p:txBody>
      </p:sp>
      <p:sp>
        <p:nvSpPr>
          <p:cNvPr id="8" name="Slide Number Placeholder 5"/>
          <p:cNvSpPr>
            <a:spLocks noGrp="1"/>
          </p:cNvSpPr>
          <p:nvPr>
            <p:ph type="sldNum" sz="quarter" idx="13"/>
          </p:nvPr>
        </p:nvSpPr>
        <p:spPr>
          <a:xfrm>
            <a:off x="304800" y="4767263"/>
            <a:ext cx="469900" cy="274637"/>
          </a:xfrm>
        </p:spPr>
        <p:txBody>
          <a:bodyPr/>
          <a:lstStyle>
            <a:lvl1pPr>
              <a:defRPr/>
            </a:lvl1pPr>
          </a:lstStyle>
          <a:p>
            <a:fld id="{9936408E-26D6-4B17-8350-5852F64536A6}" type="slidenum">
              <a:rPr lang="en-US" altLang="en-US"/>
              <a:pPr/>
              <a:t>‹#›</a:t>
            </a:fld>
            <a:endParaRPr lang="en-US" altLang="en-US"/>
          </a:p>
        </p:txBody>
      </p:sp>
    </p:spTree>
    <p:extLst>
      <p:ext uri="{BB962C8B-B14F-4D97-AF65-F5344CB8AC3E}">
        <p14:creationId xmlns:p14="http://schemas.microsoft.com/office/powerpoint/2010/main" val="381434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2263"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22263"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12738" y="4762500"/>
            <a:ext cx="642937" cy="274638"/>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defRPr>
            </a:lvl1pPr>
          </a:lstStyle>
          <a:p>
            <a:fld id="{90EACD2F-9CC3-4CFD-BC6C-E6BE14200583}" type="slidenum">
              <a:rPr lang="en-US" altLang="en-US"/>
              <a:pPr/>
              <a:t>‹#›</a:t>
            </a:fld>
            <a:endParaRPr lang="en-US" altLang="en-US"/>
          </a:p>
        </p:txBody>
      </p:sp>
      <p:sp>
        <p:nvSpPr>
          <p:cNvPr id="3" name="Footer Placeholder 2"/>
          <p:cNvSpPr>
            <a:spLocks noGrp="1"/>
          </p:cNvSpPr>
          <p:nvPr>
            <p:ph type="ftr" sz="quarter" idx="3"/>
          </p:nvPr>
        </p:nvSpPr>
        <p:spPr>
          <a:xfrm>
            <a:off x="1262063" y="4757738"/>
            <a:ext cx="2895600" cy="2746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latin typeface="Calibri" charset="0"/>
                <a:ea typeface="ＭＳ Ｐゴシック" charset="0"/>
                <a:cs typeface="ＭＳ Ｐゴシック"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Lst>
  <p:txStyles>
    <p:titleStyle>
      <a:lvl1pPr algn="l" defTabSz="457200" rtl="0" eaLnBrk="0" fontAlgn="base" hangingPunct="0">
        <a:lnSpc>
          <a:spcPct val="80000"/>
        </a:lnSpc>
        <a:spcBef>
          <a:spcPct val="0"/>
        </a:spcBef>
        <a:spcAft>
          <a:spcPct val="0"/>
        </a:spcAft>
        <a:defRPr sz="4400" b="1" kern="1200">
          <a:solidFill>
            <a:srgbClr val="0083BE"/>
          </a:solidFill>
          <a:latin typeface="+mj-lt"/>
          <a:ea typeface="MS PGothic" pitchFamily="34" charset="-128"/>
          <a:cs typeface="MS PGothic" pitchFamily="34" charset="-128"/>
        </a:defRPr>
      </a:lvl1pPr>
      <a:lvl2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MS PGothic" pitchFamily="34" charset="-128"/>
        </a:defRPr>
      </a:lvl2pPr>
      <a:lvl3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MS PGothic" pitchFamily="34" charset="-128"/>
        </a:defRPr>
      </a:lvl3pPr>
      <a:lvl4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MS PGothic" pitchFamily="34" charset="-128"/>
        </a:defRPr>
      </a:lvl4pPr>
      <a:lvl5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MS PGothic" pitchFamily="34" charset="-128"/>
        </a:defRPr>
      </a:lvl5pPr>
      <a:lvl6pPr marL="4572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9pPr>
    </p:titleStyle>
    <p:bodyStyle>
      <a:lvl1pPr marL="342900" indent="-342900" algn="l" defTabSz="457200" rtl="0" eaLnBrk="0" fontAlgn="base" hangingPunct="0">
        <a:lnSpc>
          <a:spcPct val="70000"/>
        </a:lnSpc>
        <a:spcBef>
          <a:spcPct val="20000"/>
        </a:spcBef>
        <a:spcAft>
          <a:spcPct val="0"/>
        </a:spcAft>
        <a:buFont typeface="Arial" panose="020B0604020202020204" pitchFamily="34" charset="0"/>
        <a:defRPr sz="3200" b="1"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20000"/>
        </a:spcBef>
        <a:spcAft>
          <a:spcPct val="0"/>
        </a:spcAft>
        <a:buFont typeface="Arial" panose="020B0604020202020204" pitchFamily="34" charset="0"/>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i="1"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2263"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22263"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12738" y="4762500"/>
            <a:ext cx="642937" cy="274638"/>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defRPr>
            </a:lvl1pPr>
          </a:lstStyle>
          <a:p>
            <a:fld id="{322B56B6-1CD8-45FA-BFAE-19A5BB39E982}" type="slidenum">
              <a:rPr lang="en-US" altLang="en-US"/>
              <a:pPr/>
              <a:t>‹#›</a:t>
            </a:fld>
            <a:endParaRPr lang="en-US" altLang="en-US"/>
          </a:p>
        </p:txBody>
      </p:sp>
      <p:sp>
        <p:nvSpPr>
          <p:cNvPr id="3" name="Footer Placeholder 2"/>
          <p:cNvSpPr>
            <a:spLocks noGrp="1"/>
          </p:cNvSpPr>
          <p:nvPr>
            <p:ph type="ftr" sz="quarter" idx="3"/>
          </p:nvPr>
        </p:nvSpPr>
        <p:spPr>
          <a:xfrm>
            <a:off x="1262063" y="4757738"/>
            <a:ext cx="2895600" cy="2746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en-US"/>
          </a:p>
        </p:txBody>
      </p:sp>
    </p:spTree>
    <p:extLst>
      <p:ext uri="{BB962C8B-B14F-4D97-AF65-F5344CB8AC3E}">
        <p14:creationId xmlns:p14="http://schemas.microsoft.com/office/powerpoint/2010/main" val="3875407048"/>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Lst>
  <p:txStyles>
    <p:titleStyle>
      <a:lvl1pPr algn="l" defTabSz="457200" rtl="0" eaLnBrk="0" fontAlgn="base" hangingPunct="0">
        <a:lnSpc>
          <a:spcPct val="80000"/>
        </a:lnSpc>
        <a:spcBef>
          <a:spcPct val="0"/>
        </a:spcBef>
        <a:spcAft>
          <a:spcPct val="0"/>
        </a:spcAft>
        <a:defRPr sz="4400" b="1" kern="1200">
          <a:solidFill>
            <a:srgbClr val="0083BE"/>
          </a:solidFill>
          <a:latin typeface="+mj-lt"/>
          <a:ea typeface="MS PGothic" pitchFamily="34" charset="-128"/>
          <a:cs typeface="MS PGothic" pitchFamily="34" charset="-128"/>
        </a:defRPr>
      </a:lvl1pPr>
      <a:lvl2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MS PGothic" pitchFamily="34" charset="-128"/>
        </a:defRPr>
      </a:lvl2pPr>
      <a:lvl3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MS PGothic" pitchFamily="34" charset="-128"/>
        </a:defRPr>
      </a:lvl3pPr>
      <a:lvl4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MS PGothic" pitchFamily="34" charset="-128"/>
        </a:defRPr>
      </a:lvl4pPr>
      <a:lvl5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MS PGothic" pitchFamily="34" charset="-128"/>
        </a:defRPr>
      </a:lvl5pPr>
      <a:lvl6pPr marL="4572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9pPr>
    </p:titleStyle>
    <p:bodyStyle>
      <a:lvl1pPr marL="342900" indent="-342900" algn="l" defTabSz="457200" rtl="0" eaLnBrk="0" fontAlgn="base" hangingPunct="0">
        <a:lnSpc>
          <a:spcPct val="70000"/>
        </a:lnSpc>
        <a:spcBef>
          <a:spcPct val="20000"/>
        </a:spcBef>
        <a:spcAft>
          <a:spcPct val="0"/>
        </a:spcAft>
        <a:buFont typeface="Arial" charset="0"/>
        <a:defRPr sz="3200" b="1"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20000"/>
        </a:spcBef>
        <a:spcAft>
          <a:spcPct val="0"/>
        </a:spcAft>
        <a:buFont typeface="Arial" charset="0"/>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i="1"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va.gov/" TargetMode="External"/><Relationship Id="rId4" Type="http://schemas.openxmlformats.org/officeDocument/2006/relationships/hyperlink" Target="http://www.mirecc.va.gov/visn19"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304800" y="1506538"/>
            <a:ext cx="8483600" cy="942975"/>
          </a:xfrm>
        </p:spPr>
        <p:txBody>
          <a:bodyPr>
            <a:normAutofit fontScale="90000"/>
          </a:bodyPr>
          <a:lstStyle/>
          <a:p>
            <a:pPr algn="ctr" eaLnBrk="1" hangingPunct="1">
              <a:defRPr/>
            </a:pPr>
            <a:r>
              <a:rPr lang="en-US" altLang="en-US" sz="4000" dirty="0"/>
              <a:t>Exploring the acceptability of a computerized intervention for anxiety sensitivity in OEF/OIF Veterans with mTBI to potentially mitigate suicide risk</a:t>
            </a:r>
          </a:p>
        </p:txBody>
      </p:sp>
      <p:sp>
        <p:nvSpPr>
          <p:cNvPr id="12290" name="Subtitle 2"/>
          <p:cNvSpPr>
            <a:spLocks noGrp="1"/>
          </p:cNvSpPr>
          <p:nvPr>
            <p:ph type="subTitle" idx="1"/>
          </p:nvPr>
        </p:nvSpPr>
        <p:spPr>
          <a:xfrm>
            <a:off x="304800" y="2852738"/>
            <a:ext cx="8839200" cy="1200150"/>
          </a:xfrm>
        </p:spPr>
        <p:txBody>
          <a:bodyPr/>
          <a:lstStyle/>
          <a:p>
            <a:pPr algn="ctr" fontAlgn="base">
              <a:spcAft>
                <a:spcPct val="0"/>
              </a:spcAft>
              <a:buFont typeface="Arial" panose="020B0604020202020204" pitchFamily="34" charset="0"/>
              <a:buNone/>
            </a:pPr>
            <a:endParaRPr lang="en-US" altLang="en-US" sz="2400"/>
          </a:p>
          <a:p>
            <a:pPr algn="ctr" fontAlgn="base">
              <a:lnSpc>
                <a:spcPct val="100000"/>
              </a:lnSpc>
              <a:spcAft>
                <a:spcPct val="0"/>
              </a:spcAft>
              <a:buFont typeface="Arial" panose="020B0604020202020204" pitchFamily="34" charset="0"/>
              <a:buNone/>
            </a:pPr>
            <a:r>
              <a:rPr lang="en-US" altLang="en-US" sz="1800"/>
              <a:t>Lisa M. Betthauser, MBA, PhD,</a:t>
            </a:r>
            <a:r>
              <a:rPr lang="en-US" altLang="en-US" sz="1800" baseline="30000"/>
              <a:t>1,2</a:t>
            </a:r>
            <a:r>
              <a:rPr lang="en-US" altLang="en-US" sz="1800"/>
              <a:t> Sean Barnes, PhD,</a:t>
            </a:r>
            <a:r>
              <a:rPr lang="en-US" altLang="en-US" sz="1800" baseline="30000"/>
              <a:t>1,3</a:t>
            </a:r>
            <a:r>
              <a:rPr lang="en-US" altLang="en-US" sz="1800"/>
              <a:t> Kathryn Cochran,</a:t>
            </a:r>
            <a:r>
              <a:rPr lang="en-US" altLang="en-US" sz="1800" baseline="30000"/>
              <a:t>1,2</a:t>
            </a:r>
            <a:r>
              <a:rPr lang="en-US" altLang="en-US" sz="1800"/>
              <a:t> </a:t>
            </a:r>
          </a:p>
          <a:p>
            <a:pPr algn="ctr" fontAlgn="base">
              <a:lnSpc>
                <a:spcPct val="100000"/>
              </a:lnSpc>
              <a:spcAft>
                <a:spcPct val="0"/>
              </a:spcAft>
              <a:buFont typeface="Arial" panose="020B0604020202020204" pitchFamily="34" charset="0"/>
              <a:buNone/>
            </a:pPr>
            <a:r>
              <a:rPr lang="en-US" altLang="en-US" sz="1800"/>
              <a:t>Suzanne McGarity, PhD,</a:t>
            </a:r>
            <a:r>
              <a:rPr lang="en-US" altLang="en-US" sz="1800" baseline="30000"/>
              <a:t>1</a:t>
            </a:r>
            <a:r>
              <a:rPr lang="en-US" altLang="en-US" sz="1800"/>
              <a:t> Brian Albanese, MS,</a:t>
            </a:r>
            <a:r>
              <a:rPr lang="en-US" altLang="en-US" sz="1800" baseline="30000"/>
              <a:t>4</a:t>
            </a:r>
            <a:r>
              <a:rPr lang="en-US" altLang="en-US" sz="1800"/>
              <a:t> Brad Schmidt, PhD,</a:t>
            </a:r>
            <a:r>
              <a:rPr lang="en-US" altLang="en-US" sz="1800" baseline="30000"/>
              <a:t>4</a:t>
            </a:r>
          </a:p>
          <a:p>
            <a:pPr algn="ctr" fontAlgn="base">
              <a:lnSpc>
                <a:spcPct val="100000"/>
              </a:lnSpc>
              <a:spcAft>
                <a:spcPct val="0"/>
              </a:spcAft>
              <a:buFont typeface="Arial" panose="020B0604020202020204" pitchFamily="34" charset="0"/>
              <a:buNone/>
            </a:pPr>
            <a:r>
              <a:rPr lang="en-US" altLang="en-US" sz="1800"/>
              <a:t>Lisa A. Brenner, PhD</a:t>
            </a:r>
            <a:r>
              <a:rPr lang="en-US" altLang="en-US" sz="1800" baseline="30000"/>
              <a:t>1-3</a:t>
            </a:r>
          </a:p>
          <a:p>
            <a:pPr algn="ctr" fontAlgn="base">
              <a:lnSpc>
                <a:spcPct val="100000"/>
              </a:lnSpc>
              <a:spcAft>
                <a:spcPct val="0"/>
              </a:spcAft>
              <a:buFont typeface="Arial" panose="020B0604020202020204" pitchFamily="34" charset="0"/>
              <a:buNone/>
            </a:pPr>
            <a:endParaRPr lang="en-US" altLang="en-US" sz="100"/>
          </a:p>
          <a:p>
            <a:pPr fontAlgn="base">
              <a:lnSpc>
                <a:spcPct val="100000"/>
              </a:lnSpc>
              <a:spcAft>
                <a:spcPct val="0"/>
              </a:spcAft>
              <a:buFont typeface="Arial" panose="020B0604020202020204" pitchFamily="34" charset="0"/>
              <a:buNone/>
            </a:pPr>
            <a:r>
              <a:rPr lang="en-US" altLang="en-US" sz="1200" b="0" baseline="30000"/>
              <a:t>1</a:t>
            </a:r>
            <a:r>
              <a:rPr lang="en-US" altLang="en-US" sz="1200" b="0"/>
              <a:t>Rocky Mountain Mental Illness, Research, Education and Clinical Center (MIRECC), </a:t>
            </a:r>
            <a:r>
              <a:rPr lang="en-US" altLang="en-US" sz="1200" b="0" baseline="30000"/>
              <a:t>2</a:t>
            </a:r>
            <a:r>
              <a:rPr lang="en-US" altLang="en-US" sz="1200" b="0"/>
              <a:t>Department of Physical Medicine and Rehabilitation, University of Colorado, Anschutz Medical Campus, </a:t>
            </a:r>
            <a:r>
              <a:rPr lang="en-US" altLang="en-US" sz="1200" b="0" baseline="30000"/>
              <a:t>3</a:t>
            </a:r>
            <a:r>
              <a:rPr lang="en-US" altLang="en-US" sz="1200" b="0"/>
              <a:t>Department of Psychiatry, School of Medicine, University of Colorado, Anschutz Medical Campus, </a:t>
            </a:r>
            <a:r>
              <a:rPr lang="en-US" altLang="en-US" sz="1200" b="0" baseline="30000"/>
              <a:t>4</a:t>
            </a:r>
            <a:r>
              <a:rPr lang="en-US" altLang="en-US" sz="1200" b="0"/>
              <a:t>Department of Psychology, Florida State University</a:t>
            </a:r>
          </a:p>
          <a:p>
            <a:pPr algn="ctr" fontAlgn="base">
              <a:spcAft>
                <a:spcPct val="0"/>
              </a:spcAft>
              <a:buFont typeface="Arial" panose="020B0604020202020204" pitchFamily="34" charset="0"/>
              <a:buNone/>
            </a:pPr>
            <a:endParaRPr lang="en-US"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a:xfrm>
            <a:off x="301625" y="1401763"/>
            <a:ext cx="8486775" cy="3560762"/>
          </a:xfrm>
        </p:spPr>
        <p:txBody>
          <a:bodyPr/>
          <a:lstStyle/>
          <a:p>
            <a:pPr marL="457200" indent="-457200">
              <a:buFont typeface="Arial" panose="020B0604020202020204" pitchFamily="34" charset="0"/>
              <a:buChar char="•"/>
            </a:pPr>
            <a:r>
              <a:rPr lang="en-US" altLang="en-US" b="0" dirty="0">
                <a:solidFill>
                  <a:schemeClr val="tx1"/>
                </a:solidFill>
              </a:rPr>
              <a:t>Post-Traumatic Stress Disorder (PTSD)</a:t>
            </a:r>
            <a:r>
              <a:rPr lang="en-US" altLang="en-US" b="0" baseline="30000" dirty="0">
                <a:solidFill>
                  <a:schemeClr val="tx1"/>
                </a:solidFill>
              </a:rPr>
              <a:t>2</a:t>
            </a:r>
          </a:p>
          <a:p>
            <a:pPr marL="457200" indent="-457200">
              <a:buFont typeface="Arial" panose="020B0604020202020204" pitchFamily="34" charset="0"/>
              <a:buChar char="•"/>
            </a:pPr>
            <a:endParaRPr lang="en-US" altLang="en-US" b="0" baseline="30000" dirty="0">
              <a:solidFill>
                <a:schemeClr val="tx1"/>
              </a:solidFill>
            </a:endParaRPr>
          </a:p>
          <a:p>
            <a:pPr marL="457200" indent="-457200">
              <a:buFont typeface="Arial" panose="020B0604020202020204" pitchFamily="34" charset="0"/>
              <a:buChar char="•"/>
            </a:pPr>
            <a:r>
              <a:rPr lang="en-US" altLang="en-US" b="0" dirty="0">
                <a:solidFill>
                  <a:schemeClr val="tx1"/>
                </a:solidFill>
              </a:rPr>
              <a:t>Depression</a:t>
            </a:r>
            <a:r>
              <a:rPr lang="en-US" altLang="en-US" b="0" baseline="30000" dirty="0">
                <a:solidFill>
                  <a:schemeClr val="tx1"/>
                </a:solidFill>
              </a:rPr>
              <a:t>3,4</a:t>
            </a:r>
          </a:p>
          <a:p>
            <a:pPr marL="457200" indent="-457200">
              <a:buFont typeface="Arial" panose="020B0604020202020204" pitchFamily="34" charset="0"/>
              <a:buChar char="•"/>
            </a:pPr>
            <a:endParaRPr lang="en-US" altLang="en-US" b="0" dirty="0">
              <a:solidFill>
                <a:schemeClr val="tx1"/>
              </a:solidFill>
            </a:endParaRPr>
          </a:p>
          <a:p>
            <a:pPr marL="457200" indent="-457200">
              <a:buFont typeface="Arial" panose="020B0604020202020204" pitchFamily="34" charset="0"/>
              <a:buChar char="•"/>
            </a:pPr>
            <a:r>
              <a:rPr lang="en-US" altLang="en-US" b="0" dirty="0">
                <a:solidFill>
                  <a:schemeClr val="tx1"/>
                </a:solidFill>
              </a:rPr>
              <a:t>Suicidal Ideation (SI) and Suicide Attempt History</a:t>
            </a:r>
            <a:r>
              <a:rPr lang="en-US" altLang="en-US" b="0" baseline="30000" dirty="0">
                <a:solidFill>
                  <a:schemeClr val="tx1"/>
                </a:solidFill>
              </a:rPr>
              <a:t>5-7</a:t>
            </a:r>
          </a:p>
        </p:txBody>
      </p:sp>
      <p:sp>
        <p:nvSpPr>
          <p:cNvPr id="19459" name="Title 2"/>
          <p:cNvSpPr>
            <a:spLocks noGrp="1"/>
          </p:cNvSpPr>
          <p:nvPr>
            <p:ph type="ctrTitle"/>
          </p:nvPr>
        </p:nvSpPr>
        <p:spPr>
          <a:xfrm>
            <a:off x="304800" y="665163"/>
            <a:ext cx="8483600" cy="381000"/>
          </a:xfrm>
        </p:spPr>
        <p:txBody>
          <a:bodyPr>
            <a:noAutofit/>
          </a:bodyPr>
          <a:lstStyle/>
          <a:p>
            <a:pPr>
              <a:defRPr/>
            </a:pPr>
            <a:r>
              <a:rPr lang="en-US" altLang="en-US" sz="2800" dirty="0"/>
              <a:t>AS Cognitive score associated with non-anxiety outcomes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a:xfrm>
            <a:off x="301625" y="1033463"/>
            <a:ext cx="8486775" cy="3560762"/>
          </a:xfrm>
        </p:spPr>
        <p:txBody>
          <a:bodyPr/>
          <a:lstStyle/>
          <a:p>
            <a:r>
              <a:rPr lang="en-US" altLang="en-US" sz="2400" b="0" dirty="0">
                <a:solidFill>
                  <a:schemeClr val="tx1"/>
                </a:solidFill>
              </a:rPr>
              <a:t>Low AS Physical x High AS Cognitive		Suicide Attempt History</a:t>
            </a:r>
          </a:p>
          <a:p>
            <a:pPr marL="914400" lvl="1" indent="-457200">
              <a:buFont typeface="Arial" panose="020B0604020202020204" pitchFamily="34" charset="0"/>
              <a:buChar char="•"/>
            </a:pPr>
            <a:r>
              <a:rPr lang="en-US" altLang="en-US" dirty="0">
                <a:solidFill>
                  <a:srgbClr val="0083BE"/>
                </a:solidFill>
              </a:rPr>
              <a:t>Outpatients with PTSD Symptoms</a:t>
            </a:r>
          </a:p>
          <a:p>
            <a:pPr marL="914400" lvl="1" indent="-457200">
              <a:buFont typeface="Arial" panose="020B0604020202020204" pitchFamily="34" charset="0"/>
              <a:buChar char="•"/>
            </a:pPr>
            <a:r>
              <a:rPr lang="en-US" altLang="en-US" dirty="0">
                <a:solidFill>
                  <a:srgbClr val="0083BE"/>
                </a:solidFill>
              </a:rPr>
              <a:t>Air Force Cadets</a:t>
            </a:r>
          </a:p>
          <a:p>
            <a:pPr marL="914400" lvl="1" indent="-457200">
              <a:buFont typeface="Arial" panose="020B0604020202020204" pitchFamily="34" charset="0"/>
              <a:buChar char="•"/>
            </a:pPr>
            <a:r>
              <a:rPr lang="en-US" altLang="en-US" dirty="0">
                <a:solidFill>
                  <a:srgbClr val="0083BE"/>
                </a:solidFill>
              </a:rPr>
              <a:t>Citizens of Moscow, Russia</a:t>
            </a:r>
          </a:p>
          <a:p>
            <a:pPr>
              <a:buFont typeface="Arial" panose="020B0604020202020204" pitchFamily="34" charset="0"/>
              <a:buChar char="•"/>
            </a:pPr>
            <a:endParaRPr lang="en-US" altLang="en-US" dirty="0"/>
          </a:p>
          <a:p>
            <a:r>
              <a:rPr lang="en-US" altLang="en-US" b="0" dirty="0">
                <a:solidFill>
                  <a:schemeClr val="tx1"/>
                </a:solidFill>
              </a:rPr>
              <a:t>AS Cognitive 			  SI</a:t>
            </a:r>
          </a:p>
          <a:p>
            <a:pPr marL="914400" lvl="1" indent="-457200">
              <a:buFont typeface="Arial" panose="020B0604020202020204" pitchFamily="34" charset="0"/>
              <a:buChar char="•"/>
            </a:pPr>
            <a:r>
              <a:rPr lang="en-US" altLang="en-US" dirty="0">
                <a:solidFill>
                  <a:srgbClr val="0083BE"/>
                </a:solidFill>
              </a:rPr>
              <a:t>Clinical outpatients</a:t>
            </a:r>
          </a:p>
          <a:p>
            <a:pPr marL="914400" lvl="1" indent="-457200">
              <a:buFont typeface="Arial" panose="020B0604020202020204" pitchFamily="34" charset="0"/>
              <a:buChar char="•"/>
            </a:pPr>
            <a:r>
              <a:rPr lang="en-US" altLang="en-US" dirty="0">
                <a:solidFill>
                  <a:srgbClr val="0083BE"/>
                </a:solidFill>
              </a:rPr>
              <a:t>Individuals with HIV</a:t>
            </a:r>
          </a:p>
          <a:p>
            <a:pPr marL="914400" lvl="1" indent="-457200">
              <a:buFont typeface="Arial" panose="020B0604020202020204" pitchFamily="34" charset="0"/>
              <a:buChar char="•"/>
            </a:pPr>
            <a:r>
              <a:rPr lang="en-US" altLang="en-US" dirty="0">
                <a:solidFill>
                  <a:srgbClr val="0083BE"/>
                </a:solidFill>
              </a:rPr>
              <a:t>Cigarette Smokers</a:t>
            </a:r>
          </a:p>
          <a:p>
            <a:pPr marL="914400" lvl="1" indent="-457200">
              <a:buFont typeface="Arial" panose="020B0604020202020204" pitchFamily="34" charset="0"/>
              <a:buChar char="•"/>
            </a:pPr>
            <a:r>
              <a:rPr lang="en-US" altLang="en-US" dirty="0">
                <a:solidFill>
                  <a:srgbClr val="0083BE"/>
                </a:solidFill>
              </a:rPr>
              <a:t>Anxiety outpatients above distress tolerance</a:t>
            </a:r>
          </a:p>
        </p:txBody>
      </p:sp>
      <p:sp>
        <p:nvSpPr>
          <p:cNvPr id="20483" name="Title 2"/>
          <p:cNvSpPr>
            <a:spLocks noGrp="1"/>
          </p:cNvSpPr>
          <p:nvPr>
            <p:ph type="ctrTitle"/>
          </p:nvPr>
        </p:nvSpPr>
        <p:spPr>
          <a:xfrm>
            <a:off x="304800" y="652463"/>
            <a:ext cx="8483600" cy="381000"/>
          </a:xfrm>
        </p:spPr>
        <p:txBody>
          <a:bodyPr>
            <a:noAutofit/>
          </a:bodyPr>
          <a:lstStyle/>
          <a:p>
            <a:pPr>
              <a:defRPr/>
            </a:pPr>
            <a:r>
              <a:rPr lang="en-US" altLang="en-US" sz="3200" dirty="0"/>
              <a:t>AS Cognitive and Suicide Research</a:t>
            </a:r>
          </a:p>
        </p:txBody>
      </p:sp>
      <p:sp>
        <p:nvSpPr>
          <p:cNvPr id="4" name="Right Arrow 3"/>
          <p:cNvSpPr>
            <a:spLocks noChangeArrowheads="1"/>
          </p:cNvSpPr>
          <p:nvPr/>
        </p:nvSpPr>
        <p:spPr bwMode="auto">
          <a:xfrm>
            <a:off x="4873625" y="1076325"/>
            <a:ext cx="519113" cy="242888"/>
          </a:xfrm>
          <a:prstGeom prst="rightArrow">
            <a:avLst>
              <a:gd name="adj1" fmla="val 50000"/>
              <a:gd name="adj2" fmla="val 49998"/>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FFFFFF"/>
              </a:solidFill>
              <a:latin typeface="Calibri" charset="0"/>
              <a:ea typeface="MS PGothic" charset="0"/>
              <a:cs typeface="MS PGothic" charset="0"/>
            </a:endParaRPr>
          </a:p>
        </p:txBody>
      </p:sp>
      <p:sp>
        <p:nvSpPr>
          <p:cNvPr id="5" name="Right Arrow 4"/>
          <p:cNvSpPr>
            <a:spLocks noChangeArrowheads="1"/>
          </p:cNvSpPr>
          <p:nvPr/>
        </p:nvSpPr>
        <p:spPr bwMode="auto">
          <a:xfrm>
            <a:off x="2195513" y="2724150"/>
            <a:ext cx="823912" cy="274638"/>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FFFFFF"/>
              </a:solidFill>
              <a:latin typeface="Calibri" charset="0"/>
              <a:ea typeface="MS PGothic" charset="0"/>
              <a:cs typeface="MS PGothic"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a:xfrm>
            <a:off x="301625" y="1357313"/>
            <a:ext cx="8486775" cy="3236912"/>
          </a:xfrm>
        </p:spPr>
        <p:txBody>
          <a:bodyPr/>
          <a:lstStyle/>
          <a:p>
            <a:r>
              <a:rPr lang="en-US" altLang="en-US" dirty="0">
                <a:solidFill>
                  <a:schemeClr val="tx1"/>
                </a:solidFill>
              </a:rPr>
              <a:t>Can we effectively reduce AS in “at risk” samples?</a:t>
            </a:r>
          </a:p>
          <a:p>
            <a:endParaRPr lang="en-US" altLang="en-US" dirty="0">
              <a:solidFill>
                <a:schemeClr val="tx1"/>
              </a:solidFill>
            </a:endParaRPr>
          </a:p>
          <a:p>
            <a:endParaRPr lang="en-US" altLang="en-US" dirty="0">
              <a:solidFill>
                <a:schemeClr val="tx1"/>
              </a:solidFill>
            </a:endParaRPr>
          </a:p>
          <a:p>
            <a:endParaRPr lang="en-US" altLang="en-US" dirty="0">
              <a:solidFill>
                <a:schemeClr val="tx1"/>
              </a:solidFill>
            </a:endParaRPr>
          </a:p>
          <a:p>
            <a:r>
              <a:rPr lang="en-US" altLang="en-US" dirty="0">
                <a:solidFill>
                  <a:schemeClr val="tx1"/>
                </a:solidFill>
              </a:rPr>
              <a:t>If so, will this convey preventative benefits?</a:t>
            </a:r>
          </a:p>
        </p:txBody>
      </p:sp>
      <p:sp>
        <p:nvSpPr>
          <p:cNvPr id="21507" name="Title 2"/>
          <p:cNvSpPr>
            <a:spLocks noGrp="1"/>
          </p:cNvSpPr>
          <p:nvPr>
            <p:ph type="ctrTitle"/>
          </p:nvPr>
        </p:nvSpPr>
        <p:spPr>
          <a:xfrm>
            <a:off x="304800" y="652463"/>
            <a:ext cx="8483600" cy="381000"/>
          </a:xfrm>
        </p:spPr>
        <p:txBody>
          <a:bodyPr>
            <a:noAutofit/>
          </a:bodyPr>
          <a:lstStyle/>
          <a:p>
            <a:pPr>
              <a:defRPr/>
            </a:pPr>
            <a:r>
              <a:rPr lang="en-US" altLang="en-US" sz="3200" dirty="0"/>
              <a:t>Two Primary Research Questions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a:xfrm>
            <a:off x="301625" y="1033463"/>
            <a:ext cx="8486775" cy="3560762"/>
          </a:xfrm>
        </p:spPr>
        <p:txBody>
          <a:bodyPr/>
          <a:lstStyle/>
          <a:p>
            <a:endParaRPr lang="en-US" altLang="en-US" dirty="0"/>
          </a:p>
          <a:p>
            <a:pPr>
              <a:spcBef>
                <a:spcPts val="0"/>
              </a:spcBef>
            </a:pPr>
            <a:r>
              <a:rPr lang="en-US" altLang="en-US" sz="2400" b="0" dirty="0">
                <a:solidFill>
                  <a:schemeClr val="tx1"/>
                </a:solidFill>
              </a:rPr>
              <a:t>Schmidt, N. B., Eggleston, A. M., </a:t>
            </a:r>
            <a:r>
              <a:rPr lang="en-US" altLang="en-US" sz="2400" b="0" dirty="0" err="1">
                <a:solidFill>
                  <a:schemeClr val="tx1"/>
                </a:solidFill>
              </a:rPr>
              <a:t>Woolaway</a:t>
            </a:r>
            <a:r>
              <a:rPr lang="en-US" altLang="en-US" sz="2400" b="0" dirty="0">
                <a:solidFill>
                  <a:schemeClr val="tx1"/>
                </a:solidFill>
              </a:rPr>
              <a:t>-Bickel, K., Fitzpatrick, K. K., Vasey, M. W., &amp; Richey, J. A. (2007). Anxiety sensitivity amelioration training (ASAT): A longitudinal primary prevention program targeting cognitive vulnerability. </a:t>
            </a:r>
            <a:r>
              <a:rPr lang="en-US" altLang="en-US" sz="2400" b="0" i="1" dirty="0">
                <a:solidFill>
                  <a:schemeClr val="tx1"/>
                </a:solidFill>
              </a:rPr>
              <a:t>Journal of Anxiety Disorders, 21, </a:t>
            </a:r>
            <a:r>
              <a:rPr lang="en-US" altLang="en-US" sz="2400" b="0" dirty="0">
                <a:solidFill>
                  <a:schemeClr val="tx1"/>
                </a:solidFill>
              </a:rPr>
              <a:t>302–319. doi:10.1016/j.janxdis.2006.06.002</a:t>
            </a:r>
            <a:r>
              <a:rPr lang="en-US" altLang="en-US" sz="2400" b="0" baseline="30000" dirty="0">
                <a:solidFill>
                  <a:schemeClr val="tx1"/>
                </a:solidFill>
              </a:rPr>
              <a:t>8</a:t>
            </a:r>
          </a:p>
          <a:p>
            <a:endParaRPr lang="en-US" altLang="en-US" sz="2400" dirty="0">
              <a:solidFill>
                <a:schemeClr val="tx1"/>
              </a:solidFill>
            </a:endParaRPr>
          </a:p>
          <a:p>
            <a:r>
              <a:rPr lang="en-US" altLang="en-US" sz="2400" b="0" dirty="0" err="1">
                <a:solidFill>
                  <a:schemeClr val="tx1"/>
                </a:solidFill>
              </a:rPr>
              <a:t>Keough</a:t>
            </a:r>
            <a:r>
              <a:rPr lang="en-US" altLang="en-US" sz="2400" b="0" dirty="0">
                <a:solidFill>
                  <a:schemeClr val="tx1"/>
                </a:solidFill>
              </a:rPr>
              <a:t>, M.E., &amp; Schmidt, N.B. (2012). Refinement of a brief anxiety sensitivity reduction intervention. </a:t>
            </a:r>
            <a:r>
              <a:rPr lang="en-US" altLang="en-US" sz="2400" b="0" i="1" dirty="0">
                <a:solidFill>
                  <a:schemeClr val="tx1"/>
                </a:solidFill>
              </a:rPr>
              <a:t>Journal of Consulting and Clinical Psychology, 80,</a:t>
            </a:r>
            <a:r>
              <a:rPr lang="en-US" altLang="en-US" sz="2400" b="0" dirty="0">
                <a:solidFill>
                  <a:schemeClr val="tx1"/>
                </a:solidFill>
              </a:rPr>
              <a:t> 766-772.</a:t>
            </a:r>
            <a:r>
              <a:rPr lang="en-US" altLang="en-US" sz="2400" b="0" baseline="30000" dirty="0">
                <a:solidFill>
                  <a:schemeClr val="tx1"/>
                </a:solidFill>
              </a:rPr>
              <a:t>9</a:t>
            </a:r>
          </a:p>
        </p:txBody>
      </p:sp>
      <p:sp>
        <p:nvSpPr>
          <p:cNvPr id="22531" name="Title 2"/>
          <p:cNvSpPr>
            <a:spLocks noGrp="1"/>
          </p:cNvSpPr>
          <p:nvPr>
            <p:ph type="ctrTitle"/>
          </p:nvPr>
        </p:nvSpPr>
        <p:spPr>
          <a:xfrm>
            <a:off x="304800" y="652463"/>
            <a:ext cx="8483600" cy="381000"/>
          </a:xfrm>
        </p:spPr>
        <p:txBody>
          <a:bodyPr>
            <a:noAutofit/>
          </a:bodyPr>
          <a:lstStyle/>
          <a:p>
            <a:pPr>
              <a:defRPr/>
            </a:pPr>
            <a:r>
              <a:rPr lang="en-US" altLang="en-US" sz="3200" dirty="0"/>
              <a:t>AS Focused Preventative Interventions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1"/>
          </p:nvPr>
        </p:nvSpPr>
        <p:spPr>
          <a:xfrm>
            <a:off x="301625" y="631825"/>
            <a:ext cx="8486775" cy="3962400"/>
          </a:xfrm>
        </p:spPr>
        <p:txBody>
          <a:bodyPr/>
          <a:lstStyle/>
          <a:p>
            <a:pPr marL="457200" indent="-457200">
              <a:buFont typeface="Arial" panose="020B0604020202020204" pitchFamily="34" charset="0"/>
              <a:buChar char="•"/>
            </a:pPr>
            <a:r>
              <a:rPr lang="en-US" altLang="en-US" b="0" dirty="0"/>
              <a:t>Overall AS has proven to be amenable to rapid amelioration, but interventions focused on </a:t>
            </a:r>
            <a:r>
              <a:rPr lang="en-US" altLang="en-US" dirty="0">
                <a:solidFill>
                  <a:srgbClr val="003F72"/>
                </a:solidFill>
              </a:rPr>
              <a:t>AS Physical</a:t>
            </a:r>
          </a:p>
          <a:p>
            <a:pPr marL="457200" indent="-457200">
              <a:buFont typeface="Arial" panose="020B0604020202020204" pitchFamily="34" charset="0"/>
              <a:buChar char="•"/>
            </a:pPr>
            <a:endParaRPr lang="en-US" altLang="en-US" dirty="0">
              <a:solidFill>
                <a:srgbClr val="003F72"/>
              </a:solidFill>
            </a:endParaRPr>
          </a:p>
          <a:p>
            <a:pPr marL="457200" indent="-457200">
              <a:buFont typeface="Arial" panose="020B0604020202020204" pitchFamily="34" charset="0"/>
              <a:buChar char="•"/>
            </a:pPr>
            <a:r>
              <a:rPr lang="en-US" altLang="en-US" b="0" dirty="0"/>
              <a:t>These interventions did yield some change in AS Cognitive concerns</a:t>
            </a:r>
          </a:p>
          <a:p>
            <a:pPr marL="457200" indent="-457200">
              <a:buFont typeface="Arial" panose="020B0604020202020204" pitchFamily="34" charset="0"/>
              <a:buChar char="•"/>
            </a:pPr>
            <a:endParaRPr lang="en-US" altLang="en-US" b="0" dirty="0"/>
          </a:p>
          <a:p>
            <a:pPr marL="457200" indent="-457200">
              <a:buFont typeface="Arial" panose="020B0604020202020204" pitchFamily="34" charset="0"/>
              <a:buChar char="•"/>
            </a:pPr>
            <a:r>
              <a:rPr lang="en-US" altLang="en-US" b="0" dirty="0"/>
              <a:t>However, given the clear association between suicide and AS Cognitive – it would be important to develop an intervention specifically targeting </a:t>
            </a:r>
            <a:r>
              <a:rPr lang="en-US" altLang="en-US" dirty="0">
                <a:solidFill>
                  <a:srgbClr val="003F72"/>
                </a:solidFill>
              </a:rPr>
              <a:t>AS Cognitive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0688"/>
            <a:ext cx="91440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itle 1"/>
          <p:cNvSpPr>
            <a:spLocks noGrp="1"/>
          </p:cNvSpPr>
          <p:nvPr>
            <p:ph type="title"/>
          </p:nvPr>
        </p:nvSpPr>
        <p:spPr>
          <a:xfrm>
            <a:off x="773113" y="4616450"/>
            <a:ext cx="7734300" cy="527050"/>
          </a:xfrm>
        </p:spPr>
        <p:txBody>
          <a:bodyPr>
            <a:normAutofit fontScale="90000"/>
          </a:bodyPr>
          <a:lstStyle/>
          <a:p>
            <a:r>
              <a:rPr lang="en-US" altLang="en-US" sz="1600" b="0" dirty="0"/>
              <a:t>Schmidt, Capron, Medley, &amp; Allan. (2014). Randomized clinical trial evaluating the efficacy of a brief intervention targeting anxiety sensitivity cognitive concerns. JCCP, 82, 1023-1033.</a:t>
            </a:r>
            <a:r>
              <a:rPr lang="en-US" altLang="en-US" sz="1600" b="0" baseline="30000" dirty="0"/>
              <a:t>10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3"/>
          <p:cNvSpPr>
            <a:spLocks noGrp="1"/>
          </p:cNvSpPr>
          <p:nvPr>
            <p:ph idx="1"/>
          </p:nvPr>
        </p:nvSpPr>
        <p:spPr>
          <a:xfrm>
            <a:off x="301625" y="1192952"/>
            <a:ext cx="8486775" cy="3560762"/>
          </a:xfrm>
        </p:spPr>
        <p:txBody>
          <a:bodyPr/>
          <a:lstStyle/>
          <a:p>
            <a:pPr marL="457200" indent="-457200">
              <a:buFont typeface="Arial" panose="020B0604020202020204" pitchFamily="34" charset="0"/>
              <a:buChar char="•"/>
            </a:pPr>
            <a:r>
              <a:rPr lang="en-US" altLang="en-US" dirty="0">
                <a:solidFill>
                  <a:schemeClr val="tx1"/>
                </a:solidFill>
              </a:rPr>
              <a:t>Efficacy</a:t>
            </a:r>
          </a:p>
          <a:p>
            <a:pPr marL="914400" lvl="1" indent="-457200">
              <a:buFont typeface="Arial" panose="020B0604020202020204" pitchFamily="34" charset="0"/>
              <a:buChar char="•"/>
            </a:pPr>
            <a:r>
              <a:rPr lang="en-US" altLang="en-US" dirty="0">
                <a:solidFill>
                  <a:srgbClr val="0083BE"/>
                </a:solidFill>
              </a:rPr>
              <a:t>Can we effectively reduce AS Cognitive concerns and will this impact suicide outcomes?</a:t>
            </a:r>
          </a:p>
          <a:p>
            <a:pPr marL="914400" lvl="1" indent="-457200">
              <a:buFont typeface="Arial" panose="020B0604020202020204" pitchFamily="34" charset="0"/>
              <a:buChar char="•"/>
            </a:pPr>
            <a:endParaRPr lang="en-US" altLang="en-US" dirty="0"/>
          </a:p>
          <a:p>
            <a:pPr marL="457200" indent="-457200">
              <a:buFont typeface="Arial" panose="020B0604020202020204" pitchFamily="34" charset="0"/>
              <a:buChar char="•"/>
            </a:pPr>
            <a:r>
              <a:rPr lang="en-US" altLang="en-US" dirty="0">
                <a:solidFill>
                  <a:schemeClr val="tx1"/>
                </a:solidFill>
              </a:rPr>
              <a:t>Dissemination</a:t>
            </a:r>
          </a:p>
          <a:p>
            <a:pPr marL="914400" lvl="1" indent="-457200">
              <a:buFont typeface="Arial" panose="020B0604020202020204" pitchFamily="34" charset="0"/>
              <a:buChar char="•"/>
            </a:pPr>
            <a:r>
              <a:rPr lang="en-US" altLang="en-US" dirty="0">
                <a:solidFill>
                  <a:srgbClr val="0083BE"/>
                </a:solidFill>
              </a:rPr>
              <a:t>Can this be done with a brief, computer-delivered format?</a:t>
            </a:r>
          </a:p>
        </p:txBody>
      </p:sp>
      <p:sp>
        <p:nvSpPr>
          <p:cNvPr id="25603" name="Title 2"/>
          <p:cNvSpPr>
            <a:spLocks noGrp="1"/>
          </p:cNvSpPr>
          <p:nvPr>
            <p:ph type="ctrTitle"/>
          </p:nvPr>
        </p:nvSpPr>
        <p:spPr>
          <a:xfrm>
            <a:off x="304800" y="652463"/>
            <a:ext cx="8483600" cy="381000"/>
          </a:xfrm>
        </p:spPr>
        <p:txBody>
          <a:bodyPr>
            <a:noAutofit/>
          </a:bodyPr>
          <a:lstStyle/>
          <a:p>
            <a:pPr>
              <a:defRPr/>
            </a:pPr>
            <a:r>
              <a:rPr lang="en-US" altLang="en-US" sz="2800" dirty="0"/>
              <a:t>Overall Project Aims for CAST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a:xfrm>
            <a:off x="301625" y="679450"/>
            <a:ext cx="8486775" cy="3914775"/>
          </a:xfrm>
        </p:spPr>
        <p:txBody>
          <a:bodyPr/>
          <a:lstStyle/>
          <a:p>
            <a:r>
              <a:rPr lang="en-US" altLang="en-US" dirty="0"/>
              <a:t>Computer-based Interventions:</a:t>
            </a:r>
          </a:p>
          <a:p>
            <a:pPr marL="914400" lvl="1" indent="-457200">
              <a:buFont typeface="Arial" panose="020B0604020202020204" pitchFamily="34" charset="0"/>
              <a:buChar char="•"/>
            </a:pPr>
            <a:r>
              <a:rPr lang="en-US" altLang="en-US" dirty="0"/>
              <a:t>Low cost</a:t>
            </a:r>
          </a:p>
          <a:p>
            <a:pPr marL="914400" lvl="1" indent="-457200">
              <a:buFont typeface="Arial" panose="020B0604020202020204" pitchFamily="34" charset="0"/>
              <a:buChar char="•"/>
            </a:pPr>
            <a:r>
              <a:rPr lang="en-US" altLang="en-US" dirty="0"/>
              <a:t>Portable</a:t>
            </a:r>
          </a:p>
          <a:p>
            <a:pPr marL="914400" lvl="1" indent="-457200">
              <a:buFont typeface="Arial" panose="020B0604020202020204" pitchFamily="34" charset="0"/>
              <a:buChar char="•"/>
            </a:pPr>
            <a:r>
              <a:rPr lang="en-US" altLang="en-US" dirty="0"/>
              <a:t>Non-stigmatizing</a:t>
            </a:r>
          </a:p>
          <a:p>
            <a:pPr marL="914400" lvl="1" indent="-457200">
              <a:buFont typeface="Arial" panose="020B0604020202020204" pitchFamily="34" charset="0"/>
              <a:buChar char="•"/>
            </a:pPr>
            <a:endParaRPr lang="en-US" altLang="en-US" dirty="0"/>
          </a:p>
          <a:p>
            <a:r>
              <a:rPr lang="en-US" altLang="en-US" dirty="0"/>
              <a:t>Also capitalizes on desire for</a:t>
            </a:r>
          </a:p>
          <a:p>
            <a:endParaRPr lang="en-US" altLang="en-US" dirty="0"/>
          </a:p>
          <a:p>
            <a:r>
              <a:rPr lang="en-US" altLang="en-US" dirty="0"/>
              <a:t>		 </a:t>
            </a:r>
            <a:r>
              <a:rPr lang="en-US" altLang="en-US" dirty="0">
                <a:solidFill>
                  <a:srgbClr val="003F72"/>
                </a:solidFill>
              </a:rPr>
              <a:t>AUTONOMY</a:t>
            </a:r>
          </a:p>
        </p:txBody>
      </p:sp>
      <p:pic>
        <p:nvPicPr>
          <p:cNvPr id="36866" name="Picture 4" descr="C:\Users\dcapron\Desktop\army.mil-70791-2010-04-22-1604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175" y="1268413"/>
            <a:ext cx="3838575"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sz="half" idx="1"/>
          </p:nvPr>
        </p:nvSpPr>
        <p:spPr>
          <a:xfrm>
            <a:off x="319088" y="1200150"/>
            <a:ext cx="4059237" cy="3394075"/>
          </a:xfrm>
        </p:spPr>
        <p:txBody>
          <a:bodyPr/>
          <a:lstStyle/>
          <a:p>
            <a:pPr marL="0" indent="0" algn="ctr"/>
            <a:r>
              <a:rPr lang="en-US" altLang="en-US" u="sng"/>
              <a:t>Psychoeducation</a:t>
            </a:r>
          </a:p>
          <a:p>
            <a:pPr marL="0" indent="0" algn="ctr"/>
            <a:endParaRPr lang="en-US" altLang="en-US" u="sng"/>
          </a:p>
        </p:txBody>
      </p:sp>
      <p:sp>
        <p:nvSpPr>
          <p:cNvPr id="16387" name="Title 2"/>
          <p:cNvSpPr>
            <a:spLocks noGrp="1"/>
          </p:cNvSpPr>
          <p:nvPr>
            <p:ph type="ctrTitle"/>
          </p:nvPr>
        </p:nvSpPr>
        <p:spPr>
          <a:xfrm>
            <a:off x="304800" y="652463"/>
            <a:ext cx="8483600" cy="381000"/>
          </a:xfrm>
        </p:spPr>
        <p:txBody>
          <a:bodyPr>
            <a:normAutofit fontScale="90000"/>
          </a:bodyPr>
          <a:lstStyle/>
          <a:p>
            <a:pPr>
              <a:defRPr/>
            </a:pPr>
            <a:r>
              <a:rPr lang="en-US" altLang="en-US" sz="3200" dirty="0"/>
              <a:t>Experimental Conditions: CAST (Active)</a:t>
            </a:r>
          </a:p>
        </p:txBody>
      </p:sp>
      <p:sp>
        <p:nvSpPr>
          <p:cNvPr id="38915" name="Content Placeholder 3"/>
          <p:cNvSpPr>
            <a:spLocks noGrp="1"/>
          </p:cNvSpPr>
          <p:nvPr>
            <p:ph sz="half" idx="13"/>
          </p:nvPr>
        </p:nvSpPr>
        <p:spPr>
          <a:xfrm>
            <a:off x="4729163" y="1200150"/>
            <a:ext cx="4059237" cy="3394075"/>
          </a:xfrm>
        </p:spPr>
        <p:txBody>
          <a:bodyPr/>
          <a:lstStyle/>
          <a:p>
            <a:pPr marL="0" indent="0" algn="ctr"/>
            <a:r>
              <a:rPr lang="en-US" altLang="en-US" u="sng"/>
              <a:t>Interoceptive Exposure</a:t>
            </a:r>
          </a:p>
        </p:txBody>
      </p:sp>
      <p:pic>
        <p:nvPicPr>
          <p:cNvPr id="389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500188"/>
            <a:ext cx="3992562" cy="297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89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163" y="1536700"/>
            <a:ext cx="4187825" cy="290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1"/>
          </p:nvPr>
        </p:nvSpPr>
        <p:spPr>
          <a:xfrm>
            <a:off x="298450" y="912813"/>
            <a:ext cx="8486775" cy="3749675"/>
          </a:xfrm>
        </p:spPr>
        <p:txBody>
          <a:bodyPr/>
          <a:lstStyle/>
          <a:p>
            <a:pPr marL="457200" indent="-457200">
              <a:buFont typeface="Arial" panose="020B0604020202020204" pitchFamily="34" charset="0"/>
              <a:buChar char="•"/>
            </a:pPr>
            <a:r>
              <a:rPr lang="en-US" altLang="en-US" sz="2400" b="0" dirty="0">
                <a:solidFill>
                  <a:schemeClr val="tx1"/>
                </a:solidFill>
              </a:rPr>
              <a:t>Define </a:t>
            </a:r>
            <a:r>
              <a:rPr lang="en-US" altLang="en-US" sz="2400" dirty="0">
                <a:solidFill>
                  <a:schemeClr val="tx1"/>
                </a:solidFill>
              </a:rPr>
              <a:t>stress </a:t>
            </a:r>
            <a:r>
              <a:rPr lang="en-US" altLang="en-US" sz="2400" b="0" dirty="0">
                <a:solidFill>
                  <a:schemeClr val="tx1"/>
                </a:solidFill>
              </a:rPr>
              <a:t>and its effects on the body</a:t>
            </a:r>
          </a:p>
          <a:p>
            <a:pPr marL="914400" lvl="1" indent="-457200">
              <a:buFont typeface="Arial" panose="020B0604020202020204" pitchFamily="34" charset="0"/>
              <a:buChar char="•"/>
            </a:pPr>
            <a:r>
              <a:rPr lang="en-US" altLang="en-US" dirty="0">
                <a:solidFill>
                  <a:srgbClr val="0083BE"/>
                </a:solidFill>
              </a:rPr>
              <a:t>Normalizing unusual and unpleasant feelings</a:t>
            </a:r>
          </a:p>
          <a:p>
            <a:pPr marL="457200" indent="-457200">
              <a:buFont typeface="Arial" panose="020B0604020202020204" pitchFamily="34" charset="0"/>
              <a:buChar char="•"/>
            </a:pPr>
            <a:r>
              <a:rPr lang="en-US" altLang="en-US" sz="2400" b="0" dirty="0">
                <a:solidFill>
                  <a:schemeClr val="tx1"/>
                </a:solidFill>
              </a:rPr>
              <a:t>Elaborate on how these stress effects can contribute to certain </a:t>
            </a:r>
            <a:r>
              <a:rPr lang="en-US" altLang="en-US" sz="2400" dirty="0">
                <a:solidFill>
                  <a:schemeClr val="tx1"/>
                </a:solidFill>
              </a:rPr>
              <a:t>“myths”</a:t>
            </a:r>
          </a:p>
          <a:p>
            <a:pPr marL="914400" lvl="1" indent="-457200">
              <a:buFont typeface="Arial" panose="020B0604020202020204" pitchFamily="34" charset="0"/>
              <a:buChar char="•"/>
            </a:pPr>
            <a:r>
              <a:rPr lang="en-US" altLang="en-US" dirty="0">
                <a:solidFill>
                  <a:srgbClr val="0083BE"/>
                </a:solidFill>
              </a:rPr>
              <a:t>12 myths are discussed</a:t>
            </a:r>
          </a:p>
          <a:p>
            <a:pPr marL="914400" lvl="1" indent="-457200">
              <a:buFont typeface="Arial" panose="020B0604020202020204" pitchFamily="34" charset="0"/>
              <a:buChar char="•"/>
            </a:pPr>
            <a:r>
              <a:rPr lang="en-US" altLang="en-US" dirty="0">
                <a:solidFill>
                  <a:srgbClr val="0083BE"/>
                </a:solidFill>
              </a:rPr>
              <a:t>While ideas are understandable, they are also inaccurate</a:t>
            </a:r>
          </a:p>
          <a:p>
            <a:pPr marL="457200" indent="-457200">
              <a:buFont typeface="Arial" panose="020B0604020202020204" pitchFamily="34" charset="0"/>
              <a:buChar char="•"/>
            </a:pPr>
            <a:r>
              <a:rPr lang="en-US" altLang="en-US" sz="2400" b="0" dirty="0">
                <a:solidFill>
                  <a:schemeClr val="tx1"/>
                </a:solidFill>
              </a:rPr>
              <a:t>Physical concerns</a:t>
            </a:r>
          </a:p>
          <a:p>
            <a:pPr marL="914400" lvl="1" indent="-457200">
              <a:buFont typeface="Arial" panose="020B0604020202020204" pitchFamily="34" charset="0"/>
              <a:buChar char="•"/>
            </a:pPr>
            <a:r>
              <a:rPr lang="en-US" altLang="en-US" dirty="0">
                <a:solidFill>
                  <a:srgbClr val="0083BE"/>
                </a:solidFill>
              </a:rPr>
              <a:t>“I may have a heart attack”</a:t>
            </a:r>
          </a:p>
          <a:p>
            <a:pPr marL="914400" lvl="1" indent="-457200">
              <a:buFont typeface="Arial" panose="020B0604020202020204" pitchFamily="34" charset="0"/>
              <a:buChar char="•"/>
            </a:pPr>
            <a:r>
              <a:rPr lang="en-US" altLang="en-US" dirty="0">
                <a:solidFill>
                  <a:srgbClr val="0083BE"/>
                </a:solidFill>
              </a:rPr>
              <a:t>“I may faint”</a:t>
            </a:r>
          </a:p>
          <a:p>
            <a:pPr marL="914400" lvl="1" indent="-457200">
              <a:buFont typeface="Arial" panose="020B0604020202020204" pitchFamily="34" charset="0"/>
              <a:buChar char="•"/>
            </a:pPr>
            <a:r>
              <a:rPr lang="en-US" altLang="en-US" dirty="0">
                <a:solidFill>
                  <a:srgbClr val="0083BE"/>
                </a:solidFill>
              </a:rPr>
              <a:t>“I may suffocate”</a:t>
            </a:r>
          </a:p>
          <a:p>
            <a:pPr marL="457200" indent="-457200">
              <a:buFont typeface="Arial" panose="020B0604020202020204" pitchFamily="34" charset="0"/>
              <a:buChar char="•"/>
            </a:pPr>
            <a:r>
              <a:rPr lang="en-US" altLang="en-US" sz="2400" b="0" dirty="0">
                <a:solidFill>
                  <a:schemeClr val="tx1"/>
                </a:solidFill>
              </a:rPr>
              <a:t>Cognitive concerns</a:t>
            </a:r>
          </a:p>
          <a:p>
            <a:pPr marL="914400" lvl="1" indent="-457200">
              <a:buFont typeface="Arial" panose="020B0604020202020204" pitchFamily="34" charset="0"/>
              <a:buChar char="•"/>
            </a:pPr>
            <a:r>
              <a:rPr lang="en-US" altLang="en-US" dirty="0">
                <a:solidFill>
                  <a:srgbClr val="0083BE"/>
                </a:solidFill>
              </a:rPr>
              <a:t>“I may go crazy”</a:t>
            </a:r>
          </a:p>
          <a:p>
            <a:pPr marL="914400" lvl="1" indent="-457200">
              <a:buFont typeface="Arial" panose="020B0604020202020204" pitchFamily="34" charset="0"/>
              <a:buChar char="•"/>
            </a:pPr>
            <a:r>
              <a:rPr lang="en-US" altLang="en-US" dirty="0">
                <a:solidFill>
                  <a:srgbClr val="0083BE"/>
                </a:solidFill>
              </a:rPr>
              <a:t>“I might do something dangerous”</a:t>
            </a:r>
          </a:p>
          <a:p>
            <a:pPr marL="914400" lvl="1" indent="-457200">
              <a:buFont typeface="Arial" panose="020B0604020202020204" pitchFamily="34" charset="0"/>
              <a:buChar char="•"/>
            </a:pPr>
            <a:endParaRPr lang="en-US" altLang="en-US" dirty="0"/>
          </a:p>
        </p:txBody>
      </p:sp>
      <p:sp>
        <p:nvSpPr>
          <p:cNvPr id="17411" name="Title 2"/>
          <p:cNvSpPr>
            <a:spLocks noGrp="1"/>
          </p:cNvSpPr>
          <p:nvPr>
            <p:ph type="ctrTitle"/>
          </p:nvPr>
        </p:nvSpPr>
        <p:spPr>
          <a:xfrm>
            <a:off x="301625" y="531813"/>
            <a:ext cx="8483600" cy="381000"/>
          </a:xfrm>
        </p:spPr>
        <p:txBody>
          <a:bodyPr>
            <a:normAutofit fontScale="90000"/>
          </a:bodyPr>
          <a:lstStyle/>
          <a:p>
            <a:pPr>
              <a:defRPr/>
            </a:pPr>
            <a:r>
              <a:rPr lang="en-US" altLang="en-US" sz="3200"/>
              <a:t>CAST Educational Elements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301625" y="1035050"/>
            <a:ext cx="8486775" cy="3559175"/>
          </a:xfrm>
        </p:spPr>
        <p:txBody>
          <a:bodyPr/>
          <a:lstStyle/>
          <a:p>
            <a:pPr eaLnBrk="1" hangingPunct="1">
              <a:lnSpc>
                <a:spcPct val="100000"/>
              </a:lnSpc>
            </a:pPr>
            <a:r>
              <a:rPr lang="en-US" altLang="en-US" sz="1800" dirty="0"/>
              <a:t>	</a:t>
            </a:r>
            <a:r>
              <a:rPr lang="en-US" altLang="en-US" sz="1800" b="0" dirty="0">
                <a:solidFill>
                  <a:schemeClr val="tx1"/>
                </a:solidFill>
              </a:rPr>
              <a:t>This presentation is based on work supported, in part, by the Department of 	Veterans Affairs, but does not necessarily represent the views of </a:t>
            </a:r>
          </a:p>
          <a:p>
            <a:pPr eaLnBrk="1" hangingPunct="1">
              <a:lnSpc>
                <a:spcPct val="80000"/>
              </a:lnSpc>
            </a:pPr>
            <a:r>
              <a:rPr lang="en-US" altLang="en-US" sz="1800" b="0" dirty="0">
                <a:solidFill>
                  <a:schemeClr val="tx1"/>
                </a:solidFill>
              </a:rPr>
              <a:t>	the Department of Veterans Affairs or the United States Government.</a:t>
            </a:r>
          </a:p>
          <a:p>
            <a:pPr eaLnBrk="1" hangingPunct="1">
              <a:lnSpc>
                <a:spcPct val="90000"/>
              </a:lnSpc>
            </a:pPr>
            <a:endParaRPr lang="en-US" altLang="en-US" sz="1800" b="0" dirty="0">
              <a:solidFill>
                <a:schemeClr val="tx1"/>
              </a:solidFill>
            </a:endParaRPr>
          </a:p>
          <a:p>
            <a:pPr eaLnBrk="1" hangingPunct="1">
              <a:lnSpc>
                <a:spcPct val="90000"/>
              </a:lnSpc>
            </a:pPr>
            <a:endParaRPr lang="en-US" altLang="en-US" sz="1800" b="0" dirty="0">
              <a:solidFill>
                <a:schemeClr val="tx1"/>
              </a:solidFill>
            </a:endParaRPr>
          </a:p>
          <a:p>
            <a:pPr eaLnBrk="1" hangingPunct="1">
              <a:lnSpc>
                <a:spcPct val="90000"/>
              </a:lnSpc>
            </a:pPr>
            <a:r>
              <a:rPr lang="en-US" altLang="en-US" sz="1800" b="0" dirty="0">
                <a:solidFill>
                  <a:srgbClr val="003F72"/>
                </a:solidFill>
              </a:rPr>
              <a:t>Acknowledgements:</a:t>
            </a:r>
          </a:p>
          <a:p>
            <a:pPr eaLnBrk="1" hangingPunct="1">
              <a:lnSpc>
                <a:spcPct val="90000"/>
              </a:lnSpc>
            </a:pPr>
            <a:r>
              <a:rPr lang="en-US" altLang="en-US" sz="1800" b="0" dirty="0">
                <a:solidFill>
                  <a:srgbClr val="003F72"/>
                </a:solidFill>
              </a:rPr>
              <a:t>	Thank you to Alexandra Schneider for crunching numbers.</a:t>
            </a:r>
          </a:p>
          <a:p>
            <a:pPr eaLnBrk="1" hangingPunct="1">
              <a:lnSpc>
                <a:spcPct val="90000"/>
              </a:lnSpc>
            </a:pPr>
            <a:r>
              <a:rPr lang="en-US" altLang="en-US" sz="1800" b="0" dirty="0">
                <a:solidFill>
                  <a:srgbClr val="003F72"/>
                </a:solidFill>
              </a:rPr>
              <a:t>	Thank you to the RM MIRECC staff for assistance in recruiting/promoting the study.</a:t>
            </a:r>
          </a:p>
          <a:p>
            <a:pPr eaLnBrk="1" hangingPunct="1"/>
            <a:r>
              <a:rPr lang="en-US" altLang="en-US" dirty="0"/>
              <a:t>	</a:t>
            </a:r>
          </a:p>
        </p:txBody>
      </p:sp>
      <p:sp>
        <p:nvSpPr>
          <p:cNvPr id="11267" name="Title 1"/>
          <p:cNvSpPr>
            <a:spLocks noGrp="1"/>
          </p:cNvSpPr>
          <p:nvPr>
            <p:ph type="ctrTitle"/>
          </p:nvPr>
        </p:nvSpPr>
        <p:spPr>
          <a:xfrm>
            <a:off x="304800" y="654050"/>
            <a:ext cx="8483600" cy="381000"/>
          </a:xfrm>
        </p:spPr>
        <p:txBody>
          <a:bodyPr>
            <a:normAutofit fontScale="90000"/>
          </a:bodyPr>
          <a:lstStyle/>
          <a:p>
            <a:pPr eaLnBrk="1" hangingPunct="1">
              <a:defRPr/>
            </a:pPr>
            <a:r>
              <a:rPr lang="en-US" altLang="en-US"/>
              <a:t>Disclaimer</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a:xfrm>
            <a:off x="301625" y="1203584"/>
            <a:ext cx="8486775" cy="3560762"/>
          </a:xfrm>
        </p:spPr>
        <p:txBody>
          <a:bodyPr/>
          <a:lstStyle/>
          <a:p>
            <a:r>
              <a:rPr lang="en-US" altLang="en-US" dirty="0">
                <a:solidFill>
                  <a:schemeClr val="tx1"/>
                </a:solidFill>
              </a:rPr>
              <a:t>CATS</a:t>
            </a:r>
          </a:p>
          <a:p>
            <a:pPr marL="742950" lvl="1" indent="-285750">
              <a:buFont typeface="Arial" panose="020B0604020202020204" pitchFamily="34" charset="0"/>
              <a:buChar char="•"/>
            </a:pPr>
            <a:r>
              <a:rPr lang="en-US" altLang="en-US" dirty="0">
                <a:solidFill>
                  <a:srgbClr val="0083BE"/>
                </a:solidFill>
              </a:rPr>
              <a:t>Delivered to actively suicidal sample</a:t>
            </a:r>
          </a:p>
          <a:p>
            <a:pPr marL="742950" lvl="1" indent="-285750">
              <a:buFont typeface="Arial" panose="020B0604020202020204" pitchFamily="34" charset="0"/>
              <a:buChar char="•"/>
            </a:pPr>
            <a:endParaRPr lang="en-US" altLang="en-US" dirty="0"/>
          </a:p>
          <a:p>
            <a:r>
              <a:rPr lang="en-US" altLang="en-US" dirty="0">
                <a:solidFill>
                  <a:schemeClr val="tx1"/>
                </a:solidFill>
              </a:rPr>
              <a:t>DARTS</a:t>
            </a:r>
          </a:p>
          <a:p>
            <a:pPr marL="742950" lvl="1" indent="-285750">
              <a:buFont typeface="Arial" panose="020B0604020202020204" pitchFamily="34" charset="0"/>
              <a:buChar char="•"/>
            </a:pPr>
            <a:r>
              <a:rPr lang="en-US" altLang="en-US" dirty="0">
                <a:solidFill>
                  <a:srgbClr val="0083BE"/>
                </a:solidFill>
              </a:rPr>
              <a:t>Includes CBM with a longer follow up</a:t>
            </a:r>
          </a:p>
          <a:p>
            <a:endParaRPr lang="en-US" altLang="en-US" dirty="0"/>
          </a:p>
          <a:p>
            <a:r>
              <a:rPr lang="en-US" altLang="en-US" dirty="0">
                <a:solidFill>
                  <a:schemeClr val="tx1"/>
                </a:solidFill>
              </a:rPr>
              <a:t>CAST Online</a:t>
            </a:r>
          </a:p>
          <a:p>
            <a:pPr marL="742950" lvl="1" indent="-285750">
              <a:buFont typeface="Arial" panose="020B0604020202020204" pitchFamily="34" charset="0"/>
              <a:buChar char="•"/>
            </a:pPr>
            <a:r>
              <a:rPr lang="en-US" altLang="en-US" dirty="0">
                <a:solidFill>
                  <a:srgbClr val="0083BE"/>
                </a:solidFill>
              </a:rPr>
              <a:t>Online Only (Remote) Trial</a:t>
            </a:r>
          </a:p>
        </p:txBody>
      </p:sp>
      <p:sp>
        <p:nvSpPr>
          <p:cNvPr id="29699" name="Title 2"/>
          <p:cNvSpPr>
            <a:spLocks noGrp="1"/>
          </p:cNvSpPr>
          <p:nvPr>
            <p:ph type="ctrTitle"/>
          </p:nvPr>
        </p:nvSpPr>
        <p:spPr>
          <a:xfrm>
            <a:off x="304800" y="652463"/>
            <a:ext cx="8483600" cy="381000"/>
          </a:xfrm>
        </p:spPr>
        <p:txBody>
          <a:bodyPr>
            <a:noAutofit/>
          </a:bodyPr>
          <a:lstStyle/>
          <a:p>
            <a:pPr>
              <a:defRPr/>
            </a:pPr>
            <a:r>
              <a:rPr lang="en-US" altLang="en-US" sz="3200" dirty="0"/>
              <a:t>Other Ongoing Studies</a:t>
            </a:r>
            <a:r>
              <a:rPr lang="en-US" altLang="en-US" sz="3200" baseline="30000" dirty="0"/>
              <a:t>11-14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ctrTitle"/>
          </p:nvPr>
        </p:nvSpPr>
        <p:spPr>
          <a:xfrm>
            <a:off x="307975" y="550863"/>
            <a:ext cx="8483600" cy="381000"/>
          </a:xfrm>
        </p:spPr>
        <p:txBody>
          <a:bodyPr>
            <a:noAutofit/>
          </a:bodyPr>
          <a:lstStyle/>
          <a:p>
            <a:pPr>
              <a:defRPr/>
            </a:pPr>
            <a:r>
              <a:rPr lang="en-US" altLang="en-US" sz="3200" dirty="0"/>
              <a:t>Summary</a:t>
            </a:r>
          </a:p>
        </p:txBody>
      </p:sp>
      <p:sp>
        <p:nvSpPr>
          <p:cNvPr id="2" name="Content Placeholder 1"/>
          <p:cNvSpPr>
            <a:spLocks noGrp="1"/>
          </p:cNvSpPr>
          <p:nvPr>
            <p:ph idx="1"/>
          </p:nvPr>
        </p:nvSpPr>
        <p:spPr>
          <a:xfrm>
            <a:off x="304800" y="1190698"/>
            <a:ext cx="8486775" cy="3822700"/>
          </a:xfrm>
        </p:spPr>
        <p:txBody>
          <a:bodyPr/>
          <a:lstStyle/>
          <a:p>
            <a:pPr marL="457200" indent="-457200">
              <a:buFont typeface="Arial" panose="020B0604020202020204" pitchFamily="34" charset="0"/>
              <a:buChar char="•"/>
            </a:pPr>
            <a:r>
              <a:rPr lang="en-US" altLang="en-US" sz="2400" b="0" dirty="0">
                <a:solidFill>
                  <a:schemeClr val="tx1"/>
                </a:solidFill>
              </a:rPr>
              <a:t>Anxiety sensitivity (AS) </a:t>
            </a:r>
          </a:p>
          <a:p>
            <a:pPr marL="914400" lvl="1" indent="-457200">
              <a:buFont typeface="Arial" panose="020B0604020202020204" pitchFamily="34" charset="0"/>
              <a:buChar char="•"/>
            </a:pPr>
            <a:r>
              <a:rPr lang="en-US" altLang="en-US" sz="2000" dirty="0">
                <a:solidFill>
                  <a:srgbClr val="0083BE"/>
                </a:solidFill>
              </a:rPr>
              <a:t>First treatment to target AS Cognitive</a:t>
            </a:r>
          </a:p>
          <a:p>
            <a:pPr marL="914400" lvl="1" indent="-457200">
              <a:buFont typeface="Arial" panose="020B0604020202020204" pitchFamily="34" charset="0"/>
              <a:buChar char="•"/>
            </a:pPr>
            <a:r>
              <a:rPr lang="en-US" altLang="en-US" sz="2000" dirty="0">
                <a:solidFill>
                  <a:srgbClr val="0083BE"/>
                </a:solidFill>
              </a:rPr>
              <a:t>Medium to Large ES – appears durable</a:t>
            </a:r>
          </a:p>
          <a:p>
            <a:pPr marL="914400" lvl="1" indent="-457200">
              <a:buFont typeface="Arial" panose="020B0604020202020204" pitchFamily="34" charset="0"/>
              <a:buChar char="•"/>
            </a:pPr>
            <a:endParaRPr lang="en-US" altLang="en-US" sz="2000" baseline="30000" dirty="0"/>
          </a:p>
          <a:p>
            <a:pPr marL="457200" indent="-457200">
              <a:buFont typeface="Arial" panose="020B0604020202020204" pitchFamily="34" charset="0"/>
              <a:buChar char="•"/>
            </a:pPr>
            <a:r>
              <a:rPr lang="en-US" altLang="en-US" sz="2400" b="0" dirty="0">
                <a:solidFill>
                  <a:schemeClr val="tx1"/>
                </a:solidFill>
              </a:rPr>
              <a:t>Suicidal Ideation</a:t>
            </a:r>
          </a:p>
          <a:p>
            <a:pPr marL="914400" lvl="1" indent="-457200">
              <a:buFont typeface="Arial" panose="020B0604020202020204" pitchFamily="34" charset="0"/>
              <a:buChar char="•"/>
            </a:pPr>
            <a:r>
              <a:rPr lang="en-US" altLang="en-US" sz="2000" dirty="0">
                <a:solidFill>
                  <a:srgbClr val="0083BE"/>
                </a:solidFill>
              </a:rPr>
              <a:t>Small ES via mediation – longer and expanded outcomes needed</a:t>
            </a:r>
          </a:p>
          <a:p>
            <a:pPr marL="457200" indent="-457200">
              <a:buFont typeface="Arial" panose="020B0604020202020204" pitchFamily="34" charset="0"/>
              <a:buChar char="•"/>
            </a:pPr>
            <a:endParaRPr lang="en-US" altLang="en-US" sz="2800" dirty="0">
              <a:solidFill>
                <a:schemeClr val="tx1"/>
              </a:solidFill>
            </a:endParaRPr>
          </a:p>
          <a:p>
            <a:pPr marL="457200" indent="-457200"/>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a:xfrm>
            <a:off x="301625" y="1603375"/>
            <a:ext cx="8486775" cy="1549400"/>
          </a:xfrm>
        </p:spPr>
        <p:txBody>
          <a:bodyPr/>
          <a:lstStyle/>
          <a:p>
            <a:pPr algn="ctr">
              <a:lnSpc>
                <a:spcPct val="100000"/>
              </a:lnSpc>
            </a:pPr>
            <a:r>
              <a:rPr lang="en-US" altLang="en-US" sz="2800" b="0" dirty="0">
                <a:solidFill>
                  <a:schemeClr val="tx1"/>
                </a:solidFill>
              </a:rPr>
              <a:t>The primary objective of the project is to examine the </a:t>
            </a:r>
            <a:r>
              <a:rPr lang="en-US" altLang="en-US" sz="2800" dirty="0">
                <a:solidFill>
                  <a:schemeClr val="tx1"/>
                </a:solidFill>
              </a:rPr>
              <a:t>acceptability</a:t>
            </a:r>
            <a:r>
              <a:rPr lang="en-US" altLang="en-US" sz="2800" b="0" dirty="0">
                <a:solidFill>
                  <a:schemeClr val="tx1"/>
                </a:solidFill>
              </a:rPr>
              <a:t> and </a:t>
            </a:r>
            <a:r>
              <a:rPr lang="en-US" altLang="en-US" sz="2800" dirty="0">
                <a:solidFill>
                  <a:schemeClr val="tx1"/>
                </a:solidFill>
              </a:rPr>
              <a:t>feasibility</a:t>
            </a:r>
            <a:r>
              <a:rPr lang="en-US" altLang="en-US" sz="2800" b="0" dirty="0">
                <a:solidFill>
                  <a:schemeClr val="tx1"/>
                </a:solidFill>
              </a:rPr>
              <a:t> of CAST in OEF/OIF Veterans with heightened Cognitive Anxiety Sensitivity and mild Traumatic Brain Injury (</a:t>
            </a:r>
            <a:r>
              <a:rPr lang="en-US" altLang="en-US" sz="2800" b="0" dirty="0" err="1">
                <a:solidFill>
                  <a:schemeClr val="tx1"/>
                </a:solidFill>
              </a:rPr>
              <a:t>mTBI</a:t>
            </a:r>
            <a:r>
              <a:rPr lang="en-US" altLang="en-US" sz="2800" b="0" dirty="0">
                <a:solidFill>
                  <a:schemeClr val="tx1"/>
                </a:solidFill>
              </a:rPr>
              <a:t>)</a:t>
            </a:r>
          </a:p>
          <a:p>
            <a:pPr algn="ctr">
              <a:lnSpc>
                <a:spcPct val="100000"/>
              </a:lnSpc>
            </a:pPr>
            <a:endParaRPr lang="en-US" altLang="en-US" sz="3200" dirty="0">
              <a:solidFill>
                <a:schemeClr val="tx1"/>
              </a:solidFill>
            </a:endParaRPr>
          </a:p>
          <a:p>
            <a:pPr algn="ctr">
              <a:lnSpc>
                <a:spcPct val="100000"/>
              </a:lnSpc>
            </a:pPr>
            <a:r>
              <a:rPr lang="en-US" altLang="en-US" sz="2400" b="0" dirty="0">
                <a:solidFill>
                  <a:srgbClr val="003F72"/>
                </a:solidFill>
              </a:rPr>
              <a:t>A secondary objective is to present descriptive analyses on cognitive anxiety sensitivity change pre-to-post-intervention</a:t>
            </a:r>
          </a:p>
        </p:txBody>
      </p:sp>
      <p:sp>
        <p:nvSpPr>
          <p:cNvPr id="15363" name="Title 2"/>
          <p:cNvSpPr>
            <a:spLocks noGrp="1"/>
          </p:cNvSpPr>
          <p:nvPr>
            <p:ph type="ctrTitle"/>
          </p:nvPr>
        </p:nvSpPr>
        <p:spPr>
          <a:xfrm>
            <a:off x="304800" y="844550"/>
            <a:ext cx="8483600" cy="381000"/>
          </a:xfrm>
        </p:spPr>
        <p:txBody>
          <a:bodyPr>
            <a:normAutofit fontScale="90000"/>
          </a:bodyPr>
          <a:lstStyle/>
          <a:p>
            <a:pPr>
              <a:defRPr/>
            </a:pPr>
            <a:r>
              <a:rPr lang="en-US" altLang="en-US" sz="3600" dirty="0"/>
              <a:t>Current Study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652463"/>
            <a:ext cx="8483600" cy="381000"/>
          </a:xfrm>
        </p:spPr>
        <p:txBody>
          <a:bodyPr>
            <a:noAutofit/>
          </a:bodyPr>
          <a:lstStyle/>
          <a:p>
            <a:pPr>
              <a:defRPr/>
            </a:pPr>
            <a:r>
              <a:rPr lang="en-US" sz="2800" dirty="0"/>
              <a:t>Why focus on OEF/OIF Veterans with mild Traumatic Brain Injury?</a:t>
            </a:r>
          </a:p>
        </p:txBody>
      </p:sp>
      <p:sp>
        <p:nvSpPr>
          <p:cNvPr id="48130" name="Content Placeholder 4"/>
          <p:cNvSpPr>
            <a:spLocks noGrp="1"/>
          </p:cNvSpPr>
          <p:nvPr>
            <p:ph sz="half" idx="4294967295"/>
          </p:nvPr>
        </p:nvSpPr>
        <p:spPr>
          <a:xfrm>
            <a:off x="319088" y="1190625"/>
            <a:ext cx="8526462" cy="3513138"/>
          </a:xfrm>
        </p:spPr>
        <p:txBody>
          <a:bodyPr/>
          <a:lstStyle/>
          <a:p>
            <a:pPr marL="0" indent="0">
              <a:lnSpc>
                <a:spcPct val="100000"/>
              </a:lnSpc>
              <a:spcBef>
                <a:spcPts val="1075"/>
              </a:spcBef>
              <a:buFont typeface="Arial" panose="020B0604020202020204" pitchFamily="34" charset="0"/>
              <a:buChar char="•"/>
            </a:pPr>
            <a:r>
              <a:rPr lang="en-US" altLang="en-US" sz="2400" b="0" dirty="0"/>
              <a:t> Mild traumatic brain injury (</a:t>
            </a:r>
            <a:r>
              <a:rPr lang="en-US" altLang="en-US" sz="2400" b="0" dirty="0" err="1"/>
              <a:t>mTBI</a:t>
            </a:r>
            <a:r>
              <a:rPr lang="en-US" altLang="en-US" sz="2400" b="0" dirty="0"/>
              <a:t>) is highly prevalent among Veterans</a:t>
            </a:r>
          </a:p>
          <a:p>
            <a:pPr marL="0" indent="0">
              <a:lnSpc>
                <a:spcPct val="100000"/>
              </a:lnSpc>
              <a:spcBef>
                <a:spcPts val="1075"/>
              </a:spcBef>
              <a:buFont typeface="Arial" panose="020B0604020202020204" pitchFamily="34" charset="0"/>
              <a:buChar char="•"/>
            </a:pPr>
            <a:r>
              <a:rPr lang="en-US" altLang="en-US" sz="2400" b="0" dirty="0"/>
              <a:t> </a:t>
            </a:r>
            <a:r>
              <a:rPr lang="en-US" altLang="en-US" sz="2400" b="0" dirty="0" err="1"/>
              <a:t>mTBI</a:t>
            </a:r>
            <a:r>
              <a:rPr lang="en-US" altLang="en-US" sz="2400" b="0" dirty="0"/>
              <a:t> and PTSD are signature injuries of the wars in Iraq and Afghanistan, they are highly comorbid, and are associated with increased suicide risk</a:t>
            </a:r>
          </a:p>
          <a:p>
            <a:pPr marL="114300" lvl="1">
              <a:spcBef>
                <a:spcPts val="1075"/>
              </a:spcBef>
              <a:buFont typeface="Arial" panose="020B0604020202020204" pitchFamily="34" charset="0"/>
              <a:buChar char="•"/>
            </a:pPr>
            <a:r>
              <a:rPr lang="en-US" altLang="en-US" sz="2000" dirty="0"/>
              <a:t> AS Cognitive has a stronger influence on PTSD symptoms among those with a history of TBI</a:t>
            </a:r>
          </a:p>
          <a:p>
            <a:pPr marL="0" indent="0">
              <a:lnSpc>
                <a:spcPct val="100000"/>
              </a:lnSpc>
              <a:spcBef>
                <a:spcPts val="1075"/>
              </a:spcBef>
              <a:buFont typeface="Arial" panose="020B0604020202020204" pitchFamily="34" charset="0"/>
              <a:buChar char="•"/>
            </a:pPr>
            <a:r>
              <a:rPr lang="en-US" altLang="en-US" sz="2400" b="0" dirty="0"/>
              <a:t>AS may impact speed &amp; quality of recovery from TBI</a:t>
            </a:r>
          </a:p>
          <a:p>
            <a:pPr marL="0" indent="0">
              <a:lnSpc>
                <a:spcPct val="100000"/>
              </a:lnSpc>
            </a:pP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301625" y="517525"/>
            <a:ext cx="8486775" cy="3992563"/>
          </a:xfrm>
        </p:spPr>
        <p:txBody>
          <a:bodyPr/>
          <a:lstStyle/>
          <a:p>
            <a:pPr algn="ctr"/>
            <a:r>
              <a:rPr lang="en-US" altLang="en-US" sz="3200" dirty="0"/>
              <a:t>DEFINITIONS</a:t>
            </a:r>
            <a:endParaRPr lang="en-US" altLang="en-US" sz="1600" dirty="0">
              <a:solidFill>
                <a:schemeClr val="tx1"/>
              </a:solidFill>
            </a:endParaRPr>
          </a:p>
          <a:p>
            <a:r>
              <a:rPr lang="en-US" altLang="en-US" sz="2800" dirty="0">
                <a:solidFill>
                  <a:schemeClr val="tx1"/>
                </a:solidFill>
              </a:rPr>
              <a:t>Feasibility</a:t>
            </a:r>
            <a:r>
              <a:rPr lang="en-US" altLang="en-US" sz="2800" baseline="30000" dirty="0">
                <a:solidFill>
                  <a:schemeClr val="tx1"/>
                </a:solidFill>
              </a:rPr>
              <a:t>15</a:t>
            </a:r>
            <a:r>
              <a:rPr lang="en-US" altLang="en-US" sz="2800" dirty="0">
                <a:solidFill>
                  <a:schemeClr val="tx1"/>
                </a:solidFill>
              </a:rPr>
              <a:t>: </a:t>
            </a:r>
            <a:r>
              <a:rPr lang="en-US" altLang="en-US" sz="2800" b="0" dirty="0">
                <a:solidFill>
                  <a:schemeClr val="tx1"/>
                </a:solidFill>
              </a:rPr>
              <a:t>The ease of administering the intervention</a:t>
            </a:r>
          </a:p>
          <a:p>
            <a:r>
              <a:rPr lang="en-US" altLang="en-US" dirty="0">
                <a:solidFill>
                  <a:schemeClr val="tx1"/>
                </a:solidFill>
              </a:rPr>
              <a:t>	</a:t>
            </a:r>
            <a:r>
              <a:rPr lang="en-US" altLang="en-US" b="0" i="1" dirty="0">
                <a:solidFill>
                  <a:schemeClr val="tx1"/>
                </a:solidFill>
              </a:rPr>
              <a:t>Assessed by: </a:t>
            </a:r>
          </a:p>
          <a:p>
            <a:pPr marL="914400" lvl="1" indent="-457200">
              <a:buFont typeface="Arial" panose="020B0604020202020204" pitchFamily="34" charset="0"/>
              <a:buChar char="•"/>
            </a:pPr>
            <a:r>
              <a:rPr lang="en-US" altLang="en-US" sz="2400" dirty="0"/>
              <a:t>Study eligibility</a:t>
            </a:r>
          </a:p>
          <a:p>
            <a:pPr marL="914400" lvl="1" indent="-457200">
              <a:buFont typeface="Arial" panose="020B0604020202020204" pitchFamily="34" charset="0"/>
              <a:buChar char="•"/>
            </a:pPr>
            <a:r>
              <a:rPr lang="en-US" altLang="en-US" sz="2400" dirty="0"/>
              <a:t>Enrollment</a:t>
            </a:r>
          </a:p>
          <a:p>
            <a:pPr marL="914400" lvl="1" indent="-457200">
              <a:buFont typeface="Arial" panose="020B0604020202020204" pitchFamily="34" charset="0"/>
              <a:buChar char="•"/>
            </a:pPr>
            <a:r>
              <a:rPr lang="en-US" altLang="en-US" sz="2400" dirty="0"/>
              <a:t>Intervention completion rates</a:t>
            </a:r>
          </a:p>
          <a:p>
            <a:r>
              <a:rPr lang="en-US" altLang="en-US" sz="2800" dirty="0">
                <a:solidFill>
                  <a:schemeClr val="tx1"/>
                </a:solidFill>
              </a:rPr>
              <a:t>Acceptability</a:t>
            </a:r>
            <a:r>
              <a:rPr lang="en-US" altLang="en-US" sz="2800" baseline="30000" dirty="0">
                <a:solidFill>
                  <a:schemeClr val="tx1"/>
                </a:solidFill>
              </a:rPr>
              <a:t>15</a:t>
            </a:r>
            <a:r>
              <a:rPr lang="en-US" altLang="en-US" sz="2800" dirty="0">
                <a:solidFill>
                  <a:schemeClr val="tx1"/>
                </a:solidFill>
              </a:rPr>
              <a:t>: </a:t>
            </a:r>
            <a:r>
              <a:rPr lang="en-US" altLang="en-US" sz="2800" b="0" dirty="0">
                <a:solidFill>
                  <a:schemeClr val="tx1"/>
                </a:solidFill>
              </a:rPr>
              <a:t>Veterans’ perceived suitability of the intervention</a:t>
            </a:r>
          </a:p>
          <a:p>
            <a:r>
              <a:rPr lang="en-US" altLang="en-US" b="0" dirty="0">
                <a:solidFill>
                  <a:schemeClr val="tx1"/>
                </a:solidFill>
              </a:rPr>
              <a:t>	</a:t>
            </a:r>
            <a:r>
              <a:rPr lang="en-US" altLang="en-US" b="0" i="1" dirty="0">
                <a:solidFill>
                  <a:schemeClr val="tx1"/>
                </a:solidFill>
              </a:rPr>
              <a:t>Assessed by</a:t>
            </a:r>
            <a:r>
              <a:rPr lang="en-US" altLang="en-US" b="0" dirty="0">
                <a:solidFill>
                  <a:schemeClr val="tx1"/>
                </a:solidFill>
              </a:rPr>
              <a:t>:</a:t>
            </a:r>
          </a:p>
          <a:p>
            <a:pPr marL="1600200" lvl="2" indent="-457200"/>
            <a:r>
              <a:rPr lang="en-US" altLang="en-US" sz="2400" dirty="0">
                <a:solidFill>
                  <a:schemeClr val="tx1"/>
                </a:solidFill>
              </a:rPr>
              <a:t>Client Satisfaction Questionnaire</a:t>
            </a:r>
          </a:p>
          <a:p>
            <a:pPr marL="1600200" lvl="2" indent="-457200"/>
            <a:r>
              <a:rPr lang="en-US" altLang="en-US" sz="2400" dirty="0">
                <a:solidFill>
                  <a:schemeClr val="tx1"/>
                </a:solidFill>
              </a:rPr>
              <a:t>Narrative Evaluation Interview (qualitative)</a:t>
            </a:r>
          </a:p>
          <a:p>
            <a:endParaRPr lang="en-US" altLang="en-US" dirty="0"/>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wipe(down)">
                                      <p:cBhvr>
                                        <p:cTn id="7" dur="500"/>
                                        <p:tgtEl>
                                          <p:spTgt spid="25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5602">
                                            <p:txEl>
                                              <p:pRg st="2" end="2"/>
                                            </p:txEl>
                                          </p:spTgt>
                                        </p:tgtEl>
                                        <p:attrNameLst>
                                          <p:attrName>style.visibility</p:attrName>
                                        </p:attrNameLst>
                                      </p:cBhvr>
                                      <p:to>
                                        <p:strVal val="visible"/>
                                      </p:to>
                                    </p:set>
                                    <p:animEffect transition="in" filter="wipe(down)">
                                      <p:cBhvr>
                                        <p:cTn id="10" dur="500"/>
                                        <p:tgtEl>
                                          <p:spTgt spid="2560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5602">
                                            <p:txEl>
                                              <p:pRg st="3" end="3"/>
                                            </p:txEl>
                                          </p:spTgt>
                                        </p:tgtEl>
                                        <p:attrNameLst>
                                          <p:attrName>style.visibility</p:attrName>
                                        </p:attrNameLst>
                                      </p:cBhvr>
                                      <p:to>
                                        <p:strVal val="visible"/>
                                      </p:to>
                                    </p:set>
                                    <p:animEffect transition="in" filter="wipe(down)">
                                      <p:cBhvr>
                                        <p:cTn id="13" dur="500"/>
                                        <p:tgtEl>
                                          <p:spTgt spid="2560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5602">
                                            <p:txEl>
                                              <p:pRg st="4" end="4"/>
                                            </p:txEl>
                                          </p:spTgt>
                                        </p:tgtEl>
                                        <p:attrNameLst>
                                          <p:attrName>style.visibility</p:attrName>
                                        </p:attrNameLst>
                                      </p:cBhvr>
                                      <p:to>
                                        <p:strVal val="visible"/>
                                      </p:to>
                                    </p:set>
                                    <p:animEffect transition="in" filter="wipe(down)">
                                      <p:cBhvr>
                                        <p:cTn id="16" dur="500"/>
                                        <p:tgtEl>
                                          <p:spTgt spid="25602">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5602">
                                            <p:txEl>
                                              <p:pRg st="5" end="5"/>
                                            </p:txEl>
                                          </p:spTgt>
                                        </p:tgtEl>
                                        <p:attrNameLst>
                                          <p:attrName>style.visibility</p:attrName>
                                        </p:attrNameLst>
                                      </p:cBhvr>
                                      <p:to>
                                        <p:strVal val="visible"/>
                                      </p:to>
                                    </p:set>
                                    <p:animEffect transition="in" filter="wipe(down)">
                                      <p:cBhvr>
                                        <p:cTn id="19" dur="500"/>
                                        <p:tgtEl>
                                          <p:spTgt spid="25602">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5602">
                                            <p:txEl>
                                              <p:pRg st="6" end="6"/>
                                            </p:txEl>
                                          </p:spTgt>
                                        </p:tgtEl>
                                        <p:attrNameLst>
                                          <p:attrName>style.visibility</p:attrName>
                                        </p:attrNameLst>
                                      </p:cBhvr>
                                      <p:to>
                                        <p:strVal val="visible"/>
                                      </p:to>
                                    </p:set>
                                    <p:animEffect transition="in" filter="wipe(down)">
                                      <p:cBhvr>
                                        <p:cTn id="24" dur="500"/>
                                        <p:tgtEl>
                                          <p:spTgt spid="25602">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5602">
                                            <p:txEl>
                                              <p:pRg st="7" end="7"/>
                                            </p:txEl>
                                          </p:spTgt>
                                        </p:tgtEl>
                                        <p:attrNameLst>
                                          <p:attrName>style.visibility</p:attrName>
                                        </p:attrNameLst>
                                      </p:cBhvr>
                                      <p:to>
                                        <p:strVal val="visible"/>
                                      </p:to>
                                    </p:set>
                                    <p:animEffect transition="in" filter="wipe(down)">
                                      <p:cBhvr>
                                        <p:cTn id="27" dur="500"/>
                                        <p:tgtEl>
                                          <p:spTgt spid="25602">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5602">
                                            <p:txEl>
                                              <p:pRg st="8" end="8"/>
                                            </p:txEl>
                                          </p:spTgt>
                                        </p:tgtEl>
                                        <p:attrNameLst>
                                          <p:attrName>style.visibility</p:attrName>
                                        </p:attrNameLst>
                                      </p:cBhvr>
                                      <p:to>
                                        <p:strVal val="visible"/>
                                      </p:to>
                                    </p:set>
                                    <p:animEffect transition="in" filter="wipe(down)">
                                      <p:cBhvr>
                                        <p:cTn id="30" dur="500"/>
                                        <p:tgtEl>
                                          <p:spTgt spid="25602">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5602">
                                            <p:txEl>
                                              <p:pRg st="9" end="9"/>
                                            </p:txEl>
                                          </p:spTgt>
                                        </p:tgtEl>
                                        <p:attrNameLst>
                                          <p:attrName>style.visibility</p:attrName>
                                        </p:attrNameLst>
                                      </p:cBhvr>
                                      <p:to>
                                        <p:strVal val="visible"/>
                                      </p:to>
                                    </p:set>
                                    <p:animEffect transition="in" filter="wipe(down)">
                                      <p:cBhvr>
                                        <p:cTn id="33" dur="500"/>
                                        <p:tgtEl>
                                          <p:spTgt spid="256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2"/>
          <p:cNvSpPr>
            <a:spLocks noGrp="1"/>
          </p:cNvSpPr>
          <p:nvPr>
            <p:ph type="title"/>
          </p:nvPr>
        </p:nvSpPr>
        <p:spPr>
          <a:xfrm>
            <a:off x="312738" y="523875"/>
            <a:ext cx="3811587" cy="412750"/>
          </a:xfrm>
        </p:spPr>
        <p:txBody>
          <a:bodyPr/>
          <a:lstStyle/>
          <a:p>
            <a:r>
              <a:rPr lang="en-US" altLang="en-US" sz="3200"/>
              <a:t>Methods &amp; Materials</a:t>
            </a:r>
          </a:p>
        </p:txBody>
      </p:sp>
      <p:sp>
        <p:nvSpPr>
          <p:cNvPr id="51202" name="Content Placeholder 4"/>
          <p:cNvSpPr>
            <a:spLocks noGrp="1"/>
          </p:cNvSpPr>
          <p:nvPr>
            <p:ph sz="half" idx="13"/>
          </p:nvPr>
        </p:nvSpPr>
        <p:spPr>
          <a:xfrm>
            <a:off x="319088" y="949325"/>
            <a:ext cx="8526462" cy="3754438"/>
          </a:xfrm>
        </p:spPr>
        <p:txBody>
          <a:bodyPr/>
          <a:lstStyle/>
          <a:p>
            <a:pPr marL="0" indent="0"/>
            <a:r>
              <a:rPr lang="en-US" altLang="en-US" sz="2300" b="0" u="sng" dirty="0"/>
              <a:t>Inclusion Criteria</a:t>
            </a:r>
            <a:endParaRPr lang="en-US" altLang="en-US" sz="2300" b="0" dirty="0"/>
          </a:p>
          <a:p>
            <a:pPr marL="0" indent="0">
              <a:buFont typeface="Arial" panose="020B0604020202020204" pitchFamily="34" charset="0"/>
              <a:buChar char="•"/>
            </a:pPr>
            <a:r>
              <a:rPr lang="en-US" altLang="en-US" sz="2300" b="0" dirty="0"/>
              <a:t>Veterans between ages 18-50 years of age at the time of enrollment</a:t>
            </a:r>
          </a:p>
          <a:p>
            <a:pPr marL="0" indent="0">
              <a:buFont typeface="Arial" panose="020B0604020202020204" pitchFamily="34" charset="0"/>
              <a:buChar char="•"/>
            </a:pPr>
            <a:r>
              <a:rPr lang="en-US" altLang="en-US" sz="2300" b="0" dirty="0"/>
              <a:t>Veterans endorse being an OEF/OIF/OND Veteran </a:t>
            </a:r>
            <a:r>
              <a:rPr lang="en-US" altLang="en-US" sz="2300" b="0" dirty="0">
                <a:sym typeface="Wingdings" panose="05000000000000000000" pitchFamily="2" charset="2"/>
              </a:rPr>
              <a:t> </a:t>
            </a:r>
            <a:r>
              <a:rPr lang="en-US" altLang="en-US" sz="2300" b="0" dirty="0"/>
              <a:t>confirmed by  eligibility for OEF/OIF clinic via medical record</a:t>
            </a:r>
          </a:p>
          <a:p>
            <a:pPr marL="0" indent="0">
              <a:buFont typeface="Arial" panose="020B0604020202020204" pitchFamily="34" charset="0"/>
              <a:buChar char="•"/>
            </a:pPr>
            <a:r>
              <a:rPr lang="en-US" altLang="en-US" sz="2300" b="0" dirty="0"/>
              <a:t>ASI </a:t>
            </a:r>
            <a:r>
              <a:rPr lang="en-US" altLang="en-US" sz="2300" b="0" u="sng" dirty="0"/>
              <a:t>Cognitive</a:t>
            </a:r>
            <a:r>
              <a:rPr lang="en-US" altLang="en-US" sz="2300" b="0" dirty="0"/>
              <a:t> score </a:t>
            </a:r>
            <a:r>
              <a:rPr lang="en-US" altLang="en-US" sz="2300" b="0" u="sng" dirty="0"/>
              <a:t>&gt;</a:t>
            </a:r>
            <a:r>
              <a:rPr lang="en-US" altLang="en-US" sz="2300" b="0" dirty="0"/>
              <a:t> 9</a:t>
            </a:r>
          </a:p>
          <a:p>
            <a:pPr marL="0" indent="0">
              <a:buFont typeface="Arial" panose="020B0604020202020204" pitchFamily="34" charset="0"/>
              <a:buChar char="•"/>
            </a:pPr>
            <a:r>
              <a:rPr lang="en-US" altLang="en-US" sz="2300" b="0" dirty="0" err="1"/>
              <a:t>mTBI</a:t>
            </a:r>
            <a:r>
              <a:rPr lang="en-US" altLang="en-US" sz="2300" b="0" dirty="0"/>
              <a:t> as defined by DoD/VA criteria</a:t>
            </a:r>
            <a:r>
              <a:rPr lang="en-US" altLang="en-US" sz="2300" b="0" baseline="30000" dirty="0"/>
              <a:t>16</a:t>
            </a:r>
            <a:endParaRPr lang="en-US" altLang="en-US" sz="2300" b="0" dirty="0"/>
          </a:p>
          <a:p>
            <a:pPr marL="0" indent="0">
              <a:buFont typeface="Arial" panose="020B0604020202020204" pitchFamily="34" charset="0"/>
              <a:buChar char="•"/>
            </a:pPr>
            <a:r>
              <a:rPr lang="en-US" altLang="en-US" sz="2300" b="0" dirty="0"/>
              <a:t>Must be able to provide signed and dated informed consent </a:t>
            </a:r>
          </a:p>
          <a:p>
            <a:pPr marL="0" indent="0"/>
            <a:endParaRPr lang="en-US" altLang="en-US" sz="2300" b="0" dirty="0"/>
          </a:p>
          <a:p>
            <a:pPr marL="0" indent="0"/>
            <a:r>
              <a:rPr lang="en-US" altLang="en-US" sz="2300" b="0" u="sng" dirty="0"/>
              <a:t>Exclusion Criteria</a:t>
            </a:r>
            <a:endParaRPr lang="en-US" altLang="en-US" sz="2300" b="0" dirty="0"/>
          </a:p>
          <a:p>
            <a:pPr marL="0" indent="0">
              <a:buFont typeface="Arial" panose="020B0604020202020204" pitchFamily="34" charset="0"/>
              <a:buChar char="•"/>
            </a:pPr>
            <a:r>
              <a:rPr lang="en-US" altLang="en-US" sz="2300" b="0" dirty="0"/>
              <a:t>Participation in conflicting Rocky Mountain MIRECC interventional protocol</a:t>
            </a:r>
          </a:p>
          <a:p>
            <a:pPr marL="0" indent="0">
              <a:buFont typeface="Arial" panose="020B0604020202020204" pitchFamily="34" charset="0"/>
              <a:buChar char="•"/>
            </a:pPr>
            <a:r>
              <a:rPr lang="en-US" altLang="en-US" sz="2300" b="0" dirty="0"/>
              <a:t>Indication of a serious medical condition (as determined by chart review)</a:t>
            </a:r>
          </a:p>
          <a:p>
            <a:pPr marL="0" indent="0"/>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1"/>
          </p:nvPr>
        </p:nvSpPr>
        <p:spPr>
          <a:xfrm>
            <a:off x="301625" y="695325"/>
            <a:ext cx="8486775" cy="3992563"/>
          </a:xfrm>
        </p:spPr>
        <p:txBody>
          <a:bodyPr/>
          <a:lstStyle/>
          <a:p>
            <a:endParaRPr lang="en-US" altLang="en-US" sz="1600" dirty="0">
              <a:solidFill>
                <a:schemeClr val="tx1"/>
              </a:solidFill>
            </a:endParaRPr>
          </a:p>
          <a:p>
            <a:r>
              <a:rPr lang="en-US" altLang="en-US" sz="2800" dirty="0">
                <a:solidFill>
                  <a:schemeClr val="tx1"/>
                </a:solidFill>
              </a:rPr>
              <a:t>Feasibility</a:t>
            </a:r>
            <a:r>
              <a:rPr lang="en-US" altLang="en-US" sz="2800" baseline="30000" dirty="0">
                <a:solidFill>
                  <a:schemeClr val="tx1"/>
                </a:solidFill>
              </a:rPr>
              <a:t>15</a:t>
            </a:r>
            <a:r>
              <a:rPr lang="en-US" altLang="en-US" sz="2800" dirty="0">
                <a:solidFill>
                  <a:schemeClr val="tx1"/>
                </a:solidFill>
              </a:rPr>
              <a:t>: </a:t>
            </a:r>
            <a:r>
              <a:rPr lang="en-US" altLang="en-US" sz="2800" b="0" dirty="0">
                <a:solidFill>
                  <a:schemeClr val="tx1"/>
                </a:solidFill>
              </a:rPr>
              <a:t>The ease of administering the intervention</a:t>
            </a:r>
          </a:p>
          <a:p>
            <a:r>
              <a:rPr lang="en-US" altLang="en-US" dirty="0">
                <a:solidFill>
                  <a:schemeClr val="tx1"/>
                </a:solidFill>
              </a:rPr>
              <a:t>	</a:t>
            </a:r>
            <a:r>
              <a:rPr lang="en-US" altLang="en-US" b="0" i="1" dirty="0">
                <a:solidFill>
                  <a:schemeClr val="tx1"/>
                </a:solidFill>
              </a:rPr>
              <a:t>Assessed by: </a:t>
            </a:r>
          </a:p>
          <a:p>
            <a:pPr marL="914400" lvl="1" indent="-457200">
              <a:buFont typeface="Arial" panose="020B0604020202020204" pitchFamily="34" charset="0"/>
              <a:buChar char="•"/>
            </a:pPr>
            <a:r>
              <a:rPr lang="en-US" altLang="en-US" sz="2400" dirty="0"/>
              <a:t>Study eligibility</a:t>
            </a:r>
          </a:p>
          <a:p>
            <a:pPr marL="914400" lvl="1" indent="-457200">
              <a:buFont typeface="Arial" panose="020B0604020202020204" pitchFamily="34" charset="0"/>
              <a:buChar char="•"/>
            </a:pPr>
            <a:r>
              <a:rPr lang="en-US" altLang="en-US" sz="2400" dirty="0"/>
              <a:t>Enrollment</a:t>
            </a:r>
          </a:p>
          <a:p>
            <a:pPr marL="914400" lvl="1" indent="-457200">
              <a:buFont typeface="Arial" panose="020B0604020202020204" pitchFamily="34" charset="0"/>
              <a:buChar char="•"/>
            </a:pPr>
            <a:r>
              <a:rPr lang="en-US" altLang="en-US" sz="2400" dirty="0"/>
              <a:t>Intervention completion rates</a:t>
            </a:r>
          </a:p>
          <a:p>
            <a:endParaRPr lang="en-US" altLang="en-US" dirty="0"/>
          </a:p>
          <a:p>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ctrTitle"/>
          </p:nvPr>
        </p:nvSpPr>
        <p:spPr>
          <a:xfrm>
            <a:off x="304800" y="463550"/>
            <a:ext cx="8483600" cy="381000"/>
          </a:xfrm>
        </p:spPr>
        <p:txBody>
          <a:bodyPr>
            <a:normAutofit fontScale="90000"/>
          </a:bodyPr>
          <a:lstStyle/>
          <a:p>
            <a:pPr>
              <a:defRPr/>
            </a:pPr>
            <a:r>
              <a:rPr lang="en-US" altLang="en-US" dirty="0"/>
              <a:t>Feasibility of Enrollment (Screening N = 227)</a:t>
            </a:r>
          </a:p>
        </p:txBody>
      </p:sp>
      <p:graphicFrame>
        <p:nvGraphicFramePr>
          <p:cNvPr id="4" name="Chart 3">
            <a:extLst/>
          </p:cNvPr>
          <p:cNvGraphicFramePr>
            <a:graphicFrameLocks noGrp="1"/>
          </p:cNvGraphicFramePr>
          <p:nvPr/>
        </p:nvGraphicFramePr>
        <p:xfrm>
          <a:off x="304800" y="678762"/>
          <a:ext cx="8831872" cy="47513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461963"/>
            <a:ext cx="8483600" cy="381000"/>
          </a:xfrm>
        </p:spPr>
        <p:txBody>
          <a:bodyPr>
            <a:normAutofit fontScale="90000"/>
          </a:bodyPr>
          <a:lstStyle/>
          <a:p>
            <a:pPr>
              <a:defRPr/>
            </a:pPr>
            <a:r>
              <a:rPr lang="en-US" sz="3600" dirty="0"/>
              <a:t>Screening to Scheduling</a:t>
            </a:r>
            <a:r>
              <a:rPr lang="en-US"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7703768"/>
              </p:ext>
            </p:extLst>
          </p:nvPr>
        </p:nvGraphicFramePr>
        <p:xfrm>
          <a:off x="97537" y="820296"/>
          <a:ext cx="9046463" cy="4300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800" y="1073888"/>
            <a:ext cx="2805113" cy="3961661"/>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Clinical Interviews:</a:t>
            </a: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OSU-TBI-ID</a:t>
            </a: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SCID-5 – PTSD</a:t>
            </a:r>
            <a:r>
              <a:rPr kumimoji="0" lang="en-US" altLang="en-US" sz="1800" b="0" i="0" u="none" strike="noStrike" kern="1200" cap="none" spc="0" normalizeH="0" noProof="0" dirty="0">
                <a:ln>
                  <a:noFill/>
                </a:ln>
                <a:solidFill>
                  <a:srgbClr val="000000"/>
                </a:solidFill>
                <a:effectLst/>
                <a:uLnTx/>
                <a:uFillTx/>
                <a:latin typeface="Calibri" pitchFamily="34" charset="0"/>
                <a:ea typeface="MS PGothic" pitchFamily="34" charset="-128"/>
                <a:cs typeface="+mn-cs"/>
              </a:rPr>
              <a:t> Module</a:t>
            </a:r>
          </a:p>
          <a:p>
            <a:pPr marL="0" marR="0" lvl="0" indent="0" algn="ctr" defTabSz="457200" rtl="0" eaLnBrk="1" fontAlgn="base" latinLnBrk="0" hangingPunct="1">
              <a:lnSpc>
                <a:spcPct val="100000"/>
              </a:lnSpc>
              <a:spcBef>
                <a:spcPct val="0"/>
              </a:spcBef>
              <a:spcAft>
                <a:spcPct val="0"/>
              </a:spcAft>
              <a:buClrTx/>
              <a:buSzTx/>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Self-Report Measures:</a:t>
            </a: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r>
              <a:rPr lang="en-US" altLang="en-US" dirty="0">
                <a:solidFill>
                  <a:srgbClr val="000000"/>
                </a:solidFill>
              </a:rPr>
              <a:t>ASI-3 (PRE)</a:t>
            </a: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r>
              <a:rPr lang="en-US" altLang="en-US" dirty="0">
                <a:solidFill>
                  <a:srgbClr val="000000"/>
                </a:solidFill>
              </a:rPr>
              <a:t>BDI-II</a:t>
            </a: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r>
              <a:rPr lang="en-US" altLang="en-US" dirty="0">
                <a:solidFill>
                  <a:srgbClr val="000000"/>
                </a:solidFill>
              </a:rPr>
              <a:t>PCL-5</a:t>
            </a: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Expectancy Scales</a:t>
            </a: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Neurobehavioral</a:t>
            </a:r>
            <a:r>
              <a:rPr kumimoji="0" lang="en-US" altLang="en-US" sz="1800" b="0" i="0" u="none" strike="noStrike" kern="1200" cap="none" spc="0" normalizeH="0" noProof="0" dirty="0">
                <a:ln>
                  <a:noFill/>
                </a:ln>
                <a:solidFill>
                  <a:srgbClr val="000000"/>
                </a:solidFill>
                <a:effectLst/>
                <a:uLnTx/>
                <a:uFillTx/>
                <a:latin typeface="Calibri" pitchFamily="34" charset="0"/>
                <a:ea typeface="MS PGothic" pitchFamily="34" charset="-128"/>
                <a:cs typeface="+mn-cs"/>
              </a:rPr>
              <a:t> Symptom Inventory</a:t>
            </a: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cxnSp>
        <p:nvCxnSpPr>
          <p:cNvPr id="9" name="Straight Arrow Connector 8"/>
          <p:cNvCxnSpPr>
            <a:cxnSpLocks noChangeShapeType="1"/>
          </p:cNvCxnSpPr>
          <p:nvPr/>
        </p:nvCxnSpPr>
        <p:spPr bwMode="auto">
          <a:xfrm flipV="1">
            <a:off x="2855913" y="2586038"/>
            <a:ext cx="280987" cy="3175"/>
          </a:xfrm>
          <a:prstGeom prst="straightConnector1">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a:off x="5897563" y="2600325"/>
            <a:ext cx="365014" cy="0"/>
          </a:xfrm>
          <a:prstGeom prst="straightConnector1">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3136900" y="1073888"/>
            <a:ext cx="2805113" cy="3988650"/>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Calibri" pitchFamily="34" charset="0"/>
                <a:ea typeface="MS PGothic" pitchFamily="34" charset="-128"/>
                <a:cs typeface="+mn-cs"/>
              </a:rPr>
              <a:t>CAST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Calibri" pitchFamily="34" charset="0"/>
                <a:ea typeface="MS PGothic" pitchFamily="34" charset="-128"/>
                <a:cs typeface="+mn-cs"/>
              </a:rPr>
              <a:t> Intervention</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
        <p:nvSpPr>
          <p:cNvPr id="12" name="Rectangle 11"/>
          <p:cNvSpPr/>
          <p:nvPr/>
        </p:nvSpPr>
        <p:spPr>
          <a:xfrm>
            <a:off x="6262577" y="1046899"/>
            <a:ext cx="2805113" cy="3988650"/>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Self-Report Measures:</a:t>
            </a: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ASI-3 (POST)</a:t>
            </a: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Client Satisfaction Questionnaire</a:t>
            </a: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Credibility</a:t>
            </a:r>
            <a:r>
              <a:rPr kumimoji="0" lang="en-US" altLang="en-US" sz="1800" b="0" i="0" u="none" strike="noStrike" kern="1200" cap="none" spc="0" normalizeH="0" noProof="0" dirty="0">
                <a:ln>
                  <a:noFill/>
                </a:ln>
                <a:solidFill>
                  <a:srgbClr val="000000"/>
                </a:solidFill>
                <a:effectLst/>
                <a:uLnTx/>
                <a:uFillTx/>
                <a:latin typeface="Calibri" pitchFamily="34" charset="0"/>
                <a:ea typeface="MS PGothic" pitchFamily="34" charset="-128"/>
                <a:cs typeface="+mn-cs"/>
              </a:rPr>
              <a:t> Scale</a:t>
            </a:r>
          </a:p>
          <a:p>
            <a:pPr marL="0" marR="0" lvl="0" indent="0" algn="ctr" defTabSz="457200" rtl="0" eaLnBrk="1" fontAlgn="base" latinLnBrk="0" hangingPunct="1">
              <a:lnSpc>
                <a:spcPct val="100000"/>
              </a:lnSpc>
              <a:spcBef>
                <a:spcPct val="0"/>
              </a:spcBef>
              <a:spcAft>
                <a:spcPct val="0"/>
              </a:spcAft>
              <a:buClrTx/>
              <a:buSzTx/>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b="1" dirty="0">
                <a:solidFill>
                  <a:srgbClr val="000000"/>
                </a:solidFill>
              </a:rPr>
              <a:t>Qualitative Interview:</a:t>
            </a:r>
          </a:p>
          <a:p>
            <a:pPr marL="285750" marR="0" lvl="0" indent="-285750" algn="ctr"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Narrative</a:t>
            </a:r>
            <a:r>
              <a:rPr kumimoji="0" lang="en-US" altLang="en-US" sz="1800" u="none" strike="noStrike" kern="1200" cap="none" spc="0" normalizeH="0" noProof="0" dirty="0">
                <a:ln>
                  <a:noFill/>
                </a:ln>
                <a:solidFill>
                  <a:srgbClr val="000000"/>
                </a:solidFill>
                <a:effectLst/>
                <a:uLnTx/>
                <a:uFillTx/>
                <a:latin typeface="Calibri" pitchFamily="34" charset="0"/>
                <a:ea typeface="MS PGothic" pitchFamily="34" charset="-128"/>
                <a:cs typeface="+mn-cs"/>
              </a:rPr>
              <a:t> Evaluation of Intervention Interview</a:t>
            </a:r>
            <a:endParaRPr kumimoji="0" lang="en-US" altLang="en-US" sz="180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
        <p:nvSpPr>
          <p:cNvPr id="2" name="Title 1"/>
          <p:cNvSpPr>
            <a:spLocks noGrp="1"/>
          </p:cNvSpPr>
          <p:nvPr>
            <p:ph type="ctrTitle"/>
          </p:nvPr>
        </p:nvSpPr>
        <p:spPr>
          <a:xfrm>
            <a:off x="209107" y="566228"/>
            <a:ext cx="8484184" cy="380999"/>
          </a:xfrm>
        </p:spPr>
        <p:txBody>
          <a:bodyPr>
            <a:noAutofit/>
          </a:bodyPr>
          <a:lstStyle/>
          <a:p>
            <a:r>
              <a:rPr lang="en-US" sz="3200" dirty="0"/>
              <a:t>Study Visit Flow</a:t>
            </a:r>
          </a:p>
        </p:txBody>
      </p:sp>
    </p:spTree>
    <p:extLst>
      <p:ext uri="{BB962C8B-B14F-4D97-AF65-F5344CB8AC3E}">
        <p14:creationId xmlns:p14="http://schemas.microsoft.com/office/powerpoint/2010/main" val="200522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3"/>
          <p:cNvSpPr>
            <a:spLocks noGrp="1"/>
          </p:cNvSpPr>
          <p:nvPr>
            <p:ph idx="1"/>
          </p:nvPr>
        </p:nvSpPr>
        <p:spPr>
          <a:xfrm>
            <a:off x="304800" y="1339850"/>
            <a:ext cx="8486775" cy="3559175"/>
          </a:xfrm>
        </p:spPr>
        <p:txBody>
          <a:bodyPr/>
          <a:lstStyle/>
          <a:p>
            <a:pPr marL="514350" indent="-514350">
              <a:lnSpc>
                <a:spcPct val="100000"/>
              </a:lnSpc>
              <a:spcBef>
                <a:spcPts val="600"/>
              </a:spcBef>
              <a:spcAft>
                <a:spcPts val="600"/>
              </a:spcAft>
              <a:buFont typeface="Calibri" panose="020F0502020204030204" pitchFamily="34" charset="0"/>
              <a:buAutoNum type="arabicPeriod"/>
            </a:pPr>
            <a:r>
              <a:rPr lang="en-US" altLang="en-US" sz="3200" dirty="0">
                <a:solidFill>
                  <a:schemeClr val="tx1"/>
                </a:solidFill>
              </a:rPr>
              <a:t>Review</a:t>
            </a:r>
            <a:r>
              <a:rPr lang="en-US" altLang="en-US" sz="3200" b="0" dirty="0">
                <a:solidFill>
                  <a:schemeClr val="tx1"/>
                </a:solidFill>
              </a:rPr>
              <a:t> Anxiety Sensitivity (AS)</a:t>
            </a:r>
          </a:p>
          <a:p>
            <a:pPr marL="514350" indent="-514350">
              <a:lnSpc>
                <a:spcPct val="100000"/>
              </a:lnSpc>
              <a:spcBef>
                <a:spcPts val="600"/>
              </a:spcBef>
              <a:spcAft>
                <a:spcPts val="600"/>
              </a:spcAft>
              <a:buFont typeface="Calibri" panose="020F0502020204030204" pitchFamily="34" charset="0"/>
              <a:buAutoNum type="arabicPeriod"/>
            </a:pPr>
            <a:r>
              <a:rPr lang="en-US" altLang="en-US" sz="3200" dirty="0">
                <a:solidFill>
                  <a:schemeClr val="tx1"/>
                </a:solidFill>
              </a:rPr>
              <a:t>Discuss</a:t>
            </a:r>
            <a:r>
              <a:rPr lang="en-US" altLang="en-US" sz="3200" b="0" dirty="0">
                <a:solidFill>
                  <a:schemeClr val="tx1"/>
                </a:solidFill>
              </a:rPr>
              <a:t> the </a:t>
            </a:r>
            <a:r>
              <a:rPr lang="en-US" altLang="en-US" sz="3200" dirty="0">
                <a:solidFill>
                  <a:schemeClr val="tx1"/>
                </a:solidFill>
              </a:rPr>
              <a:t>relevance</a:t>
            </a:r>
            <a:r>
              <a:rPr lang="en-US" altLang="en-US" sz="3200" b="0" dirty="0">
                <a:solidFill>
                  <a:schemeClr val="tx1"/>
                </a:solidFill>
              </a:rPr>
              <a:t> of treating AS</a:t>
            </a:r>
          </a:p>
          <a:p>
            <a:pPr marL="514350" indent="-514350">
              <a:lnSpc>
                <a:spcPct val="100000"/>
              </a:lnSpc>
              <a:spcBef>
                <a:spcPts val="600"/>
              </a:spcBef>
              <a:spcAft>
                <a:spcPts val="600"/>
              </a:spcAft>
              <a:buFont typeface="Calibri" panose="020F0502020204030204" pitchFamily="34" charset="0"/>
              <a:buAutoNum type="arabicPeriod"/>
            </a:pPr>
            <a:r>
              <a:rPr lang="en-US" altLang="en-US" sz="3200" dirty="0">
                <a:solidFill>
                  <a:schemeClr val="tx1"/>
                </a:solidFill>
              </a:rPr>
              <a:t>Present</a:t>
            </a:r>
            <a:r>
              <a:rPr lang="en-US" altLang="en-US" sz="3200" b="0" dirty="0">
                <a:solidFill>
                  <a:schemeClr val="tx1"/>
                </a:solidFill>
              </a:rPr>
              <a:t> a current cognitive-behavioral </a:t>
            </a:r>
            <a:r>
              <a:rPr lang="en-US" altLang="en-US" sz="3200" dirty="0">
                <a:solidFill>
                  <a:schemeClr val="tx1"/>
                </a:solidFill>
              </a:rPr>
              <a:t>treatment</a:t>
            </a:r>
            <a:r>
              <a:rPr lang="en-US" altLang="en-US" sz="3200" b="0" dirty="0">
                <a:solidFill>
                  <a:schemeClr val="tx1"/>
                </a:solidFill>
              </a:rPr>
              <a:t> for AS (</a:t>
            </a:r>
            <a:r>
              <a:rPr lang="en-US" altLang="en-US" sz="3200" dirty="0">
                <a:solidFill>
                  <a:schemeClr val="tx1"/>
                </a:solidFill>
              </a:rPr>
              <a:t>CAST</a:t>
            </a:r>
            <a:r>
              <a:rPr lang="en-US" altLang="en-US" sz="3200" b="0" dirty="0">
                <a:solidFill>
                  <a:schemeClr val="tx1"/>
                </a:solidFill>
              </a:rPr>
              <a:t>)</a:t>
            </a:r>
          </a:p>
          <a:p>
            <a:pPr marL="514350" indent="-514350"/>
            <a:endParaRPr lang="en-US" altLang="en-US" dirty="0"/>
          </a:p>
        </p:txBody>
      </p:sp>
      <p:sp>
        <p:nvSpPr>
          <p:cNvPr id="16387" name="Title 2"/>
          <p:cNvSpPr>
            <a:spLocks noGrp="1"/>
          </p:cNvSpPr>
          <p:nvPr>
            <p:ph type="ctrTitle"/>
          </p:nvPr>
        </p:nvSpPr>
        <p:spPr>
          <a:xfrm>
            <a:off x="304800" y="688975"/>
            <a:ext cx="8483600" cy="381000"/>
          </a:xfrm>
        </p:spPr>
        <p:txBody>
          <a:bodyPr>
            <a:noAutofit/>
          </a:bodyPr>
          <a:lstStyle/>
          <a:p>
            <a:pPr>
              <a:defRPr/>
            </a:pPr>
            <a:r>
              <a:rPr lang="en-US" altLang="en-US" sz="3200" dirty="0"/>
              <a:t>Learning Objectives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1000"/>
                                        <p:tgtEl>
                                          <p:spTgt spid="12290">
                                            <p:txEl>
                                              <p:pRg st="0" end="0"/>
                                            </p:txEl>
                                          </p:spTgt>
                                        </p:tgtEl>
                                      </p:cBhvr>
                                    </p:animEffect>
                                    <p:anim calcmode="lin" valueType="num">
                                      <p:cBhvr>
                                        <p:cTn id="8" dur="10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0">
                                            <p:txEl>
                                              <p:pRg st="1" end="1"/>
                                            </p:txEl>
                                          </p:spTgt>
                                        </p:tgtEl>
                                        <p:attrNameLst>
                                          <p:attrName>style.visibility</p:attrName>
                                        </p:attrNameLst>
                                      </p:cBhvr>
                                      <p:to>
                                        <p:strVal val="visible"/>
                                      </p:to>
                                    </p:set>
                                    <p:animEffect transition="in" filter="fade">
                                      <p:cBhvr>
                                        <p:cTn id="14" dur="1000"/>
                                        <p:tgtEl>
                                          <p:spTgt spid="12290">
                                            <p:txEl>
                                              <p:pRg st="1" end="1"/>
                                            </p:txEl>
                                          </p:spTgt>
                                        </p:tgtEl>
                                      </p:cBhvr>
                                    </p:animEffect>
                                    <p:anim calcmode="lin" valueType="num">
                                      <p:cBhvr>
                                        <p:cTn id="15" dur="10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0">
                                            <p:txEl>
                                              <p:pRg st="2" end="2"/>
                                            </p:txEl>
                                          </p:spTgt>
                                        </p:tgtEl>
                                        <p:attrNameLst>
                                          <p:attrName>style.visibility</p:attrName>
                                        </p:attrNameLst>
                                      </p:cBhvr>
                                      <p:to>
                                        <p:strVal val="visible"/>
                                      </p:to>
                                    </p:set>
                                    <p:animEffect transition="in" filter="fade">
                                      <p:cBhvr>
                                        <p:cTn id="21" dur="1000"/>
                                        <p:tgtEl>
                                          <p:spTgt spid="12290">
                                            <p:txEl>
                                              <p:pRg st="2" end="2"/>
                                            </p:txEl>
                                          </p:spTgt>
                                        </p:tgtEl>
                                      </p:cBhvr>
                                    </p:animEffect>
                                    <p:anim calcmode="lin" valueType="num">
                                      <p:cBhvr>
                                        <p:cTn id="22" dur="10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29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5"/>
          <p:cNvSpPr>
            <a:spLocks noGrp="1"/>
          </p:cNvSpPr>
          <p:nvPr>
            <p:ph idx="1"/>
          </p:nvPr>
        </p:nvSpPr>
        <p:spPr>
          <a:xfrm>
            <a:off x="301625" y="967667"/>
            <a:ext cx="8486775" cy="3749675"/>
          </a:xfrm>
        </p:spPr>
        <p:txBody>
          <a:bodyPr/>
          <a:lstStyle/>
          <a:p>
            <a:pPr marL="457200" indent="-457200">
              <a:buFont typeface="Arial" panose="020B0604020202020204" pitchFamily="34" charset="0"/>
              <a:buChar char="•"/>
            </a:pPr>
            <a:r>
              <a:rPr lang="en-US" altLang="en-US" sz="2000" b="0" dirty="0">
                <a:solidFill>
                  <a:schemeClr val="tx1"/>
                </a:solidFill>
              </a:rPr>
              <a:t>Predominantly male (82.4%), White (88.2%), with a combat deployment (94.1%)</a:t>
            </a:r>
          </a:p>
        </p:txBody>
      </p:sp>
      <p:sp>
        <p:nvSpPr>
          <p:cNvPr id="24579" name="Title 4"/>
          <p:cNvSpPr>
            <a:spLocks noGrp="1"/>
          </p:cNvSpPr>
          <p:nvPr>
            <p:ph type="ctrTitle"/>
          </p:nvPr>
        </p:nvSpPr>
        <p:spPr>
          <a:xfrm>
            <a:off x="301625" y="463550"/>
            <a:ext cx="8483600" cy="381000"/>
          </a:xfrm>
        </p:spPr>
        <p:txBody>
          <a:bodyPr>
            <a:noAutofit/>
          </a:bodyPr>
          <a:lstStyle/>
          <a:p>
            <a:pPr>
              <a:defRPr/>
            </a:pPr>
            <a:r>
              <a:rPr lang="en-US" altLang="en-US" sz="3200" dirty="0"/>
              <a:t>Sample Characteristics (N = 17)</a:t>
            </a:r>
          </a:p>
        </p:txBody>
      </p:sp>
      <p:graphicFrame>
        <p:nvGraphicFramePr>
          <p:cNvPr id="3" name="Table 2"/>
          <p:cNvGraphicFramePr>
            <a:graphicFrameLocks noGrp="1"/>
          </p:cNvGraphicFramePr>
          <p:nvPr/>
        </p:nvGraphicFramePr>
        <p:xfrm>
          <a:off x="409575" y="1489075"/>
          <a:ext cx="3797300" cy="2463803"/>
        </p:xfrm>
        <a:graphic>
          <a:graphicData uri="http://schemas.openxmlformats.org/drawingml/2006/table">
            <a:tbl>
              <a:tblPr/>
              <a:tblGrid>
                <a:gridCol w="793750">
                  <a:extLst>
                    <a:ext uri="{9D8B030D-6E8A-4147-A177-3AD203B41FA5}">
                      <a16:colId xmlns:a16="http://schemas.microsoft.com/office/drawing/2014/main" val="3782124077"/>
                    </a:ext>
                  </a:extLst>
                </a:gridCol>
                <a:gridCol w="1238250">
                  <a:extLst>
                    <a:ext uri="{9D8B030D-6E8A-4147-A177-3AD203B41FA5}">
                      <a16:colId xmlns:a16="http://schemas.microsoft.com/office/drawing/2014/main" val="3487308592"/>
                    </a:ext>
                  </a:extLst>
                </a:gridCol>
                <a:gridCol w="1765300">
                  <a:extLst>
                    <a:ext uri="{9D8B030D-6E8A-4147-A177-3AD203B41FA5}">
                      <a16:colId xmlns:a16="http://schemas.microsoft.com/office/drawing/2014/main" val="3910819894"/>
                    </a:ext>
                  </a:extLst>
                </a:gridCol>
              </a:tblGrid>
              <a:tr h="358775">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Mean (SD)</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Median (Range)</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656626816"/>
                  </a:ext>
                </a:extLst>
              </a:tr>
              <a:tr h="350838">
                <a:tc gridSpan="3">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Age</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4889170"/>
                  </a:ext>
                </a:extLst>
              </a:tr>
              <a:tr h="350838">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34.8 (6.21)</a:t>
                      </a:r>
                      <a:endParaRPr kumimoji="0" lang="en-US" alt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35 (26,46)</a:t>
                      </a:r>
                      <a:endParaRPr kumimoji="0" lang="en-US" alt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721604672"/>
                  </a:ext>
                </a:extLst>
              </a:tr>
              <a:tr h="350838">
                <a:tc gridSpan="3">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Number of Deployments</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296483"/>
                  </a:ext>
                </a:extLst>
              </a:tr>
              <a:tr h="350838">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2.88 (1.96)</a:t>
                      </a:r>
                      <a:endParaRPr kumimoji="0" lang="en-US" alt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2 (0,8)</a:t>
                      </a:r>
                      <a:endParaRPr kumimoji="0" lang="en-US" alt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388577043"/>
                  </a:ext>
                </a:extLst>
              </a:tr>
              <a:tr h="350838">
                <a:tc gridSpan="3">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TBI (OSU-TBI-ID)</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2722708"/>
                  </a:ext>
                </a:extLst>
              </a:tr>
              <a:tr h="350838">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 </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4.2 (2.2)</a:t>
                      </a:r>
                      <a:endParaRPr kumimoji="0" lang="en-US" alt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4 (1 ,10)</a:t>
                      </a:r>
                      <a:endParaRPr kumimoji="0" lang="en-US" alt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980806104"/>
                  </a:ext>
                </a:extLst>
              </a:tr>
            </a:tbl>
          </a:graphicData>
        </a:graphic>
      </p:graphicFrame>
      <p:graphicFrame>
        <p:nvGraphicFramePr>
          <p:cNvPr id="5" name="Chart 4"/>
          <p:cNvGraphicFramePr>
            <a:graphicFrameLocks/>
          </p:cNvGraphicFramePr>
          <p:nvPr/>
        </p:nvGraphicFramePr>
        <p:xfrm>
          <a:off x="4654235" y="1225551"/>
          <a:ext cx="4241383" cy="32339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3657600" y="2046798"/>
          <a:ext cx="5383163" cy="3062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nvGraphicFramePr>
        <p:xfrm>
          <a:off x="295275" y="749300"/>
          <a:ext cx="3362325" cy="1754190"/>
        </p:xfrm>
        <a:graphic>
          <a:graphicData uri="http://schemas.openxmlformats.org/drawingml/2006/table">
            <a:tbl>
              <a:tblPr/>
              <a:tblGrid>
                <a:gridCol w="365125">
                  <a:extLst>
                    <a:ext uri="{9D8B030D-6E8A-4147-A177-3AD203B41FA5}">
                      <a16:colId xmlns:a16="http://schemas.microsoft.com/office/drawing/2014/main" val="399802485"/>
                    </a:ext>
                  </a:extLst>
                </a:gridCol>
                <a:gridCol w="1350963">
                  <a:extLst>
                    <a:ext uri="{9D8B030D-6E8A-4147-A177-3AD203B41FA5}">
                      <a16:colId xmlns:a16="http://schemas.microsoft.com/office/drawing/2014/main" val="3504711474"/>
                    </a:ext>
                  </a:extLst>
                </a:gridCol>
                <a:gridCol w="1646237">
                  <a:extLst>
                    <a:ext uri="{9D8B030D-6E8A-4147-A177-3AD203B41FA5}">
                      <a16:colId xmlns:a16="http://schemas.microsoft.com/office/drawing/2014/main" val="4130105436"/>
                    </a:ext>
                  </a:extLst>
                </a:gridCol>
              </a:tblGrid>
              <a:tr h="350838">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endParaRPr>
                    </a:p>
                  </a:txBody>
                  <a:tcPr marL="68585" marR="6858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Mean (SD)</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68585" marR="6858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Median (Range)</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68585" marR="6858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611890459"/>
                  </a:ext>
                </a:extLst>
              </a:tr>
              <a:tr h="350838">
                <a:tc gridSpan="3">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PCL Symptom Severity (N = 16)</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68585" marR="6858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6487683"/>
                  </a:ext>
                </a:extLst>
              </a:tr>
              <a:tr h="350838">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 </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68585" marR="6858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40.5 (19.2)</a:t>
                      </a:r>
                      <a:endParaRPr kumimoji="0" lang="en-US" alt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40 (3, 71)</a:t>
                      </a:r>
                      <a:endParaRPr kumimoji="0" lang="en-US" alt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442359408"/>
                  </a:ext>
                </a:extLst>
              </a:tr>
              <a:tr h="350838">
                <a:tc gridSpan="3">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BDI Score (N = 16)</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68585" marR="6858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7564697"/>
                  </a:ext>
                </a:extLst>
              </a:tr>
              <a:tr h="350838">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 </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endParaRPr>
                    </a:p>
                  </a:txBody>
                  <a:tcPr marL="68585" marR="6858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24.6 (11.6)</a:t>
                      </a:r>
                      <a:endParaRPr kumimoji="0" lang="en-US" alt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70000"/>
                        </a:lnSpc>
                        <a:spcBef>
                          <a:spcPct val="20000"/>
                        </a:spcBef>
                        <a:buFont typeface="Arial" panose="020B0604020202020204" pitchFamily="34" charset="0"/>
                        <a:defRPr sz="2800" b="1">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rgbClr val="00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i="1">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28.5 (0, 42)</a:t>
                      </a:r>
                      <a:endParaRPr kumimoji="0" lang="en-US" alt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endParaRPr>
                    </a:p>
                  </a:txBody>
                  <a:tcPr marL="68585" marR="6858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57677018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1"/>
          <p:cNvSpPr>
            <a:spLocks noGrp="1"/>
          </p:cNvSpPr>
          <p:nvPr>
            <p:ph idx="1"/>
          </p:nvPr>
        </p:nvSpPr>
        <p:spPr>
          <a:xfrm>
            <a:off x="301625" y="725488"/>
            <a:ext cx="8486775" cy="4330700"/>
          </a:xfrm>
        </p:spPr>
        <p:txBody>
          <a:bodyPr/>
          <a:lstStyle/>
          <a:p>
            <a:pPr algn="ctr"/>
            <a:endParaRPr lang="en-US" altLang="en-US" sz="3200" dirty="0"/>
          </a:p>
          <a:p>
            <a:pPr algn="ctr"/>
            <a:endParaRPr lang="en-US" altLang="en-US" sz="2800" dirty="0"/>
          </a:p>
          <a:p>
            <a:r>
              <a:rPr lang="en-US" altLang="en-US" sz="2800" dirty="0">
                <a:solidFill>
                  <a:schemeClr val="tx1"/>
                </a:solidFill>
              </a:rPr>
              <a:t>Acceptability</a:t>
            </a:r>
            <a:r>
              <a:rPr lang="en-US" altLang="en-US" sz="2800" baseline="30000" dirty="0">
                <a:solidFill>
                  <a:schemeClr val="tx1"/>
                </a:solidFill>
              </a:rPr>
              <a:t>15</a:t>
            </a:r>
            <a:r>
              <a:rPr lang="en-US" altLang="en-US" sz="2800" dirty="0">
                <a:solidFill>
                  <a:schemeClr val="tx1"/>
                </a:solidFill>
              </a:rPr>
              <a:t>: </a:t>
            </a:r>
            <a:r>
              <a:rPr lang="en-US" altLang="en-US" sz="2800" b="0" dirty="0">
                <a:solidFill>
                  <a:schemeClr val="tx1"/>
                </a:solidFill>
              </a:rPr>
              <a:t>Veterans’ perceived suitability of the intervention</a:t>
            </a:r>
          </a:p>
          <a:p>
            <a:r>
              <a:rPr lang="en-US" altLang="en-US" b="0" dirty="0">
                <a:solidFill>
                  <a:schemeClr val="tx1"/>
                </a:solidFill>
              </a:rPr>
              <a:t>	</a:t>
            </a:r>
            <a:r>
              <a:rPr lang="en-US" altLang="en-US" b="0" i="1" dirty="0">
                <a:solidFill>
                  <a:schemeClr val="tx1"/>
                </a:solidFill>
              </a:rPr>
              <a:t>Assessed by</a:t>
            </a:r>
            <a:r>
              <a:rPr lang="en-US" altLang="en-US" b="0" dirty="0">
                <a:solidFill>
                  <a:schemeClr val="tx1"/>
                </a:solidFill>
              </a:rPr>
              <a:t>:</a:t>
            </a:r>
          </a:p>
          <a:p>
            <a:pPr marL="1600200" lvl="2" indent="-457200"/>
            <a:r>
              <a:rPr lang="en-US" altLang="en-US" sz="2400" dirty="0">
                <a:solidFill>
                  <a:schemeClr val="tx1"/>
                </a:solidFill>
              </a:rPr>
              <a:t>Client Satisfaction Questionnaire</a:t>
            </a:r>
          </a:p>
          <a:p>
            <a:pPr marL="1600200" lvl="2" indent="-457200"/>
            <a:r>
              <a:rPr lang="en-US" altLang="en-US" sz="2400" dirty="0">
                <a:solidFill>
                  <a:schemeClr val="tx1"/>
                </a:solidFill>
              </a:rPr>
              <a:t>Narrative Evaluation Interview (qualitative interview)</a:t>
            </a:r>
          </a:p>
          <a:p>
            <a:endParaRPr lang="en-US" altLang="en-US" dirty="0"/>
          </a:p>
          <a:p>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1"/>
          <p:cNvSpPr>
            <a:spLocks noGrp="1"/>
          </p:cNvSpPr>
          <p:nvPr>
            <p:ph idx="1"/>
          </p:nvPr>
        </p:nvSpPr>
        <p:spPr>
          <a:xfrm>
            <a:off x="304800" y="1257300"/>
            <a:ext cx="8486775" cy="3560763"/>
          </a:xfrm>
        </p:spPr>
        <p:txBody>
          <a:bodyPr/>
          <a:lstStyle/>
          <a:p>
            <a:pPr marL="457200" indent="-457200">
              <a:buFont typeface="Arial" panose="020B0604020202020204" pitchFamily="34" charset="0"/>
              <a:buChar char="•"/>
            </a:pPr>
            <a:r>
              <a:rPr lang="en-US" altLang="en-US" b="0">
                <a:solidFill>
                  <a:schemeClr val="tx1"/>
                </a:solidFill>
              </a:rPr>
              <a:t>8 item self-report measure used to assess participants</a:t>
            </a:r>
            <a:r>
              <a:rPr lang="ja-JP" altLang="en-US" b="0">
                <a:solidFill>
                  <a:schemeClr val="tx1"/>
                </a:solidFill>
              </a:rPr>
              <a:t>’</a:t>
            </a:r>
            <a:r>
              <a:rPr lang="en-US" altLang="ja-JP" b="0">
                <a:solidFill>
                  <a:schemeClr val="tx1"/>
                </a:solidFill>
              </a:rPr>
              <a:t> satisfaction with the CAST intervention</a:t>
            </a:r>
          </a:p>
          <a:p>
            <a:pPr marL="457200" indent="-457200"/>
            <a:endParaRPr lang="en-US" altLang="en-US" b="0">
              <a:solidFill>
                <a:schemeClr val="tx1"/>
              </a:solidFill>
            </a:endParaRPr>
          </a:p>
          <a:p>
            <a:pPr marL="457200" indent="-457200">
              <a:buFont typeface="Arial" panose="020B0604020202020204" pitchFamily="34" charset="0"/>
              <a:buChar char="•"/>
            </a:pPr>
            <a:r>
              <a:rPr lang="en-US" altLang="en-US" b="0">
                <a:solidFill>
                  <a:schemeClr val="tx1"/>
                </a:solidFill>
              </a:rPr>
              <a:t>Rated on a 4-point Likert scale </a:t>
            </a:r>
          </a:p>
          <a:p>
            <a:pPr marL="457200" indent="-457200"/>
            <a:endParaRPr lang="en-US" altLang="en-US" b="0">
              <a:solidFill>
                <a:schemeClr val="tx1"/>
              </a:solidFill>
            </a:endParaRPr>
          </a:p>
          <a:p>
            <a:pPr marL="457200" indent="-457200">
              <a:buFont typeface="Arial" panose="020B0604020202020204" pitchFamily="34" charset="0"/>
              <a:buChar char="•"/>
            </a:pPr>
            <a:r>
              <a:rPr lang="en-US" altLang="en-US" b="0">
                <a:solidFill>
                  <a:schemeClr val="tx1"/>
                </a:solidFill>
              </a:rPr>
              <a:t>Acceptability determined as </a:t>
            </a:r>
            <a:r>
              <a:rPr lang="en-US" altLang="en-US" b="0" u="sng">
                <a:solidFill>
                  <a:schemeClr val="tx1"/>
                </a:solidFill>
              </a:rPr>
              <a:t>&gt;</a:t>
            </a:r>
            <a:r>
              <a:rPr lang="en-US" altLang="en-US" b="0">
                <a:solidFill>
                  <a:schemeClr val="tx1"/>
                </a:solidFill>
              </a:rPr>
              <a:t> 70% of participants scoring </a:t>
            </a:r>
            <a:r>
              <a:rPr lang="en-US" altLang="en-US" b="0" u="sng">
                <a:solidFill>
                  <a:schemeClr val="tx1"/>
                </a:solidFill>
              </a:rPr>
              <a:t>&gt;</a:t>
            </a:r>
            <a:r>
              <a:rPr lang="en-US" altLang="en-US" b="0">
                <a:solidFill>
                  <a:schemeClr val="tx1"/>
                </a:solidFill>
              </a:rPr>
              <a:t> 24</a:t>
            </a:r>
          </a:p>
        </p:txBody>
      </p:sp>
      <p:sp>
        <p:nvSpPr>
          <p:cNvPr id="36867" name="Title 2"/>
          <p:cNvSpPr>
            <a:spLocks noGrp="1"/>
          </p:cNvSpPr>
          <p:nvPr>
            <p:ph type="ctrTitle"/>
          </p:nvPr>
        </p:nvSpPr>
        <p:spPr>
          <a:xfrm>
            <a:off x="304800" y="652463"/>
            <a:ext cx="8483600" cy="381000"/>
          </a:xfrm>
        </p:spPr>
        <p:txBody>
          <a:bodyPr>
            <a:normAutofit fontScale="90000"/>
          </a:bodyPr>
          <a:lstStyle/>
          <a:p>
            <a:pPr>
              <a:defRPr/>
            </a:pPr>
            <a:r>
              <a:rPr lang="en-US" altLang="en-US" sz="3200"/>
              <a:t>Client Satisfaction Questionnaire (CSQ)</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157163" y="514349"/>
          <a:ext cx="8986837" cy="44862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1"/>
          <p:cNvSpPr>
            <a:spLocks noGrp="1"/>
          </p:cNvSpPr>
          <p:nvPr>
            <p:ph idx="1"/>
          </p:nvPr>
        </p:nvSpPr>
        <p:spPr>
          <a:xfrm>
            <a:off x="301625" y="1033463"/>
            <a:ext cx="8486775" cy="3560762"/>
          </a:xfrm>
        </p:spPr>
        <p:txBody>
          <a:bodyPr/>
          <a:lstStyle/>
          <a:p>
            <a:pPr marL="457200" indent="-457200">
              <a:buFont typeface="Arial" panose="020B0604020202020204" pitchFamily="34" charset="0"/>
              <a:buChar char="•"/>
            </a:pPr>
            <a:r>
              <a:rPr lang="en-US" altLang="en-US" b="0">
                <a:solidFill>
                  <a:schemeClr val="tx1"/>
                </a:solidFill>
              </a:rPr>
              <a:t>16 item semi-structured interview designed to elicit qualitative responses regarding 4 domains:</a:t>
            </a:r>
          </a:p>
          <a:p>
            <a:pPr marL="914400" lvl="1" indent="-457200">
              <a:buFont typeface="Arial" panose="020B0604020202020204" pitchFamily="34" charset="0"/>
              <a:buChar char="•"/>
            </a:pPr>
            <a:r>
              <a:rPr lang="en-US" altLang="en-US">
                <a:solidFill>
                  <a:srgbClr val="003F72"/>
                </a:solidFill>
              </a:rPr>
              <a:t>Description of the intervention process</a:t>
            </a:r>
          </a:p>
          <a:p>
            <a:pPr marL="914400" lvl="1" indent="-457200">
              <a:buFont typeface="Arial" panose="020B0604020202020204" pitchFamily="34" charset="0"/>
              <a:buChar char="•"/>
            </a:pPr>
            <a:r>
              <a:rPr lang="en-US" altLang="en-US">
                <a:solidFill>
                  <a:srgbClr val="003F72"/>
                </a:solidFill>
              </a:rPr>
              <a:t>Description of the intervention outcome</a:t>
            </a:r>
          </a:p>
          <a:p>
            <a:pPr marL="914400" lvl="1" indent="-457200">
              <a:buFont typeface="Arial" panose="020B0604020202020204" pitchFamily="34" charset="0"/>
              <a:buChar char="•"/>
            </a:pPr>
            <a:r>
              <a:rPr lang="en-US" altLang="en-US">
                <a:solidFill>
                  <a:srgbClr val="003F72"/>
                </a:solidFill>
              </a:rPr>
              <a:t>Evaluation of the intervention process</a:t>
            </a:r>
          </a:p>
          <a:p>
            <a:pPr marL="914400" lvl="1" indent="-457200">
              <a:buFont typeface="Arial" panose="020B0604020202020204" pitchFamily="34" charset="0"/>
              <a:buChar char="•"/>
            </a:pPr>
            <a:r>
              <a:rPr lang="en-US" altLang="en-US">
                <a:solidFill>
                  <a:srgbClr val="003F72"/>
                </a:solidFill>
              </a:rPr>
              <a:t>Evaluation of the intervention outcome</a:t>
            </a:r>
          </a:p>
          <a:p>
            <a:pPr marL="914400" lvl="1" indent="-457200">
              <a:buFont typeface="Arial" panose="020B0604020202020204" pitchFamily="34" charset="0"/>
              <a:buChar char="•"/>
            </a:pPr>
            <a:endParaRPr lang="en-US" altLang="en-US"/>
          </a:p>
          <a:p>
            <a:pPr marL="457200" indent="-457200">
              <a:buFont typeface="Arial" panose="020B0604020202020204" pitchFamily="34" charset="0"/>
              <a:buChar char="•"/>
            </a:pPr>
            <a:r>
              <a:rPr lang="en-US" altLang="en-US" b="0">
                <a:solidFill>
                  <a:schemeClr val="tx1"/>
                </a:solidFill>
              </a:rPr>
              <a:t>Addition of 2 study specific questions:</a:t>
            </a:r>
          </a:p>
          <a:p>
            <a:pPr marL="914400" lvl="1" indent="-457200">
              <a:buFont typeface="Arial" panose="020B0604020202020204" pitchFamily="34" charset="0"/>
              <a:buChar char="•"/>
            </a:pPr>
            <a:r>
              <a:rPr lang="en-US" altLang="en-US">
                <a:solidFill>
                  <a:srgbClr val="003F72"/>
                </a:solidFill>
              </a:rPr>
              <a:t>Did the intervention change the way you look at your anxiety symptoms?</a:t>
            </a:r>
          </a:p>
          <a:p>
            <a:pPr marL="914400" lvl="1" indent="-457200">
              <a:buFont typeface="Arial" panose="020B0604020202020204" pitchFamily="34" charset="0"/>
              <a:buChar char="•"/>
            </a:pPr>
            <a:r>
              <a:rPr lang="en-US" altLang="en-US">
                <a:solidFill>
                  <a:srgbClr val="003F72"/>
                </a:solidFill>
              </a:rPr>
              <a:t>Did the intervention change the way you look at your physical symptoms?</a:t>
            </a:r>
          </a:p>
          <a:p>
            <a:pPr marL="914400" lvl="1" indent="-457200">
              <a:buFont typeface="Arial" panose="020B0604020202020204" pitchFamily="34" charset="0"/>
              <a:buChar char="•"/>
            </a:pPr>
            <a:endParaRPr lang="en-US" altLang="en-US"/>
          </a:p>
        </p:txBody>
      </p:sp>
      <p:sp>
        <p:nvSpPr>
          <p:cNvPr id="38915" name="Title 2"/>
          <p:cNvSpPr>
            <a:spLocks noGrp="1"/>
          </p:cNvSpPr>
          <p:nvPr>
            <p:ph type="ctrTitle"/>
          </p:nvPr>
        </p:nvSpPr>
        <p:spPr>
          <a:xfrm>
            <a:off x="304800" y="652463"/>
            <a:ext cx="8483600" cy="381000"/>
          </a:xfrm>
        </p:spPr>
        <p:txBody>
          <a:bodyPr>
            <a:normAutofit fontScale="90000"/>
          </a:bodyPr>
          <a:lstStyle/>
          <a:p>
            <a:pPr>
              <a:defRPr/>
            </a:pPr>
            <a:r>
              <a:rPr lang="en-US" altLang="en-US" sz="3200"/>
              <a:t>Narrative Evaluation Interview (NEII)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455613" y="933450"/>
            <a:ext cx="8486775" cy="3989388"/>
          </a:xfrm>
        </p:spPr>
        <p:txBody>
          <a:bodyPr/>
          <a:lstStyle/>
          <a:p>
            <a:r>
              <a:rPr lang="en-US" altLang="en-US" sz="2800" b="0" dirty="0">
                <a:solidFill>
                  <a:schemeClr val="tx1"/>
                </a:solidFill>
              </a:rPr>
              <a:t>Theme 1: Increased understanding of stress &amp; stress response</a:t>
            </a:r>
          </a:p>
          <a:p>
            <a:endParaRPr lang="en-US" altLang="en-US" sz="2800" b="0" dirty="0">
              <a:solidFill>
                <a:schemeClr val="tx1"/>
              </a:solidFill>
            </a:endParaRPr>
          </a:p>
          <a:p>
            <a:r>
              <a:rPr lang="en-US" altLang="en-US" sz="2400" b="0" i="1" dirty="0"/>
              <a:t>“Ways to combat the feelings of stress. More of a general knowledge of things that you may not have known before”</a:t>
            </a:r>
          </a:p>
          <a:p>
            <a:endParaRPr lang="en-US" altLang="en-US" sz="1800" b="0" i="1" dirty="0"/>
          </a:p>
          <a:p>
            <a:r>
              <a:rPr lang="en-US" altLang="en-US" sz="2400" b="0" i="1" dirty="0">
                <a:solidFill>
                  <a:srgbClr val="003F72"/>
                </a:solidFill>
              </a:rPr>
              <a:t>“I have a better understanding about what physical responses the body has and what those responses cause rather than what it doesn’t cause.  For example the hyperventilation does not cause fainting. Also its good to talk about stuff”</a:t>
            </a:r>
          </a:p>
          <a:p>
            <a:endParaRPr lang="en-US" altLang="en-US" sz="3200" dirty="0">
              <a:solidFill>
                <a:schemeClr val="tx1"/>
              </a:solidFill>
            </a:endParaRPr>
          </a:p>
          <a:p>
            <a:endParaRPr lang="en-US" altLang="en-US" sz="3200" dirty="0">
              <a:solidFill>
                <a:schemeClr val="tx1"/>
              </a:solidFill>
            </a:endParaRPr>
          </a:p>
        </p:txBody>
      </p:sp>
      <p:sp>
        <p:nvSpPr>
          <p:cNvPr id="28675" name="Title 2"/>
          <p:cNvSpPr>
            <a:spLocks noGrp="1"/>
          </p:cNvSpPr>
          <p:nvPr>
            <p:ph type="ctrTitle"/>
          </p:nvPr>
        </p:nvSpPr>
        <p:spPr>
          <a:xfrm>
            <a:off x="301625" y="552450"/>
            <a:ext cx="8483600" cy="381000"/>
          </a:xfrm>
        </p:spPr>
        <p:txBody>
          <a:bodyPr>
            <a:noAutofit/>
          </a:bodyPr>
          <a:lstStyle/>
          <a:p>
            <a:r>
              <a:rPr lang="en-US" altLang="en-US" sz="3200" dirty="0"/>
              <a:t>Acceptability through the Veteran Lens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nodeType="clickEffect">
                                  <p:stCondLst>
                                    <p:cond delay="0"/>
                                  </p:stCondLst>
                                  <p:childTnLst>
                                    <p:animClr clrSpc="hsl" dir="cw">
                                      <p:cBhvr override="childStyle">
                                        <p:cTn id="6" dur="500" fill="hold"/>
                                        <p:tgtEl>
                                          <p:spTgt spid="38914">
                                            <p:txEl>
                                              <p:pRg st="2" end="2"/>
                                            </p:txEl>
                                          </p:spTgt>
                                        </p:tgtEl>
                                        <p:attrNameLst>
                                          <p:attrName>style.color</p:attrName>
                                        </p:attrNameLst>
                                      </p:cBhvr>
                                      <p:by>
                                        <p:hsl h="7200000" s="0" l="0"/>
                                      </p:by>
                                    </p:animClr>
                                    <p:animClr clrSpc="hsl" dir="cw">
                                      <p:cBhvr>
                                        <p:cTn id="7" dur="500" fill="hold"/>
                                        <p:tgtEl>
                                          <p:spTgt spid="38914">
                                            <p:txEl>
                                              <p:pRg st="2" end="2"/>
                                            </p:txEl>
                                          </p:spTgt>
                                        </p:tgtEl>
                                        <p:attrNameLst>
                                          <p:attrName>fillcolor</p:attrName>
                                        </p:attrNameLst>
                                      </p:cBhvr>
                                      <p:by>
                                        <p:hsl h="7200000" s="0" l="0"/>
                                      </p:by>
                                    </p:animClr>
                                    <p:animClr clrSpc="hsl" dir="cw">
                                      <p:cBhvr>
                                        <p:cTn id="8" dur="500" fill="hold"/>
                                        <p:tgtEl>
                                          <p:spTgt spid="38914">
                                            <p:txEl>
                                              <p:pRg st="2" end="2"/>
                                            </p:txEl>
                                          </p:spTgt>
                                        </p:tgtEl>
                                        <p:attrNameLst>
                                          <p:attrName>stroke.color</p:attrName>
                                        </p:attrNameLst>
                                      </p:cBhvr>
                                      <p:by>
                                        <p:hsl h="7200000" s="0" l="0"/>
                                      </p:by>
                                    </p:animClr>
                                    <p:set>
                                      <p:cBhvr>
                                        <p:cTn id="9" dur="500" fill="hold"/>
                                        <p:tgtEl>
                                          <p:spTgt spid="38914">
                                            <p:txEl>
                                              <p:pRg st="2" end="2"/>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8914">
                                            <p:txEl>
                                              <p:pRg st="4" end="4"/>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mph" presetSubtype="0" fill="hold" nodeType="clickEffect">
                                  <p:stCondLst>
                                    <p:cond delay="0"/>
                                  </p:stCondLst>
                                  <p:childTnLst>
                                    <p:animClr clrSpc="hsl" dir="cw">
                                      <p:cBhvr override="childStyle">
                                        <p:cTn id="21" dur="500" fill="hold"/>
                                        <p:tgtEl>
                                          <p:spTgt spid="38914">
                                            <p:txEl>
                                              <p:pRg st="4" end="4"/>
                                            </p:txEl>
                                          </p:spTgt>
                                        </p:tgtEl>
                                        <p:attrNameLst>
                                          <p:attrName>style.color</p:attrName>
                                        </p:attrNameLst>
                                      </p:cBhvr>
                                      <p:by>
                                        <p:hsl h="7200000" s="0" l="0"/>
                                      </p:by>
                                    </p:animClr>
                                    <p:animClr clrSpc="hsl" dir="cw">
                                      <p:cBhvr>
                                        <p:cTn id="22" dur="500" fill="hold"/>
                                        <p:tgtEl>
                                          <p:spTgt spid="38914">
                                            <p:txEl>
                                              <p:pRg st="4" end="4"/>
                                            </p:txEl>
                                          </p:spTgt>
                                        </p:tgtEl>
                                        <p:attrNameLst>
                                          <p:attrName>fillcolor</p:attrName>
                                        </p:attrNameLst>
                                      </p:cBhvr>
                                      <p:by>
                                        <p:hsl h="7200000" s="0" l="0"/>
                                      </p:by>
                                    </p:animClr>
                                    <p:animClr clrSpc="hsl" dir="cw">
                                      <p:cBhvr>
                                        <p:cTn id="23" dur="500" fill="hold"/>
                                        <p:tgtEl>
                                          <p:spTgt spid="38914">
                                            <p:txEl>
                                              <p:pRg st="4" end="4"/>
                                            </p:txEl>
                                          </p:spTgt>
                                        </p:tgtEl>
                                        <p:attrNameLst>
                                          <p:attrName>stroke.color</p:attrName>
                                        </p:attrNameLst>
                                      </p:cBhvr>
                                      <p:by>
                                        <p:hsl h="7200000" s="0" l="0"/>
                                      </p:by>
                                    </p:animClr>
                                    <p:set>
                                      <p:cBhvr>
                                        <p:cTn id="24" dur="500" fill="hold"/>
                                        <p:tgtEl>
                                          <p:spTgt spid="3891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301625" y="830263"/>
            <a:ext cx="8486775" cy="4144962"/>
          </a:xfrm>
        </p:spPr>
        <p:txBody>
          <a:bodyPr/>
          <a:lstStyle/>
          <a:p>
            <a:r>
              <a:rPr lang="en-US" altLang="en-US" sz="2800" b="0">
                <a:solidFill>
                  <a:schemeClr val="tx1"/>
                </a:solidFill>
              </a:rPr>
              <a:t>Theme 2: CAST </a:t>
            </a:r>
            <a:r>
              <a:rPr lang="en-US" altLang="en-US" sz="2800">
                <a:solidFill>
                  <a:schemeClr val="tx1"/>
                </a:solidFill>
              </a:rPr>
              <a:t>debunks myths </a:t>
            </a:r>
            <a:r>
              <a:rPr lang="en-US" altLang="en-US" sz="2800" b="0">
                <a:solidFill>
                  <a:schemeClr val="tx1"/>
                </a:solidFill>
              </a:rPr>
              <a:t>about stress</a:t>
            </a:r>
          </a:p>
          <a:p>
            <a:endParaRPr lang="en-US" altLang="en-US" sz="2400" b="0">
              <a:solidFill>
                <a:schemeClr val="tx1"/>
              </a:solidFill>
            </a:endParaRPr>
          </a:p>
          <a:p>
            <a:r>
              <a:rPr lang="en-US" altLang="en-US" sz="2400" b="0" i="1"/>
              <a:t>“So what I got from it was the information between the myths versus the realities of the physical responses “</a:t>
            </a:r>
          </a:p>
          <a:p>
            <a:endParaRPr lang="en-US" altLang="en-US" sz="1800" b="0" i="1">
              <a:solidFill>
                <a:schemeClr val="tx1"/>
              </a:solidFill>
            </a:endParaRPr>
          </a:p>
          <a:p>
            <a:r>
              <a:rPr lang="en-US" altLang="en-US" sz="2400" b="0" i="1">
                <a:solidFill>
                  <a:srgbClr val="003F72"/>
                </a:solidFill>
              </a:rPr>
              <a:t>“Focusing on [the myths] and actually addressing those, and then having the practical part of it that someone can actually relate to” </a:t>
            </a:r>
          </a:p>
          <a:p>
            <a:endParaRPr lang="en-US" altLang="en-US" sz="2400" b="0" i="1"/>
          </a:p>
          <a:p>
            <a:r>
              <a:rPr lang="en-US" altLang="en-US" sz="2400" b="0" i="1"/>
              <a:t>“Yes, I was just realizing that my heartbeat is really crazy doesn’t mean I’m just going to keel over and die or having an upset stomach it doesn’t mean something is terribly wrong. Its just the body’s physical reactions to endorphins being released”</a:t>
            </a:r>
            <a:endParaRPr lang="en-US" altLang="ja-JP" sz="2400" b="0" i="1">
              <a:solidFill>
                <a:schemeClr val="tx1"/>
              </a:solidFill>
            </a:endParaRPr>
          </a:p>
          <a:p>
            <a:endParaRPr lang="en-US" altLang="en-US" sz="3200">
              <a:solidFill>
                <a:schemeClr val="tx1"/>
              </a:solidFill>
            </a:endParaRPr>
          </a:p>
          <a:p>
            <a:endParaRPr lang="en-US" altLang="en-US" sz="3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9938">
                                            <p:txEl>
                                              <p:pRg st="2" end="2"/>
                                            </p:txEl>
                                          </p:spTgt>
                                        </p:tgtEl>
                                        <p:attrNameLst>
                                          <p:attrName>style.color</p:attrName>
                                        </p:attrNameLst>
                                      </p:cBhvr>
                                      <p:to>
                                        <p:clrVal>
                                          <a:schemeClr val="accent2"/>
                                        </p:clrVal>
                                      </p:to>
                                    </p:set>
                                    <p:set>
                                      <p:cBhvr>
                                        <p:cTn id="7" dur="500" fill="hold"/>
                                        <p:tgtEl>
                                          <p:spTgt spid="39938">
                                            <p:txEl>
                                              <p:pRg st="2" end="2"/>
                                            </p:txEl>
                                          </p:spTgt>
                                        </p:tgtEl>
                                        <p:attrNameLst>
                                          <p:attrName>fillcolor</p:attrName>
                                        </p:attrNameLst>
                                      </p:cBhvr>
                                      <p:to>
                                        <p:clrVal>
                                          <a:schemeClr val="accent2"/>
                                        </p:clrVal>
                                      </p:to>
                                    </p:set>
                                    <p:set>
                                      <p:cBhvr>
                                        <p:cTn id="8" dur="500" fill="hold"/>
                                        <p:tgtEl>
                                          <p:spTgt spid="39938">
                                            <p:txEl>
                                              <p:pRg st="2" end="2"/>
                                            </p:txEl>
                                          </p:spTgt>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iterate type="lt">
                                    <p:tmAbs val="0"/>
                                  </p:iterate>
                                  <p:childTnLst>
                                    <p:set>
                                      <p:cBhvr>
                                        <p:cTn id="12"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iterate type="lt">
                                    <p:tmAbs val="0"/>
                                  </p:iterate>
                                  <p:childTnLst>
                                    <p:set>
                                      <p:cBhvr>
                                        <p:cTn id="16" dur="1" fill="hold">
                                          <p:stCondLst>
                                            <p:cond delay="0"/>
                                          </p:stCondLst>
                                        </p:cTn>
                                        <p:tgtEl>
                                          <p:spTgt spid="39938">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mph" presetSubtype="0" fill="hold" nodeType="clickEffect">
                                  <p:stCondLst>
                                    <p:cond delay="0"/>
                                  </p:stCondLst>
                                  <p:iterate type="lt">
                                    <p:tmPct val="4000"/>
                                  </p:iterate>
                                  <p:childTnLst>
                                    <p:set>
                                      <p:cBhvr override="childStyle">
                                        <p:cTn id="20" dur="500" fill="hold"/>
                                        <p:tgtEl>
                                          <p:spTgt spid="39938">
                                            <p:txEl>
                                              <p:pRg st="4" end="4"/>
                                            </p:txEl>
                                          </p:spTgt>
                                        </p:tgtEl>
                                        <p:attrNameLst>
                                          <p:attrName>style.color</p:attrName>
                                        </p:attrNameLst>
                                      </p:cBhvr>
                                      <p:to>
                                        <p:clrVal>
                                          <a:schemeClr val="accent2"/>
                                        </p:clrVal>
                                      </p:to>
                                    </p:set>
                                    <p:set>
                                      <p:cBhvr>
                                        <p:cTn id="21" dur="500" fill="hold"/>
                                        <p:tgtEl>
                                          <p:spTgt spid="39938">
                                            <p:txEl>
                                              <p:pRg st="4" end="4"/>
                                            </p:txEl>
                                          </p:spTgt>
                                        </p:tgtEl>
                                        <p:attrNameLst>
                                          <p:attrName>fillcolor</p:attrName>
                                        </p:attrNameLst>
                                      </p:cBhvr>
                                      <p:to>
                                        <p:clrVal>
                                          <a:schemeClr val="accent2"/>
                                        </p:clrVal>
                                      </p:to>
                                    </p:set>
                                    <p:set>
                                      <p:cBhvr>
                                        <p:cTn id="22" dur="500" fill="hold"/>
                                        <p:tgtEl>
                                          <p:spTgt spid="39938">
                                            <p:txEl>
                                              <p:pRg st="4" end="4"/>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3993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39938">
                                            <p:txEl>
                                              <p:pRg st="6" end="6"/>
                                            </p:txEl>
                                          </p:spTgt>
                                        </p:tgtEl>
                                        <p:attrNameLst>
                                          <p:attrName>style.color</p:attrName>
                                        </p:attrNameLst>
                                      </p:cBhvr>
                                      <p:to>
                                        <p:clrVal>
                                          <a:schemeClr val="accent2"/>
                                        </p:clrVal>
                                      </p:to>
                                    </p:set>
                                    <p:set>
                                      <p:cBhvr>
                                        <p:cTn id="31" dur="500" fill="hold"/>
                                        <p:tgtEl>
                                          <p:spTgt spid="39938">
                                            <p:txEl>
                                              <p:pRg st="6" end="6"/>
                                            </p:txEl>
                                          </p:spTgt>
                                        </p:tgtEl>
                                        <p:attrNameLst>
                                          <p:attrName>fillcolor</p:attrName>
                                        </p:attrNameLst>
                                      </p:cBhvr>
                                      <p:to>
                                        <p:clrVal>
                                          <a:schemeClr val="accent2"/>
                                        </p:clrVal>
                                      </p:to>
                                    </p:set>
                                    <p:set>
                                      <p:cBhvr>
                                        <p:cTn id="32" dur="500" fill="hold"/>
                                        <p:tgtEl>
                                          <p:spTgt spid="39938">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414338" y="703263"/>
            <a:ext cx="8486775" cy="4316412"/>
          </a:xfrm>
        </p:spPr>
        <p:txBody>
          <a:bodyPr/>
          <a:lstStyle/>
          <a:p>
            <a:r>
              <a:rPr lang="en-US" altLang="en-US" sz="2800" b="0">
                <a:solidFill>
                  <a:schemeClr val="tx1"/>
                </a:solidFill>
              </a:rPr>
              <a:t>Theme 3: CAST as potentially </a:t>
            </a:r>
            <a:r>
              <a:rPr lang="en-US" altLang="en-US" sz="2800">
                <a:solidFill>
                  <a:schemeClr val="tx1"/>
                </a:solidFill>
              </a:rPr>
              <a:t>interactive </a:t>
            </a:r>
            <a:r>
              <a:rPr lang="en-US" altLang="en-US" sz="2800" b="0">
                <a:solidFill>
                  <a:schemeClr val="tx1"/>
                </a:solidFill>
              </a:rPr>
              <a:t>and </a:t>
            </a:r>
            <a:r>
              <a:rPr lang="en-US" altLang="en-US" sz="2800">
                <a:solidFill>
                  <a:schemeClr val="tx1"/>
                </a:solidFill>
              </a:rPr>
              <a:t>engaging</a:t>
            </a:r>
          </a:p>
          <a:p>
            <a:endParaRPr lang="en-US" altLang="en-US" sz="2400" b="0">
              <a:solidFill>
                <a:schemeClr val="tx1"/>
              </a:solidFill>
            </a:endParaRPr>
          </a:p>
          <a:p>
            <a:r>
              <a:rPr lang="en-US" altLang="en-US" sz="2400" b="0" i="1"/>
              <a:t>“I’ve never been a fan of the PowerPoint where it’s just one bullet, one bullet, one bullet. I did like the fact that they had the woman in there, actual someone talking and you can see that” </a:t>
            </a:r>
          </a:p>
          <a:p>
            <a:endParaRPr lang="en-US" altLang="en-US" sz="2400" b="0" i="1"/>
          </a:p>
          <a:p>
            <a:r>
              <a:rPr lang="en-US" altLang="en-US" sz="2400" b="0" i="1">
                <a:solidFill>
                  <a:srgbClr val="003F72"/>
                </a:solidFill>
              </a:rPr>
              <a:t>“The practical example and actually showing the female. It’s not just like numbers and saying breath, release. It was actually someone doing the motions and so you can keep the time” </a:t>
            </a:r>
          </a:p>
          <a:p>
            <a:endParaRPr lang="en-US" altLang="en-US" sz="1000" b="0" i="1"/>
          </a:p>
          <a:p>
            <a:endParaRPr lang="en-US" altLang="en-US" sz="2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0962">
                                            <p:txEl>
                                              <p:pRg st="2" end="2"/>
                                            </p:txEl>
                                          </p:spTgt>
                                        </p:tgtEl>
                                        <p:attrNameLst>
                                          <p:attrName>style.visibility</p:attrName>
                                        </p:attrNameLst>
                                      </p:cBhvr>
                                      <p:to>
                                        <p:strVal val="visible"/>
                                      </p:to>
                                    </p:set>
                                    <p:animEffect transition="in" filter="fade">
                                      <p:cBhvr>
                                        <p:cTn id="7" dur="1000"/>
                                        <p:tgtEl>
                                          <p:spTgt spid="40962">
                                            <p:txEl>
                                              <p:pRg st="2" end="2"/>
                                            </p:txEl>
                                          </p:spTgt>
                                        </p:tgtEl>
                                      </p:cBhvr>
                                    </p:animEffect>
                                    <p:anim calcmode="lin" valueType="num">
                                      <p:cBhvr>
                                        <p:cTn id="8" dur="10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09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0962">
                                            <p:txEl>
                                              <p:pRg st="4" end="4"/>
                                            </p:txEl>
                                          </p:spTgt>
                                        </p:tgtEl>
                                        <p:attrNameLst>
                                          <p:attrName>style.visibility</p:attrName>
                                        </p:attrNameLst>
                                      </p:cBhvr>
                                      <p:to>
                                        <p:strVal val="visible"/>
                                      </p:to>
                                    </p:set>
                                    <p:animEffect transition="in" filter="fade">
                                      <p:cBhvr>
                                        <p:cTn id="14" dur="1000"/>
                                        <p:tgtEl>
                                          <p:spTgt spid="40962">
                                            <p:txEl>
                                              <p:pRg st="4" end="4"/>
                                            </p:txEl>
                                          </p:spTgt>
                                        </p:tgtEl>
                                      </p:cBhvr>
                                    </p:animEffect>
                                    <p:anim calcmode="lin" valueType="num">
                                      <p:cBhvr>
                                        <p:cTn id="15" dur="1000" fill="hold"/>
                                        <p:tgtEl>
                                          <p:spTgt spid="4096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09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301625" y="550863"/>
            <a:ext cx="8486775" cy="4481512"/>
          </a:xfrm>
        </p:spPr>
        <p:txBody>
          <a:bodyPr/>
          <a:lstStyle/>
          <a:p>
            <a:endParaRPr lang="en-US" altLang="en-US" sz="1000" b="0" i="1"/>
          </a:p>
          <a:p>
            <a:r>
              <a:rPr lang="en-US" altLang="en-US" sz="2800" b="0">
                <a:solidFill>
                  <a:schemeClr val="tx1"/>
                </a:solidFill>
              </a:rPr>
              <a:t>Theme 4: CAST </a:t>
            </a:r>
            <a:r>
              <a:rPr lang="en-US" altLang="en-US" sz="2800">
                <a:solidFill>
                  <a:schemeClr val="tx1"/>
                </a:solidFill>
              </a:rPr>
              <a:t>format dislikes</a:t>
            </a:r>
          </a:p>
          <a:p>
            <a:endParaRPr lang="en-US" altLang="en-US" sz="2400" b="0">
              <a:solidFill>
                <a:schemeClr val="tx1"/>
              </a:solidFill>
            </a:endParaRPr>
          </a:p>
          <a:p>
            <a:r>
              <a:rPr lang="en-US" altLang="en-US" sz="2400" b="0" i="1"/>
              <a:t>“I watched somebody reading a slide to me.  I listened attentively but when listening isn’t required I found that about 20 minutes in, I could have answered texts or done my homework because you could have just looked up and known what the presenter was saying</a:t>
            </a:r>
            <a:r>
              <a:rPr lang="en-US" altLang="en-US" sz="2400" b="0"/>
              <a:t>”</a:t>
            </a:r>
          </a:p>
          <a:p>
            <a:endParaRPr lang="en-US" altLang="en-US" sz="2800" b="0"/>
          </a:p>
          <a:p>
            <a:r>
              <a:rPr lang="en-US" altLang="en-US" sz="2400" b="0" i="1">
                <a:solidFill>
                  <a:srgbClr val="003F72"/>
                </a:solidFill>
              </a:rPr>
              <a:t>“Boredom was a side effect and the hyperventilation caused a little disassociation a little spacey feeling” </a:t>
            </a:r>
          </a:p>
          <a:p>
            <a:endParaRPr lang="en-US" altLang="en-US" sz="2800" b="0" i="1"/>
          </a:p>
          <a:p>
            <a:r>
              <a:rPr lang="en-US" altLang="en-US" sz="2400" b="0" i="1"/>
              <a:t>“Dry format”</a:t>
            </a:r>
          </a:p>
          <a:p>
            <a:endParaRPr lang="en-US" altLang="en-US" sz="2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4198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41986">
                                            <p:txEl>
                                              <p:pRg st="3" end="3"/>
                                            </p:txEl>
                                          </p:spTgt>
                                        </p:tgtEl>
                                        <p:attrNameLst>
                                          <p:attrName>style.fontWeight</p:attrName>
                                        </p:attrNameLst>
                                      </p:cBhvr>
                                      <p:to>
                                        <p:strVal val="bold"/>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41986">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41986">
                                            <p:txEl>
                                              <p:pRg st="5" end="5"/>
                                            </p:txEl>
                                          </p:spTgt>
                                        </p:tgtEl>
                                        <p:attrNameLst>
                                          <p:attrName>style.fontWeight</p:attrName>
                                        </p:attrNameLst>
                                      </p:cBhvr>
                                      <p:to>
                                        <p:strVal val="bol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41986">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41986">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3"/>
          <p:cNvSpPr>
            <a:spLocks noGrp="1"/>
          </p:cNvSpPr>
          <p:nvPr>
            <p:ph idx="1"/>
          </p:nvPr>
        </p:nvSpPr>
        <p:spPr>
          <a:xfrm>
            <a:off x="304800" y="1423988"/>
            <a:ext cx="8486775" cy="3559175"/>
          </a:xfrm>
        </p:spPr>
        <p:txBody>
          <a:bodyPr/>
          <a:lstStyle/>
          <a:p>
            <a:pPr marL="514350" indent="-514350">
              <a:lnSpc>
                <a:spcPct val="100000"/>
              </a:lnSpc>
              <a:spcBef>
                <a:spcPts val="600"/>
              </a:spcBef>
              <a:spcAft>
                <a:spcPts val="600"/>
              </a:spcAft>
              <a:buFont typeface="Calibri" panose="020F0502020204030204" pitchFamily="34" charset="0"/>
              <a:buAutoNum type="arabicPeriod" startAt="4"/>
            </a:pPr>
            <a:r>
              <a:rPr lang="en-US" altLang="en-US" sz="3200" dirty="0">
                <a:solidFill>
                  <a:schemeClr val="tx1"/>
                </a:solidFill>
              </a:rPr>
              <a:t>Illustrate</a:t>
            </a:r>
            <a:r>
              <a:rPr lang="en-US" altLang="en-US" sz="3200" b="0" dirty="0">
                <a:solidFill>
                  <a:schemeClr val="tx1"/>
                </a:solidFill>
              </a:rPr>
              <a:t> the </a:t>
            </a:r>
            <a:r>
              <a:rPr lang="en-US" altLang="en-US" sz="3200" dirty="0">
                <a:solidFill>
                  <a:schemeClr val="tx1"/>
                </a:solidFill>
              </a:rPr>
              <a:t>acceptability &amp; feasibility</a:t>
            </a:r>
            <a:r>
              <a:rPr lang="en-US" altLang="en-US" sz="3200" b="0" dirty="0">
                <a:solidFill>
                  <a:schemeClr val="tx1"/>
                </a:solidFill>
              </a:rPr>
              <a:t> of CAST in an OEF/OIF Veteran sample</a:t>
            </a:r>
          </a:p>
          <a:p>
            <a:pPr marL="514350" indent="-514350">
              <a:lnSpc>
                <a:spcPct val="100000"/>
              </a:lnSpc>
              <a:spcBef>
                <a:spcPts val="600"/>
              </a:spcBef>
              <a:spcAft>
                <a:spcPts val="600"/>
              </a:spcAft>
              <a:buFont typeface="Calibri" panose="020F0502020204030204" pitchFamily="34" charset="0"/>
              <a:buAutoNum type="arabicPeriod" startAt="4"/>
            </a:pPr>
            <a:r>
              <a:rPr lang="en-US" altLang="en-US" sz="3200" dirty="0">
                <a:solidFill>
                  <a:schemeClr val="tx1"/>
                </a:solidFill>
              </a:rPr>
              <a:t>Review</a:t>
            </a:r>
            <a:r>
              <a:rPr lang="en-US" altLang="en-US" sz="3200" b="0" dirty="0">
                <a:solidFill>
                  <a:schemeClr val="tx1"/>
                </a:solidFill>
              </a:rPr>
              <a:t> initial </a:t>
            </a:r>
            <a:r>
              <a:rPr lang="en-US" altLang="en-US" sz="3200" dirty="0">
                <a:solidFill>
                  <a:schemeClr val="tx1"/>
                </a:solidFill>
              </a:rPr>
              <a:t>barriers &amp; facilitators</a:t>
            </a:r>
          </a:p>
          <a:p>
            <a:pPr marL="514350" indent="-514350">
              <a:lnSpc>
                <a:spcPct val="100000"/>
              </a:lnSpc>
              <a:spcBef>
                <a:spcPts val="600"/>
              </a:spcBef>
              <a:spcAft>
                <a:spcPts val="600"/>
              </a:spcAft>
              <a:buFont typeface="Calibri" panose="020F0502020204030204" pitchFamily="34" charset="0"/>
              <a:buAutoNum type="arabicPeriod" startAt="4"/>
            </a:pPr>
            <a:r>
              <a:rPr lang="en-US" altLang="en-US" sz="3200" dirty="0">
                <a:solidFill>
                  <a:schemeClr val="tx1"/>
                </a:solidFill>
              </a:rPr>
              <a:t>Facilitate</a:t>
            </a:r>
            <a:r>
              <a:rPr lang="en-US" altLang="en-US" sz="3200" b="0" dirty="0">
                <a:solidFill>
                  <a:schemeClr val="tx1"/>
                </a:solidFill>
              </a:rPr>
              <a:t> preliminary discussion and implications for future research/clinical practice</a:t>
            </a:r>
          </a:p>
          <a:p>
            <a:pPr marL="514350" indent="-514350">
              <a:buFont typeface="Calibri" panose="020F0502020204030204" pitchFamily="34" charset="0"/>
              <a:buAutoNum type="arabicPeriod" startAt="4"/>
            </a:pPr>
            <a:endParaRPr lang="en-US" altLang="en-US" dirty="0"/>
          </a:p>
        </p:txBody>
      </p:sp>
      <p:sp>
        <p:nvSpPr>
          <p:cNvPr id="18435" name="Title 2"/>
          <p:cNvSpPr>
            <a:spLocks noGrp="1"/>
          </p:cNvSpPr>
          <p:nvPr>
            <p:ph type="ctrTitle"/>
          </p:nvPr>
        </p:nvSpPr>
        <p:spPr>
          <a:xfrm>
            <a:off x="304800" y="654050"/>
            <a:ext cx="8483600" cy="381000"/>
          </a:xfrm>
        </p:spPr>
        <p:txBody>
          <a:bodyPr>
            <a:noAutofit/>
          </a:bodyPr>
          <a:lstStyle/>
          <a:p>
            <a:pPr>
              <a:defRPr/>
            </a:pPr>
            <a:r>
              <a:rPr lang="en-US" altLang="en-US" sz="3200" dirty="0"/>
              <a:t>Learning Objectives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animEffect transition="in" filter="fade">
                                      <p:cBhvr>
                                        <p:cTn id="14" dur="1000"/>
                                        <p:tgtEl>
                                          <p:spTgt spid="13314">
                                            <p:txEl>
                                              <p:pRg st="1" end="1"/>
                                            </p:txEl>
                                          </p:spTgt>
                                        </p:tgtEl>
                                      </p:cBhvr>
                                    </p:animEffect>
                                    <p:anim calcmode="lin" valueType="num">
                                      <p:cBhvr>
                                        <p:cTn id="15"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4">
                                            <p:txEl>
                                              <p:pRg st="2" end="2"/>
                                            </p:txEl>
                                          </p:spTgt>
                                        </p:tgtEl>
                                        <p:attrNameLst>
                                          <p:attrName>style.visibility</p:attrName>
                                        </p:attrNameLst>
                                      </p:cBhvr>
                                      <p:to>
                                        <p:strVal val="visible"/>
                                      </p:to>
                                    </p:set>
                                    <p:animEffect transition="in" filter="fade">
                                      <p:cBhvr>
                                        <p:cTn id="21" dur="1000"/>
                                        <p:tgtEl>
                                          <p:spTgt spid="13314">
                                            <p:txEl>
                                              <p:pRg st="2" end="2"/>
                                            </p:txEl>
                                          </p:spTgt>
                                        </p:tgtEl>
                                      </p:cBhvr>
                                    </p:animEffect>
                                    <p:anim calcmode="lin" valueType="num">
                                      <p:cBhvr>
                                        <p:cTn id="22"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301625" y="550863"/>
            <a:ext cx="8486775" cy="4481512"/>
          </a:xfrm>
        </p:spPr>
        <p:txBody>
          <a:bodyPr/>
          <a:lstStyle/>
          <a:p>
            <a:pPr>
              <a:lnSpc>
                <a:spcPct val="100000"/>
              </a:lnSpc>
            </a:pPr>
            <a:r>
              <a:rPr lang="en-US" altLang="en-US" sz="2800" b="0" dirty="0">
                <a:solidFill>
                  <a:schemeClr val="tx1"/>
                </a:solidFill>
              </a:rPr>
              <a:t>Theme 5: Technological issues</a:t>
            </a:r>
          </a:p>
          <a:p>
            <a:pPr>
              <a:lnSpc>
                <a:spcPct val="100000"/>
              </a:lnSpc>
            </a:pPr>
            <a:endParaRPr lang="en-US" altLang="en-US" sz="1600" b="0" dirty="0">
              <a:solidFill>
                <a:schemeClr val="tx1"/>
              </a:solidFill>
            </a:endParaRPr>
          </a:p>
          <a:p>
            <a:pPr>
              <a:lnSpc>
                <a:spcPct val="100000"/>
              </a:lnSpc>
              <a:buFont typeface="Arial" panose="020B0604020202020204" pitchFamily="34" charset="0"/>
              <a:buChar char="•"/>
            </a:pPr>
            <a:r>
              <a:rPr lang="en-US" altLang="en-US" sz="2800" b="0" dirty="0">
                <a:solidFill>
                  <a:schemeClr val="tx1"/>
                </a:solidFill>
              </a:rPr>
              <a:t>Internet speed/bandwidth</a:t>
            </a:r>
          </a:p>
          <a:p>
            <a:pPr>
              <a:lnSpc>
                <a:spcPct val="100000"/>
              </a:lnSpc>
              <a:buFont typeface="Arial" panose="020B0604020202020204" pitchFamily="34" charset="0"/>
              <a:buChar char="•"/>
            </a:pPr>
            <a:r>
              <a:rPr lang="en-US" altLang="en-US" sz="2800" b="0" dirty="0">
                <a:solidFill>
                  <a:schemeClr val="tx1"/>
                </a:solidFill>
              </a:rPr>
              <a:t>Program difficulties</a:t>
            </a:r>
            <a:endParaRPr lang="en-US" altLang="en-US" sz="2000" b="0" dirty="0">
              <a:solidFill>
                <a:schemeClr val="tx1"/>
              </a:solidFill>
            </a:endParaRPr>
          </a:p>
          <a:p>
            <a:pPr>
              <a:buFont typeface="Arial" panose="020B0604020202020204" pitchFamily="34" charset="0"/>
              <a:buChar char="•"/>
            </a:pPr>
            <a:endParaRPr lang="en-US" altLang="en-US" sz="2400" b="0" dirty="0">
              <a:solidFill>
                <a:schemeClr val="tx1"/>
              </a:solidFill>
            </a:endParaRPr>
          </a:p>
          <a:p>
            <a:endParaRPr lang="en-US" altLang="en-US" sz="2400" b="0" dirty="0">
              <a:solidFill>
                <a:schemeClr val="tx1"/>
              </a:solidFill>
            </a:endParaRPr>
          </a:p>
          <a:p>
            <a:r>
              <a:rPr lang="ja-JP" altLang="en-US" sz="2400" b="0" i="1" dirty="0"/>
              <a:t>“</a:t>
            </a:r>
            <a:r>
              <a:rPr lang="en-US" altLang="ja-JP" sz="2400" b="0" i="1" dirty="0"/>
              <a:t>If they could fix it freezing yeah.  I signed up for the same reason, to help Vets in the future</a:t>
            </a:r>
            <a:r>
              <a:rPr lang="ja-JP" altLang="en-US" sz="2400" b="0" i="1" dirty="0"/>
              <a:t>”</a:t>
            </a:r>
            <a:endParaRPr lang="en-US" altLang="ja-JP" sz="2400" b="0" i="1" dirty="0"/>
          </a:p>
          <a:p>
            <a:pPr>
              <a:buFont typeface="Arial" panose="020B0604020202020204" pitchFamily="34" charset="0"/>
              <a:buChar char="•"/>
            </a:pPr>
            <a:endParaRPr lang="en-US" altLang="en-US" sz="2400" b="0" dirty="0">
              <a:solidFill>
                <a:schemeClr val="tx1"/>
              </a:solidFill>
            </a:endParaRPr>
          </a:p>
          <a:p>
            <a:r>
              <a:rPr lang="ja-JP" altLang="en-US" sz="2400" b="0" i="1" dirty="0"/>
              <a:t>“</a:t>
            </a:r>
            <a:r>
              <a:rPr lang="en-US" altLang="ja-JP" sz="2400" b="0" i="1" dirty="0"/>
              <a:t>The freezing stressed me out a little bit because I’m pretty good with technology</a:t>
            </a:r>
            <a:r>
              <a:rPr lang="ja-JP" altLang="en-US" sz="2400" b="0" i="1" dirty="0"/>
              <a:t>”</a:t>
            </a:r>
            <a:endParaRPr lang="en-US" altLang="ja-JP" sz="2400" b="0" i="1" dirty="0">
              <a:solidFill>
                <a:schemeClr val="tx1"/>
              </a:solidFill>
            </a:endParaRPr>
          </a:p>
          <a:p>
            <a:pPr>
              <a:buFont typeface="Arial" panose="020B0604020202020204" pitchFamily="34" charset="0"/>
              <a:buChar char="•"/>
            </a:pPr>
            <a:endParaRPr lang="en-US" altLang="en-US" sz="2400" b="0" dirty="0">
              <a:solidFill>
                <a:schemeClr val="tx1"/>
              </a:solidFill>
            </a:endParaRPr>
          </a:p>
        </p:txBody>
      </p:sp>
      <p:pic>
        <p:nvPicPr>
          <p:cNvPr id="727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4338" y="647700"/>
            <a:ext cx="27717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0722">
                                            <p:txEl>
                                              <p:pRg st="6" end="6"/>
                                            </p:txEl>
                                          </p:spTgt>
                                        </p:tgtEl>
                                        <p:attrNameLst>
                                          <p:attrName>style.textDecorationUnderline</p:attrName>
                                        </p:attrNameLst>
                                      </p:cBhvr>
                                      <p:to>
                                        <p:strVal val="tru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30722">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301625" y="663575"/>
            <a:ext cx="8486775" cy="4360863"/>
          </a:xfrm>
        </p:spPr>
        <p:txBody>
          <a:bodyPr/>
          <a:lstStyle/>
          <a:p>
            <a:r>
              <a:rPr lang="en-US" altLang="en-US" sz="3200" dirty="0"/>
              <a:t>Suggestions for improvement</a:t>
            </a:r>
          </a:p>
          <a:p>
            <a:r>
              <a:rPr lang="ja-JP" altLang="en-US" sz="2400" b="0" i="1" dirty="0">
                <a:solidFill>
                  <a:schemeClr val="tx1"/>
                </a:solidFill>
              </a:rPr>
              <a:t>“</a:t>
            </a:r>
            <a:r>
              <a:rPr lang="en-US" altLang="ja-JP" sz="2400" b="0" i="1" dirty="0">
                <a:solidFill>
                  <a:schemeClr val="tx1"/>
                </a:solidFill>
              </a:rPr>
              <a:t>You know how they should set this up, if I could just make an artistic suggestion?  TED talk…set up like a TED talk and have him talk through this breathing exercise with the entire audience, right, how powerful would that be.  That would be like a Tony Robbins seminar right, why not put it together like that?</a:t>
            </a:r>
            <a:r>
              <a:rPr lang="ja-JP" altLang="en-US" sz="2400" b="0" i="1" dirty="0">
                <a:solidFill>
                  <a:schemeClr val="tx1"/>
                </a:solidFill>
              </a:rPr>
              <a:t>”</a:t>
            </a:r>
            <a:endParaRPr lang="en-US" altLang="ja-JP" sz="2400" b="0" i="1" dirty="0">
              <a:solidFill>
                <a:schemeClr val="tx1"/>
              </a:solidFill>
            </a:endParaRPr>
          </a:p>
          <a:p>
            <a:endParaRPr lang="en-US" altLang="en-US" sz="3200" b="0" dirty="0">
              <a:solidFill>
                <a:schemeClr val="tx1"/>
              </a:solidFill>
            </a:endParaRPr>
          </a:p>
          <a:p>
            <a:r>
              <a:rPr lang="ja-JP" altLang="en-US" sz="2400" b="0" i="1" dirty="0">
                <a:solidFill>
                  <a:srgbClr val="003F72"/>
                </a:solidFill>
              </a:rPr>
              <a:t>“</a:t>
            </a:r>
            <a:r>
              <a:rPr lang="en-US" altLang="ja-JP" sz="2400" b="0" i="1" dirty="0">
                <a:solidFill>
                  <a:srgbClr val="003F72"/>
                </a:solidFill>
              </a:rPr>
              <a:t>Yeah I think that having a group setting, I just do better with groups in general, but I think that doing this in a group setting would be awesome and talking and sharing about what you were going through and what you were feeling at the time, and everyone going through the hyperventilating together and talking about what feelings came to mind</a:t>
            </a:r>
            <a:r>
              <a:rPr lang="ja-JP" altLang="en-US" sz="2400" b="0" i="1" dirty="0">
                <a:solidFill>
                  <a:srgbClr val="003F72"/>
                </a:solidFill>
              </a:rPr>
              <a:t>”</a:t>
            </a:r>
            <a:endParaRPr lang="en-US" altLang="ja-JP" sz="2400" b="0" i="1" dirty="0">
              <a:solidFill>
                <a:srgbClr val="003F72"/>
              </a:solidFill>
            </a:endParaRPr>
          </a:p>
          <a:p>
            <a:endParaRPr lang="en-US" altLang="en-US" sz="3200" b="0" dirty="0">
              <a:solidFill>
                <a:schemeClr val="tx1"/>
              </a:solidFill>
            </a:endParaRPr>
          </a:p>
          <a:p>
            <a:pPr>
              <a:buFont typeface="Arial" panose="020B0604020202020204" pitchFamily="34" charset="0"/>
              <a:buChar char="•"/>
            </a:pPr>
            <a:endParaRPr lang="en-US" alt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animEffect transition="in" filter="fade">
                                      <p:cBhvr>
                                        <p:cTn id="7" dur="500"/>
                                        <p:tgtEl>
                                          <p:spTgt spid="307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2">
                                            <p:txEl>
                                              <p:pRg st="3" end="3"/>
                                            </p:txEl>
                                          </p:spTgt>
                                        </p:tgtEl>
                                        <p:attrNameLst>
                                          <p:attrName>style.visibility</p:attrName>
                                        </p:attrNameLst>
                                      </p:cBhvr>
                                      <p:to>
                                        <p:strVal val="visible"/>
                                      </p:to>
                                    </p:set>
                                    <p:animEffect transition="in" filter="fade">
                                      <p:cBhvr>
                                        <p:cTn id="12" dur="500"/>
                                        <p:tgtEl>
                                          <p:spTgt spid="307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301625" y="614363"/>
            <a:ext cx="8486775" cy="4119562"/>
          </a:xfrm>
        </p:spPr>
        <p:txBody>
          <a:bodyPr/>
          <a:lstStyle/>
          <a:p>
            <a:r>
              <a:rPr lang="en-US" altLang="en-US" sz="3200">
                <a:solidFill>
                  <a:schemeClr val="tx1"/>
                </a:solidFill>
              </a:rPr>
              <a:t>Benefits</a:t>
            </a:r>
          </a:p>
          <a:p>
            <a:r>
              <a:rPr lang="en-US" altLang="en-US" sz="2400" b="0" i="1"/>
              <a:t>“This is more compact and straight to the point, and it makes it easier for me to take the time off to commit to it” </a:t>
            </a:r>
          </a:p>
          <a:p>
            <a:endParaRPr lang="en-US" altLang="en-US" sz="2400" b="0" i="1">
              <a:solidFill>
                <a:schemeClr val="tx1"/>
              </a:solidFill>
            </a:endParaRPr>
          </a:p>
          <a:p>
            <a:r>
              <a:rPr lang="en-US" altLang="en-US" sz="2400" b="0" i="1">
                <a:solidFill>
                  <a:srgbClr val="003F72"/>
                </a:solidFill>
              </a:rPr>
              <a:t>“This was way more insightful with the knowledge of what happens and what goes on and why it goes on, why you feel the things you do” </a:t>
            </a:r>
          </a:p>
          <a:p>
            <a:endParaRPr lang="en-US" altLang="en-US" sz="2400" b="0" i="1">
              <a:solidFill>
                <a:srgbClr val="003F72"/>
              </a:solidFill>
            </a:endParaRPr>
          </a:p>
          <a:p>
            <a:r>
              <a:rPr lang="en-US" altLang="en-US" sz="2400" b="0" i="1"/>
              <a:t>“The more knowledge about certain issues and problems, the better you are to understand and deal with it, and maybe eventually move past it” </a:t>
            </a:r>
          </a:p>
          <a:p>
            <a:endParaRPr lang="en-US" altLang="en-US" sz="2400" b="0" i="1"/>
          </a:p>
          <a:p>
            <a:r>
              <a:rPr lang="en-US" altLang="en-US" sz="2400" b="0" i="1">
                <a:solidFill>
                  <a:srgbClr val="003F72"/>
                </a:solidFill>
              </a:rPr>
              <a:t>“It made me understand how my body responds to [anxiety], so when it happens now I know what is going to happen”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5058">
                                            <p:txEl>
                                              <p:pRg st="3" end="3"/>
                                            </p:txEl>
                                          </p:spTgt>
                                        </p:tgtEl>
                                        <p:attrNameLst>
                                          <p:attrName>style.visibility</p:attrName>
                                        </p:attrNameLst>
                                      </p:cBhvr>
                                      <p:to>
                                        <p:strVal val="visible"/>
                                      </p:to>
                                    </p:set>
                                    <p:animEffect transition="in" filter="fade">
                                      <p:cBhvr>
                                        <p:cTn id="11" dur="500"/>
                                        <p:tgtEl>
                                          <p:spTgt spid="45058">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45058">
                                            <p:txEl>
                                              <p:pRg st="5" end="5"/>
                                            </p:txEl>
                                          </p:spTgt>
                                        </p:tgtEl>
                                        <p:attrNameLst>
                                          <p:attrName>style.visibility</p:attrName>
                                        </p:attrNameLst>
                                      </p:cBhvr>
                                      <p:to>
                                        <p:strVal val="visible"/>
                                      </p:to>
                                    </p:set>
                                    <p:animEffect transition="in" filter="fade">
                                      <p:cBhvr>
                                        <p:cTn id="16" dur="500"/>
                                        <p:tgtEl>
                                          <p:spTgt spid="45058">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5058">
                                            <p:txEl>
                                              <p:pRg st="7" end="7"/>
                                            </p:txEl>
                                          </p:spTgt>
                                        </p:tgtEl>
                                        <p:attrNameLst>
                                          <p:attrName>style.visibility</p:attrName>
                                        </p:attrNameLst>
                                      </p:cBhvr>
                                      <p:to>
                                        <p:strVal val="visible"/>
                                      </p:to>
                                    </p:set>
                                    <p:animEffect transition="in" filter="fade">
                                      <p:cBhvr>
                                        <p:cTn id="21" dur="500"/>
                                        <p:tgtEl>
                                          <p:spTgt spid="450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301625" y="1687513"/>
            <a:ext cx="8478838" cy="1470025"/>
          </a:xfrm>
        </p:spPr>
        <p:txBody>
          <a:bodyPr/>
          <a:lstStyle/>
          <a:p>
            <a:pPr algn="ctr"/>
            <a:r>
              <a:rPr lang="en-US" altLang="en-US"/>
              <a:t>Preliminary Descriptive ASI Scores </a:t>
            </a:r>
            <a:br>
              <a:rPr lang="en-US" altLang="en-US"/>
            </a:br>
            <a:r>
              <a:rPr lang="en-US" altLang="en-US"/>
              <a:t>Pre- and Post- CAST Intervention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p:cNvPr>
          <p:cNvGraphicFramePr>
            <a:graphicFrameLocks/>
          </p:cNvGraphicFramePr>
          <p:nvPr/>
        </p:nvGraphicFramePr>
        <p:xfrm>
          <a:off x="114300" y="528638"/>
          <a:ext cx="8858249" cy="44434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301625" y="842963"/>
            <a:ext cx="8486775" cy="3751262"/>
          </a:xfrm>
        </p:spPr>
        <p:txBody>
          <a:bodyPr/>
          <a:lstStyle/>
          <a:p>
            <a:pPr marL="457200" indent="-457200">
              <a:lnSpc>
                <a:spcPct val="100000"/>
              </a:lnSpc>
              <a:spcBef>
                <a:spcPct val="0"/>
              </a:spcBef>
              <a:buFont typeface="Arial" panose="020B0604020202020204" pitchFamily="34" charset="0"/>
              <a:buChar char="•"/>
            </a:pPr>
            <a:r>
              <a:rPr lang="en-US" altLang="en-US" b="0">
                <a:solidFill>
                  <a:schemeClr val="tx1"/>
                </a:solidFill>
              </a:rPr>
              <a:t>Feasibility of the current study has been limited in 2 primary ways:</a:t>
            </a:r>
          </a:p>
          <a:p>
            <a:pPr marL="914400" lvl="1" indent="-457200">
              <a:spcBef>
                <a:spcPct val="0"/>
              </a:spcBef>
              <a:buFont typeface="Calibri" panose="020F0502020204030204" pitchFamily="34" charset="0"/>
              <a:buAutoNum type="arabicPeriod"/>
            </a:pPr>
            <a:r>
              <a:rPr lang="en-US" altLang="en-US"/>
              <a:t>Recruitment Issues</a:t>
            </a:r>
          </a:p>
          <a:p>
            <a:pPr marL="1428750" lvl="2" indent="-285750">
              <a:spcBef>
                <a:spcPct val="0"/>
              </a:spcBef>
            </a:pPr>
            <a:r>
              <a:rPr lang="en-US" altLang="en-US">
                <a:solidFill>
                  <a:schemeClr val="tx1"/>
                </a:solidFill>
              </a:rPr>
              <a:t>Potential solutions: Broaden to additional Veteran cohorts; decrease cognitive ASI score required for inclusion</a:t>
            </a:r>
          </a:p>
          <a:p>
            <a:pPr marL="914400" lvl="1" indent="-457200">
              <a:spcBef>
                <a:spcPct val="0"/>
              </a:spcBef>
              <a:buFont typeface="Calibri" panose="020F0502020204030204" pitchFamily="34" charset="0"/>
              <a:buAutoNum type="arabicPeriod"/>
            </a:pPr>
            <a:r>
              <a:rPr lang="en-US" altLang="en-US"/>
              <a:t>Technological issues</a:t>
            </a:r>
          </a:p>
          <a:p>
            <a:pPr marL="1428750" lvl="2" indent="-285750">
              <a:spcBef>
                <a:spcPct val="0"/>
              </a:spcBef>
            </a:pPr>
            <a:r>
              <a:rPr lang="en-US" altLang="en-US">
                <a:solidFill>
                  <a:schemeClr val="tx1"/>
                </a:solidFill>
              </a:rPr>
              <a:t>Potential solutions: Create multi-media formats for use in a variety of settings; provide an “offline” version </a:t>
            </a:r>
          </a:p>
          <a:p>
            <a:pPr marL="1428750" lvl="2" indent="-285750">
              <a:spcBef>
                <a:spcPct val="0"/>
              </a:spcBef>
              <a:buFont typeface="Arial" panose="020B0604020202020204" pitchFamily="34" charset="0"/>
              <a:buNone/>
            </a:pPr>
            <a:endParaRPr lang="en-US" altLang="en-US">
              <a:solidFill>
                <a:schemeClr val="tx1"/>
              </a:solidFill>
            </a:endParaRPr>
          </a:p>
          <a:p>
            <a:pPr marL="457200" indent="-457200">
              <a:buFont typeface="Arial" panose="020B0604020202020204" pitchFamily="34" charset="0"/>
              <a:buChar char="•"/>
            </a:pPr>
            <a:r>
              <a:rPr lang="en-US" altLang="en-US" b="0">
                <a:solidFill>
                  <a:schemeClr val="tx1"/>
                </a:solidFill>
              </a:rPr>
              <a:t>Preliminary data support the acceptability of this intervention in Veterans with mTBI</a:t>
            </a:r>
          </a:p>
          <a:p>
            <a:pPr marL="914400" lvl="1" indent="-457200">
              <a:buFont typeface="Arial" panose="020B0604020202020204" pitchFamily="34" charset="0"/>
              <a:buChar char="•"/>
            </a:pPr>
            <a:r>
              <a:rPr lang="en-US" altLang="en-US"/>
              <a:t>Address technological issues and gather more data</a:t>
            </a:r>
          </a:p>
        </p:txBody>
      </p:sp>
      <p:sp>
        <p:nvSpPr>
          <p:cNvPr id="46083" name="Title 2"/>
          <p:cNvSpPr>
            <a:spLocks noGrp="1"/>
          </p:cNvSpPr>
          <p:nvPr>
            <p:ph type="ctrTitle"/>
          </p:nvPr>
        </p:nvSpPr>
        <p:spPr>
          <a:xfrm>
            <a:off x="304800" y="461963"/>
            <a:ext cx="8483600" cy="381000"/>
          </a:xfrm>
        </p:spPr>
        <p:txBody>
          <a:bodyPr>
            <a:normAutofit fontScale="90000"/>
          </a:bodyPr>
          <a:lstStyle/>
          <a:p>
            <a:pPr>
              <a:defRPr/>
            </a:pPr>
            <a:r>
              <a:rPr lang="en-US" altLang="en-US" sz="3200"/>
              <a:t>Summary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wipe(down)">
                                      <p:cBhvr>
                                        <p:cTn id="7" dur="500"/>
                                        <p:tgtEl>
                                          <p:spTgt spid="4608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wipe(down)">
                                      <p:cBhvr>
                                        <p:cTn id="10" dur="500"/>
                                        <p:tgtEl>
                                          <p:spTgt spid="4608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wipe(down)">
                                      <p:cBhvr>
                                        <p:cTn id="13" dur="500"/>
                                        <p:tgtEl>
                                          <p:spTgt spid="4608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6082">
                                            <p:txEl>
                                              <p:pRg st="4" end="4"/>
                                            </p:txEl>
                                          </p:spTgt>
                                        </p:tgtEl>
                                        <p:attrNameLst>
                                          <p:attrName>style.visibility</p:attrName>
                                        </p:attrNameLst>
                                      </p:cBhvr>
                                      <p:to>
                                        <p:strVal val="visible"/>
                                      </p:to>
                                    </p:set>
                                    <p:animEffect transition="in" filter="wipe(down)">
                                      <p:cBhvr>
                                        <p:cTn id="16" dur="500"/>
                                        <p:tgtEl>
                                          <p:spTgt spid="46082">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46082">
                                            <p:txEl>
                                              <p:pRg st="6" end="6"/>
                                            </p:txEl>
                                          </p:spTgt>
                                        </p:tgtEl>
                                        <p:attrNameLst>
                                          <p:attrName>style.visibility</p:attrName>
                                        </p:attrNameLst>
                                      </p:cBhvr>
                                      <p:to>
                                        <p:strVal val="visible"/>
                                      </p:to>
                                    </p:set>
                                    <p:animEffect transition="in" filter="wipe(down)">
                                      <p:cBhvr>
                                        <p:cTn id="21" dur="500"/>
                                        <p:tgtEl>
                                          <p:spTgt spid="46082">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6082">
                                            <p:txEl>
                                              <p:pRg st="7" end="7"/>
                                            </p:txEl>
                                          </p:spTgt>
                                        </p:tgtEl>
                                        <p:attrNameLst>
                                          <p:attrName>style.visibility</p:attrName>
                                        </p:attrNameLst>
                                      </p:cBhvr>
                                      <p:to>
                                        <p:strVal val="visible"/>
                                      </p:to>
                                    </p:set>
                                    <p:animEffect transition="in" filter="wipe(down)">
                                      <p:cBhvr>
                                        <p:cTn id="24" dur="500"/>
                                        <p:tgtEl>
                                          <p:spTgt spid="460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1"/>
          <p:cNvSpPr>
            <a:spLocks noGrp="1"/>
          </p:cNvSpPr>
          <p:nvPr>
            <p:ph idx="1"/>
          </p:nvPr>
        </p:nvSpPr>
        <p:spPr>
          <a:xfrm>
            <a:off x="301625" y="1203325"/>
            <a:ext cx="8486775" cy="3821113"/>
          </a:xfrm>
        </p:spPr>
        <p:txBody>
          <a:bodyPr/>
          <a:lstStyle/>
          <a:p>
            <a:pPr marL="457200" indent="-457200">
              <a:buFont typeface="Arial" panose="020B0604020202020204" pitchFamily="34" charset="0"/>
              <a:buChar char="•"/>
            </a:pPr>
            <a:r>
              <a:rPr lang="en-US" altLang="en-US" sz="2800" b="0">
                <a:solidFill>
                  <a:schemeClr val="tx1"/>
                </a:solidFill>
              </a:rPr>
              <a:t>Implementation &amp; Dissemination</a:t>
            </a:r>
            <a:endParaRPr lang="en-US" altLang="en-US" sz="2000" b="0"/>
          </a:p>
          <a:p>
            <a:pPr marL="457200" indent="-457200"/>
            <a:endParaRPr lang="en-US" altLang="en-US" sz="2800" b="0">
              <a:solidFill>
                <a:schemeClr val="tx1"/>
              </a:solidFill>
            </a:endParaRPr>
          </a:p>
          <a:p>
            <a:pPr marL="457200" indent="-457200">
              <a:buFont typeface="Arial" panose="020B0604020202020204" pitchFamily="34" charset="0"/>
              <a:buChar char="•"/>
            </a:pPr>
            <a:r>
              <a:rPr lang="en-US" altLang="en-US" sz="2800" b="0">
                <a:solidFill>
                  <a:schemeClr val="tx1"/>
                </a:solidFill>
              </a:rPr>
              <a:t>Clinical &amp; research implications</a:t>
            </a:r>
          </a:p>
          <a:p>
            <a:pPr marL="457200" indent="-457200"/>
            <a:endParaRPr lang="en-US" altLang="en-US" sz="3200">
              <a:solidFill>
                <a:schemeClr val="tx1"/>
              </a:solidFill>
            </a:endParaRPr>
          </a:p>
          <a:p>
            <a:pPr marL="457200" indent="-457200">
              <a:buFont typeface="Arial" panose="020B0604020202020204" pitchFamily="34" charset="0"/>
              <a:buChar char="•"/>
            </a:pPr>
            <a:endParaRPr lang="en-US" altLang="en-US" sz="3200">
              <a:solidFill>
                <a:schemeClr val="tx1"/>
              </a:solidFill>
            </a:endParaRPr>
          </a:p>
        </p:txBody>
      </p:sp>
      <p:sp>
        <p:nvSpPr>
          <p:cNvPr id="34819" name="Title 2"/>
          <p:cNvSpPr>
            <a:spLocks noGrp="1"/>
          </p:cNvSpPr>
          <p:nvPr>
            <p:ph type="ctrTitle"/>
          </p:nvPr>
        </p:nvSpPr>
        <p:spPr>
          <a:xfrm>
            <a:off x="304800" y="654050"/>
            <a:ext cx="8483600" cy="381000"/>
          </a:xfrm>
        </p:spPr>
        <p:txBody>
          <a:bodyPr>
            <a:normAutofit fontScale="90000"/>
          </a:bodyPr>
          <a:lstStyle/>
          <a:p>
            <a:pPr algn="ctr">
              <a:defRPr/>
            </a:pPr>
            <a:r>
              <a:rPr lang="en-US" altLang="en-US" sz="3200"/>
              <a:t>Discussion &amp; Implications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1"/>
          <p:cNvSpPr>
            <a:spLocks noGrp="1"/>
          </p:cNvSpPr>
          <p:nvPr>
            <p:ph idx="1"/>
          </p:nvPr>
        </p:nvSpPr>
        <p:spPr>
          <a:xfrm>
            <a:off x="434975" y="1193800"/>
            <a:ext cx="8486775" cy="3332163"/>
          </a:xfrm>
        </p:spPr>
        <p:txBody>
          <a:bodyPr/>
          <a:lstStyle/>
          <a:p>
            <a:endParaRPr lang="en-US" altLang="en-US">
              <a:solidFill>
                <a:schemeClr val="tx1"/>
              </a:solidFill>
            </a:endParaRPr>
          </a:p>
          <a:p>
            <a:pPr>
              <a:buFont typeface="Arial" panose="020B0604020202020204" pitchFamily="34" charset="0"/>
              <a:buChar char="•"/>
            </a:pPr>
            <a:r>
              <a:rPr lang="en-US" altLang="en-US" b="0">
                <a:solidFill>
                  <a:schemeClr val="tx1"/>
                </a:solidFill>
              </a:rPr>
              <a:t>Complete acceptability &amp; feasibility pilot study</a:t>
            </a:r>
          </a:p>
          <a:p>
            <a:endParaRPr lang="en-US" altLang="en-US" b="0">
              <a:solidFill>
                <a:schemeClr val="tx1"/>
              </a:solidFill>
            </a:endParaRPr>
          </a:p>
          <a:p>
            <a:endParaRPr lang="en-US" altLang="en-US" b="0">
              <a:solidFill>
                <a:schemeClr val="tx1"/>
              </a:solidFill>
            </a:endParaRPr>
          </a:p>
          <a:p>
            <a:pPr>
              <a:buFont typeface="Arial" panose="020B0604020202020204" pitchFamily="34" charset="0"/>
              <a:buChar char="•"/>
            </a:pPr>
            <a:r>
              <a:rPr lang="en-US" altLang="en-US" b="0">
                <a:solidFill>
                  <a:schemeClr val="tx1"/>
                </a:solidFill>
              </a:rPr>
              <a:t>Submit for funding of an interventional trial </a:t>
            </a:r>
          </a:p>
        </p:txBody>
      </p:sp>
      <p:sp>
        <p:nvSpPr>
          <p:cNvPr id="58371" name="Title 2"/>
          <p:cNvSpPr>
            <a:spLocks noGrp="1"/>
          </p:cNvSpPr>
          <p:nvPr>
            <p:ph type="ctrTitle"/>
          </p:nvPr>
        </p:nvSpPr>
        <p:spPr>
          <a:xfrm>
            <a:off x="304800" y="654050"/>
            <a:ext cx="8483600" cy="381000"/>
          </a:xfrm>
        </p:spPr>
        <p:txBody>
          <a:bodyPr>
            <a:normAutofit fontScale="90000"/>
          </a:bodyPr>
          <a:lstStyle/>
          <a:p>
            <a:pPr algn="ctr">
              <a:defRPr/>
            </a:pPr>
            <a:r>
              <a:rPr lang="en-US" altLang="en-US" sz="3600"/>
              <a:t>Next Steps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3"/>
          <p:cNvSpPr>
            <a:spLocks noGrp="1"/>
          </p:cNvSpPr>
          <p:nvPr>
            <p:ph type="title"/>
          </p:nvPr>
        </p:nvSpPr>
        <p:spPr>
          <a:xfrm>
            <a:off x="301625" y="1687513"/>
            <a:ext cx="8478838" cy="1470025"/>
          </a:xfrm>
        </p:spPr>
        <p:txBody>
          <a:bodyPr/>
          <a:lstStyle/>
          <a:p>
            <a:pPr algn="ctr"/>
            <a:r>
              <a:rPr lang="en-US" altLang="en-US"/>
              <a:t>Questions &amp; Comments?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463550"/>
            <a:ext cx="8483600" cy="381000"/>
          </a:xfrm>
        </p:spPr>
        <p:txBody>
          <a:bodyPr>
            <a:normAutofit fontScale="90000"/>
          </a:bodyPr>
          <a:lstStyle/>
          <a:p>
            <a:pPr>
              <a:defRPr/>
            </a:pPr>
            <a:r>
              <a:rPr lang="en-US" altLang="en-US" sz="3200" dirty="0"/>
              <a:t>References</a:t>
            </a:r>
          </a:p>
        </p:txBody>
      </p:sp>
      <p:sp>
        <p:nvSpPr>
          <p:cNvPr id="88066" name="Content Placeholder 3"/>
          <p:cNvSpPr>
            <a:spLocks noGrp="1"/>
          </p:cNvSpPr>
          <p:nvPr>
            <p:ph idx="1"/>
          </p:nvPr>
        </p:nvSpPr>
        <p:spPr>
          <a:xfrm>
            <a:off x="381000" y="844550"/>
            <a:ext cx="8229600" cy="3179763"/>
          </a:xfrm>
        </p:spPr>
        <p:txBody>
          <a:bodyPr/>
          <a:lstStyle/>
          <a:p>
            <a:pPr marL="228600" lvl="0" indent="-228600">
              <a:buFont typeface="+mj-lt"/>
              <a:buAutoNum type="arabicPeriod"/>
            </a:pPr>
            <a:r>
              <a:rPr lang="en-US" sz="1000" b="0" dirty="0"/>
              <a:t>Reiss, S., &amp; McNally, R. Expectancy model of fear. (1985). In S. Reiss &amp; R.R. </a:t>
            </a:r>
            <a:r>
              <a:rPr lang="en-US" sz="1000" b="0" dirty="0" err="1"/>
              <a:t>Bootzin</a:t>
            </a:r>
            <a:r>
              <a:rPr lang="en-US" sz="1000" b="0" dirty="0"/>
              <a:t> (Eds.), Theoretical issues in behavior therapy (pp. 107-121). New York: NY: Academic Press.</a:t>
            </a:r>
          </a:p>
          <a:p>
            <a:pPr marL="228600" lvl="0" indent="-228600">
              <a:buFont typeface="+mj-lt"/>
              <a:buAutoNum type="arabicPeriod"/>
            </a:pPr>
            <a:r>
              <a:rPr lang="en-US" sz="1000" b="0" dirty="0"/>
              <a:t> Lang, A. J., Kennedy, C. M., &amp; Stein, M. B. (2002). Anxiety sensitivity and PTSD among female victims of intimate partner violence. Depression and anxiety, 16(2), 77-83.</a:t>
            </a:r>
          </a:p>
          <a:p>
            <a:pPr marL="228600" lvl="0" indent="-228600">
              <a:buFont typeface="+mj-lt"/>
              <a:buAutoNum type="arabicPeriod"/>
            </a:pPr>
            <a:r>
              <a:rPr lang="en-US" sz="1000" b="0" dirty="0" err="1"/>
              <a:t>Naragon</a:t>
            </a:r>
            <a:r>
              <a:rPr lang="en-US" sz="1000" b="0" dirty="0"/>
              <a:t>-Gainey, K. (2010). Meta-analysis of the relations of anxiety sensitivity to the depressive and anxiety disorders. Psychological bulletin, 136(1), 128.</a:t>
            </a:r>
          </a:p>
          <a:p>
            <a:pPr marL="228600" lvl="0" indent="-228600">
              <a:buFont typeface="+mj-lt"/>
              <a:buAutoNum type="arabicPeriod"/>
            </a:pPr>
            <a:r>
              <a:rPr lang="en-US" sz="1000" b="0" dirty="0" err="1"/>
              <a:t>Tull</a:t>
            </a:r>
            <a:r>
              <a:rPr lang="en-US" sz="1000" b="0" dirty="0"/>
              <a:t>, M. T., &amp; Gratz, K. L. (2008). Further examination of the relationship between anxiety sensitivity and depression: The mediating role of experiential avoidance and difficulties engaging in goal-directed behavior when distressed. Journal of Anxiety Disorders, 22(2), 199-210.</a:t>
            </a:r>
          </a:p>
          <a:p>
            <a:pPr marL="228600" lvl="0" indent="-228600">
              <a:buFont typeface="+mj-lt"/>
              <a:buAutoNum type="arabicPeriod"/>
            </a:pPr>
            <a:r>
              <a:rPr lang="en-US" sz="1000" b="0" dirty="0"/>
              <a:t>Capron, D. W., </a:t>
            </a:r>
            <a:r>
              <a:rPr lang="en-US" sz="1000" b="0" dirty="0" err="1"/>
              <a:t>Cougle</a:t>
            </a:r>
            <a:r>
              <a:rPr lang="en-US" sz="1000" b="0" dirty="0"/>
              <a:t>, J. R., Ribeiro, J. D., Joiner, T. E., &amp; Schmidt, N. B. (2012). An interactive model of anxiety sensitivity relevant to suicide attempt history and future suicidal ideation. Journal of Psychiatric Research, 46(2), 174-180. Clinical Psychology. 2014;82(6):1023-1033. </a:t>
            </a:r>
            <a:r>
              <a:rPr lang="en-US" sz="1000" b="0" dirty="0" err="1"/>
              <a:t>doi</a:t>
            </a:r>
            <a:r>
              <a:rPr lang="en-US" sz="1000" b="0" dirty="0"/>
              <a:t>: 0.1037/a0036651</a:t>
            </a:r>
          </a:p>
          <a:p>
            <a:pPr marL="228600" lvl="0" indent="-228600">
              <a:buFont typeface="+mj-lt"/>
              <a:buAutoNum type="arabicPeriod"/>
            </a:pPr>
            <a:r>
              <a:rPr lang="en-US" sz="1000" b="0" dirty="0"/>
              <a:t>Capron, D. W., </a:t>
            </a:r>
            <a:r>
              <a:rPr lang="en-US" sz="1000" b="0" dirty="0" err="1"/>
              <a:t>Norr</a:t>
            </a:r>
            <a:r>
              <a:rPr lang="en-US" sz="1000" b="0" dirty="0"/>
              <a:t>, A. M., </a:t>
            </a:r>
            <a:r>
              <a:rPr lang="en-US" sz="1000" b="0" dirty="0" err="1"/>
              <a:t>Macatee</a:t>
            </a:r>
            <a:r>
              <a:rPr lang="en-US" sz="1000" b="0" dirty="0"/>
              <a:t>, R. J., &amp; Schmidt, N. B. (2013). Distress tolerance and anxiety sensitivity cognitive concerns: testing the incremental contributions of affect dysregulation constructs on suicidal ideation and suicide attempt. Behavior Therapy, 44(3), 349-358.</a:t>
            </a:r>
          </a:p>
          <a:p>
            <a:pPr marL="228600" lvl="0" indent="-228600">
              <a:buFont typeface="+mj-lt"/>
              <a:buAutoNum type="arabicPeriod"/>
            </a:pPr>
            <a:r>
              <a:rPr lang="en-US" sz="1000" b="0" dirty="0"/>
              <a:t>Capron, D. W., </a:t>
            </a:r>
            <a:r>
              <a:rPr lang="en-US" sz="1000" b="0" dirty="0" err="1"/>
              <a:t>Kotov</a:t>
            </a:r>
            <a:r>
              <a:rPr lang="en-US" sz="1000" b="0" dirty="0"/>
              <a:t>, R., &amp; Schmidt, N. B. (2013). A cross-cultural replication of an interactive model of anxiety sensitivity relevant to suicide. Psychiatry research, 205(1), 74-78.</a:t>
            </a:r>
          </a:p>
          <a:p>
            <a:pPr marL="228600" lvl="0" indent="-228600">
              <a:buFont typeface="+mj-lt"/>
              <a:buAutoNum type="arabicPeriod"/>
            </a:pPr>
            <a:r>
              <a:rPr lang="en-US" sz="1000" b="0" dirty="0"/>
              <a:t>Schmidt, N. B., Eggleston, A. M., </a:t>
            </a:r>
            <a:r>
              <a:rPr lang="en-US" sz="1000" b="0" dirty="0" err="1"/>
              <a:t>Woolaway</a:t>
            </a:r>
            <a:r>
              <a:rPr lang="en-US" sz="1000" b="0" dirty="0"/>
              <a:t>-Bickel, K., Fitzpatrick, K. K., Vasey, M. W., &amp; Richey, J. A. (2007). Anxiety sensitivity amelioration training (ASAT): A longitudinal primary prevention program targeting cognitive vulnerability. </a:t>
            </a:r>
            <a:r>
              <a:rPr lang="en-US" sz="1000" b="0" i="1" dirty="0"/>
              <a:t>Journal of Anxiety Disorders, 21, </a:t>
            </a:r>
            <a:r>
              <a:rPr lang="en-US" sz="1000" b="0" dirty="0"/>
              <a:t>302–319. doi:10.1016/j.janxdis.2006.06.002</a:t>
            </a:r>
          </a:p>
          <a:p>
            <a:pPr marL="228600" lvl="0" indent="-228600">
              <a:buFont typeface="+mj-lt"/>
              <a:buAutoNum type="arabicPeriod"/>
            </a:pPr>
            <a:r>
              <a:rPr lang="en-US" sz="1000" b="0" dirty="0" err="1"/>
              <a:t>Keough</a:t>
            </a:r>
            <a:r>
              <a:rPr lang="en-US" sz="1000" b="0" dirty="0"/>
              <a:t>, M.E., &amp; Schmidt, N.B. (2012). Refinement of a brief anxiety sensitivity reduction intervention. </a:t>
            </a:r>
            <a:r>
              <a:rPr lang="en-US" sz="1000" b="0" i="1" dirty="0"/>
              <a:t>Journal of Consulting and Clinical Psychology, 80,</a:t>
            </a:r>
            <a:r>
              <a:rPr lang="en-US" sz="1000" b="0" dirty="0"/>
              <a:t> 766-772.</a:t>
            </a:r>
          </a:p>
          <a:p>
            <a:pPr marL="228600" lvl="0" indent="-228600">
              <a:buFont typeface="+mj-lt"/>
              <a:buAutoNum type="arabicPeriod"/>
            </a:pPr>
            <a:r>
              <a:rPr lang="en-US" sz="1000" b="0" dirty="0"/>
              <a:t>Schmidt, Capron, Medley, &amp; Allan. (2014). Randomized clinical trial evaluating the efficacy of a brief intervention targeting anxiety sensitivity cognitive concerns. JCCP, 82, 1023-1033.</a:t>
            </a:r>
          </a:p>
          <a:p>
            <a:pPr marL="228600" lvl="0" indent="-228600">
              <a:buFont typeface="+mj-lt"/>
              <a:buAutoNum type="arabicPeriod"/>
            </a:pPr>
            <a:r>
              <a:rPr lang="en-US" sz="1000" b="0" dirty="0"/>
              <a:t>Schmidt, N. B., Capron, D. W., Raines, A. M., &amp; Allan, N. P. (2014). Randomized clinical trial evaluating the efficacy of a brief intervention targeting anxiety sensitivity cognitive concerns. Journal of consulting and clinical psychology, 82(6), 1023.</a:t>
            </a:r>
          </a:p>
          <a:p>
            <a:pPr marL="228600" lvl="0" indent="-228600">
              <a:buFont typeface="+mj-lt"/>
              <a:buAutoNum type="arabicPeriod"/>
            </a:pPr>
            <a:r>
              <a:rPr lang="en-US" sz="1000" b="0" dirty="0"/>
              <a:t>Schmidt, N. B., </a:t>
            </a:r>
            <a:r>
              <a:rPr lang="en-US" sz="1000" b="0" dirty="0" err="1"/>
              <a:t>Norr</a:t>
            </a:r>
            <a:r>
              <a:rPr lang="en-US" sz="1000" b="0" dirty="0"/>
              <a:t>, A. M., Allan, N. P., Raines, A. M., &amp; Capron, D. W. (2017). A randomized clinical trial targeting anxiety sensitivity for patients with suicidal ideation. Journal of consulting and clinical psychology, 85(6), 596.</a:t>
            </a:r>
          </a:p>
          <a:p>
            <a:pPr marL="228600" lvl="0" indent="-228600">
              <a:buFont typeface="+mj-lt"/>
              <a:buAutoNum type="arabicPeriod"/>
            </a:pPr>
            <a:r>
              <a:rPr lang="en-US" sz="1000" b="0" dirty="0"/>
              <a:t>Short, N. A., Fuller, K., </a:t>
            </a:r>
            <a:r>
              <a:rPr lang="en-US" sz="1000" b="0" dirty="0" err="1"/>
              <a:t>Norr</a:t>
            </a:r>
            <a:r>
              <a:rPr lang="en-US" sz="1000" b="0" dirty="0"/>
              <a:t>, A. M., &amp; Schmidt, N. B. (2017). Acceptability of a brief computerized intervention targeting anxiety sensitivity. Cognitive </a:t>
            </a:r>
            <a:r>
              <a:rPr lang="en-US" sz="1000" b="0" dirty="0" err="1"/>
              <a:t>behaviour</a:t>
            </a:r>
            <a:r>
              <a:rPr lang="en-US" sz="1000" b="0" dirty="0"/>
              <a:t> therapy, 46(3), 250-264.</a:t>
            </a:r>
          </a:p>
          <a:p>
            <a:pPr marL="228600" lvl="0" indent="-228600">
              <a:buFont typeface="+mj-lt"/>
              <a:buAutoNum type="arabicPeriod"/>
            </a:pPr>
            <a:r>
              <a:rPr lang="en-US" sz="1000" b="0" dirty="0" err="1"/>
              <a:t>Norr</a:t>
            </a:r>
            <a:r>
              <a:rPr lang="en-US" sz="1000" b="0" dirty="0"/>
              <a:t>, A. M., </a:t>
            </a:r>
            <a:r>
              <a:rPr lang="en-US" sz="1000" b="0" dirty="0" err="1"/>
              <a:t>Gibby</a:t>
            </a:r>
            <a:r>
              <a:rPr lang="en-US" sz="1000" b="0" dirty="0"/>
              <a:t>, B. A., Fuller, K. L., </a:t>
            </a:r>
            <a:r>
              <a:rPr lang="en-US" sz="1000" b="0" dirty="0" err="1"/>
              <a:t>Portero</a:t>
            </a:r>
            <a:r>
              <a:rPr lang="en-US" sz="1000" b="0" dirty="0"/>
              <a:t>, A. K., &amp; Schmidt, N. B. (2017). Online Dissemination of the Cognitive Anxiety Sensitivity Treatment (CAST) Using Craigslist: A Pilot Study. Cognitive Therapy and Research, 1-10.</a:t>
            </a:r>
          </a:p>
          <a:p>
            <a:pPr marL="228600" lvl="0" indent="-228600">
              <a:buFont typeface="+mj-lt"/>
              <a:buAutoNum type="arabicPeriod"/>
            </a:pPr>
            <a:r>
              <a:rPr lang="en-US" sz="1000" b="0" dirty="0" err="1"/>
              <a:t>Feeley</a:t>
            </a:r>
            <a:r>
              <a:rPr lang="en-US" sz="1000" b="0" dirty="0"/>
              <a:t> N, Cossette S, </a:t>
            </a:r>
            <a:r>
              <a:rPr lang="en-US" sz="1000" b="0" dirty="0" err="1"/>
              <a:t>Côté</a:t>
            </a:r>
            <a:r>
              <a:rPr lang="en-US" sz="1000" b="0" dirty="0"/>
              <a:t> J, et al. The importance of piloting an RCT intervention. </a:t>
            </a:r>
            <a:r>
              <a:rPr lang="en-US" sz="1000" b="0" i="1" dirty="0"/>
              <a:t>Can J </a:t>
            </a:r>
            <a:r>
              <a:rPr lang="en-US" sz="1000" b="0" i="1" dirty="0" err="1"/>
              <a:t>Nurs</a:t>
            </a:r>
            <a:r>
              <a:rPr lang="en-US" sz="1000" b="0" i="1" dirty="0"/>
              <a:t> Res. </a:t>
            </a:r>
            <a:r>
              <a:rPr lang="en-US" sz="1000" b="0" dirty="0"/>
              <a:t>2009; 41(2):85-99. </a:t>
            </a:r>
          </a:p>
          <a:p>
            <a:pPr marL="228600" lvl="0" indent="-228600">
              <a:buFont typeface="+mj-lt"/>
              <a:buAutoNum type="arabicPeriod"/>
            </a:pPr>
            <a:r>
              <a:rPr lang="en-US" sz="1000" b="0" dirty="0"/>
              <a:t>Department of Veterans Affairs and Department of Defense. (2009). VA/DOD clinical practice guideline for management of concussion/mild traumatic brain injury. Retrieved December 2016, from http://www.healthquality.va.gov/mtbi/concussion_mtbi_full_ 1_0.pdf</a:t>
            </a:r>
          </a:p>
          <a:p>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33663" y="1239838"/>
            <a:ext cx="3660775" cy="3343275"/>
          </a:xfrm>
        </p:spPr>
      </p:pic>
      <p:sp>
        <p:nvSpPr>
          <p:cNvPr id="20483" name="Title 2"/>
          <p:cNvSpPr>
            <a:spLocks noGrp="1"/>
          </p:cNvSpPr>
          <p:nvPr>
            <p:ph type="ctrTitle"/>
          </p:nvPr>
        </p:nvSpPr>
        <p:spPr>
          <a:xfrm>
            <a:off x="304800" y="654050"/>
            <a:ext cx="8483600" cy="381000"/>
          </a:xfrm>
        </p:spPr>
        <p:txBody>
          <a:bodyPr>
            <a:noAutofit/>
          </a:bodyPr>
          <a:lstStyle/>
          <a:p>
            <a:pPr>
              <a:defRPr/>
            </a:pPr>
            <a:r>
              <a:rPr lang="en-US" altLang="en-US" sz="3200" dirty="0"/>
              <a:t>What is Anxiety Sensitivity?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p:cNvSpPr>
            <a:spLocks noGrp="1"/>
          </p:cNvSpPr>
          <p:nvPr>
            <p:ph idx="1"/>
          </p:nvPr>
        </p:nvSpPr>
        <p:spPr>
          <a:xfrm>
            <a:off x="423863" y="3332163"/>
            <a:ext cx="7664450" cy="434975"/>
          </a:xfrm>
        </p:spPr>
        <p:txBody>
          <a:bodyPr/>
          <a:lstStyle/>
          <a:p>
            <a:pPr algn="ctr"/>
            <a:r>
              <a:rPr lang="en-US" altLang="en-US"/>
              <a:t>Thanks to our collaborators, Veteran participants, </a:t>
            </a:r>
          </a:p>
          <a:p>
            <a:pPr algn="ctr"/>
            <a:r>
              <a:rPr lang="en-US" altLang="en-US"/>
              <a:t>and all who made this possible!</a:t>
            </a:r>
          </a:p>
          <a:p>
            <a:endParaRPr lang="en-US" altLang="en-US"/>
          </a:p>
        </p:txBody>
      </p:sp>
      <p:sp>
        <p:nvSpPr>
          <p:cNvPr id="68611" name="Title 1"/>
          <p:cNvSpPr>
            <a:spLocks noGrp="1"/>
          </p:cNvSpPr>
          <p:nvPr>
            <p:ph type="title"/>
          </p:nvPr>
        </p:nvSpPr>
        <p:spPr>
          <a:xfrm>
            <a:off x="201613" y="646113"/>
            <a:ext cx="5781675" cy="381000"/>
          </a:xfrm>
        </p:spPr>
        <p:txBody>
          <a:bodyPr>
            <a:normAutofit fontScale="90000"/>
          </a:bodyPr>
          <a:lstStyle/>
          <a:p>
            <a:pPr>
              <a:defRPr/>
            </a:pPr>
            <a:r>
              <a:rPr lang="en-US">
                <a:ea typeface="MS PGothic" charset="0"/>
              </a:rPr>
              <a:t>Use your smartphone to visit the </a:t>
            </a:r>
            <a:br>
              <a:rPr lang="en-US">
                <a:ea typeface="MS PGothic" charset="0"/>
              </a:rPr>
            </a:br>
            <a:r>
              <a:rPr lang="en-US">
                <a:ea typeface="MS PGothic" charset="0"/>
              </a:rPr>
              <a:t>Rocky Mountain MIRECC website</a:t>
            </a:r>
          </a:p>
        </p:txBody>
      </p:sp>
      <p:pic>
        <p:nvPicPr>
          <p:cNvPr id="901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38" y="1230313"/>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Box 5"/>
          <p:cNvSpPr txBox="1">
            <a:spLocks noChangeArrowheads="1"/>
          </p:cNvSpPr>
          <p:nvPr/>
        </p:nvSpPr>
        <p:spPr bwMode="auto">
          <a:xfrm>
            <a:off x="2466975" y="2300288"/>
            <a:ext cx="5621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hlinkClick r:id="rId4"/>
              </a:rPr>
              <a:t>www.mirecc.va.gov/visn19</a:t>
            </a:r>
            <a:endParaRPr lang="en-US" altLang="en-US"/>
          </a:p>
          <a:p>
            <a:pPr eaLnBrk="1" hangingPunct="1"/>
            <a:endParaRPr lang="en-US" altLang="en-US"/>
          </a:p>
          <a:p>
            <a:pPr eaLnBrk="1" hangingPunct="1"/>
            <a:endParaRPr lang="en-US" altLang="en-US"/>
          </a:p>
        </p:txBody>
      </p:sp>
      <p:pic>
        <p:nvPicPr>
          <p:cNvPr id="90117" name="Picture 12" descr="Official seal of the United States Department of Veterans Affairs">
            <a:hlinkClick r:id="rId5" tooltip="Go to VA.gov"/>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863" y="4087813"/>
            <a:ext cx="3081337"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itle 1"/>
          <p:cNvSpPr txBox="1">
            <a:spLocks/>
          </p:cNvSpPr>
          <p:nvPr/>
        </p:nvSpPr>
        <p:spPr bwMode="auto">
          <a:xfrm>
            <a:off x="4803775" y="549275"/>
            <a:ext cx="38941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70000"/>
              </a:lnSpc>
            </a:pPr>
            <a:endParaRPr lang="en-US" altLang="en-US" sz="2500" b="1">
              <a:solidFill>
                <a:srgbClr val="0083BE"/>
              </a:solidFill>
            </a:endParaRPr>
          </a:p>
        </p:txBody>
      </p:sp>
      <p:pic>
        <p:nvPicPr>
          <p:cNvPr id="9011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81788" y="530225"/>
            <a:ext cx="158115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Title 1"/>
          <p:cNvSpPr txBox="1">
            <a:spLocks/>
          </p:cNvSpPr>
          <p:nvPr/>
        </p:nvSpPr>
        <p:spPr bwMode="auto">
          <a:xfrm>
            <a:off x="6534150" y="1958975"/>
            <a:ext cx="17668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80000"/>
              </a:lnSpc>
            </a:pPr>
            <a:r>
              <a:rPr lang="en-US" altLang="en-US" sz="2500" b="1"/>
              <a:t>@RMIRECC</a:t>
            </a:r>
          </a:p>
          <a:p>
            <a:pPr>
              <a:lnSpc>
                <a:spcPct val="80000"/>
              </a:lnSpc>
            </a:pPr>
            <a:endParaRPr lang="en-US" altLang="en-US" sz="2500" b="1"/>
          </a:p>
          <a:p>
            <a:pPr>
              <a:lnSpc>
                <a:spcPct val="80000"/>
              </a:lnSpc>
            </a:pPr>
            <a:endParaRPr lang="en-US" altLang="en-US" sz="2500" b="1"/>
          </a:p>
        </p:txBody>
      </p:sp>
      <p:sp>
        <p:nvSpPr>
          <p:cNvPr id="90121" name="TextBox 1"/>
          <p:cNvSpPr txBox="1">
            <a:spLocks noChangeArrowheads="1"/>
          </p:cNvSpPr>
          <p:nvPr/>
        </p:nvSpPr>
        <p:spPr bwMode="auto">
          <a:xfrm>
            <a:off x="6350000" y="43449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11032" y="833031"/>
            <a:ext cx="2628052" cy="324019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301625" y="1035050"/>
            <a:ext cx="8486775" cy="3559175"/>
          </a:xfrm>
        </p:spPr>
        <p:txBody>
          <a:bodyPr/>
          <a:lstStyle/>
          <a:p>
            <a:pPr algn="ctr"/>
            <a:endParaRPr lang="en-US" altLang="en-US" sz="3200" b="0">
              <a:solidFill>
                <a:schemeClr val="tx1"/>
              </a:solidFill>
            </a:endParaRPr>
          </a:p>
          <a:p>
            <a:pPr algn="ctr"/>
            <a:r>
              <a:rPr lang="en-US" altLang="en-US" sz="3200" b="0">
                <a:solidFill>
                  <a:schemeClr val="tx1"/>
                </a:solidFill>
              </a:rPr>
              <a:t>“Fear of Fear”</a:t>
            </a:r>
          </a:p>
          <a:p>
            <a:endParaRPr lang="en-US" altLang="en-US" sz="3200" b="0">
              <a:solidFill>
                <a:schemeClr val="tx1"/>
              </a:solidFill>
            </a:endParaRPr>
          </a:p>
          <a:p>
            <a:endParaRPr lang="en-US" altLang="en-US" sz="1400" b="0">
              <a:solidFill>
                <a:schemeClr val="tx1"/>
              </a:solidFill>
            </a:endParaRPr>
          </a:p>
          <a:p>
            <a:pPr>
              <a:buFont typeface="Arial" panose="020B0604020202020204" pitchFamily="34" charset="0"/>
              <a:buChar char="•"/>
            </a:pPr>
            <a:r>
              <a:rPr lang="en-US" altLang="en-US" sz="3200" b="0">
                <a:solidFill>
                  <a:schemeClr val="tx1"/>
                </a:solidFill>
              </a:rPr>
              <a:t>Tendency to fear physiological bodily sensations associated with anxiety arousal</a:t>
            </a:r>
            <a:r>
              <a:rPr lang="en-US" altLang="en-US" sz="3200" b="0" baseline="30000">
                <a:solidFill>
                  <a:schemeClr val="tx1"/>
                </a:solidFill>
              </a:rPr>
              <a:t>1</a:t>
            </a:r>
          </a:p>
          <a:p>
            <a:endParaRPr lang="en-US" altLang="en-US" sz="3200" b="0" baseline="30000">
              <a:solidFill>
                <a:schemeClr val="tx1"/>
              </a:solidFill>
            </a:endParaRPr>
          </a:p>
          <a:p>
            <a:pPr>
              <a:buFont typeface="Arial" panose="020B0604020202020204" pitchFamily="34" charset="0"/>
              <a:buChar char="•"/>
            </a:pPr>
            <a:r>
              <a:rPr lang="en-US" altLang="en-US" sz="3200" b="0">
                <a:solidFill>
                  <a:schemeClr val="tx1"/>
                </a:solidFill>
              </a:rPr>
              <a:t>Amplified reaction to stress</a:t>
            </a:r>
          </a:p>
        </p:txBody>
      </p:sp>
      <p:sp>
        <p:nvSpPr>
          <p:cNvPr id="20483" name="Title 2"/>
          <p:cNvSpPr>
            <a:spLocks noGrp="1"/>
          </p:cNvSpPr>
          <p:nvPr>
            <p:ph type="ctrTitle"/>
          </p:nvPr>
        </p:nvSpPr>
        <p:spPr>
          <a:xfrm>
            <a:off x="304800" y="654050"/>
            <a:ext cx="8483600" cy="381000"/>
          </a:xfrm>
        </p:spPr>
        <p:txBody>
          <a:bodyPr>
            <a:noAutofit/>
          </a:bodyPr>
          <a:lstStyle/>
          <a:p>
            <a:pPr>
              <a:defRPr/>
            </a:pPr>
            <a:r>
              <a:rPr lang="en-US" altLang="en-US" sz="3200" dirty="0"/>
              <a:t>What is Anxiety Sensitivity?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a:xfrm>
            <a:off x="304800" y="581025"/>
            <a:ext cx="8486775" cy="3559175"/>
          </a:xfrm>
        </p:spPr>
        <p:txBody>
          <a:bodyPr/>
          <a:lstStyle/>
          <a:p>
            <a:pPr marL="457200" indent="-457200">
              <a:buFont typeface="Arial" panose="020B0604020202020204" pitchFamily="34" charset="0"/>
              <a:buChar char="•"/>
            </a:pPr>
            <a:r>
              <a:rPr lang="en-US" altLang="en-US" sz="2800" b="0">
                <a:solidFill>
                  <a:schemeClr val="tx1"/>
                </a:solidFill>
              </a:rPr>
              <a:t>Established in extant literature as a multidimensional construct of anxiety:</a:t>
            </a:r>
          </a:p>
          <a:p>
            <a:pPr marL="457200" indent="-457200">
              <a:buFont typeface="Arial" panose="020B0604020202020204" pitchFamily="34" charset="0"/>
              <a:buChar char="•"/>
            </a:pPr>
            <a:r>
              <a:rPr lang="en-US" altLang="en-US" sz="2400" b="0">
                <a:solidFill>
                  <a:srgbClr val="003F72"/>
                </a:solidFill>
              </a:rPr>
              <a:t>Physical</a:t>
            </a:r>
          </a:p>
          <a:p>
            <a:pPr marL="457200" indent="-457200">
              <a:buFont typeface="Arial" panose="020B0604020202020204" pitchFamily="34" charset="0"/>
              <a:buChar char="•"/>
            </a:pPr>
            <a:r>
              <a:rPr lang="en-US" altLang="en-US" sz="2400" b="0">
                <a:solidFill>
                  <a:srgbClr val="003F72"/>
                </a:solidFill>
              </a:rPr>
              <a:t>Cognitive</a:t>
            </a:r>
          </a:p>
          <a:p>
            <a:pPr marL="457200" indent="-457200">
              <a:buFont typeface="Arial" panose="020B0604020202020204" pitchFamily="34" charset="0"/>
              <a:buChar char="•"/>
            </a:pPr>
            <a:r>
              <a:rPr lang="en-US" altLang="en-US" sz="2400" b="0">
                <a:solidFill>
                  <a:srgbClr val="003F72"/>
                </a:solidFill>
              </a:rPr>
              <a:t>Social</a:t>
            </a:r>
          </a:p>
        </p:txBody>
      </p:sp>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3450" y="1439863"/>
            <a:ext cx="6846888"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5"/>
          <p:cNvSpPr>
            <a:spLocks noGrp="1"/>
          </p:cNvSpPr>
          <p:nvPr>
            <p:ph idx="1"/>
          </p:nvPr>
        </p:nvSpPr>
        <p:spPr>
          <a:xfrm>
            <a:off x="301625" y="1141413"/>
            <a:ext cx="8486775" cy="3559175"/>
          </a:xfrm>
        </p:spPr>
        <p:txBody>
          <a:bodyPr/>
          <a:lstStyle/>
          <a:p>
            <a:pPr marL="457200" indent="-457200">
              <a:buFont typeface="Arial" panose="020B0604020202020204" pitchFamily="34" charset="0"/>
              <a:buChar char="•"/>
            </a:pPr>
            <a:r>
              <a:rPr lang="en-US" altLang="en-US" b="0" dirty="0">
                <a:solidFill>
                  <a:schemeClr val="tx1"/>
                </a:solidFill>
              </a:rPr>
              <a:t>Depression</a:t>
            </a:r>
          </a:p>
          <a:p>
            <a:pPr marL="457200" indent="-457200"/>
            <a:endParaRPr lang="en-US" altLang="en-US" b="0" dirty="0">
              <a:solidFill>
                <a:schemeClr val="tx1"/>
              </a:solidFill>
            </a:endParaRPr>
          </a:p>
          <a:p>
            <a:pPr marL="457200" indent="-457200">
              <a:buFont typeface="Arial" panose="020B0604020202020204" pitchFamily="34" charset="0"/>
              <a:buChar char="•"/>
            </a:pPr>
            <a:r>
              <a:rPr lang="en-US" altLang="en-US" b="0" dirty="0">
                <a:solidFill>
                  <a:schemeClr val="tx1"/>
                </a:solidFill>
              </a:rPr>
              <a:t>Substance Use</a:t>
            </a:r>
          </a:p>
          <a:p>
            <a:pPr marL="457200" indent="-457200"/>
            <a:endParaRPr lang="en-US" altLang="en-US" b="0" dirty="0">
              <a:solidFill>
                <a:schemeClr val="tx1"/>
              </a:solidFill>
            </a:endParaRPr>
          </a:p>
          <a:p>
            <a:pPr marL="457200" indent="-457200">
              <a:buFont typeface="Arial" panose="020B0604020202020204" pitchFamily="34" charset="0"/>
              <a:buChar char="•"/>
            </a:pPr>
            <a:r>
              <a:rPr lang="en-US" altLang="en-US" b="0" dirty="0">
                <a:solidFill>
                  <a:schemeClr val="tx1"/>
                </a:solidFill>
              </a:rPr>
              <a:t>Suicide</a:t>
            </a:r>
          </a:p>
          <a:p>
            <a:pPr marL="457200" indent="-457200">
              <a:buFont typeface="Arial" panose="020B0604020202020204" pitchFamily="34" charset="0"/>
              <a:buChar char="•"/>
            </a:pPr>
            <a:endParaRPr lang="en-US" altLang="en-US" dirty="0"/>
          </a:p>
          <a:p>
            <a:pPr marL="457200" indent="-457200">
              <a:buFont typeface="Arial" panose="020B0604020202020204" pitchFamily="34" charset="0"/>
              <a:buChar char="•"/>
            </a:pPr>
            <a:endParaRPr lang="en-US" altLang="en-US" dirty="0"/>
          </a:p>
          <a:p>
            <a:pPr marL="457200" indent="-457200"/>
            <a:r>
              <a:rPr lang="en-US" altLang="en-US" i="1" dirty="0">
                <a:solidFill>
                  <a:srgbClr val="003F72"/>
                </a:solidFill>
              </a:rPr>
              <a:t>What happens when we look at the primary order facets?</a:t>
            </a:r>
          </a:p>
        </p:txBody>
      </p:sp>
      <p:sp>
        <p:nvSpPr>
          <p:cNvPr id="24578" name="Title 4"/>
          <p:cNvSpPr>
            <a:spLocks noGrp="1"/>
          </p:cNvSpPr>
          <p:nvPr>
            <p:ph type="ctrTitle"/>
          </p:nvPr>
        </p:nvSpPr>
        <p:spPr>
          <a:xfrm>
            <a:off x="304800" y="484188"/>
            <a:ext cx="8483600" cy="657225"/>
          </a:xfrm>
        </p:spPr>
        <p:txBody>
          <a:bodyPr/>
          <a:lstStyle/>
          <a:p>
            <a:r>
              <a:rPr lang="en-US" altLang="en-US" sz="2800" dirty="0"/>
              <a:t>Overall AS is also associated with non-anxiety outcomes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7651</TotalTime>
  <Words>4123</Words>
  <Application>Microsoft Office PowerPoint</Application>
  <PresentationFormat>On-screen Show (16:9)</PresentationFormat>
  <Paragraphs>459</Paragraphs>
  <Slides>50</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ＭＳ Ｐゴシック</vt:lpstr>
      <vt:lpstr>ＭＳ Ｐゴシック</vt:lpstr>
      <vt:lpstr>Arial</vt:lpstr>
      <vt:lpstr>Calibri</vt:lpstr>
      <vt:lpstr>Wingdings</vt:lpstr>
      <vt:lpstr>Office Theme</vt:lpstr>
      <vt:lpstr>1_Office Theme</vt:lpstr>
      <vt:lpstr>Exploring the acceptability of a computerized intervention for anxiety sensitivity in OEF/OIF Veterans with mTBI to potentially mitigate suicide risk</vt:lpstr>
      <vt:lpstr>Disclaimer</vt:lpstr>
      <vt:lpstr>Learning Objectives</vt:lpstr>
      <vt:lpstr>Learning Objectives</vt:lpstr>
      <vt:lpstr>What is Anxiety Sensitivity?</vt:lpstr>
      <vt:lpstr>PowerPoint Presentation</vt:lpstr>
      <vt:lpstr>What is Anxiety Sensitivity?</vt:lpstr>
      <vt:lpstr>PowerPoint Presentation</vt:lpstr>
      <vt:lpstr>Overall AS is also associated with non-anxiety outcomes</vt:lpstr>
      <vt:lpstr>AS Cognitive score associated with non-anxiety outcomes</vt:lpstr>
      <vt:lpstr>AS Cognitive and Suicide Research</vt:lpstr>
      <vt:lpstr>Two Primary Research Questions</vt:lpstr>
      <vt:lpstr>AS Focused Preventative Interventions</vt:lpstr>
      <vt:lpstr>PowerPoint Presentation</vt:lpstr>
      <vt:lpstr>Schmidt, Capron, Medley, &amp; Allan. (2014). Randomized clinical trial evaluating the efficacy of a brief intervention targeting anxiety sensitivity cognitive concerns. JCCP, 82, 1023-1033.10</vt:lpstr>
      <vt:lpstr>Overall Project Aims for CAST</vt:lpstr>
      <vt:lpstr>PowerPoint Presentation</vt:lpstr>
      <vt:lpstr>Experimental Conditions: CAST (Active)</vt:lpstr>
      <vt:lpstr>CAST Educational Elements</vt:lpstr>
      <vt:lpstr>Other Ongoing Studies11-14</vt:lpstr>
      <vt:lpstr>Summary</vt:lpstr>
      <vt:lpstr>Current Study</vt:lpstr>
      <vt:lpstr>Why focus on OEF/OIF Veterans with mild Traumatic Brain Injury?</vt:lpstr>
      <vt:lpstr>PowerPoint Presentation</vt:lpstr>
      <vt:lpstr>Methods &amp; Materials</vt:lpstr>
      <vt:lpstr>PowerPoint Presentation</vt:lpstr>
      <vt:lpstr>Feasibility of Enrollment (Screening N = 227)</vt:lpstr>
      <vt:lpstr>Screening to Scheduling </vt:lpstr>
      <vt:lpstr>Study Visit Flow</vt:lpstr>
      <vt:lpstr>Sample Characteristics (N = 17)</vt:lpstr>
      <vt:lpstr>PowerPoint Presentation</vt:lpstr>
      <vt:lpstr>PowerPoint Presentation</vt:lpstr>
      <vt:lpstr>Client Satisfaction Questionnaire (CSQ)</vt:lpstr>
      <vt:lpstr>PowerPoint Presentation</vt:lpstr>
      <vt:lpstr>Narrative Evaluation Interview (NEII)</vt:lpstr>
      <vt:lpstr>Acceptability through the Veteran Lens</vt:lpstr>
      <vt:lpstr>PowerPoint Presentation</vt:lpstr>
      <vt:lpstr>PowerPoint Presentation</vt:lpstr>
      <vt:lpstr>PowerPoint Presentation</vt:lpstr>
      <vt:lpstr>PowerPoint Presentation</vt:lpstr>
      <vt:lpstr>PowerPoint Presentation</vt:lpstr>
      <vt:lpstr>PowerPoint Presentation</vt:lpstr>
      <vt:lpstr>Preliminary Descriptive ASI Scores  Pre- and Post- CAST Intervention</vt:lpstr>
      <vt:lpstr>PowerPoint Presentation</vt:lpstr>
      <vt:lpstr>Summary </vt:lpstr>
      <vt:lpstr>Discussion &amp; Implications</vt:lpstr>
      <vt:lpstr>Next Steps</vt:lpstr>
      <vt:lpstr>Questions &amp; Comments?</vt:lpstr>
      <vt:lpstr>References</vt:lpstr>
      <vt:lpstr>Use your smartphone to visit the  Rocky Mountain MIRECC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Matarazzo</dc:creator>
  <cp:lastModifiedBy>Marina Spenner</cp:lastModifiedBy>
  <cp:revision>291</cp:revision>
  <cp:lastPrinted>2016-10-25T16:18:58Z</cp:lastPrinted>
  <dcterms:created xsi:type="dcterms:W3CDTF">2016-10-15T14:24:36Z</dcterms:created>
  <dcterms:modified xsi:type="dcterms:W3CDTF">2017-08-09T19:19:51Z</dcterms:modified>
</cp:coreProperties>
</file>