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1" r:id="rId5"/>
  </p:sldMasterIdLst>
  <p:notesMasterIdLst>
    <p:notesMasterId r:id="rId13"/>
  </p:notesMasterIdLst>
  <p:handoutMasterIdLst>
    <p:handoutMasterId r:id="rId14"/>
  </p:handoutMasterIdLst>
  <p:sldIdLst>
    <p:sldId id="289" r:id="rId6"/>
    <p:sldId id="290" r:id="rId7"/>
    <p:sldId id="291" r:id="rId8"/>
    <p:sldId id="292" r:id="rId9"/>
    <p:sldId id="293" r:id="rId10"/>
    <p:sldId id="294" r:id="rId11"/>
    <p:sldId id="29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>
      <p:cViewPr>
        <p:scale>
          <a:sx n="96" d="100"/>
          <a:sy n="96" d="100"/>
        </p:scale>
        <p:origin x="-4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9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786163-17E3-4D97-8149-5616211505BB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138157-BB95-4918-8273-8F63E8FB7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48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F5277F-DABC-4F73-9DE1-20821F27FB41}" type="datetimeFigureOut">
              <a:rPr lang="en-US" smtClean="0"/>
              <a:t>8/1/2017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413815-243A-4702-98D8-23F5503605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8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F70001-E73D-469F-B9E2-1BA18AFAEFA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61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80566-1F9E-416F-978B-C504706237B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0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5A41-CBD7-4C81-B1C7-4BA31EE762E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823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01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85A41-CBD7-4C81-B1C7-4BA31EE762E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82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5" name="Picture 7" descr="Slide background with top dark blue-lighter blue block and larger block of circle-star pattern. Bottom right is the VA emblem and Excellence logo lock-up.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 userDrawn="1"/>
          </p:nvSpPr>
          <p:spPr>
            <a:xfrm>
              <a:off x="190500" y="6335713"/>
              <a:ext cx="1852613" cy="292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880" y="1586843"/>
            <a:ext cx="7772400" cy="730127"/>
          </a:xfrm>
        </p:spPr>
        <p:txBody>
          <a:bodyPr>
            <a:normAutofit/>
          </a:bodyPr>
          <a:lstStyle>
            <a:lvl1pPr algn="l">
              <a:defRPr sz="2000" b="1"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696" y="2413135"/>
            <a:ext cx="7753584" cy="914813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5699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921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  <a:latin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18E6E-1AF0-4F40-9525-64A984DA2817}" type="datetime1">
              <a:rPr lang="en-US" smtClean="0">
                <a:solidFill>
                  <a:prstClr val="white"/>
                </a:solidFill>
              </a:rPr>
              <a:pPr>
                <a:defRPr/>
              </a:pPr>
              <a:t>8/1/2017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(#)</a:t>
            </a:r>
          </a:p>
        </p:txBody>
      </p:sp>
    </p:spTree>
    <p:extLst>
      <p:ext uri="{BB962C8B-B14F-4D97-AF65-F5344CB8AC3E}">
        <p14:creationId xmlns:p14="http://schemas.microsoft.com/office/powerpoint/2010/main" val="3219489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315200" cy="10668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F6E25-D51C-4176-AB7A-B07A561168D3}" type="datetime1">
              <a:rPr lang="en-US" smtClean="0">
                <a:solidFill>
                  <a:prstClr val="white"/>
                </a:solidFill>
              </a:rPr>
              <a:pPr>
                <a:defRPr/>
              </a:pPr>
              <a:t>8/1/2017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18977-C01B-4243-8898-7A21DFCDD1C0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75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315200" cy="1066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9731-40A5-4134-95CA-0EE546830B4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90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650"/>
            <a:ext cx="8229600" cy="41905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789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9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59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86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332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332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247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237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2139"/>
            <a:ext cx="4040188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3237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2139"/>
            <a:ext cx="4041775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301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241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 txBox="1">
            <a:spLocks/>
          </p:cNvSpPr>
          <p:nvPr userDrawn="1"/>
        </p:nvSpPr>
        <p:spPr>
          <a:xfrm>
            <a:off x="3140112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24AD8C57-2EB2-481B-8A3B-CF004C04737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864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97295"/>
            <a:ext cx="5111750" cy="412886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7296"/>
            <a:ext cx="3008313" cy="4128866"/>
          </a:xfrm>
          <a:solidFill>
            <a:srgbClr val="FFFFFF"/>
          </a:solidFill>
          <a:ln>
            <a:solidFill>
              <a:srgbClr val="BFBFBF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7148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91824"/>
            <a:ext cx="5486400" cy="27240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82602"/>
            <a:ext cx="5486400" cy="6135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128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3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Slide background with light blue circle-star pattern block behind title. Bottom left reads &quot;Veterans Health Administration.&quot;&#10;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2400" y="0"/>
            <a:ext cx="887221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91264"/>
            <a:ext cx="8229600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849438"/>
            <a:ext cx="8432024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878344-ACF8-4BEF-825F-4772DDDDA8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30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Georgia"/>
          <a:ea typeface="Georgia" pitchFamily="18" charset="0"/>
          <a:cs typeface="Georgi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Georgia" pitchFamily="18" charset="0"/>
          <a:cs typeface="Georgi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Georgia" pitchFamily="18" charset="0"/>
          <a:cs typeface="Georgi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Georgia" pitchFamily="18" charset="0"/>
          <a:cs typeface="Georgi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Georgia" pitchFamily="18" charset="0"/>
          <a:cs typeface="Georgi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Georgia"/>
          <a:ea typeface="Georgia" pitchFamily="18" charset="0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8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CCEB86-2C95-4512-ABFE-AE5A14C5DE6D}" type="datetime1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8/1/2017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971800" y="6553200"/>
            <a:ext cx="38862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Georgia" charset="0"/>
                <a:ea typeface="ヒラギノ角ゴ Pro W3" charset="-128"/>
                <a:cs typeface="ヒラギノ角ゴ Pro W3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(#)</a:t>
            </a:r>
          </a:p>
        </p:txBody>
      </p:sp>
    </p:spTree>
    <p:extLst>
      <p:ext uri="{BB962C8B-B14F-4D97-AF65-F5344CB8AC3E}">
        <p14:creationId xmlns:p14="http://schemas.microsoft.com/office/powerpoint/2010/main" val="9164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5" r:id="rId3"/>
  </p:sldLayoutIdLst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ヒラギノ角ゴ Pro W3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ヒラギノ角ゴ Pro W3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 smtClean="0"/>
              <a:t>VHA Suicide Prevention Initiative</a:t>
            </a:r>
            <a:br>
              <a:rPr lang="en-US" dirty="0" smtClean="0"/>
            </a:br>
            <a:r>
              <a:rPr lang="en-US" dirty="0" smtClean="0"/>
              <a:t>Aligning Metrics and Initiative Framework</a:t>
            </a:r>
            <a:br>
              <a:rPr lang="en-US" dirty="0" smtClean="0"/>
            </a:br>
            <a:r>
              <a:rPr lang="en-US" dirty="0" smtClean="0"/>
              <a:t>Talking Points – Fireside Chat – August 2,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D7DE807-4E1D-4F70-A12F-72A5B8AE60F9}" type="datetime1">
              <a:rPr lang="en-US" smtClean="0"/>
              <a:t>8/1/2017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C15CF8-F2DF-4B8B-BE72-2E361E7ABEC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0" y="3810000"/>
            <a:ext cx="9144000" cy="1371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t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Special Projects</a:t>
            </a:r>
            <a:endParaRPr lang="en-US" sz="1200" b="1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1524000"/>
            <a:ext cx="9144000" cy="3581399"/>
            <a:chOff x="0" y="1600200"/>
            <a:chExt cx="9067438" cy="3581399"/>
          </a:xfrm>
        </p:grpSpPr>
        <p:sp>
          <p:nvSpPr>
            <p:cNvPr id="9" name="Rounded Rectangle 8"/>
            <p:cNvSpPr/>
            <p:nvPr/>
          </p:nvSpPr>
          <p:spPr>
            <a:xfrm>
              <a:off x="0" y="1981599"/>
              <a:ext cx="9067438" cy="1904601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t"/>
            <a:lstStyle/>
            <a:p>
              <a:pPr algn="ctr"/>
              <a:r>
                <a:rPr lang="en-US" sz="1200" b="1" dirty="0" smtClean="0">
                  <a:solidFill>
                    <a:prstClr val="white"/>
                  </a:solidFill>
                </a:rPr>
                <a:t>Major Themes</a:t>
              </a:r>
              <a:endParaRPr 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4799" y="2006986"/>
              <a:ext cx="1533773" cy="17779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50" dirty="0" smtClean="0">
                  <a:solidFill>
                    <a:prstClr val="black"/>
                  </a:solidFill>
                </a:rPr>
                <a:t>Expand pre- and post separation services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50" dirty="0" smtClean="0">
                  <a:solidFill>
                    <a:prstClr val="black"/>
                  </a:solidFill>
                </a:rPr>
                <a:t>Expedite VA enrollment</a:t>
              </a: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81199" y="2006986"/>
              <a:ext cx="1600200" cy="17779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050" dirty="0" smtClean="0">
                  <a:solidFill>
                    <a:prstClr val="black"/>
                  </a:solidFill>
                </a:rPr>
                <a:t>Comprehensive review of all Veterans who have died</a:t>
              </a: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050" dirty="0" smtClean="0">
                  <a:solidFill>
                    <a:prstClr val="black"/>
                  </a:solidFill>
                </a:rPr>
                <a:t>Federal, state, and local identification and recognition of Veterans</a:t>
              </a: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050" dirty="0" smtClean="0">
                  <a:solidFill>
                    <a:prstClr val="black"/>
                  </a:solidFill>
                </a:rPr>
                <a:t>Increase use of predictive analytics for suicide risk</a:t>
              </a:r>
              <a:endParaRPr lang="en-US" sz="1050" dirty="0">
                <a:solidFill>
                  <a:prstClr val="black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733798" y="1609818"/>
              <a:ext cx="1828800" cy="2175142"/>
              <a:chOff x="4678321" y="1526649"/>
              <a:chExt cx="1312233" cy="2175142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678322" y="1922233"/>
                <a:ext cx="1312232" cy="177955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114300" indent="-114300">
                  <a:buFont typeface="Arial" panose="020B0604020202020204" pitchFamily="34" charset="0"/>
                  <a:buChar char="•"/>
                </a:pPr>
                <a:r>
                  <a:rPr lang="en-US" sz="1050" dirty="0" smtClean="0">
                    <a:solidFill>
                      <a:schemeClr val="tx1"/>
                    </a:solidFill>
                  </a:rPr>
                  <a:t>Suicide Prevention Declaration and local challenge</a:t>
                </a:r>
              </a:p>
              <a:p>
                <a:pPr marL="114300" indent="-114300">
                  <a:buFont typeface="Arial" panose="020B0604020202020204" pitchFamily="34" charset="0"/>
                  <a:buChar char="•"/>
                </a:pPr>
                <a:r>
                  <a:rPr lang="en-US" sz="1050" dirty="0" smtClean="0">
                    <a:solidFill>
                      <a:schemeClr val="tx1"/>
                    </a:solidFill>
                  </a:rPr>
                  <a:t>Clear, consistent communication about suicide prevention</a:t>
                </a:r>
              </a:p>
              <a:p>
                <a:pPr marL="114300" indent="-114300">
                  <a:buFont typeface="Arial" panose="020B0604020202020204" pitchFamily="34" charset="0"/>
                  <a:buChar char="•"/>
                </a:pPr>
                <a:r>
                  <a:rPr lang="en-US" sz="1050" dirty="0" smtClean="0">
                    <a:solidFill>
                      <a:schemeClr val="tx1"/>
                    </a:solidFill>
                  </a:rPr>
                  <a:t>S.A.V.E. Training for Veterans, families, and staff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678321" y="1526649"/>
                <a:ext cx="1312230" cy="420624"/>
              </a:xfrm>
              <a:prstGeom prst="rect">
                <a:avLst/>
              </a:prstGeom>
              <a:solidFill>
                <a:srgbClr val="000066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  <a:ea typeface="Calibri" panose="020F0502020204030204" pitchFamily="34" charset="0"/>
                  </a:rPr>
                  <a:t>#3 Partner Across Communities</a:t>
                </a:r>
                <a:endParaRPr lang="en-US" sz="1200" dirty="0">
                  <a:solidFill>
                    <a:schemeClr val="bg1"/>
                  </a:solidFill>
                  <a:ea typeface="Calibri" panose="020F0502020204030204" pitchFamily="34" charset="0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638803" y="1609736"/>
              <a:ext cx="1603581" cy="2175224"/>
              <a:chOff x="5349597" y="1558910"/>
              <a:chExt cx="1242675" cy="217522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5349597" y="1956160"/>
                <a:ext cx="1242674" cy="17779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114300" indent="-114300">
                  <a:buFont typeface="Arial" panose="020B0604020202020204" pitchFamily="34" charset="0"/>
                  <a:buChar char="•"/>
                </a:pPr>
                <a:r>
                  <a:rPr lang="en-US" sz="1050" dirty="0" smtClean="0">
                    <a:solidFill>
                      <a:schemeClr val="tx1"/>
                    </a:solidFill>
                  </a:rPr>
                  <a:t>Improved risk identification and safety planning</a:t>
                </a:r>
              </a:p>
              <a:p>
                <a:pPr marL="114300" indent="-114300">
                  <a:buFont typeface="Arial" panose="020B0604020202020204" pitchFamily="34" charset="0"/>
                  <a:buChar char="•"/>
                </a:pPr>
                <a:r>
                  <a:rPr lang="en-US" sz="1050" dirty="0" smtClean="0">
                    <a:solidFill>
                      <a:schemeClr val="tx1"/>
                    </a:solidFill>
                  </a:rPr>
                  <a:t>Partnerships with gun advocacy groups around safety</a:t>
                </a:r>
              </a:p>
              <a:p>
                <a:pPr marL="114300" indent="-114300">
                  <a:buFont typeface="Arial" panose="020B0604020202020204" pitchFamily="34" charset="0"/>
                  <a:buChar char="•"/>
                </a:pPr>
                <a:r>
                  <a:rPr lang="en-US" sz="1050" dirty="0" smtClean="0">
                    <a:solidFill>
                      <a:schemeClr val="tx1"/>
                    </a:solidFill>
                  </a:rPr>
                  <a:t>Naloxone kits widely available</a:t>
                </a:r>
              </a:p>
              <a:p>
                <a:pPr marL="114300" indent="-114300">
                  <a:buFont typeface="Arial" panose="020B0604020202020204" pitchFamily="34" charset="0"/>
                  <a:buChar char="•"/>
                </a:pPr>
                <a:r>
                  <a:rPr lang="en-US" sz="1050" dirty="0" smtClean="0">
                    <a:solidFill>
                      <a:schemeClr val="tx1"/>
                    </a:solidFill>
                  </a:rPr>
                  <a:t>Lethal Means Safety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357603" y="1558910"/>
                <a:ext cx="1234669" cy="422290"/>
              </a:xfrm>
              <a:prstGeom prst="rect">
                <a:avLst/>
              </a:prstGeom>
              <a:solidFill>
                <a:srgbClr val="000066"/>
              </a:solid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bg1"/>
                    </a:solidFill>
                    <a:ea typeface="Calibri" panose="020F0502020204030204" pitchFamily="34" charset="0"/>
                  </a:rPr>
                  <a:t>#4 Lethal Means Safety</a:t>
                </a:r>
                <a:endParaRPr lang="en-US" sz="1200" dirty="0">
                  <a:solidFill>
                    <a:schemeClr val="bg1"/>
                  </a:solidFill>
                  <a:ea typeface="Calibri" panose="020F0502020204030204" pitchFamily="34" charset="0"/>
                </a:endParaRPr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7357065" y="1981200"/>
              <a:ext cx="1558334" cy="18037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/>
                  </a:solidFill>
                </a:rPr>
                <a:t>Mental Health services for Other Than Honorable</a:t>
              </a: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/>
                  </a:solidFill>
                </a:rPr>
                <a:t>VA Medical Centers offer open access to Mental Health</a:t>
              </a: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/>
                  </a:solidFill>
                </a:rPr>
                <a:t>Expand “Press 7” connection to the Veterans Crisis Line</a:t>
              </a: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/>
                  </a:solidFill>
                </a:rPr>
                <a:t>Evidence Based and Treatment Engagement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70879" y="3733800"/>
              <a:ext cx="1267047" cy="14477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50" b="1" dirty="0" smtClean="0">
                  <a:solidFill>
                    <a:prstClr val="black"/>
                  </a:solidFill>
                </a:rPr>
                <a:t>VA/DOD Conference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50" b="1" dirty="0" smtClean="0">
                  <a:solidFill>
                    <a:prstClr val="black"/>
                  </a:solidFill>
                </a:rPr>
                <a:t>VA/DoD MOA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50" b="1" dirty="0" smtClean="0">
                  <a:solidFill>
                    <a:prstClr val="black"/>
                  </a:solidFill>
                </a:rPr>
                <a:t>Auto Enrollment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50" b="1" dirty="0" smtClean="0">
                  <a:solidFill>
                    <a:prstClr val="black"/>
                  </a:solidFill>
                </a:rPr>
                <a:t>Transition Reboot</a:t>
              </a:r>
              <a:endParaRPr lang="en-US" sz="105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86025" y="3733801"/>
              <a:ext cx="1389826" cy="14477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Partnerships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Release of State Data Sheets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Computerized Assessment and Treatment Development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Community Level Engagement</a:t>
              </a:r>
              <a:endParaRPr lang="en-US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53661" y="3733801"/>
              <a:ext cx="1586802" cy="14477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Mayor’s Challenge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SSSP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Law Enforcement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SAMSHA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VEO Partnerships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CVEB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VSO Engagement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Durkheim Project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900" b="1" dirty="0" smtClean="0">
                  <a:solidFill>
                    <a:prstClr val="black"/>
                  </a:solidFill>
                </a:rPr>
                <a:t>Shark Tank Expansion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67600" y="3733800"/>
              <a:ext cx="1393292" cy="14477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50" b="1" dirty="0" smtClean="0">
                  <a:solidFill>
                    <a:prstClr val="black"/>
                  </a:solidFill>
                </a:rPr>
                <a:t>MH Hiring Initiative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50" b="1" dirty="0" smtClean="0">
                  <a:solidFill>
                    <a:prstClr val="black"/>
                  </a:solidFill>
                </a:rPr>
                <a:t>Tele-mental Hubs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050" b="1" dirty="0" smtClean="0">
                  <a:solidFill>
                    <a:prstClr val="black"/>
                  </a:solidFill>
                </a:rPr>
                <a:t>Post-Discharge Engagement</a:t>
              </a:r>
              <a:endParaRPr lang="en-US" sz="1050" b="1" dirty="0">
                <a:solidFill>
                  <a:prstClr val="black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4799" y="1620118"/>
              <a:ext cx="1542372" cy="418897"/>
            </a:xfrm>
            <a:prstGeom prst="rect">
              <a:avLst/>
            </a:prstGeom>
            <a:solidFill>
              <a:srgbClr val="00006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5000"/>
                </a:lnSpc>
              </a:pPr>
              <a:r>
                <a:rPr lang="en-US" sz="1200" dirty="0">
                  <a:latin typeface="Calibri" panose="020F0502020204030204" pitchFamily="34" charset="0"/>
                  <a:ea typeface="Calibri" panose="020F0502020204030204" pitchFamily="34" charset="0"/>
                </a:rPr>
                <a:t>#1 </a:t>
              </a:r>
              <a:r>
                <a:rPr lang="en-US" sz="1200" dirty="0" smtClean="0">
                  <a:latin typeface="Calibri" panose="020F0502020204030204" pitchFamily="34" charset="0"/>
                  <a:ea typeface="Calibri" panose="020F0502020204030204" pitchFamily="34" charset="0"/>
                </a:rPr>
                <a:t>Improve Transition</a:t>
              </a:r>
              <a:endParaRPr lang="en-US" sz="1200" dirty="0"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981199" y="1609739"/>
              <a:ext cx="1600200" cy="422287"/>
            </a:xfrm>
            <a:prstGeom prst="rect">
              <a:avLst/>
            </a:prstGeom>
            <a:solidFill>
              <a:srgbClr val="000066"/>
            </a:solidFill>
            <a:ln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5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#2 Know All Veterans</a:t>
              </a:r>
              <a:endPara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57066" y="1600200"/>
              <a:ext cx="1558334" cy="420624"/>
            </a:xfrm>
            <a:prstGeom prst="rect">
              <a:avLst/>
            </a:prstGeom>
            <a:solidFill>
              <a:srgbClr val="000066"/>
            </a:solidFill>
            <a:ln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ea typeface="Calibri" panose="020F0502020204030204" pitchFamily="34" charset="0"/>
                </a:rPr>
                <a:t>#5 Improve Access</a:t>
              </a:r>
              <a:endParaRPr lang="en-US" sz="1200" dirty="0">
                <a:solidFill>
                  <a:schemeClr val="bg1"/>
                </a:solidFill>
                <a:ea typeface="Calibri" panose="020F0502020204030204" pitchFamily="34" charset="0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0" y="5181600"/>
            <a:ext cx="9144000" cy="1676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t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Proposed Metric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and Goal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5553" y="5257800"/>
            <a:ext cx="1267047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</a:rPr>
              <a:t>% of high risk Veterans transitioned from DoD to VA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</a:rPr>
              <a:t>Goal: Increase % over TBD baseline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098772" y="5276086"/>
            <a:ext cx="1406428" cy="15133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</a:rPr>
              <a:t>Knowing the 20 Splash Metric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</a:rPr>
              <a:t>Goal: Reach out to the  full “20” at risk for Suicide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86200" y="5257800"/>
            <a:ext cx="16002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prstClr val="black"/>
                </a:solidFill>
              </a:rPr>
              <a:t>% of VHA employees with optimal deployment (per revised guidelines) of </a:t>
            </a:r>
            <a:r>
              <a:rPr lang="en-US" sz="1050" b="1" dirty="0" smtClean="0">
                <a:solidFill>
                  <a:prstClr val="black"/>
                </a:solidFill>
              </a:rPr>
              <a:t>SAVE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</a:rPr>
              <a:t>Goal: 100% of Staff trained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760013" y="5257800"/>
            <a:ext cx="1478987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</a:rPr>
              <a:t>% </a:t>
            </a:r>
            <a:r>
              <a:rPr lang="en-US" sz="1050" b="1" dirty="0">
                <a:solidFill>
                  <a:prstClr val="black"/>
                </a:solidFill>
              </a:rPr>
              <a:t>of unique indicated VHA patients who have received naloxone </a:t>
            </a:r>
            <a:r>
              <a:rPr lang="en-US" sz="1050" b="1" dirty="0" smtClean="0">
                <a:solidFill>
                  <a:prstClr val="black"/>
                </a:solidFill>
              </a:rPr>
              <a:t>kit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schemeClr val="tx1"/>
                </a:solidFill>
              </a:rPr>
              <a:t>Goal: Increase % of Veterans who Receive kit above current 80%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467600" y="5283740"/>
            <a:ext cx="1405693" cy="1498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</a:rPr>
              <a:t>% of facilities with outpatient clinical MH staff  to 1000 MH patient ratios above Minimum level</a:t>
            </a:r>
            <a:endParaRPr lang="en-US" sz="1050" b="1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b="1" dirty="0" smtClean="0">
                <a:solidFill>
                  <a:prstClr val="black"/>
                </a:solidFill>
              </a:rPr>
              <a:t>Goal: Increase % above current 35%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745245" y="3657601"/>
            <a:ext cx="1493755" cy="14477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tx1"/>
                </a:solidFill>
              </a:rPr>
              <a:t>Increasing Use of STORM,  Opioid Safety, and MAT for OUD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tx1"/>
                </a:solidFill>
              </a:rPr>
              <a:t>Local Community Gun Shop Partnership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tx1"/>
                </a:solidFill>
              </a:rPr>
              <a:t>Expansion of Gunlock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tx1"/>
                </a:solidFill>
              </a:rPr>
              <a:t>Safety Planning Templates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 smtClean="0">
                <a:solidFill>
                  <a:schemeClr val="tx1"/>
                </a:solidFill>
              </a:rPr>
              <a:t>Psych Armor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tx1"/>
                </a:solidFill>
                <a:ea typeface="ヒラギノ角ゴ Pro W3" charset="-128"/>
                <a:cs typeface="ヒラギノ角ゴ Pro W3" charset="-128"/>
              </a:rPr>
              <a:t>Open Idea Innovation Challenge</a:t>
            </a:r>
            <a:endParaRPr lang="en-US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2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239731-40A5-4134-95CA-0EE546830B4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A94474-F7E3-4113-905C-AD565CEC5017}" type="datetime1">
              <a:rPr lang="en-US" smtClean="0"/>
              <a:t>8/1/2017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3999" cy="304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3810000"/>
              <a:ext cx="9144000" cy="3048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1" name="Picture 3" descr="image0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85800"/>
              <a:ext cx="9143999" cy="523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533400" y="1293674"/>
            <a:ext cx="166917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Talking Points</a:t>
            </a:r>
          </a:p>
          <a:p>
            <a:r>
              <a:rPr lang="en-US" dirty="0" smtClean="0"/>
              <a:t>For Internal VA</a:t>
            </a:r>
          </a:p>
          <a:p>
            <a:r>
              <a:rPr lang="en-US" dirty="0" smtClean="0"/>
              <a:t>Use – Not for</a:t>
            </a:r>
          </a:p>
          <a:p>
            <a:r>
              <a:rPr lang="en-US" dirty="0" smtClean="0"/>
              <a:t>Publication or </a:t>
            </a:r>
          </a:p>
          <a:p>
            <a:r>
              <a:rPr lang="en-US" dirty="0" smtClean="0"/>
              <a:t>Official Release </a:t>
            </a:r>
          </a:p>
          <a:p>
            <a:r>
              <a:rPr lang="en-US" dirty="0" smtClean="0"/>
              <a:t>August 2, 2017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5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entagon 72"/>
          <p:cNvSpPr/>
          <p:nvPr/>
        </p:nvSpPr>
        <p:spPr>
          <a:xfrm>
            <a:off x="28598" y="1926317"/>
            <a:ext cx="2991245" cy="405332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06000"/>
              </a:lnSpc>
              <a:defRPr/>
            </a:pPr>
            <a:r>
              <a:rPr lang="en-US" sz="1400" i="1" dirty="0">
                <a:solidFill>
                  <a:prstClr val="white"/>
                </a:solidFill>
                <a:latin typeface="Calibri" panose="020F0502020204030204" pitchFamily="34" charset="0"/>
              </a:rPr>
              <a:t>Analyze the 20 Per Day</a:t>
            </a:r>
            <a:endParaRPr lang="en-US" sz="1100" i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Chevron 76"/>
          <p:cNvSpPr/>
          <p:nvPr/>
        </p:nvSpPr>
        <p:spPr>
          <a:xfrm>
            <a:off x="3014787" y="1932270"/>
            <a:ext cx="3255946" cy="405332"/>
          </a:xfrm>
          <a:prstGeom prst="chevron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06000"/>
              </a:lnSpc>
              <a:defRPr/>
            </a:pPr>
            <a:r>
              <a:rPr lang="en-US" sz="1600" i="1" dirty="0">
                <a:solidFill>
                  <a:prstClr val="white"/>
                </a:solidFill>
                <a:latin typeface="Calibri" panose="020F0502020204030204" pitchFamily="34" charset="0"/>
              </a:rPr>
              <a:t>Identify how to make an impact</a:t>
            </a:r>
          </a:p>
        </p:txBody>
      </p:sp>
      <p:sp>
        <p:nvSpPr>
          <p:cNvPr id="95" name="Chevron 94"/>
          <p:cNvSpPr/>
          <p:nvPr/>
        </p:nvSpPr>
        <p:spPr>
          <a:xfrm>
            <a:off x="6295206" y="1928347"/>
            <a:ext cx="2813625" cy="405332"/>
          </a:xfrm>
          <a:prstGeom prst="chevron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06000"/>
              </a:lnSpc>
              <a:defRPr/>
            </a:pPr>
            <a:r>
              <a:rPr lang="en-US" sz="1600" i="1" dirty="0">
                <a:solidFill>
                  <a:prstClr val="white"/>
                </a:solidFill>
                <a:latin typeface="Calibri" panose="020F0502020204030204" pitchFamily="34" charset="0"/>
              </a:rPr>
              <a:t>Implement Strategies</a:t>
            </a:r>
          </a:p>
        </p:txBody>
      </p:sp>
      <p:sp>
        <p:nvSpPr>
          <p:cNvPr id="111" name="Title 8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18231" cy="1294855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Process for learning more and reducing the number of Veteran suicides per day</a:t>
            </a:r>
          </a:p>
        </p:txBody>
      </p:sp>
      <p:graphicFrame>
        <p:nvGraphicFramePr>
          <p:cNvPr id="138" name="Table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377152"/>
              </p:ext>
            </p:extLst>
          </p:nvPr>
        </p:nvGraphicFramePr>
        <p:xfrm>
          <a:off x="28598" y="2456109"/>
          <a:ext cx="8895271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99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6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522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314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3126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2271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962400">
                <a:tc>
                  <a:txBody>
                    <a:bodyPr/>
                    <a:lstStyle/>
                    <a:p>
                      <a:pPr marL="114300" marR="0" lvl="0" indent="-1143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Develop models</a:t>
                      </a:r>
                    </a:p>
                    <a:p>
                      <a:pPr marL="114300" marR="0" lvl="0" indent="-1143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i="0" baseline="0" dirty="0">
                          <a:solidFill>
                            <a:schemeClr val="tx1"/>
                          </a:solidFill>
                        </a:rPr>
                        <a:t>Collect required data </a:t>
                      </a:r>
                      <a:r>
                        <a:rPr lang="en-US" sz="1800" b="0" i="0" baseline="0" dirty="0">
                          <a:solidFill>
                            <a:schemeClr val="tx1"/>
                          </a:solidFill>
                        </a:rPr>
                        <a:t>to understand the 20 Veteran suicides per day (VBA, Veteran Centers, etc.)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114300" marR="0" indent="-1143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</a:rPr>
                        <a:t>Identify </a:t>
                      </a:r>
                      <a:r>
                        <a:rPr lang="en-US" sz="1800" b="1" i="0" baseline="0" dirty="0">
                          <a:solidFill>
                            <a:schemeClr val="tx1"/>
                          </a:solidFill>
                        </a:rPr>
                        <a:t>partnerships</a:t>
                      </a:r>
                      <a:r>
                        <a:rPr lang="en-US" sz="1800" b="0" i="0" baseline="0" dirty="0">
                          <a:solidFill>
                            <a:schemeClr val="tx1"/>
                          </a:solidFill>
                        </a:rPr>
                        <a:t> and data resources to support the strategy</a:t>
                      </a:r>
                    </a:p>
                    <a:p>
                      <a:pPr marL="114300" marR="0" indent="-1143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</a:rPr>
                        <a:t>Analyses and reportin</a:t>
                      </a:r>
                      <a:r>
                        <a:rPr lang="en-US" sz="1600" b="0" i="0" baseline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400" b="1" i="0" dirty="0">
                          <a:solidFill>
                            <a:schemeClr val="tx1"/>
                          </a:solidFill>
                        </a:rPr>
                        <a:t>Population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Identify potential settings and contexts for outreach and programming </a:t>
                      </a:r>
                      <a:endParaRPr lang="en-US" sz="1800" b="1" i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i="0" baseline="0" dirty="0">
                          <a:solidFill>
                            <a:schemeClr val="tx1"/>
                          </a:solidFill>
                        </a:rPr>
                        <a:t>Coordinate with Federal, State, Local governments and external stakeholders</a:t>
                      </a:r>
                    </a:p>
                    <a:p>
                      <a:pPr marL="114300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</a:rPr>
                        <a:t>Develop action plans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i="0" dirty="0">
                          <a:solidFill>
                            <a:schemeClr val="tx1"/>
                          </a:solidFill>
                        </a:rPr>
                        <a:t>Impact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indent="-1143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Partnerships regarding Veteran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</a:rPr>
                        <a:t> outreach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(National Violent Death Reporting System, </a:t>
                      </a:r>
                      <a:r>
                        <a:rPr lang="en-US" sz="1800" b="0" i="0" baseline="0" dirty="0">
                          <a:solidFill>
                            <a:schemeClr val="tx1"/>
                          </a:solidFill>
                        </a:rPr>
                        <a:t>VBA, etc.)</a:t>
                      </a:r>
                    </a:p>
                    <a:p>
                      <a:pPr marL="114300" marR="0" indent="-1143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</a:rPr>
                        <a:t>Partnerships regarding gun safety programs</a:t>
                      </a:r>
                    </a:p>
                    <a:p>
                      <a:pPr marL="114300" marR="0" indent="-1143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Push intervention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(e.g.,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public service outreach)</a:t>
                      </a:r>
                    </a:p>
                    <a:p>
                      <a:pPr marL="114300" marR="0" indent="-1143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i="0" dirty="0">
                          <a:solidFill>
                            <a:schemeClr val="tx1"/>
                          </a:solidFill>
                        </a:rPr>
                        <a:t>Strategies/Intervention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48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942" y="685800"/>
            <a:ext cx="8286750" cy="940279"/>
          </a:xfrm>
        </p:spPr>
        <p:txBody>
          <a:bodyPr>
            <a:normAutofit/>
          </a:bodyPr>
          <a:lstStyle/>
          <a:p>
            <a:r>
              <a:rPr lang="en-US" sz="2700" dirty="0">
                <a:latin typeface="+mj-lt"/>
              </a:rPr>
              <a:t>Communications Overview</a:t>
            </a:r>
            <a:br>
              <a:rPr lang="en-US" sz="2700" dirty="0">
                <a:latin typeface="+mj-lt"/>
              </a:rPr>
            </a:br>
            <a:r>
              <a:rPr lang="en-US" sz="2700" dirty="0" smtClean="0">
                <a:latin typeface="+mj-lt"/>
              </a:rPr>
              <a:t>Be There</a:t>
            </a:r>
            <a:endParaRPr lang="en-US" sz="3100" dirty="0">
              <a:latin typeface="+mj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2640" y="1766271"/>
            <a:ext cx="8572500" cy="2177019"/>
          </a:xfrm>
        </p:spPr>
        <p:txBody>
          <a:bodyPr>
            <a:noAutofit/>
          </a:bodyPr>
          <a:lstStyle/>
          <a:p>
            <a:pPr marL="3175" lvl="1" indent="0" algn="just">
              <a:lnSpc>
                <a:spcPct val="10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en-US" sz="1800" b="1" dirty="0">
                <a:latin typeface="+mn-lt"/>
              </a:rPr>
              <a:t>Central Messaging Platform: 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‘Be There’ – </a:t>
            </a:r>
            <a:r>
              <a:rPr lang="en-US" sz="1800" dirty="0">
                <a:latin typeface="+mn-lt"/>
              </a:rPr>
              <a:t>everyone has a role to play in Suicide Prevention!</a:t>
            </a:r>
          </a:p>
          <a:p>
            <a:pPr marL="3175" lvl="1" indent="0" algn="just">
              <a:lnSpc>
                <a:spcPct val="100000"/>
              </a:lnSpc>
              <a:spcBef>
                <a:spcPts val="0"/>
              </a:spcBef>
              <a:buClr>
                <a:srgbClr val="002060"/>
              </a:buClr>
              <a:buNone/>
            </a:pPr>
            <a:r>
              <a:rPr lang="en-US" sz="1800" b="1" dirty="0">
                <a:latin typeface="+mn-lt"/>
              </a:rPr>
              <a:t>Charge: Coordinate and cross-leverage all Suicide Prevention communication campaign messaging </a:t>
            </a:r>
            <a:r>
              <a:rPr lang="en-US" sz="1800" dirty="0">
                <a:latin typeface="+mn-lt"/>
              </a:rPr>
              <a:t>and communication  vehicles in order to enhance deployment impact </a:t>
            </a:r>
          </a:p>
          <a:p>
            <a:pPr marL="3175" lvl="1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None/>
              <a:tabLst>
                <a:tab pos="3373438" algn="l"/>
              </a:tabLst>
            </a:pPr>
            <a:r>
              <a:rPr lang="en-US" sz="1800" b="1" dirty="0">
                <a:latin typeface="+mn-lt"/>
              </a:rPr>
              <a:t>Description:  </a:t>
            </a:r>
            <a:r>
              <a:rPr lang="en-US" sz="1800" dirty="0">
                <a:latin typeface="+mn-lt"/>
              </a:rPr>
              <a:t>The Office of Mental Health and Suicide Prevention </a:t>
            </a:r>
            <a:r>
              <a:rPr lang="en-US" sz="1800" b="1" dirty="0">
                <a:latin typeface="+mn-lt"/>
              </a:rPr>
              <a:t>launches a major suicide prevention campaign beginning in September 2017</a:t>
            </a:r>
            <a:r>
              <a:rPr lang="en-US" sz="1800" dirty="0">
                <a:latin typeface="+mn-lt"/>
              </a:rPr>
              <a:t>.  This is a multi-pronged approach </a:t>
            </a:r>
            <a:r>
              <a:rPr lang="en-US" sz="1800" b="1" dirty="0">
                <a:latin typeface="+mn-lt"/>
              </a:rPr>
              <a:t>combining internal and externally facing messaging, outreach, and training</a:t>
            </a:r>
            <a:r>
              <a:rPr lang="en-US" sz="1800" dirty="0">
                <a:latin typeface="+mn-lt"/>
              </a:rPr>
              <a:t>. </a:t>
            </a:r>
          </a:p>
          <a:p>
            <a:pPr marL="403225" lvl="2" indent="0"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None/>
            </a:pPr>
            <a:endParaRPr lang="en-US" sz="1800" i="1" dirty="0"/>
          </a:p>
        </p:txBody>
      </p:sp>
      <p:sp>
        <p:nvSpPr>
          <p:cNvPr id="10" name="Rectangle 9"/>
          <p:cNvSpPr/>
          <p:nvPr/>
        </p:nvSpPr>
        <p:spPr>
          <a:xfrm>
            <a:off x="533400" y="5403912"/>
            <a:ext cx="2968932" cy="867498"/>
          </a:xfrm>
          <a:prstGeom prst="rect">
            <a:avLst/>
          </a:prstGeom>
          <a:solidFill>
            <a:srgbClr val="67A300"/>
          </a:solidFill>
          <a:ln w="25400" cap="flat" cmpd="sng" algn="ctr">
            <a:solidFill>
              <a:srgbClr val="67A300"/>
            </a:solidFill>
            <a:prstDash val="solid"/>
          </a:ln>
          <a:effectLst>
            <a:outerShdw blurRad="44450" dir="5400000" algn="ctr">
              <a:srgbClr val="000000">
                <a:alpha val="2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plastic">
            <a:bevelT w="50800" h="25400" prst="coolSlant"/>
          </a:sp3d>
        </p:spPr>
        <p:txBody>
          <a:bodyPr rtlCol="0" anchor="ctr"/>
          <a:lstStyle/>
          <a:p>
            <a:pPr algn="ctr" defTabSz="914400"/>
            <a:r>
              <a:rPr lang="en-US" sz="1600" b="1" kern="0" dirty="0">
                <a:solidFill>
                  <a:prstClr val="white"/>
                </a:solidFill>
                <a:cs typeface="Arial" pitchFamily="34" charset="0"/>
              </a:rPr>
              <a:t>External Facing Communication</a:t>
            </a:r>
          </a:p>
        </p:txBody>
      </p:sp>
      <p:sp>
        <p:nvSpPr>
          <p:cNvPr id="14" name="Isosceles Triangle 13"/>
          <p:cNvSpPr/>
          <p:nvPr/>
        </p:nvSpPr>
        <p:spPr>
          <a:xfrm rot="5400000">
            <a:off x="2748957" y="5063916"/>
            <a:ext cx="2114153" cy="300834"/>
          </a:xfrm>
          <a:prstGeom prst="triangle">
            <a:avLst/>
          </a:prstGeom>
          <a:solidFill>
            <a:schemeClr val="tx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33400" y="4157254"/>
            <a:ext cx="2968932" cy="93921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Internal Facing Communication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81400" y="3867090"/>
            <a:ext cx="2135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Approach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459" y="5596844"/>
            <a:ext cx="975753" cy="62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567" y="4267200"/>
            <a:ext cx="1044647" cy="92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Isosceles Triangle 17"/>
          <p:cNvSpPr/>
          <p:nvPr/>
        </p:nvSpPr>
        <p:spPr>
          <a:xfrm rot="16200000">
            <a:off x="4525175" y="5085550"/>
            <a:ext cx="2070885" cy="300834"/>
          </a:xfrm>
          <a:prstGeom prst="triangle">
            <a:avLst/>
          </a:prstGeom>
          <a:solidFill>
            <a:schemeClr val="tx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5849292" y="4147472"/>
            <a:ext cx="2819400" cy="896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Medical Center &amp; VISN Leadership; Clinicians, Front Line Staff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864532" y="5403912"/>
            <a:ext cx="2819400" cy="867498"/>
          </a:xfrm>
          <a:prstGeom prst="rect">
            <a:avLst/>
          </a:prstGeom>
          <a:solidFill>
            <a:srgbClr val="67A300"/>
          </a:solidFill>
          <a:ln w="25400" cap="flat" cmpd="sng" algn="ctr">
            <a:solidFill>
              <a:srgbClr val="67A300"/>
            </a:solidFill>
            <a:prstDash val="solid"/>
          </a:ln>
          <a:effectLst>
            <a:outerShdw blurRad="44450" dir="5400000" algn="ctr">
              <a:srgbClr val="000000">
                <a:alpha val="2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plastic">
            <a:bevelT w="50800" h="25400" prst="coolSlant"/>
          </a:sp3d>
        </p:spPr>
        <p:txBody>
          <a:bodyPr rtlCol="0" anchor="ctr"/>
          <a:lstStyle/>
          <a:p>
            <a:pPr algn="ctr" defTabSz="914400"/>
            <a:r>
              <a:rPr lang="en-US" sz="1600" b="1" kern="0" dirty="0">
                <a:solidFill>
                  <a:prstClr val="white"/>
                </a:solidFill>
                <a:cs typeface="Arial" pitchFamily="34" charset="0"/>
              </a:rPr>
              <a:t>Veteran Communities  , Veteran Family &amp; Support Systems, Community Partners </a:t>
            </a:r>
          </a:p>
        </p:txBody>
      </p:sp>
    </p:spTree>
    <p:extLst>
      <p:ext uri="{BB962C8B-B14F-4D97-AF65-F5344CB8AC3E}">
        <p14:creationId xmlns:p14="http://schemas.microsoft.com/office/powerpoint/2010/main" val="266274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entagon 72"/>
          <p:cNvSpPr/>
          <p:nvPr/>
        </p:nvSpPr>
        <p:spPr>
          <a:xfrm>
            <a:off x="228600" y="1921285"/>
            <a:ext cx="2971800" cy="104347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06000"/>
              </a:lnSpc>
              <a:defRPr/>
            </a:pPr>
            <a:endParaRPr lang="en-US" sz="1050" i="1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algn="ctr" eaLnBrk="0" hangingPunct="0">
              <a:lnSpc>
                <a:spcPct val="106000"/>
              </a:lnSpc>
              <a:defRPr/>
            </a:pPr>
            <a:r>
              <a:rPr lang="en-US" sz="1200" i="1" dirty="0">
                <a:solidFill>
                  <a:prstClr val="white"/>
                </a:solidFill>
                <a:latin typeface="Calibri" panose="020F0502020204030204" pitchFamily="34" charset="0"/>
              </a:rPr>
              <a:t>Leading  &amp; Assessing : </a:t>
            </a:r>
          </a:p>
          <a:p>
            <a:pPr algn="ctr" eaLnBrk="0" hangingPunct="0">
              <a:lnSpc>
                <a:spcPct val="106000"/>
              </a:lnSpc>
              <a:defRPr/>
            </a:pPr>
            <a:r>
              <a:rPr lang="en-US" sz="1200" i="1" dirty="0">
                <a:solidFill>
                  <a:prstClr val="white"/>
                </a:solidFill>
                <a:latin typeface="Calibri" panose="020F0502020204030204" pitchFamily="34" charset="0"/>
              </a:rPr>
              <a:t>Identifying,  Consolidating and Leveraging Communications </a:t>
            </a:r>
            <a:endParaRPr lang="en-US" sz="1050" i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Chevron 76"/>
          <p:cNvSpPr/>
          <p:nvPr/>
        </p:nvSpPr>
        <p:spPr>
          <a:xfrm>
            <a:off x="3352800" y="1955108"/>
            <a:ext cx="2819400" cy="1009646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06000"/>
              </a:lnSpc>
              <a:defRPr/>
            </a:pPr>
            <a:r>
              <a:rPr lang="en-US" sz="1200" i="1" dirty="0">
                <a:solidFill>
                  <a:prstClr val="white"/>
                </a:solidFill>
                <a:latin typeface="Calibri" panose="020F0502020204030204" pitchFamily="34" charset="0"/>
              </a:rPr>
              <a:t>Aligning Communications: VHA, OMHSP, and Suicide Prevention Program Office Strategy </a:t>
            </a:r>
            <a:endParaRPr lang="en-US" sz="1100" i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Chevron 94"/>
          <p:cNvSpPr/>
          <p:nvPr/>
        </p:nvSpPr>
        <p:spPr>
          <a:xfrm>
            <a:off x="6338002" y="1988305"/>
            <a:ext cx="2348798" cy="976447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lnSpc>
                <a:spcPct val="106000"/>
              </a:lnSpc>
              <a:defRPr/>
            </a:pPr>
            <a:r>
              <a:rPr lang="en-US" sz="1200" i="1" dirty="0">
                <a:solidFill>
                  <a:prstClr val="white"/>
                </a:solidFill>
                <a:latin typeface="Calibri" panose="020F0502020204030204" pitchFamily="34" charset="0"/>
              </a:rPr>
              <a:t>Implementing  Plan: Measuring , Monitoring, Adjusting </a:t>
            </a:r>
          </a:p>
        </p:txBody>
      </p:sp>
      <p:sp>
        <p:nvSpPr>
          <p:cNvPr id="111" name="Title 8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841131"/>
          </a:xfrm>
        </p:spPr>
        <p:txBody>
          <a:bodyPr>
            <a:noAutofit/>
          </a:bodyPr>
          <a:lstStyle/>
          <a:p>
            <a:r>
              <a:rPr lang="en-US" dirty="0"/>
              <a:t>Communications Overview </a:t>
            </a:r>
            <a:br>
              <a:rPr lang="en-US" dirty="0"/>
            </a:br>
            <a:r>
              <a:rPr lang="en-US" dirty="0" smtClean="0"/>
              <a:t>Be There</a:t>
            </a:r>
            <a:endParaRPr lang="en-US" dirty="0"/>
          </a:p>
        </p:txBody>
      </p:sp>
      <p:graphicFrame>
        <p:nvGraphicFramePr>
          <p:cNvPr id="138" name="Table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672052"/>
              </p:ext>
            </p:extLst>
          </p:nvPr>
        </p:nvGraphicFramePr>
        <p:xfrm>
          <a:off x="228601" y="3067051"/>
          <a:ext cx="8458199" cy="3105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075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945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2209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105149">
                <a:tc>
                  <a:txBody>
                    <a:bodyPr/>
                    <a:lstStyle/>
                    <a:p>
                      <a:pPr marL="28575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</a:rPr>
                        <a:t>Establish Suicide Prevention Program </a:t>
                      </a:r>
                      <a:r>
                        <a:rPr lang="en-US" sz="1400" b="1" i="0" baseline="0" dirty="0" smtClean="0">
                          <a:solidFill>
                            <a:schemeClr val="tx1"/>
                          </a:solidFill>
                        </a:rPr>
                        <a:t>Strategic Plan </a:t>
                      </a:r>
                    </a:p>
                    <a:p>
                      <a:pPr marL="28575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</a:rPr>
                        <a:t>Establish Suicide Prevention Office </a:t>
                      </a:r>
                      <a:r>
                        <a:rPr lang="en-US" sz="1400" b="1" i="0" baseline="0" dirty="0" smtClean="0">
                          <a:solidFill>
                            <a:schemeClr val="tx1"/>
                          </a:solidFill>
                        </a:rPr>
                        <a:t>Strategic Communications Plan</a:t>
                      </a:r>
                    </a:p>
                    <a:p>
                      <a:pPr marL="28575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</a:rPr>
                        <a:t>Integrate  and Align with OMHSP </a:t>
                      </a:r>
                    </a:p>
                    <a:p>
                      <a:pPr marL="28575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</a:rPr>
                        <a:t>Define &amp; Establish measurements of success</a:t>
                      </a:r>
                    </a:p>
                    <a:p>
                      <a:pPr marL="28575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</a:rPr>
                        <a:t>On-board </a:t>
                      </a:r>
                      <a:r>
                        <a:rPr lang="en-US" sz="1400" b="0" i="0" baseline="0" dirty="0" err="1" smtClean="0">
                          <a:solidFill>
                            <a:schemeClr val="tx1"/>
                          </a:solidFill>
                        </a:rPr>
                        <a:t>Comms</a:t>
                      </a:r>
                      <a:r>
                        <a:rPr lang="en-US" sz="1400" b="0" i="0" baseline="0" dirty="0" smtClean="0">
                          <a:solidFill>
                            <a:schemeClr val="tx1"/>
                          </a:solidFill>
                        </a:rPr>
                        <a:t> Contractors &amp; SP </a:t>
                      </a:r>
                      <a:r>
                        <a:rPr lang="en-US" sz="1400" b="0" i="0" baseline="0" dirty="0" err="1" smtClean="0">
                          <a:solidFill>
                            <a:schemeClr val="tx1"/>
                          </a:solidFill>
                        </a:rPr>
                        <a:t>Detailees</a:t>
                      </a:r>
                      <a:endParaRPr lang="en-US" sz="1400" b="0" i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400" b="1" i="0" dirty="0" smtClean="0">
                          <a:solidFill>
                            <a:schemeClr val="tx1"/>
                          </a:solidFill>
                        </a:rPr>
                        <a:t>Structure</a:t>
                      </a:r>
                      <a:endParaRPr lang="en-US" sz="2400" b="1" i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Elicit and Consolidate all  Suicide Prevention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Communication Requirements from each priority project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Identify &amp; Evaluate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cross-cutting actions among priority projects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Leverage across work streams as appropriate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i="0" dirty="0" smtClean="0">
                          <a:solidFill>
                            <a:schemeClr val="tx1"/>
                          </a:solidFill>
                        </a:rPr>
                        <a:t>Plan</a:t>
                      </a:r>
                      <a:endParaRPr lang="en-US" sz="2400" b="1" i="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Deploy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Communications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Strategies </a:t>
                      </a:r>
                    </a:p>
                    <a:p>
                      <a:pPr marL="2857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Track &amp; Measures Success </a:t>
                      </a:r>
                    </a:p>
                    <a:p>
                      <a:pPr marL="2857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Evaluate and Adjust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114300" marR="0" indent="-1143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1" i="0" dirty="0">
                          <a:solidFill>
                            <a:schemeClr val="tx1"/>
                          </a:solidFill>
                        </a:rPr>
                        <a:t>Launch and </a:t>
                      </a:r>
                      <a:r>
                        <a:rPr lang="en-US" sz="2400" b="1" i="0" baseline="0" dirty="0">
                          <a:solidFill>
                            <a:schemeClr val="tx1"/>
                          </a:solidFill>
                        </a:rPr>
                        <a:t> Monitor </a:t>
                      </a:r>
                      <a:r>
                        <a:rPr lang="en-US" sz="2400" b="1" i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88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447800"/>
          </a:xfrm>
        </p:spPr>
        <p:txBody>
          <a:bodyPr/>
          <a:lstStyle/>
          <a:p>
            <a:pPr algn="ctr"/>
            <a:r>
              <a:rPr lang="en-US" sz="2400" cap="all" dirty="0" smtClean="0"/>
              <a:t>Draft</a:t>
            </a:r>
            <a:r>
              <a:rPr lang="en-US" sz="2400" dirty="0" smtClean="0"/>
              <a:t> Modernization </a:t>
            </a:r>
            <a:r>
              <a:rPr lang="en-US" sz="2400" dirty="0"/>
              <a:t>Proposal Design Phase 1 </a:t>
            </a:r>
            <a:r>
              <a:rPr lang="en-US" sz="2400" dirty="0" smtClean="0"/>
              <a:t>Summary</a:t>
            </a:r>
            <a:br>
              <a:rPr lang="en-US" sz="2400" dirty="0" smtClean="0"/>
            </a:br>
            <a:r>
              <a:rPr lang="en-US" dirty="0" smtClean="0"/>
              <a:t>Mental Health and Suicide Prevention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963647"/>
              </p:ext>
            </p:extLst>
          </p:nvPr>
        </p:nvGraphicFramePr>
        <p:xfrm>
          <a:off x="381000" y="1670464"/>
          <a:ext cx="8305801" cy="5115970"/>
        </p:xfrm>
        <a:graphic>
          <a:graphicData uri="http://schemas.openxmlformats.org/drawingml/2006/table">
            <a:tbl>
              <a:tblPr firstRow="1" firstCol="1" bandRow="1"/>
              <a:tblGrid>
                <a:gridCol w="1737310"/>
                <a:gridCol w="1657252"/>
                <a:gridCol w="1713985"/>
                <a:gridCol w="1720919"/>
                <a:gridCol w="1476335"/>
              </a:tblGrid>
              <a:tr h="217499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Office of Mental Health and Suicide Prevention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6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25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Executive Officer and Administrative Core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Strategic planning, resource allocation, stakeholder support, task management] 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6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99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National Director for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Suicide 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Prevention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271" marR="53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National Director for MHSP Field Support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271" marR="53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National Director for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Mental Health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271" marR="53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6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025" algn="l"/>
                          <a:tab pos="977265" algn="ctr"/>
                        </a:tabLs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Suicide Prevention Core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[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Strategic planning, national partners and collaborations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]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Veterans Crisis Line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[National shared service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]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Shared Operational Support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[Technical assistance; national clinical mental health data, analytics, evaluation, and dashboard support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]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Mental Health Core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[Best practice identification, centers of excellence, national training resources, facilitation of field-based councils for collaborative policy, program, and training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development]</a:t>
                      </a: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National Center for PTSD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[Best practice identification,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oversight of Brain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Bank,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national 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consultation and training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resources as Congressionally mandated]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8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DoD/VA transition, auto enrollment, lethal means reduction, SAVE Training, VSO and family involvement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271" marR="53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World class crisis intervention services, zero rollover, Press 7 </a:t>
                      </a:r>
                      <a:r>
                        <a:rPr lang="en-US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expansion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271" marR="53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Identification and outreach to non-VA population, enhance Suicide Prevention Coordinator </a:t>
                      </a:r>
                      <a:r>
                        <a:rPr lang="en-US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role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271" marR="53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Open access, measurement based care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271" marR="532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Research and education on trauma and PTSD, bringing the latest research findings to practice, providing clinical consultation to  providers 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271" marR="53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87F1F5F-EE0C-4E2A-9281-CF21BD8698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0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3200" cap="all" dirty="0" smtClean="0"/>
              <a:t>Draft</a:t>
            </a:r>
            <a:r>
              <a:rPr lang="en-US" sz="3200" dirty="0" smtClean="0"/>
              <a:t> Suicide Prevention Declaration</a:t>
            </a:r>
            <a:br>
              <a:rPr lang="en-US" sz="3200" dirty="0" smtClean="0"/>
            </a:br>
            <a:r>
              <a:rPr lang="en-US" sz="3200" dirty="0" smtClean="0"/>
              <a:t>For Feedback and Discussion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/>
              <a:t>Suicide Prevention Declaration </a:t>
            </a:r>
            <a:r>
              <a:rPr lang="en-US" sz="2400" b="1" dirty="0" smtClean="0"/>
              <a:t>- “</a:t>
            </a:r>
            <a:r>
              <a:rPr lang="en-US" sz="2400" b="1" dirty="0"/>
              <a:t>Be There</a:t>
            </a:r>
            <a:r>
              <a:rPr lang="en-US" sz="2400" b="1" dirty="0" smtClean="0"/>
              <a:t>”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We are committed to be there, to save lives, and to promote the health and well-being of all who have served in the United States Military by:</a:t>
            </a:r>
          </a:p>
          <a:p>
            <a:pPr marL="457200" lvl="0" indent="-228600"/>
            <a:r>
              <a:rPr lang="en-US" dirty="0"/>
              <a:t>Believing that suicide is preventable and that one suicide is one too many</a:t>
            </a:r>
          </a:p>
          <a:p>
            <a:pPr marL="457200" lvl="0" indent="-228600"/>
            <a:r>
              <a:rPr lang="en-US" dirty="0"/>
              <a:t>Pledging that suicide prevention is everyone’s business</a:t>
            </a:r>
          </a:p>
          <a:p>
            <a:pPr marL="457200" lvl="0" indent="-228600"/>
            <a:r>
              <a:rPr lang="en-US" dirty="0"/>
              <a:t>Knowing and offering connection to every Veteran living in our community</a:t>
            </a:r>
          </a:p>
          <a:p>
            <a:pPr marL="457200" lvl="0" indent="-228600"/>
            <a:r>
              <a:rPr lang="en-US" dirty="0"/>
              <a:t>Asking about, listening, and understanding the challenges faced by Veterans. </a:t>
            </a:r>
          </a:p>
          <a:p>
            <a:pPr marL="457200" lvl="0" indent="-228600"/>
            <a:r>
              <a:rPr lang="en-US" dirty="0"/>
              <a:t>Connecting Veterans with people and resources who can address their needs</a:t>
            </a:r>
          </a:p>
          <a:p>
            <a:pPr marL="457200" lvl="0" indent="-228600"/>
            <a:r>
              <a:rPr lang="en-US" dirty="0"/>
              <a:t>Offering immediate help if they are in crisis and sustained care until it is resolved</a:t>
            </a:r>
          </a:p>
          <a:p>
            <a:pPr marL="457200" lvl="0" indent="-228600"/>
            <a:r>
              <a:rPr lang="en-US" dirty="0"/>
              <a:t>Supporting families, friends, providers, and all those affected by suicide</a:t>
            </a:r>
          </a:p>
          <a:p>
            <a:pPr marL="457200" lvl="0" indent="-228600"/>
            <a:r>
              <a:rPr lang="en-US" dirty="0"/>
              <a:t>Promoting safety for Veterans, families, and loved ones</a:t>
            </a:r>
          </a:p>
          <a:p>
            <a:pPr marL="457200" lvl="0" indent="-228600"/>
            <a:r>
              <a:rPr lang="en-US" dirty="0"/>
              <a:t>Learning everything we can to prevent suicide</a:t>
            </a:r>
          </a:p>
          <a:p>
            <a:pPr marL="457200" lvl="0" indent="-228600"/>
            <a:r>
              <a:rPr lang="en-US" dirty="0"/>
              <a:t>Being unwavering in our action to show that no Veteran is alone or without hope</a:t>
            </a:r>
          </a:p>
          <a:p>
            <a:pPr marL="457200" indent="-22860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47205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Custom 5">
      <a:dk1>
        <a:sysClr val="windowText" lastClr="000000"/>
      </a:dk1>
      <a:lt1>
        <a:sysClr val="window" lastClr="FFFFFF"/>
      </a:lt1>
      <a:dk2>
        <a:srgbClr val="FFFFFE"/>
      </a:dk2>
      <a:lt2>
        <a:srgbClr val="FFFFFE"/>
      </a:lt2>
      <a:accent1>
        <a:srgbClr val="0083BE"/>
      </a:accent1>
      <a:accent2>
        <a:srgbClr val="78BE20"/>
      </a:accent2>
      <a:accent3>
        <a:srgbClr val="C4262E"/>
      </a:accent3>
      <a:accent4>
        <a:srgbClr val="FF7F32"/>
      </a:accent4>
      <a:accent5>
        <a:srgbClr val="F3CF45"/>
      </a:accent5>
      <a:accent6>
        <a:srgbClr val="FFFFF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VHA P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43EC7D30198E418EEB3F3381AC0D7A" ma:contentTypeVersion="0" ma:contentTypeDescription="Create a new document." ma:contentTypeScope="" ma:versionID="c20f7f38f92c5cb404c16afc073054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9837EF-DE5C-42A7-B97E-553AB2FBDC56}">
  <ds:schemaRefs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3CFFEC2-2EE3-4C3A-9C5F-6B12023F4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01B80CE-84AF-4E91-9C15-1751177E96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936</Words>
  <Application>Microsoft Office PowerPoint</Application>
  <PresentationFormat>On-screen Show (4:3)</PresentationFormat>
  <Paragraphs>186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5_Office Theme</vt:lpstr>
      <vt:lpstr>1_VHA PP</vt:lpstr>
      <vt:lpstr>VHA Suicide Prevention Initiative Aligning Metrics and Initiative Framework Talking Points – Fireside Chat – August 2, 2017</vt:lpstr>
      <vt:lpstr>PowerPoint Presentation</vt:lpstr>
      <vt:lpstr>Process for learning more and reducing the number of Veteran suicides per day</vt:lpstr>
      <vt:lpstr>Communications Overview Be There</vt:lpstr>
      <vt:lpstr>Communications Overview  Be There</vt:lpstr>
      <vt:lpstr>Draft Modernization Proposal Design Phase 1 Summary Mental Health and Suicide Prevention</vt:lpstr>
      <vt:lpstr>Draft Suicide Prevention Declaration For Feedback and Discussion</vt:lpstr>
    </vt:vector>
  </TitlesOfParts>
  <Company>VHA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Changes for FY2017 Appraisal Cycle</dc:title>
  <dc:creator>Li, YuFang</dc:creator>
  <cp:lastModifiedBy>Carroll, David (VACO)</cp:lastModifiedBy>
  <cp:revision>40</cp:revision>
  <cp:lastPrinted>2017-07-28T15:02:11Z</cp:lastPrinted>
  <dcterms:created xsi:type="dcterms:W3CDTF">2016-11-09T12:03:37Z</dcterms:created>
  <dcterms:modified xsi:type="dcterms:W3CDTF">2017-08-02T00:27:40Z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0x0101001D43EC7D30198E418EEB3F3381AC0D7A</vt:lpwstr>
  </property>
</Properties>
</file>