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257" r:id="rId2"/>
    <p:sldId id="292" r:id="rId3"/>
    <p:sldId id="280" r:id="rId4"/>
    <p:sldId id="293" r:id="rId5"/>
    <p:sldId id="276" r:id="rId6"/>
    <p:sldId id="295" r:id="rId7"/>
    <p:sldId id="281" r:id="rId8"/>
    <p:sldId id="289" r:id="rId9"/>
    <p:sldId id="290" r:id="rId10"/>
    <p:sldId id="291" r:id="rId11"/>
    <p:sldId id="283" r:id="rId12"/>
    <p:sldId id="259" r:id="rId13"/>
    <p:sldId id="297" r:id="rId14"/>
    <p:sldId id="261" r:id="rId15"/>
    <p:sldId id="262" r:id="rId16"/>
    <p:sldId id="296" r:id="rId17"/>
    <p:sldId id="282" r:id="rId18"/>
    <p:sldId id="284" r:id="rId19"/>
    <p:sldId id="285"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llchin" initials="A" lastIdx="3" clrIdx="0"/>
  <p:cmAuthor id="1" name="vchaplin" initials="v" lastIdx="12" clrIdx="1">
    <p:extLst>
      <p:ext uri="{19B8F6BF-5375-455C-9EA6-DF929625EA0E}">
        <p15:presenceInfo xmlns:p15="http://schemas.microsoft.com/office/powerpoint/2012/main" userId="vchap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54" autoAdjust="0"/>
  </p:normalViewPr>
  <p:slideViewPr>
    <p:cSldViewPr snapToGrid="0" snapToObjects="1">
      <p:cViewPr varScale="1">
        <p:scale>
          <a:sx n="52" d="100"/>
          <a:sy n="52" d="100"/>
        </p:scale>
        <p:origin x="1218"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2483A-FF63-4CD3-AE9F-9CA3D98C6D86}"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631BAC94-170F-4587-947A-E3B42B1D3998}">
      <dgm:prSet phldrT="[Text]"/>
      <dgm:spPr/>
      <dgm:t>
        <a:bodyPr/>
        <a:lstStyle/>
        <a:p>
          <a:r>
            <a:rPr lang="en-US" dirty="0"/>
            <a:t>Upstream</a:t>
          </a:r>
        </a:p>
      </dgm:t>
    </dgm:pt>
    <dgm:pt modelId="{2F8BF4A1-889B-4E91-8205-CB83799FA295}" type="parTrans" cxnId="{253409A6-4174-4406-AF2A-99889E79D19F}">
      <dgm:prSet/>
      <dgm:spPr/>
      <dgm:t>
        <a:bodyPr/>
        <a:lstStyle/>
        <a:p>
          <a:endParaRPr lang="en-US"/>
        </a:p>
      </dgm:t>
    </dgm:pt>
    <dgm:pt modelId="{CFF308B9-2DC6-4EBC-8928-108084E05E92}" type="sibTrans" cxnId="{253409A6-4174-4406-AF2A-99889E79D19F}">
      <dgm:prSet/>
      <dgm:spPr/>
      <dgm:t>
        <a:bodyPr/>
        <a:lstStyle/>
        <a:p>
          <a:endParaRPr lang="en-US"/>
        </a:p>
      </dgm:t>
    </dgm:pt>
    <dgm:pt modelId="{43729883-8501-422C-AD8A-5267C159262B}">
      <dgm:prSet phldrT="[Text]"/>
      <dgm:spPr/>
      <dgm:t>
        <a:bodyPr/>
        <a:lstStyle/>
        <a:p>
          <a:r>
            <a:rPr lang="en-US" dirty="0"/>
            <a:t>Downstream</a:t>
          </a:r>
        </a:p>
      </dgm:t>
    </dgm:pt>
    <dgm:pt modelId="{0E472DAA-AEF1-4ACB-A008-A1724D15A547}" type="parTrans" cxnId="{F34E8914-0515-4C93-A210-61B397E28E23}">
      <dgm:prSet/>
      <dgm:spPr/>
      <dgm:t>
        <a:bodyPr/>
        <a:lstStyle/>
        <a:p>
          <a:endParaRPr lang="en-US"/>
        </a:p>
      </dgm:t>
    </dgm:pt>
    <dgm:pt modelId="{1FB5451A-230D-408A-AED0-F5DCEDAA3CF2}" type="sibTrans" cxnId="{F34E8914-0515-4C93-A210-61B397E28E23}">
      <dgm:prSet/>
      <dgm:spPr/>
      <dgm:t>
        <a:bodyPr/>
        <a:lstStyle/>
        <a:p>
          <a:endParaRPr lang="en-US"/>
        </a:p>
      </dgm:t>
    </dgm:pt>
    <dgm:pt modelId="{04978678-0ED2-41F6-A0B0-F1E1E590C46D}" type="pres">
      <dgm:prSet presAssocID="{A902483A-FF63-4CD3-AE9F-9CA3D98C6D86}" presName="cycle" presStyleCnt="0">
        <dgm:presLayoutVars>
          <dgm:dir/>
          <dgm:resizeHandles val="exact"/>
        </dgm:presLayoutVars>
      </dgm:prSet>
      <dgm:spPr/>
    </dgm:pt>
    <dgm:pt modelId="{5CF86731-B2D6-498B-863E-6AA7AC146B66}" type="pres">
      <dgm:prSet presAssocID="{631BAC94-170F-4587-947A-E3B42B1D3998}" presName="arrow" presStyleLbl="node1" presStyleIdx="0" presStyleCnt="2" custScaleX="67392" custRadScaleRad="121658" custRadScaleInc="-328">
        <dgm:presLayoutVars>
          <dgm:bulletEnabled val="1"/>
        </dgm:presLayoutVars>
      </dgm:prSet>
      <dgm:spPr/>
    </dgm:pt>
    <dgm:pt modelId="{947852EA-2DD7-490B-884D-9763A07121AC}" type="pres">
      <dgm:prSet presAssocID="{43729883-8501-422C-AD8A-5267C159262B}" presName="arrow" presStyleLbl="node1" presStyleIdx="1" presStyleCnt="2" custScaleX="65641">
        <dgm:presLayoutVars>
          <dgm:bulletEnabled val="1"/>
        </dgm:presLayoutVars>
      </dgm:prSet>
      <dgm:spPr/>
    </dgm:pt>
  </dgm:ptLst>
  <dgm:cxnLst>
    <dgm:cxn modelId="{F34E8914-0515-4C93-A210-61B397E28E23}" srcId="{A902483A-FF63-4CD3-AE9F-9CA3D98C6D86}" destId="{43729883-8501-422C-AD8A-5267C159262B}" srcOrd="1" destOrd="0" parTransId="{0E472DAA-AEF1-4ACB-A008-A1724D15A547}" sibTransId="{1FB5451A-230D-408A-AED0-F5DCEDAA3CF2}"/>
    <dgm:cxn modelId="{5BF42A3A-27D8-4A34-8063-CF4F29498F99}" type="presOf" srcId="{631BAC94-170F-4587-947A-E3B42B1D3998}" destId="{5CF86731-B2D6-498B-863E-6AA7AC146B66}" srcOrd="0" destOrd="0" presId="urn:microsoft.com/office/officeart/2005/8/layout/arrow1"/>
    <dgm:cxn modelId="{9295A83A-0659-4A25-95EB-6F7951289E3F}" type="presOf" srcId="{43729883-8501-422C-AD8A-5267C159262B}" destId="{947852EA-2DD7-490B-884D-9763A07121AC}" srcOrd="0" destOrd="0" presId="urn:microsoft.com/office/officeart/2005/8/layout/arrow1"/>
    <dgm:cxn modelId="{8686A45F-E171-4991-8736-093001BF9B7A}" type="presOf" srcId="{A902483A-FF63-4CD3-AE9F-9CA3D98C6D86}" destId="{04978678-0ED2-41F6-A0B0-F1E1E590C46D}" srcOrd="0" destOrd="0" presId="urn:microsoft.com/office/officeart/2005/8/layout/arrow1"/>
    <dgm:cxn modelId="{253409A6-4174-4406-AF2A-99889E79D19F}" srcId="{A902483A-FF63-4CD3-AE9F-9CA3D98C6D86}" destId="{631BAC94-170F-4587-947A-E3B42B1D3998}" srcOrd="0" destOrd="0" parTransId="{2F8BF4A1-889B-4E91-8205-CB83799FA295}" sibTransId="{CFF308B9-2DC6-4EBC-8928-108084E05E92}"/>
    <dgm:cxn modelId="{D6695F22-93CC-416B-8A78-A30BE73B3B99}" type="presParOf" srcId="{04978678-0ED2-41F6-A0B0-F1E1E590C46D}" destId="{5CF86731-B2D6-498B-863E-6AA7AC146B66}" srcOrd="0" destOrd="0" presId="urn:microsoft.com/office/officeart/2005/8/layout/arrow1"/>
    <dgm:cxn modelId="{797408C0-34E8-421D-A1F0-F8070B9E686B}" type="presParOf" srcId="{04978678-0ED2-41F6-A0B0-F1E1E590C46D}" destId="{947852EA-2DD7-490B-884D-9763A07121A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86731-B2D6-498B-863E-6AA7AC146B66}">
      <dsp:nvSpPr>
        <dsp:cNvPr id="0" name=""/>
        <dsp:cNvSpPr/>
      </dsp:nvSpPr>
      <dsp:spPr>
        <a:xfrm rot="16200000">
          <a:off x="566091" y="28844"/>
          <a:ext cx="2339920" cy="3472104"/>
        </a:xfrm>
        <a:prstGeom prst="up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Upstream</a:t>
          </a:r>
        </a:p>
      </dsp:txBody>
      <dsp:txXfrm rot="5400000">
        <a:off x="409485" y="1179916"/>
        <a:ext cx="3062618" cy="1169960"/>
      </dsp:txXfrm>
    </dsp:sp>
    <dsp:sp modelId="{947852EA-2DD7-490B-884D-9763A07121AC}">
      <dsp:nvSpPr>
        <dsp:cNvPr id="0" name=""/>
        <dsp:cNvSpPr/>
      </dsp:nvSpPr>
      <dsp:spPr>
        <a:xfrm rot="5400000">
          <a:off x="5101953" y="702"/>
          <a:ext cx="2279124" cy="3472104"/>
        </a:xfrm>
        <a:prstGeom prst="up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Downstream</a:t>
          </a:r>
        </a:p>
      </dsp:txBody>
      <dsp:txXfrm rot="-5400000">
        <a:off x="4505464" y="1166973"/>
        <a:ext cx="3073257" cy="1139562"/>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5D6A1-8FD8-114B-9A2E-F8729AA6B3A2}" type="datetimeFigureOut">
              <a:rPr lang="en-US" smtClean="0"/>
              <a:pPr/>
              <a:t>8/9/2017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2E585-9FA1-E049-BB25-536DA84A0A85}" type="slidenum">
              <a:rPr lang="en-US" smtClean="0"/>
              <a:pPr/>
              <a:t>‹#›</a:t>
            </a:fld>
            <a:endParaRPr lang="en-US"/>
          </a:p>
        </p:txBody>
      </p:sp>
    </p:spTree>
    <p:extLst>
      <p:ext uri="{BB962C8B-B14F-4D97-AF65-F5344CB8AC3E}">
        <p14:creationId xmlns:p14="http://schemas.microsoft.com/office/powerpoint/2010/main" val="17190783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dvid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Outline of presentation</a:t>
            </a:r>
          </a:p>
          <a:p>
            <a:endParaRPr lang="en-US" dirty="0"/>
          </a:p>
          <a:p>
            <a:pPr marL="171450" indent="-171450">
              <a:buFont typeface="Arial" panose="020B0604020202020204" pitchFamily="34" charset="0"/>
              <a:buChar char="•"/>
            </a:pPr>
            <a:r>
              <a:rPr lang="en-US" dirty="0"/>
              <a:t>What is a Gun Violence Protection Order (GVPO)?</a:t>
            </a:r>
          </a:p>
          <a:p>
            <a:pPr marL="171450" indent="-171450">
              <a:buFont typeface="Arial" panose="020B0604020202020204" pitchFamily="34" charset="0"/>
              <a:buChar char="•"/>
            </a:pPr>
            <a:r>
              <a:rPr lang="en-US" dirty="0"/>
              <a:t>Evidence Courts Can Consider - California</a:t>
            </a:r>
          </a:p>
          <a:p>
            <a:pPr marL="171450" indent="-171450">
              <a:buFont typeface="Arial" panose="020B0604020202020204" pitchFamily="34" charset="0"/>
              <a:buChar char="•"/>
            </a:pPr>
            <a:r>
              <a:rPr lang="en-US" dirty="0"/>
              <a:t>Research from Connecticut</a:t>
            </a:r>
          </a:p>
          <a:p>
            <a:pPr marL="171450" indent="-171450">
              <a:buFont typeface="Arial" panose="020B0604020202020204" pitchFamily="34" charset="0"/>
              <a:buChar char="•"/>
            </a:pPr>
            <a:r>
              <a:rPr lang="en-US" dirty="0"/>
              <a:t>Future Efforts</a:t>
            </a:r>
          </a:p>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1</a:t>
            </a:fld>
            <a:endParaRPr lang="en-US"/>
          </a:p>
        </p:txBody>
      </p:sp>
    </p:spTree>
    <p:extLst>
      <p:ext uri="{BB962C8B-B14F-4D97-AF65-F5344CB8AC3E}">
        <p14:creationId xmlns:p14="http://schemas.microsoft.com/office/powerpoint/2010/main" val="243637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Photo source: </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Photo: "Marines march in 2011 New York Veterans Day Parade "</a:t>
            </a:r>
            <a:r>
              <a:rPr lang="en-US" sz="1200" b="0" i="1" u="none" strike="noStrike" kern="1200" dirty="0">
                <a:solidFill>
                  <a:schemeClr val="tx1"/>
                </a:solidFill>
                <a:effectLst/>
                <a:latin typeface="+mn-lt"/>
                <a:ea typeface="+mn-ea"/>
                <a:cs typeface="+mn-cs"/>
                <a:hlinkClick r:id="rId3"/>
              </a:rPr>
              <a:t>DVDSHUB</a:t>
            </a:r>
            <a:r>
              <a:rPr lang="en-US" sz="1200" b="0" i="1" kern="1200" dirty="0">
                <a:solidFill>
                  <a:schemeClr val="tx1"/>
                </a:solidFill>
                <a:effectLst/>
                <a:latin typeface="+mn-lt"/>
                <a:ea typeface="+mn-ea"/>
                <a:cs typeface="+mn-cs"/>
              </a:rPr>
              <a:t> (CC BY 2.0)</a:t>
            </a:r>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2</a:t>
            </a:fld>
            <a:endParaRPr lang="en-US"/>
          </a:p>
        </p:txBody>
      </p:sp>
    </p:spTree>
    <p:extLst>
      <p:ext uri="{BB962C8B-B14F-4D97-AF65-F5344CB8AC3E}">
        <p14:creationId xmlns:p14="http://schemas.microsoft.com/office/powerpoint/2010/main" val="361030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3</a:t>
            </a:fld>
            <a:endParaRPr lang="en-US"/>
          </a:p>
        </p:txBody>
      </p:sp>
    </p:spTree>
    <p:extLst>
      <p:ext uri="{BB962C8B-B14F-4D97-AF65-F5344CB8AC3E}">
        <p14:creationId xmlns:p14="http://schemas.microsoft.com/office/powerpoint/2010/main" val="239411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5</a:t>
            </a:fld>
            <a:endParaRPr lang="en-US"/>
          </a:p>
        </p:txBody>
      </p:sp>
    </p:spTree>
    <p:extLst>
      <p:ext uri="{BB962C8B-B14F-4D97-AF65-F5344CB8AC3E}">
        <p14:creationId xmlns:p14="http://schemas.microsoft.com/office/powerpoint/2010/main" val="284626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6</a:t>
            </a:fld>
            <a:endParaRPr lang="en-US"/>
          </a:p>
        </p:txBody>
      </p:sp>
    </p:spTree>
    <p:extLst>
      <p:ext uri="{BB962C8B-B14F-4D97-AF65-F5344CB8AC3E}">
        <p14:creationId xmlns:p14="http://schemas.microsoft.com/office/powerpoint/2010/main" val="105513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9</a:t>
            </a:fld>
            <a:endParaRPr lang="en-US"/>
          </a:p>
        </p:txBody>
      </p:sp>
    </p:spTree>
    <p:extLst>
      <p:ext uri="{BB962C8B-B14F-4D97-AF65-F5344CB8AC3E}">
        <p14:creationId xmlns:p14="http://schemas.microsoft.com/office/powerpoint/2010/main" val="262491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15</a:t>
            </a:fld>
            <a:endParaRPr lang="en-US"/>
          </a:p>
        </p:txBody>
      </p:sp>
    </p:spTree>
    <p:extLst>
      <p:ext uri="{BB962C8B-B14F-4D97-AF65-F5344CB8AC3E}">
        <p14:creationId xmlns:p14="http://schemas.microsoft.com/office/powerpoint/2010/main" val="234169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18</a:t>
            </a:fld>
            <a:endParaRPr lang="en-US"/>
          </a:p>
        </p:txBody>
      </p:sp>
    </p:spTree>
    <p:extLst>
      <p:ext uri="{BB962C8B-B14F-4D97-AF65-F5344CB8AC3E}">
        <p14:creationId xmlns:p14="http://schemas.microsoft.com/office/powerpoint/2010/main" val="243635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E585-9FA1-E049-BB25-536DA84A0A85}" type="slidenum">
              <a:rPr lang="en-US" smtClean="0"/>
              <a:pPr/>
              <a:t>19</a:t>
            </a:fld>
            <a:endParaRPr lang="en-US"/>
          </a:p>
        </p:txBody>
      </p:sp>
    </p:spTree>
    <p:extLst>
      <p:ext uri="{BB962C8B-B14F-4D97-AF65-F5344CB8AC3E}">
        <p14:creationId xmlns:p14="http://schemas.microsoft.com/office/powerpoint/2010/main" val="99794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0B0CE-013E-A24F-86AE-8217339BDE9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4587-448D-294D-9913-95F02E0DBFF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57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0B0CE-013E-A24F-86AE-8217339BDE9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75304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0B0CE-013E-A24F-86AE-8217339BDE9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203523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0B0CE-013E-A24F-86AE-8217339BDE9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218793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0B0CE-013E-A24F-86AE-8217339BDE9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4587-448D-294D-9913-95F02E0DBFF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82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0B0CE-013E-A24F-86AE-8217339BDE9C}"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30796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0B0CE-013E-A24F-86AE-8217339BDE9C}"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92603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0B0CE-013E-A24F-86AE-8217339BDE9C}"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339083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40B0CE-013E-A24F-86AE-8217339BDE9C}" type="datetimeFigureOut">
              <a:rPr lang="en-US" smtClean="0"/>
              <a:pPr/>
              <a:t>8/9/2017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123860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40B0CE-013E-A24F-86AE-8217339BDE9C}" type="datetimeFigureOut">
              <a:rPr lang="en-US" smtClean="0"/>
              <a:pPr/>
              <a:t>8/9/2017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2C4587-448D-294D-9913-95F02E0DBFF3}" type="slidenum">
              <a:rPr lang="en-US" smtClean="0"/>
              <a:pPr/>
              <a:t>‹#›</a:t>
            </a:fld>
            <a:endParaRPr lang="en-US"/>
          </a:p>
        </p:txBody>
      </p:sp>
    </p:spTree>
    <p:extLst>
      <p:ext uri="{BB962C8B-B14F-4D97-AF65-F5344CB8AC3E}">
        <p14:creationId xmlns:p14="http://schemas.microsoft.com/office/powerpoint/2010/main" val="356936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0B0CE-013E-A24F-86AE-8217339BDE9C}"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C4587-448D-294D-9913-95F02E0DBFF3}" type="slidenum">
              <a:rPr lang="en-US" smtClean="0"/>
              <a:pPr/>
              <a:t>‹#›</a:t>
            </a:fld>
            <a:endParaRPr lang="en-US"/>
          </a:p>
        </p:txBody>
      </p:sp>
    </p:spTree>
    <p:extLst>
      <p:ext uri="{BB962C8B-B14F-4D97-AF65-F5344CB8AC3E}">
        <p14:creationId xmlns:p14="http://schemas.microsoft.com/office/powerpoint/2010/main" val="310902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40B0CE-013E-A24F-86AE-8217339BDE9C}" type="datetimeFigureOut">
              <a:rPr lang="en-US" smtClean="0"/>
              <a:pPr/>
              <a:t>8/9/2017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2C4587-448D-294D-9913-95F02E0DBFF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62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papers.ssrn.com/sol3/papers.cfm?abstract_id=282884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apers.ssrn.com/sol3/papers.cfm?abstract_id=2828847"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papers.ssrn.com/sol3/papers.cfm?abstract_id=282884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apers.ssrn.com/sol3/papers.cfm?abstract_id=28288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apers.ssrn.com/sol3/papers.cfm?abstract_id=282884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papers.ssrn.com/sol3/papers.cfm?abstract_id=2828847" TargetMode="External"/><Relationship Id="rId2" Type="http://schemas.openxmlformats.org/officeDocument/2006/relationships/hyperlink" Target="http://efsgv.org/wp-content/uploads/2016/09/FINAL-ERPO-complete-091916-1.pdf" TargetMode="External"/><Relationship Id="rId1" Type="http://schemas.openxmlformats.org/officeDocument/2006/relationships/slideLayout" Target="../slideLayouts/slideLayout2.xml"/><Relationship Id="rId4" Type="http://schemas.openxmlformats.org/officeDocument/2006/relationships/hyperlink" Target="https://www.thetrace.org/2016/09/gun-violence-restraining-order-suicide-reduction-connecticu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74801"/>
            <a:ext cx="8229600" cy="2076450"/>
          </a:xfrm>
          <a:solidFill>
            <a:schemeClr val="accent1">
              <a:lumMod val="20000"/>
              <a:lumOff val="80000"/>
            </a:schemeClr>
          </a:solidFill>
          <a:ln>
            <a:solidFill>
              <a:schemeClr val="tx1"/>
            </a:solidFill>
          </a:ln>
        </p:spPr>
        <p:txBody>
          <a:bodyPr>
            <a:normAutofit fontScale="90000"/>
          </a:bodyPr>
          <a:lstStyle/>
          <a:p>
            <a:r>
              <a:rPr lang="en-US" dirty="0"/>
              <a:t>Gun Violence Protection Orders</a:t>
            </a:r>
          </a:p>
        </p:txBody>
      </p:sp>
      <p:sp>
        <p:nvSpPr>
          <p:cNvPr id="3" name="Subtitle 2"/>
          <p:cNvSpPr>
            <a:spLocks noGrp="1"/>
          </p:cNvSpPr>
          <p:nvPr>
            <p:ph type="subTitle" idx="1"/>
          </p:nvPr>
        </p:nvSpPr>
        <p:spPr>
          <a:xfrm>
            <a:off x="2349038" y="4455621"/>
            <a:ext cx="7543800" cy="1894379"/>
          </a:xfrm>
        </p:spPr>
        <p:txBody>
          <a:bodyPr>
            <a:normAutofit/>
          </a:bodyPr>
          <a:lstStyle/>
          <a:p>
            <a:r>
              <a:rPr lang="en-US" b="1" dirty="0"/>
              <a:t>Adelyn Allchin, MPH</a:t>
            </a:r>
          </a:p>
          <a:p>
            <a:r>
              <a:rPr lang="en-US" dirty="0"/>
              <a:t>Public Health Analyst</a:t>
            </a:r>
          </a:p>
          <a:p>
            <a:r>
              <a:rPr lang="en-US" dirty="0"/>
              <a:t>Educational Fund to Stop Gun Violence</a:t>
            </a:r>
          </a:p>
        </p:txBody>
      </p:sp>
      <p:sp>
        <p:nvSpPr>
          <p:cNvPr id="4" name="TextBox 3"/>
          <p:cNvSpPr txBox="1"/>
          <p:nvPr/>
        </p:nvSpPr>
        <p:spPr>
          <a:xfrm>
            <a:off x="1695450" y="6349999"/>
            <a:ext cx="8801100" cy="523220"/>
          </a:xfrm>
          <a:prstGeom prst="rect">
            <a:avLst/>
          </a:prstGeom>
          <a:noFill/>
        </p:spPr>
        <p:txBody>
          <a:bodyPr wrap="square" rtlCol="0">
            <a:spAutoFit/>
          </a:bodyPr>
          <a:lstStyle/>
          <a:p>
            <a:pPr algn="ctr"/>
            <a:r>
              <a:rPr lang="en-US" sz="1400" dirty="0">
                <a:latin typeface="+mj-lt"/>
              </a:rPr>
              <a:t>DoD/VA Biannual Suicide Prevention Conference</a:t>
            </a:r>
          </a:p>
          <a:p>
            <a:pPr algn="ctr"/>
            <a:r>
              <a:rPr lang="en-US" sz="1400" dirty="0">
                <a:latin typeface="+mj-lt"/>
              </a:rPr>
              <a:t>August 1-3, 2017</a:t>
            </a:r>
          </a:p>
        </p:txBody>
      </p:sp>
    </p:spTree>
    <p:extLst>
      <p:ext uri="{BB962C8B-B14F-4D97-AF65-F5344CB8AC3E}">
        <p14:creationId xmlns:p14="http://schemas.microsoft.com/office/powerpoint/2010/main" val="67176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6605"/>
            <a:ext cx="12192000" cy="1450757"/>
          </a:xfrm>
        </p:spPr>
        <p:txBody>
          <a:bodyPr>
            <a:normAutofit/>
          </a:bodyPr>
          <a:lstStyle/>
          <a:p>
            <a:pPr algn="ctr"/>
            <a:r>
              <a:rPr lang="en-US" dirty="0">
                <a:solidFill>
                  <a:schemeClr val="tx1"/>
                </a:solidFill>
              </a:rPr>
              <a:t>CA GVRO - Factors Courts </a:t>
            </a:r>
            <a:r>
              <a:rPr lang="en-US" u="sng" dirty="0">
                <a:solidFill>
                  <a:srgbClr val="C00000"/>
                </a:solidFill>
              </a:rPr>
              <a:t>May</a:t>
            </a:r>
            <a:r>
              <a:rPr lang="en-US" dirty="0"/>
              <a:t> </a:t>
            </a:r>
            <a:r>
              <a:rPr lang="en-US" dirty="0">
                <a:solidFill>
                  <a:schemeClr val="tx1"/>
                </a:solidFill>
              </a:rPr>
              <a:t>Consider </a:t>
            </a:r>
            <a:br>
              <a:rPr lang="en-US" dirty="0">
                <a:solidFill>
                  <a:schemeClr val="tx1"/>
                </a:solidFill>
              </a:rPr>
            </a:br>
            <a:r>
              <a:rPr lang="en-US" dirty="0">
                <a:solidFill>
                  <a:schemeClr val="tx1"/>
                </a:solidFill>
              </a:rPr>
              <a:t>(among others)</a:t>
            </a:r>
          </a:p>
        </p:txBody>
      </p:sp>
      <p:sp>
        <p:nvSpPr>
          <p:cNvPr id="3" name="Content Placeholder 2"/>
          <p:cNvSpPr>
            <a:spLocks noGrp="1"/>
          </p:cNvSpPr>
          <p:nvPr>
            <p:ph idx="1"/>
          </p:nvPr>
        </p:nvSpPr>
        <p:spPr>
          <a:xfrm>
            <a:off x="1079500" y="2066636"/>
            <a:ext cx="10045699" cy="4551218"/>
          </a:xfrm>
        </p:spPr>
        <p:txBody>
          <a:bodyPr>
            <a:normAutofit/>
          </a:bodyPr>
          <a:lstStyle/>
          <a:p>
            <a:pPr marL="934085" indent="-342900">
              <a:buFont typeface="Arial" panose="020B0604020202020204" pitchFamily="34" charset="0"/>
              <a:buChar char="•"/>
            </a:pPr>
            <a:r>
              <a:rPr lang="en-US" sz="2400" dirty="0">
                <a:solidFill>
                  <a:schemeClr val="tx1"/>
                </a:solidFill>
              </a:rPr>
              <a:t>The unlawful and reckless use, display, or brandishing of a </a:t>
            </a:r>
            <a:r>
              <a:rPr lang="en-US" sz="2400" dirty="0">
                <a:solidFill>
                  <a:srgbClr val="C00000"/>
                </a:solidFill>
              </a:rPr>
              <a:t>firearm</a:t>
            </a:r>
            <a:r>
              <a:rPr lang="en-US" sz="2400" dirty="0"/>
              <a:t> </a:t>
            </a:r>
            <a:r>
              <a:rPr lang="en-US" sz="2400" dirty="0">
                <a:solidFill>
                  <a:schemeClr val="tx1"/>
                </a:solidFill>
              </a:rPr>
              <a:t>by the subject of the petition. </a:t>
            </a:r>
          </a:p>
          <a:p>
            <a:pPr marL="934085" indent="-342900">
              <a:buFont typeface="Arial" panose="020B0604020202020204" pitchFamily="34" charset="0"/>
              <a:buChar char="•"/>
            </a:pPr>
            <a:r>
              <a:rPr lang="en-US" sz="2400" dirty="0">
                <a:solidFill>
                  <a:schemeClr val="tx1"/>
                </a:solidFill>
              </a:rPr>
              <a:t>Evidence, including police reports and records of convictions, of either recent criminal offenses by the subject of the petition that involve controlled substances or alcohol or </a:t>
            </a:r>
            <a:r>
              <a:rPr lang="en-US" sz="2400" dirty="0">
                <a:solidFill>
                  <a:srgbClr val="C00000"/>
                </a:solidFill>
              </a:rPr>
              <a:t>ongoing abuse of controlled substances or alcohol </a:t>
            </a:r>
            <a:r>
              <a:rPr lang="en-US" sz="2400" dirty="0">
                <a:solidFill>
                  <a:schemeClr val="tx1"/>
                </a:solidFill>
              </a:rPr>
              <a:t>by the subject of the petition. </a:t>
            </a:r>
          </a:p>
          <a:p>
            <a:pPr marL="934085" indent="-342900">
              <a:buFont typeface="Arial" panose="020B0604020202020204" pitchFamily="34" charset="0"/>
              <a:buChar char="•"/>
            </a:pPr>
            <a:r>
              <a:rPr lang="en-US" sz="2400" dirty="0">
                <a:solidFill>
                  <a:schemeClr val="tx1"/>
                </a:solidFill>
              </a:rPr>
              <a:t>Evidence of recent acquisition of firearms, ammunition, or other deadly weapons.</a:t>
            </a:r>
          </a:p>
        </p:txBody>
      </p:sp>
    </p:spTree>
    <p:extLst>
      <p:ext uri="{BB962C8B-B14F-4D97-AF65-F5344CB8AC3E}">
        <p14:creationId xmlns:p14="http://schemas.microsoft.com/office/powerpoint/2010/main" val="39592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Evidence behind Risk-Based Gun Removal Laws</a:t>
            </a:r>
          </a:p>
        </p:txBody>
      </p:sp>
      <p:sp>
        <p:nvSpPr>
          <p:cNvPr id="3" name="Subtitle 2"/>
          <p:cNvSpPr>
            <a:spLocks noGrp="1"/>
          </p:cNvSpPr>
          <p:nvPr>
            <p:ph type="subTitle" idx="1"/>
          </p:nvPr>
        </p:nvSpPr>
        <p:spPr/>
        <p:txBody>
          <a:bodyPr/>
          <a:lstStyle/>
          <a:p>
            <a:r>
              <a:rPr lang="en-US" dirty="0"/>
              <a:t>Connecticut’s Risk-Warrant</a:t>
            </a:r>
          </a:p>
        </p:txBody>
      </p:sp>
    </p:spTree>
    <p:extLst>
      <p:ext uri="{BB962C8B-B14F-4D97-AF65-F5344CB8AC3E}">
        <p14:creationId xmlns:p14="http://schemas.microsoft.com/office/powerpoint/2010/main" val="15893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406401"/>
            <a:ext cx="8092440" cy="1044357"/>
          </a:xfrm>
        </p:spPr>
        <p:txBody>
          <a:bodyPr>
            <a:normAutofit/>
          </a:bodyPr>
          <a:lstStyle/>
          <a:p>
            <a:pPr algn="ctr"/>
            <a:r>
              <a:rPr lang="en-US" dirty="0">
                <a:solidFill>
                  <a:schemeClr val="tx1"/>
                </a:solidFill>
              </a:rPr>
              <a:t>Connecticut’s Risk-Warrant Law</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solidFill>
                  <a:schemeClr val="tx1"/>
                </a:solidFill>
              </a:rPr>
              <a:t> Passed in 1999 after highly publicized mass shooting</a:t>
            </a:r>
          </a:p>
          <a:p>
            <a:pPr>
              <a:buFont typeface="Arial" panose="020B0604020202020204" pitchFamily="34" charset="0"/>
              <a:buChar char="•"/>
            </a:pPr>
            <a:r>
              <a:rPr lang="en-US" sz="2800" dirty="0">
                <a:solidFill>
                  <a:schemeClr val="tx1"/>
                </a:solidFill>
              </a:rPr>
              <a:t> Researchers examined risk-warrants issued from 1999-2013</a:t>
            </a:r>
          </a:p>
          <a:p>
            <a:pPr lvl="1">
              <a:buFont typeface="Arial" panose="020B0604020202020204" pitchFamily="34" charset="0"/>
              <a:buChar char="•"/>
            </a:pPr>
            <a:r>
              <a:rPr lang="en-US" sz="2400" dirty="0">
                <a:solidFill>
                  <a:schemeClr val="tx1"/>
                </a:solidFill>
              </a:rPr>
              <a:t> 762 cases from 1999-2013</a:t>
            </a:r>
          </a:p>
          <a:p>
            <a:pPr lvl="1">
              <a:buFont typeface="Arial" panose="020B0604020202020204" pitchFamily="34" charset="0"/>
              <a:buChar char="•"/>
            </a:pPr>
            <a:r>
              <a:rPr lang="en-US" sz="2400" dirty="0">
                <a:solidFill>
                  <a:schemeClr val="tx1"/>
                </a:solidFill>
              </a:rPr>
              <a:t> 92% of gun removal subjects were male</a:t>
            </a:r>
          </a:p>
          <a:p>
            <a:pPr lvl="1">
              <a:buFont typeface="Arial" panose="020B0604020202020204" pitchFamily="34" charset="0"/>
              <a:buChar char="•"/>
            </a:pPr>
            <a:r>
              <a:rPr lang="en-US" sz="2400" dirty="0">
                <a:solidFill>
                  <a:schemeClr val="tx1"/>
                </a:solidFill>
              </a:rPr>
              <a:t>Average age of 47</a:t>
            </a:r>
          </a:p>
          <a:p>
            <a:pPr marL="571500" indent="-571500">
              <a:buNone/>
            </a:pPr>
            <a:endParaRPr lang="en-US" dirty="0"/>
          </a:p>
        </p:txBody>
      </p:sp>
      <p:sp>
        <p:nvSpPr>
          <p:cNvPr id="6" name="TextBox 5"/>
          <p:cNvSpPr txBox="1"/>
          <p:nvPr/>
        </p:nvSpPr>
        <p:spPr>
          <a:xfrm>
            <a:off x="1905000" y="5657672"/>
            <a:ext cx="8534400" cy="800219"/>
          </a:xfrm>
          <a:prstGeom prst="rect">
            <a:avLst/>
          </a:prstGeom>
          <a:noFill/>
        </p:spPr>
        <p:txBody>
          <a:bodyPr wrap="square" rtlCol="0">
            <a:spAutoFit/>
          </a:bodyPr>
          <a:lstStyle/>
          <a:p>
            <a:r>
              <a:rPr lang="en-US" sz="1400" dirty="0"/>
              <a:t>Source: Swanson et al. 2016. Implementation and Effectiveness of Connecticut's Risk-Based Gun Removal Law: Does it Prevent Suicides? Available: </a:t>
            </a:r>
            <a:r>
              <a:rPr lang="en-US" sz="1400" dirty="0">
                <a:hlinkClick r:id="rId2"/>
              </a:rPr>
              <a:t>http://papers.ssrn.com/sol3/papers.cfm?abstract_id=2828847</a:t>
            </a:r>
            <a:endParaRPr lang="en-US" sz="1400" dirty="0"/>
          </a:p>
          <a:p>
            <a:endParaRPr lang="en-US" dirty="0"/>
          </a:p>
        </p:txBody>
      </p:sp>
    </p:spTree>
    <p:extLst>
      <p:ext uri="{BB962C8B-B14F-4D97-AF65-F5344CB8AC3E}">
        <p14:creationId xmlns:p14="http://schemas.microsoft.com/office/powerpoint/2010/main" val="260387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1114455"/>
            <a:ext cx="7467600" cy="4859610"/>
          </a:xfrm>
          <a:prstGeom prst="rect">
            <a:avLst/>
          </a:prstGeom>
        </p:spPr>
      </p:pic>
      <p:sp>
        <p:nvSpPr>
          <p:cNvPr id="3" name="TextBox 2"/>
          <p:cNvSpPr txBox="1"/>
          <p:nvPr/>
        </p:nvSpPr>
        <p:spPr>
          <a:xfrm>
            <a:off x="1866900" y="2246222"/>
            <a:ext cx="4038600" cy="1323439"/>
          </a:xfrm>
          <a:prstGeom prst="rect">
            <a:avLst/>
          </a:prstGeom>
          <a:solidFill>
            <a:srgbClr val="FFFF99"/>
          </a:solidFill>
          <a:ln w="57150" cap="flat" cmpd="sng" algn="ctr">
            <a:solidFill>
              <a:schemeClr val="tx1"/>
            </a:solidFill>
            <a:prstDash val="solid"/>
            <a:round/>
            <a:headEnd type="none" w="med" len="med"/>
            <a:tailEnd type="none" w="med" len="med"/>
          </a:ln>
        </p:spPr>
        <p:txBody>
          <a:bodyPr wrap="square" rtlCol="0">
            <a:spAutoFit/>
          </a:bodyPr>
          <a:lstStyle/>
          <a:p>
            <a:r>
              <a:rPr lang="en-US" sz="2000" dirty="0"/>
              <a:t>Following the mass shooting at Virginia Tech in 2007, the annual number of </a:t>
            </a:r>
            <a:r>
              <a:rPr lang="en-US" sz="2000" b="1" dirty="0"/>
              <a:t>gun removals increased more than tenfold</a:t>
            </a:r>
          </a:p>
        </p:txBody>
      </p:sp>
      <p:sp>
        <p:nvSpPr>
          <p:cNvPr id="4" name="TextBox 3"/>
          <p:cNvSpPr txBox="1"/>
          <p:nvPr/>
        </p:nvSpPr>
        <p:spPr>
          <a:xfrm>
            <a:off x="6400800" y="4038600"/>
            <a:ext cx="368300" cy="1714500"/>
          </a:xfrm>
          <a:prstGeom prst="rect">
            <a:avLst/>
          </a:prstGeom>
          <a:solidFill>
            <a:srgbClr val="FFFF00">
              <a:alpha val="46000"/>
            </a:srgbClr>
          </a:solidFill>
          <a:ln w="57150" cmpd="sng">
            <a:solidFill>
              <a:schemeClr val="tx1"/>
            </a:solidFill>
          </a:ln>
        </p:spPr>
        <p:txBody>
          <a:bodyPr wrap="square" rtlCol="0">
            <a:spAutoFit/>
          </a:bodyPr>
          <a:lstStyle/>
          <a:p>
            <a:endParaRPr lang="en-US" dirty="0"/>
          </a:p>
        </p:txBody>
      </p:sp>
      <p:sp>
        <p:nvSpPr>
          <p:cNvPr id="5" name="TextBox 4"/>
          <p:cNvSpPr txBox="1"/>
          <p:nvPr/>
        </p:nvSpPr>
        <p:spPr>
          <a:xfrm>
            <a:off x="1905000" y="5831101"/>
            <a:ext cx="8534400" cy="800219"/>
          </a:xfrm>
          <a:prstGeom prst="rect">
            <a:avLst/>
          </a:prstGeom>
          <a:noFill/>
        </p:spPr>
        <p:txBody>
          <a:bodyPr wrap="square" rtlCol="0">
            <a:spAutoFit/>
          </a:bodyPr>
          <a:lstStyle/>
          <a:p>
            <a:r>
              <a:rPr lang="en-US" sz="1400" dirty="0"/>
              <a:t>Source: Swanson et al. 2016. Implementation and Effectiveness of Connecticut's Risk-Based Gun Removal Law: Does it Prevent Suicides? Available: </a:t>
            </a:r>
            <a:r>
              <a:rPr lang="en-US" sz="1400" dirty="0">
                <a:hlinkClick r:id="rId3"/>
              </a:rPr>
              <a:t>http://papers.ssrn.com/sol3/papers.cfm?abstract_id=2828847</a:t>
            </a:r>
            <a:endParaRPr lang="en-US" sz="1400" dirty="0"/>
          </a:p>
          <a:p>
            <a:endParaRPr lang="en-US" dirty="0"/>
          </a:p>
        </p:txBody>
      </p:sp>
      <p:sp>
        <p:nvSpPr>
          <p:cNvPr id="6" name="Title 1"/>
          <p:cNvSpPr txBox="1">
            <a:spLocks/>
          </p:cNvSpPr>
          <p:nvPr/>
        </p:nvSpPr>
        <p:spPr>
          <a:xfrm>
            <a:off x="2362200" y="264869"/>
            <a:ext cx="7543800" cy="992551"/>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solidFill>
                  <a:schemeClr val="tx1"/>
                </a:solidFill>
              </a:rPr>
              <a:t>Connecticut’s Risk-Warrant</a:t>
            </a:r>
            <a:endParaRPr lang="en-US" dirty="0">
              <a:solidFill>
                <a:schemeClr val="tx1"/>
              </a:solidFill>
            </a:endParaRPr>
          </a:p>
        </p:txBody>
      </p:sp>
    </p:spTree>
    <p:extLst>
      <p:ext uri="{BB962C8B-B14F-4D97-AF65-F5344CB8AC3E}">
        <p14:creationId xmlns:p14="http://schemas.microsoft.com/office/powerpoint/2010/main" val="14295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68409"/>
            <a:ext cx="7543800" cy="1450757"/>
          </a:xfrm>
        </p:spPr>
        <p:txBody>
          <a:bodyPr>
            <a:normAutofit/>
          </a:bodyPr>
          <a:lstStyle/>
          <a:p>
            <a:pPr algn="ctr"/>
            <a:r>
              <a:rPr lang="en-US" dirty="0">
                <a:solidFill>
                  <a:schemeClr val="tx1"/>
                </a:solidFill>
              </a:rPr>
              <a:t>Connecticut’s Risk-Warrant</a:t>
            </a:r>
          </a:p>
        </p:txBody>
      </p:sp>
      <p:sp>
        <p:nvSpPr>
          <p:cNvPr id="3" name="Content Placeholder 2"/>
          <p:cNvSpPr>
            <a:spLocks noGrp="1"/>
          </p:cNvSpPr>
          <p:nvPr>
            <p:ph idx="1"/>
          </p:nvPr>
        </p:nvSpPr>
        <p:spPr>
          <a:xfrm>
            <a:off x="2346960" y="1845734"/>
            <a:ext cx="7543801" cy="1913466"/>
          </a:xfrm>
        </p:spPr>
        <p:txBody>
          <a:bodyPr/>
          <a:lstStyle/>
          <a:p>
            <a:pPr>
              <a:buFont typeface="Arial" panose="020B0604020202020204" pitchFamily="34" charset="0"/>
              <a:buChar char="•"/>
            </a:pPr>
            <a:r>
              <a:rPr lang="en-US" dirty="0">
                <a:solidFill>
                  <a:schemeClr val="tx1"/>
                </a:solidFill>
              </a:rPr>
              <a:t> Of the 762 cases, 702 cases with information written by police on risk- warrant petitions were available for review.</a:t>
            </a:r>
          </a:p>
          <a:p>
            <a:pPr>
              <a:buFont typeface="Arial" panose="020B0604020202020204" pitchFamily="34" charset="0"/>
              <a:buChar char="•"/>
            </a:pPr>
            <a:r>
              <a:rPr lang="en-US" dirty="0">
                <a:solidFill>
                  <a:schemeClr val="tx1"/>
                </a:solidFill>
              </a:rPr>
              <a:t> Suicidality/self-injury threat listed as concern in </a:t>
            </a:r>
            <a:r>
              <a:rPr lang="en-US" b="1" dirty="0">
                <a:solidFill>
                  <a:schemeClr val="tx1"/>
                </a:solidFill>
              </a:rPr>
              <a:t>61% of cases.</a:t>
            </a:r>
          </a:p>
          <a:p>
            <a:pPr marL="571500" indent="-571500"/>
            <a:endParaRPr lang="en-US" dirty="0"/>
          </a:p>
          <a:p>
            <a:pPr marL="571500" indent="-571500">
              <a:buNone/>
            </a:pPr>
            <a:endParaRPr lang="en-US" dirty="0"/>
          </a:p>
        </p:txBody>
      </p:sp>
      <p:sp>
        <p:nvSpPr>
          <p:cNvPr id="4" name="TextBox 3"/>
          <p:cNvSpPr txBox="1"/>
          <p:nvPr/>
        </p:nvSpPr>
        <p:spPr>
          <a:xfrm>
            <a:off x="1905000" y="5657672"/>
            <a:ext cx="8534400" cy="800219"/>
          </a:xfrm>
          <a:prstGeom prst="rect">
            <a:avLst/>
          </a:prstGeom>
          <a:noFill/>
        </p:spPr>
        <p:txBody>
          <a:bodyPr wrap="square" rtlCol="0">
            <a:spAutoFit/>
          </a:bodyPr>
          <a:lstStyle/>
          <a:p>
            <a:r>
              <a:rPr lang="en-US" sz="1400" dirty="0"/>
              <a:t>Source: Swanson et al. 2016. Implementation and Effectiveness of Connecticut's Risk-Based Gun Removal Law: Does it Prevent Suicides? Available: </a:t>
            </a:r>
            <a:r>
              <a:rPr lang="en-US" sz="1400" dirty="0">
                <a:hlinkClick r:id="rId2"/>
              </a:rPr>
              <a:t>http://papers.ssrn.com/sol3/papers.cfm?abstract_id=2828847</a:t>
            </a:r>
            <a:endParaRPr lang="en-US" sz="1400" dirty="0"/>
          </a:p>
          <a:p>
            <a:endParaRPr lang="en-US" dirty="0"/>
          </a:p>
        </p:txBody>
      </p:sp>
      <p:sp>
        <p:nvSpPr>
          <p:cNvPr id="5" name="TextBox 4"/>
          <p:cNvSpPr txBox="1"/>
          <p:nvPr/>
        </p:nvSpPr>
        <p:spPr>
          <a:xfrm>
            <a:off x="2346958" y="3867573"/>
            <a:ext cx="7724142" cy="1292662"/>
          </a:xfrm>
          <a:prstGeom prst="rect">
            <a:avLst/>
          </a:prstGeom>
          <a:solidFill>
            <a:schemeClr val="accent1">
              <a:lumMod val="20000"/>
              <a:lumOff val="80000"/>
            </a:schemeClr>
          </a:solidFill>
          <a:ln>
            <a:solidFill>
              <a:schemeClr val="accent1"/>
            </a:solidFill>
          </a:ln>
        </p:spPr>
        <p:txBody>
          <a:bodyPr wrap="square" rtlCol="0">
            <a:spAutoFit/>
          </a:bodyPr>
          <a:lstStyle/>
          <a:p>
            <a:endParaRPr lang="en-US" sz="2000" dirty="0"/>
          </a:p>
          <a:p>
            <a:r>
              <a:rPr lang="en-US" sz="2000" dirty="0"/>
              <a:t>The risk-warrant was passed into law to prevent mass shootings – </a:t>
            </a:r>
            <a:r>
              <a:rPr lang="en-US" sz="2000" b="1" dirty="0"/>
              <a:t>but ended up being used most often to prevent suicides.</a:t>
            </a:r>
          </a:p>
          <a:p>
            <a:endParaRPr lang="en-US" b="1" dirty="0"/>
          </a:p>
        </p:txBody>
      </p:sp>
    </p:spTree>
    <p:extLst>
      <p:ext uri="{BB962C8B-B14F-4D97-AF65-F5344CB8AC3E}">
        <p14:creationId xmlns:p14="http://schemas.microsoft.com/office/powerpoint/2010/main" val="69690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Connecticut’s Risk-Warrant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tx1"/>
                </a:solidFill>
              </a:rPr>
              <a:t> 21 individuals died by suicide </a:t>
            </a:r>
            <a:r>
              <a:rPr lang="en-US" dirty="0">
                <a:solidFill>
                  <a:schemeClr val="tx1"/>
                </a:solidFill>
              </a:rPr>
              <a:t>at some point following the gun removal event.</a:t>
            </a:r>
          </a:p>
          <a:p>
            <a:pPr lvl="1">
              <a:buFont typeface="Arial" panose="020B0604020202020204" pitchFamily="34" charset="0"/>
              <a:buChar char="•"/>
            </a:pPr>
            <a:r>
              <a:rPr lang="en-US" dirty="0">
                <a:solidFill>
                  <a:schemeClr val="tx1"/>
                </a:solidFill>
              </a:rPr>
              <a:t>6 by guns – none during the year when firearms were removed/prohibited</a:t>
            </a:r>
          </a:p>
          <a:p>
            <a:pPr lvl="1">
              <a:buFont typeface="Arial" panose="020B0604020202020204" pitchFamily="34" charset="0"/>
              <a:buChar char="•"/>
            </a:pPr>
            <a:r>
              <a:rPr lang="en-US" dirty="0">
                <a:solidFill>
                  <a:schemeClr val="tx1"/>
                </a:solidFill>
              </a:rPr>
              <a:t>15 by other methods</a:t>
            </a:r>
          </a:p>
          <a:p>
            <a:pPr>
              <a:buFont typeface="Arial" panose="020B0604020202020204" pitchFamily="34" charset="0"/>
              <a:buChar char="•"/>
            </a:pPr>
            <a:r>
              <a:rPr lang="en-US" dirty="0">
                <a:solidFill>
                  <a:schemeClr val="tx1"/>
                </a:solidFill>
              </a:rPr>
              <a:t> Suicide rate of risk-warrant subjects was 40 times higher than the average annualized suicide rate of 12 per year in the general adult population in Connecticut during the same period.</a:t>
            </a:r>
          </a:p>
          <a:p>
            <a:pPr lvl="1">
              <a:buFont typeface="Arial" panose="020B0604020202020204" pitchFamily="34" charset="0"/>
              <a:buChar char="•"/>
            </a:pPr>
            <a:r>
              <a:rPr lang="en-US" dirty="0">
                <a:solidFill>
                  <a:schemeClr val="tx1"/>
                </a:solidFill>
              </a:rPr>
              <a:t>This means that the risk-warrants reached a very high-risk population.</a:t>
            </a:r>
          </a:p>
          <a:p>
            <a:pPr lvl="1">
              <a:buFont typeface="Arial" panose="020B0604020202020204" pitchFamily="34" charset="0"/>
              <a:buChar char="•"/>
            </a:pPr>
            <a:r>
              <a:rPr lang="en-US" dirty="0">
                <a:solidFill>
                  <a:schemeClr val="tx1"/>
                </a:solidFill>
              </a:rPr>
              <a:t>Using statistical modeling, the researchers predicted that many more risk-warrant subjects would have attempted suicide had they still had access to a gun.</a:t>
            </a:r>
          </a:p>
          <a:p>
            <a:pPr lvl="1">
              <a:buFont typeface="Arial" panose="020B0604020202020204" pitchFamily="34" charset="0"/>
              <a:buChar char="•"/>
            </a:pPr>
            <a:r>
              <a:rPr lang="en-US" b="1" dirty="0">
                <a:solidFill>
                  <a:schemeClr val="tx1"/>
                </a:solidFill>
              </a:rPr>
              <a:t>By temporarily separating subjects from firearms during periods of high risk, the risk-warrants averted suicides and saved lives.</a:t>
            </a:r>
          </a:p>
          <a:p>
            <a:pPr marL="571500" indent="-571500"/>
            <a:endParaRPr lang="en-US" dirty="0"/>
          </a:p>
          <a:p>
            <a:pPr marL="571500" indent="-571500">
              <a:buNone/>
            </a:pPr>
            <a:endParaRPr lang="en-US" dirty="0"/>
          </a:p>
        </p:txBody>
      </p:sp>
      <p:sp>
        <p:nvSpPr>
          <p:cNvPr id="4" name="TextBox 3"/>
          <p:cNvSpPr txBox="1"/>
          <p:nvPr/>
        </p:nvSpPr>
        <p:spPr>
          <a:xfrm>
            <a:off x="1905000" y="5765682"/>
            <a:ext cx="8534400" cy="800219"/>
          </a:xfrm>
          <a:prstGeom prst="rect">
            <a:avLst/>
          </a:prstGeom>
          <a:noFill/>
        </p:spPr>
        <p:txBody>
          <a:bodyPr wrap="square" rtlCol="0">
            <a:spAutoFit/>
          </a:bodyPr>
          <a:lstStyle/>
          <a:p>
            <a:r>
              <a:rPr lang="en-US" sz="1400" dirty="0"/>
              <a:t>Source: Swanson et al. 2016. Implementation and Effectiveness of Connecticut's Risk-Based Gun Removal Law: Does it Prevent Suicides? Available: </a:t>
            </a:r>
            <a:r>
              <a:rPr lang="en-US" sz="1400" dirty="0">
                <a:hlinkClick r:id="rId3"/>
              </a:rPr>
              <a:t>http://papers.ssrn.com/sol3/papers.cfm?abstract_id=2828847</a:t>
            </a:r>
            <a:endParaRPr lang="en-US" sz="1400" dirty="0"/>
          </a:p>
          <a:p>
            <a:endParaRPr lang="en-US" dirty="0"/>
          </a:p>
        </p:txBody>
      </p:sp>
    </p:spTree>
    <p:extLst>
      <p:ext uri="{BB962C8B-B14F-4D97-AF65-F5344CB8AC3E}">
        <p14:creationId xmlns:p14="http://schemas.microsoft.com/office/powerpoint/2010/main" val="183138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9460" y="477105"/>
            <a:ext cx="8003540" cy="1097673"/>
          </a:xfrm>
        </p:spPr>
        <p:txBody>
          <a:bodyPr>
            <a:normAutofit fontScale="90000"/>
          </a:bodyPr>
          <a:lstStyle/>
          <a:p>
            <a:pPr algn="ctr"/>
            <a:r>
              <a:rPr lang="en-US" dirty="0">
                <a:solidFill>
                  <a:schemeClr val="tx1"/>
                </a:solidFill>
              </a:rPr>
              <a:t>Key Findings from Connecticut</a:t>
            </a:r>
          </a:p>
        </p:txBody>
      </p:sp>
      <p:sp>
        <p:nvSpPr>
          <p:cNvPr id="3" name="Content Placeholder 2"/>
          <p:cNvSpPr>
            <a:spLocks noGrp="1"/>
          </p:cNvSpPr>
          <p:nvPr>
            <p:ph idx="1"/>
          </p:nvPr>
        </p:nvSpPr>
        <p:spPr>
          <a:xfrm>
            <a:off x="1168400" y="1872454"/>
            <a:ext cx="10020300" cy="3740946"/>
          </a:xfrm>
        </p:spPr>
        <p:txBody>
          <a:bodyPr>
            <a:noAutofit/>
          </a:bodyPr>
          <a:lstStyle/>
          <a:p>
            <a:pPr marL="934085" indent="-342900">
              <a:spcBef>
                <a:spcPts val="600"/>
              </a:spcBef>
              <a:spcAft>
                <a:spcPts val="1200"/>
              </a:spcAft>
              <a:buFont typeface="Arial" panose="020B0604020202020204" pitchFamily="34" charset="0"/>
              <a:buChar char="•"/>
            </a:pPr>
            <a:r>
              <a:rPr lang="en-US" sz="2400" dirty="0">
                <a:solidFill>
                  <a:schemeClr val="tx1"/>
                </a:solidFill>
              </a:rPr>
              <a:t>Police found firearms in 99 percent of instances when a risk-warrant was issued, removing an average of </a:t>
            </a:r>
            <a:r>
              <a:rPr lang="en-US" sz="2400" dirty="0">
                <a:solidFill>
                  <a:srgbClr val="C00000"/>
                </a:solidFill>
              </a:rPr>
              <a:t>seven guns per warrant.</a:t>
            </a:r>
            <a:endParaRPr lang="en-US" sz="2400" dirty="0"/>
          </a:p>
          <a:p>
            <a:pPr marL="934085" indent="-342900">
              <a:spcBef>
                <a:spcPts val="600"/>
              </a:spcBef>
              <a:spcAft>
                <a:spcPts val="1200"/>
              </a:spcAft>
              <a:buFont typeface="Arial" panose="020B0604020202020204" pitchFamily="34" charset="0"/>
              <a:buChar char="•"/>
            </a:pPr>
            <a:r>
              <a:rPr lang="en-US" sz="2400" dirty="0">
                <a:solidFill>
                  <a:schemeClr val="tx1"/>
                </a:solidFill>
              </a:rPr>
              <a:t>Nearly </a:t>
            </a:r>
            <a:r>
              <a:rPr lang="en-US" sz="2400" dirty="0">
                <a:solidFill>
                  <a:srgbClr val="C00000"/>
                </a:solidFill>
              </a:rPr>
              <a:t>one-third of all risk-warrant subjects </a:t>
            </a:r>
            <a:r>
              <a:rPr lang="en-US" sz="2400" dirty="0">
                <a:solidFill>
                  <a:schemeClr val="tx1"/>
                </a:solidFill>
              </a:rPr>
              <a:t>received mental health and substance abuse treatment after a risk-warrant was issued.</a:t>
            </a:r>
          </a:p>
          <a:p>
            <a:pPr marL="934085" indent="-342900">
              <a:spcBef>
                <a:spcPts val="600"/>
              </a:spcBef>
              <a:spcAft>
                <a:spcPts val="1200"/>
              </a:spcAft>
              <a:buFont typeface="Arial" panose="020B0604020202020204" pitchFamily="34" charset="0"/>
              <a:buChar char="•"/>
            </a:pPr>
            <a:r>
              <a:rPr lang="en-US" sz="2400" dirty="0">
                <a:solidFill>
                  <a:schemeClr val="tx1"/>
                </a:solidFill>
              </a:rPr>
              <a:t>For every 10-20 warrants issued – researchers estimated that </a:t>
            </a:r>
            <a:r>
              <a:rPr lang="en-US" sz="2400" dirty="0">
                <a:solidFill>
                  <a:srgbClr val="C00000"/>
                </a:solidFill>
              </a:rPr>
              <a:t>at least 1 life is saved.</a:t>
            </a:r>
            <a:endParaRPr lang="en-US" sz="2400" dirty="0"/>
          </a:p>
        </p:txBody>
      </p:sp>
      <p:sp>
        <p:nvSpPr>
          <p:cNvPr id="7" name="TextBox 6"/>
          <p:cNvSpPr txBox="1"/>
          <p:nvPr/>
        </p:nvSpPr>
        <p:spPr>
          <a:xfrm>
            <a:off x="1905000" y="5790961"/>
            <a:ext cx="8534400" cy="800219"/>
          </a:xfrm>
          <a:prstGeom prst="rect">
            <a:avLst/>
          </a:prstGeom>
          <a:noFill/>
        </p:spPr>
        <p:txBody>
          <a:bodyPr wrap="square" rtlCol="0">
            <a:spAutoFit/>
          </a:bodyPr>
          <a:lstStyle/>
          <a:p>
            <a:r>
              <a:rPr lang="en-US" sz="1400" dirty="0"/>
              <a:t>Source: Swanson et al. 2016. Implementation and Effectiveness of Connecticut's Risk-Based Gun Removal Law: Does it Prevent Suicides? Available: </a:t>
            </a:r>
            <a:r>
              <a:rPr lang="en-US" sz="1400" dirty="0">
                <a:hlinkClick r:id="rId2"/>
              </a:rPr>
              <a:t>http://papers.ssrn.com/sol3/papers.cfm?abstract_id=2828847</a:t>
            </a:r>
            <a:endParaRPr lang="en-US" sz="1400" dirty="0"/>
          </a:p>
          <a:p>
            <a:endParaRPr lang="en-US" dirty="0"/>
          </a:p>
        </p:txBody>
      </p:sp>
    </p:spTree>
    <p:extLst>
      <p:ext uri="{BB962C8B-B14F-4D97-AF65-F5344CB8AC3E}">
        <p14:creationId xmlns:p14="http://schemas.microsoft.com/office/powerpoint/2010/main" val="16119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6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6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eakforsafety.org/wp-content/uploads/2016/03/SFS_Flyer_Instagram_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241" y="122238"/>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769173">
            <a:off x="1573741" y="1713926"/>
            <a:ext cx="2921000" cy="584775"/>
          </a:xfrm>
          <a:prstGeom prst="rect">
            <a:avLst/>
          </a:prstGeom>
          <a:solidFill>
            <a:srgbClr val="FFFF00"/>
          </a:solidFill>
          <a:ln>
            <a:solidFill>
              <a:schemeClr val="accent2"/>
            </a:solidFill>
          </a:ln>
        </p:spPr>
        <p:txBody>
          <a:bodyPr wrap="square" rtlCol="0">
            <a:spAutoFit/>
          </a:bodyPr>
          <a:lstStyle/>
          <a:p>
            <a:pPr algn="ctr"/>
            <a:r>
              <a:rPr lang="en-US" sz="3200" dirty="0"/>
              <a:t>CALIFORNIA</a:t>
            </a:r>
          </a:p>
        </p:txBody>
      </p:sp>
    </p:spTree>
    <p:extLst>
      <p:ext uri="{BB962C8B-B14F-4D97-AF65-F5344CB8AC3E}">
        <p14:creationId xmlns:p14="http://schemas.microsoft.com/office/powerpoint/2010/main" val="98335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858" y="231612"/>
            <a:ext cx="7727543" cy="5953288"/>
          </a:xfrm>
          <a:prstGeom prst="rect">
            <a:avLst/>
          </a:prstGeom>
        </p:spPr>
      </p:pic>
      <p:sp>
        <p:nvSpPr>
          <p:cNvPr id="3" name="TextBox 2"/>
          <p:cNvSpPr txBox="1"/>
          <p:nvPr/>
        </p:nvSpPr>
        <p:spPr>
          <a:xfrm rot="20769173">
            <a:off x="1551533" y="2514028"/>
            <a:ext cx="2921000" cy="584775"/>
          </a:xfrm>
          <a:prstGeom prst="rect">
            <a:avLst/>
          </a:prstGeom>
          <a:solidFill>
            <a:srgbClr val="FFFF00"/>
          </a:solidFill>
          <a:ln>
            <a:solidFill>
              <a:schemeClr val="accent2"/>
            </a:solidFill>
          </a:ln>
        </p:spPr>
        <p:txBody>
          <a:bodyPr wrap="square" rtlCol="0">
            <a:spAutoFit/>
          </a:bodyPr>
          <a:lstStyle/>
          <a:p>
            <a:pPr algn="ctr"/>
            <a:r>
              <a:rPr lang="en-US" sz="3200" dirty="0"/>
              <a:t>WASHINGTON</a:t>
            </a:r>
          </a:p>
        </p:txBody>
      </p:sp>
      <p:sp>
        <p:nvSpPr>
          <p:cNvPr id="4" name="TextBox 3"/>
          <p:cNvSpPr txBox="1"/>
          <p:nvPr/>
        </p:nvSpPr>
        <p:spPr>
          <a:xfrm>
            <a:off x="1981200" y="5954068"/>
            <a:ext cx="7950200" cy="461665"/>
          </a:xfrm>
          <a:prstGeom prst="rect">
            <a:avLst/>
          </a:prstGeom>
          <a:solidFill>
            <a:schemeClr val="accent3"/>
          </a:solidFill>
          <a:ln>
            <a:solidFill>
              <a:schemeClr val="accent2"/>
            </a:solidFill>
          </a:ln>
        </p:spPr>
        <p:txBody>
          <a:bodyPr wrap="square" rtlCol="0">
            <a:spAutoFit/>
          </a:bodyPr>
          <a:lstStyle/>
          <a:p>
            <a:pPr algn="ctr"/>
            <a:r>
              <a:rPr lang="en-US" sz="2400" dirty="0">
                <a:solidFill>
                  <a:schemeClr val="bg1"/>
                </a:solidFill>
              </a:rPr>
              <a:t>http://foundation.gunresponsibility.org/erpo-help/</a:t>
            </a:r>
          </a:p>
        </p:txBody>
      </p:sp>
    </p:spTree>
    <p:extLst>
      <p:ext uri="{BB962C8B-B14F-4D97-AF65-F5344CB8AC3E}">
        <p14:creationId xmlns:p14="http://schemas.microsoft.com/office/powerpoint/2010/main" val="14856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Future Efforts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rPr>
              <a:t> Twenty states proposed GVPO-style laws in 2017.</a:t>
            </a:r>
          </a:p>
          <a:p>
            <a:pPr>
              <a:buFont typeface="Arial" panose="020B0604020202020204" pitchFamily="34" charset="0"/>
              <a:buChar char="•"/>
            </a:pPr>
            <a:r>
              <a:rPr lang="en-US" dirty="0">
                <a:solidFill>
                  <a:schemeClr val="tx1"/>
                </a:solidFill>
              </a:rPr>
              <a:t> GVPO-style laws can be an important component of a comprehensive suicide prevention strategy as they provide a legal mechanism to temporarily remove firearms from individuals who may be at risk of harming themselves.</a:t>
            </a:r>
          </a:p>
          <a:p>
            <a:pPr>
              <a:buFont typeface="Arial" panose="020B0604020202020204" pitchFamily="34" charset="0"/>
              <a:buChar char="•"/>
            </a:pPr>
            <a:r>
              <a:rPr lang="en-US" dirty="0">
                <a:solidFill>
                  <a:schemeClr val="tx1"/>
                </a:solidFill>
              </a:rPr>
              <a:t> Need to raise awareness of GVPO-style laws among Service Member and Veteran communities and how they can be used to save lives.</a:t>
            </a:r>
          </a:p>
        </p:txBody>
      </p:sp>
    </p:spTree>
    <p:extLst>
      <p:ext uri="{BB962C8B-B14F-4D97-AF65-F5344CB8AC3E}">
        <p14:creationId xmlns:p14="http://schemas.microsoft.com/office/powerpoint/2010/main" val="59700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6668" y="758952"/>
            <a:ext cx="7774093" cy="1908049"/>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tx1"/>
                </a:solidFill>
              </a:rPr>
              <a:t>How can we prevent firearm suicides among Service Members and Veterans?</a:t>
            </a:r>
          </a:p>
        </p:txBody>
      </p:sp>
      <p:pic>
        <p:nvPicPr>
          <p:cNvPr id="1028" name="Picture 4" descr="http://wpr-public.s3.amazonaws.com/wprorg/styles/resp_orig_custom_user_wide_1x/s3/s3fs-public/images/segments/6343684939_6e9feb3651_o.jpg?itok=xHE1NzvQ&amp;timestamp=1461782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251" y="2777034"/>
            <a:ext cx="4860925" cy="323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16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Additional Resources</a:t>
            </a:r>
          </a:p>
        </p:txBody>
      </p:sp>
      <p:sp>
        <p:nvSpPr>
          <p:cNvPr id="3" name="Content Placeholder 2"/>
          <p:cNvSpPr>
            <a:spLocks noGrp="1"/>
          </p:cNvSpPr>
          <p:nvPr>
            <p:ph idx="1"/>
          </p:nvPr>
        </p:nvSpPr>
        <p:spPr/>
        <p:txBody>
          <a:bodyPr>
            <a:normAutofit/>
          </a:bodyPr>
          <a:lstStyle/>
          <a:p>
            <a:pPr marL="571500" indent="-571500"/>
            <a:r>
              <a:rPr lang="en-US" dirty="0">
                <a:solidFill>
                  <a:schemeClr val="tx1"/>
                </a:solidFill>
              </a:rPr>
              <a:t>Educational Fund to Stop Gun Violence. 2016. Extreme Risk Protection Orders: An Opportunity to Save Lives in Washington. Available: </a:t>
            </a:r>
            <a:r>
              <a:rPr lang="en-US" dirty="0">
                <a:hlinkClick r:id="rId2"/>
              </a:rPr>
              <a:t>http://efsgv.org/wp-content/uploads/2016/09/FINAL-ERPO-complete-091916-1.pdf</a:t>
            </a:r>
            <a:endParaRPr lang="en-US" dirty="0"/>
          </a:p>
          <a:p>
            <a:pPr marL="571500" indent="-571500"/>
            <a:r>
              <a:rPr lang="en-US" dirty="0">
                <a:solidFill>
                  <a:schemeClr val="tx1"/>
                </a:solidFill>
              </a:rPr>
              <a:t>Swanson et al. 2016. Implementation and Effectiveness of Connecticut's Risk-Based Gun Removal Law: Does it Prevent Suicides? Available: </a:t>
            </a:r>
            <a:r>
              <a:rPr lang="en-US" dirty="0">
                <a:hlinkClick r:id="rId3"/>
              </a:rPr>
              <a:t>http://papers.ssrn.com/sol3/papers.cfm?abstract_id=2828847</a:t>
            </a:r>
            <a:endParaRPr lang="en-US" dirty="0"/>
          </a:p>
          <a:p>
            <a:pPr marL="571500" indent="-571500"/>
            <a:r>
              <a:rPr lang="en-US" dirty="0">
                <a:solidFill>
                  <a:schemeClr val="tx1"/>
                </a:solidFill>
              </a:rPr>
              <a:t>The Trace. 2016. Laws That Allow for Temporarily Removing Guns from High-Risk People Linked to a Reduction in Suicides. Available: </a:t>
            </a:r>
            <a:r>
              <a:rPr lang="en-US" dirty="0">
                <a:hlinkClick r:id="rId4"/>
              </a:rPr>
              <a:t>https://www.thetrace.org/2016/09/gun-violence-restraining-order-suicide-reduction-connecticut/</a:t>
            </a:r>
            <a:endParaRPr lang="en-US" dirty="0"/>
          </a:p>
          <a:p>
            <a:pPr marL="571500" indent="-571500"/>
            <a:endParaRPr lang="en-US" dirty="0"/>
          </a:p>
          <a:p>
            <a:pPr marL="571500" indent="-571500"/>
            <a:endParaRPr lang="en-US" b="1" dirty="0"/>
          </a:p>
          <a:p>
            <a:pPr marL="571500" indent="-571500"/>
            <a:endParaRPr lang="en-US" dirty="0"/>
          </a:p>
          <a:p>
            <a:pPr marL="571500" indent="-571500">
              <a:buNone/>
            </a:pPr>
            <a:endParaRPr lang="en-US" dirty="0"/>
          </a:p>
          <a:p>
            <a:pPr marL="571500" indent="-571500"/>
            <a:endParaRPr lang="en-US" dirty="0"/>
          </a:p>
          <a:p>
            <a:pPr marL="571500" indent="-571500"/>
            <a:endParaRPr lang="en-US" b="1" dirty="0"/>
          </a:p>
          <a:p>
            <a:pPr marL="571500" indent="-571500"/>
            <a:endParaRPr lang="en-US" dirty="0"/>
          </a:p>
        </p:txBody>
      </p:sp>
    </p:spTree>
    <p:extLst>
      <p:ext uri="{BB962C8B-B14F-4D97-AF65-F5344CB8AC3E}">
        <p14:creationId xmlns:p14="http://schemas.microsoft.com/office/powerpoint/2010/main" val="45854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Firearms in times of crisis</a:t>
            </a:r>
          </a:p>
        </p:txBody>
      </p:sp>
      <p:sp>
        <p:nvSpPr>
          <p:cNvPr id="3" name="Content Placeholder 2"/>
          <p:cNvSpPr>
            <a:spLocks noGrp="1"/>
          </p:cNvSpPr>
          <p:nvPr>
            <p:ph idx="1"/>
          </p:nvPr>
        </p:nvSpPr>
        <p:spPr>
          <a:xfrm>
            <a:off x="2346960" y="1845734"/>
            <a:ext cx="7543801" cy="2726266"/>
          </a:xfrm>
        </p:spPr>
        <p:txBody>
          <a:bodyPr/>
          <a:lstStyle/>
          <a:p>
            <a:pPr>
              <a:buFont typeface="Arial" panose="020B0604020202020204" pitchFamily="34" charset="0"/>
              <a:buChar char="•"/>
            </a:pPr>
            <a:r>
              <a:rPr lang="en-US" dirty="0">
                <a:solidFill>
                  <a:schemeClr val="tx1"/>
                </a:solidFill>
              </a:rPr>
              <a:t> Temporarily separating firearms from a Service Member or Veteran, during times of crisis, is an important component of a comprehensive firearm suicide prevention strategy.</a:t>
            </a:r>
          </a:p>
          <a:p>
            <a:pPr>
              <a:buFont typeface="Arial" panose="020B0604020202020204" pitchFamily="34" charset="0"/>
              <a:buChar char="•"/>
            </a:pPr>
            <a:r>
              <a:rPr lang="en-US" dirty="0">
                <a:solidFill>
                  <a:schemeClr val="tx1"/>
                </a:solidFill>
              </a:rPr>
              <a:t> One option is to have family members or friends temporarily hold on to one’s firearms – but that does not prevent that individual from purchasing a new firearm when suicidality peaks.</a:t>
            </a:r>
          </a:p>
          <a:p>
            <a:pPr>
              <a:buFont typeface="Arial" panose="020B0604020202020204" pitchFamily="34" charset="0"/>
              <a:buChar char="•"/>
            </a:pPr>
            <a:r>
              <a:rPr lang="en-US" dirty="0">
                <a:solidFill>
                  <a:schemeClr val="tx1"/>
                </a:solidFill>
              </a:rPr>
              <a:t> Policy solution?</a:t>
            </a:r>
          </a:p>
          <a:p>
            <a:pPr>
              <a:buFont typeface="Arial" panose="020B0604020202020204" pitchFamily="34" charset="0"/>
              <a:buChar char="•"/>
            </a:pPr>
            <a:endParaRPr lang="en-US" dirty="0"/>
          </a:p>
        </p:txBody>
      </p:sp>
      <p:sp>
        <p:nvSpPr>
          <p:cNvPr id="4" name="TextBox 3"/>
          <p:cNvSpPr txBox="1"/>
          <p:nvPr/>
        </p:nvSpPr>
        <p:spPr>
          <a:xfrm>
            <a:off x="2346960" y="5041901"/>
            <a:ext cx="7543801"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3600" dirty="0"/>
              <a:t>GUN VIOLENCE PROTECTION ORDERS</a:t>
            </a:r>
          </a:p>
        </p:txBody>
      </p:sp>
    </p:spTree>
    <p:extLst>
      <p:ext uri="{BB962C8B-B14F-4D97-AF65-F5344CB8AC3E}">
        <p14:creationId xmlns:p14="http://schemas.microsoft.com/office/powerpoint/2010/main" val="33613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35186614"/>
              </p:ext>
            </p:extLst>
          </p:nvPr>
        </p:nvGraphicFramePr>
        <p:xfrm>
          <a:off x="2095500" y="1566840"/>
          <a:ext cx="7962900" cy="347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89000" y="689114"/>
            <a:ext cx="10375900" cy="830997"/>
          </a:xfrm>
          <a:prstGeom prst="rect">
            <a:avLst/>
          </a:prstGeom>
          <a:noFill/>
        </p:spPr>
        <p:txBody>
          <a:bodyPr wrap="square" rtlCol="0">
            <a:spAutoFit/>
          </a:bodyPr>
          <a:lstStyle/>
          <a:p>
            <a:pPr algn="ctr"/>
            <a:r>
              <a:rPr lang="en-US" sz="4800" dirty="0">
                <a:latin typeface="+mj-lt"/>
              </a:rPr>
              <a:t>Interventions to Prevent Firearm Suicide</a:t>
            </a:r>
          </a:p>
        </p:txBody>
      </p:sp>
      <p:sp>
        <p:nvSpPr>
          <p:cNvPr id="4" name="TextBox 3"/>
          <p:cNvSpPr txBox="1"/>
          <p:nvPr/>
        </p:nvSpPr>
        <p:spPr>
          <a:xfrm>
            <a:off x="6515100" y="4777540"/>
            <a:ext cx="3746500" cy="400110"/>
          </a:xfrm>
          <a:prstGeom prst="rect">
            <a:avLst/>
          </a:prstGeom>
          <a:noFill/>
          <a:ln>
            <a:solidFill>
              <a:schemeClr val="accent1"/>
            </a:solidFill>
          </a:ln>
        </p:spPr>
        <p:txBody>
          <a:bodyPr wrap="square" rtlCol="0">
            <a:spAutoFit/>
          </a:bodyPr>
          <a:lstStyle/>
          <a:p>
            <a:pPr algn="ctr"/>
            <a:r>
              <a:rPr lang="en-US" sz="2000" dirty="0"/>
              <a:t>Gun Violence Protection Orders</a:t>
            </a:r>
          </a:p>
        </p:txBody>
      </p:sp>
      <p:cxnSp>
        <p:nvCxnSpPr>
          <p:cNvPr id="6" name="Straight Connector 5"/>
          <p:cNvCxnSpPr/>
          <p:nvPr/>
        </p:nvCxnSpPr>
        <p:spPr>
          <a:xfrm>
            <a:off x="7985125" y="3679736"/>
            <a:ext cx="336550" cy="108276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33675" y="4777540"/>
            <a:ext cx="3009900" cy="400110"/>
          </a:xfrm>
          <a:prstGeom prst="rect">
            <a:avLst/>
          </a:prstGeom>
          <a:noFill/>
          <a:ln>
            <a:solidFill>
              <a:schemeClr val="accent1"/>
            </a:solidFill>
          </a:ln>
        </p:spPr>
        <p:txBody>
          <a:bodyPr wrap="square" rtlCol="0">
            <a:spAutoFit/>
          </a:bodyPr>
          <a:lstStyle/>
          <a:p>
            <a:pPr algn="ctr"/>
            <a:r>
              <a:rPr lang="en-US" sz="2000" dirty="0"/>
              <a:t>Mental Health Treatment</a:t>
            </a:r>
          </a:p>
        </p:txBody>
      </p:sp>
      <p:cxnSp>
        <p:nvCxnSpPr>
          <p:cNvPr id="12" name="Straight Connector 11"/>
          <p:cNvCxnSpPr/>
          <p:nvPr/>
        </p:nvCxnSpPr>
        <p:spPr>
          <a:xfrm flipH="1">
            <a:off x="4089400" y="3771780"/>
            <a:ext cx="298450" cy="990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55750" y="5875179"/>
            <a:ext cx="9042400" cy="369332"/>
          </a:xfrm>
          <a:prstGeom prst="rect">
            <a:avLst/>
          </a:prstGeom>
          <a:noFill/>
        </p:spPr>
        <p:txBody>
          <a:bodyPr wrap="square" rtlCol="0">
            <a:spAutoFit/>
          </a:bodyPr>
          <a:lstStyle/>
          <a:p>
            <a:r>
              <a:rPr lang="en-US" dirty="0"/>
              <a:t>Note: These are two examples of potential interventions to reduce and prevent firearm suicide. </a:t>
            </a:r>
          </a:p>
        </p:txBody>
      </p:sp>
    </p:spTree>
    <p:extLst>
      <p:ext uri="{BB962C8B-B14F-4D97-AF65-F5344CB8AC3E}">
        <p14:creationId xmlns:p14="http://schemas.microsoft.com/office/powerpoint/2010/main" val="255920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450757"/>
          </a:xfrm>
        </p:spPr>
        <p:txBody>
          <a:bodyPr/>
          <a:lstStyle/>
          <a:p>
            <a:pPr algn="ctr"/>
            <a:r>
              <a:rPr lang="en-US" dirty="0">
                <a:solidFill>
                  <a:schemeClr val="tx1"/>
                </a:solidFill>
              </a:rPr>
              <a:t>What are Gun Violence Protection Orders (GVPOs)?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olidFill>
                  <a:schemeClr val="tx1"/>
                </a:solidFill>
              </a:rPr>
              <a:t> A GVPO is a </a:t>
            </a:r>
            <a:r>
              <a:rPr lang="en-US" b="1" dirty="0">
                <a:solidFill>
                  <a:schemeClr val="tx1"/>
                </a:solidFill>
              </a:rPr>
              <a:t>civil order</a:t>
            </a:r>
            <a:r>
              <a:rPr lang="en-US" dirty="0">
                <a:solidFill>
                  <a:schemeClr val="tx1"/>
                </a:solidFill>
              </a:rPr>
              <a:t> where law enforcement and family members can petition a court to temporarily limit access to firearms by individuals who pose a credible risk of harm to self or others.</a:t>
            </a:r>
          </a:p>
          <a:p>
            <a:pPr>
              <a:buFont typeface="Arial" panose="020B0604020202020204" pitchFamily="34" charset="0"/>
              <a:buChar char="•"/>
            </a:pPr>
            <a:r>
              <a:rPr lang="en-US" dirty="0">
                <a:solidFill>
                  <a:schemeClr val="tx1"/>
                </a:solidFill>
              </a:rPr>
              <a:t> GVPOs temporarily prohibit an individual from purchasing firearms. Additionally, any firearms currently possessed will be removed for the duration of the order.</a:t>
            </a:r>
          </a:p>
          <a:p>
            <a:pPr>
              <a:buFont typeface="Arial" panose="020B0604020202020204" pitchFamily="34" charset="0"/>
              <a:buChar char="•"/>
            </a:pPr>
            <a:r>
              <a:rPr lang="en-US" dirty="0">
                <a:solidFill>
                  <a:schemeClr val="tx1"/>
                </a:solidFill>
              </a:rPr>
              <a:t> Based on domestic violence restraining orders.</a:t>
            </a:r>
          </a:p>
          <a:p>
            <a:pPr>
              <a:buFont typeface="Arial" panose="020B0604020202020204" pitchFamily="34" charset="0"/>
              <a:buChar char="•"/>
            </a:pPr>
            <a:r>
              <a:rPr lang="en-US" dirty="0">
                <a:solidFill>
                  <a:schemeClr val="tx1"/>
                </a:solidFill>
              </a:rPr>
              <a:t> Known by many other names: </a:t>
            </a:r>
          </a:p>
          <a:p>
            <a:pPr lvl="1">
              <a:buFont typeface="Arial" panose="020B0604020202020204" pitchFamily="34" charset="0"/>
              <a:buChar char="•"/>
            </a:pPr>
            <a:r>
              <a:rPr lang="en-US" dirty="0">
                <a:solidFill>
                  <a:schemeClr val="tx1"/>
                </a:solidFill>
              </a:rPr>
              <a:t>Gun Violence Restraining Orders,</a:t>
            </a:r>
          </a:p>
          <a:p>
            <a:pPr lvl="1">
              <a:buFont typeface="Arial" panose="020B0604020202020204" pitchFamily="34" charset="0"/>
              <a:buChar char="•"/>
            </a:pPr>
            <a:r>
              <a:rPr lang="en-US" dirty="0">
                <a:solidFill>
                  <a:schemeClr val="tx1"/>
                </a:solidFill>
              </a:rPr>
              <a:t>Extreme Risk Protection Orders, and</a:t>
            </a:r>
          </a:p>
          <a:p>
            <a:pPr lvl="1">
              <a:buFont typeface="Arial" panose="020B0604020202020204" pitchFamily="34" charset="0"/>
              <a:buChar char="•"/>
            </a:pPr>
            <a:r>
              <a:rPr lang="en-US" dirty="0">
                <a:solidFill>
                  <a:schemeClr val="tx1"/>
                </a:solidFill>
              </a:rPr>
              <a:t>Risk-warrants, etc.</a:t>
            </a:r>
          </a:p>
        </p:txBody>
      </p:sp>
    </p:spTree>
    <p:extLst>
      <p:ext uri="{BB962C8B-B14F-4D97-AF65-F5344CB8AC3E}">
        <p14:creationId xmlns:p14="http://schemas.microsoft.com/office/powerpoint/2010/main" val="26318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How do GVPOs generally work?</a:t>
            </a:r>
          </a:p>
        </p:txBody>
      </p:sp>
      <p:sp>
        <p:nvSpPr>
          <p:cNvPr id="3" name="Content Placeholder 2"/>
          <p:cNvSpPr>
            <a:spLocks noGrp="1"/>
          </p:cNvSpPr>
          <p:nvPr>
            <p:ph idx="1"/>
          </p:nvPr>
        </p:nvSpPr>
        <p:spPr>
          <a:xfrm>
            <a:off x="633730" y="1845734"/>
            <a:ext cx="10985500" cy="4377266"/>
          </a:xfrm>
        </p:spPr>
        <p:txBody>
          <a:bodyPr>
            <a:noAutofit/>
          </a:bodyPr>
          <a:lstStyle/>
          <a:p>
            <a:r>
              <a:rPr lang="en-US" sz="1800" b="1" dirty="0">
                <a:solidFill>
                  <a:schemeClr val="accent2"/>
                </a:solidFill>
              </a:rPr>
              <a:t>STAGE 1 </a:t>
            </a:r>
            <a:r>
              <a:rPr lang="en-US" sz="1800" dirty="0">
                <a:solidFill>
                  <a:schemeClr val="accent2"/>
                </a:solidFill>
              </a:rPr>
              <a:t> </a:t>
            </a:r>
            <a:r>
              <a:rPr lang="en-US" sz="1800" dirty="0">
                <a:solidFill>
                  <a:schemeClr val="tx1"/>
                </a:solidFill>
              </a:rPr>
              <a:t>At an initial hearing, a judge considers the written petition and assesses whether the person poses a danger of causing personal injury to self or others in the immediate future. The individual (respondent) may or may not receive notice about the hearing beforehand (without notice, the hearing is “ex parte”). </a:t>
            </a:r>
          </a:p>
          <a:p>
            <a:r>
              <a:rPr lang="en-US" sz="1600" i="1" dirty="0">
                <a:solidFill>
                  <a:schemeClr val="tx1"/>
                </a:solidFill>
              </a:rPr>
              <a:t>If issued, an ex parte/temporary GVPO will be in effect for a brief period, about ten days. The individual will be temporarily prohibited from purchasing or otherwise acquiring a firearm. If the respondent owns firearms, he or she must surrender them for the duration of the order. </a:t>
            </a:r>
            <a:endParaRPr lang="en-US" sz="1600" dirty="0">
              <a:solidFill>
                <a:schemeClr val="tx1"/>
              </a:solidFill>
            </a:endParaRPr>
          </a:p>
          <a:p>
            <a:r>
              <a:rPr lang="en-US" sz="1800" b="1" dirty="0">
                <a:solidFill>
                  <a:schemeClr val="accent2"/>
                </a:solidFill>
              </a:rPr>
              <a:t>STAGE 2</a:t>
            </a:r>
            <a:r>
              <a:rPr lang="en-US" sz="1800" dirty="0">
                <a:solidFill>
                  <a:schemeClr val="accent2"/>
                </a:solidFill>
              </a:rPr>
              <a:t>  </a:t>
            </a:r>
            <a:r>
              <a:rPr lang="en-US" sz="1800" dirty="0">
                <a:solidFill>
                  <a:schemeClr val="tx1"/>
                </a:solidFill>
              </a:rPr>
              <a:t>Before the ex parte/temporary GVPO expires, a subsequent hearing takes place to address any continued risk of dangerousness. </a:t>
            </a:r>
            <a:r>
              <a:rPr lang="en-US" sz="1800" b="1" dirty="0">
                <a:solidFill>
                  <a:schemeClr val="tx1"/>
                </a:solidFill>
              </a:rPr>
              <a:t>Petitioners are required to testify in a court of law. Respondents will also have an opportunity to present evidence to show that he or she is not a danger to him or herself or others and a GVPO is not necessary.</a:t>
            </a:r>
            <a:endParaRPr lang="en-US" sz="1800" dirty="0">
              <a:solidFill>
                <a:schemeClr val="tx1"/>
              </a:solidFill>
            </a:endParaRPr>
          </a:p>
          <a:p>
            <a:r>
              <a:rPr lang="en-US" sz="1600" i="1" dirty="0">
                <a:solidFill>
                  <a:schemeClr val="tx1"/>
                </a:solidFill>
              </a:rPr>
              <a:t>If the court determines that the respondent presents a continued, significant danger to themselves or others, the order will be extended for up to one year.</a:t>
            </a:r>
            <a:endParaRPr lang="en-US" sz="1600" dirty="0">
              <a:solidFill>
                <a:schemeClr val="tx1"/>
              </a:solidFill>
            </a:endParaRPr>
          </a:p>
          <a:p>
            <a:r>
              <a:rPr lang="en-US" sz="1600" dirty="0">
                <a:solidFill>
                  <a:schemeClr val="tx1"/>
                </a:solidFill>
              </a:rPr>
              <a:t>To terminate the GVPO before its expiration, the respondent may file a written request</a:t>
            </a:r>
            <a:r>
              <a:rPr lang="en-US" sz="1600" strike="sngStrike" dirty="0">
                <a:solidFill>
                  <a:schemeClr val="tx1"/>
                </a:solidFill>
              </a:rPr>
              <a:t> </a:t>
            </a:r>
            <a:r>
              <a:rPr lang="en-US" sz="1600" dirty="0">
                <a:solidFill>
                  <a:schemeClr val="tx1"/>
                </a:solidFill>
              </a:rPr>
              <a:t>presenting evidence to a judge that he or she no longer poses a significant danger. When the order is terminated or expired, as long as the respondent is not otherwise prohibited from purchasing or possessing a gun, the firearms may be returned to the respondent.</a:t>
            </a:r>
          </a:p>
        </p:txBody>
      </p:sp>
    </p:spTree>
    <p:extLst>
      <p:ext uri="{BB962C8B-B14F-4D97-AF65-F5344CB8AC3E}">
        <p14:creationId xmlns:p14="http://schemas.microsoft.com/office/powerpoint/2010/main" val="19985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589" y="121505"/>
            <a:ext cx="7876541" cy="1450757"/>
          </a:xfrm>
        </p:spPr>
        <p:txBody>
          <a:bodyPr>
            <a:normAutofit/>
          </a:bodyPr>
          <a:lstStyle/>
          <a:p>
            <a:r>
              <a:rPr lang="en-US" sz="4400" dirty="0">
                <a:solidFill>
                  <a:schemeClr val="tx1"/>
                </a:solidFill>
              </a:rPr>
              <a:t>Are GVPOs available in every state?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dirty="0">
                <a:solidFill>
                  <a:schemeClr val="tx1"/>
                </a:solidFill>
              </a:rPr>
              <a:t>No – GVPO-type laws are only available in four states.</a:t>
            </a:r>
          </a:p>
          <a:p>
            <a:pPr>
              <a:buFont typeface="Arial" panose="020B0604020202020204" pitchFamily="34" charset="0"/>
              <a:buChar char="•"/>
            </a:pPr>
            <a:r>
              <a:rPr lang="en-US" dirty="0">
                <a:solidFill>
                  <a:schemeClr val="tx1"/>
                </a:solidFill>
              </a:rPr>
              <a:t> California and Washington allow family members and law enforcement to petition for GVPOs.</a:t>
            </a:r>
          </a:p>
          <a:p>
            <a:pPr>
              <a:buFont typeface="Arial" panose="020B0604020202020204" pitchFamily="34" charset="0"/>
              <a:buChar char="•"/>
            </a:pPr>
            <a:r>
              <a:rPr lang="en-US" dirty="0">
                <a:solidFill>
                  <a:schemeClr val="tx1"/>
                </a:solidFill>
              </a:rPr>
              <a:t> Indiana and Connecticut only allow law enforcement to petition for GVPOs.</a:t>
            </a:r>
          </a:p>
        </p:txBody>
      </p:sp>
      <p:pic>
        <p:nvPicPr>
          <p:cNvPr id="1026" name="Picture 2" descr="Image result for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15" y="3537893"/>
            <a:ext cx="2227685" cy="2544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790" y="3857414"/>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d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151" y="3460255"/>
            <a:ext cx="2010410" cy="26823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nnecti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9553" y="3759200"/>
            <a:ext cx="2832192"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5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type of evidence does the court consider?</a:t>
            </a:r>
          </a:p>
        </p:txBody>
      </p:sp>
      <p:sp>
        <p:nvSpPr>
          <p:cNvPr id="3" name="Subtitle 2"/>
          <p:cNvSpPr>
            <a:spLocks noGrp="1"/>
          </p:cNvSpPr>
          <p:nvPr>
            <p:ph type="subTitle" idx="1"/>
          </p:nvPr>
        </p:nvSpPr>
        <p:spPr>
          <a:xfrm>
            <a:off x="1218738" y="4569921"/>
            <a:ext cx="9936942" cy="954579"/>
          </a:xfrm>
        </p:spPr>
        <p:txBody>
          <a:bodyPr>
            <a:normAutofit/>
          </a:bodyPr>
          <a:lstStyle/>
          <a:p>
            <a:r>
              <a:rPr lang="en-US" dirty="0"/>
              <a:t>The California Example</a:t>
            </a:r>
          </a:p>
          <a:p>
            <a:r>
              <a:rPr lang="en-US" sz="2000" i="1" dirty="0"/>
              <a:t>Gun Violence Restraining Order (GVRO)</a:t>
            </a:r>
          </a:p>
        </p:txBody>
      </p:sp>
    </p:spTree>
    <p:extLst>
      <p:ext uri="{BB962C8B-B14F-4D97-AF65-F5344CB8AC3E}">
        <p14:creationId xmlns:p14="http://schemas.microsoft.com/office/powerpoint/2010/main" val="199686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0710" y="561868"/>
            <a:ext cx="10132289" cy="1109566"/>
          </a:xfrm>
        </p:spPr>
        <p:txBody>
          <a:bodyPr/>
          <a:lstStyle/>
          <a:p>
            <a:r>
              <a:rPr lang="en-US" dirty="0">
                <a:solidFill>
                  <a:schemeClr val="tx1"/>
                </a:solidFill>
              </a:rPr>
              <a:t>CA GVRO – Factors Courts </a:t>
            </a:r>
            <a:r>
              <a:rPr lang="en-US" u="sng" dirty="0">
                <a:solidFill>
                  <a:srgbClr val="C00000"/>
                </a:solidFill>
              </a:rPr>
              <a:t>Must</a:t>
            </a:r>
            <a:r>
              <a:rPr lang="en-US" dirty="0"/>
              <a:t> </a:t>
            </a:r>
            <a:r>
              <a:rPr lang="en-US" dirty="0">
                <a:solidFill>
                  <a:schemeClr val="tx1"/>
                </a:solidFill>
              </a:rPr>
              <a:t>Consider</a:t>
            </a:r>
          </a:p>
        </p:txBody>
      </p:sp>
      <p:sp>
        <p:nvSpPr>
          <p:cNvPr id="3" name="Content Placeholder 2"/>
          <p:cNvSpPr>
            <a:spLocks noGrp="1"/>
          </p:cNvSpPr>
          <p:nvPr>
            <p:ph idx="1"/>
          </p:nvPr>
        </p:nvSpPr>
        <p:spPr>
          <a:xfrm>
            <a:off x="1170710" y="1776530"/>
            <a:ext cx="9992590" cy="4468406"/>
          </a:xfrm>
        </p:spPr>
        <p:txBody>
          <a:bodyPr>
            <a:normAutofit/>
          </a:bodyPr>
          <a:lstStyle/>
          <a:p>
            <a:pPr marL="934085" indent="-342900">
              <a:buFont typeface="Arial" panose="020B0604020202020204" pitchFamily="34" charset="0"/>
              <a:buChar char="•"/>
            </a:pPr>
            <a:r>
              <a:rPr lang="en-US" sz="2400" dirty="0">
                <a:solidFill>
                  <a:schemeClr val="tx1"/>
                </a:solidFill>
              </a:rPr>
              <a:t>A recent </a:t>
            </a:r>
            <a:r>
              <a:rPr lang="en-US" sz="2400" dirty="0">
                <a:solidFill>
                  <a:srgbClr val="C00000"/>
                </a:solidFill>
              </a:rPr>
              <a:t>threat</a:t>
            </a:r>
            <a:r>
              <a:rPr lang="en-US" sz="2400" dirty="0"/>
              <a:t> </a:t>
            </a:r>
            <a:r>
              <a:rPr lang="en-US" sz="2400" dirty="0">
                <a:solidFill>
                  <a:schemeClr val="tx1"/>
                </a:solidFill>
              </a:rPr>
              <a:t>of violence or </a:t>
            </a:r>
            <a:br>
              <a:rPr lang="en-US" sz="2400" dirty="0">
                <a:solidFill>
                  <a:schemeClr val="tx1"/>
                </a:solidFill>
              </a:rPr>
            </a:br>
            <a:r>
              <a:rPr lang="en-US" sz="2400" dirty="0">
                <a:solidFill>
                  <a:schemeClr val="tx1"/>
                </a:solidFill>
              </a:rPr>
              <a:t>act of violence by the subject </a:t>
            </a:r>
            <a:br>
              <a:rPr lang="en-US" sz="2400" dirty="0">
                <a:solidFill>
                  <a:schemeClr val="tx1"/>
                </a:solidFill>
              </a:rPr>
            </a:br>
            <a:r>
              <a:rPr lang="en-US" sz="2400" dirty="0">
                <a:solidFill>
                  <a:schemeClr val="tx1"/>
                </a:solidFill>
              </a:rPr>
              <a:t>of the petition directed toward </a:t>
            </a:r>
            <a:br>
              <a:rPr lang="en-US" sz="2400" dirty="0">
                <a:solidFill>
                  <a:schemeClr val="tx1"/>
                </a:solidFill>
              </a:rPr>
            </a:br>
            <a:r>
              <a:rPr lang="en-US" sz="2400" dirty="0">
                <a:solidFill>
                  <a:schemeClr val="tx1"/>
                </a:solidFill>
              </a:rPr>
              <a:t>another, himself, or herself </a:t>
            </a:r>
          </a:p>
          <a:p>
            <a:pPr marL="934085" indent="-342900">
              <a:buFont typeface="Arial" panose="020B0604020202020204" pitchFamily="34" charset="0"/>
              <a:buChar char="•"/>
            </a:pPr>
            <a:r>
              <a:rPr lang="en-US" sz="2400" dirty="0">
                <a:solidFill>
                  <a:schemeClr val="tx1"/>
                </a:solidFill>
              </a:rPr>
              <a:t>A recent </a:t>
            </a:r>
            <a:r>
              <a:rPr lang="en-US" sz="2400" dirty="0">
                <a:solidFill>
                  <a:srgbClr val="C00000"/>
                </a:solidFill>
              </a:rPr>
              <a:t>violation</a:t>
            </a:r>
            <a:r>
              <a:rPr lang="en-US" sz="2400" dirty="0">
                <a:solidFill>
                  <a:schemeClr val="tx1"/>
                </a:solidFill>
              </a:rPr>
              <a:t> of a protective </a:t>
            </a:r>
            <a:br>
              <a:rPr lang="en-US" sz="2400" dirty="0">
                <a:solidFill>
                  <a:schemeClr val="tx1"/>
                </a:solidFill>
              </a:rPr>
            </a:br>
            <a:r>
              <a:rPr lang="en-US" sz="2400" dirty="0">
                <a:solidFill>
                  <a:schemeClr val="tx1"/>
                </a:solidFill>
              </a:rPr>
              <a:t>order of any kind. </a:t>
            </a:r>
          </a:p>
          <a:p>
            <a:pPr marL="934085" indent="-342900">
              <a:buFont typeface="Arial" panose="020B0604020202020204" pitchFamily="34" charset="0"/>
              <a:buChar char="•"/>
            </a:pPr>
            <a:r>
              <a:rPr lang="en-US" sz="2400" dirty="0">
                <a:solidFill>
                  <a:schemeClr val="tx1"/>
                </a:solidFill>
              </a:rPr>
              <a:t>A </a:t>
            </a:r>
            <a:r>
              <a:rPr lang="en-US" sz="2400" dirty="0">
                <a:solidFill>
                  <a:srgbClr val="C00000"/>
                </a:solidFill>
              </a:rPr>
              <a:t>conviction</a:t>
            </a:r>
            <a:r>
              <a:rPr lang="en-US" sz="2400" dirty="0">
                <a:solidFill>
                  <a:schemeClr val="tx1"/>
                </a:solidFill>
              </a:rPr>
              <a:t> of a violent offense. </a:t>
            </a:r>
          </a:p>
          <a:p>
            <a:pPr marL="934085" indent="-342900">
              <a:buFont typeface="Arial" panose="020B0604020202020204" pitchFamily="34" charset="0"/>
              <a:buChar char="•"/>
            </a:pPr>
            <a:r>
              <a:rPr lang="en-US" sz="2400" dirty="0">
                <a:solidFill>
                  <a:schemeClr val="tx1"/>
                </a:solidFill>
              </a:rPr>
              <a:t>A </a:t>
            </a:r>
            <a:r>
              <a:rPr lang="en-US" sz="2400" dirty="0">
                <a:solidFill>
                  <a:srgbClr val="C00000"/>
                </a:solidFill>
              </a:rPr>
              <a:t>pattern of violent </a:t>
            </a:r>
            <a:r>
              <a:rPr lang="en-US" sz="2400" dirty="0">
                <a:solidFill>
                  <a:schemeClr val="tx1"/>
                </a:solidFill>
              </a:rPr>
              <a:t>acts or violent threats within the past 12 months, including, but not limited to, threats of violence or acts of violence by the subject of the petition directed toward himself, herself, or another.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390" y="1706466"/>
            <a:ext cx="2639292" cy="3000459"/>
          </a:xfrm>
          <a:prstGeom prst="rect">
            <a:avLst/>
          </a:prstGeom>
          <a:ln>
            <a:noFill/>
          </a:ln>
          <a:effectLst>
            <a:softEdge rad="112500"/>
          </a:effectLst>
        </p:spPr>
      </p:pic>
    </p:spTree>
    <p:extLst>
      <p:ext uri="{BB962C8B-B14F-4D97-AF65-F5344CB8AC3E}">
        <p14:creationId xmlns:p14="http://schemas.microsoft.com/office/powerpoint/2010/main" val="322247232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1814</TotalTime>
  <Words>1458</Words>
  <Application>Microsoft Office PowerPoint</Application>
  <PresentationFormat>Widescreen</PresentationFormat>
  <Paragraphs>112</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Retrospect</vt:lpstr>
      <vt:lpstr>Gun Violence Protection Orders</vt:lpstr>
      <vt:lpstr>PowerPoint Presentation</vt:lpstr>
      <vt:lpstr>Firearms in times of crisis</vt:lpstr>
      <vt:lpstr>PowerPoint Presentation</vt:lpstr>
      <vt:lpstr>What are Gun Violence Protection Orders (GVPOs)?</vt:lpstr>
      <vt:lpstr>How do GVPOs generally work?</vt:lpstr>
      <vt:lpstr>Are GVPOs available in every state?</vt:lpstr>
      <vt:lpstr>What type of evidence does the court consider?</vt:lpstr>
      <vt:lpstr>CA GVRO – Factors Courts Must Consider</vt:lpstr>
      <vt:lpstr>CA GVRO - Factors Courts May Consider  (among others)</vt:lpstr>
      <vt:lpstr>Evidence behind Risk-Based Gun Removal Laws</vt:lpstr>
      <vt:lpstr>Connecticut’s Risk-Warrant Law</vt:lpstr>
      <vt:lpstr>PowerPoint Presentation</vt:lpstr>
      <vt:lpstr>Connecticut’s Risk-Warrant</vt:lpstr>
      <vt:lpstr>Connecticut’s Risk-Warrant</vt:lpstr>
      <vt:lpstr>Key Findings from Connecticut</vt:lpstr>
      <vt:lpstr>PowerPoint Presentation</vt:lpstr>
      <vt:lpstr>PowerPoint Presentation</vt:lpstr>
      <vt:lpstr>Future Efforts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Horwitz</dc:creator>
  <cp:lastModifiedBy>Marina Spenner</cp:lastModifiedBy>
  <cp:revision>118</cp:revision>
  <dcterms:created xsi:type="dcterms:W3CDTF">2017-08-02T15:30:03Z</dcterms:created>
  <dcterms:modified xsi:type="dcterms:W3CDTF">2017-08-09T17:00:51Z</dcterms:modified>
</cp:coreProperties>
</file>