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61" r:id="rId3"/>
    <p:sldId id="262" r:id="rId4"/>
    <p:sldId id="264" r:id="rId5"/>
    <p:sldId id="268" r:id="rId6"/>
    <p:sldId id="269" r:id="rId7"/>
    <p:sldId id="270" r:id="rId8"/>
    <p:sldId id="271" r:id="rId9"/>
    <p:sldId id="272" r:id="rId10"/>
    <p:sldId id="273" r:id="rId11"/>
    <p:sldId id="278" r:id="rId12"/>
    <p:sldId id="276" r:id="rId13"/>
    <p:sldId id="267"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3232"/>
    <a:srgbClr val="1C3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3"/>
    <p:restoredTop sz="76114"/>
  </p:normalViewPr>
  <p:slideViewPr>
    <p:cSldViewPr snapToGrid="0" snapToObjects="1">
      <p:cViewPr varScale="1">
        <p:scale>
          <a:sx n="58" d="100"/>
          <a:sy n="58" d="100"/>
        </p:scale>
        <p:origin x="98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341FBB-C3E1-1849-BF26-139D647FCC35}" type="datetimeFigureOut">
              <a:rPr lang="en-US" smtClean="0"/>
              <a:t>8/9/2017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9F6909-059F-1B4B-8D17-903D10931A45}" type="slidenum">
              <a:rPr lang="en-US" smtClean="0"/>
              <a:t>‹#›</a:t>
            </a:fld>
            <a:endParaRPr lang="en-US"/>
          </a:p>
        </p:txBody>
      </p:sp>
    </p:spTree>
    <p:extLst>
      <p:ext uri="{BB962C8B-B14F-4D97-AF65-F5344CB8AC3E}">
        <p14:creationId xmlns:p14="http://schemas.microsoft.com/office/powerpoint/2010/main" val="1560300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F6909-059F-1B4B-8D17-903D10931A45}" type="slidenum">
              <a:rPr lang="en-US" smtClean="0"/>
              <a:t>1</a:t>
            </a:fld>
            <a:endParaRPr lang="en-US"/>
          </a:p>
        </p:txBody>
      </p:sp>
    </p:spTree>
    <p:extLst>
      <p:ext uri="{BB962C8B-B14F-4D97-AF65-F5344CB8AC3E}">
        <p14:creationId xmlns:p14="http://schemas.microsoft.com/office/powerpoint/2010/main" val="211217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F6909-059F-1B4B-8D17-903D10931A45}" type="slidenum">
              <a:rPr lang="en-US" smtClean="0"/>
              <a:t>4</a:t>
            </a:fld>
            <a:endParaRPr lang="en-US"/>
          </a:p>
        </p:txBody>
      </p:sp>
    </p:spTree>
    <p:extLst>
      <p:ext uri="{BB962C8B-B14F-4D97-AF65-F5344CB8AC3E}">
        <p14:creationId xmlns:p14="http://schemas.microsoft.com/office/powerpoint/2010/main" val="1517283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PsychArmor</a:t>
            </a:r>
            <a:r>
              <a:rPr lang="en-US" sz="1200" b="0" i="0" kern="1200" dirty="0">
                <a:solidFill>
                  <a:schemeClr val="tx1"/>
                </a:solidFill>
                <a:effectLst/>
                <a:latin typeface="+mn-lt"/>
                <a:ea typeface="+mn-ea"/>
                <a:cs typeface="+mn-cs"/>
              </a:rPr>
              <a:t> is particularly proud of its groundbreaking course with the same name as my talk today. Helping Others Hold On is taught by national subject matter expert Dr. Craig Bryan, the Executive Director for the National Center for Veterans Studies at the University of Utah. Dr. Bryan’s goals for this course, which is intended for volunteers but is applicable to everyone who interacts with veterans, include helping us understand a little bit more about what might be happening with someone who is experiencing suicidal thoughts, and some of the little things we can all do that might singlehandedly save someone’s life.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Helping Others Hold On explains the ambivalence which which most people think about dying, and how this equates to a see-saw that people find themselves on…with the desire to live on one side and the desire to end the pain on the other. For most people, the desire to live is strong and little things can help “tip” them back to the positive side of the see-saw.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Dr. Bryan goes on to describe some of these little things. They include such simple acts as paying attention and saying thank you. Additional ideas include the purposeful scheduling of down time, and working hard at sleep hygiene to help people sleep well. These are important, since both burnout and sleep deprivation have been shown to put people at increased risk.  Dr. Bryan teaches us about risk factors, and things to watch for in veterans we might be concerned about. These include complications in a person’s life, as well as mental health conditions such as depression and PTSD. Next, he describes what he calls “coded language,” which he explains is very important to understand in order to have insight into when we should be concerned. Among the things a person might say, something like “I can’t take this any longer” might be a coded method to express his or her intent to die by suicide. Finally, Dr. Bryan concludes the course with specific methods by which every one of us can support a veteran in need.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is a course for everyone. Every single one of us can be the difference that might save a veteran’s life."</a:t>
            </a:r>
          </a:p>
        </p:txBody>
      </p:sp>
      <p:sp>
        <p:nvSpPr>
          <p:cNvPr id="4" name="Slide Number Placeholder 3"/>
          <p:cNvSpPr>
            <a:spLocks noGrp="1"/>
          </p:cNvSpPr>
          <p:nvPr>
            <p:ph type="sldNum" sz="quarter" idx="10"/>
          </p:nvPr>
        </p:nvSpPr>
        <p:spPr/>
        <p:txBody>
          <a:bodyPr/>
          <a:lstStyle/>
          <a:p>
            <a:fld id="{2B9F6909-059F-1B4B-8D17-903D10931A45}" type="slidenum">
              <a:rPr lang="en-US" smtClean="0"/>
              <a:t>13</a:t>
            </a:fld>
            <a:endParaRPr lang="en-US"/>
          </a:p>
        </p:txBody>
      </p:sp>
    </p:spTree>
    <p:extLst>
      <p:ext uri="{BB962C8B-B14F-4D97-AF65-F5344CB8AC3E}">
        <p14:creationId xmlns:p14="http://schemas.microsoft.com/office/powerpoint/2010/main" val="1054278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3D9637-11BF-3A4F-87E5-70D49105A0C8}"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EC9321-A2B1-9D47-B95B-B5D4FD089869}" type="slidenum">
              <a:rPr lang="en-US" smtClean="0"/>
              <a:t>‹#›</a:t>
            </a:fld>
            <a:endParaRPr lang="en-US"/>
          </a:p>
        </p:txBody>
      </p:sp>
    </p:spTree>
    <p:extLst>
      <p:ext uri="{BB962C8B-B14F-4D97-AF65-F5344CB8AC3E}">
        <p14:creationId xmlns:p14="http://schemas.microsoft.com/office/powerpoint/2010/main" val="553518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3D9637-11BF-3A4F-87E5-70D49105A0C8}"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EC9321-A2B1-9D47-B95B-B5D4FD089869}" type="slidenum">
              <a:rPr lang="en-US" smtClean="0"/>
              <a:t>‹#›</a:t>
            </a:fld>
            <a:endParaRPr lang="en-US"/>
          </a:p>
        </p:txBody>
      </p:sp>
    </p:spTree>
    <p:extLst>
      <p:ext uri="{BB962C8B-B14F-4D97-AF65-F5344CB8AC3E}">
        <p14:creationId xmlns:p14="http://schemas.microsoft.com/office/powerpoint/2010/main" val="193186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3D9637-11BF-3A4F-87E5-70D49105A0C8}"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EC9321-A2B1-9D47-B95B-B5D4FD089869}" type="slidenum">
              <a:rPr lang="en-US" smtClean="0"/>
              <a:t>‹#›</a:t>
            </a:fld>
            <a:endParaRPr lang="en-US"/>
          </a:p>
        </p:txBody>
      </p:sp>
    </p:spTree>
    <p:extLst>
      <p:ext uri="{BB962C8B-B14F-4D97-AF65-F5344CB8AC3E}">
        <p14:creationId xmlns:p14="http://schemas.microsoft.com/office/powerpoint/2010/main" val="1120503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3D9637-11BF-3A4F-87E5-70D49105A0C8}"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EC9321-A2B1-9D47-B95B-B5D4FD089869}" type="slidenum">
              <a:rPr lang="en-US" smtClean="0"/>
              <a:t>‹#›</a:t>
            </a:fld>
            <a:endParaRPr lang="en-US"/>
          </a:p>
        </p:txBody>
      </p:sp>
    </p:spTree>
    <p:extLst>
      <p:ext uri="{BB962C8B-B14F-4D97-AF65-F5344CB8AC3E}">
        <p14:creationId xmlns:p14="http://schemas.microsoft.com/office/powerpoint/2010/main" val="8709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3D9637-11BF-3A4F-87E5-70D49105A0C8}" type="datetimeFigureOut">
              <a:rPr lang="en-US" smtClean="0"/>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EC9321-A2B1-9D47-B95B-B5D4FD089869}" type="slidenum">
              <a:rPr lang="en-US" smtClean="0"/>
              <a:t>‹#›</a:t>
            </a:fld>
            <a:endParaRPr lang="en-US"/>
          </a:p>
        </p:txBody>
      </p:sp>
    </p:spTree>
    <p:extLst>
      <p:ext uri="{BB962C8B-B14F-4D97-AF65-F5344CB8AC3E}">
        <p14:creationId xmlns:p14="http://schemas.microsoft.com/office/powerpoint/2010/main" val="1356511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3D9637-11BF-3A4F-87E5-70D49105A0C8}" type="datetimeFigureOut">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EC9321-A2B1-9D47-B95B-B5D4FD089869}" type="slidenum">
              <a:rPr lang="en-US" smtClean="0"/>
              <a:t>‹#›</a:t>
            </a:fld>
            <a:endParaRPr lang="en-US"/>
          </a:p>
        </p:txBody>
      </p:sp>
    </p:spTree>
    <p:extLst>
      <p:ext uri="{BB962C8B-B14F-4D97-AF65-F5344CB8AC3E}">
        <p14:creationId xmlns:p14="http://schemas.microsoft.com/office/powerpoint/2010/main" val="119845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3D9637-11BF-3A4F-87E5-70D49105A0C8}" type="datetimeFigureOut">
              <a:rPr lang="en-US" smtClean="0"/>
              <a:t>8/9/2017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EC9321-A2B1-9D47-B95B-B5D4FD089869}" type="slidenum">
              <a:rPr lang="en-US" smtClean="0"/>
              <a:t>‹#›</a:t>
            </a:fld>
            <a:endParaRPr lang="en-US"/>
          </a:p>
        </p:txBody>
      </p:sp>
    </p:spTree>
    <p:extLst>
      <p:ext uri="{BB962C8B-B14F-4D97-AF65-F5344CB8AC3E}">
        <p14:creationId xmlns:p14="http://schemas.microsoft.com/office/powerpoint/2010/main" val="1118680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3D9637-11BF-3A4F-87E5-70D49105A0C8}" type="datetimeFigureOut">
              <a:rPr lang="en-US" smtClean="0"/>
              <a:t>8/9/2017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EC9321-A2B1-9D47-B95B-B5D4FD089869}" type="slidenum">
              <a:rPr lang="en-US" smtClean="0"/>
              <a:t>‹#›</a:t>
            </a:fld>
            <a:endParaRPr lang="en-US"/>
          </a:p>
        </p:txBody>
      </p:sp>
    </p:spTree>
    <p:extLst>
      <p:ext uri="{BB962C8B-B14F-4D97-AF65-F5344CB8AC3E}">
        <p14:creationId xmlns:p14="http://schemas.microsoft.com/office/powerpoint/2010/main" val="44479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3D9637-11BF-3A4F-87E5-70D49105A0C8}" type="datetimeFigureOut">
              <a:rPr lang="en-US" smtClean="0"/>
              <a:t>8/9/2017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EC9321-A2B1-9D47-B95B-B5D4FD089869}" type="slidenum">
              <a:rPr lang="en-US" smtClean="0"/>
              <a:t>‹#›</a:t>
            </a:fld>
            <a:endParaRPr lang="en-US"/>
          </a:p>
        </p:txBody>
      </p:sp>
    </p:spTree>
    <p:extLst>
      <p:ext uri="{BB962C8B-B14F-4D97-AF65-F5344CB8AC3E}">
        <p14:creationId xmlns:p14="http://schemas.microsoft.com/office/powerpoint/2010/main" val="228804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3D9637-11BF-3A4F-87E5-70D49105A0C8}" type="datetimeFigureOut">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EC9321-A2B1-9D47-B95B-B5D4FD089869}" type="slidenum">
              <a:rPr lang="en-US" smtClean="0"/>
              <a:t>‹#›</a:t>
            </a:fld>
            <a:endParaRPr lang="en-US"/>
          </a:p>
        </p:txBody>
      </p:sp>
    </p:spTree>
    <p:extLst>
      <p:ext uri="{BB962C8B-B14F-4D97-AF65-F5344CB8AC3E}">
        <p14:creationId xmlns:p14="http://schemas.microsoft.com/office/powerpoint/2010/main" val="1514629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3D9637-11BF-3A4F-87E5-70D49105A0C8}" type="datetimeFigureOut">
              <a:rPr lang="en-US" smtClean="0"/>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EC9321-A2B1-9D47-B95B-B5D4FD089869}" type="slidenum">
              <a:rPr lang="en-US" smtClean="0"/>
              <a:t>‹#›</a:t>
            </a:fld>
            <a:endParaRPr lang="en-US"/>
          </a:p>
        </p:txBody>
      </p:sp>
    </p:spTree>
    <p:extLst>
      <p:ext uri="{BB962C8B-B14F-4D97-AF65-F5344CB8AC3E}">
        <p14:creationId xmlns:p14="http://schemas.microsoft.com/office/powerpoint/2010/main" val="103611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3D9637-11BF-3A4F-87E5-70D49105A0C8}" type="datetimeFigureOut">
              <a:rPr lang="en-US" smtClean="0"/>
              <a:t>8/9/2017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EC9321-A2B1-9D47-B95B-B5D4FD089869}" type="slidenum">
              <a:rPr lang="en-US" smtClean="0"/>
              <a:t>‹#›</a:t>
            </a:fld>
            <a:endParaRPr lang="en-US"/>
          </a:p>
        </p:txBody>
      </p:sp>
    </p:spTree>
    <p:extLst>
      <p:ext uri="{BB962C8B-B14F-4D97-AF65-F5344CB8AC3E}">
        <p14:creationId xmlns:p14="http://schemas.microsoft.com/office/powerpoint/2010/main" val="1306385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3365" y="1623936"/>
            <a:ext cx="10383369" cy="2479675"/>
          </a:xfrm>
        </p:spPr>
        <p:txBody>
          <a:bodyPr>
            <a:normAutofit/>
          </a:bodyPr>
          <a:lstStyle/>
          <a:p>
            <a:r>
              <a:rPr lang="en-US" b="1" dirty="0">
                <a:latin typeface="Gotham Rounded Light" charset="0"/>
                <a:ea typeface="Gotham Rounded Light" charset="0"/>
                <a:cs typeface="Gotham Rounded Light" charset="0"/>
              </a:rPr>
              <a:t>Helping Others Hold On</a:t>
            </a:r>
          </a:p>
        </p:txBody>
      </p:sp>
      <p:sp>
        <p:nvSpPr>
          <p:cNvPr id="5" name="Right Triangle 4"/>
          <p:cNvSpPr/>
          <p:nvPr/>
        </p:nvSpPr>
        <p:spPr>
          <a:xfrm flipH="1">
            <a:off x="0" y="4724400"/>
            <a:ext cx="12192000" cy="2133600"/>
          </a:xfrm>
          <a:prstGeom prst="rtTriangle">
            <a:avLst/>
          </a:prstGeom>
          <a:solidFill>
            <a:srgbClr val="B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7153835" y="5605182"/>
            <a:ext cx="4753534" cy="905435"/>
          </a:xfrm>
          <a:prstGeom prst="rect">
            <a:avLst/>
          </a:prstGeom>
        </p:spPr>
      </p:pic>
      <p:sp>
        <p:nvSpPr>
          <p:cNvPr id="9" name="Right Triangle 8"/>
          <p:cNvSpPr/>
          <p:nvPr/>
        </p:nvSpPr>
        <p:spPr>
          <a:xfrm rot="10800000" flipH="1">
            <a:off x="0" y="-1"/>
            <a:ext cx="12192000" cy="2151529"/>
          </a:xfrm>
          <a:prstGeom prst="rtTriangle">
            <a:avLst/>
          </a:prstGeom>
          <a:solidFill>
            <a:srgbClr val="1C3A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80179" y="4262735"/>
            <a:ext cx="7225553" cy="461665"/>
          </a:xfrm>
          <a:prstGeom prst="rect">
            <a:avLst/>
          </a:prstGeom>
          <a:noFill/>
        </p:spPr>
        <p:txBody>
          <a:bodyPr wrap="square" rtlCol="0">
            <a:spAutoFit/>
          </a:bodyPr>
          <a:lstStyle/>
          <a:p>
            <a:pPr algn="ctr"/>
            <a:r>
              <a:rPr lang="en-US" sz="2400" dirty="0">
                <a:latin typeface="Gotham Rounded Light" charset="0"/>
                <a:ea typeface="Gotham Rounded Light" charset="0"/>
                <a:cs typeface="Gotham Rounded Light" charset="0"/>
              </a:rPr>
              <a:t>Marjorie Morrison, Founder and CEO</a:t>
            </a:r>
          </a:p>
        </p:txBody>
      </p:sp>
    </p:spTree>
    <p:extLst>
      <p:ext uri="{BB962C8B-B14F-4D97-AF65-F5344CB8AC3E}">
        <p14:creationId xmlns:p14="http://schemas.microsoft.com/office/powerpoint/2010/main" val="1010761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582611"/>
            <a:ext cx="10515600" cy="1325563"/>
          </a:xfrm>
        </p:spPr>
        <p:txBody>
          <a:bodyPr/>
          <a:lstStyle/>
          <a:p>
            <a:r>
              <a:rPr lang="en-US" b="1" dirty="0">
                <a:solidFill>
                  <a:srgbClr val="B23232"/>
                </a:solidFill>
              </a:rPr>
              <a:t>		     K-12 Educators School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222" y="131460"/>
            <a:ext cx="2247236" cy="222786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180" y="1774824"/>
            <a:ext cx="9209772" cy="4762500"/>
          </a:xfrm>
          <a:prstGeom prst="rect">
            <a:avLst/>
          </a:prstGeom>
        </p:spPr>
      </p:pic>
    </p:spTree>
    <p:extLst>
      <p:ext uri="{BB962C8B-B14F-4D97-AF65-F5344CB8AC3E}">
        <p14:creationId xmlns:p14="http://schemas.microsoft.com/office/powerpoint/2010/main" val="613284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151" y="582610"/>
            <a:ext cx="10515600" cy="1325563"/>
          </a:xfrm>
        </p:spPr>
        <p:txBody>
          <a:bodyPr/>
          <a:lstStyle/>
          <a:p>
            <a:r>
              <a:rPr lang="en-US" b="1" dirty="0">
                <a:solidFill>
                  <a:srgbClr val="B23232"/>
                </a:solidFill>
              </a:rPr>
              <a:t>		     Educators Who Support Student 			     Veterans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51" y="139699"/>
            <a:ext cx="2250353" cy="2211386"/>
          </a:xfrm>
          <a:prstGeom prst="rect">
            <a:avLst/>
          </a:prstGeom>
        </p:spPr>
      </p:pic>
      <p:sp>
        <p:nvSpPr>
          <p:cNvPr id="7" name="Rectangle 6"/>
          <p:cNvSpPr/>
          <p:nvPr/>
        </p:nvSpPr>
        <p:spPr>
          <a:xfrm>
            <a:off x="7050305" y="4186859"/>
            <a:ext cx="4428801" cy="2518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155" y="1908174"/>
            <a:ext cx="9018046" cy="4610476"/>
          </a:xfrm>
          <a:prstGeom prst="rect">
            <a:avLst/>
          </a:prstGeom>
        </p:spPr>
      </p:pic>
      <p:sp>
        <p:nvSpPr>
          <p:cNvPr id="6" name="Rectangle 5"/>
          <p:cNvSpPr/>
          <p:nvPr/>
        </p:nvSpPr>
        <p:spPr>
          <a:xfrm>
            <a:off x="7334250" y="4213412"/>
            <a:ext cx="4857750" cy="2492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225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790" y="21616"/>
            <a:ext cx="10515600" cy="1325563"/>
          </a:xfrm>
        </p:spPr>
        <p:txBody>
          <a:bodyPr/>
          <a:lstStyle/>
          <a:p>
            <a:r>
              <a:rPr lang="en-US" b="1" dirty="0">
                <a:solidFill>
                  <a:srgbClr val="B23232"/>
                </a:solidFill>
              </a:rPr>
              <a:t>		     Courses Coming Soon For</a:t>
            </a:r>
            <a:r>
              <a:rPr lang="mr-IN" b="1" dirty="0">
                <a:solidFill>
                  <a:srgbClr val="B23232"/>
                </a:solidFill>
              </a:rPr>
              <a:t>…</a:t>
            </a:r>
            <a:endParaRPr lang="en-US" b="1" dirty="0">
              <a:solidFill>
                <a:srgbClr val="B23232"/>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 y="1347179"/>
            <a:ext cx="2552351" cy="257474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148" y="4018616"/>
            <a:ext cx="2567645" cy="255653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6643" r="8378" b="3016"/>
          <a:stretch/>
        </p:blipFill>
        <p:spPr>
          <a:xfrm>
            <a:off x="3239186" y="4018616"/>
            <a:ext cx="2570404" cy="255653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5628" y="1350550"/>
            <a:ext cx="2565759" cy="25547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7148" y="1351269"/>
            <a:ext cx="2567645" cy="257876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9187" y="1334847"/>
            <a:ext cx="2570403" cy="2570403"/>
          </a:xfrm>
          <a:prstGeom prst="rect">
            <a:avLst/>
          </a:prstGeom>
        </p:spPr>
      </p:pic>
    </p:spTree>
    <p:extLst>
      <p:ext uri="{BB962C8B-B14F-4D97-AF65-F5344CB8AC3E}">
        <p14:creationId xmlns:p14="http://schemas.microsoft.com/office/powerpoint/2010/main" val="549680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3"/>
          <p:cNvSpPr txBox="1">
            <a:spLocks/>
          </p:cNvSpPr>
          <p:nvPr/>
        </p:nvSpPr>
        <p:spPr>
          <a:xfrm>
            <a:off x="838200" y="1690688"/>
            <a:ext cx="9787837" cy="1586398"/>
          </a:xfrm>
          <a:prstGeom prst="rect">
            <a:avLst/>
          </a:prstGeom>
          <a:noFill/>
          <a:ln>
            <a:noFill/>
          </a:ln>
        </p:spPr>
        <p:txBody>
          <a:bodyPr lIns="0" tIns="45700" rIns="0" bIns="4570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 indent="-91440">
              <a:spcBef>
                <a:spcPts val="1400"/>
              </a:spcBef>
              <a:buClr>
                <a:schemeClr val="accent1"/>
              </a:buClr>
              <a:buSzPct val="100000"/>
              <a:buFont typeface="Calibri"/>
              <a:buNone/>
            </a:pPr>
            <a:endParaRPr lang="en-US" sz="1400" dirty="0">
              <a:solidFill>
                <a:srgbClr val="3F3F3F"/>
              </a:solidFill>
              <a:latin typeface="Arial"/>
              <a:ea typeface="Arial"/>
              <a:cs typeface="Arial"/>
              <a:sym typeface="Arial"/>
            </a:endParaRPr>
          </a:p>
          <a:p>
            <a:pPr marL="91440" indent="-91440">
              <a:spcBef>
                <a:spcPts val="1400"/>
              </a:spcBef>
              <a:buClr>
                <a:schemeClr val="accent1"/>
              </a:buClr>
              <a:buSzPct val="100000"/>
              <a:buFont typeface="Calibri"/>
              <a:buChar char=" "/>
            </a:pPr>
            <a:br>
              <a:rPr lang="en-US" sz="1100" dirty="0">
                <a:solidFill>
                  <a:srgbClr val="3F3F3F"/>
                </a:solidFill>
                <a:latin typeface="Arial"/>
                <a:ea typeface="Arial"/>
                <a:cs typeface="Arial"/>
                <a:sym typeface="Arial"/>
              </a:rPr>
            </a:br>
            <a:endParaRPr lang="en-US" sz="4400" dirty="0">
              <a:solidFill>
                <a:srgbClr val="FF0000"/>
              </a:solidFill>
              <a:latin typeface="Arial"/>
              <a:ea typeface="Arial"/>
              <a:cs typeface="Arial"/>
              <a:sym typeface="Arial"/>
            </a:endParaRPr>
          </a:p>
        </p:txBody>
      </p:sp>
      <p:sp>
        <p:nvSpPr>
          <p:cNvPr id="2" name="Title 1"/>
          <p:cNvSpPr>
            <a:spLocks noGrp="1"/>
          </p:cNvSpPr>
          <p:nvPr>
            <p:ph type="title"/>
          </p:nvPr>
        </p:nvSpPr>
        <p:spPr>
          <a:xfrm>
            <a:off x="694765" y="365125"/>
            <a:ext cx="10515600" cy="1325563"/>
          </a:xfrm>
        </p:spPr>
        <p:txBody>
          <a:bodyPr/>
          <a:lstStyle/>
          <a:p>
            <a:pPr algn="ctr"/>
            <a:r>
              <a:rPr lang="en-US" b="1" dirty="0">
                <a:solidFill>
                  <a:srgbClr val="B23232"/>
                </a:solidFill>
                <a:latin typeface="Gotham Rounded Light" charset="0"/>
                <a:ea typeface="Gotham Rounded Light" charset="0"/>
                <a:cs typeface="Gotham Rounded Light" charset="0"/>
              </a:rPr>
              <a:t>Helping Others Hold On</a:t>
            </a:r>
          </a:p>
        </p:txBody>
      </p:sp>
      <p:pic>
        <p:nvPicPr>
          <p:cNvPr id="3" name="See Saw.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8431" y="1690688"/>
            <a:ext cx="8568267" cy="4819650"/>
          </a:xfrm>
          <a:prstGeom prst="rect">
            <a:avLst/>
          </a:prstGeom>
        </p:spPr>
      </p:pic>
    </p:spTree>
    <p:extLst>
      <p:ext uri="{BB962C8B-B14F-4D97-AF65-F5344CB8AC3E}">
        <p14:creationId xmlns:p14="http://schemas.microsoft.com/office/powerpoint/2010/main" val="313252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3"/>
          <p:cNvSpPr txBox="1">
            <a:spLocks/>
          </p:cNvSpPr>
          <p:nvPr/>
        </p:nvSpPr>
        <p:spPr>
          <a:xfrm>
            <a:off x="1058646" y="1148222"/>
            <a:ext cx="9787837" cy="1586398"/>
          </a:xfrm>
          <a:prstGeom prst="rect">
            <a:avLst/>
          </a:prstGeom>
          <a:noFill/>
          <a:ln>
            <a:noFill/>
          </a:ln>
        </p:spPr>
        <p:txBody>
          <a:bodyPr lIns="0" tIns="45700" rIns="0" bIns="4570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 indent="-91440">
              <a:spcBef>
                <a:spcPts val="1400"/>
              </a:spcBef>
              <a:buClr>
                <a:schemeClr val="accent1"/>
              </a:buClr>
              <a:buSzPct val="100000"/>
              <a:buFont typeface="Calibri"/>
              <a:buNone/>
            </a:pPr>
            <a:endParaRPr lang="en-US" sz="1400" dirty="0">
              <a:solidFill>
                <a:srgbClr val="3F3F3F"/>
              </a:solidFill>
              <a:latin typeface="Arial"/>
              <a:ea typeface="Arial"/>
              <a:cs typeface="Arial"/>
              <a:sym typeface="Arial"/>
            </a:endParaRPr>
          </a:p>
          <a:p>
            <a:pPr marL="91440" indent="-91440" algn="ctr">
              <a:spcBef>
                <a:spcPts val="1400"/>
              </a:spcBef>
              <a:buClr>
                <a:schemeClr val="accent1"/>
              </a:buClr>
              <a:buSzPct val="100000"/>
              <a:buFont typeface="Calibri"/>
              <a:buChar char=" "/>
            </a:pPr>
            <a:br>
              <a:rPr lang="en-US" sz="2400" dirty="0">
                <a:solidFill>
                  <a:srgbClr val="3F3F3F"/>
                </a:solidFill>
                <a:latin typeface="Arial"/>
                <a:ea typeface="Arial"/>
                <a:cs typeface="Arial"/>
                <a:sym typeface="Arial"/>
              </a:rPr>
            </a:br>
            <a:r>
              <a:rPr lang="en-US" sz="2400" dirty="0">
                <a:solidFill>
                  <a:srgbClr val="B23232"/>
                </a:solidFill>
                <a:latin typeface="Arial"/>
                <a:ea typeface="Arial"/>
                <a:cs typeface="Arial"/>
                <a:sym typeface="Arial"/>
              </a:rPr>
              <a:t>We’d love for you to join us. Get in touch:</a:t>
            </a:r>
          </a:p>
          <a:p>
            <a:pPr marL="91440" indent="-91440" algn="ctr">
              <a:spcBef>
                <a:spcPts val="1400"/>
              </a:spcBef>
              <a:buClr>
                <a:schemeClr val="accent1"/>
              </a:buClr>
              <a:buSzPct val="100000"/>
              <a:buFont typeface="Calibri"/>
              <a:buChar char=" "/>
            </a:pPr>
            <a:r>
              <a:rPr lang="en-US" sz="2400" dirty="0" err="1">
                <a:solidFill>
                  <a:srgbClr val="B23232"/>
                </a:solidFill>
                <a:latin typeface="Arial"/>
                <a:ea typeface="Arial"/>
                <a:cs typeface="Arial"/>
                <a:sym typeface="Arial"/>
              </a:rPr>
              <a:t>www.psycharmor.org</a:t>
            </a:r>
            <a:endParaRPr lang="en-US" sz="2400" dirty="0">
              <a:solidFill>
                <a:srgbClr val="B23232"/>
              </a:solidFill>
              <a:latin typeface="Arial"/>
              <a:ea typeface="Arial"/>
              <a:cs typeface="Arial"/>
              <a:sym typeface="Arial"/>
            </a:endParaRPr>
          </a:p>
          <a:p>
            <a:pPr marL="91440" indent="-91440" algn="ctr">
              <a:spcBef>
                <a:spcPts val="1400"/>
              </a:spcBef>
              <a:buClr>
                <a:schemeClr val="accent1"/>
              </a:buClr>
              <a:buSzPct val="100000"/>
              <a:buFont typeface="Calibri"/>
              <a:buChar char=" "/>
            </a:pPr>
            <a:endParaRPr lang="en-US" sz="2000" dirty="0">
              <a:solidFill>
                <a:srgbClr val="B23232"/>
              </a:solidFill>
              <a:latin typeface="Arial"/>
              <a:ea typeface="Arial"/>
              <a:cs typeface="Arial"/>
              <a:sym typeface="Arial"/>
            </a:endParaRPr>
          </a:p>
          <a:p>
            <a:pPr marL="0" indent="0" algn="ctr" defTabSz="914378">
              <a:lnSpc>
                <a:spcPct val="100000"/>
              </a:lnSpc>
              <a:spcBef>
                <a:spcPts val="0"/>
              </a:spcBef>
              <a:buNone/>
              <a:defRPr/>
            </a:pPr>
            <a:r>
              <a:rPr lang="en-US" sz="2000" dirty="0">
                <a:solidFill>
                  <a:srgbClr val="1C3A54"/>
                </a:solidFill>
                <a:latin typeface="Arial" charset="0"/>
                <a:ea typeface="Arial" charset="0"/>
                <a:cs typeface="Arial" charset="0"/>
              </a:rPr>
              <a:t>Perri </a:t>
            </a:r>
            <a:r>
              <a:rPr lang="en-US" sz="2000" dirty="0" err="1">
                <a:solidFill>
                  <a:srgbClr val="1C3A54"/>
                </a:solidFill>
                <a:latin typeface="Arial" charset="0"/>
                <a:ea typeface="Arial" charset="0"/>
                <a:cs typeface="Arial" charset="0"/>
              </a:rPr>
              <a:t>Storey</a:t>
            </a:r>
            <a:r>
              <a:rPr lang="en-US" sz="2000" dirty="0">
                <a:solidFill>
                  <a:srgbClr val="1C3A54"/>
                </a:solidFill>
                <a:latin typeface="Arial" charset="0"/>
                <a:ea typeface="Arial" charset="0"/>
                <a:cs typeface="Arial" charset="0"/>
              </a:rPr>
              <a:t>, Partnership Manager </a:t>
            </a:r>
          </a:p>
          <a:p>
            <a:pPr marL="0" indent="0" algn="ctr" defTabSz="914378">
              <a:lnSpc>
                <a:spcPct val="100000"/>
              </a:lnSpc>
              <a:spcBef>
                <a:spcPts val="0"/>
              </a:spcBef>
              <a:buNone/>
              <a:defRPr/>
            </a:pPr>
            <a:r>
              <a:rPr lang="en-US" sz="2000" dirty="0">
                <a:solidFill>
                  <a:srgbClr val="1C3A54"/>
                </a:solidFill>
                <a:latin typeface="Arial" charset="0"/>
                <a:ea typeface="Arial" charset="0"/>
                <a:cs typeface="Arial" charset="0"/>
              </a:rPr>
              <a:t>Perri@psycharmor.org</a:t>
            </a:r>
          </a:p>
          <a:p>
            <a:pPr marL="0" indent="0" algn="ctr" defTabSz="914378">
              <a:lnSpc>
                <a:spcPct val="100000"/>
              </a:lnSpc>
              <a:spcBef>
                <a:spcPts val="0"/>
              </a:spcBef>
              <a:buNone/>
              <a:defRPr/>
            </a:pPr>
            <a:r>
              <a:rPr lang="is-IS" sz="2000" dirty="0">
                <a:solidFill>
                  <a:srgbClr val="1C3A54"/>
                </a:solidFill>
                <a:latin typeface="Arial" charset="0"/>
                <a:ea typeface="Arial" charset="0"/>
                <a:cs typeface="Arial" charset="0"/>
              </a:rPr>
              <a:t>(858) 800-3963</a:t>
            </a:r>
            <a:endParaRPr lang="en-US" sz="2000" dirty="0">
              <a:solidFill>
                <a:srgbClr val="1C3A54"/>
              </a:solidFill>
              <a:latin typeface="Arial" charset="0"/>
              <a:ea typeface="Arial" charset="0"/>
              <a:cs typeface="Arial" charset="0"/>
            </a:endParaRPr>
          </a:p>
          <a:p>
            <a:pPr marL="0" indent="0" algn="ctr" defTabSz="914378">
              <a:lnSpc>
                <a:spcPct val="100000"/>
              </a:lnSpc>
              <a:spcBef>
                <a:spcPts val="0"/>
              </a:spcBef>
              <a:buNone/>
              <a:defRPr/>
            </a:pPr>
            <a:endParaRPr lang="en-US" sz="2000" dirty="0">
              <a:solidFill>
                <a:srgbClr val="1C3A54"/>
              </a:solidFill>
              <a:latin typeface="Arial" charset="0"/>
              <a:ea typeface="Arial" charset="0"/>
              <a:cs typeface="Arial" charset="0"/>
            </a:endParaRPr>
          </a:p>
          <a:p>
            <a:pPr marL="0" indent="0" algn="ctr" defTabSz="914378">
              <a:lnSpc>
                <a:spcPct val="100000"/>
              </a:lnSpc>
              <a:spcBef>
                <a:spcPts val="0"/>
              </a:spcBef>
              <a:buNone/>
              <a:defRPr/>
            </a:pPr>
            <a:r>
              <a:rPr lang="en-US" sz="2000" dirty="0">
                <a:solidFill>
                  <a:srgbClr val="1C3A54"/>
                </a:solidFill>
                <a:latin typeface="Arial" charset="0"/>
                <a:ea typeface="Arial" charset="0"/>
                <a:cs typeface="Arial" charset="0"/>
              </a:rPr>
              <a:t>Marjorie Morrison, CEO &amp; Founder</a:t>
            </a:r>
          </a:p>
          <a:p>
            <a:pPr marL="0" indent="0" algn="ctr" defTabSz="914378">
              <a:lnSpc>
                <a:spcPct val="100000"/>
              </a:lnSpc>
              <a:spcBef>
                <a:spcPts val="0"/>
              </a:spcBef>
              <a:buNone/>
              <a:defRPr/>
            </a:pPr>
            <a:r>
              <a:rPr lang="en-US" sz="2000" dirty="0" err="1">
                <a:solidFill>
                  <a:srgbClr val="1C3A54"/>
                </a:solidFill>
                <a:latin typeface="Arial" charset="0"/>
                <a:ea typeface="Arial" charset="0"/>
                <a:cs typeface="Arial" charset="0"/>
              </a:rPr>
              <a:t>Marjorie@psycharmor.org</a:t>
            </a:r>
            <a:endParaRPr lang="en-US" sz="2000" dirty="0">
              <a:solidFill>
                <a:srgbClr val="1C3A54"/>
              </a:solidFill>
              <a:latin typeface="Arial" charset="0"/>
              <a:ea typeface="Arial" charset="0"/>
              <a:cs typeface="Arial" charset="0"/>
            </a:endParaRPr>
          </a:p>
          <a:p>
            <a:pPr marL="91440" indent="-91440" algn="ctr">
              <a:spcBef>
                <a:spcPts val="1400"/>
              </a:spcBef>
              <a:buClr>
                <a:schemeClr val="accent1"/>
              </a:buClr>
              <a:buSzPct val="100000"/>
              <a:buFont typeface="Calibri"/>
              <a:buChar char=" "/>
            </a:pPr>
            <a:endParaRPr lang="en-US" sz="2400" dirty="0">
              <a:solidFill>
                <a:srgbClr val="B23232"/>
              </a:solidFill>
              <a:latin typeface="Arial"/>
              <a:ea typeface="Arial"/>
              <a:cs typeface="Arial"/>
              <a:sym typeface="Arial"/>
            </a:endParaRPr>
          </a:p>
          <a:p>
            <a:pPr marL="91440" indent="-91440">
              <a:spcBef>
                <a:spcPts val="1400"/>
              </a:spcBef>
              <a:buClr>
                <a:schemeClr val="accent1"/>
              </a:buClr>
              <a:buSzPct val="100000"/>
              <a:buFont typeface="Calibri"/>
              <a:buChar char=" "/>
            </a:pPr>
            <a:endParaRPr lang="en-US" sz="1100" dirty="0">
              <a:solidFill>
                <a:srgbClr val="3F3F3F"/>
              </a:solidFill>
              <a:latin typeface="Arial"/>
              <a:ea typeface="Arial"/>
              <a:cs typeface="Arial"/>
              <a:sym typeface="Arial"/>
            </a:endParaRPr>
          </a:p>
        </p:txBody>
      </p:sp>
      <p:sp>
        <p:nvSpPr>
          <p:cNvPr id="2" name="Title 1"/>
          <p:cNvSpPr>
            <a:spLocks noGrp="1"/>
          </p:cNvSpPr>
          <p:nvPr>
            <p:ph type="title"/>
          </p:nvPr>
        </p:nvSpPr>
        <p:spPr>
          <a:xfrm>
            <a:off x="694765" y="365125"/>
            <a:ext cx="10515600" cy="1325563"/>
          </a:xfrm>
        </p:spPr>
        <p:txBody>
          <a:bodyPr/>
          <a:lstStyle/>
          <a:p>
            <a:pPr algn="ctr"/>
            <a:r>
              <a:rPr lang="en-US" b="1" dirty="0">
                <a:solidFill>
                  <a:srgbClr val="1C3A54"/>
                </a:solidFill>
                <a:latin typeface="Gotham Rounded Light" charset="0"/>
                <a:ea typeface="Gotham Rounded Light" charset="0"/>
                <a:cs typeface="Gotham Rounded Light" charset="0"/>
              </a:rPr>
              <a:t>Together We Can </a:t>
            </a:r>
            <a:br>
              <a:rPr lang="en-US" b="1" dirty="0">
                <a:solidFill>
                  <a:srgbClr val="1C3A54"/>
                </a:solidFill>
                <a:latin typeface="Gotham Rounded Light" charset="0"/>
                <a:ea typeface="Gotham Rounded Light" charset="0"/>
                <a:cs typeface="Gotham Rounded Light" charset="0"/>
              </a:rPr>
            </a:br>
            <a:r>
              <a:rPr lang="en-US" b="1" dirty="0">
                <a:solidFill>
                  <a:srgbClr val="1C3A54"/>
                </a:solidFill>
                <a:latin typeface="Gotham Rounded Light" charset="0"/>
                <a:ea typeface="Gotham Rounded Light" charset="0"/>
                <a:cs typeface="Gotham Rounded Light" charset="0"/>
              </a:rPr>
              <a:t>Help Others Hold On</a:t>
            </a:r>
          </a:p>
        </p:txBody>
      </p:sp>
      <p:sp>
        <p:nvSpPr>
          <p:cNvPr id="3" name="Right Triangle 2"/>
          <p:cNvSpPr/>
          <p:nvPr/>
        </p:nvSpPr>
        <p:spPr>
          <a:xfrm flipH="1">
            <a:off x="0" y="4724400"/>
            <a:ext cx="12192000" cy="2133600"/>
          </a:xfrm>
          <a:prstGeom prst="rtTriangle">
            <a:avLst/>
          </a:prstGeom>
          <a:solidFill>
            <a:srgbClr val="1C3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7153835" y="5605182"/>
            <a:ext cx="4753534" cy="905435"/>
          </a:xfrm>
          <a:prstGeom prst="rect">
            <a:avLst/>
          </a:prstGeom>
        </p:spPr>
      </p:pic>
    </p:spTree>
    <p:extLst>
      <p:ext uri="{BB962C8B-B14F-4D97-AF65-F5344CB8AC3E}">
        <p14:creationId xmlns:p14="http://schemas.microsoft.com/office/powerpoint/2010/main" val="2095308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3"/>
          <p:cNvSpPr txBox="1">
            <a:spLocks/>
          </p:cNvSpPr>
          <p:nvPr/>
        </p:nvSpPr>
        <p:spPr>
          <a:xfrm>
            <a:off x="838200" y="1690688"/>
            <a:ext cx="9787837" cy="1586398"/>
          </a:xfrm>
          <a:prstGeom prst="rect">
            <a:avLst/>
          </a:prstGeom>
          <a:noFill/>
          <a:ln>
            <a:noFill/>
          </a:ln>
        </p:spPr>
        <p:txBody>
          <a:bodyPr lIns="0" tIns="45700" rIns="0" bIns="4570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Clr>
                <a:schemeClr val="accent1"/>
              </a:buClr>
              <a:buSzPct val="25000"/>
              <a:buFont typeface="Calibri"/>
              <a:buNone/>
            </a:pPr>
            <a:r>
              <a:rPr lang="en-US" sz="2400" dirty="0">
                <a:solidFill>
                  <a:srgbClr val="1C3A54"/>
                </a:solidFill>
                <a:latin typeface="Arial"/>
                <a:ea typeface="Arial"/>
                <a:cs typeface="Arial"/>
                <a:sym typeface="Arial"/>
              </a:rPr>
              <a:t>With fewer than 1% of our country serving in uniform, most Americans are unfamiliar with military life and culture. The lack of cultural awareness about the military c</a:t>
            </a:r>
            <a:r>
              <a:rPr lang="en-US" sz="2400" dirty="0">
                <a:solidFill>
                  <a:srgbClr val="1C3A54"/>
                </a:solidFill>
                <a:latin typeface="Arial"/>
                <a:ea typeface="Arial"/>
                <a:cs typeface="Arial"/>
              </a:rPr>
              <a:t>an make it </a:t>
            </a:r>
            <a:r>
              <a:rPr lang="en-US" sz="2400" dirty="0">
                <a:solidFill>
                  <a:srgbClr val="1C3A54"/>
                </a:solidFill>
                <a:latin typeface="Arial"/>
                <a:ea typeface="Arial"/>
                <a:cs typeface="Arial"/>
                <a:sym typeface="Arial"/>
              </a:rPr>
              <a:t>difficult for</a:t>
            </a:r>
            <a:r>
              <a:rPr lang="en-US" sz="2400" dirty="0">
                <a:solidFill>
                  <a:srgbClr val="1C3A54"/>
                </a:solidFill>
                <a:latin typeface="Arial"/>
                <a:ea typeface="Arial"/>
                <a:cs typeface="Arial"/>
              </a:rPr>
              <a:t> veterans to transition back to civilian life</a:t>
            </a:r>
            <a:r>
              <a:rPr lang="en-US" sz="2400" dirty="0">
                <a:solidFill>
                  <a:srgbClr val="1C3A54"/>
                </a:solidFill>
                <a:latin typeface="Arial"/>
                <a:ea typeface="Arial"/>
                <a:cs typeface="Arial"/>
                <a:sym typeface="Arial"/>
              </a:rPr>
              <a:t>; and difficult for military families to feel understood and able to access the supports they need.</a:t>
            </a:r>
          </a:p>
          <a:p>
            <a:pPr marL="91440" indent="-91440">
              <a:spcBef>
                <a:spcPts val="1400"/>
              </a:spcBef>
              <a:buClr>
                <a:schemeClr val="accent1"/>
              </a:buClr>
              <a:buSzPct val="100000"/>
              <a:buFont typeface="Calibri"/>
              <a:buNone/>
            </a:pPr>
            <a:endParaRPr lang="en-US" sz="1400" dirty="0">
              <a:solidFill>
                <a:srgbClr val="3F3F3F"/>
              </a:solidFill>
              <a:latin typeface="Arial"/>
              <a:ea typeface="Arial"/>
              <a:cs typeface="Arial"/>
              <a:sym typeface="Arial"/>
            </a:endParaRPr>
          </a:p>
          <a:p>
            <a:pPr marL="91440" indent="-91440">
              <a:spcBef>
                <a:spcPts val="1400"/>
              </a:spcBef>
              <a:buClr>
                <a:schemeClr val="accent1"/>
              </a:buClr>
              <a:buSzPct val="100000"/>
              <a:buFont typeface="Calibri"/>
              <a:buChar char=" "/>
            </a:pPr>
            <a:br>
              <a:rPr lang="en-US" sz="1100" dirty="0">
                <a:solidFill>
                  <a:srgbClr val="3F3F3F"/>
                </a:solidFill>
                <a:latin typeface="Arial"/>
                <a:ea typeface="Arial"/>
                <a:cs typeface="Arial"/>
                <a:sym typeface="Arial"/>
              </a:rPr>
            </a:br>
            <a:endParaRPr lang="en-US" sz="1100" dirty="0">
              <a:solidFill>
                <a:srgbClr val="3F3F3F"/>
              </a:solidFill>
              <a:latin typeface="Arial"/>
              <a:ea typeface="Arial"/>
              <a:cs typeface="Arial"/>
              <a:sym typeface="Arial"/>
            </a:endParaRPr>
          </a:p>
        </p:txBody>
      </p:sp>
      <p:sp>
        <p:nvSpPr>
          <p:cNvPr id="2" name="Title 1"/>
          <p:cNvSpPr>
            <a:spLocks noGrp="1"/>
          </p:cNvSpPr>
          <p:nvPr>
            <p:ph type="title"/>
          </p:nvPr>
        </p:nvSpPr>
        <p:spPr>
          <a:xfrm>
            <a:off x="694765" y="365125"/>
            <a:ext cx="10515600" cy="1325563"/>
          </a:xfrm>
        </p:spPr>
        <p:txBody>
          <a:bodyPr/>
          <a:lstStyle/>
          <a:p>
            <a:r>
              <a:rPr lang="en-US" b="1" dirty="0">
                <a:solidFill>
                  <a:srgbClr val="B23232"/>
                </a:solidFill>
                <a:latin typeface="Gotham Rounded Light" charset="0"/>
                <a:ea typeface="Gotham Rounded Light" charset="0"/>
                <a:cs typeface="Gotham Rounded Light" charset="0"/>
              </a:rPr>
              <a:t>The Challenge</a:t>
            </a:r>
          </a:p>
        </p:txBody>
      </p:sp>
      <p:sp>
        <p:nvSpPr>
          <p:cNvPr id="3" name="Right Triangle 2"/>
          <p:cNvSpPr/>
          <p:nvPr/>
        </p:nvSpPr>
        <p:spPr>
          <a:xfrm flipH="1">
            <a:off x="0" y="4724400"/>
            <a:ext cx="12192000" cy="2133600"/>
          </a:xfrm>
          <a:prstGeom prst="rtTriangle">
            <a:avLst/>
          </a:prstGeom>
          <a:solidFill>
            <a:srgbClr val="1C3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7153835" y="5605182"/>
            <a:ext cx="4753534" cy="905435"/>
          </a:xfrm>
          <a:prstGeom prst="rect">
            <a:avLst/>
          </a:prstGeom>
        </p:spPr>
      </p:pic>
    </p:spTree>
    <p:extLst>
      <p:ext uri="{BB962C8B-B14F-4D97-AF65-F5344CB8AC3E}">
        <p14:creationId xmlns:p14="http://schemas.microsoft.com/office/powerpoint/2010/main" val="1596029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3"/>
          <p:cNvSpPr txBox="1">
            <a:spLocks/>
          </p:cNvSpPr>
          <p:nvPr/>
        </p:nvSpPr>
        <p:spPr>
          <a:xfrm>
            <a:off x="838200" y="1690688"/>
            <a:ext cx="9787837" cy="1586398"/>
          </a:xfrm>
          <a:prstGeom prst="rect">
            <a:avLst/>
          </a:prstGeom>
          <a:noFill/>
          <a:ln>
            <a:noFill/>
          </a:ln>
        </p:spPr>
        <p:txBody>
          <a:bodyPr lIns="0" tIns="45700" rIns="0" bIns="4570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 indent="-91440">
              <a:spcBef>
                <a:spcPts val="1400"/>
              </a:spcBef>
              <a:buClr>
                <a:schemeClr val="accent1"/>
              </a:buClr>
              <a:buSzPct val="100000"/>
              <a:buFont typeface="Calibri"/>
              <a:buNone/>
            </a:pPr>
            <a:endParaRPr lang="en-US" sz="1400" dirty="0">
              <a:solidFill>
                <a:srgbClr val="3F3F3F"/>
              </a:solidFill>
              <a:latin typeface="Arial"/>
              <a:ea typeface="Arial"/>
              <a:cs typeface="Arial"/>
              <a:sym typeface="Arial"/>
            </a:endParaRPr>
          </a:p>
          <a:p>
            <a:pPr marL="91440" indent="-91440">
              <a:spcBef>
                <a:spcPts val="1400"/>
              </a:spcBef>
              <a:buClr>
                <a:schemeClr val="accent1"/>
              </a:buClr>
              <a:buSzPct val="100000"/>
              <a:buFont typeface="Calibri"/>
              <a:buChar char=" "/>
            </a:pPr>
            <a:br>
              <a:rPr lang="en-US" sz="1100" dirty="0">
                <a:solidFill>
                  <a:srgbClr val="3F3F3F"/>
                </a:solidFill>
                <a:latin typeface="Arial"/>
                <a:ea typeface="Arial"/>
                <a:cs typeface="Arial"/>
                <a:sym typeface="Arial"/>
              </a:rPr>
            </a:br>
            <a:endParaRPr lang="en-US" sz="1100" dirty="0">
              <a:solidFill>
                <a:srgbClr val="3F3F3F"/>
              </a:solidFill>
              <a:latin typeface="Arial"/>
              <a:ea typeface="Arial"/>
              <a:cs typeface="Arial"/>
              <a:sym typeface="Arial"/>
            </a:endParaRPr>
          </a:p>
        </p:txBody>
      </p:sp>
      <p:sp>
        <p:nvSpPr>
          <p:cNvPr id="2" name="Title 1"/>
          <p:cNvSpPr>
            <a:spLocks noGrp="1"/>
          </p:cNvSpPr>
          <p:nvPr>
            <p:ph type="title"/>
          </p:nvPr>
        </p:nvSpPr>
        <p:spPr>
          <a:xfrm>
            <a:off x="694765" y="365125"/>
            <a:ext cx="10515600" cy="1325563"/>
          </a:xfrm>
        </p:spPr>
        <p:txBody>
          <a:bodyPr/>
          <a:lstStyle/>
          <a:p>
            <a:r>
              <a:rPr lang="en-US" b="1" dirty="0" err="1">
                <a:solidFill>
                  <a:srgbClr val="B23232"/>
                </a:solidFill>
                <a:latin typeface="Gotham Rounded Light" charset="0"/>
                <a:ea typeface="Gotham Rounded Light" charset="0"/>
                <a:cs typeface="Gotham Rounded Light" charset="0"/>
              </a:rPr>
              <a:t>PsychArmor</a:t>
            </a:r>
            <a:r>
              <a:rPr lang="en-US" b="1" dirty="0">
                <a:solidFill>
                  <a:srgbClr val="B23232"/>
                </a:solidFill>
                <a:latin typeface="Gotham Rounded Light" charset="0"/>
                <a:ea typeface="Gotham Rounded Light" charset="0"/>
                <a:cs typeface="Gotham Rounded Light" charset="0"/>
              </a:rPr>
              <a:t> Exists to Help Bridge the Gap</a:t>
            </a:r>
          </a:p>
        </p:txBody>
      </p:sp>
      <p:sp>
        <p:nvSpPr>
          <p:cNvPr id="3" name="Right Triangle 2"/>
          <p:cNvSpPr/>
          <p:nvPr/>
        </p:nvSpPr>
        <p:spPr>
          <a:xfrm flipH="1">
            <a:off x="0" y="4724400"/>
            <a:ext cx="12192000" cy="2133600"/>
          </a:xfrm>
          <a:prstGeom prst="rtTriangle">
            <a:avLst/>
          </a:prstGeom>
          <a:solidFill>
            <a:srgbClr val="B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7153835" y="5605182"/>
            <a:ext cx="4753534" cy="905435"/>
          </a:xfrm>
          <a:prstGeom prst="rect">
            <a:avLst/>
          </a:prstGeom>
        </p:spPr>
      </p:pic>
      <p:sp>
        <p:nvSpPr>
          <p:cNvPr id="7" name="Shape 113"/>
          <p:cNvSpPr txBox="1">
            <a:spLocks/>
          </p:cNvSpPr>
          <p:nvPr/>
        </p:nvSpPr>
        <p:spPr>
          <a:xfrm>
            <a:off x="694765" y="1642092"/>
            <a:ext cx="9787837" cy="1586398"/>
          </a:xfrm>
          <a:prstGeom prst="rect">
            <a:avLst/>
          </a:prstGeom>
          <a:noFill/>
          <a:ln>
            <a:noFill/>
          </a:ln>
        </p:spPr>
        <p:txBody>
          <a:bodyPr lIns="0" tIns="45700" rIns="0" bIns="4570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sz="2400" dirty="0">
                <a:solidFill>
                  <a:srgbClr val="1C3A54"/>
                </a:solidFill>
                <a:latin typeface="Arial"/>
                <a:ea typeface="Arial"/>
                <a:cs typeface="Arial"/>
              </a:rPr>
              <a:t> </a:t>
            </a:r>
            <a:r>
              <a:rPr lang="en-US" sz="2400" dirty="0" err="1">
                <a:solidFill>
                  <a:srgbClr val="1C3A54"/>
                </a:solidFill>
                <a:latin typeface="Arial"/>
                <a:ea typeface="Arial"/>
                <a:cs typeface="Arial"/>
              </a:rPr>
              <a:t>PsychArmor’s</a:t>
            </a:r>
            <a:r>
              <a:rPr lang="en-US" sz="2400" dirty="0">
                <a:solidFill>
                  <a:srgbClr val="1C3A54"/>
                </a:solidFill>
                <a:latin typeface="Arial"/>
                <a:ea typeface="Arial"/>
                <a:cs typeface="Arial"/>
              </a:rPr>
              <a:t> online library of FREE educational courses are:</a:t>
            </a:r>
          </a:p>
          <a:p>
            <a:pPr marL="457200" lvl="1" indent="0">
              <a:lnSpc>
                <a:spcPct val="150000"/>
              </a:lnSpc>
              <a:buNone/>
            </a:pPr>
            <a:r>
              <a:rPr lang="en-US" sz="2000" dirty="0">
                <a:solidFill>
                  <a:srgbClr val="1C3A54"/>
                </a:solidFill>
                <a:latin typeface="Arial"/>
                <a:ea typeface="Arial"/>
                <a:cs typeface="Arial"/>
              </a:rPr>
              <a:t>• Available on-demand, 24/7</a:t>
            </a:r>
          </a:p>
          <a:p>
            <a:pPr marL="457200" lvl="1" indent="0">
              <a:lnSpc>
                <a:spcPct val="150000"/>
              </a:lnSpc>
              <a:buNone/>
            </a:pPr>
            <a:r>
              <a:rPr lang="en-US" sz="2000" dirty="0">
                <a:solidFill>
                  <a:srgbClr val="1C3A54"/>
                </a:solidFill>
                <a:latin typeface="Arial"/>
                <a:ea typeface="Arial"/>
                <a:cs typeface="Arial"/>
              </a:rPr>
              <a:t>• Short, self-paced modules made for today’s busy schedules</a:t>
            </a:r>
          </a:p>
          <a:p>
            <a:pPr marL="457200" lvl="1" indent="0">
              <a:lnSpc>
                <a:spcPct val="150000"/>
              </a:lnSpc>
              <a:buNone/>
            </a:pPr>
            <a:r>
              <a:rPr lang="en-US" sz="2000" dirty="0">
                <a:solidFill>
                  <a:srgbClr val="1C3A54"/>
                </a:solidFill>
                <a:latin typeface="Arial"/>
                <a:ea typeface="Arial"/>
                <a:cs typeface="Arial"/>
              </a:rPr>
              <a:t>• Developed by nationally recognized subject matter experts</a:t>
            </a:r>
          </a:p>
          <a:p>
            <a:pPr marL="457200" lvl="1" indent="0">
              <a:lnSpc>
                <a:spcPct val="150000"/>
              </a:lnSpc>
              <a:buNone/>
            </a:pPr>
            <a:r>
              <a:rPr lang="en-US" sz="2000" dirty="0">
                <a:solidFill>
                  <a:srgbClr val="1C3A54"/>
                </a:solidFill>
                <a:latin typeface="Arial"/>
                <a:ea typeface="Arial"/>
                <a:cs typeface="Arial"/>
              </a:rPr>
              <a:t>• Evidence-based and clinically informed</a:t>
            </a:r>
          </a:p>
          <a:p>
            <a:pPr marL="457200" lvl="1" indent="0">
              <a:lnSpc>
                <a:spcPct val="150000"/>
              </a:lnSpc>
              <a:buNone/>
            </a:pPr>
            <a:r>
              <a:rPr lang="en-US" sz="2000" dirty="0">
                <a:solidFill>
                  <a:srgbClr val="1C3A54"/>
                </a:solidFill>
                <a:latin typeface="Arial"/>
                <a:ea typeface="Arial"/>
                <a:cs typeface="Arial"/>
              </a:rPr>
              <a:t>• Immersive experiences – animation, gamification, videos and simulations bring the course content to life</a:t>
            </a:r>
          </a:p>
          <a:p>
            <a:pPr marL="0" indent="0">
              <a:buNone/>
            </a:pPr>
            <a:endParaRPr lang="en-US" sz="2400" dirty="0">
              <a:solidFill>
                <a:srgbClr val="1C3A54"/>
              </a:solidFill>
              <a:latin typeface="Arial"/>
              <a:ea typeface="Arial"/>
              <a:cs typeface="Arial"/>
            </a:endParaRPr>
          </a:p>
          <a:p>
            <a:pPr marL="91440" indent="-91440">
              <a:spcBef>
                <a:spcPts val="1400"/>
              </a:spcBef>
              <a:buClr>
                <a:schemeClr val="accent1"/>
              </a:buClr>
              <a:buSzPct val="100000"/>
              <a:buFont typeface="Calibri"/>
              <a:buNone/>
            </a:pPr>
            <a:endParaRPr lang="en-US" sz="1400" dirty="0">
              <a:solidFill>
                <a:srgbClr val="3F3F3F"/>
              </a:solidFill>
              <a:latin typeface="Arial"/>
              <a:ea typeface="Arial"/>
              <a:cs typeface="Arial"/>
              <a:sym typeface="Arial"/>
            </a:endParaRPr>
          </a:p>
          <a:p>
            <a:pPr marL="91440" indent="-91440">
              <a:spcBef>
                <a:spcPts val="1400"/>
              </a:spcBef>
              <a:buClr>
                <a:schemeClr val="accent1"/>
              </a:buClr>
              <a:buSzPct val="100000"/>
              <a:buFont typeface="Calibri"/>
              <a:buChar char=" "/>
            </a:pPr>
            <a:br>
              <a:rPr lang="en-US" sz="1100" dirty="0">
                <a:solidFill>
                  <a:srgbClr val="3F3F3F"/>
                </a:solidFill>
                <a:latin typeface="Arial"/>
                <a:ea typeface="Arial"/>
                <a:cs typeface="Arial"/>
                <a:sym typeface="Arial"/>
              </a:rPr>
            </a:br>
            <a:endParaRPr lang="en-US" sz="1100" dirty="0">
              <a:solidFill>
                <a:srgbClr val="3F3F3F"/>
              </a:solidFill>
              <a:latin typeface="Arial"/>
              <a:ea typeface="Arial"/>
              <a:cs typeface="Arial"/>
              <a:sym typeface="Arial"/>
            </a:endParaRPr>
          </a:p>
        </p:txBody>
      </p:sp>
    </p:spTree>
    <p:extLst>
      <p:ext uri="{BB962C8B-B14F-4D97-AF65-F5344CB8AC3E}">
        <p14:creationId xmlns:p14="http://schemas.microsoft.com/office/powerpoint/2010/main" val="534688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3"/>
          <p:cNvSpPr txBox="1">
            <a:spLocks/>
          </p:cNvSpPr>
          <p:nvPr/>
        </p:nvSpPr>
        <p:spPr>
          <a:xfrm>
            <a:off x="838200" y="1690688"/>
            <a:ext cx="9787837" cy="1586398"/>
          </a:xfrm>
          <a:prstGeom prst="rect">
            <a:avLst/>
          </a:prstGeom>
          <a:noFill/>
          <a:ln>
            <a:noFill/>
          </a:ln>
        </p:spPr>
        <p:txBody>
          <a:bodyPr lIns="0" tIns="45700" rIns="0" bIns="4570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 indent="-91440">
              <a:spcBef>
                <a:spcPts val="1400"/>
              </a:spcBef>
              <a:buClr>
                <a:schemeClr val="accent1"/>
              </a:buClr>
              <a:buSzPct val="100000"/>
              <a:buFont typeface="Calibri"/>
              <a:buNone/>
            </a:pPr>
            <a:endParaRPr lang="en-US" sz="1400" dirty="0">
              <a:solidFill>
                <a:srgbClr val="3F3F3F"/>
              </a:solidFill>
              <a:latin typeface="Arial"/>
              <a:ea typeface="Arial"/>
              <a:cs typeface="Arial"/>
              <a:sym typeface="Arial"/>
            </a:endParaRPr>
          </a:p>
          <a:p>
            <a:pPr marL="91440" indent="-91440">
              <a:spcBef>
                <a:spcPts val="1400"/>
              </a:spcBef>
              <a:buClr>
                <a:schemeClr val="accent1"/>
              </a:buClr>
              <a:buSzPct val="100000"/>
              <a:buFont typeface="Calibri"/>
              <a:buChar char=" "/>
            </a:pPr>
            <a:br>
              <a:rPr lang="en-US" sz="1100" dirty="0">
                <a:solidFill>
                  <a:srgbClr val="3F3F3F"/>
                </a:solidFill>
                <a:latin typeface="Arial"/>
                <a:ea typeface="Arial"/>
                <a:cs typeface="Arial"/>
                <a:sym typeface="Arial"/>
              </a:rPr>
            </a:br>
            <a:endParaRPr lang="en-US" sz="1100" dirty="0">
              <a:solidFill>
                <a:srgbClr val="3F3F3F"/>
              </a:solidFill>
              <a:latin typeface="Arial"/>
              <a:ea typeface="Arial"/>
              <a:cs typeface="Arial"/>
              <a:sym typeface="Arial"/>
            </a:endParaRPr>
          </a:p>
        </p:txBody>
      </p:sp>
      <p:sp>
        <p:nvSpPr>
          <p:cNvPr id="2" name="Title 1"/>
          <p:cNvSpPr>
            <a:spLocks noGrp="1"/>
          </p:cNvSpPr>
          <p:nvPr>
            <p:ph type="title"/>
          </p:nvPr>
        </p:nvSpPr>
        <p:spPr>
          <a:xfrm>
            <a:off x="694765" y="36513"/>
            <a:ext cx="10515600" cy="1325563"/>
          </a:xfrm>
        </p:spPr>
        <p:txBody>
          <a:bodyPr/>
          <a:lstStyle/>
          <a:p>
            <a:pPr algn="ctr"/>
            <a:r>
              <a:rPr lang="en-US" b="1" dirty="0">
                <a:solidFill>
                  <a:srgbClr val="B23232"/>
                </a:solidFill>
                <a:latin typeface="Gotham Rounded Light" charset="0"/>
                <a:ea typeface="Gotham Rounded Light" charset="0"/>
                <a:cs typeface="Gotham Rounded Light" charset="0"/>
              </a:rPr>
              <a:t>We Have Courses For</a:t>
            </a:r>
            <a:r>
              <a:rPr lang="mr-IN" b="1" dirty="0">
                <a:solidFill>
                  <a:srgbClr val="B23232"/>
                </a:solidFill>
                <a:latin typeface="Gotham Rounded Light" charset="0"/>
                <a:ea typeface="Gotham Rounded Light" charset="0"/>
                <a:cs typeface="Gotham Rounded Light" charset="0"/>
              </a:rPr>
              <a:t>…</a:t>
            </a:r>
            <a:endParaRPr lang="en-US" b="1" dirty="0">
              <a:solidFill>
                <a:srgbClr val="B23232"/>
              </a:solidFill>
              <a:latin typeface="Gotham Rounded Light" charset="0"/>
              <a:ea typeface="Gotham Rounded Light" charset="0"/>
              <a:cs typeface="Gotham Rounded Light" charset="0"/>
            </a:endParaRPr>
          </a:p>
        </p:txBody>
      </p:sp>
      <p:pic>
        <p:nvPicPr>
          <p:cNvPr id="4" name="Picture 3"/>
          <p:cNvPicPr>
            <a:picLocks noChangeAspect="1"/>
          </p:cNvPicPr>
          <p:nvPr/>
        </p:nvPicPr>
        <p:blipFill>
          <a:blip r:embed="rId3"/>
          <a:stretch>
            <a:fillRect/>
          </a:stretch>
        </p:blipFill>
        <p:spPr>
          <a:xfrm>
            <a:off x="7153835" y="5605182"/>
            <a:ext cx="4753534" cy="90543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9" y="1231900"/>
            <a:ext cx="12103661" cy="5626100"/>
          </a:xfrm>
          <a:prstGeom prst="rect">
            <a:avLst/>
          </a:prstGeom>
        </p:spPr>
      </p:pic>
    </p:spTree>
    <p:extLst>
      <p:ext uri="{BB962C8B-B14F-4D97-AF65-F5344CB8AC3E}">
        <p14:creationId xmlns:p14="http://schemas.microsoft.com/office/powerpoint/2010/main" val="1761435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582611"/>
            <a:ext cx="10515600" cy="1325563"/>
          </a:xfrm>
        </p:spPr>
        <p:txBody>
          <a:bodyPr/>
          <a:lstStyle/>
          <a:p>
            <a:r>
              <a:rPr lang="en-US" b="1" dirty="0">
                <a:solidFill>
                  <a:srgbClr val="B23232"/>
                </a:solidFill>
              </a:rPr>
              <a:t>		     Military Culture School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76212"/>
            <a:ext cx="2147580" cy="213836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180" y="1908174"/>
            <a:ext cx="8720223" cy="4469013"/>
          </a:xfrm>
          <a:prstGeom prst="rect">
            <a:avLst/>
          </a:prstGeom>
        </p:spPr>
      </p:pic>
    </p:spTree>
    <p:extLst>
      <p:ext uri="{BB962C8B-B14F-4D97-AF65-F5344CB8AC3E}">
        <p14:creationId xmlns:p14="http://schemas.microsoft.com/office/powerpoint/2010/main" val="1103103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582611"/>
            <a:ext cx="10515600" cy="1325563"/>
          </a:xfrm>
        </p:spPr>
        <p:txBody>
          <a:bodyPr/>
          <a:lstStyle/>
          <a:p>
            <a:r>
              <a:rPr lang="en-US" b="1" dirty="0">
                <a:solidFill>
                  <a:srgbClr val="B23232"/>
                </a:solidFill>
              </a:rPr>
              <a:t>		     Healthcare Providers School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603" y="176210"/>
            <a:ext cx="2092475" cy="213836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181" y="1790698"/>
            <a:ext cx="9284638" cy="4762231"/>
          </a:xfrm>
          <a:prstGeom prst="rect">
            <a:avLst/>
          </a:prstGeom>
        </p:spPr>
      </p:pic>
    </p:spTree>
    <p:extLst>
      <p:ext uri="{BB962C8B-B14F-4D97-AF65-F5344CB8AC3E}">
        <p14:creationId xmlns:p14="http://schemas.microsoft.com/office/powerpoint/2010/main" val="755411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582611"/>
            <a:ext cx="10515600" cy="1325563"/>
          </a:xfrm>
        </p:spPr>
        <p:txBody>
          <a:bodyPr/>
          <a:lstStyle/>
          <a:p>
            <a:r>
              <a:rPr lang="en-US" b="1" dirty="0">
                <a:solidFill>
                  <a:srgbClr val="B23232"/>
                </a:solidFill>
              </a:rPr>
              <a:t>		     Employers School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390" y="184942"/>
            <a:ext cx="2120900" cy="21209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180" y="1908174"/>
            <a:ext cx="9275199" cy="4740276"/>
          </a:xfrm>
          <a:prstGeom prst="rect">
            <a:avLst/>
          </a:prstGeom>
        </p:spPr>
      </p:pic>
    </p:spTree>
    <p:extLst>
      <p:ext uri="{BB962C8B-B14F-4D97-AF65-F5344CB8AC3E}">
        <p14:creationId xmlns:p14="http://schemas.microsoft.com/office/powerpoint/2010/main" val="278851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582611"/>
            <a:ext cx="10515600" cy="1325563"/>
          </a:xfrm>
        </p:spPr>
        <p:txBody>
          <a:bodyPr/>
          <a:lstStyle/>
          <a:p>
            <a:r>
              <a:rPr lang="en-US" b="1" dirty="0">
                <a:solidFill>
                  <a:srgbClr val="B23232"/>
                </a:solidFill>
              </a:rPr>
              <a:t>		     Caregivers and Families School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005" y="182957"/>
            <a:ext cx="2115671" cy="212486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96" b="1186"/>
          <a:stretch/>
        </p:blipFill>
        <p:spPr>
          <a:xfrm>
            <a:off x="2757181" y="1908174"/>
            <a:ext cx="9187169" cy="4759326"/>
          </a:xfrm>
          <a:prstGeom prst="rect">
            <a:avLst/>
          </a:prstGeom>
        </p:spPr>
      </p:pic>
    </p:spTree>
    <p:extLst>
      <p:ext uri="{BB962C8B-B14F-4D97-AF65-F5344CB8AC3E}">
        <p14:creationId xmlns:p14="http://schemas.microsoft.com/office/powerpoint/2010/main" val="1952573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582611"/>
            <a:ext cx="10515600" cy="1325563"/>
          </a:xfrm>
        </p:spPr>
        <p:txBody>
          <a:bodyPr/>
          <a:lstStyle/>
          <a:p>
            <a:r>
              <a:rPr lang="en-US" b="1" dirty="0">
                <a:solidFill>
                  <a:srgbClr val="B23232"/>
                </a:solidFill>
              </a:rPr>
              <a:t>		     Volunteers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26" y="142478"/>
            <a:ext cx="2205828" cy="22058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180" y="1908174"/>
            <a:ext cx="9019632" cy="4576381"/>
          </a:xfrm>
          <a:prstGeom prst="rect">
            <a:avLst/>
          </a:prstGeom>
        </p:spPr>
      </p:pic>
    </p:spTree>
    <p:extLst>
      <p:ext uri="{BB962C8B-B14F-4D97-AF65-F5344CB8AC3E}">
        <p14:creationId xmlns:p14="http://schemas.microsoft.com/office/powerpoint/2010/main" val="1210751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112</Words>
  <Application>Microsoft Office PowerPoint</Application>
  <PresentationFormat>Widescreen</PresentationFormat>
  <Paragraphs>53</Paragraphs>
  <Slides>14</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Gotham Rounded Light</vt:lpstr>
      <vt:lpstr>Mangal</vt:lpstr>
      <vt:lpstr>Office Theme</vt:lpstr>
      <vt:lpstr>Helping Others Hold On</vt:lpstr>
      <vt:lpstr>The Challenge</vt:lpstr>
      <vt:lpstr>PsychArmor Exists to Help Bridge the Gap</vt:lpstr>
      <vt:lpstr>We Have Courses For…</vt:lpstr>
      <vt:lpstr>       Military Culture School</vt:lpstr>
      <vt:lpstr>       Healthcare Providers School</vt:lpstr>
      <vt:lpstr>       Employers School</vt:lpstr>
      <vt:lpstr>       Caregivers and Families School</vt:lpstr>
      <vt:lpstr>       Volunteers School</vt:lpstr>
      <vt:lpstr>       K-12 Educators School</vt:lpstr>
      <vt:lpstr>       Educators Who Support Student         Veterans School</vt:lpstr>
      <vt:lpstr>       Courses Coming Soon For…</vt:lpstr>
      <vt:lpstr>Helping Others Hold On</vt:lpstr>
      <vt:lpstr>Together We Can  Help Others Hold 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Meghan Swope</dc:creator>
  <cp:lastModifiedBy>Marina Spenner</cp:lastModifiedBy>
  <cp:revision>42</cp:revision>
  <dcterms:created xsi:type="dcterms:W3CDTF">2017-07-02T14:40:15Z</dcterms:created>
  <dcterms:modified xsi:type="dcterms:W3CDTF">2017-08-09T19:48:04Z</dcterms:modified>
</cp:coreProperties>
</file>