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6"/>
  </p:notesMasterIdLst>
  <p:sldIdLst>
    <p:sldId id="304" r:id="rId6"/>
    <p:sldId id="310" r:id="rId7"/>
    <p:sldId id="315" r:id="rId8"/>
    <p:sldId id="311" r:id="rId9"/>
    <p:sldId id="306" r:id="rId10"/>
    <p:sldId id="309" r:id="rId11"/>
    <p:sldId id="314" r:id="rId12"/>
    <p:sldId id="285" r:id="rId13"/>
    <p:sldId id="308" r:id="rId14"/>
    <p:sldId id="319" r:id="rId15"/>
    <p:sldId id="297" r:id="rId16"/>
    <p:sldId id="318" r:id="rId17"/>
    <p:sldId id="312" r:id="rId18"/>
    <p:sldId id="316" r:id="rId19"/>
    <p:sldId id="290" r:id="rId20"/>
    <p:sldId id="307" r:id="rId21"/>
    <p:sldId id="317" r:id="rId22"/>
    <p:sldId id="303" r:id="rId23"/>
    <p:sldId id="301" r:id="rId24"/>
    <p:sldId id="302" r:id="rId2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82366" autoAdjust="0"/>
  </p:normalViewPr>
  <p:slideViewPr>
    <p:cSldViewPr>
      <p:cViewPr varScale="1">
        <p:scale>
          <a:sx n="63" d="100"/>
          <a:sy n="63" d="100"/>
        </p:scale>
        <p:origin x="1104"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09B012F-3114-4919-A202-8F88FF5DB566}" type="datetimeFigureOut">
              <a:rPr lang="en-US" smtClean="0"/>
              <a:t>8/9/2017</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A638E14-DD86-4D29-8C05-3AB23CC455D3}" type="slidenum">
              <a:rPr lang="en-US" smtClean="0"/>
              <a:t>‹#›</a:t>
            </a:fld>
            <a:endParaRPr lang="en-US"/>
          </a:p>
        </p:txBody>
      </p:sp>
    </p:spTree>
    <p:extLst>
      <p:ext uri="{BB962C8B-B14F-4D97-AF65-F5344CB8AC3E}">
        <p14:creationId xmlns:p14="http://schemas.microsoft.com/office/powerpoint/2010/main" val="120185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3B04D9-EFC6-4019-AC09-37316782ECC9}" type="slidenum">
              <a:rPr lang="ja-JP" altLang="en-US"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397189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11</a:t>
            </a:fld>
            <a:endParaRPr lang="en-US"/>
          </a:p>
        </p:txBody>
      </p:sp>
    </p:spTree>
    <p:extLst>
      <p:ext uri="{BB962C8B-B14F-4D97-AF65-F5344CB8AC3E}">
        <p14:creationId xmlns:p14="http://schemas.microsoft.com/office/powerpoint/2010/main" val="232598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 QAP Observation Tool Excerpt, Examples:</a:t>
            </a:r>
            <a:r>
              <a:rPr lang="en-US" baseline="0" dirty="0"/>
              <a:t>  </a:t>
            </a:r>
          </a:p>
          <a:p>
            <a:pPr marL="174913" indent="-174913">
              <a:buFontTx/>
              <a:buChar char="-"/>
            </a:pPr>
            <a:r>
              <a:rPr lang="en-US" baseline="0" dirty="0"/>
              <a:t>Signs of distress:  Anxiety, Agitation, Insomnia</a:t>
            </a:r>
          </a:p>
          <a:p>
            <a:pPr marL="174913" indent="-174913">
              <a:buFontTx/>
              <a:buChar char="-"/>
            </a:pPr>
            <a:r>
              <a:rPr lang="en-US" baseline="0" dirty="0"/>
              <a:t>Sources of distress:  Deployments, Work, School</a:t>
            </a:r>
          </a:p>
          <a:p>
            <a:pPr marL="174913" indent="-174913">
              <a:buFontTx/>
              <a:buChar char="-"/>
            </a:pPr>
            <a:r>
              <a:rPr lang="en-US" baseline="0" dirty="0"/>
              <a:t>Consequences of distress:  Decreased efficiency and productivity; Lateness for work;  Missed deadlines</a:t>
            </a:r>
          </a:p>
          <a:p>
            <a:pPr marL="174913" indent="-174913">
              <a:buFontTx/>
              <a:buChar char="-"/>
            </a:pPr>
            <a:r>
              <a:rPr lang="en-US" baseline="0" dirty="0"/>
              <a:t>Engage:  Don’t be afraid to ask; Listen first; Discuss needs</a:t>
            </a:r>
          </a:p>
          <a:p>
            <a:pPr marL="174913" indent="-174913">
              <a:buFontTx/>
              <a:buChar char="-"/>
            </a:pPr>
            <a:r>
              <a:rPr lang="en-US" baseline="0" dirty="0"/>
              <a:t>Recognize and Respect Diversity:  Culture, Religion, Age</a:t>
            </a:r>
          </a:p>
          <a:p>
            <a:pPr marL="174913" indent="-174913">
              <a:buFontTx/>
              <a:buChar char="-"/>
            </a:pPr>
            <a:r>
              <a:rPr lang="en-US" baseline="0" dirty="0"/>
              <a:t>When to Refer:  Think help early; Refer before the situation has chance to deteriorate; </a:t>
            </a:r>
          </a:p>
          <a:p>
            <a:pPr marL="174913" indent="-174913">
              <a:buFontTx/>
              <a:buChar char="-"/>
            </a:pPr>
            <a:r>
              <a:rPr lang="en-US" baseline="0" dirty="0"/>
              <a:t>Where to Refer:  Depends on nature of problem and his/her preference; Help personnel choose where to go for help; </a:t>
            </a:r>
          </a:p>
          <a:p>
            <a:pPr marL="174913" indent="-174913">
              <a:buFontTx/>
              <a:buChar char="-"/>
            </a:pPr>
            <a:r>
              <a:rPr lang="en-US" baseline="0" dirty="0"/>
              <a:t>How to Refer:  Contact agency/ask for guidance; Make the call w/ the Amn</a:t>
            </a:r>
          </a:p>
          <a:p>
            <a:pPr marL="174913" indent="-174913">
              <a:buFontTx/>
              <a:buChar char="-"/>
            </a:pPr>
            <a:r>
              <a:rPr lang="en-US" baseline="0" dirty="0"/>
              <a:t>How to get Urgent Help:  Take the person to ER or Mental Health Clinic; Notify your supervisor or call 911; Involve security</a:t>
            </a:r>
          </a:p>
          <a:p>
            <a:pPr marL="174913" indent="-174913">
              <a:buFontTx/>
              <a:buChar char="-"/>
            </a:pPr>
            <a:r>
              <a:rPr lang="en-US" baseline="0" dirty="0"/>
              <a:t>Knows facts about Mental Health Services:  </a:t>
            </a:r>
            <a:r>
              <a:rPr lang="en-US" dirty="0"/>
              <a:t>Those with disciplinary issues may suffer the greatest distress and be most at risk; </a:t>
            </a:r>
          </a:p>
          <a:p>
            <a:pPr marL="174913" indent="-174913">
              <a:buFontTx/>
              <a:buChar char="-"/>
            </a:pPr>
            <a:endParaRPr lang="en-US" dirty="0"/>
          </a:p>
          <a:p>
            <a:pPr marL="174913" indent="-174913">
              <a:buFontTx/>
              <a:buChar char="-"/>
            </a:pPr>
            <a:r>
              <a:rPr lang="en-US" baseline="0" dirty="0"/>
              <a:t>Pertaining to ‘run more than one scenario and select a seasoned </a:t>
            </a:r>
            <a:r>
              <a:rPr lang="en-US" baseline="0" dirty="0" err="1"/>
              <a:t>Amn</a:t>
            </a:r>
            <a:r>
              <a:rPr lang="en-US" baseline="0" dirty="0"/>
              <a:t>’ , a squadron elected to run one scenario, however, the </a:t>
            </a:r>
            <a:r>
              <a:rPr lang="en-US" baseline="0" dirty="0" err="1"/>
              <a:t>Amn</a:t>
            </a:r>
            <a:r>
              <a:rPr lang="en-US" baseline="0" dirty="0"/>
              <a:t> selected experienced anxiety and concern about serving as an inject and the impact it could have on his peers/leadership; w/drew from inject on Day 2;  Impacted Squadron recommendation.</a:t>
            </a:r>
          </a:p>
          <a:p>
            <a:pPr marL="174913" indent="-174913">
              <a:buFontTx/>
              <a:buChar char="-"/>
            </a:pPr>
            <a:endParaRPr lang="en-US" baseline="0" dirty="0"/>
          </a:p>
          <a:p>
            <a:pPr marL="174913" indent="-174913">
              <a:buFontTx/>
              <a:buChar char="-"/>
            </a:pPr>
            <a:r>
              <a:rPr lang="en-US" baseline="0" dirty="0"/>
              <a:t>Pertaining to ‘Trust Impact vs. Realistic Outcome’ refers to the following feedback:  This has the potential to break the trust between mid-level and upper-level supervision</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54914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13</a:t>
            </a:fld>
            <a:endParaRPr lang="en-US"/>
          </a:p>
        </p:txBody>
      </p:sp>
    </p:spTree>
    <p:extLst>
      <p:ext uri="{BB962C8B-B14F-4D97-AF65-F5344CB8AC3E}">
        <p14:creationId xmlns:p14="http://schemas.microsoft.com/office/powerpoint/2010/main" val="113049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 QAP Observation Tool Excerpt, Examples:</a:t>
            </a:r>
            <a:r>
              <a:rPr lang="en-US" baseline="0" dirty="0"/>
              <a:t>  </a:t>
            </a:r>
          </a:p>
          <a:p>
            <a:pPr marL="174913" indent="-174913">
              <a:buFontTx/>
              <a:buChar char="-"/>
            </a:pPr>
            <a:r>
              <a:rPr lang="en-US" baseline="0" dirty="0"/>
              <a:t>Signs of distress:  Anxiety, Agitation, Insomnia</a:t>
            </a:r>
          </a:p>
          <a:p>
            <a:pPr marL="174913" indent="-174913">
              <a:buFontTx/>
              <a:buChar char="-"/>
            </a:pPr>
            <a:r>
              <a:rPr lang="en-US" baseline="0" dirty="0"/>
              <a:t>Sources of distress:  Deployments, Work, School</a:t>
            </a:r>
          </a:p>
          <a:p>
            <a:pPr marL="174913" indent="-174913">
              <a:buFontTx/>
              <a:buChar char="-"/>
            </a:pPr>
            <a:r>
              <a:rPr lang="en-US" baseline="0" dirty="0"/>
              <a:t>Consequences of distress:  Decreased efficiency and productivity; Lateness for work;  Missed deadlines</a:t>
            </a:r>
          </a:p>
          <a:p>
            <a:pPr marL="174913" indent="-174913">
              <a:buFontTx/>
              <a:buChar char="-"/>
            </a:pPr>
            <a:r>
              <a:rPr lang="en-US" baseline="0" dirty="0"/>
              <a:t>Engage:  Don’t be afraid to ask; Listen first; Discuss needs</a:t>
            </a:r>
          </a:p>
          <a:p>
            <a:pPr marL="174913" indent="-174913">
              <a:buFontTx/>
              <a:buChar char="-"/>
            </a:pPr>
            <a:r>
              <a:rPr lang="en-US" baseline="0" dirty="0"/>
              <a:t>Recognize and Respect Diversity:  Culture, Religion, Age</a:t>
            </a:r>
          </a:p>
          <a:p>
            <a:pPr marL="174913" indent="-174913">
              <a:buFontTx/>
              <a:buChar char="-"/>
            </a:pPr>
            <a:r>
              <a:rPr lang="en-US" baseline="0" dirty="0"/>
              <a:t>When to Refer:  Think help early; Refer before the situation has chance to deteriorate; </a:t>
            </a:r>
          </a:p>
          <a:p>
            <a:pPr marL="174913" indent="-174913">
              <a:buFontTx/>
              <a:buChar char="-"/>
            </a:pPr>
            <a:r>
              <a:rPr lang="en-US" baseline="0" dirty="0"/>
              <a:t>Where to Refer:  Depends on nature of problem and his/her preference; Help personnel choose where to go for help; </a:t>
            </a:r>
          </a:p>
          <a:p>
            <a:pPr marL="174913" indent="-174913">
              <a:buFontTx/>
              <a:buChar char="-"/>
            </a:pPr>
            <a:r>
              <a:rPr lang="en-US" baseline="0" dirty="0"/>
              <a:t>How to Refer:  Contact agency/ask for guidance; Make the call w/ the Amn</a:t>
            </a:r>
          </a:p>
          <a:p>
            <a:pPr marL="174913" indent="-174913">
              <a:buFontTx/>
              <a:buChar char="-"/>
            </a:pPr>
            <a:r>
              <a:rPr lang="en-US" baseline="0" dirty="0"/>
              <a:t>How to get Urgent Help:  Take the person to ER or Mental Health Clinic; Notify your supervisor or call 911; Involve security</a:t>
            </a:r>
          </a:p>
          <a:p>
            <a:pPr marL="174913" indent="-174913">
              <a:buFontTx/>
              <a:buChar char="-"/>
            </a:pPr>
            <a:r>
              <a:rPr lang="en-US" baseline="0" dirty="0"/>
              <a:t>Knows facts about Mental Health Services:  </a:t>
            </a:r>
            <a:r>
              <a:rPr lang="en-US" dirty="0"/>
              <a:t>Those with disciplinary issues may suffer the greatest distress and be most at risk; </a:t>
            </a:r>
          </a:p>
          <a:p>
            <a:pPr marL="174913" indent="-174913">
              <a:buFontTx/>
              <a:buChar char="-"/>
            </a:pPr>
            <a:endParaRPr lang="en-US" dirty="0"/>
          </a:p>
          <a:p>
            <a:pPr marL="174913" indent="-174913">
              <a:buFontTx/>
              <a:buChar char="-"/>
            </a:pPr>
            <a:r>
              <a:rPr lang="en-US" baseline="0" dirty="0"/>
              <a:t>Pertaining to ‘run more than one scenario and select a seasoned </a:t>
            </a:r>
            <a:r>
              <a:rPr lang="en-US" baseline="0" dirty="0" err="1"/>
              <a:t>Amn</a:t>
            </a:r>
            <a:r>
              <a:rPr lang="en-US" baseline="0" dirty="0"/>
              <a:t>’ , a squadron elected to run one scenario, however, the </a:t>
            </a:r>
            <a:r>
              <a:rPr lang="en-US" baseline="0" dirty="0" err="1"/>
              <a:t>Amn</a:t>
            </a:r>
            <a:r>
              <a:rPr lang="en-US" baseline="0" dirty="0"/>
              <a:t> selected experienced anxiety and concern about serving as an inject and the impact it could have on his peers/leadership; w/drew from inject on Day 2;  Impacted Squadron recommendation.</a:t>
            </a:r>
          </a:p>
          <a:p>
            <a:pPr marL="174913" indent="-174913">
              <a:buFontTx/>
              <a:buChar char="-"/>
            </a:pPr>
            <a:endParaRPr lang="en-US" baseline="0" dirty="0"/>
          </a:p>
          <a:p>
            <a:pPr marL="174913" indent="-174913">
              <a:buFontTx/>
              <a:buChar char="-"/>
            </a:pPr>
            <a:r>
              <a:rPr lang="en-US" baseline="0" dirty="0"/>
              <a:t>Pertaining to ‘Trust Impact vs. Realistic Outcome’ refers to the following feedback:  This has the potential to break the trust between mid-level and upper-level supervision</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4111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15</a:t>
            </a:fld>
            <a:endParaRPr lang="en-US"/>
          </a:p>
        </p:txBody>
      </p:sp>
    </p:spTree>
    <p:extLst>
      <p:ext uri="{BB962C8B-B14F-4D97-AF65-F5344CB8AC3E}">
        <p14:creationId xmlns:p14="http://schemas.microsoft.com/office/powerpoint/2010/main" val="188115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t>16</a:t>
            </a:fld>
            <a:endParaRPr lang="en-US"/>
          </a:p>
        </p:txBody>
      </p:sp>
    </p:spTree>
    <p:extLst>
      <p:ext uri="{BB962C8B-B14F-4D97-AF65-F5344CB8AC3E}">
        <p14:creationId xmlns:p14="http://schemas.microsoft.com/office/powerpoint/2010/main" val="132286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t>17</a:t>
            </a:fld>
            <a:endParaRPr lang="en-US"/>
          </a:p>
        </p:txBody>
      </p:sp>
    </p:spTree>
    <p:extLst>
      <p:ext uri="{BB962C8B-B14F-4D97-AF65-F5344CB8AC3E}">
        <p14:creationId xmlns:p14="http://schemas.microsoft.com/office/powerpoint/2010/main" val="199323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SPRT Observation Tool Excerpt, Examples:</a:t>
            </a:r>
            <a:r>
              <a:rPr lang="en-US" baseline="0" dirty="0"/>
              <a:t>  </a:t>
            </a:r>
          </a:p>
          <a:p>
            <a:pPr marL="174913" indent="-174913">
              <a:buFontTx/>
              <a:buChar char="-"/>
            </a:pPr>
            <a:r>
              <a:rPr lang="en-US" baseline="0" dirty="0"/>
              <a:t>Signs of distress:  Anxiety, Agitation, Insomnia</a:t>
            </a:r>
          </a:p>
          <a:p>
            <a:pPr marL="174913" indent="-174913">
              <a:buFontTx/>
              <a:buChar char="-"/>
            </a:pPr>
            <a:r>
              <a:rPr lang="en-US" baseline="0" dirty="0"/>
              <a:t>Sources of distress:  Deployments, Work, School</a:t>
            </a:r>
          </a:p>
          <a:p>
            <a:pPr marL="174913" indent="-174913">
              <a:buFontTx/>
              <a:buChar char="-"/>
            </a:pPr>
            <a:r>
              <a:rPr lang="en-US" baseline="0" dirty="0"/>
              <a:t>Consequences of distress:  Decreased efficiency and productivity; Lateness for work;  Missed deadlines</a:t>
            </a:r>
          </a:p>
          <a:p>
            <a:pPr marL="174913" indent="-174913">
              <a:buFontTx/>
              <a:buChar char="-"/>
            </a:pPr>
            <a:r>
              <a:rPr lang="en-US" baseline="0" dirty="0"/>
              <a:t>Engage:  Don’t be afraid to ask; Listen first; Discuss needs</a:t>
            </a:r>
          </a:p>
          <a:p>
            <a:pPr marL="174913" indent="-174913">
              <a:buFontTx/>
              <a:buChar char="-"/>
            </a:pPr>
            <a:r>
              <a:rPr lang="en-US" baseline="0" dirty="0"/>
              <a:t>Recognize and Respect Diversity:  Culture, Religion, Age</a:t>
            </a:r>
          </a:p>
          <a:p>
            <a:pPr marL="174913" indent="-174913">
              <a:buFontTx/>
              <a:buChar char="-"/>
            </a:pPr>
            <a:r>
              <a:rPr lang="en-US" baseline="0" dirty="0"/>
              <a:t>When to Refer:  Think help early; Refer before the situation has chance to deteriorate; </a:t>
            </a:r>
          </a:p>
          <a:p>
            <a:pPr marL="174913" indent="-174913">
              <a:buFontTx/>
              <a:buChar char="-"/>
            </a:pPr>
            <a:r>
              <a:rPr lang="en-US" baseline="0" dirty="0"/>
              <a:t>Where to Refer:  Depends on nature of problem and his/her preference; Help personnel choose where to go for help; </a:t>
            </a:r>
          </a:p>
          <a:p>
            <a:pPr marL="174913" indent="-174913">
              <a:buFontTx/>
              <a:buChar char="-"/>
            </a:pPr>
            <a:r>
              <a:rPr lang="en-US" baseline="0" dirty="0"/>
              <a:t>How to Refer:  Contact agency/ask for guidance; Make the call w/ the Amn</a:t>
            </a:r>
          </a:p>
          <a:p>
            <a:pPr marL="174913" indent="-174913">
              <a:buFontTx/>
              <a:buChar char="-"/>
            </a:pPr>
            <a:r>
              <a:rPr lang="en-US" baseline="0" dirty="0"/>
              <a:t>How to get Urgent Help:  Take the person to ER or Mental Health Clinic; Notify your supervisor or call 911; Involve security</a:t>
            </a:r>
          </a:p>
          <a:p>
            <a:pPr marL="174913" indent="-174913">
              <a:buFontTx/>
              <a:buChar char="-"/>
            </a:pPr>
            <a:r>
              <a:rPr lang="en-US" baseline="0" dirty="0"/>
              <a:t>Knows facts about Mental Health Services:  </a:t>
            </a:r>
            <a:r>
              <a:rPr lang="en-US" dirty="0"/>
              <a:t>Those with disciplinary issues may suffer the greatest distress and be most at risk; </a:t>
            </a:r>
          </a:p>
          <a:p>
            <a:pPr marL="174913" indent="-174913">
              <a:buFontTx/>
              <a:buChar char="-"/>
            </a:pPr>
            <a:endParaRPr lang="en-US" dirty="0"/>
          </a:p>
          <a:p>
            <a:pPr marL="174913" indent="-174913">
              <a:buFontTx/>
              <a:buChar char="-"/>
            </a:pPr>
            <a:r>
              <a:rPr lang="en-US" baseline="0" dirty="0"/>
              <a:t>Pertaining to ‘run more than one scenario and select a seasoned </a:t>
            </a:r>
            <a:r>
              <a:rPr lang="en-US" baseline="0" dirty="0" err="1"/>
              <a:t>Amn</a:t>
            </a:r>
            <a:r>
              <a:rPr lang="en-US" baseline="0" dirty="0"/>
              <a:t>’ , a squadron elected to run one scenario, however, the </a:t>
            </a:r>
            <a:r>
              <a:rPr lang="en-US" baseline="0" dirty="0" err="1"/>
              <a:t>Amn</a:t>
            </a:r>
            <a:r>
              <a:rPr lang="en-US" baseline="0" dirty="0"/>
              <a:t> selected experienced anxiety and concern about serving as an inject and the impact it could have on his peers/leadership; w/drew from inject on Day 2;  Impacted Squadron recommendation.</a:t>
            </a:r>
          </a:p>
          <a:p>
            <a:pPr marL="174913" indent="-174913">
              <a:buFontTx/>
              <a:buChar char="-"/>
            </a:pPr>
            <a:endParaRPr lang="en-US" baseline="0" dirty="0"/>
          </a:p>
          <a:p>
            <a:pPr marL="174913" indent="-174913">
              <a:buFontTx/>
              <a:buChar char="-"/>
            </a:pPr>
            <a:r>
              <a:rPr lang="en-US" baseline="0" dirty="0"/>
              <a:t>Pertaining to ‘Trust Impact vs. Realistic Outcome’ refers to the following feedback:  This has the potential to break the trust between mid-level and upper-level supervision</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t>18</a:t>
            </a:fld>
            <a:endParaRPr lang="en-US"/>
          </a:p>
        </p:txBody>
      </p:sp>
    </p:spTree>
    <p:extLst>
      <p:ext uri="{BB962C8B-B14F-4D97-AF65-F5344CB8AC3E}">
        <p14:creationId xmlns:p14="http://schemas.microsoft.com/office/powerpoint/2010/main" val="157064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2AF7F-23AB-4803-B421-786A852ED66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39047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2AF7F-23AB-4803-B421-786A852ED66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9642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As</a:t>
            </a:r>
            <a:r>
              <a:rPr lang="en-US" baseline="0" dirty="0"/>
              <a:t> a reminder, these are the key concepts that are being conveyed in the Suicide Prevention didactic</a:t>
            </a:r>
          </a:p>
          <a:p>
            <a:r>
              <a:rPr lang="en-US" baseline="0" dirty="0"/>
              <a:t>Therefore , these concepts are the ones to be operationalized in the practicum exercise</a:t>
            </a:r>
          </a:p>
          <a:p>
            <a:r>
              <a:rPr lang="en-US" baseline="0" dirty="0"/>
              <a:t>As you review these concepts, what is assumed about Airmen?</a:t>
            </a:r>
          </a:p>
          <a:p>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t>2</a:t>
            </a:fld>
            <a:endParaRPr lang="en-US"/>
          </a:p>
        </p:txBody>
      </p:sp>
    </p:spTree>
    <p:extLst>
      <p:ext uri="{BB962C8B-B14F-4D97-AF65-F5344CB8AC3E}">
        <p14:creationId xmlns:p14="http://schemas.microsoft.com/office/powerpoint/2010/main" val="143435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As</a:t>
            </a:r>
            <a:r>
              <a:rPr lang="en-US" baseline="0" dirty="0"/>
              <a:t> a reminder, these are the key concepts that are being conveyed in the Suicide Prevention didactic</a:t>
            </a:r>
          </a:p>
          <a:p>
            <a:r>
              <a:rPr lang="en-US" baseline="0" dirty="0"/>
              <a:t>Therefore , these concepts are the ones to be operationalized in the practicum exercise</a:t>
            </a:r>
          </a:p>
          <a:p>
            <a:r>
              <a:rPr lang="en-US" baseline="0" dirty="0"/>
              <a:t>As you review these concepts, what is assumed about Airmen?</a:t>
            </a:r>
          </a:p>
          <a:p>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t>4</a:t>
            </a:fld>
            <a:endParaRPr lang="en-US"/>
          </a:p>
        </p:txBody>
      </p:sp>
    </p:spTree>
    <p:extLst>
      <p:ext uri="{BB962C8B-B14F-4D97-AF65-F5344CB8AC3E}">
        <p14:creationId xmlns:p14="http://schemas.microsoft.com/office/powerpoint/2010/main" val="427016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5</a:t>
            </a:fld>
            <a:endParaRPr lang="en-US"/>
          </a:p>
        </p:txBody>
      </p:sp>
    </p:spTree>
    <p:extLst>
      <p:ext uri="{BB962C8B-B14F-4D97-AF65-F5344CB8AC3E}">
        <p14:creationId xmlns:p14="http://schemas.microsoft.com/office/powerpoint/2010/main" val="192667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6</a:t>
            </a:fld>
            <a:endParaRPr lang="en-US"/>
          </a:p>
        </p:txBody>
      </p:sp>
    </p:spTree>
    <p:extLst>
      <p:ext uri="{BB962C8B-B14F-4D97-AF65-F5344CB8AC3E}">
        <p14:creationId xmlns:p14="http://schemas.microsoft.com/office/powerpoint/2010/main" val="393078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7</a:t>
            </a:fld>
            <a:endParaRPr lang="en-US"/>
          </a:p>
        </p:txBody>
      </p:sp>
    </p:spTree>
    <p:extLst>
      <p:ext uri="{BB962C8B-B14F-4D97-AF65-F5344CB8AC3E}">
        <p14:creationId xmlns:p14="http://schemas.microsoft.com/office/powerpoint/2010/main" val="28705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 QAP Observation Tool Excerpt, Examples:</a:t>
            </a:r>
            <a:r>
              <a:rPr lang="en-US" baseline="0" dirty="0"/>
              <a:t>  </a:t>
            </a:r>
          </a:p>
          <a:p>
            <a:pPr marL="174913" indent="-174913">
              <a:buFontTx/>
              <a:buChar char="-"/>
            </a:pPr>
            <a:r>
              <a:rPr lang="en-US" baseline="0" dirty="0"/>
              <a:t>Signs of distress:  Anxiety, Agitation, Insomnia</a:t>
            </a:r>
          </a:p>
          <a:p>
            <a:pPr marL="174913" indent="-174913">
              <a:buFontTx/>
              <a:buChar char="-"/>
            </a:pPr>
            <a:r>
              <a:rPr lang="en-US" baseline="0" dirty="0"/>
              <a:t>Sources of distress:  Deployments, Work, School</a:t>
            </a:r>
          </a:p>
          <a:p>
            <a:pPr marL="174913" indent="-174913">
              <a:buFontTx/>
              <a:buChar char="-"/>
            </a:pPr>
            <a:r>
              <a:rPr lang="en-US" baseline="0" dirty="0"/>
              <a:t>Consequences of distress:  Decreased efficiency and productivity; Lateness for work;  Missed deadlines</a:t>
            </a:r>
          </a:p>
          <a:p>
            <a:pPr marL="174913" indent="-174913">
              <a:buFontTx/>
              <a:buChar char="-"/>
            </a:pPr>
            <a:r>
              <a:rPr lang="en-US" baseline="0" dirty="0"/>
              <a:t>Engage:  Don’t be afraid to ask; Listen first; Discuss needs</a:t>
            </a:r>
          </a:p>
          <a:p>
            <a:pPr marL="174913" indent="-174913">
              <a:buFontTx/>
              <a:buChar char="-"/>
            </a:pPr>
            <a:r>
              <a:rPr lang="en-US" baseline="0" dirty="0"/>
              <a:t>Recognize and Respect Diversity:  Culture, Religion, Age</a:t>
            </a:r>
          </a:p>
          <a:p>
            <a:pPr marL="174913" indent="-174913">
              <a:buFontTx/>
              <a:buChar char="-"/>
            </a:pPr>
            <a:r>
              <a:rPr lang="en-US" baseline="0" dirty="0"/>
              <a:t>When to Refer:  Think help early; Refer before the situation has chance to deteriorate; </a:t>
            </a:r>
          </a:p>
          <a:p>
            <a:pPr marL="174913" indent="-174913">
              <a:buFontTx/>
              <a:buChar char="-"/>
            </a:pPr>
            <a:r>
              <a:rPr lang="en-US" baseline="0" dirty="0"/>
              <a:t>Where to Refer:  Depends on nature of problem and his/her preference; Help personnel choose where to go for help; </a:t>
            </a:r>
          </a:p>
          <a:p>
            <a:pPr marL="174913" indent="-174913">
              <a:buFontTx/>
              <a:buChar char="-"/>
            </a:pPr>
            <a:r>
              <a:rPr lang="en-US" baseline="0" dirty="0"/>
              <a:t>How to Refer:  Contact agency/ask for guidance; Make the call w/ the Amn</a:t>
            </a:r>
          </a:p>
          <a:p>
            <a:pPr marL="174913" indent="-174913">
              <a:buFontTx/>
              <a:buChar char="-"/>
            </a:pPr>
            <a:r>
              <a:rPr lang="en-US" baseline="0" dirty="0"/>
              <a:t>How to get Urgent Help:  Take the person to ER or Mental Health Clinic; Notify your supervisor or call 911; Involve security</a:t>
            </a:r>
          </a:p>
          <a:p>
            <a:pPr marL="174913" indent="-174913">
              <a:buFontTx/>
              <a:buChar char="-"/>
            </a:pPr>
            <a:r>
              <a:rPr lang="en-US" baseline="0" dirty="0"/>
              <a:t>Knows facts about Mental Health Services:  </a:t>
            </a:r>
            <a:r>
              <a:rPr lang="en-US" dirty="0"/>
              <a:t>Those with disciplinary issues may suffer the greatest distress and be most at risk; </a:t>
            </a:r>
          </a:p>
          <a:p>
            <a:pPr marL="174913" indent="-174913">
              <a:buFontTx/>
              <a:buChar char="-"/>
            </a:pPr>
            <a:endParaRPr lang="en-US" dirty="0"/>
          </a:p>
          <a:p>
            <a:pPr marL="174913" indent="-174913">
              <a:buFontTx/>
              <a:buChar char="-"/>
            </a:pPr>
            <a:r>
              <a:rPr lang="en-US" baseline="0" dirty="0"/>
              <a:t>Pertaining to ‘run more than one scenario and select a seasoned </a:t>
            </a:r>
            <a:r>
              <a:rPr lang="en-US" baseline="0" dirty="0" err="1"/>
              <a:t>Amn</a:t>
            </a:r>
            <a:r>
              <a:rPr lang="en-US" baseline="0" dirty="0"/>
              <a:t>’ , a squadron elected to run one scenario, however, the </a:t>
            </a:r>
            <a:r>
              <a:rPr lang="en-US" baseline="0" dirty="0" err="1"/>
              <a:t>Amn</a:t>
            </a:r>
            <a:r>
              <a:rPr lang="en-US" baseline="0" dirty="0"/>
              <a:t> selected experienced anxiety and concern about serving as an inject and the impact it could have on his peers/leadership; w/drew from inject on Day 2;  Impacted Squadron recommendation.</a:t>
            </a:r>
          </a:p>
          <a:p>
            <a:pPr marL="174913" indent="-174913">
              <a:buFontTx/>
              <a:buChar char="-"/>
            </a:pPr>
            <a:endParaRPr lang="en-US" baseline="0" dirty="0"/>
          </a:p>
          <a:p>
            <a:pPr marL="174913" indent="-174913">
              <a:buFontTx/>
              <a:buChar char="-"/>
            </a:pPr>
            <a:r>
              <a:rPr lang="en-US" baseline="0" dirty="0"/>
              <a:t>Pertaining to ‘Trust Impact vs. Realistic Outcome’ refers to the following feedback:  This has the potential to break the trust between mid-level and upper-level supervision</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4021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8E14-DD86-4D29-8C05-3AB23CC455D3}" type="slidenum">
              <a:rPr lang="en-US" smtClean="0"/>
              <a:t>9</a:t>
            </a:fld>
            <a:endParaRPr lang="en-US"/>
          </a:p>
        </p:txBody>
      </p:sp>
    </p:spTree>
    <p:extLst>
      <p:ext uri="{BB962C8B-B14F-4D97-AF65-F5344CB8AC3E}">
        <p14:creationId xmlns:p14="http://schemas.microsoft.com/office/powerpoint/2010/main" val="84067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 QAP Observation Tool Excerpt, Examples:</a:t>
            </a:r>
            <a:r>
              <a:rPr lang="en-US" baseline="0" dirty="0"/>
              <a:t>  </a:t>
            </a:r>
          </a:p>
          <a:p>
            <a:pPr marL="174913" indent="-174913">
              <a:buFontTx/>
              <a:buChar char="-"/>
            </a:pPr>
            <a:r>
              <a:rPr lang="en-US" baseline="0" dirty="0"/>
              <a:t>Signs of distress:  Anxiety, Agitation, Insomnia</a:t>
            </a:r>
          </a:p>
          <a:p>
            <a:pPr marL="174913" indent="-174913">
              <a:buFontTx/>
              <a:buChar char="-"/>
            </a:pPr>
            <a:r>
              <a:rPr lang="en-US" baseline="0" dirty="0"/>
              <a:t>Sources of distress:  Deployments, Work, School</a:t>
            </a:r>
          </a:p>
          <a:p>
            <a:pPr marL="174913" indent="-174913">
              <a:buFontTx/>
              <a:buChar char="-"/>
            </a:pPr>
            <a:r>
              <a:rPr lang="en-US" baseline="0" dirty="0"/>
              <a:t>Consequences of distress:  Decreased efficiency and productivity; Lateness for work;  Missed deadlines</a:t>
            </a:r>
          </a:p>
          <a:p>
            <a:pPr marL="174913" indent="-174913">
              <a:buFontTx/>
              <a:buChar char="-"/>
            </a:pPr>
            <a:r>
              <a:rPr lang="en-US" baseline="0" dirty="0"/>
              <a:t>Engage:  Don’t be afraid to ask; Listen first; Discuss needs</a:t>
            </a:r>
          </a:p>
          <a:p>
            <a:pPr marL="174913" indent="-174913">
              <a:buFontTx/>
              <a:buChar char="-"/>
            </a:pPr>
            <a:r>
              <a:rPr lang="en-US" baseline="0" dirty="0"/>
              <a:t>Recognize and Respect Diversity:  Culture, Religion, Age</a:t>
            </a:r>
          </a:p>
          <a:p>
            <a:pPr marL="174913" indent="-174913">
              <a:buFontTx/>
              <a:buChar char="-"/>
            </a:pPr>
            <a:r>
              <a:rPr lang="en-US" baseline="0" dirty="0"/>
              <a:t>When to Refer:  Think help early; Refer before the situation has chance to deteriorate; </a:t>
            </a:r>
          </a:p>
          <a:p>
            <a:pPr marL="174913" indent="-174913">
              <a:buFontTx/>
              <a:buChar char="-"/>
            </a:pPr>
            <a:r>
              <a:rPr lang="en-US" baseline="0" dirty="0"/>
              <a:t>Where to Refer:  Depends on nature of problem and his/her preference; Help personnel choose where to go for help; </a:t>
            </a:r>
          </a:p>
          <a:p>
            <a:pPr marL="174913" indent="-174913">
              <a:buFontTx/>
              <a:buChar char="-"/>
            </a:pPr>
            <a:r>
              <a:rPr lang="en-US" baseline="0" dirty="0"/>
              <a:t>How to Refer:  Contact agency/ask for guidance; Make the call w/ the Amn</a:t>
            </a:r>
          </a:p>
          <a:p>
            <a:pPr marL="174913" indent="-174913">
              <a:buFontTx/>
              <a:buChar char="-"/>
            </a:pPr>
            <a:r>
              <a:rPr lang="en-US" baseline="0" dirty="0"/>
              <a:t>How to get Urgent Help:  Take the person to ER or Mental Health Clinic; Notify your supervisor or call 911; Involve security</a:t>
            </a:r>
          </a:p>
          <a:p>
            <a:pPr marL="174913" indent="-174913">
              <a:buFontTx/>
              <a:buChar char="-"/>
            </a:pPr>
            <a:r>
              <a:rPr lang="en-US" baseline="0" dirty="0"/>
              <a:t>Knows facts about Mental Health Services:  </a:t>
            </a:r>
            <a:r>
              <a:rPr lang="en-US" dirty="0"/>
              <a:t>Those with disciplinary issues may suffer the greatest distress and be most at risk; </a:t>
            </a:r>
          </a:p>
          <a:p>
            <a:pPr marL="174913" indent="-174913">
              <a:buFontTx/>
              <a:buChar char="-"/>
            </a:pPr>
            <a:endParaRPr lang="en-US" dirty="0"/>
          </a:p>
          <a:p>
            <a:pPr marL="174913" indent="-174913">
              <a:buFontTx/>
              <a:buChar char="-"/>
            </a:pPr>
            <a:r>
              <a:rPr lang="en-US" baseline="0" dirty="0"/>
              <a:t>Pertaining to ‘run more than one scenario and select a seasoned </a:t>
            </a:r>
            <a:r>
              <a:rPr lang="en-US" baseline="0" dirty="0" err="1"/>
              <a:t>Amn</a:t>
            </a:r>
            <a:r>
              <a:rPr lang="en-US" baseline="0" dirty="0"/>
              <a:t>’ , a squadron elected to run one scenario, however, the </a:t>
            </a:r>
            <a:r>
              <a:rPr lang="en-US" baseline="0" dirty="0" err="1"/>
              <a:t>Amn</a:t>
            </a:r>
            <a:r>
              <a:rPr lang="en-US" baseline="0" dirty="0"/>
              <a:t> selected experienced anxiety and concern about serving as an inject and the impact it could have on his peers/leadership; w/drew from inject on Day 2;  Impacted Squadron recommendation.</a:t>
            </a:r>
          </a:p>
          <a:p>
            <a:pPr marL="174913" indent="-174913">
              <a:buFontTx/>
              <a:buChar char="-"/>
            </a:pPr>
            <a:endParaRPr lang="en-US" baseline="0" dirty="0"/>
          </a:p>
          <a:p>
            <a:pPr marL="174913" indent="-174913">
              <a:buFontTx/>
              <a:buChar char="-"/>
            </a:pPr>
            <a:r>
              <a:rPr lang="en-US" baseline="0" dirty="0"/>
              <a:t>Pertaining to ‘Trust Impact vs. Realistic Outcome’ refers to the following feedback:  This has the potential to break the trust between mid-level and upper-level supervision</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A638E14-DD86-4D29-8C05-3AB23CC455D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424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sp>
        <p:nvSpPr>
          <p:cNvPr id="5" name="Text Box 26"/>
          <p:cNvSpPr txBox="1">
            <a:spLocks noChangeArrowheads="1"/>
          </p:cNvSpPr>
          <p:nvPr/>
        </p:nvSpPr>
        <p:spPr bwMode="auto">
          <a:xfrm>
            <a:off x="1693333" y="1233489"/>
            <a:ext cx="8737600" cy="396875"/>
          </a:xfrm>
          <a:prstGeom prst="rect">
            <a:avLst/>
          </a:prstGeom>
          <a:noFill/>
          <a:ln w="9525">
            <a:noFill/>
            <a:miter lim="800000"/>
            <a:headEnd/>
            <a:tailEnd/>
          </a:ln>
          <a:effectLst/>
        </p:spPr>
        <p:txBody>
          <a:bodyPr>
            <a:spAutoFit/>
          </a:bodyPr>
          <a:lstStyle/>
          <a:p>
            <a:pPr>
              <a:spcBef>
                <a:spcPct val="50000"/>
              </a:spcBef>
              <a:defRPr/>
            </a:pPr>
            <a:r>
              <a:rPr lang="en-US" sz="2000" b="1" i="1">
                <a:solidFill>
                  <a:srgbClr val="000000"/>
                </a:solidFill>
                <a:latin typeface="Century Schoolbook" pitchFamily="18" charset="0"/>
              </a:rPr>
              <a:t>I n t e g r i t y  -  S e r v i c e  -  E x c e l l e n c e</a:t>
            </a:r>
          </a:p>
        </p:txBody>
      </p:sp>
      <p:sp>
        <p:nvSpPr>
          <p:cNvPr id="6" name="Text Box 27"/>
          <p:cNvSpPr txBox="1">
            <a:spLocks noChangeArrowheads="1"/>
          </p:cNvSpPr>
          <p:nvPr/>
        </p:nvSpPr>
        <p:spPr bwMode="auto">
          <a:xfrm>
            <a:off x="4398433" y="500063"/>
            <a:ext cx="2518638" cy="646331"/>
          </a:xfrm>
          <a:prstGeom prst="rect">
            <a:avLst/>
          </a:prstGeom>
          <a:noFill/>
          <a:ln w="9525">
            <a:noFill/>
            <a:miter lim="800000"/>
            <a:headEnd/>
            <a:tailEnd/>
          </a:ln>
          <a:effectLst/>
        </p:spPr>
        <p:txBody>
          <a:bodyPr wrap="none">
            <a:spAutoFit/>
          </a:bodyPr>
          <a:lstStyle/>
          <a:p>
            <a:pPr>
              <a:defRPr/>
            </a:pPr>
            <a:r>
              <a:rPr lang="en-US" sz="3600" b="1" i="1">
                <a:solidFill>
                  <a:srgbClr val="000000"/>
                </a:solidFill>
              </a:rPr>
              <a:t>18th WING</a:t>
            </a:r>
          </a:p>
        </p:txBody>
      </p:sp>
      <p:sp>
        <p:nvSpPr>
          <p:cNvPr id="7" name="Line 28"/>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pic>
        <p:nvPicPr>
          <p:cNvPr id="8" name="Picture 41" descr="Wing Patch big"/>
          <p:cNvPicPr>
            <a:picLocks noChangeAspect="1" noChangeArrowheads="1"/>
          </p:cNvPicPr>
          <p:nvPr userDrawn="1"/>
        </p:nvPicPr>
        <p:blipFill>
          <a:blip r:embed="rId2" cstate="email"/>
          <a:srcRect/>
          <a:stretch>
            <a:fillRect/>
          </a:stretch>
        </p:blipFill>
        <p:spPr bwMode="auto">
          <a:xfrm>
            <a:off x="609600" y="3657600"/>
            <a:ext cx="3454400" cy="2489200"/>
          </a:xfrm>
          <a:prstGeom prst="rect">
            <a:avLst/>
          </a:prstGeom>
          <a:noFill/>
          <a:ln w="9525">
            <a:noFill/>
            <a:miter lim="800000"/>
            <a:headEnd/>
            <a:tailEnd/>
          </a:ln>
        </p:spPr>
      </p:pic>
      <p:sp>
        <p:nvSpPr>
          <p:cNvPr id="33827" name="Rectangle 35"/>
          <p:cNvSpPr>
            <a:spLocks noGrp="1" noChangeArrowheads="1"/>
          </p:cNvSpPr>
          <p:nvPr>
            <p:ph type="ctrTitle"/>
          </p:nvPr>
        </p:nvSpPr>
        <p:spPr>
          <a:xfrm>
            <a:off x="609600" y="1920240"/>
            <a:ext cx="11094720" cy="2148840"/>
          </a:xfrm>
        </p:spPr>
        <p:txBody>
          <a:bodyPr/>
          <a:lstStyle>
            <a:lvl1pPr>
              <a:defRPr sz="4400"/>
            </a:lvl1pPr>
          </a:lstStyle>
          <a:p>
            <a:r>
              <a:rPr lang="en-US" dirty="0"/>
              <a:t>Click to edit Master title style</a:t>
            </a:r>
          </a:p>
        </p:txBody>
      </p:sp>
      <p:sp>
        <p:nvSpPr>
          <p:cNvPr id="11" name="Rectangle 4"/>
          <p:cNvSpPr>
            <a:spLocks noChangeArrowheads="1"/>
          </p:cNvSpPr>
          <p:nvPr userDrawn="1"/>
        </p:nvSpPr>
        <p:spPr bwMode="auto">
          <a:xfrm>
            <a:off x="5173133" y="4948238"/>
            <a:ext cx="6358467" cy="1092200"/>
          </a:xfrm>
          <a:prstGeom prst="rect">
            <a:avLst/>
          </a:prstGeom>
          <a:noFill/>
          <a:ln w="9525">
            <a:noFill/>
            <a:miter lim="800000"/>
            <a:headEnd/>
            <a:tailEnd/>
          </a:ln>
        </p:spPr>
        <p:txBody>
          <a:bodyPr/>
          <a:lstStyle/>
          <a:p>
            <a:pPr algn="r" eaLnBrk="0" hangingPunct="0"/>
            <a:r>
              <a:rPr lang="en-US" sz="2000" b="1" dirty="0">
                <a:solidFill>
                  <a:srgbClr val="000000"/>
                </a:solidFill>
              </a:rPr>
              <a:t>Rank, Name</a:t>
            </a:r>
          </a:p>
          <a:p>
            <a:pPr algn="r" eaLnBrk="0" hangingPunct="0"/>
            <a:r>
              <a:rPr lang="en-US" sz="2000" b="1" dirty="0">
                <a:solidFill>
                  <a:srgbClr val="000000"/>
                </a:solidFill>
              </a:rPr>
              <a:t>Office Symbol</a:t>
            </a:r>
            <a:endParaRPr lang="en-US" sz="2000" dirty="0">
              <a:solidFill>
                <a:srgbClr val="000000"/>
              </a:solidFill>
            </a:endParaRPr>
          </a:p>
        </p:txBody>
      </p:sp>
    </p:spTree>
    <p:extLst>
      <p:ext uri="{BB962C8B-B14F-4D97-AF65-F5344CB8AC3E}">
        <p14:creationId xmlns:p14="http://schemas.microsoft.com/office/powerpoint/2010/main" val="235262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i="1"/>
            </a:lvl1pPr>
          </a:lstStyle>
          <a:p>
            <a:r>
              <a:rPr lang="en-US"/>
              <a:t>Click to edit Master title style</a:t>
            </a:r>
          </a:p>
        </p:txBody>
      </p:sp>
      <p:sp>
        <p:nvSpPr>
          <p:cNvPr id="9" name="Content Placeholder 2"/>
          <p:cNvSpPr>
            <a:spLocks noGrp="1"/>
          </p:cNvSpPr>
          <p:nvPr>
            <p:ph sz="half" idx="1"/>
          </p:nvPr>
        </p:nvSpPr>
        <p:spPr>
          <a:xfrm>
            <a:off x="368300" y="1504950"/>
            <a:ext cx="5496984" cy="47434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068485" y="1504950"/>
            <a:ext cx="5496983" cy="47434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2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2218267" y="76200"/>
            <a:ext cx="9448800" cy="1143000"/>
          </a:xfrm>
        </p:spPr>
        <p:txBody>
          <a:bodyPr/>
          <a:lstStyle>
            <a:lvl1pPr>
              <a:defRPr sz="3600" i="1"/>
            </a:lvl1pPr>
          </a:lstStyle>
          <a:p>
            <a:r>
              <a:rPr lang="en-US"/>
              <a:t>Click to edit Master title style</a:t>
            </a:r>
          </a:p>
        </p:txBody>
      </p:sp>
    </p:spTree>
    <p:extLst>
      <p:ext uri="{BB962C8B-B14F-4D97-AF65-F5344CB8AC3E}">
        <p14:creationId xmlns:p14="http://schemas.microsoft.com/office/powerpoint/2010/main" val="294701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1"/>
          </a:solidFill>
          <a:ln w="12700" cap="flat" cmpd="sng" algn="ctr">
            <a:noFill/>
            <a:prstDash val="solid"/>
            <a:round/>
            <a:headEnd type="none" w="med" len="med"/>
            <a:tailEnd type="none" w="med" len="med"/>
          </a:ln>
          <a:effectLst/>
        </p:spPr>
        <p:txBody>
          <a:bodyPr/>
          <a:lstStyle/>
          <a:p>
            <a:pPr algn="ctr" eaLnBrk="0" hangingPunct="0">
              <a:defRPr/>
            </a:pPr>
            <a:endParaRPr lang="en-US" sz="1400">
              <a:solidFill>
                <a:srgbClr val="000000"/>
              </a:solidFill>
            </a:endParaRPr>
          </a:p>
        </p:txBody>
      </p:sp>
      <p:sp>
        <p:nvSpPr>
          <p:cNvPr id="2" name="Title 1"/>
          <p:cNvSpPr>
            <a:spLocks noGrp="1"/>
          </p:cNvSpPr>
          <p:nvPr>
            <p:ph type="title"/>
          </p:nvPr>
        </p:nvSpPr>
        <p:spPr/>
        <p:txBody>
          <a:bodyPr/>
          <a:lstStyle>
            <a:lvl1pPr>
              <a:defRPr sz="3600" i="1"/>
            </a:lvl1pPr>
          </a:lstStyle>
          <a:p>
            <a:r>
              <a:rPr lang="en-US"/>
              <a:t>Click to edit Master title style</a:t>
            </a:r>
          </a:p>
        </p:txBody>
      </p:sp>
    </p:spTree>
    <p:extLst>
      <p:ext uri="{BB962C8B-B14F-4D97-AF65-F5344CB8AC3E}">
        <p14:creationId xmlns:p14="http://schemas.microsoft.com/office/powerpoint/2010/main" val="372023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i="1"/>
            </a:lvl1pPr>
          </a:lstStyle>
          <a:p>
            <a:r>
              <a:rPr lang="en-US"/>
              <a:t>Click to edit Master title style</a:t>
            </a:r>
          </a:p>
        </p:txBody>
      </p:sp>
    </p:spTree>
    <p:extLst>
      <p:ext uri="{BB962C8B-B14F-4D97-AF65-F5344CB8AC3E}">
        <p14:creationId xmlns:p14="http://schemas.microsoft.com/office/powerpoint/2010/main" val="137463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5029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Line 14"/>
          <p:cNvSpPr/>
          <p:nvPr/>
        </p:nvSpPr>
        <p:spPr>
          <a:xfrm>
            <a:off x="508005" y="6451604"/>
            <a:ext cx="111760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a:solidFill>
              <a:srgbClr val="0C2D83"/>
            </a:solidFill>
            <a:prstDash val="solid"/>
            <a:round/>
          </a:ln>
        </p:spPr>
        <p:txBody>
          <a:bodyPr vert="horz" wrap="none" lIns="91440" tIns="45720" rIns="91440" bIns="45720" anchor="ctr" anchorCtr="1" compatLnSpc="1"/>
          <a:lstStyle/>
          <a:p>
            <a:pPr algn="ctr" hangingPunct="0">
              <a:defRPr sz="1800" b="0" i="0" u="none" strike="noStrike" kern="0" cap="none" spc="0" baseline="0">
                <a:solidFill>
                  <a:srgbClr val="000000"/>
                </a:solidFill>
                <a:uFillTx/>
              </a:defRPr>
            </a:pPr>
            <a:endParaRPr lang="en-US" sz="1400" kern="0" dirty="0">
              <a:solidFill>
                <a:srgbClr val="000000"/>
              </a:solidFill>
            </a:endParaRPr>
          </a:p>
        </p:txBody>
      </p:sp>
      <p:sp>
        <p:nvSpPr>
          <p:cNvPr id="3" name="Text Box 26"/>
          <p:cNvSpPr txBox="1"/>
          <p:nvPr/>
        </p:nvSpPr>
        <p:spPr>
          <a:xfrm>
            <a:off x="1693335" y="1233490"/>
            <a:ext cx="8737604" cy="396877"/>
          </a:xfrm>
          <a:prstGeom prst="rect">
            <a:avLst/>
          </a:prstGeom>
          <a:noFill/>
          <a:ln>
            <a:noFill/>
          </a:ln>
        </p:spPr>
        <p:txBody>
          <a:bodyPr vert="horz" wrap="square" lIns="91440" tIns="45720" rIns="91440" bIns="45720" anchor="t" anchorCtr="1" compatLnSpc="1">
            <a:spAutoFit/>
          </a:bodyPr>
          <a:lstStyle/>
          <a:p>
            <a:pPr algn="ctr" hangingPunct="0">
              <a:spcBef>
                <a:spcPts val="1200"/>
              </a:spcBef>
              <a:defRPr sz="1800" b="0" i="0" u="none" strike="noStrike" kern="0" cap="none" spc="0" baseline="0">
                <a:solidFill>
                  <a:srgbClr val="000000"/>
                </a:solidFill>
                <a:uFillTx/>
              </a:defRPr>
            </a:pPr>
            <a:r>
              <a:rPr lang="en-US" sz="2000" b="1" i="1" kern="0" dirty="0">
                <a:solidFill>
                  <a:srgbClr val="000000"/>
                </a:solidFill>
                <a:latin typeface="Century Schoolbook" pitchFamily="18"/>
              </a:rPr>
              <a:t>I n t e g r i t y  -  S e r v i c e  -  E x c e l l e n c e</a:t>
            </a:r>
          </a:p>
        </p:txBody>
      </p:sp>
      <p:sp>
        <p:nvSpPr>
          <p:cNvPr id="4" name="Text Box 27"/>
          <p:cNvSpPr txBox="1"/>
          <p:nvPr/>
        </p:nvSpPr>
        <p:spPr>
          <a:xfrm>
            <a:off x="4802818" y="500068"/>
            <a:ext cx="2518638" cy="646331"/>
          </a:xfrm>
          <a:prstGeom prst="rect">
            <a:avLst/>
          </a:prstGeom>
          <a:noFill/>
          <a:ln>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US" sz="3600" b="1" i="1" kern="0" dirty="0">
                <a:solidFill>
                  <a:srgbClr val="000000"/>
                </a:solidFill>
              </a:rPr>
              <a:t>18th WING</a:t>
            </a:r>
          </a:p>
        </p:txBody>
      </p:sp>
      <p:sp>
        <p:nvSpPr>
          <p:cNvPr id="5" name="Line 28"/>
          <p:cNvSpPr/>
          <p:nvPr/>
        </p:nvSpPr>
        <p:spPr>
          <a:xfrm>
            <a:off x="508005" y="1231897"/>
            <a:ext cx="1117600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a:solidFill>
              <a:srgbClr val="0C2D83"/>
            </a:solidFill>
            <a:prstDash val="solid"/>
            <a:round/>
          </a:ln>
        </p:spPr>
        <p:txBody>
          <a:bodyPr vert="horz" wrap="none" lIns="91440" tIns="45720" rIns="91440" bIns="45720" anchor="ctr" anchorCtr="1" compatLnSpc="1"/>
          <a:lstStyle/>
          <a:p>
            <a:pPr algn="ctr" hangingPunct="0">
              <a:defRPr sz="1800" b="0" i="0" u="none" strike="noStrike" kern="0" cap="none" spc="0" baseline="0">
                <a:solidFill>
                  <a:srgbClr val="000000"/>
                </a:solidFill>
                <a:uFillTx/>
              </a:defRPr>
            </a:pPr>
            <a:endParaRPr lang="en-US" sz="1400" kern="0" dirty="0">
              <a:solidFill>
                <a:srgbClr val="000000"/>
              </a:solidFill>
            </a:endParaRPr>
          </a:p>
        </p:txBody>
      </p:sp>
      <p:pic>
        <p:nvPicPr>
          <p:cNvPr id="6" name="Picture 41" descr="Wing Patch big"/>
          <p:cNvPicPr>
            <a:picLocks noChangeAspect="1"/>
          </p:cNvPicPr>
          <p:nvPr/>
        </p:nvPicPr>
        <p:blipFill>
          <a:blip r:embed="rId2" cstate="print"/>
          <a:srcRect/>
          <a:stretch>
            <a:fillRect/>
          </a:stretch>
        </p:blipFill>
        <p:spPr>
          <a:xfrm>
            <a:off x="609600" y="3657601"/>
            <a:ext cx="3454395" cy="2489197"/>
          </a:xfrm>
          <a:prstGeom prst="rect">
            <a:avLst/>
          </a:prstGeom>
          <a:noFill/>
          <a:ln>
            <a:noFill/>
          </a:ln>
        </p:spPr>
      </p:pic>
      <p:sp>
        <p:nvSpPr>
          <p:cNvPr id="7" name="Rectangle 34"/>
          <p:cNvSpPr txBox="1">
            <a:spLocks noGrp="1"/>
          </p:cNvSpPr>
          <p:nvPr>
            <p:ph type="subTitle" idx="1"/>
          </p:nvPr>
        </p:nvSpPr>
        <p:spPr>
          <a:xfrm>
            <a:off x="5461005" y="3924303"/>
            <a:ext cx="5994404" cy="1047746"/>
          </a:xfrm>
        </p:spPr>
        <p:txBody>
          <a:bodyPr/>
          <a:lstStyle>
            <a:lvl1pPr marL="0" indent="0" algn="r">
              <a:spcBef>
                <a:spcPts val="700"/>
              </a:spcBef>
              <a:buNone/>
              <a:defRPr sz="2800"/>
            </a:lvl1pPr>
          </a:lstStyle>
          <a:p>
            <a:pPr lvl="0"/>
            <a:r>
              <a:rPr lang="en-US"/>
              <a:t>Click to edit Master subtitle style</a:t>
            </a:r>
          </a:p>
        </p:txBody>
      </p:sp>
      <p:sp>
        <p:nvSpPr>
          <p:cNvPr id="8" name="Rectangle 35"/>
          <p:cNvSpPr txBox="1">
            <a:spLocks noGrp="1"/>
          </p:cNvSpPr>
          <p:nvPr>
            <p:ph type="ctrTitle"/>
          </p:nvPr>
        </p:nvSpPr>
        <p:spPr>
          <a:xfrm>
            <a:off x="4622805" y="1962146"/>
            <a:ext cx="6857999" cy="1600200"/>
          </a:xfrm>
        </p:spPr>
        <p:txBody>
          <a:bodyPr/>
          <a:lstStyle>
            <a:lvl1pPr>
              <a:defRPr sz="4800"/>
            </a:lvl1pPr>
          </a:lstStyle>
          <a:p>
            <a:pPr lvl="0"/>
            <a:r>
              <a:rPr lang="en-US"/>
              <a:t>Click to edit Master title style</a:t>
            </a:r>
          </a:p>
        </p:txBody>
      </p:sp>
      <p:sp>
        <p:nvSpPr>
          <p:cNvPr id="9" name="Rectangle 29"/>
          <p:cNvSpPr txBox="1">
            <a:spLocks noGrp="1"/>
          </p:cNvSpPr>
          <p:nvPr>
            <p:ph type="dt" sz="half" idx="7"/>
          </p:nvPr>
        </p:nvSpPr>
        <p:spPr>
          <a:xfrm>
            <a:off x="0" y="6629400"/>
            <a:ext cx="3454395" cy="304796"/>
          </a:xfrm>
          <a:prstGeom prst="rect">
            <a:avLst/>
          </a:prstGeom>
        </p:spPr>
        <p:txBody>
          <a:bodyPr/>
          <a:lstStyle>
            <a:lvl1pPr>
              <a:defRPr/>
            </a:lvl1pPr>
          </a:lstStyle>
          <a:p>
            <a:r>
              <a:rPr dirty="0">
                <a:solidFill>
                  <a:srgbClr val="000000"/>
                </a:solidFill>
              </a:rPr>
              <a:t>As of:  3 Jun 09</a:t>
            </a:r>
          </a:p>
        </p:txBody>
      </p:sp>
      <p:sp>
        <p:nvSpPr>
          <p:cNvPr id="10" name="Rectangle 30"/>
          <p:cNvSpPr txBox="1">
            <a:spLocks noGrp="1"/>
          </p:cNvSpPr>
          <p:nvPr>
            <p:ph type="sldNum" sz="quarter" idx="8"/>
          </p:nvPr>
        </p:nvSpPr>
        <p:spPr>
          <a:xfrm>
            <a:off x="10058400" y="6553203"/>
            <a:ext cx="2133600" cy="304796"/>
          </a:xfrm>
          <a:prstGeom prst="rect">
            <a:avLst/>
          </a:prstGeom>
        </p:spPr>
        <p:txBody>
          <a:bodyPr/>
          <a:lstStyle>
            <a:lvl1pPr>
              <a:defRPr/>
            </a:lvl1pPr>
          </a:lstStyle>
          <a:p>
            <a:r>
              <a:rPr dirty="0">
                <a:solidFill>
                  <a:srgbClr val="000000"/>
                </a:solidFill>
              </a:rPr>
              <a:t>Page </a:t>
            </a:r>
            <a:fld id="{BFE54BB3-2FE2-4B1F-9FC6-8A81346B05D7}" type="slidenum">
              <a:rPr>
                <a:solidFill>
                  <a:srgbClr val="000000"/>
                </a:solidFill>
              </a:rPr>
              <a:pPr/>
              <a:t>‹#›</a:t>
            </a:fld>
            <a:r>
              <a:rPr dirty="0">
                <a:solidFill>
                  <a:srgbClr val="000000"/>
                </a:solidFill>
              </a:rPr>
              <a:t> of XX</a:t>
            </a:r>
          </a:p>
        </p:txBody>
      </p:sp>
    </p:spTree>
    <p:extLst>
      <p:ext uri="{BB962C8B-B14F-4D97-AF65-F5344CB8AC3E}">
        <p14:creationId xmlns:p14="http://schemas.microsoft.com/office/powerpoint/2010/main" val="2251621587"/>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i="1"/>
            </a:lvl1pPr>
          </a:lstStyle>
          <a:p>
            <a:r>
              <a:rPr lang="en-US" dirty="0"/>
              <a:t>Click to edit Master title style</a:t>
            </a:r>
          </a:p>
        </p:txBody>
      </p:sp>
      <p:sp>
        <p:nvSpPr>
          <p:cNvPr id="3" name="Content Placeholder 2"/>
          <p:cNvSpPr>
            <a:spLocks noGrp="1"/>
          </p:cNvSpPr>
          <p:nvPr>
            <p:ph idx="1"/>
          </p:nvPr>
        </p:nvSpPr>
        <p:spPr>
          <a:xfrm>
            <a:off x="365760" y="1417320"/>
            <a:ext cx="11460480" cy="4754880"/>
          </a:xfrm>
        </p:spPr>
        <p:txBody>
          <a:bodyPr/>
          <a:lstStyle>
            <a:lvl1pPr>
              <a:spcBef>
                <a:spcPts val="1200"/>
              </a:spcBef>
              <a:defRPr/>
            </a:lvl1pPr>
            <a:lvl2pPr>
              <a:spcBef>
                <a:spcPts val="600"/>
              </a:spcBef>
              <a:defRPr sz="2000"/>
            </a:lvl2pPr>
            <a:lvl3pPr>
              <a:spcBef>
                <a:spcPts val="600"/>
              </a:spcBef>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23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i="1"/>
            </a:lvl1pPr>
          </a:lstStyle>
          <a:p>
            <a:r>
              <a:rPr lang="en-US"/>
              <a:t>Click to edit Master title style</a:t>
            </a:r>
          </a:p>
        </p:txBody>
      </p:sp>
      <p:sp>
        <p:nvSpPr>
          <p:cNvPr id="9" name="Content Placeholder 2"/>
          <p:cNvSpPr>
            <a:spLocks noGrp="1"/>
          </p:cNvSpPr>
          <p:nvPr>
            <p:ph sz="half" idx="1"/>
          </p:nvPr>
        </p:nvSpPr>
        <p:spPr>
          <a:xfrm>
            <a:off x="368300" y="1504950"/>
            <a:ext cx="5496984" cy="47434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068485" y="1504950"/>
            <a:ext cx="5496983" cy="47434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290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2218267" y="76200"/>
            <a:ext cx="9448800" cy="1143000"/>
          </a:xfrm>
        </p:spPr>
        <p:txBody>
          <a:bodyPr/>
          <a:lstStyle>
            <a:lvl1pPr>
              <a:defRPr sz="3600" i="1"/>
            </a:lvl1pPr>
          </a:lstStyle>
          <a:p>
            <a:r>
              <a:rPr lang="en-US"/>
              <a:t>Click to edit Master title style</a:t>
            </a:r>
          </a:p>
        </p:txBody>
      </p:sp>
    </p:spTree>
    <p:extLst>
      <p:ext uri="{BB962C8B-B14F-4D97-AF65-F5344CB8AC3E}">
        <p14:creationId xmlns:p14="http://schemas.microsoft.com/office/powerpoint/2010/main" val="421654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1"/>
          </a:solidFill>
          <a:ln w="12700" cap="flat" cmpd="sng" algn="ctr">
            <a:noFill/>
            <a:prstDash val="solid"/>
            <a:round/>
            <a:headEnd type="none" w="med" len="med"/>
            <a:tailEnd type="none" w="med" len="med"/>
          </a:ln>
          <a:effectLst/>
        </p:spPr>
        <p:txBody>
          <a:bodyPr/>
          <a:lstStyle/>
          <a:p>
            <a:pPr algn="ctr" eaLnBrk="0" hangingPunct="0">
              <a:defRPr/>
            </a:pPr>
            <a:endParaRPr lang="en-US" sz="1400">
              <a:solidFill>
                <a:srgbClr val="000000"/>
              </a:solidFill>
            </a:endParaRPr>
          </a:p>
        </p:txBody>
      </p:sp>
      <p:sp>
        <p:nvSpPr>
          <p:cNvPr id="2" name="Title 1"/>
          <p:cNvSpPr>
            <a:spLocks noGrp="1"/>
          </p:cNvSpPr>
          <p:nvPr>
            <p:ph type="title"/>
          </p:nvPr>
        </p:nvSpPr>
        <p:spPr/>
        <p:txBody>
          <a:bodyPr/>
          <a:lstStyle>
            <a:lvl1pPr>
              <a:defRPr sz="3600" i="1"/>
            </a:lvl1pPr>
          </a:lstStyle>
          <a:p>
            <a:r>
              <a:rPr lang="en-US"/>
              <a:t>Click to edit Master title style</a:t>
            </a:r>
          </a:p>
        </p:txBody>
      </p:sp>
    </p:spTree>
    <p:extLst>
      <p:ext uri="{BB962C8B-B14F-4D97-AF65-F5344CB8AC3E}">
        <p14:creationId xmlns:p14="http://schemas.microsoft.com/office/powerpoint/2010/main" val="109994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i="1"/>
            </a:lvl1pPr>
          </a:lstStyle>
          <a:p>
            <a:r>
              <a:rPr lang="en-US"/>
              <a:t>Click to edit Master title style</a:t>
            </a:r>
          </a:p>
        </p:txBody>
      </p:sp>
    </p:spTree>
    <p:extLst>
      <p:ext uri="{BB962C8B-B14F-4D97-AF65-F5344CB8AC3E}">
        <p14:creationId xmlns:p14="http://schemas.microsoft.com/office/powerpoint/2010/main" val="349066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01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sp>
        <p:nvSpPr>
          <p:cNvPr id="5" name="Text Box 26"/>
          <p:cNvSpPr txBox="1">
            <a:spLocks noChangeArrowheads="1"/>
          </p:cNvSpPr>
          <p:nvPr/>
        </p:nvSpPr>
        <p:spPr bwMode="auto">
          <a:xfrm>
            <a:off x="1693333" y="1233489"/>
            <a:ext cx="8737600" cy="396875"/>
          </a:xfrm>
          <a:prstGeom prst="rect">
            <a:avLst/>
          </a:prstGeom>
          <a:noFill/>
          <a:ln w="9525">
            <a:noFill/>
            <a:miter lim="800000"/>
            <a:headEnd/>
            <a:tailEnd/>
          </a:ln>
          <a:effectLst/>
        </p:spPr>
        <p:txBody>
          <a:bodyPr>
            <a:spAutoFit/>
          </a:bodyPr>
          <a:lstStyle/>
          <a:p>
            <a:pPr>
              <a:spcBef>
                <a:spcPct val="50000"/>
              </a:spcBef>
              <a:defRPr/>
            </a:pPr>
            <a:r>
              <a:rPr lang="en-US" sz="2000" b="1" i="1">
                <a:solidFill>
                  <a:srgbClr val="000000"/>
                </a:solidFill>
                <a:latin typeface="Century Schoolbook" pitchFamily="18" charset="0"/>
              </a:rPr>
              <a:t>I n t e g r i t y  -  S e r v i c e  -  E x c e l l e n c e</a:t>
            </a:r>
          </a:p>
        </p:txBody>
      </p:sp>
      <p:sp>
        <p:nvSpPr>
          <p:cNvPr id="6" name="Text Box 27"/>
          <p:cNvSpPr txBox="1">
            <a:spLocks noChangeArrowheads="1"/>
          </p:cNvSpPr>
          <p:nvPr/>
        </p:nvSpPr>
        <p:spPr bwMode="auto">
          <a:xfrm>
            <a:off x="4398433" y="500063"/>
            <a:ext cx="2518638" cy="646331"/>
          </a:xfrm>
          <a:prstGeom prst="rect">
            <a:avLst/>
          </a:prstGeom>
          <a:noFill/>
          <a:ln w="9525">
            <a:noFill/>
            <a:miter lim="800000"/>
            <a:headEnd/>
            <a:tailEnd/>
          </a:ln>
          <a:effectLst/>
        </p:spPr>
        <p:txBody>
          <a:bodyPr wrap="none">
            <a:spAutoFit/>
          </a:bodyPr>
          <a:lstStyle/>
          <a:p>
            <a:pPr>
              <a:defRPr/>
            </a:pPr>
            <a:r>
              <a:rPr lang="en-US" sz="3600" b="1" i="1">
                <a:solidFill>
                  <a:srgbClr val="000000"/>
                </a:solidFill>
              </a:rPr>
              <a:t>18th WING</a:t>
            </a:r>
          </a:p>
        </p:txBody>
      </p:sp>
      <p:sp>
        <p:nvSpPr>
          <p:cNvPr id="7" name="Line 28"/>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pic>
        <p:nvPicPr>
          <p:cNvPr id="8" name="Picture 41" descr="Wing Patch big"/>
          <p:cNvPicPr>
            <a:picLocks noChangeAspect="1" noChangeArrowheads="1"/>
          </p:cNvPicPr>
          <p:nvPr userDrawn="1"/>
        </p:nvPicPr>
        <p:blipFill>
          <a:blip r:embed="rId2" cstate="email"/>
          <a:srcRect/>
          <a:stretch>
            <a:fillRect/>
          </a:stretch>
        </p:blipFill>
        <p:spPr bwMode="auto">
          <a:xfrm>
            <a:off x="609600" y="3657600"/>
            <a:ext cx="3454400" cy="2489200"/>
          </a:xfrm>
          <a:prstGeom prst="rect">
            <a:avLst/>
          </a:prstGeom>
          <a:noFill/>
          <a:ln w="9525">
            <a:noFill/>
            <a:miter lim="800000"/>
            <a:headEnd/>
            <a:tailEnd/>
          </a:ln>
        </p:spPr>
      </p:pic>
      <p:sp>
        <p:nvSpPr>
          <p:cNvPr id="33827" name="Rectangle 35"/>
          <p:cNvSpPr>
            <a:spLocks noGrp="1" noChangeArrowheads="1"/>
          </p:cNvSpPr>
          <p:nvPr>
            <p:ph type="ctrTitle"/>
          </p:nvPr>
        </p:nvSpPr>
        <p:spPr>
          <a:xfrm>
            <a:off x="609600" y="1920240"/>
            <a:ext cx="11094720" cy="2148840"/>
          </a:xfrm>
        </p:spPr>
        <p:txBody>
          <a:bodyPr/>
          <a:lstStyle>
            <a:lvl1pPr>
              <a:defRPr sz="4400"/>
            </a:lvl1pPr>
          </a:lstStyle>
          <a:p>
            <a:r>
              <a:rPr lang="en-US" dirty="0"/>
              <a:t>Click to edit Master title style</a:t>
            </a:r>
          </a:p>
        </p:txBody>
      </p:sp>
      <p:sp>
        <p:nvSpPr>
          <p:cNvPr id="11" name="Rectangle 4"/>
          <p:cNvSpPr>
            <a:spLocks noChangeArrowheads="1"/>
          </p:cNvSpPr>
          <p:nvPr userDrawn="1"/>
        </p:nvSpPr>
        <p:spPr bwMode="auto">
          <a:xfrm>
            <a:off x="5173133" y="4948238"/>
            <a:ext cx="6358467" cy="1092200"/>
          </a:xfrm>
          <a:prstGeom prst="rect">
            <a:avLst/>
          </a:prstGeom>
          <a:noFill/>
          <a:ln w="9525">
            <a:noFill/>
            <a:miter lim="800000"/>
            <a:headEnd/>
            <a:tailEnd/>
          </a:ln>
        </p:spPr>
        <p:txBody>
          <a:bodyPr/>
          <a:lstStyle/>
          <a:p>
            <a:pPr algn="r" eaLnBrk="0" hangingPunct="0"/>
            <a:r>
              <a:rPr lang="en-US" sz="2000" b="1" dirty="0">
                <a:solidFill>
                  <a:srgbClr val="000000"/>
                </a:solidFill>
              </a:rPr>
              <a:t>Rank, Name</a:t>
            </a:r>
          </a:p>
          <a:p>
            <a:pPr algn="r" eaLnBrk="0" hangingPunct="0"/>
            <a:r>
              <a:rPr lang="en-US" sz="2000" b="1" dirty="0">
                <a:solidFill>
                  <a:srgbClr val="000000"/>
                </a:solidFill>
              </a:rPr>
              <a:t>Office Symbol</a:t>
            </a:r>
            <a:endParaRPr lang="en-US" sz="2000" dirty="0">
              <a:solidFill>
                <a:srgbClr val="000000"/>
              </a:solidFill>
            </a:endParaRPr>
          </a:p>
        </p:txBody>
      </p:sp>
    </p:spTree>
    <p:extLst>
      <p:ext uri="{BB962C8B-B14F-4D97-AF65-F5344CB8AC3E}">
        <p14:creationId xmlns:p14="http://schemas.microsoft.com/office/powerpoint/2010/main" val="218058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i="1"/>
            </a:lvl1pPr>
          </a:lstStyle>
          <a:p>
            <a:r>
              <a:rPr lang="en-US" dirty="0"/>
              <a:t>Click to edit Master title style</a:t>
            </a:r>
          </a:p>
        </p:txBody>
      </p:sp>
      <p:sp>
        <p:nvSpPr>
          <p:cNvPr id="3" name="Content Placeholder 2"/>
          <p:cNvSpPr>
            <a:spLocks noGrp="1"/>
          </p:cNvSpPr>
          <p:nvPr>
            <p:ph idx="1"/>
          </p:nvPr>
        </p:nvSpPr>
        <p:spPr>
          <a:xfrm>
            <a:off x="365760" y="1417320"/>
            <a:ext cx="11460480" cy="4754880"/>
          </a:xfrm>
        </p:spPr>
        <p:txBody>
          <a:bodyPr/>
          <a:lstStyle>
            <a:lvl1pPr>
              <a:spcBef>
                <a:spcPts val="1200"/>
              </a:spcBef>
              <a:defRPr/>
            </a:lvl1pPr>
            <a:lvl2pPr>
              <a:spcBef>
                <a:spcPts val="600"/>
              </a:spcBef>
              <a:defRPr sz="2000"/>
            </a:lvl2pPr>
            <a:lvl3pPr>
              <a:spcBef>
                <a:spcPts val="600"/>
              </a:spcBef>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6666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11201" y="1536700"/>
            <a:ext cx="10841567"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3" name="Text Box 9"/>
          <p:cNvSpPr txBox="1">
            <a:spLocks noChangeArrowheads="1"/>
          </p:cNvSpPr>
          <p:nvPr/>
        </p:nvSpPr>
        <p:spPr bwMode="auto">
          <a:xfrm>
            <a:off x="1727200" y="6491288"/>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rgbClr val="000000"/>
                </a:solidFill>
                <a:latin typeface="Century Schoolbook" pitchFamily="18" charset="0"/>
              </a:rPr>
              <a:t>I n t e g r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t y  -  S e r v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c e  -  E x c e l </a:t>
            </a:r>
            <a:r>
              <a:rPr lang="en-US" sz="1600" b="1" i="1" dirty="0" err="1">
                <a:solidFill>
                  <a:srgbClr val="000000"/>
                </a:solidFill>
                <a:latin typeface="Century Schoolbook" pitchFamily="18" charset="0"/>
              </a:rPr>
              <a:t>l</a:t>
            </a:r>
            <a:r>
              <a:rPr lang="en-US" sz="1600" b="1" i="1" dirty="0">
                <a:solidFill>
                  <a:srgbClr val="000000"/>
                </a:solidFill>
                <a:latin typeface="Century Schoolbook" pitchFamily="18" charset="0"/>
              </a:rPr>
              <a:t> e n c e</a:t>
            </a:r>
          </a:p>
        </p:txBody>
      </p:sp>
      <p:sp>
        <p:nvSpPr>
          <p:cNvPr id="1028" name="Rectangle 2"/>
          <p:cNvSpPr>
            <a:spLocks noGrp="1" noChangeArrowheads="1"/>
          </p:cNvSpPr>
          <p:nvPr>
            <p:ph type="title"/>
          </p:nvPr>
        </p:nvSpPr>
        <p:spPr bwMode="auto">
          <a:xfrm>
            <a:off x="2218267" y="76200"/>
            <a:ext cx="944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1039" name="Line 1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sp>
        <p:nvSpPr>
          <p:cNvPr id="1041" name="Line 17"/>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pic>
        <p:nvPicPr>
          <p:cNvPr id="2" name="Picture 50" descr="AF Patch small"/>
          <p:cNvPicPr>
            <a:picLocks noChangeAspect="1" noChangeArrowheads="1"/>
          </p:cNvPicPr>
          <p:nvPr userDrawn="1"/>
        </p:nvPicPr>
        <p:blipFill>
          <a:blip r:embed="rId9" cstate="email"/>
          <a:srcRect/>
          <a:stretch>
            <a:fillRect/>
          </a:stretch>
        </p:blipFill>
        <p:spPr bwMode="auto">
          <a:xfrm>
            <a:off x="12701" y="1"/>
            <a:ext cx="1121833" cy="779463"/>
          </a:xfrm>
          <a:prstGeom prst="rect">
            <a:avLst/>
          </a:prstGeom>
          <a:noFill/>
          <a:ln w="9525">
            <a:noFill/>
            <a:miter lim="800000"/>
            <a:headEnd/>
            <a:tailEnd/>
          </a:ln>
        </p:spPr>
      </p:pic>
      <p:pic>
        <p:nvPicPr>
          <p:cNvPr id="1034" name="Picture 51" descr="Wing Patch Small"/>
          <p:cNvPicPr>
            <a:picLocks noChangeAspect="1" noChangeArrowheads="1"/>
          </p:cNvPicPr>
          <p:nvPr userDrawn="1"/>
        </p:nvPicPr>
        <p:blipFill>
          <a:blip r:embed="rId10" cstate="email"/>
          <a:srcRect/>
          <a:stretch>
            <a:fillRect/>
          </a:stretch>
        </p:blipFill>
        <p:spPr bwMode="auto">
          <a:xfrm>
            <a:off x="1016000" y="457200"/>
            <a:ext cx="1016000" cy="731838"/>
          </a:xfrm>
          <a:prstGeom prst="rect">
            <a:avLst/>
          </a:prstGeom>
          <a:noFill/>
          <a:ln w="9525">
            <a:noFill/>
            <a:miter lim="800000"/>
            <a:headEnd/>
            <a:tailEnd/>
          </a:ln>
        </p:spPr>
      </p:pic>
    </p:spTree>
    <p:extLst>
      <p:ext uri="{BB962C8B-B14F-4D97-AF65-F5344CB8AC3E}">
        <p14:creationId xmlns:p14="http://schemas.microsoft.com/office/powerpoint/2010/main" val="199564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0" fontAlgn="base" hangingPunct="0">
        <a:spcBef>
          <a:spcPct val="0"/>
        </a:spcBef>
        <a:spcAft>
          <a:spcPct val="0"/>
        </a:spcAft>
        <a:defRPr sz="4000" b="1">
          <a:solidFill>
            <a:srgbClr val="151C77"/>
          </a:solidFill>
          <a:latin typeface="Arial" charset="0"/>
        </a:defRPr>
      </a:lvl6pPr>
      <a:lvl7pPr marL="914400" algn="r" rtl="0" eaLnBrk="0" fontAlgn="base" hangingPunct="0">
        <a:spcBef>
          <a:spcPct val="0"/>
        </a:spcBef>
        <a:spcAft>
          <a:spcPct val="0"/>
        </a:spcAft>
        <a:defRPr sz="4000" b="1">
          <a:solidFill>
            <a:srgbClr val="151C77"/>
          </a:solidFill>
          <a:latin typeface="Arial" charset="0"/>
        </a:defRPr>
      </a:lvl7pPr>
      <a:lvl8pPr marL="1371600" algn="r" rtl="0" eaLnBrk="0" fontAlgn="base" hangingPunct="0">
        <a:spcBef>
          <a:spcPct val="0"/>
        </a:spcBef>
        <a:spcAft>
          <a:spcPct val="0"/>
        </a:spcAft>
        <a:defRPr sz="4000" b="1">
          <a:solidFill>
            <a:srgbClr val="151C77"/>
          </a:solidFill>
          <a:latin typeface="Arial" charset="0"/>
        </a:defRPr>
      </a:lvl8pPr>
      <a:lvl9pPr marL="1828800" algn="r" rtl="0" eaLnBrk="0" fontAlgn="base" hangingPunct="0">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11201" y="1536700"/>
            <a:ext cx="10841567"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3" name="Text Box 9"/>
          <p:cNvSpPr txBox="1">
            <a:spLocks noChangeArrowheads="1"/>
          </p:cNvSpPr>
          <p:nvPr/>
        </p:nvSpPr>
        <p:spPr bwMode="auto">
          <a:xfrm>
            <a:off x="1727200" y="6491288"/>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rgbClr val="000000"/>
                </a:solidFill>
                <a:latin typeface="Century Schoolbook" pitchFamily="18" charset="0"/>
              </a:rPr>
              <a:t>I n t e g r i t y  -  S e r v i c e  -  E x c e l </a:t>
            </a:r>
            <a:r>
              <a:rPr lang="en-US" sz="1600" b="1" i="1" dirty="0" err="1">
                <a:solidFill>
                  <a:srgbClr val="000000"/>
                </a:solidFill>
                <a:latin typeface="Century Schoolbook" pitchFamily="18" charset="0"/>
              </a:rPr>
              <a:t>l</a:t>
            </a:r>
            <a:r>
              <a:rPr lang="en-US" sz="1600" b="1" i="1" dirty="0">
                <a:solidFill>
                  <a:srgbClr val="000000"/>
                </a:solidFill>
                <a:latin typeface="Century Schoolbook" pitchFamily="18" charset="0"/>
              </a:rPr>
              <a:t> e n c e</a:t>
            </a:r>
          </a:p>
        </p:txBody>
      </p:sp>
      <p:sp>
        <p:nvSpPr>
          <p:cNvPr id="1028" name="Rectangle 2"/>
          <p:cNvSpPr>
            <a:spLocks noGrp="1" noChangeArrowheads="1"/>
          </p:cNvSpPr>
          <p:nvPr>
            <p:ph type="title"/>
          </p:nvPr>
        </p:nvSpPr>
        <p:spPr bwMode="auto">
          <a:xfrm>
            <a:off x="2218267" y="76200"/>
            <a:ext cx="944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of Slide</a:t>
            </a:r>
          </a:p>
        </p:txBody>
      </p:sp>
      <p:sp>
        <p:nvSpPr>
          <p:cNvPr id="1039" name="Line 1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sp>
        <p:nvSpPr>
          <p:cNvPr id="1041" name="Line 17"/>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a:solidFill>
                <a:srgbClr val="000000"/>
              </a:solidFill>
            </a:endParaRPr>
          </a:p>
        </p:txBody>
      </p:sp>
      <p:pic>
        <p:nvPicPr>
          <p:cNvPr id="2" name="Picture 50" descr="AF Patch small"/>
          <p:cNvPicPr>
            <a:picLocks noChangeAspect="1" noChangeArrowheads="1"/>
          </p:cNvPicPr>
          <p:nvPr userDrawn="1"/>
        </p:nvPicPr>
        <p:blipFill>
          <a:blip r:embed="rId10" cstate="email"/>
          <a:srcRect/>
          <a:stretch>
            <a:fillRect/>
          </a:stretch>
        </p:blipFill>
        <p:spPr bwMode="auto">
          <a:xfrm>
            <a:off x="12701" y="1"/>
            <a:ext cx="1121833" cy="779463"/>
          </a:xfrm>
          <a:prstGeom prst="rect">
            <a:avLst/>
          </a:prstGeom>
          <a:noFill/>
          <a:ln w="9525">
            <a:noFill/>
            <a:miter lim="800000"/>
            <a:headEnd/>
            <a:tailEnd/>
          </a:ln>
        </p:spPr>
      </p:pic>
      <p:pic>
        <p:nvPicPr>
          <p:cNvPr id="1034" name="Picture 51" descr="Wing Patch Small"/>
          <p:cNvPicPr>
            <a:picLocks noChangeAspect="1" noChangeArrowheads="1"/>
          </p:cNvPicPr>
          <p:nvPr userDrawn="1"/>
        </p:nvPicPr>
        <p:blipFill>
          <a:blip r:embed="rId11" cstate="email"/>
          <a:srcRect/>
          <a:stretch>
            <a:fillRect/>
          </a:stretch>
        </p:blipFill>
        <p:spPr bwMode="auto">
          <a:xfrm>
            <a:off x="1016000" y="457200"/>
            <a:ext cx="1016000" cy="731838"/>
          </a:xfrm>
          <a:prstGeom prst="rect">
            <a:avLst/>
          </a:prstGeom>
          <a:noFill/>
          <a:ln w="9525">
            <a:noFill/>
            <a:miter lim="800000"/>
            <a:headEnd/>
            <a:tailEnd/>
          </a:ln>
        </p:spPr>
      </p:pic>
    </p:spTree>
    <p:extLst>
      <p:ext uri="{BB962C8B-B14F-4D97-AF65-F5344CB8AC3E}">
        <p14:creationId xmlns:p14="http://schemas.microsoft.com/office/powerpoint/2010/main" val="40007902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0" fontAlgn="base" hangingPunct="0">
        <a:spcBef>
          <a:spcPct val="0"/>
        </a:spcBef>
        <a:spcAft>
          <a:spcPct val="0"/>
        </a:spcAft>
        <a:defRPr sz="4000" b="1">
          <a:solidFill>
            <a:srgbClr val="151C77"/>
          </a:solidFill>
          <a:latin typeface="Arial" charset="0"/>
        </a:defRPr>
      </a:lvl6pPr>
      <a:lvl7pPr marL="914400" algn="r" rtl="0" eaLnBrk="0" fontAlgn="base" hangingPunct="0">
        <a:spcBef>
          <a:spcPct val="0"/>
        </a:spcBef>
        <a:spcAft>
          <a:spcPct val="0"/>
        </a:spcAft>
        <a:defRPr sz="4000" b="1">
          <a:solidFill>
            <a:srgbClr val="151C77"/>
          </a:solidFill>
          <a:latin typeface="Arial" charset="0"/>
        </a:defRPr>
      </a:lvl7pPr>
      <a:lvl8pPr marL="1371600" algn="r" rtl="0" eaLnBrk="0" fontAlgn="base" hangingPunct="0">
        <a:spcBef>
          <a:spcPct val="0"/>
        </a:spcBef>
        <a:spcAft>
          <a:spcPct val="0"/>
        </a:spcAft>
        <a:defRPr sz="4000" b="1">
          <a:solidFill>
            <a:srgbClr val="151C77"/>
          </a:solidFill>
          <a:latin typeface="Arial" charset="0"/>
        </a:defRPr>
      </a:lvl8pPr>
      <a:lvl9pPr marL="1828800" algn="r" rtl="0" eaLnBrk="0" fontAlgn="base" hangingPunct="0">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524000" y="1981200"/>
            <a:ext cx="9144000" cy="1828800"/>
          </a:xfrm>
        </p:spPr>
        <p:txBody>
          <a:bodyPr/>
          <a:lstStyle/>
          <a:p>
            <a:pPr algn="ctr"/>
            <a:r>
              <a:rPr lang="en-US" altLang="ja-JP" sz="3600" dirty="0" err="1"/>
              <a:t>Kadena’s</a:t>
            </a:r>
            <a:r>
              <a:rPr lang="en-US" altLang="ja-JP" sz="3600" dirty="0"/>
              <a:t> Suicide Prevention </a:t>
            </a:r>
            <a:br>
              <a:rPr lang="en-US" altLang="ja-JP" sz="3600" dirty="0"/>
            </a:br>
            <a:r>
              <a:rPr lang="en-US" altLang="ja-JP" sz="3600" dirty="0"/>
              <a:t>Resiliency Tool (SPRT)</a:t>
            </a:r>
            <a:br>
              <a:rPr lang="en-US" altLang="ja-JP" sz="3600" dirty="0"/>
            </a:br>
            <a:endParaRPr lang="en-US" altLang="ja-JP" sz="3600" dirty="0"/>
          </a:p>
        </p:txBody>
      </p:sp>
      <p:sp>
        <p:nvSpPr>
          <p:cNvPr id="5122" name="Rectangle 6"/>
          <p:cNvSpPr>
            <a:spLocks noGrp="1" noChangeArrowheads="1"/>
          </p:cNvSpPr>
          <p:nvPr>
            <p:ph type="dt" sz="quarter" idx="7"/>
          </p:nvPr>
        </p:nvSpPr>
        <p:spPr>
          <a:xfrm>
            <a:off x="1524000" y="6825343"/>
            <a:ext cx="2590796" cy="304796"/>
          </a:xfrm>
        </p:spPr>
        <p:txBody>
          <a:bodyPr/>
          <a:lstStyle/>
          <a:p>
            <a:r>
              <a:rPr lang="en-US" altLang="ja-JP" dirty="0">
                <a:solidFill>
                  <a:srgbClr val="000000"/>
                </a:solidFill>
              </a:rPr>
              <a:t>19 June 2017</a:t>
            </a:r>
            <a:endParaRPr lang="ja-JP" altLang="en-US" dirty="0">
              <a:solidFill>
                <a:srgbClr val="000000"/>
              </a:solidFill>
            </a:endParaRPr>
          </a:p>
        </p:txBody>
      </p:sp>
      <p:sp>
        <p:nvSpPr>
          <p:cNvPr id="2" name="TextBox 1"/>
          <p:cNvSpPr txBox="1"/>
          <p:nvPr/>
        </p:nvSpPr>
        <p:spPr>
          <a:xfrm>
            <a:off x="9220200" y="3429000"/>
            <a:ext cx="3505200" cy="3200876"/>
          </a:xfrm>
          <a:prstGeom prst="rect">
            <a:avLst/>
          </a:prstGeom>
          <a:noFill/>
        </p:spPr>
        <p:txBody>
          <a:bodyPr wrap="square" rtlCol="0">
            <a:spAutoFit/>
          </a:bodyPr>
          <a:lstStyle/>
          <a:p>
            <a:r>
              <a:rPr lang="en-US" sz="1600" b="1" kern="0" dirty="0">
                <a:solidFill>
                  <a:srgbClr val="000000"/>
                </a:solidFill>
              </a:rPr>
              <a:t>Gena Schneider, LCSW</a:t>
            </a:r>
          </a:p>
          <a:p>
            <a:r>
              <a:rPr lang="en-US" sz="1600" b="1" kern="0" dirty="0">
                <a:solidFill>
                  <a:srgbClr val="000000"/>
                </a:solidFill>
              </a:rPr>
              <a:t>18WG/VPI	</a:t>
            </a:r>
          </a:p>
          <a:p>
            <a:endParaRPr lang="en-US" sz="1600" b="1" kern="0" dirty="0">
              <a:solidFill>
                <a:srgbClr val="000000"/>
              </a:solidFill>
            </a:endParaRPr>
          </a:p>
          <a:p>
            <a:r>
              <a:rPr lang="en-US" sz="1600" b="1" kern="0" dirty="0">
                <a:solidFill>
                  <a:srgbClr val="000000"/>
                </a:solidFill>
              </a:rPr>
              <a:t>Tom Robbins, Ph.D.</a:t>
            </a:r>
          </a:p>
          <a:p>
            <a:r>
              <a:rPr lang="en-US" sz="1600" b="1" kern="0" dirty="0">
                <a:solidFill>
                  <a:srgbClr val="000000"/>
                </a:solidFill>
              </a:rPr>
              <a:t>18WG/CVB</a:t>
            </a:r>
          </a:p>
          <a:p>
            <a:endParaRPr lang="en-US" sz="1600" b="1" kern="0" dirty="0">
              <a:solidFill>
                <a:srgbClr val="000000"/>
              </a:solidFill>
            </a:endParaRPr>
          </a:p>
          <a:p>
            <a:r>
              <a:rPr lang="en-US" sz="1600" b="1" kern="0" dirty="0">
                <a:solidFill>
                  <a:srgbClr val="000000"/>
                </a:solidFill>
              </a:rPr>
              <a:t>Capt Erik Menjivar</a:t>
            </a:r>
          </a:p>
          <a:p>
            <a:r>
              <a:rPr lang="en-US" sz="1600" b="1" kern="0" dirty="0">
                <a:solidFill>
                  <a:srgbClr val="000000"/>
                </a:solidFill>
              </a:rPr>
              <a:t>18MDOS/SGOW</a:t>
            </a:r>
            <a:r>
              <a:rPr lang="en-US" b="1" kern="0" dirty="0">
                <a:solidFill>
                  <a:srgbClr val="000000"/>
                </a:solidFill>
              </a:rPr>
              <a:t>                                 </a:t>
            </a:r>
          </a:p>
          <a:p>
            <a:endParaRPr lang="en-US" sz="2400" b="1" kern="0" dirty="0">
              <a:solidFill>
                <a:srgbClr val="000000"/>
              </a:solidFill>
            </a:endParaRPr>
          </a:p>
          <a:p>
            <a:endParaRPr lang="en-US" sz="2400" b="1" kern="0" dirty="0">
              <a:solidFill>
                <a:srgbClr val="000000"/>
              </a:solidFill>
            </a:endParaRPr>
          </a:p>
          <a:p>
            <a:r>
              <a:rPr lang="en-US" sz="2400" b="1" kern="0" dirty="0">
                <a:solidFill>
                  <a:srgbClr val="000000"/>
                </a:solidFill>
              </a:rPr>
              <a:t>                                 </a:t>
            </a:r>
            <a:endParaRPr lang="en-US" sz="2300" b="1" dirty="0"/>
          </a:p>
        </p:txBody>
      </p:sp>
    </p:spTree>
    <p:extLst>
      <p:ext uri="{BB962C8B-B14F-4D97-AF65-F5344CB8AC3E}">
        <p14:creationId xmlns:p14="http://schemas.microsoft.com/office/powerpoint/2010/main" val="115949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0" y="76200"/>
            <a:ext cx="7848600" cy="1143000"/>
          </a:xfrm>
        </p:spPr>
        <p:txBody>
          <a:bodyPr/>
          <a:lstStyle/>
          <a:p>
            <a:r>
              <a:rPr lang="en-US" dirty="0" err="1"/>
              <a:t>Kadena’s</a:t>
            </a:r>
            <a:r>
              <a:rPr lang="en-US" dirty="0"/>
              <a:t> Suicide Prevention Resiliency Tool (SPRT)</a:t>
            </a:r>
          </a:p>
        </p:txBody>
      </p:sp>
      <p:sp>
        <p:nvSpPr>
          <p:cNvPr id="5124" name="Rectangle 3"/>
          <p:cNvSpPr>
            <a:spLocks noGrp="1" noChangeArrowheads="1"/>
          </p:cNvSpPr>
          <p:nvPr>
            <p:ph idx="1"/>
          </p:nvPr>
        </p:nvSpPr>
        <p:spPr>
          <a:xfrm>
            <a:off x="457200" y="1371600"/>
            <a:ext cx="11201400" cy="4602480"/>
          </a:xfrm>
        </p:spPr>
        <p:txBody>
          <a:bodyPr/>
          <a:lstStyle/>
          <a:p>
            <a:pPr>
              <a:spcAft>
                <a:spcPts val="1200"/>
              </a:spcAft>
            </a:pPr>
            <a:r>
              <a:rPr lang="en-US" dirty="0"/>
              <a:t>Daily monitoring/check-in between unit rep &amp; SPRT Team</a:t>
            </a:r>
          </a:p>
          <a:p>
            <a:pPr lvl="1">
              <a:spcAft>
                <a:spcPts val="1200"/>
              </a:spcAft>
            </a:pPr>
            <a:r>
              <a:rPr lang="en-US" sz="2200" dirty="0"/>
              <a:t>Ideally Suicide Prevention Program Manager/Disaster Mental Health Team Chief </a:t>
            </a:r>
          </a:p>
          <a:p>
            <a:pPr>
              <a:spcAft>
                <a:spcPts val="1200"/>
              </a:spcAft>
            </a:pPr>
            <a:r>
              <a:rPr lang="en-US" dirty="0"/>
              <a:t>End “exercise” w/ preliminary unit debrief @ unit roll call/formation</a:t>
            </a:r>
          </a:p>
          <a:p>
            <a:pPr lvl="1">
              <a:spcAft>
                <a:spcPts val="1200"/>
              </a:spcAft>
            </a:pPr>
            <a:r>
              <a:rPr lang="en-US" sz="2200" dirty="0"/>
              <a:t>Complete preliminary hot-wash w/ individual players &amp; unit leadership</a:t>
            </a:r>
          </a:p>
          <a:p>
            <a:pPr>
              <a:spcAft>
                <a:spcPts val="1200"/>
              </a:spcAft>
            </a:pPr>
            <a:r>
              <a:rPr lang="en-US" dirty="0"/>
              <a:t>Hot wash w/ unit @ Commander’s Call</a:t>
            </a:r>
          </a:p>
          <a:p>
            <a:pPr lvl="1">
              <a:spcAft>
                <a:spcPts val="1200"/>
              </a:spcAft>
            </a:pPr>
            <a:r>
              <a:rPr lang="en-US" sz="2200" dirty="0"/>
              <a:t>Commend desired response/outcomes</a:t>
            </a:r>
          </a:p>
          <a:p>
            <a:pPr lvl="1">
              <a:spcAft>
                <a:spcPts val="1200"/>
              </a:spcAft>
            </a:pPr>
            <a:r>
              <a:rPr lang="en-US" sz="2200" dirty="0"/>
              <a:t>IDS members will supplement education from identified areas for growth</a:t>
            </a:r>
          </a:p>
          <a:p>
            <a:pPr lvl="1">
              <a:spcAft>
                <a:spcPts val="1200"/>
              </a:spcAft>
            </a:pPr>
            <a:endParaRPr lang="en-US" sz="2200" dirty="0"/>
          </a:p>
        </p:txBody>
      </p:sp>
    </p:spTree>
    <p:extLst>
      <p:ext uri="{BB962C8B-B14F-4D97-AF65-F5344CB8AC3E}">
        <p14:creationId xmlns:p14="http://schemas.microsoft.com/office/powerpoint/2010/main" val="511048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0" y="152400"/>
            <a:ext cx="7848600" cy="1143000"/>
          </a:xfrm>
        </p:spPr>
        <p:txBody>
          <a:bodyPr/>
          <a:lstStyle/>
          <a:p>
            <a:r>
              <a:rPr lang="en-US" sz="3200" dirty="0"/>
              <a:t> SPRT Impact</a:t>
            </a:r>
          </a:p>
        </p:txBody>
      </p:sp>
      <p:sp>
        <p:nvSpPr>
          <p:cNvPr id="2" name="Content Placeholder 1"/>
          <p:cNvSpPr>
            <a:spLocks noGrp="1"/>
          </p:cNvSpPr>
          <p:nvPr>
            <p:ph idx="1"/>
          </p:nvPr>
        </p:nvSpPr>
        <p:spPr/>
        <p:txBody>
          <a:bodyPr/>
          <a:lstStyle/>
          <a:p>
            <a:r>
              <a:rPr lang="en-US" dirty="0"/>
              <a:t>Status of Airmen (or your service members)</a:t>
            </a:r>
          </a:p>
          <a:p>
            <a:pPr lvl="1"/>
            <a:r>
              <a:rPr lang="en-US" dirty="0"/>
              <a:t>Insight into readiness and resiliency of unit members</a:t>
            </a:r>
          </a:p>
          <a:p>
            <a:pPr lvl="1"/>
            <a:r>
              <a:rPr lang="en-US" dirty="0"/>
              <a:t>Real-world setting creates more realistic and actionable data</a:t>
            </a:r>
          </a:p>
          <a:p>
            <a:pPr lvl="1"/>
            <a:r>
              <a:rPr lang="en-US" dirty="0"/>
              <a:t>IDs areas where helping agencies can support</a:t>
            </a:r>
          </a:p>
          <a:p>
            <a:r>
              <a:rPr lang="en-US" dirty="0"/>
              <a:t>  Reinforces preventative training</a:t>
            </a:r>
          </a:p>
          <a:p>
            <a:pPr lvl="1"/>
            <a:r>
              <a:rPr lang="en-US" dirty="0"/>
              <a:t>Improved understanding and implementation of risk indicators and interventions</a:t>
            </a:r>
          </a:p>
          <a:p>
            <a:pPr lvl="1"/>
            <a:r>
              <a:rPr lang="en-US" dirty="0"/>
              <a:t>Sense of inclusion and belonging</a:t>
            </a:r>
          </a:p>
          <a:p>
            <a:r>
              <a:rPr lang="en-US" dirty="0"/>
              <a:t>Capable of sparking acute need for support</a:t>
            </a:r>
          </a:p>
          <a:p>
            <a:pPr lvl="1"/>
            <a:r>
              <a:rPr lang="en-US" dirty="0"/>
              <a:t>Mental Health, Sexual Assault, Family Advocacy, etc.</a:t>
            </a:r>
          </a:p>
          <a:p>
            <a:pPr lvl="1"/>
            <a:r>
              <a:rPr lang="en-US" dirty="0"/>
              <a:t>Must be poised to respond with focused and deliberate support</a:t>
            </a:r>
          </a:p>
          <a:p>
            <a:r>
              <a:rPr lang="en-US" dirty="0"/>
              <a:t>Provider extender – empowers supervisors and peers</a:t>
            </a:r>
          </a:p>
          <a:p>
            <a:pPr marL="406400" lvl="1" indent="0">
              <a:buNone/>
            </a:pPr>
            <a:endParaRPr lang="en-US" dirty="0"/>
          </a:p>
        </p:txBody>
      </p:sp>
    </p:spTree>
    <p:extLst>
      <p:ext uri="{BB962C8B-B14F-4D97-AF65-F5344CB8AC3E}">
        <p14:creationId xmlns:p14="http://schemas.microsoft.com/office/powerpoint/2010/main" val="307111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0" y="76200"/>
            <a:ext cx="7848600" cy="1143000"/>
          </a:xfrm>
        </p:spPr>
        <p:txBody>
          <a:bodyPr/>
          <a:lstStyle/>
          <a:p>
            <a:r>
              <a:rPr lang="en-US" dirty="0"/>
              <a:t>Recent Implementation Outcomes</a:t>
            </a:r>
          </a:p>
        </p:txBody>
      </p:sp>
      <p:sp>
        <p:nvSpPr>
          <p:cNvPr id="5124" name="Rectangle 3"/>
          <p:cNvSpPr>
            <a:spLocks noGrp="1" noChangeArrowheads="1"/>
          </p:cNvSpPr>
          <p:nvPr>
            <p:ph idx="1"/>
          </p:nvPr>
        </p:nvSpPr>
        <p:spPr>
          <a:xfrm>
            <a:off x="457200" y="1371600"/>
            <a:ext cx="11201400" cy="4602480"/>
          </a:xfrm>
        </p:spPr>
        <p:txBody>
          <a:bodyPr/>
          <a:lstStyle/>
          <a:p>
            <a:pPr>
              <a:spcAft>
                <a:spcPts val="600"/>
              </a:spcAft>
            </a:pPr>
            <a:r>
              <a:rPr lang="en-US" sz="2200" dirty="0"/>
              <a:t>Selected actor was a high performer &amp; chose to amplify real experience</a:t>
            </a:r>
          </a:p>
          <a:p>
            <a:pPr lvl="1">
              <a:spcAft>
                <a:spcPts val="600"/>
              </a:spcAft>
            </a:pPr>
            <a:r>
              <a:rPr lang="en-US" dirty="0"/>
              <a:t>Day 1 – Real world events delayed implementation</a:t>
            </a:r>
          </a:p>
          <a:p>
            <a:pPr lvl="1">
              <a:spcAft>
                <a:spcPts val="600"/>
              </a:spcAft>
            </a:pPr>
            <a:r>
              <a:rPr lang="en-US" dirty="0"/>
              <a:t>Day 2 – Escalated early warning signs (wingman engaged w/ actor)</a:t>
            </a:r>
          </a:p>
          <a:p>
            <a:pPr lvl="1">
              <a:spcAft>
                <a:spcPts val="600"/>
              </a:spcAft>
            </a:pPr>
            <a:r>
              <a:rPr lang="en-US" dirty="0"/>
              <a:t>Day 3 – Desired Outcome w/ engagement of Frontline Supervisor Training</a:t>
            </a:r>
          </a:p>
          <a:p>
            <a:pPr>
              <a:spcAft>
                <a:spcPts val="600"/>
              </a:spcAft>
            </a:pPr>
            <a:r>
              <a:rPr lang="en-US" sz="2200" dirty="0"/>
              <a:t>Unit debrief &amp; preliminary hot wash</a:t>
            </a:r>
          </a:p>
          <a:p>
            <a:pPr lvl="1">
              <a:spcAft>
                <a:spcPts val="600"/>
              </a:spcAft>
            </a:pPr>
            <a:r>
              <a:rPr lang="en-US" dirty="0"/>
              <a:t>Public commendation for unit responses</a:t>
            </a:r>
          </a:p>
          <a:p>
            <a:pPr lvl="1">
              <a:spcAft>
                <a:spcPts val="600"/>
              </a:spcAft>
            </a:pPr>
            <a:r>
              <a:rPr lang="en-US" dirty="0"/>
              <a:t>Unit members 100% agreed SPRT should continue</a:t>
            </a:r>
          </a:p>
          <a:p>
            <a:pPr lvl="1">
              <a:spcAft>
                <a:spcPts val="600"/>
              </a:spcAft>
            </a:pPr>
            <a:r>
              <a:rPr lang="en-US" dirty="0"/>
              <a:t>“We learn about suicide prevention from many different areas (CBT, face-to-face, even Commander’s Calls) but we never have the chance to practice these skills.  This was a good that we were able to practice.”</a:t>
            </a:r>
          </a:p>
          <a:p>
            <a:pPr lvl="1">
              <a:spcAft>
                <a:spcPts val="600"/>
              </a:spcAft>
            </a:pPr>
            <a:r>
              <a:rPr lang="en-US" dirty="0"/>
              <a:t>Stress inoculation training &amp; builds confidence and efficacy</a:t>
            </a:r>
          </a:p>
          <a:p>
            <a:pPr lvl="1">
              <a:spcAft>
                <a:spcPts val="1200"/>
              </a:spcAft>
            </a:pPr>
            <a:endParaRPr lang="en-US" dirty="0"/>
          </a:p>
        </p:txBody>
      </p:sp>
    </p:spTree>
    <p:extLst>
      <p:ext uri="{BB962C8B-B14F-4D97-AF65-F5344CB8AC3E}">
        <p14:creationId xmlns:p14="http://schemas.microsoft.com/office/powerpoint/2010/main" val="2090634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anim calcmode="lin" valueType="num">
                                      <p:cBhvr additive="base">
                                        <p:cTn id="11"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 calcmode="lin" valueType="num">
                                      <p:cBhvr additive="base">
                                        <p:cTn id="15"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 calcmode="lin" valueType="num">
                                      <p:cBhvr additive="base">
                                        <p:cTn id="19" dur="5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anim calcmode="lin" valueType="num">
                                      <p:cBhvr additive="base">
                                        <p:cTn id="25"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24">
                                            <p:txEl>
                                              <p:pRg st="5" end="5"/>
                                            </p:txEl>
                                          </p:spTgt>
                                        </p:tgtEl>
                                        <p:attrNameLst>
                                          <p:attrName>style.visibility</p:attrName>
                                        </p:attrNameLst>
                                      </p:cBhvr>
                                      <p:to>
                                        <p:strVal val="visible"/>
                                      </p:to>
                                    </p:set>
                                    <p:anim calcmode="lin" valueType="num">
                                      <p:cBhvr additive="base">
                                        <p:cTn id="29" dur="500" fill="hold"/>
                                        <p:tgtEl>
                                          <p:spTgt spid="512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24">
                                            <p:txEl>
                                              <p:pRg st="6" end="6"/>
                                            </p:txEl>
                                          </p:spTgt>
                                        </p:tgtEl>
                                        <p:attrNameLst>
                                          <p:attrName>style.visibility</p:attrName>
                                        </p:attrNameLst>
                                      </p:cBhvr>
                                      <p:to>
                                        <p:strVal val="visible"/>
                                      </p:to>
                                    </p:set>
                                    <p:anim calcmode="lin" valueType="num">
                                      <p:cBhvr additive="base">
                                        <p:cTn id="33" dur="500" fill="hold"/>
                                        <p:tgtEl>
                                          <p:spTgt spid="512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24">
                                            <p:txEl>
                                              <p:pRg st="7" end="7"/>
                                            </p:txEl>
                                          </p:spTgt>
                                        </p:tgtEl>
                                        <p:attrNameLst>
                                          <p:attrName>style.visibility</p:attrName>
                                        </p:attrNameLst>
                                      </p:cBhvr>
                                      <p:to>
                                        <p:strVal val="visible"/>
                                      </p:to>
                                    </p:set>
                                    <p:anim calcmode="lin" valueType="num">
                                      <p:cBhvr additive="base">
                                        <p:cTn id="37" dur="500" fill="hold"/>
                                        <p:tgtEl>
                                          <p:spTgt spid="512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24">
                                            <p:txEl>
                                              <p:pRg st="8" end="8"/>
                                            </p:txEl>
                                          </p:spTgt>
                                        </p:tgtEl>
                                        <p:attrNameLst>
                                          <p:attrName>style.visibility</p:attrName>
                                        </p:attrNameLst>
                                      </p:cBhvr>
                                      <p:to>
                                        <p:strVal val="visible"/>
                                      </p:to>
                                    </p:set>
                                    <p:anim calcmode="lin" valueType="num">
                                      <p:cBhvr additive="base">
                                        <p:cTn id="41"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sz="3400" dirty="0"/>
              <a:t>Questions?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5993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0" y="76200"/>
            <a:ext cx="7848600" cy="1143000"/>
          </a:xfrm>
        </p:spPr>
        <p:txBody>
          <a:bodyPr/>
          <a:lstStyle/>
          <a:p>
            <a:r>
              <a:rPr lang="en-US" dirty="0" err="1"/>
              <a:t>Kadena’s</a:t>
            </a:r>
            <a:r>
              <a:rPr lang="en-US" dirty="0"/>
              <a:t> Suicide Prevention Resiliency Tool (SPRT)</a:t>
            </a:r>
          </a:p>
        </p:txBody>
      </p:sp>
      <p:sp>
        <p:nvSpPr>
          <p:cNvPr id="5124" name="Rectangle 3"/>
          <p:cNvSpPr>
            <a:spLocks noGrp="1" noChangeArrowheads="1"/>
          </p:cNvSpPr>
          <p:nvPr>
            <p:ph idx="1"/>
          </p:nvPr>
        </p:nvSpPr>
        <p:spPr>
          <a:xfrm>
            <a:off x="457200" y="1219200"/>
            <a:ext cx="11201400" cy="4754880"/>
          </a:xfrm>
        </p:spPr>
        <p:txBody>
          <a:bodyPr/>
          <a:lstStyle/>
          <a:p>
            <a:pPr>
              <a:spcAft>
                <a:spcPts val="1200"/>
              </a:spcAft>
            </a:pPr>
            <a:r>
              <a:rPr lang="en-US" dirty="0"/>
              <a:t>Purpose:</a:t>
            </a:r>
          </a:p>
          <a:p>
            <a:pPr lvl="1">
              <a:spcAft>
                <a:spcPts val="1200"/>
              </a:spcAft>
            </a:pPr>
            <a:r>
              <a:rPr lang="en-US" sz="2200" dirty="0"/>
              <a:t>Do Individual/Organizational baseline Emotional Intelligence (EQ) Assessment</a:t>
            </a:r>
          </a:p>
          <a:p>
            <a:pPr lvl="2">
              <a:spcAft>
                <a:spcPts val="1200"/>
              </a:spcAft>
            </a:pPr>
            <a:r>
              <a:rPr lang="en-US" dirty="0"/>
              <a:t>Baseline score – quick assessment to prime </a:t>
            </a:r>
            <a:r>
              <a:rPr lang="en-US" dirty="0" err="1"/>
              <a:t>Mbrs</a:t>
            </a:r>
            <a:r>
              <a:rPr lang="en-US" dirty="0"/>
              <a:t> for SPRT</a:t>
            </a:r>
          </a:p>
          <a:p>
            <a:pPr lvl="3">
              <a:spcAft>
                <a:spcPts val="1200"/>
              </a:spcAft>
            </a:pPr>
            <a:r>
              <a:rPr lang="en-US" dirty="0"/>
              <a:t>Completed online – </a:t>
            </a:r>
            <a:r>
              <a:rPr lang="en-US" sz="1800" dirty="0"/>
              <a:t>https://memorado.com/emotional_quotient</a:t>
            </a:r>
            <a:endParaRPr lang="en-US" dirty="0"/>
          </a:p>
          <a:p>
            <a:pPr lvl="1">
              <a:spcAft>
                <a:spcPts val="1200"/>
              </a:spcAft>
            </a:pPr>
            <a:r>
              <a:rPr lang="en-US" sz="2200" dirty="0"/>
              <a:t>High Risk Organization Frontline Supervisor Focus</a:t>
            </a:r>
          </a:p>
          <a:p>
            <a:pPr lvl="1">
              <a:spcAft>
                <a:spcPts val="1200"/>
              </a:spcAft>
            </a:pPr>
            <a:r>
              <a:rPr lang="en-US" sz="2200" dirty="0"/>
              <a:t>Promote base paradigm shift</a:t>
            </a:r>
          </a:p>
          <a:p>
            <a:pPr lvl="2">
              <a:spcAft>
                <a:spcPts val="1200"/>
              </a:spcAft>
            </a:pPr>
            <a:r>
              <a:rPr lang="en-US" sz="2200" dirty="0"/>
              <a:t>Promotion of emotional intelligence assessment and skills as a vehicle to identify Airman in distress before the statement, gesture, or act of suicide</a:t>
            </a:r>
          </a:p>
          <a:p>
            <a:pPr marL="0" indent="0">
              <a:spcAft>
                <a:spcPts val="1200"/>
              </a:spcAft>
              <a:buNone/>
            </a:pPr>
            <a:endParaRPr lang="en-US" dirty="0"/>
          </a:p>
        </p:txBody>
      </p:sp>
    </p:spTree>
    <p:extLst>
      <p:ext uri="{BB962C8B-B14F-4D97-AF65-F5344CB8AC3E}">
        <p14:creationId xmlns:p14="http://schemas.microsoft.com/office/powerpoint/2010/main" val="214830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sz="2200" dirty="0"/>
              <a:t>Assesses individual/organizations resiliency qualitatively and quantitatively in the areas of emotional intelligence and recognition of stressed/distressed airman </a:t>
            </a:r>
          </a:p>
          <a:p>
            <a:pPr>
              <a:spcAft>
                <a:spcPts val="1200"/>
              </a:spcAft>
            </a:pPr>
            <a:r>
              <a:rPr lang="en-US" sz="2200" dirty="0"/>
              <a:t>Gauges Frontline Supervisor Training/2017 Suicide Prevention objectives while providing Wing/CC a real time readiness snap shot  “Status of Airman at Risk”</a:t>
            </a:r>
          </a:p>
          <a:p>
            <a:pPr lvl="1">
              <a:spcAft>
                <a:spcPts val="1200"/>
              </a:spcAft>
            </a:pPr>
            <a:r>
              <a:rPr lang="en-US" dirty="0"/>
              <a:t>Operationalizes suicide prevention</a:t>
            </a:r>
          </a:p>
          <a:p>
            <a:pPr>
              <a:spcAft>
                <a:spcPts val="1200"/>
              </a:spcAft>
            </a:pPr>
            <a:r>
              <a:rPr lang="en-US" sz="2200" dirty="0"/>
              <a:t>ID organizational/individual protective factors, strengths, specific skills or needs through IDS/CAIB intervention</a:t>
            </a:r>
          </a:p>
          <a:p>
            <a:pPr>
              <a:spcAft>
                <a:spcPts val="1200"/>
              </a:spcAft>
            </a:pPr>
            <a:r>
              <a:rPr lang="en-US" sz="2200" dirty="0"/>
              <a:t>MTF/SQ CC determined reward for high assessment scores</a:t>
            </a:r>
          </a:p>
          <a:p>
            <a:endParaRPr lang="en-US" dirty="0"/>
          </a:p>
        </p:txBody>
      </p:sp>
      <p:sp>
        <p:nvSpPr>
          <p:cNvPr id="5" name="Rectangle 2"/>
          <p:cNvSpPr txBox="1">
            <a:spLocks noChangeArrowheads="1"/>
          </p:cNvSpPr>
          <p:nvPr/>
        </p:nvSpPr>
        <p:spPr bwMode="auto">
          <a:xfrm>
            <a:off x="3886200" y="762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0" fontAlgn="base" hangingPunct="0">
              <a:spcBef>
                <a:spcPct val="0"/>
              </a:spcBef>
              <a:spcAft>
                <a:spcPct val="0"/>
              </a:spcAft>
              <a:defRPr sz="4000" b="1">
                <a:solidFill>
                  <a:srgbClr val="151C77"/>
                </a:solidFill>
                <a:latin typeface="Arial" charset="0"/>
              </a:defRPr>
            </a:lvl6pPr>
            <a:lvl7pPr marL="914400" algn="r" rtl="0" eaLnBrk="0" fontAlgn="base" hangingPunct="0">
              <a:spcBef>
                <a:spcPct val="0"/>
              </a:spcBef>
              <a:spcAft>
                <a:spcPct val="0"/>
              </a:spcAft>
              <a:defRPr sz="4000" b="1">
                <a:solidFill>
                  <a:srgbClr val="151C77"/>
                </a:solidFill>
                <a:latin typeface="Arial" charset="0"/>
              </a:defRPr>
            </a:lvl7pPr>
            <a:lvl8pPr marL="1371600" algn="r" rtl="0" eaLnBrk="0" fontAlgn="base" hangingPunct="0">
              <a:spcBef>
                <a:spcPct val="0"/>
              </a:spcBef>
              <a:spcAft>
                <a:spcPct val="0"/>
              </a:spcAft>
              <a:defRPr sz="4000" b="1">
                <a:solidFill>
                  <a:srgbClr val="151C77"/>
                </a:solidFill>
                <a:latin typeface="Arial" charset="0"/>
              </a:defRPr>
            </a:lvl8pPr>
            <a:lvl9pPr marL="1828800" algn="r" rtl="0" eaLnBrk="0" fontAlgn="base" hangingPunct="0">
              <a:spcBef>
                <a:spcPct val="0"/>
              </a:spcBef>
              <a:spcAft>
                <a:spcPct val="0"/>
              </a:spcAft>
              <a:defRPr sz="4000" b="1">
                <a:solidFill>
                  <a:srgbClr val="151C77"/>
                </a:solidFill>
                <a:latin typeface="Arial" charset="0"/>
              </a:defRPr>
            </a:lvl9pPr>
          </a:lstStyle>
          <a:p>
            <a:r>
              <a:rPr lang="en-US" sz="3200" kern="0" dirty="0" err="1"/>
              <a:t>Kadena’s</a:t>
            </a:r>
            <a:r>
              <a:rPr lang="en-US" sz="3200" kern="0" dirty="0"/>
              <a:t> Suicide Prevention Resiliency Tool (SPRT)</a:t>
            </a:r>
          </a:p>
        </p:txBody>
      </p:sp>
    </p:spTree>
    <p:extLst>
      <p:ext uri="{BB962C8B-B14F-4D97-AF65-F5344CB8AC3E}">
        <p14:creationId xmlns:p14="http://schemas.microsoft.com/office/powerpoint/2010/main" val="1218749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SPRT Rubric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1451513"/>
            <a:ext cx="6096851" cy="3038899"/>
          </a:xfrm>
          <a:prstGeom prst="rect">
            <a:avLst/>
          </a:prstGeom>
        </p:spPr>
      </p:pic>
    </p:spTree>
    <p:extLst>
      <p:ext uri="{BB962C8B-B14F-4D97-AF65-F5344CB8AC3E}">
        <p14:creationId xmlns:p14="http://schemas.microsoft.com/office/powerpoint/2010/main" val="7684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SPRT Rubric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1451513"/>
            <a:ext cx="6096851" cy="30388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1" y="1462530"/>
            <a:ext cx="6049219" cy="477269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062" y="1284162"/>
            <a:ext cx="5953127" cy="512942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2405" y="1657386"/>
            <a:ext cx="6030167" cy="349616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5595" y="1350188"/>
            <a:ext cx="6068272" cy="274358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2253" y="1449556"/>
            <a:ext cx="6030167" cy="462027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3139" y="1624728"/>
            <a:ext cx="6039693" cy="2534004"/>
          </a:xfrm>
          <a:prstGeom prst="rect">
            <a:avLst/>
          </a:prstGeom>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l="-1" r="-384" b="20083"/>
          <a:stretch/>
        </p:blipFill>
        <p:spPr>
          <a:xfrm>
            <a:off x="2826981" y="1484300"/>
            <a:ext cx="6005500" cy="4430838"/>
          </a:xfrm>
          <a:prstGeom prst="rect">
            <a:avLst/>
          </a:prstGeom>
        </p:spPr>
      </p:pic>
    </p:spTree>
    <p:extLst>
      <p:ext uri="{BB962C8B-B14F-4D97-AF65-F5344CB8AC3E}">
        <p14:creationId xmlns:p14="http://schemas.microsoft.com/office/powerpoint/2010/main" val="31551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457200" y="1219200"/>
            <a:ext cx="11201400" cy="4754880"/>
          </a:xfrm>
        </p:spPr>
        <p:txBody>
          <a:bodyPr/>
          <a:lstStyle/>
          <a:p>
            <a:pPr>
              <a:spcAft>
                <a:spcPts val="1200"/>
              </a:spcAft>
            </a:pPr>
            <a:r>
              <a:rPr lang="en-US" dirty="0"/>
              <a:t>Process/Outcome</a:t>
            </a:r>
          </a:p>
          <a:p>
            <a:pPr lvl="1">
              <a:spcAft>
                <a:spcPts val="1200"/>
              </a:spcAft>
            </a:pPr>
            <a:r>
              <a:rPr lang="en-US" sz="2200" dirty="0" err="1"/>
              <a:t>Sq</a:t>
            </a:r>
            <a:r>
              <a:rPr lang="en-US" sz="2200" dirty="0"/>
              <a:t>/CC and CCF:  ID High Risk Flight(s) or subpopulation for 2-7 day SPRT scenario w/ identified Airman who will serve as inject</a:t>
            </a:r>
          </a:p>
          <a:p>
            <a:pPr lvl="1">
              <a:spcAft>
                <a:spcPts val="1200"/>
              </a:spcAft>
            </a:pPr>
            <a:r>
              <a:rPr lang="en-US" sz="2200" dirty="0" err="1"/>
              <a:t>Sq</a:t>
            </a:r>
            <a:r>
              <a:rPr lang="en-US" sz="2200" dirty="0"/>
              <a:t>/CC and CCF develop tailored scenario embedding SPRT to demonstrated/observed reported data points </a:t>
            </a:r>
          </a:p>
          <a:p>
            <a:pPr lvl="1">
              <a:spcAft>
                <a:spcPts val="1200"/>
              </a:spcAft>
            </a:pPr>
            <a:r>
              <a:rPr lang="en-US" sz="2200" dirty="0"/>
              <a:t>Commander’s Feedback on Program (i.e. Commander’s Call Hot wash). </a:t>
            </a:r>
          </a:p>
          <a:p>
            <a:pPr lvl="2">
              <a:spcAft>
                <a:spcPts val="1200"/>
              </a:spcAft>
            </a:pPr>
            <a:r>
              <a:rPr lang="en-US" sz="2200" dirty="0"/>
              <a:t>Recognition program – CC’s coin</a:t>
            </a:r>
          </a:p>
          <a:p>
            <a:pPr lvl="2">
              <a:spcAft>
                <a:spcPts val="1200"/>
              </a:spcAft>
            </a:pPr>
            <a:r>
              <a:rPr lang="en-US" sz="2200" dirty="0"/>
              <a:t>“Virtual lives saved”</a:t>
            </a:r>
          </a:p>
          <a:p>
            <a:endParaRPr lang="en-US" dirty="0"/>
          </a:p>
          <a:p>
            <a:pPr marL="0" indent="0">
              <a:buNone/>
            </a:pPr>
            <a:r>
              <a:rPr lang="en-US" dirty="0"/>
              <a:t> </a:t>
            </a:r>
          </a:p>
          <a:p>
            <a:endParaRPr lang="en-US" dirty="0"/>
          </a:p>
        </p:txBody>
      </p:sp>
      <p:sp>
        <p:nvSpPr>
          <p:cNvPr id="5" name="Rectangle 2"/>
          <p:cNvSpPr>
            <a:spLocks noGrp="1" noChangeArrowheads="1"/>
          </p:cNvSpPr>
          <p:nvPr>
            <p:ph type="title"/>
          </p:nvPr>
        </p:nvSpPr>
        <p:spPr>
          <a:xfrm>
            <a:off x="3810000" y="76200"/>
            <a:ext cx="7848600" cy="1143000"/>
          </a:xfrm>
        </p:spPr>
        <p:txBody>
          <a:bodyPr/>
          <a:lstStyle/>
          <a:p>
            <a:r>
              <a:rPr lang="en-US" sz="3200" dirty="0" err="1"/>
              <a:t>Kadena’s</a:t>
            </a:r>
            <a:r>
              <a:rPr lang="en-US" sz="3200" dirty="0"/>
              <a:t> Suicide Prevention Resiliency Tool (SPRT)</a:t>
            </a:r>
          </a:p>
        </p:txBody>
      </p:sp>
    </p:spTree>
    <p:extLst>
      <p:ext uri="{BB962C8B-B14F-4D97-AF65-F5344CB8AC3E}">
        <p14:creationId xmlns:p14="http://schemas.microsoft.com/office/powerpoint/2010/main" val="38197644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0480"/>
            <a:ext cx="93726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24200" y="647700"/>
            <a:ext cx="5943600" cy="369332"/>
          </a:xfrm>
          <a:prstGeom prst="rect">
            <a:avLst/>
          </a:prstGeom>
          <a:solidFill>
            <a:srgbClr val="0070C0"/>
          </a:solidFill>
        </p:spPr>
        <p:txBody>
          <a:bodyPr wrap="square" rtlCol="0">
            <a:spAutoFit/>
          </a:bodyPr>
          <a:lstStyle/>
          <a:p>
            <a:pPr algn="ctr"/>
            <a:r>
              <a:rPr lang="en-US" dirty="0" err="1">
                <a:solidFill>
                  <a:schemeClr val="bg1"/>
                </a:solidFill>
              </a:rPr>
              <a:t>Kadena’s</a:t>
            </a:r>
            <a:r>
              <a:rPr lang="en-US" dirty="0">
                <a:solidFill>
                  <a:schemeClr val="bg1"/>
                </a:solidFill>
              </a:rPr>
              <a:t> Suicide Prevention Resiliency Tool (SPRT)</a:t>
            </a:r>
          </a:p>
        </p:txBody>
      </p:sp>
      <p:sp>
        <p:nvSpPr>
          <p:cNvPr id="4" name="Rectangle 3"/>
          <p:cNvSpPr/>
          <p:nvPr/>
        </p:nvSpPr>
        <p:spPr bwMode="auto">
          <a:xfrm>
            <a:off x="1524000" y="1463040"/>
            <a:ext cx="9144000" cy="533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a:latin typeface="Arial" charset="0"/>
            </a:endParaRPr>
          </a:p>
        </p:txBody>
      </p:sp>
    </p:spTree>
    <p:extLst>
      <p:ext uri="{BB962C8B-B14F-4D97-AF65-F5344CB8AC3E}">
        <p14:creationId xmlns:p14="http://schemas.microsoft.com/office/powerpoint/2010/main" val="1425027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81000" y="1371600"/>
            <a:ext cx="8595360" cy="4754880"/>
          </a:xfrm>
        </p:spPr>
        <p:txBody>
          <a:bodyPr/>
          <a:lstStyle/>
          <a:p>
            <a:pPr marL="404813" lvl="1">
              <a:spcBef>
                <a:spcPts val="1800"/>
              </a:spcBef>
              <a:spcAft>
                <a:spcPts val="1200"/>
              </a:spcAft>
              <a:tabLst>
                <a:tab pos="404813" algn="l"/>
              </a:tabLst>
            </a:pPr>
            <a:r>
              <a:rPr lang="en-US" sz="2400" dirty="0"/>
              <a:t>Development &amp; Evolution of SPRT</a:t>
            </a:r>
          </a:p>
          <a:p>
            <a:pPr marL="404813" lvl="1">
              <a:spcBef>
                <a:spcPts val="1800"/>
              </a:spcBef>
              <a:spcAft>
                <a:spcPts val="1200"/>
              </a:spcAft>
              <a:tabLst>
                <a:tab pos="404813" algn="l"/>
              </a:tabLst>
            </a:pPr>
            <a:r>
              <a:rPr lang="en-US" sz="2400" dirty="0"/>
              <a:t>2017 Suicide Prevention Curriculum</a:t>
            </a:r>
          </a:p>
          <a:p>
            <a:pPr marL="404813" lvl="1">
              <a:spcBef>
                <a:spcPts val="1800"/>
              </a:spcBef>
              <a:spcAft>
                <a:spcPts val="1200"/>
              </a:spcAft>
              <a:tabLst>
                <a:tab pos="404813" algn="l"/>
              </a:tabLst>
            </a:pPr>
            <a:r>
              <a:rPr lang="en-US" sz="2400" dirty="0"/>
              <a:t>Operationalizing Suicide Prevention</a:t>
            </a:r>
          </a:p>
          <a:p>
            <a:pPr marL="404813" lvl="1">
              <a:spcBef>
                <a:spcPts val="1800"/>
              </a:spcBef>
              <a:spcAft>
                <a:spcPts val="1200"/>
              </a:spcAft>
              <a:tabLst>
                <a:tab pos="404813" algn="l"/>
              </a:tabLst>
            </a:pPr>
            <a:r>
              <a:rPr lang="en-US" sz="2400" dirty="0"/>
              <a:t>Suicide Prevention Resiliency Tool (Unit Leaders’ Tool)</a:t>
            </a:r>
          </a:p>
          <a:p>
            <a:pPr marL="404813" lvl="1">
              <a:spcBef>
                <a:spcPts val="1800"/>
              </a:spcBef>
              <a:spcAft>
                <a:spcPts val="1200"/>
              </a:spcAft>
              <a:tabLst>
                <a:tab pos="404813" algn="l"/>
              </a:tabLst>
            </a:pPr>
            <a:r>
              <a:rPr lang="en-US" sz="2400" dirty="0"/>
              <a:t>SPRT Impact</a:t>
            </a:r>
          </a:p>
          <a:p>
            <a:pPr marL="404813" lvl="1">
              <a:spcBef>
                <a:spcPts val="1800"/>
              </a:spcBef>
              <a:spcAft>
                <a:spcPts val="1200"/>
              </a:spcAft>
              <a:tabLst>
                <a:tab pos="404813" algn="l"/>
              </a:tabLst>
            </a:pPr>
            <a:r>
              <a:rPr lang="en-US" sz="2400" dirty="0"/>
              <a:t>Recent Implementation Outcomes</a:t>
            </a:r>
          </a:p>
        </p:txBody>
      </p:sp>
    </p:spTree>
    <p:extLst>
      <p:ext uri="{BB962C8B-B14F-4D97-AF65-F5344CB8AC3E}">
        <p14:creationId xmlns:p14="http://schemas.microsoft.com/office/powerpoint/2010/main" val="81510698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endParaRPr lang="en-US" sz="40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6169" y="1467094"/>
            <a:ext cx="4897386"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6"/>
          <p:cNvGrpSpPr>
            <a:grpSpLocks noChangeAspect="1"/>
          </p:cNvGrpSpPr>
          <p:nvPr/>
        </p:nvGrpSpPr>
        <p:grpSpPr bwMode="auto">
          <a:xfrm>
            <a:off x="76200" y="-20638"/>
            <a:ext cx="12115798" cy="7071335"/>
            <a:chOff x="0" y="-13"/>
            <a:chExt cx="5596" cy="4333"/>
          </a:xfrm>
        </p:grpSpPr>
        <p:sp>
          <p:nvSpPr>
            <p:cNvPr id="3" name="AutoShape 5"/>
            <p:cNvSpPr>
              <a:spLocks noChangeAspect="1" noChangeArrowheads="1" noTextEdit="1"/>
            </p:cNvSpPr>
            <p:nvPr/>
          </p:nvSpPr>
          <p:spPr bwMode="auto">
            <a:xfrm>
              <a:off x="0" y="0"/>
              <a:ext cx="559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 name="Group 207"/>
            <p:cNvGrpSpPr>
              <a:grpSpLocks/>
            </p:cNvGrpSpPr>
            <p:nvPr/>
          </p:nvGrpSpPr>
          <p:grpSpPr bwMode="auto">
            <a:xfrm>
              <a:off x="0" y="-13"/>
              <a:ext cx="5590" cy="3694"/>
              <a:chOff x="0" y="-13"/>
              <a:chExt cx="5590" cy="3694"/>
            </a:xfrm>
          </p:grpSpPr>
          <p:sp>
            <p:nvSpPr>
              <p:cNvPr id="1042" name="Rectangle 7"/>
              <p:cNvSpPr>
                <a:spLocks noChangeArrowheads="1"/>
              </p:cNvSpPr>
              <p:nvPr/>
            </p:nvSpPr>
            <p:spPr bwMode="auto">
              <a:xfrm>
                <a:off x="9" y="7"/>
                <a:ext cx="5581" cy="6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3" name="Rectangle 8"/>
              <p:cNvSpPr>
                <a:spLocks noChangeArrowheads="1"/>
              </p:cNvSpPr>
              <p:nvPr/>
            </p:nvSpPr>
            <p:spPr bwMode="auto">
              <a:xfrm>
                <a:off x="70" y="7"/>
                <a:ext cx="3796" cy="1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5" name="Rectangle 10"/>
              <p:cNvSpPr>
                <a:spLocks noChangeArrowheads="1"/>
              </p:cNvSpPr>
              <p:nvPr/>
            </p:nvSpPr>
            <p:spPr bwMode="auto">
              <a:xfrm>
                <a:off x="1784" y="-13"/>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1046" name="Rectangle 11"/>
              <p:cNvSpPr>
                <a:spLocks noChangeArrowheads="1"/>
              </p:cNvSpPr>
              <p:nvPr/>
            </p:nvSpPr>
            <p:spPr bwMode="auto">
              <a:xfrm>
                <a:off x="1898" y="7"/>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00"/>
                    </a:solidFill>
                    <a:latin typeface="Calibri" pitchFamily="34" charset="0"/>
                  </a:rPr>
                  <a:t> </a:t>
                </a:r>
                <a:endParaRPr lang="en-US" altLang="en-US">
                  <a:solidFill>
                    <a:srgbClr val="000000"/>
                  </a:solidFill>
                </a:endParaRPr>
              </a:p>
            </p:txBody>
          </p:sp>
          <p:sp>
            <p:nvSpPr>
              <p:cNvPr id="1047" name="Rectangle 12"/>
              <p:cNvSpPr>
                <a:spLocks noChangeArrowheads="1"/>
              </p:cNvSpPr>
              <p:nvPr/>
            </p:nvSpPr>
            <p:spPr bwMode="auto">
              <a:xfrm>
                <a:off x="1942" y="7"/>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1048" name="Rectangle 13"/>
              <p:cNvSpPr>
                <a:spLocks noChangeArrowheads="1"/>
              </p:cNvSpPr>
              <p:nvPr/>
            </p:nvSpPr>
            <p:spPr bwMode="auto">
              <a:xfrm>
                <a:off x="2379" y="7"/>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00"/>
                    </a:solidFill>
                    <a:latin typeface="Calibri" pitchFamily="34" charset="0"/>
                  </a:rPr>
                  <a:t> </a:t>
                </a:r>
                <a:endParaRPr lang="en-US" altLang="en-US">
                  <a:solidFill>
                    <a:srgbClr val="000000"/>
                  </a:solidFill>
                </a:endParaRPr>
              </a:p>
            </p:txBody>
          </p:sp>
          <p:sp>
            <p:nvSpPr>
              <p:cNvPr id="1049" name="Rectangle 14"/>
              <p:cNvSpPr>
                <a:spLocks noChangeArrowheads="1"/>
              </p:cNvSpPr>
              <p:nvPr/>
            </p:nvSpPr>
            <p:spPr bwMode="auto">
              <a:xfrm>
                <a:off x="892" y="14"/>
                <a:ext cx="3796" cy="6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rgbClr val="0C2D83"/>
                    </a:solidFill>
                  </a:rPr>
                  <a:t>18</a:t>
                </a:r>
                <a:r>
                  <a:rPr lang="en-US" sz="2000" b="1" baseline="30000" dirty="0">
                    <a:solidFill>
                      <a:srgbClr val="0C2D83"/>
                    </a:solidFill>
                  </a:rPr>
                  <a:t>th</a:t>
                </a:r>
                <a:r>
                  <a:rPr lang="en-US" sz="2000" b="1" dirty="0">
                    <a:solidFill>
                      <a:srgbClr val="0C2D83"/>
                    </a:solidFill>
                  </a:rPr>
                  <a:t> XXX Squadron</a:t>
                </a:r>
              </a:p>
              <a:p>
                <a:pPr algn="ctr"/>
                <a:r>
                  <a:rPr lang="en-US" sz="2000" b="1" dirty="0">
                    <a:solidFill>
                      <a:srgbClr val="0C2D83"/>
                    </a:solidFill>
                  </a:rPr>
                  <a:t>FST QAP Tool</a:t>
                </a:r>
              </a:p>
            </p:txBody>
          </p:sp>
          <p:sp>
            <p:nvSpPr>
              <p:cNvPr id="1050" name="Rectangle 15"/>
              <p:cNvSpPr>
                <a:spLocks noChangeArrowheads="1"/>
              </p:cNvSpPr>
              <p:nvPr/>
            </p:nvSpPr>
            <p:spPr bwMode="auto">
              <a:xfrm>
                <a:off x="1155" y="188"/>
                <a:ext cx="6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00"/>
                    </a:solidFill>
                    <a:latin typeface="Calibri" pitchFamily="34" charset="0"/>
                  </a:rPr>
                  <a:t>  </a:t>
                </a:r>
                <a:endParaRPr lang="en-US" altLang="en-US">
                  <a:solidFill>
                    <a:srgbClr val="000000"/>
                  </a:solidFill>
                </a:endParaRPr>
              </a:p>
            </p:txBody>
          </p:sp>
          <p:sp>
            <p:nvSpPr>
              <p:cNvPr id="1052" name="Rectangle 17"/>
              <p:cNvSpPr>
                <a:spLocks noChangeArrowheads="1"/>
              </p:cNvSpPr>
              <p:nvPr/>
            </p:nvSpPr>
            <p:spPr bwMode="auto">
              <a:xfrm>
                <a:off x="2852" y="188"/>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00"/>
                    </a:solidFill>
                    <a:latin typeface="Calibri" pitchFamily="34" charset="0"/>
                  </a:rPr>
                  <a:t> </a:t>
                </a:r>
                <a:endParaRPr lang="en-US" altLang="en-US">
                  <a:solidFill>
                    <a:srgbClr val="000000"/>
                  </a:solidFill>
                </a:endParaRPr>
              </a:p>
            </p:txBody>
          </p:sp>
          <p:sp>
            <p:nvSpPr>
              <p:cNvPr id="1053" name="Rectangle 18"/>
              <p:cNvSpPr>
                <a:spLocks noChangeArrowheads="1"/>
              </p:cNvSpPr>
              <p:nvPr/>
            </p:nvSpPr>
            <p:spPr bwMode="auto">
              <a:xfrm>
                <a:off x="1028" y="425"/>
                <a:ext cx="3796" cy="1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4" name="Rectangle 19"/>
              <p:cNvSpPr>
                <a:spLocks noChangeArrowheads="1"/>
              </p:cNvSpPr>
              <p:nvPr/>
            </p:nvSpPr>
            <p:spPr bwMode="auto">
              <a:xfrm>
                <a:off x="639" y="369"/>
                <a:ext cx="6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00"/>
                    </a:solidFill>
                    <a:latin typeface="Calibri" pitchFamily="34" charset="0"/>
                  </a:rPr>
                  <a:t>  </a:t>
                </a:r>
                <a:endParaRPr lang="en-US" altLang="en-US">
                  <a:solidFill>
                    <a:srgbClr val="000000"/>
                  </a:solidFill>
                </a:endParaRPr>
              </a:p>
            </p:txBody>
          </p:sp>
          <p:sp>
            <p:nvSpPr>
              <p:cNvPr id="1248" name="Rectangle 21"/>
              <p:cNvSpPr>
                <a:spLocks noChangeArrowheads="1"/>
              </p:cNvSpPr>
              <p:nvPr/>
            </p:nvSpPr>
            <p:spPr bwMode="auto">
              <a:xfrm>
                <a:off x="3298" y="369"/>
                <a:ext cx="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latin typeface="Calibri" pitchFamily="34" charset="0"/>
                  </a:rPr>
                  <a:t> </a:t>
                </a:r>
                <a:endParaRPr lang="en-US" altLang="en-US">
                  <a:solidFill>
                    <a:srgbClr val="000000"/>
                  </a:solidFill>
                </a:endParaRPr>
              </a:p>
            </p:txBody>
          </p:sp>
          <p:sp>
            <p:nvSpPr>
              <p:cNvPr id="1249" name="Rectangle 22"/>
              <p:cNvSpPr>
                <a:spLocks noChangeArrowheads="1"/>
              </p:cNvSpPr>
              <p:nvPr/>
            </p:nvSpPr>
            <p:spPr bwMode="auto">
              <a:xfrm>
                <a:off x="0" y="0"/>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0" name="Rectangle 23"/>
              <p:cNvSpPr>
                <a:spLocks noChangeArrowheads="1"/>
              </p:cNvSpPr>
              <p:nvPr/>
            </p:nvSpPr>
            <p:spPr bwMode="auto">
              <a:xfrm>
                <a:off x="0" y="0"/>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1" name="Rectangle 24"/>
              <p:cNvSpPr>
                <a:spLocks noChangeArrowheads="1"/>
              </p:cNvSpPr>
              <p:nvPr/>
            </p:nvSpPr>
            <p:spPr bwMode="auto">
              <a:xfrm>
                <a:off x="9" y="0"/>
                <a:ext cx="557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2" name="Rectangle 25"/>
              <p:cNvSpPr>
                <a:spLocks noChangeArrowheads="1"/>
              </p:cNvSpPr>
              <p:nvPr/>
            </p:nvSpPr>
            <p:spPr bwMode="auto">
              <a:xfrm>
                <a:off x="5581" y="0"/>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3" name="Rectangle 26"/>
              <p:cNvSpPr>
                <a:spLocks noChangeArrowheads="1"/>
              </p:cNvSpPr>
              <p:nvPr/>
            </p:nvSpPr>
            <p:spPr bwMode="auto">
              <a:xfrm>
                <a:off x="5581" y="0"/>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4" name="Rectangle 27"/>
              <p:cNvSpPr>
                <a:spLocks noChangeArrowheads="1"/>
              </p:cNvSpPr>
              <p:nvPr/>
            </p:nvSpPr>
            <p:spPr bwMode="auto">
              <a:xfrm>
                <a:off x="0" y="7"/>
                <a:ext cx="9" cy="6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5" name="Rectangle 28"/>
              <p:cNvSpPr>
                <a:spLocks noChangeArrowheads="1"/>
              </p:cNvSpPr>
              <p:nvPr/>
            </p:nvSpPr>
            <p:spPr bwMode="auto">
              <a:xfrm>
                <a:off x="5581" y="7"/>
                <a:ext cx="9" cy="6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6" name="Rectangle 29"/>
              <p:cNvSpPr>
                <a:spLocks noChangeArrowheads="1"/>
              </p:cNvSpPr>
              <p:nvPr/>
            </p:nvSpPr>
            <p:spPr bwMode="auto">
              <a:xfrm>
                <a:off x="9" y="640"/>
                <a:ext cx="2781"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7" name="Rectangle 30"/>
              <p:cNvSpPr>
                <a:spLocks noChangeArrowheads="1"/>
              </p:cNvSpPr>
              <p:nvPr/>
            </p:nvSpPr>
            <p:spPr bwMode="auto">
              <a:xfrm>
                <a:off x="70" y="640"/>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8" name="Rectangle 31"/>
              <p:cNvSpPr>
                <a:spLocks noChangeArrowheads="1"/>
              </p:cNvSpPr>
              <p:nvPr/>
            </p:nvSpPr>
            <p:spPr bwMode="auto">
              <a:xfrm>
                <a:off x="70" y="634"/>
                <a:ext cx="53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Organization</a:t>
                </a:r>
                <a:endParaRPr lang="en-US" altLang="en-US" dirty="0">
                  <a:solidFill>
                    <a:srgbClr val="000000"/>
                  </a:solidFill>
                </a:endParaRPr>
              </a:p>
            </p:txBody>
          </p:sp>
          <p:sp>
            <p:nvSpPr>
              <p:cNvPr id="1259" name="Rectangle 32"/>
              <p:cNvSpPr>
                <a:spLocks noChangeArrowheads="1"/>
              </p:cNvSpPr>
              <p:nvPr/>
            </p:nvSpPr>
            <p:spPr bwMode="auto">
              <a:xfrm>
                <a:off x="761" y="634"/>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1260" name="Rectangle 33"/>
              <p:cNvSpPr>
                <a:spLocks noChangeArrowheads="1"/>
              </p:cNvSpPr>
              <p:nvPr/>
            </p:nvSpPr>
            <p:spPr bwMode="auto">
              <a:xfrm>
                <a:off x="2799" y="640"/>
                <a:ext cx="2791"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1" name="Rectangle 34"/>
              <p:cNvSpPr>
                <a:spLocks noChangeArrowheads="1"/>
              </p:cNvSpPr>
              <p:nvPr/>
            </p:nvSpPr>
            <p:spPr bwMode="auto">
              <a:xfrm>
                <a:off x="2860" y="640"/>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2" name="Rectangle 35"/>
              <p:cNvSpPr>
                <a:spLocks noChangeArrowheads="1"/>
              </p:cNvSpPr>
              <p:nvPr/>
            </p:nvSpPr>
            <p:spPr bwMode="auto">
              <a:xfrm>
                <a:off x="2860" y="634"/>
                <a:ext cx="38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UNIT XXX</a:t>
                </a:r>
                <a:endParaRPr lang="en-US" altLang="en-US" dirty="0">
                  <a:solidFill>
                    <a:srgbClr val="000000"/>
                  </a:solidFill>
                </a:endParaRPr>
              </a:p>
            </p:txBody>
          </p:sp>
          <p:sp>
            <p:nvSpPr>
              <p:cNvPr id="1263" name="Rectangle 36"/>
              <p:cNvSpPr>
                <a:spLocks noChangeArrowheads="1"/>
              </p:cNvSpPr>
              <p:nvPr/>
            </p:nvSpPr>
            <p:spPr bwMode="auto">
              <a:xfrm>
                <a:off x="3245" y="634"/>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1264" name="Rectangle 37"/>
              <p:cNvSpPr>
                <a:spLocks noChangeArrowheads="1"/>
              </p:cNvSpPr>
              <p:nvPr/>
            </p:nvSpPr>
            <p:spPr bwMode="auto">
              <a:xfrm>
                <a:off x="0" y="633"/>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5" name="Rectangle 38"/>
              <p:cNvSpPr>
                <a:spLocks noChangeArrowheads="1"/>
              </p:cNvSpPr>
              <p:nvPr/>
            </p:nvSpPr>
            <p:spPr bwMode="auto">
              <a:xfrm>
                <a:off x="9" y="633"/>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6" name="Rectangle 39"/>
              <p:cNvSpPr>
                <a:spLocks noChangeArrowheads="1"/>
              </p:cNvSpPr>
              <p:nvPr/>
            </p:nvSpPr>
            <p:spPr bwMode="auto">
              <a:xfrm>
                <a:off x="2790" y="633"/>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7" name="Rectangle 40"/>
              <p:cNvSpPr>
                <a:spLocks noChangeArrowheads="1"/>
              </p:cNvSpPr>
              <p:nvPr/>
            </p:nvSpPr>
            <p:spPr bwMode="auto">
              <a:xfrm>
                <a:off x="2799" y="633"/>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8" name="Rectangle 41"/>
              <p:cNvSpPr>
                <a:spLocks noChangeArrowheads="1"/>
              </p:cNvSpPr>
              <p:nvPr/>
            </p:nvSpPr>
            <p:spPr bwMode="auto">
              <a:xfrm>
                <a:off x="5581" y="633"/>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9" name="Rectangle 42"/>
              <p:cNvSpPr>
                <a:spLocks noChangeArrowheads="1"/>
              </p:cNvSpPr>
              <p:nvPr/>
            </p:nvSpPr>
            <p:spPr bwMode="auto">
              <a:xfrm>
                <a:off x="0" y="640"/>
                <a:ext cx="9" cy="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0" name="Rectangle 43"/>
              <p:cNvSpPr>
                <a:spLocks noChangeArrowheads="1"/>
              </p:cNvSpPr>
              <p:nvPr/>
            </p:nvSpPr>
            <p:spPr bwMode="auto">
              <a:xfrm>
                <a:off x="2790" y="640"/>
                <a:ext cx="9" cy="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1" name="Rectangle 44"/>
              <p:cNvSpPr>
                <a:spLocks noChangeArrowheads="1"/>
              </p:cNvSpPr>
              <p:nvPr/>
            </p:nvSpPr>
            <p:spPr bwMode="auto">
              <a:xfrm>
                <a:off x="5581" y="640"/>
                <a:ext cx="9" cy="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2" name="Rectangle 45"/>
              <p:cNvSpPr>
                <a:spLocks noChangeArrowheads="1"/>
              </p:cNvSpPr>
              <p:nvPr/>
            </p:nvSpPr>
            <p:spPr bwMode="auto">
              <a:xfrm>
                <a:off x="9" y="779"/>
                <a:ext cx="2781" cy="1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3" name="Rectangle 46"/>
              <p:cNvSpPr>
                <a:spLocks noChangeArrowheads="1"/>
              </p:cNvSpPr>
              <p:nvPr/>
            </p:nvSpPr>
            <p:spPr bwMode="auto">
              <a:xfrm>
                <a:off x="70" y="779"/>
                <a:ext cx="2668" cy="1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4" name="Rectangle 47"/>
              <p:cNvSpPr>
                <a:spLocks noChangeArrowheads="1"/>
              </p:cNvSpPr>
              <p:nvPr/>
            </p:nvSpPr>
            <p:spPr bwMode="auto">
              <a:xfrm>
                <a:off x="70" y="773"/>
                <a:ext cx="10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Date/Dates of Scenario </a:t>
                </a:r>
                <a:endParaRPr lang="en-US" altLang="en-US">
                  <a:solidFill>
                    <a:srgbClr val="000000"/>
                  </a:solidFill>
                </a:endParaRPr>
              </a:p>
            </p:txBody>
          </p:sp>
          <p:sp>
            <p:nvSpPr>
              <p:cNvPr id="1277" name="Rectangle 48"/>
              <p:cNvSpPr>
                <a:spLocks noChangeArrowheads="1"/>
              </p:cNvSpPr>
              <p:nvPr/>
            </p:nvSpPr>
            <p:spPr bwMode="auto">
              <a:xfrm>
                <a:off x="835" y="773"/>
                <a:ext cx="70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(Start and Finish)</a:t>
                </a:r>
                <a:endParaRPr lang="en-US" altLang="en-US" dirty="0">
                  <a:solidFill>
                    <a:srgbClr val="000000"/>
                  </a:solidFill>
                </a:endParaRPr>
              </a:p>
            </p:txBody>
          </p:sp>
          <p:sp>
            <p:nvSpPr>
              <p:cNvPr id="1278" name="Rectangle 49"/>
              <p:cNvSpPr>
                <a:spLocks noChangeArrowheads="1"/>
              </p:cNvSpPr>
              <p:nvPr/>
            </p:nvSpPr>
            <p:spPr bwMode="auto">
              <a:xfrm>
                <a:off x="2248" y="773"/>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1279" name="Rectangle 50"/>
              <p:cNvSpPr>
                <a:spLocks noChangeArrowheads="1"/>
              </p:cNvSpPr>
              <p:nvPr/>
            </p:nvSpPr>
            <p:spPr bwMode="auto">
              <a:xfrm>
                <a:off x="2799" y="779"/>
                <a:ext cx="2791" cy="1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20" name="Rectangle 51"/>
              <p:cNvSpPr>
                <a:spLocks noChangeArrowheads="1"/>
              </p:cNvSpPr>
              <p:nvPr/>
            </p:nvSpPr>
            <p:spPr bwMode="auto">
              <a:xfrm>
                <a:off x="2860" y="779"/>
                <a:ext cx="2668" cy="1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21" name="Rectangle 52"/>
              <p:cNvSpPr>
                <a:spLocks noChangeArrowheads="1"/>
              </p:cNvSpPr>
              <p:nvPr/>
            </p:nvSpPr>
            <p:spPr bwMode="auto">
              <a:xfrm>
                <a:off x="2860" y="773"/>
                <a:ext cx="72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anose="020F0502020204030204" pitchFamily="34" charset="0"/>
                  </a:rPr>
                  <a:t>November 17- 19 2015</a:t>
                </a:r>
              </a:p>
              <a:p>
                <a:endParaRPr lang="en-US" altLang="en-US" sz="1300" dirty="0">
                  <a:solidFill>
                    <a:srgbClr val="000000"/>
                  </a:solidFill>
                  <a:latin typeface="Calibri" panose="020F0502020204030204" pitchFamily="34" charset="0"/>
                </a:endParaRPr>
              </a:p>
            </p:txBody>
          </p:sp>
          <p:sp>
            <p:nvSpPr>
              <p:cNvPr id="5122" name="Rectangle 53"/>
              <p:cNvSpPr>
                <a:spLocks noChangeArrowheads="1"/>
              </p:cNvSpPr>
              <p:nvPr/>
            </p:nvSpPr>
            <p:spPr bwMode="auto">
              <a:xfrm>
                <a:off x="3578" y="773"/>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125" name="Rectangle 54"/>
              <p:cNvSpPr>
                <a:spLocks noChangeArrowheads="1"/>
              </p:cNvSpPr>
              <p:nvPr/>
            </p:nvSpPr>
            <p:spPr bwMode="auto">
              <a:xfrm>
                <a:off x="3440" y="773"/>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126" name="Rectangle 55"/>
              <p:cNvSpPr>
                <a:spLocks noChangeArrowheads="1"/>
              </p:cNvSpPr>
              <p:nvPr/>
            </p:nvSpPr>
            <p:spPr bwMode="auto">
              <a:xfrm>
                <a:off x="4015" y="773"/>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27" name="Rectangle 56"/>
              <p:cNvSpPr>
                <a:spLocks noChangeArrowheads="1"/>
              </p:cNvSpPr>
              <p:nvPr/>
            </p:nvSpPr>
            <p:spPr bwMode="auto">
              <a:xfrm>
                <a:off x="0" y="765"/>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28" name="Rectangle 57"/>
              <p:cNvSpPr>
                <a:spLocks noChangeArrowheads="1"/>
              </p:cNvSpPr>
              <p:nvPr/>
            </p:nvSpPr>
            <p:spPr bwMode="auto">
              <a:xfrm>
                <a:off x="9" y="765"/>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29" name="Rectangle 58"/>
              <p:cNvSpPr>
                <a:spLocks noChangeArrowheads="1"/>
              </p:cNvSpPr>
              <p:nvPr/>
            </p:nvSpPr>
            <p:spPr bwMode="auto">
              <a:xfrm>
                <a:off x="2790" y="765"/>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0" name="Rectangle 59"/>
              <p:cNvSpPr>
                <a:spLocks noChangeArrowheads="1"/>
              </p:cNvSpPr>
              <p:nvPr/>
            </p:nvSpPr>
            <p:spPr bwMode="auto">
              <a:xfrm>
                <a:off x="2799" y="765"/>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1" name="Rectangle 60"/>
              <p:cNvSpPr>
                <a:spLocks noChangeArrowheads="1"/>
              </p:cNvSpPr>
              <p:nvPr/>
            </p:nvSpPr>
            <p:spPr bwMode="auto">
              <a:xfrm>
                <a:off x="5581" y="765"/>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2" name="Rectangle 61"/>
              <p:cNvSpPr>
                <a:spLocks noChangeArrowheads="1"/>
              </p:cNvSpPr>
              <p:nvPr/>
            </p:nvSpPr>
            <p:spPr bwMode="auto">
              <a:xfrm>
                <a:off x="0" y="772"/>
                <a:ext cx="9" cy="1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3" name="Rectangle 62"/>
              <p:cNvSpPr>
                <a:spLocks noChangeArrowheads="1"/>
              </p:cNvSpPr>
              <p:nvPr/>
            </p:nvSpPr>
            <p:spPr bwMode="auto">
              <a:xfrm>
                <a:off x="2790" y="772"/>
                <a:ext cx="9" cy="1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4" name="Rectangle 63"/>
              <p:cNvSpPr>
                <a:spLocks noChangeArrowheads="1"/>
              </p:cNvSpPr>
              <p:nvPr/>
            </p:nvSpPr>
            <p:spPr bwMode="auto">
              <a:xfrm>
                <a:off x="5581" y="772"/>
                <a:ext cx="9" cy="1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5" name="Rectangle 64"/>
              <p:cNvSpPr>
                <a:spLocks noChangeArrowheads="1"/>
              </p:cNvSpPr>
              <p:nvPr/>
            </p:nvSpPr>
            <p:spPr bwMode="auto">
              <a:xfrm>
                <a:off x="9" y="911"/>
                <a:ext cx="2781"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6" name="Rectangle 65"/>
              <p:cNvSpPr>
                <a:spLocks noChangeArrowheads="1"/>
              </p:cNvSpPr>
              <p:nvPr/>
            </p:nvSpPr>
            <p:spPr bwMode="auto">
              <a:xfrm>
                <a:off x="70" y="911"/>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37" name="Rectangle 66"/>
              <p:cNvSpPr>
                <a:spLocks noChangeArrowheads="1"/>
              </p:cNvSpPr>
              <p:nvPr/>
            </p:nvSpPr>
            <p:spPr bwMode="auto">
              <a:xfrm>
                <a:off x="70" y="905"/>
                <a:ext cx="109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Actual Length of Scenario </a:t>
                </a:r>
                <a:endParaRPr lang="en-US" altLang="en-US">
                  <a:solidFill>
                    <a:srgbClr val="000000"/>
                  </a:solidFill>
                </a:endParaRPr>
              </a:p>
            </p:txBody>
          </p:sp>
          <p:sp>
            <p:nvSpPr>
              <p:cNvPr id="5139" name="Rectangle 68"/>
              <p:cNvSpPr>
                <a:spLocks noChangeArrowheads="1"/>
              </p:cNvSpPr>
              <p:nvPr/>
            </p:nvSpPr>
            <p:spPr bwMode="auto">
              <a:xfrm>
                <a:off x="2143" y="905"/>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140" name="Rectangle 69"/>
              <p:cNvSpPr>
                <a:spLocks noChangeArrowheads="1"/>
              </p:cNvSpPr>
              <p:nvPr/>
            </p:nvSpPr>
            <p:spPr bwMode="auto">
              <a:xfrm>
                <a:off x="2799" y="911"/>
                <a:ext cx="2791"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1" name="Rectangle 70"/>
              <p:cNvSpPr>
                <a:spLocks noChangeArrowheads="1"/>
              </p:cNvSpPr>
              <p:nvPr/>
            </p:nvSpPr>
            <p:spPr bwMode="auto">
              <a:xfrm>
                <a:off x="2860" y="911"/>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2" name="Rectangle 71"/>
              <p:cNvSpPr>
                <a:spLocks noChangeArrowheads="1"/>
              </p:cNvSpPr>
              <p:nvPr/>
            </p:nvSpPr>
            <p:spPr bwMode="auto">
              <a:xfrm>
                <a:off x="2860" y="905"/>
                <a:ext cx="23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3 Day</a:t>
                </a:r>
                <a:endParaRPr lang="en-US" altLang="en-US">
                  <a:solidFill>
                    <a:srgbClr val="000000"/>
                  </a:solidFill>
                </a:endParaRPr>
              </a:p>
            </p:txBody>
          </p:sp>
          <p:sp>
            <p:nvSpPr>
              <p:cNvPr id="5143" name="Rectangle 72"/>
              <p:cNvSpPr>
                <a:spLocks noChangeArrowheads="1"/>
              </p:cNvSpPr>
              <p:nvPr/>
            </p:nvSpPr>
            <p:spPr bwMode="auto">
              <a:xfrm>
                <a:off x="3158" y="905"/>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44" name="Rectangle 73"/>
              <p:cNvSpPr>
                <a:spLocks noChangeArrowheads="1"/>
              </p:cNvSpPr>
              <p:nvPr/>
            </p:nvSpPr>
            <p:spPr bwMode="auto">
              <a:xfrm>
                <a:off x="0" y="898"/>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5" name="Rectangle 74"/>
              <p:cNvSpPr>
                <a:spLocks noChangeArrowheads="1"/>
              </p:cNvSpPr>
              <p:nvPr/>
            </p:nvSpPr>
            <p:spPr bwMode="auto">
              <a:xfrm>
                <a:off x="9" y="898"/>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6" name="Rectangle 75"/>
              <p:cNvSpPr>
                <a:spLocks noChangeArrowheads="1"/>
              </p:cNvSpPr>
              <p:nvPr/>
            </p:nvSpPr>
            <p:spPr bwMode="auto">
              <a:xfrm>
                <a:off x="2790" y="898"/>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7" name="Rectangle 76"/>
              <p:cNvSpPr>
                <a:spLocks noChangeArrowheads="1"/>
              </p:cNvSpPr>
              <p:nvPr/>
            </p:nvSpPr>
            <p:spPr bwMode="auto">
              <a:xfrm>
                <a:off x="2799" y="898"/>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8" name="Rectangle 77"/>
              <p:cNvSpPr>
                <a:spLocks noChangeArrowheads="1"/>
              </p:cNvSpPr>
              <p:nvPr/>
            </p:nvSpPr>
            <p:spPr bwMode="auto">
              <a:xfrm>
                <a:off x="5581" y="898"/>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9" name="Rectangle 78"/>
              <p:cNvSpPr>
                <a:spLocks noChangeArrowheads="1"/>
              </p:cNvSpPr>
              <p:nvPr/>
            </p:nvSpPr>
            <p:spPr bwMode="auto">
              <a:xfrm>
                <a:off x="0" y="905"/>
                <a:ext cx="9"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0" name="Rectangle 79"/>
              <p:cNvSpPr>
                <a:spLocks noChangeArrowheads="1"/>
              </p:cNvSpPr>
              <p:nvPr/>
            </p:nvSpPr>
            <p:spPr bwMode="auto">
              <a:xfrm>
                <a:off x="2790" y="905"/>
                <a:ext cx="9"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1" name="Rectangle 80"/>
              <p:cNvSpPr>
                <a:spLocks noChangeArrowheads="1"/>
              </p:cNvSpPr>
              <p:nvPr/>
            </p:nvSpPr>
            <p:spPr bwMode="auto">
              <a:xfrm>
                <a:off x="5581" y="905"/>
                <a:ext cx="9"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2" name="Rectangle 81"/>
              <p:cNvSpPr>
                <a:spLocks noChangeArrowheads="1"/>
              </p:cNvSpPr>
              <p:nvPr/>
            </p:nvSpPr>
            <p:spPr bwMode="auto">
              <a:xfrm>
                <a:off x="9" y="1044"/>
                <a:ext cx="2781" cy="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3" name="Rectangle 82"/>
              <p:cNvSpPr>
                <a:spLocks noChangeArrowheads="1"/>
              </p:cNvSpPr>
              <p:nvPr/>
            </p:nvSpPr>
            <p:spPr bwMode="auto">
              <a:xfrm>
                <a:off x="70" y="1044"/>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4" name="Rectangle 83"/>
              <p:cNvSpPr>
                <a:spLocks noChangeArrowheads="1"/>
              </p:cNvSpPr>
              <p:nvPr/>
            </p:nvSpPr>
            <p:spPr bwMode="auto">
              <a:xfrm>
                <a:off x="70" y="1037"/>
                <a:ext cx="71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Total population </a:t>
                </a:r>
                <a:endParaRPr lang="en-US" altLang="en-US">
                  <a:solidFill>
                    <a:srgbClr val="000000"/>
                  </a:solidFill>
                </a:endParaRPr>
              </a:p>
            </p:txBody>
          </p:sp>
          <p:sp>
            <p:nvSpPr>
              <p:cNvPr id="5155" name="Rectangle 84"/>
              <p:cNvSpPr>
                <a:spLocks noChangeArrowheads="1"/>
              </p:cNvSpPr>
              <p:nvPr/>
            </p:nvSpPr>
            <p:spPr bwMode="auto">
              <a:xfrm>
                <a:off x="988" y="1037"/>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156" name="Rectangle 85"/>
              <p:cNvSpPr>
                <a:spLocks noChangeArrowheads="1"/>
              </p:cNvSpPr>
              <p:nvPr/>
            </p:nvSpPr>
            <p:spPr bwMode="auto">
              <a:xfrm>
                <a:off x="70" y="1169"/>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7" name="Rectangle 86"/>
              <p:cNvSpPr>
                <a:spLocks noChangeArrowheads="1"/>
              </p:cNvSpPr>
              <p:nvPr/>
            </p:nvSpPr>
            <p:spPr bwMode="auto">
              <a:xfrm>
                <a:off x="70" y="1162"/>
                <a:ext cx="257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(includes: scenario, hot wash  participants, and organizational debrief total </a:t>
                </a:r>
                <a:endParaRPr lang="en-US" altLang="en-US" dirty="0">
                  <a:solidFill>
                    <a:srgbClr val="000000"/>
                  </a:solidFill>
                </a:endParaRPr>
              </a:p>
            </p:txBody>
          </p:sp>
          <p:sp>
            <p:nvSpPr>
              <p:cNvPr id="5158" name="Rectangle 87"/>
              <p:cNvSpPr>
                <a:spLocks noChangeArrowheads="1"/>
              </p:cNvSpPr>
              <p:nvPr/>
            </p:nvSpPr>
            <p:spPr bwMode="auto">
              <a:xfrm>
                <a:off x="70" y="1294"/>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9" name="Rectangle 88"/>
              <p:cNvSpPr>
                <a:spLocks noChangeArrowheads="1"/>
              </p:cNvSpPr>
              <p:nvPr/>
            </p:nvSpPr>
            <p:spPr bwMode="auto">
              <a:xfrm>
                <a:off x="70" y="1288"/>
                <a:ext cx="5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participants)</a:t>
                </a:r>
                <a:endParaRPr lang="en-US" altLang="en-US">
                  <a:solidFill>
                    <a:srgbClr val="000000"/>
                  </a:solidFill>
                </a:endParaRPr>
              </a:p>
            </p:txBody>
          </p:sp>
          <p:sp>
            <p:nvSpPr>
              <p:cNvPr id="5160" name="Rectangle 89"/>
              <p:cNvSpPr>
                <a:spLocks noChangeArrowheads="1"/>
              </p:cNvSpPr>
              <p:nvPr/>
            </p:nvSpPr>
            <p:spPr bwMode="auto">
              <a:xfrm>
                <a:off x="752" y="128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161" name="Rectangle 90"/>
              <p:cNvSpPr>
                <a:spLocks noChangeArrowheads="1"/>
              </p:cNvSpPr>
              <p:nvPr/>
            </p:nvSpPr>
            <p:spPr bwMode="auto">
              <a:xfrm>
                <a:off x="2799" y="1044"/>
                <a:ext cx="2791" cy="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62" name="Rectangle 91"/>
              <p:cNvSpPr>
                <a:spLocks noChangeArrowheads="1"/>
              </p:cNvSpPr>
              <p:nvPr/>
            </p:nvSpPr>
            <p:spPr bwMode="auto">
              <a:xfrm>
                <a:off x="2860" y="1044"/>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63" name="Rectangle 92"/>
              <p:cNvSpPr>
                <a:spLocks noChangeArrowheads="1"/>
              </p:cNvSpPr>
              <p:nvPr/>
            </p:nvSpPr>
            <p:spPr bwMode="auto">
              <a:xfrm>
                <a:off x="2860" y="1037"/>
                <a:ext cx="3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Scenario:</a:t>
                </a:r>
                <a:endParaRPr lang="en-US" altLang="en-US">
                  <a:solidFill>
                    <a:srgbClr val="000000"/>
                  </a:solidFill>
                </a:endParaRPr>
              </a:p>
            </p:txBody>
          </p:sp>
          <p:sp>
            <p:nvSpPr>
              <p:cNvPr id="5164" name="Rectangle 93"/>
              <p:cNvSpPr>
                <a:spLocks noChangeArrowheads="1"/>
              </p:cNvSpPr>
              <p:nvPr/>
            </p:nvSpPr>
            <p:spPr bwMode="auto">
              <a:xfrm>
                <a:off x="3359" y="1037"/>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65" name="Rectangle 94"/>
              <p:cNvSpPr>
                <a:spLocks noChangeArrowheads="1"/>
              </p:cNvSpPr>
              <p:nvPr/>
            </p:nvSpPr>
            <p:spPr bwMode="auto">
              <a:xfrm>
                <a:off x="3385" y="1037"/>
                <a:ext cx="5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5</a:t>
                </a:r>
                <a:endParaRPr lang="en-US" altLang="en-US">
                  <a:solidFill>
                    <a:srgbClr val="000000"/>
                  </a:solidFill>
                </a:endParaRPr>
              </a:p>
            </p:txBody>
          </p:sp>
          <p:sp>
            <p:nvSpPr>
              <p:cNvPr id="5166" name="Rectangle 95"/>
              <p:cNvSpPr>
                <a:spLocks noChangeArrowheads="1"/>
              </p:cNvSpPr>
              <p:nvPr/>
            </p:nvSpPr>
            <p:spPr bwMode="auto">
              <a:xfrm>
                <a:off x="3447" y="1037"/>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67" name="Rectangle 96"/>
              <p:cNvSpPr>
                <a:spLocks noChangeArrowheads="1"/>
              </p:cNvSpPr>
              <p:nvPr/>
            </p:nvSpPr>
            <p:spPr bwMode="auto">
              <a:xfrm>
                <a:off x="2860" y="1169"/>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68" name="Rectangle 97"/>
              <p:cNvSpPr>
                <a:spLocks noChangeArrowheads="1"/>
              </p:cNvSpPr>
              <p:nvPr/>
            </p:nvSpPr>
            <p:spPr bwMode="auto">
              <a:xfrm>
                <a:off x="2860" y="1162"/>
                <a:ext cx="42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Hot wash:</a:t>
                </a:r>
                <a:endParaRPr lang="en-US" altLang="en-US">
                  <a:solidFill>
                    <a:srgbClr val="000000"/>
                  </a:solidFill>
                </a:endParaRPr>
              </a:p>
            </p:txBody>
          </p:sp>
          <p:sp>
            <p:nvSpPr>
              <p:cNvPr id="5169" name="Rectangle 98"/>
              <p:cNvSpPr>
                <a:spLocks noChangeArrowheads="1"/>
              </p:cNvSpPr>
              <p:nvPr/>
            </p:nvSpPr>
            <p:spPr bwMode="auto">
              <a:xfrm>
                <a:off x="3403" y="1162"/>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70" name="Rectangle 99"/>
              <p:cNvSpPr>
                <a:spLocks noChangeArrowheads="1"/>
              </p:cNvSpPr>
              <p:nvPr/>
            </p:nvSpPr>
            <p:spPr bwMode="auto">
              <a:xfrm>
                <a:off x="3429" y="1162"/>
                <a:ext cx="10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10</a:t>
                </a:r>
                <a:endParaRPr lang="en-US" altLang="en-US">
                  <a:solidFill>
                    <a:srgbClr val="000000"/>
                  </a:solidFill>
                </a:endParaRPr>
              </a:p>
            </p:txBody>
          </p:sp>
          <p:sp>
            <p:nvSpPr>
              <p:cNvPr id="5171" name="Rectangle 100"/>
              <p:cNvSpPr>
                <a:spLocks noChangeArrowheads="1"/>
              </p:cNvSpPr>
              <p:nvPr/>
            </p:nvSpPr>
            <p:spPr bwMode="auto">
              <a:xfrm>
                <a:off x="3551" y="1162"/>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72" name="Rectangle 101"/>
              <p:cNvSpPr>
                <a:spLocks noChangeArrowheads="1"/>
              </p:cNvSpPr>
              <p:nvPr/>
            </p:nvSpPr>
            <p:spPr bwMode="auto">
              <a:xfrm>
                <a:off x="2860" y="1294"/>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73" name="Rectangle 102"/>
              <p:cNvSpPr>
                <a:spLocks noChangeArrowheads="1"/>
              </p:cNvSpPr>
              <p:nvPr/>
            </p:nvSpPr>
            <p:spPr bwMode="auto">
              <a:xfrm>
                <a:off x="2860" y="1288"/>
                <a:ext cx="97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Organizational Debrief:</a:t>
                </a:r>
                <a:endParaRPr lang="en-US" altLang="en-US">
                  <a:solidFill>
                    <a:srgbClr val="000000"/>
                  </a:solidFill>
                </a:endParaRPr>
              </a:p>
            </p:txBody>
          </p:sp>
          <p:sp>
            <p:nvSpPr>
              <p:cNvPr id="5174" name="Rectangle 103"/>
              <p:cNvSpPr>
                <a:spLocks noChangeArrowheads="1"/>
              </p:cNvSpPr>
              <p:nvPr/>
            </p:nvSpPr>
            <p:spPr bwMode="auto">
              <a:xfrm>
                <a:off x="4120" y="128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75" name="Rectangle 104"/>
              <p:cNvSpPr>
                <a:spLocks noChangeArrowheads="1"/>
              </p:cNvSpPr>
              <p:nvPr/>
            </p:nvSpPr>
            <p:spPr bwMode="auto">
              <a:xfrm>
                <a:off x="3608" y="1288"/>
                <a:ext cx="15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480</a:t>
                </a:r>
                <a:endParaRPr lang="en-US" altLang="en-US" dirty="0">
                  <a:solidFill>
                    <a:srgbClr val="000000"/>
                  </a:solidFill>
                </a:endParaRPr>
              </a:p>
            </p:txBody>
          </p:sp>
          <p:sp>
            <p:nvSpPr>
              <p:cNvPr id="5176" name="Rectangle 105"/>
              <p:cNvSpPr>
                <a:spLocks noChangeArrowheads="1"/>
              </p:cNvSpPr>
              <p:nvPr/>
            </p:nvSpPr>
            <p:spPr bwMode="auto">
              <a:xfrm>
                <a:off x="4321" y="128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177" name="Rectangle 106"/>
              <p:cNvSpPr>
                <a:spLocks noChangeArrowheads="1"/>
              </p:cNvSpPr>
              <p:nvPr/>
            </p:nvSpPr>
            <p:spPr bwMode="auto">
              <a:xfrm>
                <a:off x="0" y="1037"/>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78" name="Rectangle 107"/>
              <p:cNvSpPr>
                <a:spLocks noChangeArrowheads="1"/>
              </p:cNvSpPr>
              <p:nvPr/>
            </p:nvSpPr>
            <p:spPr bwMode="auto">
              <a:xfrm>
                <a:off x="9" y="1037"/>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79" name="Rectangle 108"/>
              <p:cNvSpPr>
                <a:spLocks noChangeArrowheads="1"/>
              </p:cNvSpPr>
              <p:nvPr/>
            </p:nvSpPr>
            <p:spPr bwMode="auto">
              <a:xfrm>
                <a:off x="2790" y="1037"/>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0" name="Rectangle 109"/>
              <p:cNvSpPr>
                <a:spLocks noChangeArrowheads="1"/>
              </p:cNvSpPr>
              <p:nvPr/>
            </p:nvSpPr>
            <p:spPr bwMode="auto">
              <a:xfrm>
                <a:off x="2799" y="1037"/>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1" name="Rectangle 110"/>
              <p:cNvSpPr>
                <a:spLocks noChangeArrowheads="1"/>
              </p:cNvSpPr>
              <p:nvPr/>
            </p:nvSpPr>
            <p:spPr bwMode="auto">
              <a:xfrm>
                <a:off x="5581" y="1037"/>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2" name="Rectangle 111"/>
              <p:cNvSpPr>
                <a:spLocks noChangeArrowheads="1"/>
              </p:cNvSpPr>
              <p:nvPr/>
            </p:nvSpPr>
            <p:spPr bwMode="auto">
              <a:xfrm>
                <a:off x="0" y="1044"/>
                <a:ext cx="9" cy="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3" name="Rectangle 112"/>
              <p:cNvSpPr>
                <a:spLocks noChangeArrowheads="1"/>
              </p:cNvSpPr>
              <p:nvPr/>
            </p:nvSpPr>
            <p:spPr bwMode="auto">
              <a:xfrm>
                <a:off x="2790" y="1044"/>
                <a:ext cx="9" cy="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4" name="Rectangle 113"/>
              <p:cNvSpPr>
                <a:spLocks noChangeArrowheads="1"/>
              </p:cNvSpPr>
              <p:nvPr/>
            </p:nvSpPr>
            <p:spPr bwMode="auto">
              <a:xfrm>
                <a:off x="5581" y="1044"/>
                <a:ext cx="9" cy="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5" name="Rectangle 114"/>
              <p:cNvSpPr>
                <a:spLocks noChangeArrowheads="1"/>
              </p:cNvSpPr>
              <p:nvPr/>
            </p:nvSpPr>
            <p:spPr bwMode="auto">
              <a:xfrm>
                <a:off x="9" y="1426"/>
                <a:ext cx="2781" cy="13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6" name="Rectangle 115"/>
              <p:cNvSpPr>
                <a:spLocks noChangeArrowheads="1"/>
              </p:cNvSpPr>
              <p:nvPr/>
            </p:nvSpPr>
            <p:spPr bwMode="auto">
              <a:xfrm>
                <a:off x="70" y="1426"/>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7" name="Rectangle 116"/>
              <p:cNvSpPr>
                <a:spLocks noChangeArrowheads="1"/>
              </p:cNvSpPr>
              <p:nvPr/>
            </p:nvSpPr>
            <p:spPr bwMode="auto">
              <a:xfrm>
                <a:off x="70" y="1420"/>
                <a:ext cx="101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QAP Tool Observations: </a:t>
                </a:r>
                <a:endParaRPr lang="en-US" altLang="en-US" dirty="0">
                  <a:solidFill>
                    <a:srgbClr val="000000"/>
                  </a:solidFill>
                </a:endParaRPr>
              </a:p>
            </p:txBody>
          </p:sp>
          <p:sp>
            <p:nvSpPr>
              <p:cNvPr id="5188" name="Rectangle 117"/>
              <p:cNvSpPr>
                <a:spLocks noChangeArrowheads="1"/>
              </p:cNvSpPr>
              <p:nvPr/>
            </p:nvSpPr>
            <p:spPr bwMode="auto">
              <a:xfrm>
                <a:off x="66" y="1559"/>
                <a:ext cx="228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(includes: Total Observed and Total Non-</a:t>
                </a:r>
                <a:r>
                  <a:rPr lang="en-US" altLang="en-US" sz="1400" dirty="0">
                    <a:solidFill>
                      <a:srgbClr val="000000"/>
                    </a:solidFill>
                    <a:latin typeface="Calibri" pitchFamily="34" charset="0"/>
                  </a:rPr>
                  <a:t>Observed in Scenario)</a:t>
                </a:r>
                <a:endParaRPr lang="en-US" altLang="en-US" sz="1400" dirty="0">
                  <a:solidFill>
                    <a:srgbClr val="000000"/>
                  </a:solidFill>
                </a:endParaRPr>
              </a:p>
              <a:p>
                <a:endParaRPr lang="en-US" altLang="en-US" sz="1400" dirty="0">
                  <a:solidFill>
                    <a:srgbClr val="000000"/>
                  </a:solidFill>
                </a:endParaRPr>
              </a:p>
              <a:p>
                <a:r>
                  <a:rPr lang="en-US" altLang="en-US" sz="1300" dirty="0">
                    <a:solidFill>
                      <a:srgbClr val="000000"/>
                    </a:solidFill>
                    <a:latin typeface="Calibri" pitchFamily="34" charset="0"/>
                  </a:rPr>
                  <a:t> </a:t>
                </a:r>
                <a:endParaRPr lang="en-US" altLang="en-US" dirty="0">
                  <a:solidFill>
                    <a:srgbClr val="000000"/>
                  </a:solidFill>
                </a:endParaRPr>
              </a:p>
            </p:txBody>
          </p:sp>
          <p:sp>
            <p:nvSpPr>
              <p:cNvPr id="5190" name="Rectangle 119"/>
              <p:cNvSpPr>
                <a:spLocks noChangeArrowheads="1"/>
              </p:cNvSpPr>
              <p:nvPr/>
            </p:nvSpPr>
            <p:spPr bwMode="auto">
              <a:xfrm>
                <a:off x="70" y="1545"/>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191" name="Rectangle 120"/>
              <p:cNvSpPr>
                <a:spLocks noChangeArrowheads="1"/>
              </p:cNvSpPr>
              <p:nvPr/>
            </p:nvSpPr>
            <p:spPr bwMode="auto">
              <a:xfrm>
                <a:off x="814" y="1545"/>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192" name="Rectangle 121"/>
              <p:cNvSpPr>
                <a:spLocks noChangeArrowheads="1"/>
              </p:cNvSpPr>
              <p:nvPr/>
            </p:nvSpPr>
            <p:spPr bwMode="auto">
              <a:xfrm>
                <a:off x="857" y="1545"/>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193" name="Rectangle 122"/>
              <p:cNvSpPr>
                <a:spLocks noChangeArrowheads="1"/>
              </p:cNvSpPr>
              <p:nvPr/>
            </p:nvSpPr>
            <p:spPr bwMode="auto">
              <a:xfrm>
                <a:off x="2012" y="1545"/>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194" name="Rectangle 123"/>
              <p:cNvSpPr>
                <a:spLocks noChangeArrowheads="1"/>
              </p:cNvSpPr>
              <p:nvPr/>
            </p:nvSpPr>
            <p:spPr bwMode="auto">
              <a:xfrm>
                <a:off x="2799" y="1426"/>
                <a:ext cx="2791" cy="13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95" name="Rectangle 124"/>
              <p:cNvSpPr>
                <a:spLocks noChangeArrowheads="1"/>
              </p:cNvSpPr>
              <p:nvPr/>
            </p:nvSpPr>
            <p:spPr bwMode="auto">
              <a:xfrm>
                <a:off x="2860" y="1426"/>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96" name="Rectangle 125"/>
              <p:cNvSpPr>
                <a:spLocks noChangeArrowheads="1"/>
              </p:cNvSpPr>
              <p:nvPr/>
            </p:nvSpPr>
            <p:spPr bwMode="auto">
              <a:xfrm>
                <a:off x="2860" y="1420"/>
                <a:ext cx="75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7 Total Observed: </a:t>
                </a:r>
                <a:endParaRPr lang="en-US" altLang="en-US">
                  <a:solidFill>
                    <a:srgbClr val="000000"/>
                  </a:solidFill>
                </a:endParaRPr>
              </a:p>
            </p:txBody>
          </p:sp>
          <p:sp>
            <p:nvSpPr>
              <p:cNvPr id="5198" name="Rectangle 127"/>
              <p:cNvSpPr>
                <a:spLocks noChangeArrowheads="1"/>
              </p:cNvSpPr>
              <p:nvPr/>
            </p:nvSpPr>
            <p:spPr bwMode="auto">
              <a:xfrm>
                <a:off x="2860" y="1552"/>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99" name="Rectangle 128"/>
              <p:cNvSpPr>
                <a:spLocks noChangeArrowheads="1"/>
              </p:cNvSpPr>
              <p:nvPr/>
            </p:nvSpPr>
            <p:spPr bwMode="auto">
              <a:xfrm>
                <a:off x="2860" y="1545"/>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00" name="Rectangle 129"/>
              <p:cNvSpPr>
                <a:spLocks noChangeArrowheads="1"/>
              </p:cNvSpPr>
              <p:nvPr/>
            </p:nvSpPr>
            <p:spPr bwMode="auto">
              <a:xfrm>
                <a:off x="2860" y="1677"/>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01" name="Rectangle 130"/>
              <p:cNvSpPr>
                <a:spLocks noChangeArrowheads="1"/>
              </p:cNvSpPr>
              <p:nvPr/>
            </p:nvSpPr>
            <p:spPr bwMode="auto">
              <a:xfrm>
                <a:off x="2860" y="1670"/>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02" name="Rectangle 131"/>
              <p:cNvSpPr>
                <a:spLocks noChangeArrowheads="1"/>
              </p:cNvSpPr>
              <p:nvPr/>
            </p:nvSpPr>
            <p:spPr bwMode="auto">
              <a:xfrm>
                <a:off x="4251" y="1670"/>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03" name="Rectangle 132"/>
              <p:cNvSpPr>
                <a:spLocks noChangeArrowheads="1"/>
              </p:cNvSpPr>
              <p:nvPr/>
            </p:nvSpPr>
            <p:spPr bwMode="auto">
              <a:xfrm>
                <a:off x="4278" y="1670"/>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04" name="Rectangle 133"/>
              <p:cNvSpPr>
                <a:spLocks noChangeArrowheads="1"/>
              </p:cNvSpPr>
              <p:nvPr/>
            </p:nvSpPr>
            <p:spPr bwMode="auto">
              <a:xfrm>
                <a:off x="3967" y="1670"/>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05" name="Rectangle 134"/>
              <p:cNvSpPr>
                <a:spLocks noChangeArrowheads="1"/>
              </p:cNvSpPr>
              <p:nvPr/>
            </p:nvSpPr>
            <p:spPr bwMode="auto">
              <a:xfrm>
                <a:off x="2860" y="1802"/>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06" name="Rectangle 135"/>
              <p:cNvSpPr>
                <a:spLocks noChangeArrowheads="1"/>
              </p:cNvSpPr>
              <p:nvPr/>
            </p:nvSpPr>
            <p:spPr bwMode="auto">
              <a:xfrm>
                <a:off x="2860" y="1796"/>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07" name="Rectangle 136"/>
              <p:cNvSpPr>
                <a:spLocks noChangeArrowheads="1"/>
              </p:cNvSpPr>
              <p:nvPr/>
            </p:nvSpPr>
            <p:spPr bwMode="auto">
              <a:xfrm>
                <a:off x="3744" y="1796"/>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09" name="Rectangle 138"/>
              <p:cNvSpPr>
                <a:spLocks noChangeArrowheads="1"/>
              </p:cNvSpPr>
              <p:nvPr/>
            </p:nvSpPr>
            <p:spPr bwMode="auto">
              <a:xfrm>
                <a:off x="2860" y="1921"/>
                <a:ext cx="55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2 Non-Observed: </a:t>
                </a:r>
                <a:endParaRPr lang="en-US" altLang="en-US" dirty="0">
                  <a:solidFill>
                    <a:srgbClr val="000000"/>
                  </a:solidFill>
                </a:endParaRPr>
              </a:p>
            </p:txBody>
          </p:sp>
          <p:sp>
            <p:nvSpPr>
              <p:cNvPr id="5210" name="Rectangle 139"/>
              <p:cNvSpPr>
                <a:spLocks noChangeArrowheads="1"/>
              </p:cNvSpPr>
              <p:nvPr/>
            </p:nvSpPr>
            <p:spPr bwMode="auto">
              <a:xfrm>
                <a:off x="3184" y="1921"/>
                <a:ext cx="3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a:t>
                </a:r>
                <a:endParaRPr lang="en-US" altLang="en-US" dirty="0">
                  <a:solidFill>
                    <a:srgbClr val="000000"/>
                  </a:solidFill>
                </a:endParaRPr>
              </a:p>
            </p:txBody>
          </p:sp>
          <p:sp>
            <p:nvSpPr>
              <p:cNvPr id="5212" name="Rectangle 141"/>
              <p:cNvSpPr>
                <a:spLocks noChangeArrowheads="1"/>
              </p:cNvSpPr>
              <p:nvPr/>
            </p:nvSpPr>
            <p:spPr bwMode="auto">
              <a:xfrm>
                <a:off x="3788" y="192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13" name="Rectangle 142"/>
              <p:cNvSpPr>
                <a:spLocks noChangeArrowheads="1"/>
              </p:cNvSpPr>
              <p:nvPr/>
            </p:nvSpPr>
            <p:spPr bwMode="auto">
              <a:xfrm>
                <a:off x="3805" y="192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14" name="Rectangle 143"/>
              <p:cNvSpPr>
                <a:spLocks noChangeArrowheads="1"/>
              </p:cNvSpPr>
              <p:nvPr/>
            </p:nvSpPr>
            <p:spPr bwMode="auto">
              <a:xfrm>
                <a:off x="3831" y="192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18" name="Rectangle 147"/>
              <p:cNvSpPr>
                <a:spLocks noChangeArrowheads="1"/>
              </p:cNvSpPr>
              <p:nvPr/>
            </p:nvSpPr>
            <p:spPr bwMode="auto">
              <a:xfrm>
                <a:off x="2860" y="2046"/>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19" name="Rectangle 148"/>
              <p:cNvSpPr>
                <a:spLocks noChangeArrowheads="1"/>
              </p:cNvSpPr>
              <p:nvPr/>
            </p:nvSpPr>
            <p:spPr bwMode="auto">
              <a:xfrm>
                <a:off x="2860" y="2178"/>
                <a:ext cx="2668" cy="1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20" name="Rectangle 149"/>
              <p:cNvSpPr>
                <a:spLocks noChangeArrowheads="1"/>
              </p:cNvSpPr>
              <p:nvPr/>
            </p:nvSpPr>
            <p:spPr bwMode="auto">
              <a:xfrm>
                <a:off x="2860" y="2171"/>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21" name="Rectangle 150"/>
              <p:cNvSpPr>
                <a:spLocks noChangeArrowheads="1"/>
              </p:cNvSpPr>
              <p:nvPr/>
            </p:nvSpPr>
            <p:spPr bwMode="auto">
              <a:xfrm>
                <a:off x="3665" y="217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22" name="Rectangle 151"/>
              <p:cNvSpPr>
                <a:spLocks noChangeArrowheads="1"/>
              </p:cNvSpPr>
              <p:nvPr/>
            </p:nvSpPr>
            <p:spPr bwMode="auto">
              <a:xfrm>
                <a:off x="3683" y="217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23" name="Rectangle 152"/>
              <p:cNvSpPr>
                <a:spLocks noChangeArrowheads="1"/>
              </p:cNvSpPr>
              <p:nvPr/>
            </p:nvSpPr>
            <p:spPr bwMode="auto">
              <a:xfrm>
                <a:off x="3709" y="2171"/>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24" name="Rectangle 153"/>
              <p:cNvSpPr>
                <a:spLocks noChangeArrowheads="1"/>
              </p:cNvSpPr>
              <p:nvPr/>
            </p:nvSpPr>
            <p:spPr bwMode="auto">
              <a:xfrm>
                <a:off x="2860" y="2296"/>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25" name="Rectangle 154"/>
              <p:cNvSpPr>
                <a:spLocks noChangeArrowheads="1"/>
              </p:cNvSpPr>
              <p:nvPr/>
            </p:nvSpPr>
            <p:spPr bwMode="auto">
              <a:xfrm>
                <a:off x="2860" y="2290"/>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26" name="Rectangle 155"/>
              <p:cNvSpPr>
                <a:spLocks noChangeArrowheads="1"/>
              </p:cNvSpPr>
              <p:nvPr/>
            </p:nvSpPr>
            <p:spPr bwMode="auto">
              <a:xfrm>
                <a:off x="2860" y="2421"/>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27" name="Rectangle 156"/>
              <p:cNvSpPr>
                <a:spLocks noChangeArrowheads="1"/>
              </p:cNvSpPr>
              <p:nvPr/>
            </p:nvSpPr>
            <p:spPr bwMode="auto">
              <a:xfrm>
                <a:off x="2860" y="2415"/>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28" name="Rectangle 157"/>
              <p:cNvSpPr>
                <a:spLocks noChangeArrowheads="1"/>
              </p:cNvSpPr>
              <p:nvPr/>
            </p:nvSpPr>
            <p:spPr bwMode="auto">
              <a:xfrm>
                <a:off x="2860" y="2547"/>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29" name="Rectangle 158"/>
              <p:cNvSpPr>
                <a:spLocks noChangeArrowheads="1"/>
              </p:cNvSpPr>
              <p:nvPr/>
            </p:nvSpPr>
            <p:spPr bwMode="auto">
              <a:xfrm>
                <a:off x="2860" y="2540"/>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30" name="Rectangle 159"/>
              <p:cNvSpPr>
                <a:spLocks noChangeArrowheads="1"/>
              </p:cNvSpPr>
              <p:nvPr/>
            </p:nvSpPr>
            <p:spPr bwMode="auto">
              <a:xfrm>
                <a:off x="2860" y="2672"/>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31" name="Rectangle 160"/>
              <p:cNvSpPr>
                <a:spLocks noChangeArrowheads="1"/>
              </p:cNvSpPr>
              <p:nvPr/>
            </p:nvSpPr>
            <p:spPr bwMode="auto">
              <a:xfrm>
                <a:off x="2860" y="2665"/>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32" name="Rectangle 161"/>
              <p:cNvSpPr>
                <a:spLocks noChangeArrowheads="1"/>
              </p:cNvSpPr>
              <p:nvPr/>
            </p:nvSpPr>
            <p:spPr bwMode="auto">
              <a:xfrm>
                <a:off x="4741" y="2665"/>
                <a:ext cx="4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33" name="Rectangle 162"/>
              <p:cNvSpPr>
                <a:spLocks noChangeArrowheads="1"/>
              </p:cNvSpPr>
              <p:nvPr/>
            </p:nvSpPr>
            <p:spPr bwMode="auto">
              <a:xfrm>
                <a:off x="4794" y="2665"/>
                <a:ext cx="4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34" name="Rectangle 163"/>
              <p:cNvSpPr>
                <a:spLocks noChangeArrowheads="1"/>
              </p:cNvSpPr>
              <p:nvPr/>
            </p:nvSpPr>
            <p:spPr bwMode="auto">
              <a:xfrm>
                <a:off x="4837" y="2665"/>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35" name="Rectangle 164"/>
              <p:cNvSpPr>
                <a:spLocks noChangeArrowheads="1"/>
              </p:cNvSpPr>
              <p:nvPr/>
            </p:nvSpPr>
            <p:spPr bwMode="auto">
              <a:xfrm>
                <a:off x="0" y="141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36" name="Rectangle 165"/>
              <p:cNvSpPr>
                <a:spLocks noChangeArrowheads="1"/>
              </p:cNvSpPr>
              <p:nvPr/>
            </p:nvSpPr>
            <p:spPr bwMode="auto">
              <a:xfrm>
                <a:off x="9" y="1419"/>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37" name="Rectangle 166"/>
              <p:cNvSpPr>
                <a:spLocks noChangeArrowheads="1"/>
              </p:cNvSpPr>
              <p:nvPr/>
            </p:nvSpPr>
            <p:spPr bwMode="auto">
              <a:xfrm>
                <a:off x="2790" y="141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38" name="Rectangle 167"/>
              <p:cNvSpPr>
                <a:spLocks noChangeArrowheads="1"/>
              </p:cNvSpPr>
              <p:nvPr/>
            </p:nvSpPr>
            <p:spPr bwMode="auto">
              <a:xfrm>
                <a:off x="2799" y="1419"/>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39" name="Rectangle 168"/>
              <p:cNvSpPr>
                <a:spLocks noChangeArrowheads="1"/>
              </p:cNvSpPr>
              <p:nvPr/>
            </p:nvSpPr>
            <p:spPr bwMode="auto">
              <a:xfrm>
                <a:off x="5581" y="141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0" name="Rectangle 169"/>
              <p:cNvSpPr>
                <a:spLocks noChangeArrowheads="1"/>
              </p:cNvSpPr>
              <p:nvPr/>
            </p:nvSpPr>
            <p:spPr bwMode="auto">
              <a:xfrm>
                <a:off x="0" y="1426"/>
                <a:ext cx="9"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1" name="Rectangle 170"/>
              <p:cNvSpPr>
                <a:spLocks noChangeArrowheads="1"/>
              </p:cNvSpPr>
              <p:nvPr/>
            </p:nvSpPr>
            <p:spPr bwMode="auto">
              <a:xfrm>
                <a:off x="2790" y="1426"/>
                <a:ext cx="9"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2" name="Rectangle 171"/>
              <p:cNvSpPr>
                <a:spLocks noChangeArrowheads="1"/>
              </p:cNvSpPr>
              <p:nvPr/>
            </p:nvSpPr>
            <p:spPr bwMode="auto">
              <a:xfrm>
                <a:off x="5581" y="1426"/>
                <a:ext cx="9" cy="13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3" name="Rectangle 172"/>
              <p:cNvSpPr>
                <a:spLocks noChangeArrowheads="1"/>
              </p:cNvSpPr>
              <p:nvPr/>
            </p:nvSpPr>
            <p:spPr bwMode="auto">
              <a:xfrm>
                <a:off x="9" y="2804"/>
                <a:ext cx="2781" cy="8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4" name="Rectangle 173"/>
              <p:cNvSpPr>
                <a:spLocks noChangeArrowheads="1"/>
              </p:cNvSpPr>
              <p:nvPr/>
            </p:nvSpPr>
            <p:spPr bwMode="auto">
              <a:xfrm>
                <a:off x="70" y="2804"/>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5" name="Rectangle 174"/>
              <p:cNvSpPr>
                <a:spLocks noChangeArrowheads="1"/>
              </p:cNvSpPr>
              <p:nvPr/>
            </p:nvSpPr>
            <p:spPr bwMode="auto">
              <a:xfrm>
                <a:off x="70" y="2798"/>
                <a:ext cx="144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Recommendations: </a:t>
                </a:r>
                <a:r>
                  <a:rPr lang="en-US" altLang="en-US" sz="1300" dirty="0">
                    <a:solidFill>
                      <a:srgbClr val="000000"/>
                    </a:solidFill>
                    <a:latin typeface="Calibri" pitchFamily="34" charset="0"/>
                  </a:rPr>
                  <a:t>(includes lessons learned)</a:t>
                </a:r>
                <a:endParaRPr lang="en-US" altLang="en-US" dirty="0">
                  <a:solidFill>
                    <a:srgbClr val="000000"/>
                  </a:solidFill>
                </a:endParaRPr>
              </a:p>
            </p:txBody>
          </p:sp>
          <p:sp>
            <p:nvSpPr>
              <p:cNvPr id="5246" name="Rectangle 175"/>
              <p:cNvSpPr>
                <a:spLocks noChangeArrowheads="1"/>
              </p:cNvSpPr>
              <p:nvPr/>
            </p:nvSpPr>
            <p:spPr bwMode="auto">
              <a:xfrm>
                <a:off x="756" y="2798"/>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47" name="Rectangle 176"/>
              <p:cNvSpPr>
                <a:spLocks noChangeArrowheads="1"/>
              </p:cNvSpPr>
              <p:nvPr/>
            </p:nvSpPr>
            <p:spPr bwMode="auto">
              <a:xfrm>
                <a:off x="2519" y="279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sp>
            <p:nvSpPr>
              <p:cNvPr id="5250" name="Rectangle 179"/>
              <p:cNvSpPr>
                <a:spLocks noChangeArrowheads="1"/>
              </p:cNvSpPr>
              <p:nvPr/>
            </p:nvSpPr>
            <p:spPr bwMode="auto">
              <a:xfrm>
                <a:off x="70" y="3055"/>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9" name="Rectangle 178"/>
              <p:cNvSpPr>
                <a:spLocks noChangeArrowheads="1"/>
              </p:cNvSpPr>
              <p:nvPr/>
            </p:nvSpPr>
            <p:spPr bwMode="auto">
              <a:xfrm>
                <a:off x="203" y="2111"/>
                <a:ext cx="136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(includes: lessons learned </a:t>
                </a:r>
                <a:endParaRPr lang="en-US" altLang="en-US" sz="1400" dirty="0">
                  <a:solidFill>
                    <a:srgbClr val="000000"/>
                  </a:solidFill>
                </a:endParaRPr>
              </a:p>
              <a:p>
                <a:r>
                  <a:rPr lang="en-US" altLang="en-US" sz="1300" dirty="0">
                    <a:solidFill>
                      <a:srgbClr val="000000"/>
                    </a:solidFill>
                    <a:latin typeface="Calibri" pitchFamily="34" charset="0"/>
                  </a:rPr>
                  <a:t>Positive and Negative, How did this activity </a:t>
                </a:r>
                <a:endParaRPr lang="en-US" altLang="en-US" dirty="0">
                  <a:solidFill>
                    <a:srgbClr val="000000"/>
                  </a:solidFill>
                </a:endParaRPr>
              </a:p>
            </p:txBody>
          </p:sp>
          <p:sp>
            <p:nvSpPr>
              <p:cNvPr id="5252" name="Rectangle 181"/>
              <p:cNvSpPr>
                <a:spLocks noChangeArrowheads="1"/>
              </p:cNvSpPr>
              <p:nvPr/>
            </p:nvSpPr>
            <p:spPr bwMode="auto">
              <a:xfrm>
                <a:off x="70" y="3180"/>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53" name="Rectangle 182"/>
              <p:cNvSpPr>
                <a:spLocks noChangeArrowheads="1"/>
              </p:cNvSpPr>
              <p:nvPr/>
            </p:nvSpPr>
            <p:spPr bwMode="auto">
              <a:xfrm>
                <a:off x="70" y="3173"/>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54" name="Rectangle 183"/>
              <p:cNvSpPr>
                <a:spLocks noChangeArrowheads="1"/>
              </p:cNvSpPr>
              <p:nvPr/>
            </p:nvSpPr>
            <p:spPr bwMode="auto">
              <a:xfrm>
                <a:off x="70" y="3305"/>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55" name="Rectangle 184"/>
              <p:cNvSpPr>
                <a:spLocks noChangeArrowheads="1"/>
              </p:cNvSpPr>
              <p:nvPr/>
            </p:nvSpPr>
            <p:spPr bwMode="auto">
              <a:xfrm>
                <a:off x="70" y="3298"/>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56" name="Rectangle 185"/>
              <p:cNvSpPr>
                <a:spLocks noChangeArrowheads="1"/>
              </p:cNvSpPr>
              <p:nvPr/>
            </p:nvSpPr>
            <p:spPr bwMode="auto">
              <a:xfrm>
                <a:off x="892" y="329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57" name="Rectangle 186"/>
              <p:cNvSpPr>
                <a:spLocks noChangeArrowheads="1"/>
              </p:cNvSpPr>
              <p:nvPr/>
            </p:nvSpPr>
            <p:spPr bwMode="auto">
              <a:xfrm>
                <a:off x="2799" y="2804"/>
                <a:ext cx="2791" cy="8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58" name="Rectangle 187"/>
              <p:cNvSpPr>
                <a:spLocks noChangeArrowheads="1"/>
              </p:cNvSpPr>
              <p:nvPr/>
            </p:nvSpPr>
            <p:spPr bwMode="auto">
              <a:xfrm>
                <a:off x="2860" y="2804"/>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59" name="Rectangle 188"/>
              <p:cNvSpPr>
                <a:spLocks noChangeArrowheads="1"/>
              </p:cNvSpPr>
              <p:nvPr/>
            </p:nvSpPr>
            <p:spPr bwMode="auto">
              <a:xfrm>
                <a:off x="2860" y="2798"/>
                <a:ext cx="4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Narrative:</a:t>
                </a:r>
                <a:endParaRPr lang="en-US" altLang="en-US">
                  <a:solidFill>
                    <a:srgbClr val="000000"/>
                  </a:solidFill>
                </a:endParaRPr>
              </a:p>
            </p:txBody>
          </p:sp>
          <p:sp>
            <p:nvSpPr>
              <p:cNvPr id="5260" name="Rectangle 189"/>
              <p:cNvSpPr>
                <a:spLocks noChangeArrowheads="1"/>
              </p:cNvSpPr>
              <p:nvPr/>
            </p:nvSpPr>
            <p:spPr bwMode="auto">
              <a:xfrm>
                <a:off x="3403" y="279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srgbClr val="000000"/>
                  </a:solidFill>
                </a:endParaRPr>
              </a:p>
            </p:txBody>
          </p:sp>
          <p:sp>
            <p:nvSpPr>
              <p:cNvPr id="5261" name="Rectangle 190"/>
              <p:cNvSpPr>
                <a:spLocks noChangeArrowheads="1"/>
              </p:cNvSpPr>
              <p:nvPr/>
            </p:nvSpPr>
            <p:spPr bwMode="auto">
              <a:xfrm>
                <a:off x="3429" y="279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62" name="Rectangle 191"/>
              <p:cNvSpPr>
                <a:spLocks noChangeArrowheads="1"/>
              </p:cNvSpPr>
              <p:nvPr/>
            </p:nvSpPr>
            <p:spPr bwMode="auto">
              <a:xfrm>
                <a:off x="3455" y="2798"/>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63" name="Rectangle 192"/>
              <p:cNvSpPr>
                <a:spLocks noChangeArrowheads="1"/>
              </p:cNvSpPr>
              <p:nvPr/>
            </p:nvSpPr>
            <p:spPr bwMode="auto">
              <a:xfrm>
                <a:off x="2860" y="2929"/>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64" name="Rectangle 193"/>
              <p:cNvSpPr>
                <a:spLocks noChangeArrowheads="1"/>
              </p:cNvSpPr>
              <p:nvPr/>
            </p:nvSpPr>
            <p:spPr bwMode="auto">
              <a:xfrm>
                <a:off x="2860" y="2923"/>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65" name="Rectangle 194"/>
              <p:cNvSpPr>
                <a:spLocks noChangeArrowheads="1"/>
              </p:cNvSpPr>
              <p:nvPr/>
            </p:nvSpPr>
            <p:spPr bwMode="auto">
              <a:xfrm>
                <a:off x="3726" y="2923"/>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5266" name="Rectangle 195"/>
              <p:cNvSpPr>
                <a:spLocks noChangeArrowheads="1"/>
              </p:cNvSpPr>
              <p:nvPr/>
            </p:nvSpPr>
            <p:spPr bwMode="auto">
              <a:xfrm>
                <a:off x="2860" y="3055"/>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67" name="Rectangle 196"/>
              <p:cNvSpPr>
                <a:spLocks noChangeArrowheads="1"/>
              </p:cNvSpPr>
              <p:nvPr/>
            </p:nvSpPr>
            <p:spPr bwMode="auto">
              <a:xfrm>
                <a:off x="2860" y="304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srgbClr val="000000"/>
                  </a:solidFill>
                </a:endParaRPr>
              </a:p>
            </p:txBody>
          </p:sp>
          <p:sp>
            <p:nvSpPr>
              <p:cNvPr id="5268" name="Rectangle 197"/>
              <p:cNvSpPr>
                <a:spLocks noChangeArrowheads="1"/>
              </p:cNvSpPr>
              <p:nvPr/>
            </p:nvSpPr>
            <p:spPr bwMode="auto">
              <a:xfrm>
                <a:off x="3298" y="304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69" name="Rectangle 198"/>
              <p:cNvSpPr>
                <a:spLocks noChangeArrowheads="1"/>
              </p:cNvSpPr>
              <p:nvPr/>
            </p:nvSpPr>
            <p:spPr bwMode="auto">
              <a:xfrm>
                <a:off x="2860" y="3180"/>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70" name="Rectangle 199"/>
              <p:cNvSpPr>
                <a:spLocks noChangeArrowheads="1"/>
              </p:cNvSpPr>
              <p:nvPr/>
            </p:nvSpPr>
            <p:spPr bwMode="auto">
              <a:xfrm>
                <a:off x="2860" y="3173"/>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71" name="Rectangle 200"/>
              <p:cNvSpPr>
                <a:spLocks noChangeArrowheads="1"/>
              </p:cNvSpPr>
              <p:nvPr/>
            </p:nvSpPr>
            <p:spPr bwMode="auto">
              <a:xfrm>
                <a:off x="2860" y="3305"/>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72" name="Rectangle 201"/>
              <p:cNvSpPr>
                <a:spLocks noChangeArrowheads="1"/>
              </p:cNvSpPr>
              <p:nvPr/>
            </p:nvSpPr>
            <p:spPr bwMode="auto">
              <a:xfrm>
                <a:off x="2860" y="3298"/>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73" name="Rectangle 202"/>
              <p:cNvSpPr>
                <a:spLocks noChangeArrowheads="1"/>
              </p:cNvSpPr>
              <p:nvPr/>
            </p:nvSpPr>
            <p:spPr bwMode="auto">
              <a:xfrm>
                <a:off x="2860" y="3430"/>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74" name="Rectangle 203"/>
              <p:cNvSpPr>
                <a:spLocks noChangeArrowheads="1"/>
              </p:cNvSpPr>
              <p:nvPr/>
            </p:nvSpPr>
            <p:spPr bwMode="auto">
              <a:xfrm>
                <a:off x="2860" y="3424"/>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75" name="Rectangle 204"/>
              <p:cNvSpPr>
                <a:spLocks noChangeArrowheads="1"/>
              </p:cNvSpPr>
              <p:nvPr/>
            </p:nvSpPr>
            <p:spPr bwMode="auto">
              <a:xfrm>
                <a:off x="2860" y="3556"/>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76" name="Rectangle 205"/>
              <p:cNvSpPr>
                <a:spLocks noChangeArrowheads="1"/>
              </p:cNvSpPr>
              <p:nvPr/>
            </p:nvSpPr>
            <p:spPr bwMode="auto">
              <a:xfrm>
                <a:off x="2860" y="3549"/>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5277" name="Rectangle 206"/>
              <p:cNvSpPr>
                <a:spLocks noChangeArrowheads="1"/>
              </p:cNvSpPr>
              <p:nvPr/>
            </p:nvSpPr>
            <p:spPr bwMode="auto">
              <a:xfrm>
                <a:off x="0" y="2797"/>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97" name="Rectangle 126"/>
              <p:cNvSpPr>
                <a:spLocks noChangeArrowheads="1"/>
              </p:cNvSpPr>
              <p:nvPr/>
            </p:nvSpPr>
            <p:spPr bwMode="auto">
              <a:xfrm>
                <a:off x="2866" y="1566"/>
                <a:ext cx="267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dirty="0">
                    <a:solidFill>
                      <a:srgbClr val="000000"/>
                    </a:solidFill>
                    <a:latin typeface="Calibri" panose="020F0502020204030204" pitchFamily="34" charset="0"/>
                  </a:rPr>
                  <a:t>constant fatigue, neglecting responsibilities, lateness for work, family problems, financial issues, decreased efficiency and productivity</a:t>
                </a:r>
                <a:endParaRPr lang="en-US" altLang="en-US" sz="1400" dirty="0">
                  <a:solidFill>
                    <a:srgbClr val="000000"/>
                  </a:solidFill>
                </a:endParaRPr>
              </a:p>
            </p:txBody>
          </p:sp>
          <p:sp>
            <p:nvSpPr>
              <p:cNvPr id="5215" name="Rectangle 144"/>
              <p:cNvSpPr>
                <a:spLocks noChangeArrowheads="1"/>
              </p:cNvSpPr>
              <p:nvPr/>
            </p:nvSpPr>
            <p:spPr bwMode="auto">
              <a:xfrm>
                <a:off x="2878" y="2063"/>
                <a:ext cx="2607"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One supervisor did not engage member to determine behavioral issues  </a:t>
                </a:r>
                <a:r>
                  <a:rPr lang="en-US" altLang="en-US" sz="1400" dirty="0">
                    <a:solidFill>
                      <a:srgbClr val="000000"/>
                    </a:solidFill>
                    <a:latin typeface="Calibri" pitchFamily="34" charset="0"/>
                  </a:rPr>
                  <a:t>demonstrated. </a:t>
                </a:r>
              </a:p>
              <a:p>
                <a:r>
                  <a:rPr lang="en-US" altLang="en-US" sz="1400" dirty="0">
                    <a:solidFill>
                      <a:srgbClr val="000000"/>
                    </a:solidFill>
                    <a:latin typeface="Calibri" pitchFamily="34" charset="0"/>
                  </a:rPr>
                  <a:t>One supervisor engaged with member and provided constructive criticism and  feedback, however, the supervisor never asked  why, which would have prompted more  communication and issue discovery.</a:t>
                </a:r>
                <a:endParaRPr lang="en-US" altLang="en-US" dirty="0">
                  <a:solidFill>
                    <a:srgbClr val="000000"/>
                  </a:solidFill>
                </a:endParaRPr>
              </a:p>
            </p:txBody>
          </p:sp>
          <p:sp>
            <p:nvSpPr>
              <p:cNvPr id="5251" name="Rectangle 180"/>
              <p:cNvSpPr>
                <a:spLocks noChangeArrowheads="1"/>
              </p:cNvSpPr>
              <p:nvPr/>
            </p:nvSpPr>
            <p:spPr bwMode="auto">
              <a:xfrm>
                <a:off x="70" y="3048"/>
                <a:ext cx="232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help/not help organizational leadership? Would you recommend this program to other organizations?)</a:t>
                </a:r>
                <a:endParaRPr lang="en-US" altLang="en-US" sz="1400" dirty="0">
                  <a:solidFill>
                    <a:srgbClr val="000000"/>
                  </a:solidFill>
                </a:endParaRPr>
              </a:p>
              <a:p>
                <a:r>
                  <a:rPr lang="en-US" altLang="en-US" sz="1300" dirty="0">
                    <a:solidFill>
                      <a:srgbClr val="000000"/>
                    </a:solidFill>
                    <a:latin typeface="Calibri" pitchFamily="34" charset="0"/>
                  </a:rPr>
                  <a:t> </a:t>
                </a:r>
                <a:endParaRPr lang="en-US" altLang="en-US" sz="1400" dirty="0">
                  <a:solidFill>
                    <a:srgbClr val="000000"/>
                  </a:solidFill>
                </a:endParaRPr>
              </a:p>
              <a:p>
                <a:r>
                  <a:rPr lang="en-US" altLang="en-US" sz="1300" dirty="0">
                    <a:solidFill>
                      <a:srgbClr val="000000"/>
                    </a:solidFill>
                    <a:latin typeface="Calibri" pitchFamily="34" charset="0"/>
                  </a:rPr>
                  <a:t> </a:t>
                </a:r>
                <a:endParaRPr lang="en-US" altLang="en-US" dirty="0">
                  <a:solidFill>
                    <a:srgbClr val="000000"/>
                  </a:solidFill>
                </a:endParaRPr>
              </a:p>
            </p:txBody>
          </p:sp>
        </p:grpSp>
        <p:sp>
          <p:nvSpPr>
            <p:cNvPr id="5" name="Rectangle 208"/>
            <p:cNvSpPr>
              <a:spLocks noChangeArrowheads="1"/>
            </p:cNvSpPr>
            <p:nvPr/>
          </p:nvSpPr>
          <p:spPr bwMode="auto">
            <a:xfrm>
              <a:off x="9" y="2797"/>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Rectangle 209"/>
            <p:cNvSpPr>
              <a:spLocks noChangeArrowheads="1"/>
            </p:cNvSpPr>
            <p:nvPr/>
          </p:nvSpPr>
          <p:spPr bwMode="auto">
            <a:xfrm>
              <a:off x="2790" y="2797"/>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Rectangle 210"/>
            <p:cNvSpPr>
              <a:spLocks noChangeArrowheads="1"/>
            </p:cNvSpPr>
            <p:nvPr/>
          </p:nvSpPr>
          <p:spPr bwMode="auto">
            <a:xfrm>
              <a:off x="2799" y="2797"/>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Rectangle 211"/>
            <p:cNvSpPr>
              <a:spLocks noChangeArrowheads="1"/>
            </p:cNvSpPr>
            <p:nvPr/>
          </p:nvSpPr>
          <p:spPr bwMode="auto">
            <a:xfrm>
              <a:off x="5581" y="2797"/>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212"/>
            <p:cNvSpPr>
              <a:spLocks noChangeArrowheads="1"/>
            </p:cNvSpPr>
            <p:nvPr/>
          </p:nvSpPr>
          <p:spPr bwMode="auto">
            <a:xfrm>
              <a:off x="0" y="2804"/>
              <a:ext cx="9" cy="8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213"/>
            <p:cNvSpPr>
              <a:spLocks noChangeArrowheads="1"/>
            </p:cNvSpPr>
            <p:nvPr/>
          </p:nvSpPr>
          <p:spPr bwMode="auto">
            <a:xfrm>
              <a:off x="2790" y="2804"/>
              <a:ext cx="9" cy="8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Rectangle 214"/>
            <p:cNvSpPr>
              <a:spLocks noChangeArrowheads="1"/>
            </p:cNvSpPr>
            <p:nvPr/>
          </p:nvSpPr>
          <p:spPr bwMode="auto">
            <a:xfrm>
              <a:off x="5581" y="2804"/>
              <a:ext cx="9" cy="8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Rectangle 215"/>
            <p:cNvSpPr>
              <a:spLocks noChangeArrowheads="1"/>
            </p:cNvSpPr>
            <p:nvPr/>
          </p:nvSpPr>
          <p:spPr bwMode="auto">
            <a:xfrm>
              <a:off x="9" y="3688"/>
              <a:ext cx="2781" cy="5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Rectangle 216"/>
            <p:cNvSpPr>
              <a:spLocks noChangeArrowheads="1"/>
            </p:cNvSpPr>
            <p:nvPr/>
          </p:nvSpPr>
          <p:spPr bwMode="auto">
            <a:xfrm>
              <a:off x="70" y="3688"/>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Rectangle 217"/>
            <p:cNvSpPr>
              <a:spLocks noChangeArrowheads="1"/>
            </p:cNvSpPr>
            <p:nvPr/>
          </p:nvSpPr>
          <p:spPr bwMode="auto">
            <a:xfrm>
              <a:off x="70" y="3681"/>
              <a:ext cx="49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IDS Referral</a:t>
              </a:r>
              <a:endParaRPr lang="en-US" altLang="en-US">
                <a:solidFill>
                  <a:srgbClr val="000000"/>
                </a:solidFill>
              </a:endParaRPr>
            </a:p>
          </p:txBody>
        </p:sp>
        <p:sp>
          <p:nvSpPr>
            <p:cNvPr id="15" name="Rectangle 218"/>
            <p:cNvSpPr>
              <a:spLocks noChangeArrowheads="1"/>
            </p:cNvSpPr>
            <p:nvPr/>
          </p:nvSpPr>
          <p:spPr bwMode="auto">
            <a:xfrm>
              <a:off x="709" y="368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16" name="Rectangle 219"/>
            <p:cNvSpPr>
              <a:spLocks noChangeArrowheads="1"/>
            </p:cNvSpPr>
            <p:nvPr/>
          </p:nvSpPr>
          <p:spPr bwMode="auto">
            <a:xfrm>
              <a:off x="735" y="3681"/>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17" name="Rectangle 220"/>
            <p:cNvSpPr>
              <a:spLocks noChangeArrowheads="1"/>
            </p:cNvSpPr>
            <p:nvPr/>
          </p:nvSpPr>
          <p:spPr bwMode="auto">
            <a:xfrm>
              <a:off x="525" y="3686"/>
              <a:ext cx="179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Items: (Command coordinated through IDS/RAC) </a:t>
              </a:r>
              <a:endParaRPr lang="en-US" altLang="en-US" dirty="0">
                <a:solidFill>
                  <a:srgbClr val="000000"/>
                </a:solidFill>
              </a:endParaRPr>
            </a:p>
          </p:txBody>
        </p:sp>
        <p:sp>
          <p:nvSpPr>
            <p:cNvPr id="18" name="Rectangle 221"/>
            <p:cNvSpPr>
              <a:spLocks noChangeArrowheads="1"/>
            </p:cNvSpPr>
            <p:nvPr/>
          </p:nvSpPr>
          <p:spPr bwMode="auto">
            <a:xfrm>
              <a:off x="70" y="3813"/>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Rectangle 222"/>
            <p:cNvSpPr>
              <a:spLocks noChangeArrowheads="1"/>
            </p:cNvSpPr>
            <p:nvPr/>
          </p:nvSpPr>
          <p:spPr bwMode="auto">
            <a:xfrm>
              <a:off x="70" y="3806"/>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20" name="Rectangle 223"/>
            <p:cNvSpPr>
              <a:spLocks noChangeArrowheads="1"/>
            </p:cNvSpPr>
            <p:nvPr/>
          </p:nvSpPr>
          <p:spPr bwMode="auto">
            <a:xfrm>
              <a:off x="1015" y="3806"/>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21" name="Rectangle 224"/>
            <p:cNvSpPr>
              <a:spLocks noChangeArrowheads="1"/>
            </p:cNvSpPr>
            <p:nvPr/>
          </p:nvSpPr>
          <p:spPr bwMode="auto">
            <a:xfrm>
              <a:off x="2799" y="3688"/>
              <a:ext cx="2791" cy="5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Rectangle 225"/>
            <p:cNvSpPr>
              <a:spLocks noChangeArrowheads="1"/>
            </p:cNvSpPr>
            <p:nvPr/>
          </p:nvSpPr>
          <p:spPr bwMode="auto">
            <a:xfrm>
              <a:off x="2860" y="3688"/>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Rectangle 226"/>
            <p:cNvSpPr>
              <a:spLocks noChangeArrowheads="1"/>
            </p:cNvSpPr>
            <p:nvPr/>
          </p:nvSpPr>
          <p:spPr bwMode="auto">
            <a:xfrm>
              <a:off x="2860" y="3681"/>
              <a:ext cx="36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6 Items: </a:t>
              </a:r>
              <a:endParaRPr lang="en-US" altLang="en-US">
                <a:solidFill>
                  <a:srgbClr val="000000"/>
                </a:solidFill>
              </a:endParaRPr>
            </a:p>
          </p:txBody>
        </p:sp>
        <p:sp>
          <p:nvSpPr>
            <p:cNvPr id="25" name="Rectangle 228"/>
            <p:cNvSpPr>
              <a:spLocks noChangeArrowheads="1"/>
            </p:cNvSpPr>
            <p:nvPr/>
          </p:nvSpPr>
          <p:spPr bwMode="auto">
            <a:xfrm>
              <a:off x="2860" y="3813"/>
              <a:ext cx="2668" cy="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229"/>
            <p:cNvSpPr>
              <a:spLocks noChangeArrowheads="1"/>
            </p:cNvSpPr>
            <p:nvPr/>
          </p:nvSpPr>
          <p:spPr bwMode="auto">
            <a:xfrm>
              <a:off x="2860" y="3806"/>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28" name="Rectangle 231"/>
            <p:cNvSpPr>
              <a:spLocks noChangeArrowheads="1"/>
            </p:cNvSpPr>
            <p:nvPr/>
          </p:nvSpPr>
          <p:spPr bwMode="auto">
            <a:xfrm>
              <a:off x="2860" y="3932"/>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29" name="Rectangle 232"/>
            <p:cNvSpPr>
              <a:spLocks noChangeArrowheads="1"/>
            </p:cNvSpPr>
            <p:nvPr/>
          </p:nvSpPr>
          <p:spPr bwMode="auto">
            <a:xfrm>
              <a:off x="2860" y="4063"/>
              <a:ext cx="2668"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Rectangle 233"/>
            <p:cNvSpPr>
              <a:spLocks noChangeArrowheads="1"/>
            </p:cNvSpPr>
            <p:nvPr/>
          </p:nvSpPr>
          <p:spPr bwMode="auto">
            <a:xfrm>
              <a:off x="2860" y="4057"/>
              <a:ext cx="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srgbClr val="000000"/>
                </a:solidFill>
              </a:endParaRPr>
            </a:p>
          </p:txBody>
        </p:sp>
        <p:sp>
          <p:nvSpPr>
            <p:cNvPr id="31" name="Rectangle 234"/>
            <p:cNvSpPr>
              <a:spLocks noChangeArrowheads="1"/>
            </p:cNvSpPr>
            <p:nvPr/>
          </p:nvSpPr>
          <p:spPr bwMode="auto">
            <a:xfrm>
              <a:off x="4470" y="4057"/>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srgbClr val="000000"/>
                </a:solidFill>
              </a:endParaRPr>
            </a:p>
          </p:txBody>
        </p:sp>
        <p:sp>
          <p:nvSpPr>
            <p:cNvPr id="1024" name="Rectangle 235"/>
            <p:cNvSpPr>
              <a:spLocks noChangeArrowheads="1"/>
            </p:cNvSpPr>
            <p:nvPr/>
          </p:nvSpPr>
          <p:spPr bwMode="auto">
            <a:xfrm>
              <a:off x="0" y="3681"/>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5" name="Rectangle 236"/>
            <p:cNvSpPr>
              <a:spLocks noChangeArrowheads="1"/>
            </p:cNvSpPr>
            <p:nvPr/>
          </p:nvSpPr>
          <p:spPr bwMode="auto">
            <a:xfrm>
              <a:off x="9" y="3681"/>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8" name="Rectangle 237"/>
            <p:cNvSpPr>
              <a:spLocks noChangeArrowheads="1"/>
            </p:cNvSpPr>
            <p:nvPr/>
          </p:nvSpPr>
          <p:spPr bwMode="auto">
            <a:xfrm>
              <a:off x="2790" y="3681"/>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9" name="Rectangle 238"/>
            <p:cNvSpPr>
              <a:spLocks noChangeArrowheads="1"/>
            </p:cNvSpPr>
            <p:nvPr/>
          </p:nvSpPr>
          <p:spPr bwMode="auto">
            <a:xfrm>
              <a:off x="2799" y="3681"/>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0" name="Rectangle 239"/>
            <p:cNvSpPr>
              <a:spLocks noChangeArrowheads="1"/>
            </p:cNvSpPr>
            <p:nvPr/>
          </p:nvSpPr>
          <p:spPr bwMode="auto">
            <a:xfrm>
              <a:off x="5581" y="3681"/>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1" name="Rectangle 240"/>
            <p:cNvSpPr>
              <a:spLocks noChangeArrowheads="1"/>
            </p:cNvSpPr>
            <p:nvPr/>
          </p:nvSpPr>
          <p:spPr bwMode="auto">
            <a:xfrm>
              <a:off x="0" y="3688"/>
              <a:ext cx="9" cy="5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2" name="Rectangle 241"/>
            <p:cNvSpPr>
              <a:spLocks noChangeArrowheads="1"/>
            </p:cNvSpPr>
            <p:nvPr/>
          </p:nvSpPr>
          <p:spPr bwMode="auto">
            <a:xfrm>
              <a:off x="0" y="418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3" name="Rectangle 242"/>
            <p:cNvSpPr>
              <a:spLocks noChangeArrowheads="1"/>
            </p:cNvSpPr>
            <p:nvPr/>
          </p:nvSpPr>
          <p:spPr bwMode="auto">
            <a:xfrm>
              <a:off x="0" y="418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4" name="Rectangle 243"/>
            <p:cNvSpPr>
              <a:spLocks noChangeArrowheads="1"/>
            </p:cNvSpPr>
            <p:nvPr/>
          </p:nvSpPr>
          <p:spPr bwMode="auto">
            <a:xfrm>
              <a:off x="9" y="4189"/>
              <a:ext cx="278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5" name="Rectangle 244"/>
            <p:cNvSpPr>
              <a:spLocks noChangeArrowheads="1"/>
            </p:cNvSpPr>
            <p:nvPr/>
          </p:nvSpPr>
          <p:spPr bwMode="auto">
            <a:xfrm>
              <a:off x="2790" y="3688"/>
              <a:ext cx="9" cy="5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6" name="Rectangle 245"/>
            <p:cNvSpPr>
              <a:spLocks noChangeArrowheads="1"/>
            </p:cNvSpPr>
            <p:nvPr/>
          </p:nvSpPr>
          <p:spPr bwMode="auto">
            <a:xfrm>
              <a:off x="2790" y="418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7" name="Rectangle 246"/>
            <p:cNvSpPr>
              <a:spLocks noChangeArrowheads="1"/>
            </p:cNvSpPr>
            <p:nvPr/>
          </p:nvSpPr>
          <p:spPr bwMode="auto">
            <a:xfrm>
              <a:off x="2799" y="4189"/>
              <a:ext cx="27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8" name="Rectangle 247"/>
            <p:cNvSpPr>
              <a:spLocks noChangeArrowheads="1"/>
            </p:cNvSpPr>
            <p:nvPr/>
          </p:nvSpPr>
          <p:spPr bwMode="auto">
            <a:xfrm>
              <a:off x="5581" y="3688"/>
              <a:ext cx="9" cy="5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9" name="Rectangle 248"/>
            <p:cNvSpPr>
              <a:spLocks noChangeArrowheads="1"/>
            </p:cNvSpPr>
            <p:nvPr/>
          </p:nvSpPr>
          <p:spPr bwMode="auto">
            <a:xfrm>
              <a:off x="5581" y="418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0" name="Rectangle 249"/>
            <p:cNvSpPr>
              <a:spLocks noChangeArrowheads="1"/>
            </p:cNvSpPr>
            <p:nvPr/>
          </p:nvSpPr>
          <p:spPr bwMode="auto">
            <a:xfrm>
              <a:off x="5581" y="4189"/>
              <a:ext cx="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1" name="Rectangle 250"/>
            <p:cNvSpPr>
              <a:spLocks noChangeArrowheads="1"/>
            </p:cNvSpPr>
            <p:nvPr/>
          </p:nvSpPr>
          <p:spPr bwMode="auto">
            <a:xfrm>
              <a:off x="70" y="4189"/>
              <a:ext cx="2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srgbClr val="000000"/>
                </a:solidFill>
              </a:endParaRPr>
            </a:p>
          </p:txBody>
        </p:sp>
        <p:pic>
          <p:nvPicPr>
            <p:cNvPr id="1275" name="Picture 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 y="14"/>
              <a:ext cx="849"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6" name="Picture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
              <a:ext cx="866"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27"/>
            <p:cNvSpPr>
              <a:spLocks noChangeArrowheads="1"/>
            </p:cNvSpPr>
            <p:nvPr/>
          </p:nvSpPr>
          <p:spPr bwMode="auto">
            <a:xfrm>
              <a:off x="2860" y="3800"/>
              <a:ext cx="263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dirty="0">
                  <a:solidFill>
                    <a:srgbClr val="000000"/>
                  </a:solidFill>
                  <a:latin typeface="Calibri" pitchFamily="34" charset="0"/>
                </a:rPr>
                <a:t>Frontline supervisor education helping agency resources, FAP/ARC relationship class, time management class, financial counseling, and assertive communication class</a:t>
              </a:r>
              <a:endParaRPr lang="en-US" altLang="en-US" sz="1400" dirty="0">
                <a:solidFill>
                  <a:srgbClr val="000000"/>
                </a:solidFill>
              </a:endParaRPr>
            </a:p>
          </p:txBody>
        </p:sp>
      </p:grpSp>
      <p:sp>
        <p:nvSpPr>
          <p:cNvPr id="249" name="TextBox 248"/>
          <p:cNvSpPr txBox="1"/>
          <p:nvPr/>
        </p:nvSpPr>
        <p:spPr>
          <a:xfrm>
            <a:off x="3145084" y="418108"/>
            <a:ext cx="5943600" cy="369332"/>
          </a:xfrm>
          <a:prstGeom prst="rect">
            <a:avLst/>
          </a:prstGeom>
          <a:solidFill>
            <a:srgbClr val="0070C0"/>
          </a:solidFill>
        </p:spPr>
        <p:txBody>
          <a:bodyPr wrap="square" rtlCol="0">
            <a:spAutoFit/>
          </a:bodyPr>
          <a:lstStyle/>
          <a:p>
            <a:pPr algn="ctr"/>
            <a:r>
              <a:rPr lang="en-US" dirty="0" err="1">
                <a:solidFill>
                  <a:schemeClr val="bg1"/>
                </a:solidFill>
              </a:rPr>
              <a:t>Kadena’s</a:t>
            </a:r>
            <a:r>
              <a:rPr lang="en-US" dirty="0">
                <a:solidFill>
                  <a:schemeClr val="bg1"/>
                </a:solidFill>
              </a:rPr>
              <a:t> Suicide Prevention Resiliency Tool (SPRT)</a:t>
            </a:r>
          </a:p>
        </p:txBody>
      </p:sp>
    </p:spTree>
    <p:extLst>
      <p:ext uri="{BB962C8B-B14F-4D97-AF65-F5344CB8AC3E}">
        <p14:creationId xmlns:p14="http://schemas.microsoft.com/office/powerpoint/2010/main" val="2928345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4813" lvl="1">
              <a:spcBef>
                <a:spcPts val="1800"/>
              </a:spcBef>
              <a:spcAft>
                <a:spcPts val="1200"/>
              </a:spcAft>
              <a:tabLst>
                <a:tab pos="404813" algn="l"/>
              </a:tabLst>
            </a:pPr>
            <a:r>
              <a:rPr lang="en-US" sz="3600" dirty="0">
                <a:latin typeface="+mj-lt"/>
              </a:rPr>
              <a:t>Development &amp; Evolution of SPRT</a:t>
            </a:r>
          </a:p>
        </p:txBody>
      </p:sp>
      <p:sp>
        <p:nvSpPr>
          <p:cNvPr id="3" name="Content Placeholder 2"/>
          <p:cNvSpPr>
            <a:spLocks noGrp="1"/>
          </p:cNvSpPr>
          <p:nvPr>
            <p:ph idx="1"/>
          </p:nvPr>
        </p:nvSpPr>
        <p:spPr/>
        <p:txBody>
          <a:bodyPr/>
          <a:lstStyle/>
          <a:p>
            <a:r>
              <a:rPr lang="en-US" dirty="0"/>
              <a:t>Purpose of SPRT: Operationalize the comprehensive Suicide Prevention Training</a:t>
            </a:r>
          </a:p>
          <a:p>
            <a:r>
              <a:rPr lang="en-US" dirty="0"/>
              <a:t>2016</a:t>
            </a:r>
          </a:p>
          <a:p>
            <a:pPr lvl="1"/>
            <a:r>
              <a:rPr lang="en-US" sz="2200" dirty="0"/>
              <a:t>Director of Psychological Health/Suicide Prevention Program Manager</a:t>
            </a:r>
          </a:p>
          <a:p>
            <a:pPr lvl="1"/>
            <a:r>
              <a:rPr lang="en-US" sz="2200" dirty="0"/>
              <a:t>Partnered with Community Support Coordinator &amp; IDS Members</a:t>
            </a:r>
          </a:p>
          <a:p>
            <a:pPr lvl="1"/>
            <a:r>
              <a:rPr lang="en-US" sz="2200" dirty="0"/>
              <a:t>Briefed at Community Action &amp; Information Board (CAIB)</a:t>
            </a:r>
          </a:p>
          <a:p>
            <a:r>
              <a:rPr lang="en-US" dirty="0"/>
              <a:t>2017</a:t>
            </a:r>
          </a:p>
          <a:p>
            <a:pPr lvl="1"/>
            <a:r>
              <a:rPr lang="en-US" sz="2200" dirty="0"/>
              <a:t>Mental Health Flight Commander, Suicide Prevention Program Manager, Violence Prevention Integrator &amp; Community Support Coordinator</a:t>
            </a:r>
          </a:p>
          <a:p>
            <a:pPr lvl="1"/>
            <a:r>
              <a:rPr lang="en-US" sz="2200" dirty="0"/>
              <a:t>Continued partnership w/ IDS Members</a:t>
            </a:r>
          </a:p>
          <a:p>
            <a:pPr lvl="1"/>
            <a:r>
              <a:rPr lang="en-US" sz="2200" dirty="0"/>
              <a:t>Briefed at Community Action &amp; Information Board (CAIB)</a:t>
            </a:r>
          </a:p>
          <a:p>
            <a:pPr lvl="2"/>
            <a:r>
              <a:rPr lang="en-US" sz="2200" dirty="0"/>
              <a:t>Wing Commander fully supportive &amp; encouraged unit participation</a:t>
            </a:r>
          </a:p>
          <a:p>
            <a:pPr lvl="1"/>
            <a:endParaRPr lang="en-US" sz="2200" dirty="0"/>
          </a:p>
          <a:p>
            <a:pPr lvl="1"/>
            <a:endParaRPr lang="en-US" dirty="0"/>
          </a:p>
          <a:p>
            <a:pPr lvl="1"/>
            <a:endParaRPr lang="en-US" dirty="0"/>
          </a:p>
        </p:txBody>
      </p:sp>
    </p:spTree>
    <p:extLst>
      <p:ext uri="{BB962C8B-B14F-4D97-AF65-F5344CB8AC3E}">
        <p14:creationId xmlns:p14="http://schemas.microsoft.com/office/powerpoint/2010/main" val="42748474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Suicide Prevention Curriculum</a:t>
            </a:r>
          </a:p>
        </p:txBody>
      </p:sp>
      <p:sp>
        <p:nvSpPr>
          <p:cNvPr id="3" name="Content Placeholder 2"/>
          <p:cNvSpPr>
            <a:spLocks noGrp="1"/>
          </p:cNvSpPr>
          <p:nvPr>
            <p:ph idx="1"/>
          </p:nvPr>
        </p:nvSpPr>
        <p:spPr>
          <a:xfrm>
            <a:off x="457200" y="1219200"/>
            <a:ext cx="11277600" cy="4754880"/>
          </a:xfrm>
        </p:spPr>
        <p:txBody>
          <a:bodyPr/>
          <a:lstStyle/>
          <a:p>
            <a:pPr marL="0" indent="0" algn="ctr">
              <a:buNone/>
            </a:pPr>
            <a:r>
              <a:rPr lang="en-US" sz="3000" dirty="0"/>
              <a:t>Key Concepts</a:t>
            </a:r>
          </a:p>
          <a:p>
            <a:pPr marL="404813" lvl="1">
              <a:spcBef>
                <a:spcPts val="1800"/>
              </a:spcBef>
              <a:spcAft>
                <a:spcPts val="1200"/>
              </a:spcAft>
              <a:tabLst>
                <a:tab pos="404813" algn="l"/>
              </a:tabLst>
            </a:pPr>
            <a:r>
              <a:rPr lang="en-US" sz="2400" dirty="0"/>
              <a:t>Recognize the warning signs</a:t>
            </a:r>
          </a:p>
          <a:p>
            <a:pPr marL="742951" lvl="2">
              <a:spcBef>
                <a:spcPts val="0"/>
              </a:spcBef>
              <a:spcAft>
                <a:spcPts val="1200"/>
              </a:spcAft>
              <a:tabLst>
                <a:tab pos="404813" algn="l"/>
              </a:tabLst>
            </a:pPr>
            <a:r>
              <a:rPr lang="en-US" sz="2400" dirty="0"/>
              <a:t>Risk Factors, Early &amp; Acute Warning Signs</a:t>
            </a:r>
          </a:p>
          <a:p>
            <a:pPr marL="404813" lvl="1">
              <a:spcAft>
                <a:spcPts val="1200"/>
              </a:spcAft>
              <a:tabLst>
                <a:tab pos="404813" algn="l"/>
              </a:tabLst>
            </a:pPr>
            <a:r>
              <a:rPr lang="en-US" sz="2400" dirty="0"/>
              <a:t>Understand one’s barriers</a:t>
            </a:r>
          </a:p>
          <a:p>
            <a:pPr marL="404813" lvl="1">
              <a:spcAft>
                <a:spcPts val="1200"/>
              </a:spcAft>
              <a:tabLst>
                <a:tab pos="404813" algn="l"/>
              </a:tabLst>
            </a:pPr>
            <a:r>
              <a:rPr lang="en-US" sz="2400" dirty="0"/>
              <a:t>Reactive responses using the 3Ds </a:t>
            </a:r>
          </a:p>
          <a:p>
            <a:pPr marL="742951" lvl="2">
              <a:spcAft>
                <a:spcPts val="1200"/>
              </a:spcAft>
              <a:tabLst>
                <a:tab pos="404813" algn="l"/>
              </a:tabLst>
            </a:pPr>
            <a:r>
              <a:rPr lang="en-US" sz="2400" dirty="0"/>
              <a:t>Direct, Delegate, Distract</a:t>
            </a:r>
          </a:p>
          <a:p>
            <a:pPr marL="400050" lvl="2">
              <a:spcAft>
                <a:spcPts val="1200"/>
              </a:spcAft>
              <a:tabLst>
                <a:tab pos="404813" algn="l"/>
              </a:tabLst>
            </a:pPr>
            <a:r>
              <a:rPr lang="en-US" sz="2400" dirty="0"/>
              <a:t>Be proactive - Strengthening Protective Factors</a:t>
            </a:r>
          </a:p>
          <a:p>
            <a:pPr marL="742951" lvl="2">
              <a:spcAft>
                <a:spcPts val="1200"/>
              </a:spcAft>
              <a:tabLst>
                <a:tab pos="404813" algn="l"/>
              </a:tabLst>
            </a:pPr>
            <a:r>
              <a:rPr lang="en-US" sz="2400" dirty="0"/>
              <a:t>Belonging/Inclusion</a:t>
            </a:r>
          </a:p>
          <a:p>
            <a:pPr marL="742951" lvl="2">
              <a:spcAft>
                <a:spcPts val="1200"/>
              </a:spcAft>
              <a:tabLst>
                <a:tab pos="404813" algn="l"/>
              </a:tabLst>
            </a:pPr>
            <a:r>
              <a:rPr lang="en-US" sz="2400" dirty="0"/>
              <a:t>Contributing to something meaningful</a:t>
            </a:r>
          </a:p>
        </p:txBody>
      </p:sp>
    </p:spTree>
    <p:extLst>
      <p:ext uri="{BB962C8B-B14F-4D97-AF65-F5344CB8AC3E}">
        <p14:creationId xmlns:p14="http://schemas.microsoft.com/office/powerpoint/2010/main" val="66588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8686800" cy="1143000"/>
          </a:xfrm>
        </p:spPr>
        <p:txBody>
          <a:bodyPr/>
          <a:lstStyle/>
          <a:p>
            <a:r>
              <a:rPr lang="en-US" dirty="0"/>
              <a:t>Operationalizing </a:t>
            </a:r>
            <a:br>
              <a:rPr lang="en-US" dirty="0"/>
            </a:br>
            <a:r>
              <a:rPr lang="en-US" dirty="0"/>
              <a:t>Suicide Prevention</a:t>
            </a:r>
          </a:p>
        </p:txBody>
      </p:sp>
      <p:sp>
        <p:nvSpPr>
          <p:cNvPr id="3" name="Content Placeholder 2"/>
          <p:cNvSpPr>
            <a:spLocks noGrp="1"/>
          </p:cNvSpPr>
          <p:nvPr>
            <p:ph idx="1"/>
          </p:nvPr>
        </p:nvSpPr>
        <p:spPr/>
        <p:txBody>
          <a:bodyPr/>
          <a:lstStyle/>
          <a:p>
            <a:pPr>
              <a:spcAft>
                <a:spcPts val="1200"/>
              </a:spcAft>
            </a:pPr>
            <a:r>
              <a:rPr lang="en-US" dirty="0"/>
              <a:t>The Emotional Intelligence Assumption</a:t>
            </a:r>
          </a:p>
          <a:p>
            <a:pPr lvl="1">
              <a:spcAft>
                <a:spcPts val="1200"/>
              </a:spcAft>
            </a:pPr>
            <a:r>
              <a:rPr lang="en-US" sz="2200" dirty="0"/>
              <a:t>Current Air Force Suicide Prevention Programs assumes all people possess high EQ</a:t>
            </a:r>
          </a:p>
          <a:p>
            <a:pPr lvl="1">
              <a:spcAft>
                <a:spcPts val="1200"/>
              </a:spcAft>
            </a:pPr>
            <a:endParaRPr lang="en-US" sz="2200" dirty="0"/>
          </a:p>
          <a:p>
            <a:pPr marL="0" indent="0">
              <a:buNone/>
            </a:pPr>
            <a:r>
              <a:rPr lang="en-US" dirty="0"/>
              <a:t>“Refers to how we manage ourselves and how we manage our relationships…how self-aware we are, how motivated we are….how we handle stressful feelings effectively, how empathic we are…. how well we can tune into other people and how socially skilled and able we are.”  </a:t>
            </a:r>
          </a:p>
          <a:p>
            <a:pPr marL="0" indent="0" algn="r">
              <a:buNone/>
            </a:pPr>
            <a:r>
              <a:rPr lang="en-US" dirty="0"/>
              <a:t>Daniel Goleman, Author</a:t>
            </a:r>
            <a:br>
              <a:rPr lang="en-US" dirty="0"/>
            </a:br>
            <a:r>
              <a:rPr lang="en-US" sz="1800" dirty="0"/>
              <a:t>Emotional Intelligence: Why it can matter more than IQ</a:t>
            </a:r>
          </a:p>
          <a:p>
            <a:pPr algn="r"/>
            <a:endParaRPr lang="en-US" dirty="0"/>
          </a:p>
          <a:p>
            <a:pPr marL="0" indent="0">
              <a:buNone/>
            </a:pPr>
            <a:endParaRPr lang="en-US" dirty="0"/>
          </a:p>
        </p:txBody>
      </p:sp>
    </p:spTree>
    <p:extLst>
      <p:ext uri="{BB962C8B-B14F-4D97-AF65-F5344CB8AC3E}">
        <p14:creationId xmlns:p14="http://schemas.microsoft.com/office/powerpoint/2010/main" val="277211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873" y="23973"/>
            <a:ext cx="7726680" cy="1143000"/>
          </a:xfrm>
        </p:spPr>
        <p:txBody>
          <a:bodyPr/>
          <a:lstStyle/>
          <a:p>
            <a:br>
              <a:rPr lang="en-US" dirty="0"/>
            </a:br>
            <a:r>
              <a:rPr lang="en-US" dirty="0"/>
              <a:t>   Operationalizing </a:t>
            </a:r>
            <a:br>
              <a:rPr lang="en-US" dirty="0"/>
            </a:br>
            <a:r>
              <a:rPr lang="en-US" dirty="0"/>
              <a:t>Suicide Prevention</a:t>
            </a:r>
            <a:br>
              <a:rPr lang="en-US" dirty="0"/>
            </a:br>
            <a:endParaRPr lang="en-US" dirty="0"/>
          </a:p>
        </p:txBody>
      </p:sp>
      <p:sp>
        <p:nvSpPr>
          <p:cNvPr id="3" name="Content Placeholder 2"/>
          <p:cNvSpPr>
            <a:spLocks noGrp="1"/>
          </p:cNvSpPr>
          <p:nvPr>
            <p:ph idx="1"/>
          </p:nvPr>
        </p:nvSpPr>
        <p:spPr>
          <a:xfrm>
            <a:off x="533400" y="1371600"/>
            <a:ext cx="11201400" cy="4754880"/>
          </a:xfrm>
        </p:spPr>
        <p:txBody>
          <a:bodyPr/>
          <a:lstStyle/>
          <a:p>
            <a:pPr marL="0" indent="0">
              <a:buNone/>
            </a:pPr>
            <a:r>
              <a:rPr lang="en-US" dirty="0"/>
              <a:t>Domains of Emotional Intelligence</a:t>
            </a:r>
          </a:p>
          <a:p>
            <a:pPr marL="0" indent="0">
              <a:buNone/>
            </a:pPr>
            <a:endParaRPr lang="en-US" dirty="0"/>
          </a:p>
          <a:p>
            <a:pPr marL="0" indent="0" algn="ctr">
              <a:buNone/>
            </a:pPr>
            <a:r>
              <a:rPr lang="en-US" dirty="0"/>
              <a:t>PERSONAL COMPETENCE</a:t>
            </a:r>
          </a:p>
          <a:p>
            <a:r>
              <a:rPr lang="en-US" dirty="0"/>
              <a:t>Self-Awareness - Knowing own Emotions</a:t>
            </a:r>
          </a:p>
          <a:p>
            <a:r>
              <a:rPr lang="en-US" dirty="0"/>
              <a:t>Self-Management – Managing own Emotions</a:t>
            </a:r>
          </a:p>
          <a:p>
            <a:pPr marL="0" indent="0">
              <a:buNone/>
            </a:pPr>
            <a:endParaRPr lang="en-US" dirty="0"/>
          </a:p>
          <a:p>
            <a:pPr marL="0" indent="0" algn="ctr">
              <a:buNone/>
            </a:pPr>
            <a:r>
              <a:rPr lang="en-US" dirty="0"/>
              <a:t>SOCIAL COMPETENCE</a:t>
            </a:r>
          </a:p>
          <a:p>
            <a:r>
              <a:rPr lang="en-US" dirty="0"/>
              <a:t>Social-Awareness - Recognizing Emotion in Others</a:t>
            </a:r>
          </a:p>
          <a:p>
            <a:r>
              <a:rPr lang="en-US" dirty="0"/>
              <a:t>Relationship Management Skills – Interpersonal skills</a:t>
            </a:r>
          </a:p>
          <a:p>
            <a:endParaRPr lang="en-US" dirty="0"/>
          </a:p>
          <a:p>
            <a:endParaRPr lang="en-US" dirty="0"/>
          </a:p>
        </p:txBody>
      </p:sp>
    </p:spTree>
    <p:extLst>
      <p:ext uri="{BB962C8B-B14F-4D97-AF65-F5344CB8AC3E}">
        <p14:creationId xmlns:p14="http://schemas.microsoft.com/office/powerpoint/2010/main" val="302668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5685"/>
            <a:ext cx="8686800" cy="1143000"/>
          </a:xfrm>
        </p:spPr>
        <p:txBody>
          <a:bodyPr/>
          <a:lstStyle/>
          <a:p>
            <a:r>
              <a:rPr lang="en-US" dirty="0"/>
              <a:t>Operationalizing </a:t>
            </a:r>
            <a:br>
              <a:rPr lang="en-US" dirty="0"/>
            </a:br>
            <a:r>
              <a:rPr lang="en-US" dirty="0"/>
              <a:t>Suicide Prevention</a:t>
            </a:r>
          </a:p>
        </p:txBody>
      </p:sp>
      <p:sp>
        <p:nvSpPr>
          <p:cNvPr id="3" name="Content Placeholder 2"/>
          <p:cNvSpPr>
            <a:spLocks noGrp="1"/>
          </p:cNvSpPr>
          <p:nvPr>
            <p:ph idx="1"/>
          </p:nvPr>
        </p:nvSpPr>
        <p:spPr/>
        <p:txBody>
          <a:bodyPr/>
          <a:lstStyle/>
          <a:p>
            <a:pPr marL="0" indent="0">
              <a:buNone/>
            </a:pPr>
            <a:endParaRPr lang="en-US" sz="2000" dirty="0"/>
          </a:p>
          <a:p>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610" y="1367588"/>
            <a:ext cx="7154780" cy="4435280"/>
          </a:xfrm>
          <a:prstGeom prst="rect">
            <a:avLst/>
          </a:prstGeom>
        </p:spPr>
      </p:pic>
      <p:sp>
        <p:nvSpPr>
          <p:cNvPr id="7" name="TextBox 6"/>
          <p:cNvSpPr txBox="1"/>
          <p:nvPr/>
        </p:nvSpPr>
        <p:spPr>
          <a:xfrm>
            <a:off x="3551321" y="5766590"/>
            <a:ext cx="4648200" cy="369332"/>
          </a:xfrm>
          <a:prstGeom prst="rect">
            <a:avLst/>
          </a:prstGeom>
          <a:noFill/>
        </p:spPr>
        <p:txBody>
          <a:bodyPr wrap="square" rtlCol="0">
            <a:spAutoFit/>
          </a:bodyPr>
          <a:lstStyle/>
          <a:p>
            <a:r>
              <a:rPr lang="en-US" dirty="0"/>
              <a:t>https://memorado.com/emotional_quotient</a:t>
            </a:r>
            <a:endParaRPr lang="en-US" sz="1400" dirty="0"/>
          </a:p>
        </p:txBody>
      </p:sp>
    </p:spTree>
    <p:extLst>
      <p:ext uri="{BB962C8B-B14F-4D97-AF65-F5344CB8AC3E}">
        <p14:creationId xmlns:p14="http://schemas.microsoft.com/office/powerpoint/2010/main" val="1675616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0" y="76200"/>
            <a:ext cx="7848600" cy="1143000"/>
          </a:xfrm>
        </p:spPr>
        <p:txBody>
          <a:bodyPr/>
          <a:lstStyle/>
          <a:p>
            <a:r>
              <a:rPr lang="en-US" dirty="0" err="1"/>
              <a:t>Kadena’s</a:t>
            </a:r>
            <a:r>
              <a:rPr lang="en-US" dirty="0"/>
              <a:t> Suicide Prevention Resiliency Tool (SPRT)</a:t>
            </a:r>
          </a:p>
        </p:txBody>
      </p:sp>
      <p:sp>
        <p:nvSpPr>
          <p:cNvPr id="5124" name="Rectangle 3"/>
          <p:cNvSpPr>
            <a:spLocks noGrp="1" noChangeArrowheads="1"/>
          </p:cNvSpPr>
          <p:nvPr>
            <p:ph idx="1"/>
          </p:nvPr>
        </p:nvSpPr>
        <p:spPr>
          <a:xfrm>
            <a:off x="457200" y="1371600"/>
            <a:ext cx="11201400" cy="4602480"/>
          </a:xfrm>
        </p:spPr>
        <p:txBody>
          <a:bodyPr/>
          <a:lstStyle/>
          <a:p>
            <a:pPr>
              <a:spcAft>
                <a:spcPts val="1200"/>
              </a:spcAft>
            </a:pPr>
            <a:r>
              <a:rPr lang="en-US" dirty="0"/>
              <a:t>Unit’s Senior Leadership self-identify &amp; meets w/ SPRT Team</a:t>
            </a:r>
          </a:p>
          <a:p>
            <a:pPr lvl="1">
              <a:spcAft>
                <a:spcPts val="1200"/>
              </a:spcAft>
            </a:pPr>
            <a:r>
              <a:rPr lang="en-US" sz="2200" dirty="0"/>
              <a:t>Leadership’s assessment of unit &amp; choice of duty section</a:t>
            </a:r>
          </a:p>
          <a:p>
            <a:pPr lvl="2">
              <a:spcAft>
                <a:spcPts val="1200"/>
              </a:spcAft>
            </a:pPr>
            <a:r>
              <a:rPr lang="en-US" sz="2200" dirty="0"/>
              <a:t>Healthy duty sections</a:t>
            </a:r>
          </a:p>
          <a:p>
            <a:pPr lvl="1">
              <a:spcAft>
                <a:spcPts val="1200"/>
              </a:spcAft>
            </a:pPr>
            <a:r>
              <a:rPr lang="en-US" sz="2200" dirty="0"/>
              <a:t>Identify desired effects/outcome</a:t>
            </a:r>
          </a:p>
          <a:p>
            <a:pPr lvl="1">
              <a:spcAft>
                <a:spcPts val="1200"/>
              </a:spcAft>
            </a:pPr>
            <a:r>
              <a:rPr lang="en-US" sz="2200" dirty="0"/>
              <a:t>Select actor &amp; set-up 2</a:t>
            </a:r>
            <a:r>
              <a:rPr lang="en-US" sz="2200" baseline="30000" dirty="0"/>
              <a:t>nd</a:t>
            </a:r>
            <a:r>
              <a:rPr lang="en-US" sz="2200" dirty="0"/>
              <a:t> meeting</a:t>
            </a:r>
          </a:p>
          <a:p>
            <a:pPr>
              <a:spcAft>
                <a:spcPts val="1200"/>
              </a:spcAft>
            </a:pPr>
            <a:r>
              <a:rPr lang="en-US" dirty="0"/>
              <a:t>2</a:t>
            </a:r>
            <a:r>
              <a:rPr lang="en-US" baseline="30000" dirty="0"/>
              <a:t>nd</a:t>
            </a:r>
            <a:r>
              <a:rPr lang="en-US" dirty="0"/>
              <a:t> meeting w/ Unit Leadership (optional include duty section) &amp; actor</a:t>
            </a:r>
          </a:p>
          <a:p>
            <a:pPr lvl="1">
              <a:spcAft>
                <a:spcPts val="1200"/>
              </a:spcAft>
            </a:pPr>
            <a:r>
              <a:rPr lang="en-US" dirty="0"/>
              <a:t>Develop script, timeline &amp; irritate desired effects/outcome</a:t>
            </a:r>
          </a:p>
          <a:p>
            <a:pPr lvl="2">
              <a:spcAft>
                <a:spcPts val="1200"/>
              </a:spcAft>
            </a:pPr>
            <a:r>
              <a:rPr lang="en-US" dirty="0"/>
              <a:t>Select risk factors and early warning signs</a:t>
            </a:r>
          </a:p>
        </p:txBody>
      </p:sp>
    </p:spTree>
    <p:extLst>
      <p:ext uri="{BB962C8B-B14F-4D97-AF65-F5344CB8AC3E}">
        <p14:creationId xmlns:p14="http://schemas.microsoft.com/office/powerpoint/2010/main" val="1536796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0"/>
            <a:ext cx="9269508" cy="4620270"/>
          </a:xfrm>
          <a:prstGeom prst="rect">
            <a:avLst/>
          </a:prstGeom>
        </p:spPr>
      </p:pic>
      <p:sp>
        <p:nvSpPr>
          <p:cNvPr id="2" name="Title 1"/>
          <p:cNvSpPr>
            <a:spLocks noGrp="1"/>
          </p:cNvSpPr>
          <p:nvPr>
            <p:ph type="title"/>
          </p:nvPr>
        </p:nvSpPr>
        <p:spPr/>
        <p:txBody>
          <a:bodyPr/>
          <a:lstStyle/>
          <a:p>
            <a:r>
              <a:rPr lang="en-US" dirty="0"/>
              <a:t>SPRT Rubric</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45716"/>
          <a:stretch/>
        </p:blipFill>
        <p:spPr>
          <a:xfrm>
            <a:off x="1447800" y="1524000"/>
            <a:ext cx="9251747" cy="39624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9791" r="-245"/>
          <a:stretch/>
        </p:blipFill>
        <p:spPr>
          <a:xfrm>
            <a:off x="1905000" y="1357638"/>
            <a:ext cx="8265290" cy="5043162"/>
          </a:xfrm>
          <a:prstGeom prst="rect">
            <a:avLst/>
          </a:prstGeom>
        </p:spPr>
      </p:pic>
    </p:spTree>
    <p:extLst>
      <p:ext uri="{BB962C8B-B14F-4D97-AF65-F5344CB8AC3E}">
        <p14:creationId xmlns:p14="http://schemas.microsoft.com/office/powerpoint/2010/main" val="62440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F95CCCEE673544B1970935352B63EE" ma:contentTypeVersion="1" ma:contentTypeDescription="Create a new document." ma:contentTypeScope="" ma:versionID="7504366324ec58d814391737a70d7d64">
  <xsd:schema xmlns:xsd="http://www.w3.org/2001/XMLSchema" xmlns:xs="http://www.w3.org/2001/XMLSchema" xmlns:p="http://schemas.microsoft.com/office/2006/metadata/properties" xmlns:ns1="http://schemas.microsoft.com/sharepoint/v3" targetNamespace="http://schemas.microsoft.com/office/2006/metadata/properties" ma:root="true" ma:fieldsID="901bf4db704b408a9a947af6217118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F19E73-A4ED-41F8-BB58-1BDD63B34B0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3EDBA3D-4868-4972-BD2E-EE6424B715B6}">
  <ds:schemaRefs>
    <ds:schemaRef ds:uri="http://schemas.microsoft.com/sharepoint/v3/contenttype/forms"/>
  </ds:schemaRefs>
</ds:datastoreItem>
</file>

<file path=customXml/itemProps3.xml><?xml version="1.0" encoding="utf-8"?>
<ds:datastoreItem xmlns:ds="http://schemas.openxmlformats.org/officeDocument/2006/customXml" ds:itemID="{E7BDF1D2-3039-45CC-BD0C-A42D492E1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1539</TotalTime>
  <Words>2588</Words>
  <Application>Microsoft Office PowerPoint</Application>
  <PresentationFormat>Widescreen</PresentationFormat>
  <Paragraphs>314</Paragraphs>
  <Slides>20</Slides>
  <Notes>19</Notes>
  <HiddenSlides>8</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ＭＳ Ｐゴシック</vt:lpstr>
      <vt:lpstr>Arial</vt:lpstr>
      <vt:lpstr>Calibri</vt:lpstr>
      <vt:lpstr>Century Schoolbook</vt:lpstr>
      <vt:lpstr>Wingdings</vt:lpstr>
      <vt:lpstr>6_Default Design</vt:lpstr>
      <vt:lpstr>7_Default Design</vt:lpstr>
      <vt:lpstr>Kadena’s Suicide Prevention  Resiliency Tool (SPRT) </vt:lpstr>
      <vt:lpstr>Agenda</vt:lpstr>
      <vt:lpstr>Development &amp; Evolution of SPRT</vt:lpstr>
      <vt:lpstr>2017 Suicide Prevention Curriculum</vt:lpstr>
      <vt:lpstr>Operationalizing  Suicide Prevention</vt:lpstr>
      <vt:lpstr>    Operationalizing  Suicide Prevention </vt:lpstr>
      <vt:lpstr>Operationalizing  Suicide Prevention</vt:lpstr>
      <vt:lpstr>Kadena’s Suicide Prevention Resiliency Tool (SPRT)</vt:lpstr>
      <vt:lpstr>SPRT Rubric</vt:lpstr>
      <vt:lpstr>Kadena’s Suicide Prevention Resiliency Tool (SPRT)</vt:lpstr>
      <vt:lpstr> SPRT Impact</vt:lpstr>
      <vt:lpstr>Recent Implementation Outcomes</vt:lpstr>
      <vt:lpstr>PowerPoint Presentation</vt:lpstr>
      <vt:lpstr>Kadena’s Suicide Prevention Resiliency Tool (SPRT)</vt:lpstr>
      <vt:lpstr>PowerPoint Presentation</vt:lpstr>
      <vt:lpstr>SPRT Rubric</vt:lpstr>
      <vt:lpstr>SPRT Rubric</vt:lpstr>
      <vt:lpstr>Kadena’s Suicide Prevention Resiliency Tool (SPRT)</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18th Wing Frontline Supervisor Training  Commander’s Quality Assurance Program</dc:title>
  <dc:creator>VELEZ, LISA M GS-12 USAF PACAF 18 WG/CSC</dc:creator>
  <cp:lastModifiedBy>Marina Spenner</cp:lastModifiedBy>
  <cp:revision>116</cp:revision>
  <cp:lastPrinted>2017-06-21T00:05:18Z</cp:lastPrinted>
  <dcterms:created xsi:type="dcterms:W3CDTF">2016-03-17T07:51:19Z</dcterms:created>
  <dcterms:modified xsi:type="dcterms:W3CDTF">2017-08-09T19:39:12Z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0x01010013F95CCCEE673544B1970935352B63EE</vt:lpwstr>
  </property>
</Properties>
</file>