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2">
  <p:sldMasterIdLst>
    <p:sldMasterId id="2147483653" r:id="rId1"/>
  </p:sldMasterIdLst>
  <p:notesMasterIdLst>
    <p:notesMasterId r:id="rId10"/>
  </p:notesMasterIdLst>
  <p:handoutMasterIdLst>
    <p:handoutMasterId r:id="rId11"/>
  </p:handoutMasterIdLst>
  <p:sldIdLst>
    <p:sldId id="357" r:id="rId2"/>
    <p:sldId id="443" r:id="rId3"/>
    <p:sldId id="551" r:id="rId4"/>
    <p:sldId id="549" r:id="rId5"/>
    <p:sldId id="558" r:id="rId6"/>
    <p:sldId id="554" r:id="rId7"/>
    <p:sldId id="556" r:id="rId8"/>
    <p:sldId id="557" r:id="rId9"/>
  </p:sldIdLst>
  <p:sldSz cx="9144000" cy="6858000" type="letter"/>
  <p:notesSz cx="6858000" cy="9236075"/>
  <p:defaultTextStyle>
    <a:defPPr>
      <a:defRPr lang="en-US"/>
    </a:defPPr>
    <a:lvl1pPr algn="ctr" rtl="0" fontAlgn="base">
      <a:lnSpc>
        <a:spcPct val="95000"/>
      </a:lnSpc>
      <a:spcBef>
        <a:spcPct val="50000"/>
      </a:spcBef>
      <a:spcAft>
        <a:spcPct val="0"/>
      </a:spcAft>
      <a:buClr>
        <a:schemeClr val="accent2"/>
      </a:buClr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lnSpc>
        <a:spcPct val="95000"/>
      </a:lnSpc>
      <a:spcBef>
        <a:spcPct val="50000"/>
      </a:spcBef>
      <a:spcAft>
        <a:spcPct val="0"/>
      </a:spcAft>
      <a:buClr>
        <a:schemeClr val="accent2"/>
      </a:buClr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lnSpc>
        <a:spcPct val="95000"/>
      </a:lnSpc>
      <a:spcBef>
        <a:spcPct val="50000"/>
      </a:spcBef>
      <a:spcAft>
        <a:spcPct val="0"/>
      </a:spcAft>
      <a:buClr>
        <a:schemeClr val="accent2"/>
      </a:buClr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lnSpc>
        <a:spcPct val="95000"/>
      </a:lnSpc>
      <a:spcBef>
        <a:spcPct val="50000"/>
      </a:spcBef>
      <a:spcAft>
        <a:spcPct val="0"/>
      </a:spcAft>
      <a:buClr>
        <a:schemeClr val="accent2"/>
      </a:buClr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lnSpc>
        <a:spcPct val="95000"/>
      </a:lnSpc>
      <a:spcBef>
        <a:spcPct val="50000"/>
      </a:spcBef>
      <a:spcAft>
        <a:spcPct val="0"/>
      </a:spcAft>
      <a:buClr>
        <a:schemeClr val="accent2"/>
      </a:buClr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7BC0"/>
    <a:srgbClr val="D2A000"/>
    <a:srgbClr val="5D9E0E"/>
    <a:srgbClr val="010101"/>
    <a:srgbClr val="CCE37F"/>
    <a:srgbClr val="FFFFFF"/>
    <a:srgbClr val="D7D7D7"/>
    <a:srgbClr val="CE92F6"/>
    <a:srgbClr val="FBD09F"/>
    <a:srgbClr val="5257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36" autoAdjust="0"/>
    <p:restoredTop sz="80859" autoAdjust="0"/>
  </p:normalViewPr>
  <p:slideViewPr>
    <p:cSldViewPr snapToGrid="0">
      <p:cViewPr>
        <p:scale>
          <a:sx n="50" d="100"/>
          <a:sy n="50" d="100"/>
        </p:scale>
        <p:origin x="1812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80" d="100"/>
          <a:sy n="80" d="100"/>
        </p:scale>
        <p:origin x="-1218" y="-72"/>
      </p:cViewPr>
      <p:guideLst>
        <p:guide orient="horz" pos="290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71593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79" tIns="45390" rIns="90779" bIns="45390" numCol="1" anchor="t" anchorCtr="0" compatLnSpc="1">
            <a:prstTxWarp prst="textNoShape">
              <a:avLst/>
            </a:prstTxWarp>
          </a:bodyPr>
          <a:lstStyle>
            <a:lvl1pPr algn="l" eaLnBrk="0" hangingPunct="0">
              <a:lnSpc>
                <a:spcPct val="100000"/>
              </a:lnSpc>
              <a:spcBef>
                <a:spcPct val="0"/>
              </a:spcBef>
              <a:buClrTx/>
              <a:defRPr sz="1200">
                <a:latin typeface="Times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859" y="0"/>
            <a:ext cx="2971593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79" tIns="45390" rIns="90779" bIns="4539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ClrTx/>
              <a:defRPr sz="1200">
                <a:latin typeface="Times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74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8772689"/>
            <a:ext cx="2971593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79" tIns="45390" rIns="90779" bIns="45390" numCol="1" anchor="b" anchorCtr="0" compatLnSpc="1">
            <a:prstTxWarp prst="textNoShape">
              <a:avLst/>
            </a:prstTxWarp>
          </a:bodyPr>
          <a:lstStyle>
            <a:lvl1pPr algn="l" eaLnBrk="0" hangingPunct="0">
              <a:lnSpc>
                <a:spcPct val="100000"/>
              </a:lnSpc>
              <a:spcBef>
                <a:spcPct val="0"/>
              </a:spcBef>
              <a:buClrTx/>
              <a:defRPr sz="1200">
                <a:latin typeface="Times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74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859" y="8772689"/>
            <a:ext cx="2971593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79" tIns="45390" rIns="90779" bIns="4539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ClrTx/>
              <a:defRPr sz="1200">
                <a:latin typeface="Times" pitchFamily="18" charset="0"/>
              </a:defRPr>
            </a:lvl1pPr>
          </a:lstStyle>
          <a:p>
            <a:fld id="{97FB09CE-1E2C-427B-AD30-0A89FBCF8AA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688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71593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algn="l" defTabSz="923551" eaLnBrk="0" hangingPunct="0">
              <a:lnSpc>
                <a:spcPct val="100000"/>
              </a:lnSpc>
              <a:spcBef>
                <a:spcPct val="0"/>
              </a:spcBef>
              <a:buClrTx/>
              <a:defRPr sz="1200">
                <a:latin typeface="Times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414" y="0"/>
            <a:ext cx="2971593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algn="r" defTabSz="923551" eaLnBrk="0" hangingPunct="0">
              <a:lnSpc>
                <a:spcPct val="100000"/>
              </a:lnSpc>
              <a:spcBef>
                <a:spcPct val="0"/>
              </a:spcBef>
              <a:buClrTx/>
              <a:defRPr sz="1200">
                <a:latin typeface="Times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0775" y="693738"/>
            <a:ext cx="4616450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95548" y="4387136"/>
            <a:ext cx="5893455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5"/>
          </p:nvPr>
        </p:nvSpPr>
        <p:spPr>
          <a:xfrm>
            <a:off x="1" y="8772715"/>
            <a:ext cx="6856464" cy="461804"/>
          </a:xfrm>
          <a:prstGeom prst="rect">
            <a:avLst/>
          </a:prstGeom>
        </p:spPr>
        <p:txBody>
          <a:bodyPr vert="horz" lIns="89420" tIns="44710" rIns="89420" bIns="44710" rtlCol="0" anchor="ctr"/>
          <a:lstStyle>
            <a:lvl1pPr algn="ctr">
              <a:lnSpc>
                <a:spcPct val="100000"/>
              </a:lnSpc>
              <a:defRPr sz="11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spcBef>
                <a:spcPts val="0"/>
              </a:spcBef>
            </a:pPr>
            <a:fld id="{E7D4CAD5-9246-4B65-918C-613455E9F5C6}" type="slidenum">
              <a:rPr lang="en-US" smtClean="0"/>
              <a:pPr>
                <a:spcBef>
                  <a:spcPts val="0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2462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1" y="8772715"/>
            <a:ext cx="6856464" cy="461804"/>
          </a:xfrm>
        </p:spPr>
        <p:txBody>
          <a:bodyPr/>
          <a:lstStyle/>
          <a:p>
            <a:pPr>
              <a:spcBef>
                <a:spcPts val="0"/>
              </a:spcBef>
            </a:pPr>
            <a:fld id="{E7D4CAD5-9246-4B65-918C-613455E9F5C6}" type="slidenum">
              <a:rPr lang="en-US" smtClean="0"/>
              <a:pPr>
                <a:spcBef>
                  <a:spcPts val="0"/>
                </a:spcBef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fld id="{E7D4CAD5-9246-4B65-918C-613455E9F5C6}" type="slidenum">
              <a:rPr lang="en-US" smtClean="0"/>
              <a:pPr>
                <a:spcBef>
                  <a:spcPts val="0"/>
                </a:spcBef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71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667000"/>
            <a:ext cx="7772400" cy="609600"/>
          </a:xfrm>
        </p:spPr>
        <p:txBody>
          <a:bodyPr/>
          <a:lstStyle>
            <a:lvl1pPr algn="r">
              <a:defRPr b="1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276600"/>
            <a:ext cx="6400800" cy="381000"/>
          </a:xfrm>
          <a:extLst>
            <a:ext uri="{909E8E84-426E-40DD-AFC4-6F175D3DCCD1}">
              <a14:hiddenFill xmlns:a14="http://schemas.microsoft.com/office/drawing/2010/main">
                <a:solidFill>
                  <a:srgbClr val="525759"/>
                </a:solidFill>
              </a14:hiddenFill>
            </a:ext>
          </a:extLst>
        </p:spPr>
        <p:txBody>
          <a:bodyPr/>
          <a:lstStyle>
            <a:lvl1pPr marL="0" indent="0" algn="r">
              <a:buFontTx/>
              <a:buNone/>
              <a:defRPr sz="16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28357" name="Line 5"/>
          <p:cNvSpPr>
            <a:spLocks noChangeShapeType="1"/>
          </p:cNvSpPr>
          <p:nvPr/>
        </p:nvSpPr>
        <p:spPr bwMode="auto">
          <a:xfrm>
            <a:off x="1447800" y="6667500"/>
            <a:ext cx="7239000" cy="0"/>
          </a:xfrm>
          <a:prstGeom prst="line">
            <a:avLst/>
          </a:prstGeom>
          <a:noFill/>
          <a:ln w="28575">
            <a:solidFill>
              <a:srgbClr val="8CC74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8363" name="Oval 11"/>
          <p:cNvSpPr>
            <a:spLocks noChangeArrowheads="1"/>
          </p:cNvSpPr>
          <p:nvPr/>
        </p:nvSpPr>
        <p:spPr bwMode="auto">
          <a:xfrm>
            <a:off x="8763000" y="6629400"/>
            <a:ext cx="76200" cy="76200"/>
          </a:xfrm>
          <a:prstGeom prst="ellipse">
            <a:avLst/>
          </a:prstGeom>
          <a:solidFill>
            <a:srgbClr val="8CC741"/>
          </a:solidFill>
          <a:ln w="12700" algn="ctr">
            <a:solidFill>
              <a:srgbClr val="8CC74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228365" name="Picture 13" descr="cna_color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6121400"/>
            <a:ext cx="1255713" cy="58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CA59D05-BE35-42B0-86FE-705339B7122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657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C956A84-71E2-4E7C-948D-9E88056B12A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043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FB522FD-E980-4575-BD0A-8C46D770455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3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22A3422-67E0-439A-974D-08FFE10929C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035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9E1F7AF-751E-4AF1-B4CF-BDF3F7EA69A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007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DC97086-18FD-4C3F-BB37-81C63158F38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20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DBB3C39-F26D-44AD-B968-BC512A3C162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809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BCA366-1D2D-4AE9-95CC-D4B6DDE06C7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571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ECE926D-68C6-4A40-91E7-06B5E3764AE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725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369148E-A879-4FFB-B69F-ECAAB5EF96C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801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72210"/>
            <a:ext cx="8229600" cy="485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25480" y="6368361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defRPr sz="1200">
                <a:solidFill>
                  <a:srgbClr val="808080"/>
                </a:solidFill>
              </a:defRPr>
            </a:lvl1pPr>
          </a:lstStyle>
          <a:p>
            <a:fld id="{848D56ED-EE12-46E3-A0EB-FFBA07CB998E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27336" name="Line 8"/>
          <p:cNvSpPr>
            <a:spLocks noChangeShapeType="1"/>
          </p:cNvSpPr>
          <p:nvPr/>
        </p:nvSpPr>
        <p:spPr bwMode="auto">
          <a:xfrm>
            <a:off x="457200" y="762000"/>
            <a:ext cx="8229600" cy="0"/>
          </a:xfrm>
          <a:prstGeom prst="line">
            <a:avLst/>
          </a:prstGeom>
          <a:noFill/>
          <a:ln w="28575">
            <a:solidFill>
              <a:srgbClr val="8CC74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7338" name="Oval 10"/>
          <p:cNvSpPr>
            <a:spLocks noChangeArrowheads="1"/>
          </p:cNvSpPr>
          <p:nvPr/>
        </p:nvSpPr>
        <p:spPr bwMode="auto">
          <a:xfrm>
            <a:off x="8801100" y="723900"/>
            <a:ext cx="76200" cy="76200"/>
          </a:xfrm>
          <a:prstGeom prst="ellipse">
            <a:avLst/>
          </a:prstGeom>
          <a:solidFill>
            <a:srgbClr val="8CC741"/>
          </a:solidFill>
          <a:ln w="12700" algn="ctr">
            <a:solidFill>
              <a:srgbClr val="8CC74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227340" name="Picture 12" descr="CNA_Logo_nobnd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6303963"/>
            <a:ext cx="990600" cy="379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52575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525759"/>
          </a:solidFill>
          <a:latin typeface="Arial" charset="0"/>
          <a:ea typeface="ＭＳ Ｐゴシック" pitchFamily="-3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525759"/>
          </a:solidFill>
          <a:latin typeface="Arial" charset="0"/>
          <a:ea typeface="ＭＳ Ｐゴシック" pitchFamily="-3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525759"/>
          </a:solidFill>
          <a:latin typeface="Arial" charset="0"/>
          <a:ea typeface="ＭＳ Ｐゴシック" pitchFamily="-3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525759"/>
          </a:solidFill>
          <a:latin typeface="Arial" charset="0"/>
          <a:ea typeface="ＭＳ Ｐゴシック" pitchFamily="-3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525759"/>
          </a:solidFill>
          <a:latin typeface="Arial" charset="0"/>
          <a:ea typeface="ＭＳ Ｐゴシック" pitchFamily="-3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525759"/>
          </a:solidFill>
          <a:latin typeface="Arial" charset="0"/>
          <a:ea typeface="ＭＳ Ｐゴシック" pitchFamily="-3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525759"/>
          </a:solidFill>
          <a:latin typeface="Arial" charset="0"/>
          <a:ea typeface="ＭＳ Ｐゴシック" pitchFamily="-3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525759"/>
          </a:solidFill>
          <a:latin typeface="Arial" charset="0"/>
          <a:ea typeface="ＭＳ Ｐゴシック" pitchFamily="-3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8CC741"/>
        </a:buClr>
        <a:buChar char="•"/>
        <a:defRPr sz="2000">
          <a:solidFill>
            <a:srgbClr val="52575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8CC741"/>
        </a:buClr>
        <a:buFont typeface="Arial" charset="0"/>
        <a:buChar char="–"/>
        <a:defRPr>
          <a:solidFill>
            <a:srgbClr val="52575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8CC741"/>
        </a:buClr>
        <a:buFont typeface="Wingdings" pitchFamily="2" charset="2"/>
        <a:buChar char="§"/>
        <a:defRPr sz="1600">
          <a:solidFill>
            <a:srgbClr val="52575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8CC741"/>
        </a:buClr>
        <a:buFont typeface="Wingdings" pitchFamily="2" charset="2"/>
        <a:buChar char="Ø"/>
        <a:defRPr sz="1400">
          <a:solidFill>
            <a:srgbClr val="52575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8CC741"/>
        </a:buClr>
        <a:buChar char="»"/>
        <a:defRPr sz="1200">
          <a:solidFill>
            <a:srgbClr val="52575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8CC741"/>
        </a:buClr>
        <a:buChar char="»"/>
        <a:defRPr sz="1200">
          <a:solidFill>
            <a:srgbClr val="52575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8CC741"/>
        </a:buClr>
        <a:buChar char="»"/>
        <a:defRPr sz="1200">
          <a:solidFill>
            <a:srgbClr val="52575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8CC741"/>
        </a:buClr>
        <a:buChar char="»"/>
        <a:defRPr sz="1200">
          <a:solidFill>
            <a:srgbClr val="52575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8CC741"/>
        </a:buClr>
        <a:buChar char="»"/>
        <a:defRPr sz="1200">
          <a:solidFill>
            <a:srgbClr val="52575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00068" y="3867443"/>
            <a:ext cx="6400800" cy="381000"/>
          </a:xfrm>
        </p:spPr>
        <p:txBody>
          <a:bodyPr/>
          <a:lstStyle/>
          <a:p>
            <a:r>
              <a:rPr lang="en-US" dirty="0"/>
              <a:t> Neil Carey, PhD and Henry Griffis, PhD</a:t>
            </a:r>
          </a:p>
          <a:p>
            <a:r>
              <a:rPr lang="en-US" dirty="0"/>
              <a:t>August 2, 2017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Leveraging Firearms Retailers to Reduce Suicide Deaths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7651" y="4899451"/>
            <a:ext cx="84100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b="1" dirty="0"/>
              <a:t>Department of Defense/U.S. Department of Veterans Affairs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b="1" dirty="0"/>
              <a:t>Suicide Prevention Conference, August 1-3, 2017, Denver, Colorado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1050" y="1348410"/>
            <a:ext cx="8229600" cy="4853954"/>
          </a:xfrm>
        </p:spPr>
        <p:txBody>
          <a:bodyPr/>
          <a:lstStyle/>
          <a:p>
            <a:r>
              <a:rPr lang="en-US" sz="2800" dirty="0"/>
              <a:t>Background &amp; Issues</a:t>
            </a:r>
          </a:p>
          <a:p>
            <a:r>
              <a:rPr lang="en-US" sz="2800" dirty="0"/>
              <a:t>Approach</a:t>
            </a:r>
          </a:p>
          <a:p>
            <a:r>
              <a:rPr lang="en-US" sz="2800" dirty="0"/>
              <a:t>Tasks</a:t>
            </a:r>
          </a:p>
          <a:p>
            <a:r>
              <a:rPr lang="en-US" sz="2800" dirty="0"/>
              <a:t>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22FD-E980-4575-BD0A-8C46D770455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041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and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757860"/>
            <a:ext cx="8229600" cy="485395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Background</a:t>
            </a:r>
          </a:p>
          <a:p>
            <a:r>
              <a:rPr lang="en-US" dirty="0"/>
              <a:t>Reducing suicidal person’s access to lethal means can lower suicide deaths (Barber &amp; Miller, 2015; Vriniotis et al., 2015)</a:t>
            </a:r>
          </a:p>
          <a:p>
            <a:r>
              <a:rPr lang="en-US" dirty="0"/>
              <a:t>State of Colorado  has shown interest in reducing firearms suicides</a:t>
            </a:r>
          </a:p>
          <a:p>
            <a:r>
              <a:rPr lang="en-US" dirty="0"/>
              <a:t>Military has a unique culture regarding use of firearms</a:t>
            </a:r>
          </a:p>
          <a:p>
            <a:r>
              <a:rPr lang="en-US" dirty="0"/>
              <a:t>Defense Suicide Prevention Office (DSPO) identified an opportunity</a:t>
            </a:r>
          </a:p>
          <a:p>
            <a:pPr marL="0" indent="0">
              <a:buNone/>
            </a:pPr>
            <a:r>
              <a:rPr lang="en-US" dirty="0"/>
              <a:t>Issues</a:t>
            </a:r>
          </a:p>
          <a:p>
            <a:r>
              <a:rPr lang="en-US" dirty="0"/>
              <a:t>Design an experiment on effectiveness of educational materials and gun safety devices at firearms shops near Colorado Air Force bases</a:t>
            </a:r>
          </a:p>
          <a:p>
            <a:pPr lvl="1"/>
            <a:r>
              <a:rPr lang="en-US" sz="2000" dirty="0"/>
              <a:t>-What stakeholders need to be consulted in designing a field experiment?</a:t>
            </a:r>
          </a:p>
          <a:p>
            <a:pPr lvl="1"/>
            <a:r>
              <a:rPr lang="en-US" sz="2000" dirty="0"/>
              <a:t>What should be the design of an experiment on the provision of safety training and devices?</a:t>
            </a:r>
          </a:p>
          <a:p>
            <a:pPr lvl="1"/>
            <a:r>
              <a:rPr lang="en-US" sz="2000" dirty="0"/>
              <a:t>What survey questions should be asked to assess whether the treatment had its intended effects?</a:t>
            </a:r>
          </a:p>
          <a:p>
            <a:pPr lvl="1"/>
            <a:r>
              <a:rPr lang="en-US" sz="2000" dirty="0"/>
              <a:t>What publicly-available and other datasets could be used to </a:t>
            </a:r>
            <a:r>
              <a:rPr lang="en-US" sz="2000"/>
              <a:t>assess effectiveness?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22FD-E980-4575-BD0A-8C46D770455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5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0" y="872160"/>
            <a:ext cx="8229600" cy="4853954"/>
          </a:xfrm>
        </p:spPr>
        <p:txBody>
          <a:bodyPr/>
          <a:lstStyle/>
          <a:p>
            <a:r>
              <a:rPr lang="en-US" dirty="0"/>
              <a:t>Identify stakeholders</a:t>
            </a:r>
          </a:p>
          <a:p>
            <a:pPr lvl="1"/>
            <a:r>
              <a:rPr lang="en-US" dirty="0"/>
              <a:t>Air Force Suicide Prevention Office</a:t>
            </a:r>
          </a:p>
          <a:p>
            <a:pPr lvl="1"/>
            <a:r>
              <a:rPr lang="en-US" dirty="0"/>
              <a:t>Commands of Air Force bases in Colorado</a:t>
            </a:r>
          </a:p>
          <a:p>
            <a:pPr lvl="1"/>
            <a:r>
              <a:rPr lang="en-US" dirty="0"/>
              <a:t>Colorado Suicide Prevention Efforts (e.g., Becker, 2016)</a:t>
            </a:r>
          </a:p>
          <a:p>
            <a:pPr lvl="1"/>
            <a:r>
              <a:rPr lang="en-US" dirty="0"/>
              <a:t>Rocky Mountain Mental Illness Research, Education, and Clinical Center (MIRECC)</a:t>
            </a:r>
          </a:p>
          <a:p>
            <a:r>
              <a:rPr lang="en-US" dirty="0"/>
              <a:t>Design experiment (next slide)</a:t>
            </a:r>
          </a:p>
          <a:p>
            <a:pPr lvl="1"/>
            <a:r>
              <a:rPr lang="en-US" dirty="0"/>
              <a:t>Non-equivalent control group design with pre-experiment and post-experiment measures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22FD-E980-4575-BD0A-8C46D770455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215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0"/>
            <a:ext cx="8229600" cy="1143000"/>
          </a:xfrm>
        </p:spPr>
        <p:txBody>
          <a:bodyPr/>
          <a:lstStyle/>
          <a:p>
            <a:r>
              <a:rPr lang="en-US" dirty="0"/>
              <a:t>Two potential designs (nominal examples)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Design 1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665952"/>
              </p:ext>
            </p:extLst>
          </p:nvPr>
        </p:nvGraphicFramePr>
        <p:xfrm>
          <a:off x="457200" y="2174875"/>
          <a:ext cx="40767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Safety</a:t>
                      </a:r>
                      <a:r>
                        <a:rPr lang="en-US" baseline="0" dirty="0"/>
                        <a:t> Ed </a:t>
                      </a:r>
                      <a:r>
                        <a:rPr lang="en-US" dirty="0"/>
                        <a:t>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Safety</a:t>
                      </a:r>
                      <a:r>
                        <a:rPr lang="en-US" baseline="0" dirty="0"/>
                        <a:t> Ed</a:t>
                      </a:r>
                      <a:endParaRPr lang="en-US" dirty="0"/>
                    </a:p>
                    <a:p>
                      <a:r>
                        <a:rPr lang="en-US" dirty="0"/>
                        <a:t>Materials + Gun Locks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B2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  <a:r>
                        <a:rPr lang="en-US" sz="1400" baseline="0" dirty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Design 2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68818924"/>
              </p:ext>
            </p:extLst>
          </p:nvPr>
        </p:nvGraphicFramePr>
        <p:xfrm>
          <a:off x="4645025" y="2174875"/>
          <a:ext cx="4060825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Buyer</a:t>
                      </a:r>
                      <a:r>
                        <a:rPr lang="en-US" baseline="0" dirty="0"/>
                        <a:t> Screening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Buyer</a:t>
                      </a:r>
                      <a:r>
                        <a:rPr lang="en-US" baseline="0" dirty="0"/>
                        <a:t> Screening + Gun Locks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B2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  <a:r>
                        <a:rPr lang="en-US" sz="1400" baseline="0" dirty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97086-18FD-4C3F-BB37-81C63158F38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176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Reasons for buying a firearm</a:t>
            </a:r>
          </a:p>
          <a:p>
            <a:r>
              <a:rPr lang="en-US" dirty="0"/>
              <a:t>Knowledge and attitudes towards gun safety</a:t>
            </a:r>
          </a:p>
          <a:p>
            <a:r>
              <a:rPr lang="en-US" dirty="0"/>
              <a:t>Perceptions of instructional materials and gun safety devices provided</a:t>
            </a:r>
          </a:p>
          <a:p>
            <a:r>
              <a:rPr lang="en-US" dirty="0"/>
              <a:t>Impulsivity</a:t>
            </a:r>
          </a:p>
          <a:p>
            <a:r>
              <a:rPr lang="en-US" dirty="0"/>
              <a:t>Hopelessness/locus of control</a:t>
            </a:r>
          </a:p>
          <a:p>
            <a:r>
              <a:rPr lang="en-US" dirty="0"/>
              <a:t>Attitudes towards suicide prevention efforts</a:t>
            </a:r>
          </a:p>
          <a:p>
            <a:r>
              <a:rPr lang="en-US" dirty="0"/>
              <a:t>Interviews with firearms shops owners concerning experiment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22FD-E980-4575-BD0A-8C46D770455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677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Establish stakeholder agreement on support of the experiment</a:t>
            </a:r>
          </a:p>
          <a:p>
            <a:r>
              <a:rPr lang="en-US" dirty="0"/>
              <a:t>Develop the study design</a:t>
            </a:r>
          </a:p>
          <a:p>
            <a:r>
              <a:rPr lang="en-US" dirty="0"/>
              <a:t>Develop surveys and decide on measures</a:t>
            </a:r>
          </a:p>
          <a:p>
            <a:r>
              <a:rPr lang="en-US" dirty="0"/>
              <a:t>Identify information in databases and identify available data</a:t>
            </a:r>
          </a:p>
          <a:p>
            <a:r>
              <a:rPr lang="en-US" dirty="0"/>
              <a:t>Pursue Air Force Survey approvals</a:t>
            </a:r>
          </a:p>
          <a:p>
            <a:r>
              <a:rPr lang="en-US" dirty="0"/>
              <a:t>Document results, incorporate sponsor comments, disseminate</a:t>
            </a:r>
          </a:p>
          <a:p>
            <a:endParaRPr lang="en-US" dirty="0"/>
          </a:p>
          <a:p>
            <a:r>
              <a:rPr lang="en-US" dirty="0"/>
              <a:t>Follow-on study</a:t>
            </a:r>
          </a:p>
          <a:p>
            <a:pPr lvl="1"/>
            <a:r>
              <a:rPr lang="en-US" dirty="0"/>
              <a:t>Recruit firearms store owners to participate</a:t>
            </a:r>
          </a:p>
          <a:p>
            <a:pPr lvl="1"/>
            <a:r>
              <a:rPr lang="en-US" dirty="0"/>
              <a:t>Recruit firearms buyers</a:t>
            </a:r>
          </a:p>
          <a:p>
            <a:pPr lvl="1"/>
            <a:r>
              <a:rPr lang="en-US" dirty="0"/>
              <a:t>Collect data</a:t>
            </a:r>
          </a:p>
          <a:p>
            <a:pPr lvl="1"/>
            <a:r>
              <a:rPr lang="en-US" dirty="0"/>
              <a:t>Analyze data</a:t>
            </a:r>
          </a:p>
          <a:p>
            <a:pPr lvl="1"/>
            <a:r>
              <a:rPr lang="en-US" dirty="0"/>
              <a:t>Report results of experiment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22FD-E980-4575-BD0A-8C46D770455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326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effectiveness of educational materials, buyer screening, and gun safety devices in reducing suicide deaths?</a:t>
            </a:r>
          </a:p>
          <a:p>
            <a:pPr lvl="1"/>
            <a:r>
              <a:rPr lang="en-US" dirty="0"/>
              <a:t>From the buyer’s perspective</a:t>
            </a:r>
          </a:p>
          <a:p>
            <a:pPr lvl="1"/>
            <a:r>
              <a:rPr lang="en-US" dirty="0"/>
              <a:t>From the firearms seller’s perspective</a:t>
            </a:r>
          </a:p>
          <a:p>
            <a:r>
              <a:rPr lang="en-US" dirty="0"/>
              <a:t>What barriers exist to the effective use of educational materials, buyer screening, and gun safety devices?</a:t>
            </a:r>
          </a:p>
          <a:p>
            <a:pPr lvl="1"/>
            <a:r>
              <a:rPr lang="en-US" dirty="0"/>
              <a:t>From the buyer’s perspective</a:t>
            </a:r>
          </a:p>
          <a:p>
            <a:pPr lvl="1"/>
            <a:r>
              <a:rPr lang="en-US" dirty="0"/>
              <a:t>From the firearms seller’s perspective</a:t>
            </a:r>
          </a:p>
          <a:p>
            <a:r>
              <a:rPr lang="en-US" dirty="0"/>
              <a:t>What do these results mean for future suicide prevention efforts?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22FD-E980-4575-BD0A-8C46D770455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479246"/>
      </p:ext>
    </p:extLst>
  </p:cSld>
  <p:clrMapOvr>
    <a:masterClrMapping/>
  </p:clrMapOvr>
</p:sld>
</file>

<file path=ppt/theme/theme1.xml><?xml version="1.0" encoding="utf-8"?>
<a:theme xmlns:a="http://schemas.openxmlformats.org/drawingml/2006/main" name="CNA_White">
  <a:themeElements>
    <a:clrScheme name="">
      <a:dk1>
        <a:srgbClr val="4D4D4D"/>
      </a:dk1>
      <a:lt1>
        <a:srgbClr val="FFFFFF"/>
      </a:lt1>
      <a:dk2>
        <a:srgbClr val="4D4D4D"/>
      </a:dk2>
      <a:lt2>
        <a:srgbClr val="A1A1A1"/>
      </a:lt2>
      <a:accent1>
        <a:srgbClr val="8ECCF6"/>
      </a:accent1>
      <a:accent2>
        <a:srgbClr val="F0776A"/>
      </a:accent2>
      <a:accent3>
        <a:srgbClr val="FFFFFF"/>
      </a:accent3>
      <a:accent4>
        <a:srgbClr val="404040"/>
      </a:accent4>
      <a:accent5>
        <a:srgbClr val="C6E2FA"/>
      </a:accent5>
      <a:accent6>
        <a:srgbClr val="D96B5F"/>
      </a:accent6>
      <a:hlink>
        <a:srgbClr val="C6B396"/>
      </a:hlink>
      <a:folHlink>
        <a:srgbClr val="CBE5A9"/>
      </a:folHlink>
    </a:clrScheme>
    <a:fontScheme name="CNA_White_No Line">
      <a:majorFont>
        <a:latin typeface="Arial"/>
        <a:ea typeface="ＭＳ Ｐゴシック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5000"/>
          </a:lnSpc>
          <a:spcBef>
            <a:spcPct val="50000"/>
          </a:spcBef>
          <a:spcAft>
            <a:spcPct val="0"/>
          </a:spcAft>
          <a:buClr>
            <a:schemeClr val="accent2"/>
          </a:buClr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5000"/>
          </a:lnSpc>
          <a:spcBef>
            <a:spcPct val="50000"/>
          </a:spcBef>
          <a:spcAft>
            <a:spcPct val="0"/>
          </a:spcAft>
          <a:buClr>
            <a:schemeClr val="accent2"/>
          </a:buClr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NA_White_No Li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NA_White_No Li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NA_White_No Li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NA_White_No Li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NA_White_No Li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NA_White_No Li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NA_White_No Li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NA_White_No Li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NA_White_No Li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NA_White_No Li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NA_White_No Li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NA_White_No Li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CNA_White</Template>
  <TotalTime>4029</TotalTime>
  <Words>481</Words>
  <Application>Microsoft Office PowerPoint</Application>
  <PresentationFormat>Letter Paper (8.5x11 in)</PresentationFormat>
  <Paragraphs>109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Times</vt:lpstr>
      <vt:lpstr>Times New Roman</vt:lpstr>
      <vt:lpstr>Wingdings</vt:lpstr>
      <vt:lpstr>CNA_White</vt:lpstr>
      <vt:lpstr>Leveraging Firearms Retailers to Reduce Suicide Deaths</vt:lpstr>
      <vt:lpstr>Outline</vt:lpstr>
      <vt:lpstr>Background and Issues</vt:lpstr>
      <vt:lpstr>Approach</vt:lpstr>
      <vt:lpstr>Two potential designs (nominal examples)</vt:lpstr>
      <vt:lpstr>Possible measures</vt:lpstr>
      <vt:lpstr>Tasks</vt:lpstr>
      <vt:lpstr>Discussion</vt:lpstr>
    </vt:vector>
  </TitlesOfParts>
  <Company>CNA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 of Credentialing on Sailor Behavior</dc:title>
  <dc:creator>CNA</dc:creator>
  <cp:lastModifiedBy>Marina Spenner</cp:lastModifiedBy>
  <cp:revision>418</cp:revision>
  <cp:lastPrinted>2017-07-27T18:16:43Z</cp:lastPrinted>
  <dcterms:created xsi:type="dcterms:W3CDTF">2014-02-08T16:59:28Z</dcterms:created>
  <dcterms:modified xsi:type="dcterms:W3CDTF">2017-08-09T19:21:19Z</dcterms:modified>
</cp:coreProperties>
</file>