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sldIdLst>
    <p:sldId id="256" r:id="rId2"/>
    <p:sldId id="286" r:id="rId3"/>
    <p:sldId id="285" r:id="rId4"/>
    <p:sldId id="277" r:id="rId5"/>
    <p:sldId id="280" r:id="rId6"/>
    <p:sldId id="281" r:id="rId7"/>
    <p:sldId id="276" r:id="rId8"/>
    <p:sldId id="279" r:id="rId9"/>
    <p:sldId id="261" r:id="rId10"/>
    <p:sldId id="284" r:id="rId11"/>
    <p:sldId id="282" r:id="rId12"/>
    <p:sldId id="283" r:id="rId13"/>
    <p:sldId id="28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Allch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8354" autoAdjust="0"/>
  </p:normalViewPr>
  <p:slideViewPr>
    <p:cSldViewPr snapToGrid="0" snapToObjects="1">
      <p:cViewPr varScale="1">
        <p:scale>
          <a:sx n="62" d="100"/>
          <a:sy n="62" d="100"/>
        </p:scale>
        <p:origin x="1026" y="3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 Intents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9"/>
              <c:layout>
                <c:manualLayout>
                  <c:x val="-3.692999357739242E-2"/>
                  <c:y val="-2.656968860765516E-2"/>
                </c:manualLayout>
              </c:layout>
              <c:tx>
                <c:rich>
                  <a:bodyPr/>
                  <a:lstStyle/>
                  <a:p>
                    <a:fld id="{772AF95B-204A-46F5-837C-455F114AD55A}" type="VALUE">
                      <a:rPr lang="en-US" sz="1600" b="1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2FDC-4357-8478-4AD2985943E4}"/>
                </c:ext>
              </c:extLst>
            </c:dLbl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10.97</c:v>
                </c:pt>
                <c:pt idx="1">
                  <c:v>11.27</c:v>
                </c:pt>
                <c:pt idx="2">
                  <c:v>11.6</c:v>
                </c:pt>
                <c:pt idx="3">
                  <c:v>11.75</c:v>
                </c:pt>
                <c:pt idx="4">
                  <c:v>12.08</c:v>
                </c:pt>
                <c:pt idx="5">
                  <c:v>12.32</c:v>
                </c:pt>
                <c:pt idx="6">
                  <c:v>12.53</c:v>
                </c:pt>
                <c:pt idx="7">
                  <c:v>12.55</c:v>
                </c:pt>
                <c:pt idx="8">
                  <c:v>12.93</c:v>
                </c:pt>
                <c:pt idx="9">
                  <c:v>13.26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FDC-4357-8478-4AD2985943E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Firearm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9"/>
              <c:layout>
                <c:manualLayout>
                  <c:x val="-3.2113037893384835E-2"/>
                  <c:y val="-8.006030401788900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563B74C-1ACA-4FED-B575-347740A7FEA3}" type="VALUE">
                      <a:rPr lang="en-US" sz="1600" b="1">
                        <a:solidFill>
                          <a:schemeClr val="tx1"/>
                        </a:solidFill>
                      </a:rPr>
                      <a:pPr>
                        <a:defRPr/>
                      </a:pPr>
                      <a:t>[VALUE]</a:t>
                    </a:fld>
                    <a:endParaRPr lang="en-US"/>
                  </a:p>
                </c:rich>
              </c:tx>
              <c:spPr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620039547079739E-2"/>
                      <c:h val="7.108761329305134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2FDC-4357-8478-4AD2985943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5.54</c:v>
                </c:pt>
                <c:pt idx="1">
                  <c:v>5.63</c:v>
                </c:pt>
                <c:pt idx="2">
                  <c:v>5.82</c:v>
                </c:pt>
                <c:pt idx="3">
                  <c:v>5.91</c:v>
                </c:pt>
                <c:pt idx="4">
                  <c:v>6.06</c:v>
                </c:pt>
                <c:pt idx="5">
                  <c:v>6.15</c:v>
                </c:pt>
                <c:pt idx="6">
                  <c:v>6.29</c:v>
                </c:pt>
                <c:pt idx="7">
                  <c:v>6.37</c:v>
                </c:pt>
                <c:pt idx="8">
                  <c:v>6.34</c:v>
                </c:pt>
                <c:pt idx="9">
                  <c:v>6.48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FDC-4357-8478-4AD2985943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6824688"/>
        <c:axId val="146825248"/>
      </c:lineChart>
      <c:catAx>
        <c:axId val="1468246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>
                    <a:solidFill>
                      <a:schemeClr val="tx1"/>
                    </a:solidFill>
                  </a:rPr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825248"/>
        <c:crosses val="autoZero"/>
        <c:auto val="1"/>
        <c:lblAlgn val="ctr"/>
        <c:lblOffset val="100"/>
        <c:noMultiLvlLbl val="0"/>
      </c:catAx>
      <c:valAx>
        <c:axId val="146825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>
                    <a:solidFill>
                      <a:schemeClr val="tx1"/>
                    </a:solidFill>
                  </a:rPr>
                  <a:t>Age-Adjusted Suicide Rate per 100,000</a:t>
                </a:r>
              </a:p>
            </c:rich>
          </c:tx>
          <c:layout>
            <c:manualLayout>
              <c:xMode val="edge"/>
              <c:yMode val="edge"/>
              <c:x val="1.5384615384615385E-2"/>
              <c:y val="4.9732616504507936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824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34-4A0B-A55C-E93B9DF3F36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534-4A0B-A55C-E93B9DF3F36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534-4A0B-A55C-E93B9DF3F36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534-4A0B-A55C-E93B9DF3F36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534-4A0B-A55C-E93B9DF3F365}"/>
              </c:ext>
            </c:extLst>
          </c:dPt>
          <c:dLbls>
            <c:dLbl>
              <c:idx val="0"/>
              <c:layout>
                <c:manualLayout>
                  <c:x val="-0.23649096470854819"/>
                  <c:y val="-2.698162729658792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dirty="0">
                        <a:solidFill>
                          <a:schemeClr val="tx1"/>
                        </a:solidFill>
                      </a:rPr>
                      <a:t>Firearm - 49.8%</a:t>
                    </a:r>
                  </a:p>
                </c:rich>
              </c:tx>
              <c:spPr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548561151079136"/>
                      <c:h val="8.707988980716253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534-4A0B-A55C-E93B9DF3F365}"/>
                </c:ext>
              </c:extLst>
            </c:dLbl>
            <c:dLbl>
              <c:idx val="1"/>
              <c:layout>
                <c:manualLayout>
                  <c:x val="2.068345323741004E-2"/>
                  <c:y val="-6.222359601743997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dirty="0">
                        <a:solidFill>
                          <a:schemeClr val="tx1"/>
                        </a:solidFill>
                      </a:rPr>
                      <a:t>Poisoning</a:t>
                    </a:r>
                    <a:r>
                      <a:rPr lang="en-US" sz="1400" b="1" baseline="0" dirty="0">
                        <a:solidFill>
                          <a:schemeClr val="tx1"/>
                        </a:solidFill>
                      </a:rPr>
                      <a:t> – 15.4%</a:t>
                    </a:r>
                    <a:endParaRPr lang="en-US" sz="1400" b="1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393884892086333"/>
                      <c:h val="7.5757575757575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534-4A0B-A55C-E93B9DF3F365}"/>
                </c:ext>
              </c:extLst>
            </c:dLbl>
            <c:dLbl>
              <c:idx val="2"/>
              <c:layout>
                <c:manualLayout>
                  <c:x val="-5.935251798561151E-2"/>
                  <c:y val="-6.049760308887009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dirty="0">
                        <a:solidFill>
                          <a:schemeClr val="tx1"/>
                        </a:solidFill>
                      </a:rPr>
                      <a:t>Fall – 2.3%</a:t>
                    </a:r>
                  </a:p>
                </c:rich>
              </c:tx>
              <c:spPr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636690647482014"/>
                      <c:h val="6.473829201101928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534-4A0B-A55C-E93B9DF3F365}"/>
                </c:ext>
              </c:extLst>
            </c:dLbl>
            <c:dLbl>
              <c:idx val="3"/>
              <c:layout>
                <c:manualLayout>
                  <c:x val="0.1217533138843256"/>
                  <c:y val="5.959263356543242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dirty="0">
                        <a:solidFill>
                          <a:schemeClr val="tx1"/>
                        </a:solidFill>
                      </a:rPr>
                      <a:t>Suffocation – 26.8%</a:t>
                    </a:r>
                  </a:p>
                </c:rich>
              </c:tx>
              <c:spPr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701438848920859"/>
                      <c:h val="0.105179063360881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E534-4A0B-A55C-E93B9DF3F365}"/>
                </c:ext>
              </c:extLst>
            </c:dLbl>
            <c:dLbl>
              <c:idx val="4"/>
              <c:layout>
                <c:manualLayout>
                  <c:x val="8.2750807228232498E-3"/>
                  <c:y val="-3.2847443656319913E-3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>
                        <a:solidFill>
                          <a:schemeClr val="tx1"/>
                        </a:solidFill>
                      </a:rPr>
                      <a:t>Other - 5.6%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534-4A0B-A55C-E93B9DF3F365}"/>
                </c:ext>
              </c:extLst>
            </c:dLbl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Firearm</c:v>
                </c:pt>
                <c:pt idx="1">
                  <c:v>Poisoning</c:v>
                </c:pt>
                <c:pt idx="2">
                  <c:v>Fall</c:v>
                </c:pt>
                <c:pt idx="3">
                  <c:v>Suffocation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22018</c:v>
                </c:pt>
                <c:pt idx="1">
                  <c:v>6816</c:v>
                </c:pt>
                <c:pt idx="2">
                  <c:v>1008</c:v>
                </c:pt>
                <c:pt idx="3">
                  <c:v>11855</c:v>
                </c:pt>
                <c:pt idx="4">
                  <c:v>2496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534-4A0B-A55C-E93B9DF3F3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E534-4A0B-A55C-E93B9DF3F36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E534-4A0B-A55C-E93B9DF3F36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E534-4A0B-A55C-E93B9DF3F36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E534-4A0B-A55C-E93B9DF3F36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E534-4A0B-A55C-E93B9DF3F365}"/>
              </c:ext>
            </c:extLst>
          </c:dPt>
          <c:cat>
            <c:strRef>
              <c:f>Sheet1!$A$2:$A$6</c:f>
              <c:strCache>
                <c:ptCount val="5"/>
                <c:pt idx="0">
                  <c:v>Firearm</c:v>
                </c:pt>
                <c:pt idx="1">
                  <c:v>Poisoning</c:v>
                </c:pt>
                <c:pt idx="2">
                  <c:v>Fall</c:v>
                </c:pt>
                <c:pt idx="3">
                  <c:v>Suffocation</c:v>
                </c:pt>
                <c:pt idx="4">
                  <c:v>Other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49.822370058606566</c:v>
                </c:pt>
                <c:pt idx="1">
                  <c:v>15.423257076912634</c:v>
                </c:pt>
                <c:pt idx="2">
                  <c:v>2.2809042155997559</c:v>
                </c:pt>
                <c:pt idx="3">
                  <c:v>26.82551535311022</c:v>
                </c:pt>
                <c:pt idx="4">
                  <c:v>5.6479532957708232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E534-4A0B-A55C-E93B9DF3F36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E534-4A0B-A55C-E93B9DF3F36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E534-4A0B-A55C-E93B9DF3F36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E534-4A0B-A55C-E93B9DF3F36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E534-4A0B-A55C-E93B9DF3F36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E534-4A0B-A55C-E93B9DF3F365}"/>
              </c:ext>
            </c:extLst>
          </c:dPt>
          <c:cat>
            <c:strRef>
              <c:f>Sheet1!$A$2:$A$6</c:f>
              <c:strCache>
                <c:ptCount val="5"/>
                <c:pt idx="0">
                  <c:v>Firearm</c:v>
                </c:pt>
                <c:pt idx="1">
                  <c:v>Poisoning</c:v>
                </c:pt>
                <c:pt idx="2">
                  <c:v>Fall</c:v>
                </c:pt>
                <c:pt idx="3">
                  <c:v>Suffocation</c:v>
                </c:pt>
                <c:pt idx="4">
                  <c:v>Other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49.8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E534-4A0B-A55C-E93B9DF3F3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0.42847</cdr:x>
      <cdr:y>0.0574</cdr:y>
    </cdr:from>
    <cdr:to>
      <cdr:x>0.57643</cdr:x>
      <cdr:y>0.12991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88994" y="241300"/>
          <a:ext cx="1170305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/>
            <a:t>All Intents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45D6A1-8FD8-114B-9A2E-F8729AA6B3A2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2E585-9FA1-E049-BB25-536DA84A0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078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2E585-9FA1-E049-BB25-536DA84A0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311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Survey estimates</a:t>
            </a:r>
            <a:r>
              <a:rPr lang="en-US" baseline="0" dirty="0"/>
              <a:t> show that about 22% of adults and about 36% of American households own guns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2E585-9FA1-E049-BB25-536DA84A0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5857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2E585-9FA1-E049-BB25-536DA84A0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3607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2E585-9FA1-E049-BB25-536DA84A0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007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2E585-9FA1-E049-BB25-536DA84A0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560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2E585-9FA1-E049-BB25-536DA84A0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053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2E585-9FA1-E049-BB25-536DA84A0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745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2E585-9FA1-E049-BB25-536DA84A0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9074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2E585-9FA1-E049-BB25-536DA84A0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39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2E585-9FA1-E049-BB25-536DA84A0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575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sz="1200" b="1" u="sng" dirty="0">
              <a:effectLst/>
              <a:latin typeface="+mj-lt"/>
              <a:ea typeface="+mj-ea"/>
              <a:cs typeface="+mj-cs"/>
              <a:sym typeface="Calibri"/>
            </a:endParaRPr>
          </a:p>
          <a:p>
            <a:r>
              <a:rPr lang="en-US" sz="1200" b="1" u="sng" dirty="0">
                <a:effectLst/>
                <a:latin typeface="+mj-lt"/>
                <a:ea typeface="+mj-ea"/>
                <a:cs typeface="+mj-cs"/>
                <a:sym typeface="Calibri"/>
              </a:rPr>
              <a:t>Bullet Point 1 Reference</a:t>
            </a:r>
          </a:p>
          <a:p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Anglemyer A, Horvath T, Rutherford G. (2014). The Accessibility of Firearms and Risk for Suicide and Homicide Victimization Among Household Members: A Systematic Review and Meta-analysis. </a:t>
            </a:r>
            <a:r>
              <a:rPr lang="en-US" sz="1200" i="1" dirty="0">
                <a:effectLst/>
                <a:latin typeface="+mj-lt"/>
                <a:ea typeface="+mj-ea"/>
                <a:cs typeface="+mj-cs"/>
                <a:sym typeface="Calibri"/>
              </a:rPr>
              <a:t>Ann Intern Med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. 160(2):101-110.</a:t>
            </a:r>
          </a:p>
          <a:p>
            <a:endParaRPr lang="en-US" sz="1200" b="1" u="sng" dirty="0">
              <a:effectLst/>
              <a:latin typeface="+mj-lt"/>
              <a:ea typeface="+mj-ea"/>
              <a:cs typeface="+mj-cs"/>
              <a:sym typeface="Calibri"/>
            </a:endParaRPr>
          </a:p>
          <a:p>
            <a:r>
              <a:rPr lang="en-US" sz="1200" b="1" u="sng" dirty="0">
                <a:effectLst/>
                <a:latin typeface="+mj-lt"/>
                <a:ea typeface="+mj-ea"/>
                <a:cs typeface="+mj-cs"/>
                <a:sym typeface="Calibri"/>
              </a:rPr>
              <a:t>Bullet Point</a:t>
            </a:r>
            <a:r>
              <a:rPr lang="en-US" sz="1200" b="1" u="sng" baseline="0" dirty="0">
                <a:effectLst/>
                <a:latin typeface="+mj-lt"/>
                <a:ea typeface="+mj-ea"/>
                <a:cs typeface="+mj-cs"/>
                <a:sym typeface="Calibri"/>
              </a:rPr>
              <a:t> 2 References</a:t>
            </a:r>
          </a:p>
          <a:p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Bailey JE,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Kellermann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AL,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Somes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GW,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Banton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JG,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Rivara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FP, and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Rushforth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NP. (1997). Risk factors for violent death of women in the home. </a:t>
            </a:r>
            <a:r>
              <a:rPr lang="en-US" sz="1200" i="1" dirty="0">
                <a:effectLst/>
                <a:latin typeface="+mj-lt"/>
                <a:ea typeface="+mj-ea"/>
                <a:cs typeface="+mj-cs"/>
                <a:sym typeface="Calibri"/>
              </a:rPr>
              <a:t>Arch Intern Med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. 157(7):777-82</a:t>
            </a:r>
          </a:p>
          <a:p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Brent DA,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Perper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J, Moritz G,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Baugher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M, Allman C. (1993). Suicide in adolescents with no apparent psychopathology. </a:t>
            </a:r>
            <a:r>
              <a:rPr lang="en-US" sz="1200" i="1" dirty="0">
                <a:effectLst/>
                <a:latin typeface="+mj-lt"/>
                <a:ea typeface="+mj-ea"/>
                <a:cs typeface="+mj-cs"/>
                <a:sym typeface="Calibri"/>
              </a:rPr>
              <a:t>J Am </a:t>
            </a:r>
            <a:r>
              <a:rPr lang="en-US" sz="1200" i="1" dirty="0" err="1">
                <a:effectLst/>
                <a:latin typeface="+mj-lt"/>
                <a:ea typeface="+mj-ea"/>
                <a:cs typeface="+mj-cs"/>
                <a:sym typeface="Calibri"/>
              </a:rPr>
              <a:t>Acad</a:t>
            </a:r>
            <a:r>
              <a:rPr lang="en-US" sz="1200" i="1" dirty="0">
                <a:effectLst/>
                <a:latin typeface="+mj-lt"/>
                <a:ea typeface="+mj-ea"/>
                <a:cs typeface="+mj-cs"/>
                <a:sym typeface="Calibri"/>
              </a:rPr>
              <a:t> Child </a:t>
            </a:r>
            <a:r>
              <a:rPr lang="en-US" sz="1200" i="1" dirty="0" err="1">
                <a:effectLst/>
                <a:latin typeface="+mj-lt"/>
                <a:ea typeface="+mj-ea"/>
                <a:cs typeface="+mj-cs"/>
                <a:sym typeface="Calibri"/>
              </a:rPr>
              <a:t>Adolesc</a:t>
            </a:r>
            <a:r>
              <a:rPr lang="en-US" sz="1200" i="1" dirty="0">
                <a:effectLst/>
                <a:latin typeface="+mj-lt"/>
                <a:ea typeface="+mj-ea"/>
                <a:cs typeface="+mj-cs"/>
                <a:sym typeface="Calibri"/>
              </a:rPr>
              <a:t> Psychiatry.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32(3):494-500.</a:t>
            </a:r>
          </a:p>
          <a:p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Brent DA,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Perper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JA, Allman CJ, Moritz GM,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Wartella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ME, and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Zelenak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JP. (1991). The presence and accessibility of firearms in the homes of adolescent suicides. A case control study. </a:t>
            </a:r>
            <a:r>
              <a:rPr lang="en-US" sz="1200" i="1" dirty="0">
                <a:effectLst/>
                <a:latin typeface="+mj-lt"/>
                <a:ea typeface="+mj-ea"/>
                <a:cs typeface="+mj-cs"/>
                <a:sym typeface="Calibri"/>
              </a:rPr>
              <a:t>JAMA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. 266(21):2989-95.</a:t>
            </a:r>
          </a:p>
          <a:p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Brent DA,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Perper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JA, Goldstein CE,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Kolko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DJ, Allan MJ, Allman, CJ, and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Zelenak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JP. (1988). Risk Factors for Adolescent Suicide: A Comparison of Adolescent Suicide Victims With Suicidal Inpatients. </a:t>
            </a:r>
            <a:r>
              <a:rPr lang="en-US" sz="1200" i="1" dirty="0">
                <a:effectLst/>
                <a:latin typeface="+mj-lt"/>
                <a:ea typeface="+mj-ea"/>
                <a:cs typeface="+mj-cs"/>
                <a:sym typeface="Calibri"/>
              </a:rPr>
              <a:t>Arch Gen Psychiatry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. 45(6):581-588.</a:t>
            </a:r>
          </a:p>
          <a:p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Brent DA,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Perper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JA, Moritz G,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Baugher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M,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Schweers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J, and Roth C. (1993). Firearms and adolescent suicide. A community case-control study. Am J Dis Child. 147(10):1066-71.</a:t>
            </a:r>
          </a:p>
          <a:p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Brent DA,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Perper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JA, Moritz G,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Baugher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M,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Schweers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J, and Roth C. (1994). Suicide in affectively ill adolescents: a case-control study. </a:t>
            </a:r>
            <a:r>
              <a:rPr lang="en-US" sz="1200" i="1" dirty="0">
                <a:effectLst/>
                <a:latin typeface="+mj-lt"/>
                <a:ea typeface="+mj-ea"/>
                <a:cs typeface="+mj-cs"/>
                <a:sym typeface="Calibri"/>
              </a:rPr>
              <a:t>J Affect </a:t>
            </a:r>
            <a:r>
              <a:rPr lang="en-US" sz="1200" i="1" dirty="0" err="1">
                <a:effectLst/>
                <a:latin typeface="+mj-lt"/>
                <a:ea typeface="+mj-ea"/>
                <a:cs typeface="+mj-cs"/>
                <a:sym typeface="Calibri"/>
              </a:rPr>
              <a:t>Disord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. 31(3):193-202.</a:t>
            </a:r>
          </a:p>
          <a:p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Conwell Y, Duberstein PR, Connor K,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Eberly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S, Cox C, and Caine ED. (2002). Access to firearms and risk for suicide in middle-aged and older adults. </a:t>
            </a:r>
            <a:r>
              <a:rPr lang="en-US" sz="1200" i="1" dirty="0">
                <a:effectLst/>
                <a:latin typeface="+mj-lt"/>
                <a:ea typeface="+mj-ea"/>
                <a:cs typeface="+mj-cs"/>
                <a:sym typeface="Calibri"/>
              </a:rPr>
              <a:t>Am J </a:t>
            </a:r>
            <a:r>
              <a:rPr lang="en-US" sz="1200" i="1" dirty="0" err="1">
                <a:effectLst/>
                <a:latin typeface="+mj-lt"/>
                <a:ea typeface="+mj-ea"/>
                <a:cs typeface="+mj-cs"/>
                <a:sym typeface="Calibri"/>
              </a:rPr>
              <a:t>Geriatr</a:t>
            </a:r>
            <a:r>
              <a:rPr lang="en-US" sz="1200" i="1" dirty="0">
                <a:effectLst/>
                <a:latin typeface="+mj-lt"/>
                <a:ea typeface="+mj-ea"/>
                <a:cs typeface="+mj-cs"/>
                <a:sym typeface="Calibri"/>
              </a:rPr>
              <a:t> Psychiatry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. 10(4):407-16.</a:t>
            </a:r>
          </a:p>
          <a:p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Cummings P,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Koepsell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TD, Grossman DC, Savarino J, and Thompson RS. (1997). The association between the purchase of a handgun and homicide or suicide. </a:t>
            </a:r>
            <a:r>
              <a:rPr lang="en-US" sz="1200" i="1" dirty="0">
                <a:effectLst/>
                <a:latin typeface="+mj-lt"/>
                <a:ea typeface="+mj-ea"/>
                <a:cs typeface="+mj-cs"/>
                <a:sym typeface="Calibri"/>
              </a:rPr>
              <a:t>Am J Public Health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. 87(6): 974–978.</a:t>
            </a:r>
          </a:p>
          <a:p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Kellermann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AL,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Rivara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FP,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Somes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G, Reay DT, Francisco J,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Banton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JG,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Prodzinski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J,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Fligner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C, and Hackman BB. (1992). Suicide in the Home in Relation to Gun Ownership. </a:t>
            </a:r>
            <a:r>
              <a:rPr lang="en-US" sz="1200" i="1" dirty="0">
                <a:effectLst/>
                <a:latin typeface="+mj-lt"/>
                <a:ea typeface="+mj-ea"/>
                <a:cs typeface="+mj-cs"/>
                <a:sym typeface="Calibri"/>
              </a:rPr>
              <a:t>N </a:t>
            </a:r>
            <a:r>
              <a:rPr lang="en-US" sz="1200" i="1" dirty="0" err="1">
                <a:effectLst/>
                <a:latin typeface="+mj-lt"/>
                <a:ea typeface="+mj-ea"/>
                <a:cs typeface="+mj-cs"/>
                <a:sym typeface="Calibri"/>
              </a:rPr>
              <a:t>Engl</a:t>
            </a:r>
            <a:r>
              <a:rPr lang="en-US" sz="1200" i="1" dirty="0">
                <a:effectLst/>
                <a:latin typeface="+mj-lt"/>
                <a:ea typeface="+mj-ea"/>
                <a:cs typeface="+mj-cs"/>
                <a:sym typeface="Calibri"/>
              </a:rPr>
              <a:t> J Med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. 327:467-472 </a:t>
            </a:r>
          </a:p>
          <a:p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Wiebe DJ. (2003). Homicide and suicide risks associated with firearms in the home: a national case-control study. </a:t>
            </a:r>
            <a:r>
              <a:rPr lang="en-US" sz="1200" i="1" dirty="0">
                <a:effectLst/>
                <a:latin typeface="+mj-lt"/>
                <a:ea typeface="+mj-ea"/>
                <a:cs typeface="+mj-cs"/>
                <a:sym typeface="Calibri"/>
              </a:rPr>
              <a:t>Ann </a:t>
            </a:r>
            <a:r>
              <a:rPr lang="en-US" sz="1200" i="1" dirty="0" err="1">
                <a:effectLst/>
                <a:latin typeface="+mj-lt"/>
                <a:ea typeface="+mj-ea"/>
                <a:cs typeface="+mj-cs"/>
                <a:sym typeface="Calibri"/>
              </a:rPr>
              <a:t>Emerg</a:t>
            </a:r>
            <a:r>
              <a:rPr lang="en-US" sz="1200" i="1" dirty="0">
                <a:effectLst/>
                <a:latin typeface="+mj-lt"/>
                <a:ea typeface="+mj-ea"/>
                <a:cs typeface="+mj-cs"/>
                <a:sym typeface="Calibri"/>
              </a:rPr>
              <a:t> Med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. 41(6):771-82.</a:t>
            </a:r>
          </a:p>
          <a:p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Shah S, Hoffman RE, Wake L, and Marine WM. (2000). Adolescent suicide and household access to firearms in Colorado: results of a case-control study. </a:t>
            </a:r>
            <a:r>
              <a:rPr lang="en-US" sz="1200" i="1" dirty="0">
                <a:effectLst/>
                <a:latin typeface="+mj-lt"/>
                <a:ea typeface="+mj-ea"/>
                <a:cs typeface="+mj-cs"/>
                <a:sym typeface="Calibri"/>
              </a:rPr>
              <a:t>J </a:t>
            </a:r>
            <a:r>
              <a:rPr lang="en-US" sz="1200" i="1" dirty="0" err="1">
                <a:effectLst/>
                <a:latin typeface="+mj-lt"/>
                <a:ea typeface="+mj-ea"/>
                <a:cs typeface="+mj-cs"/>
                <a:sym typeface="Calibri"/>
              </a:rPr>
              <a:t>Adolesc</a:t>
            </a:r>
            <a:r>
              <a:rPr lang="en-US" sz="1200" i="1" dirty="0">
                <a:effectLst/>
                <a:latin typeface="+mj-lt"/>
                <a:ea typeface="+mj-ea"/>
                <a:cs typeface="+mj-cs"/>
                <a:sym typeface="Calibri"/>
              </a:rPr>
              <a:t> Health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. 26(3):157-63.</a:t>
            </a:r>
          </a:p>
          <a:p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Dahlberg LL, Ikeda RM, and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Kresnow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 M. (2004). Guns in the Home and Risk of a Violent Death in the Home: Findings from a National Study. Am J </a:t>
            </a:r>
            <a:r>
              <a:rPr lang="en-US" sz="1200" dirty="0" err="1">
                <a:effectLst/>
                <a:latin typeface="+mj-lt"/>
                <a:ea typeface="+mj-ea"/>
                <a:cs typeface="+mj-cs"/>
                <a:sym typeface="Calibri"/>
              </a:rPr>
              <a:t>Epidemiol</a:t>
            </a:r>
            <a:r>
              <a:rPr lang="en-US" sz="1200" dirty="0">
                <a:effectLst/>
                <a:latin typeface="+mj-lt"/>
                <a:ea typeface="+mj-ea"/>
                <a:cs typeface="+mj-cs"/>
                <a:sym typeface="Calibri"/>
              </a:rPr>
              <a:t>. 160 (10):929-936.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5934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Survey estimates</a:t>
            </a:r>
            <a:r>
              <a:rPr lang="en-US" baseline="0" dirty="0"/>
              <a:t> show that about 22% of adults and about 36% of American households own guns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2E585-9FA1-E049-BB25-536DA84A0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377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B0CE-013E-A24F-86AE-8217339BDE9C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4587-448D-294D-9913-95F02E0DB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89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B0CE-013E-A24F-86AE-8217339BDE9C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4587-448D-294D-9913-95F02E0DB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622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B0CE-013E-A24F-86AE-8217339BDE9C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4587-448D-294D-9913-95F02E0DB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51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B0CE-013E-A24F-86AE-8217339BDE9C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4587-448D-294D-9913-95F02E0DB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68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B0CE-013E-A24F-86AE-8217339BDE9C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4587-448D-294D-9913-95F02E0DB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134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B0CE-013E-A24F-86AE-8217339BDE9C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4587-448D-294D-9913-95F02E0DB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88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B0CE-013E-A24F-86AE-8217339BDE9C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4587-448D-294D-9913-95F02E0DB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961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B0CE-013E-A24F-86AE-8217339BDE9C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4587-448D-294D-9913-95F02E0DB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589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B0CE-013E-A24F-86AE-8217339BDE9C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4587-448D-294D-9913-95F02E0DB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023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B0CE-013E-A24F-86AE-8217339BDE9C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4587-448D-294D-9913-95F02E0DB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6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B0CE-013E-A24F-86AE-8217339BDE9C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4587-448D-294D-9913-95F02E0DB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118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0B0CE-013E-A24F-86AE-8217339BDE9C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C4587-448D-294D-9913-95F02E0DB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63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t.com/usa/359959-american-gun-ownership-study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t.com/usa/359959-american-gun-ownership-study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8064" y="122345"/>
            <a:ext cx="8092440" cy="3566160"/>
          </a:xfrm>
        </p:spPr>
        <p:txBody>
          <a:bodyPr>
            <a:normAutofit/>
          </a:bodyPr>
          <a:lstStyle/>
          <a:p>
            <a:r>
              <a:rPr lang="en-US" sz="6600" dirty="0"/>
              <a:t>Firearm Suicide:</a:t>
            </a:r>
            <a:br>
              <a:rPr lang="en-US" sz="6600" dirty="0"/>
            </a:br>
            <a:r>
              <a:rPr lang="en-US" sz="6600" dirty="0"/>
              <a:t>Risk Factors &amp; Evidence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6519" y="4071024"/>
            <a:ext cx="11372368" cy="153832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Beth </a:t>
            </a:r>
            <a:r>
              <a:rPr lang="en-US" dirty="0" err="1"/>
              <a:t>McGinty</a:t>
            </a:r>
            <a:r>
              <a:rPr lang="en-US" dirty="0"/>
              <a:t>, PhD, MS</a:t>
            </a:r>
          </a:p>
          <a:p>
            <a:r>
              <a:rPr lang="en-US" dirty="0"/>
              <a:t>Assistant Professor, Department of Health Policy and Management</a:t>
            </a:r>
          </a:p>
          <a:p>
            <a:r>
              <a:rPr lang="en-US" dirty="0"/>
              <a:t>Johns Hopkins Bloomberg School of Public Health</a:t>
            </a:r>
          </a:p>
          <a:p>
            <a:r>
              <a:rPr lang="en-US" dirty="0"/>
              <a:t>Co-Deputy Director, Center for Mental Health and Addiction Policy Research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38300" y="5827643"/>
            <a:ext cx="8801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+mj-lt"/>
              </a:rPr>
              <a:t>DoD/VA Biannual Suicide Prevention Conference</a:t>
            </a:r>
          </a:p>
          <a:p>
            <a:pPr algn="ctr"/>
            <a:r>
              <a:rPr lang="en-US" sz="2000" dirty="0">
                <a:latin typeface="+mj-lt"/>
              </a:rPr>
              <a:t>August 1-3, 2017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Firearm Suicide among Military and Veteran Populations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790218" y="2075407"/>
            <a:ext cx="8681012" cy="379705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Active duty military and veterans are more likely to use firearms in suicide attempts than the general US population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0070C0"/>
                </a:solidFill>
              </a:rPr>
              <a:t>≈66-85% vs. ≈50% </a:t>
            </a:r>
            <a:r>
              <a:rPr lang="en-US" dirty="0"/>
              <a:t>of suicide deaths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>
              <a:solidFill>
                <a:srgbClr val="0070C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From 2005-2014, </a:t>
            </a:r>
            <a:r>
              <a:rPr lang="en-US" sz="2400" dirty="0">
                <a:solidFill>
                  <a:srgbClr val="0070C0"/>
                </a:solidFill>
              </a:rPr>
              <a:t>≈18% </a:t>
            </a:r>
            <a:r>
              <a:rPr lang="en-US" sz="2400" dirty="0"/>
              <a:t>of all suicides in the US were among current/former members of the military; </a:t>
            </a:r>
            <a:r>
              <a:rPr lang="en-US" sz="2400" dirty="0">
                <a:solidFill>
                  <a:srgbClr val="0070C0"/>
                </a:solidFill>
              </a:rPr>
              <a:t>25% </a:t>
            </a:r>
            <a:r>
              <a:rPr lang="en-US" sz="2400" dirty="0"/>
              <a:t>of all firearm suicide deaths occurred in these groups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58724" y="5473006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Sources:</a:t>
            </a:r>
            <a:r>
              <a:rPr lang="en-US" sz="1200" dirty="0"/>
              <a:t> National Center for Injury Prevention and Control, CDC. Fatal Injury Reports 1999-2015, for National, Regional, and States (RESTRICTED); Kaplan et al (2009). Firearm Suicide Among Veterans in the General Population: Findings from the National Violent Death Reporting System.  The Journal of Trauma, Injury, Infection and Critical Care, 67 (3): 503-507; Miller et al. (2012). Veterans and Suicide: A Reexamination of the National Death Index – Linked National Health Interview Survey. AJPH 102 (S1): S154-S159; Hoyt &amp; Duffy (2015). Speiss et al. (2015). Surveillance of suicidal behavioral January through December 2013.  Aberdeen, MD: U.S. Army Public Health Command; </a:t>
            </a:r>
            <a:r>
              <a:rPr lang="en-US" sz="1200" dirty="0">
                <a:hlinkClick r:id="rId3"/>
              </a:rPr>
              <a:t>https://www.rt.com/usa/359959-american-gun-ownership-study/</a:t>
            </a:r>
            <a:r>
              <a:rPr lang="en-US" sz="1200" dirty="0"/>
              <a:t>; </a:t>
            </a:r>
            <a:r>
              <a:rPr lang="en-US" sz="1200" dirty="0" err="1"/>
              <a:t>Pruittet</a:t>
            </a:r>
            <a:r>
              <a:rPr lang="en-US" sz="1200" dirty="0"/>
              <a:t> al. (2014): Department of Defense Suicide Event Report (DoDSER): Calendar year 2010 annual report.  National Center for Telehealth and Technology, Washington, DC. </a:t>
            </a:r>
          </a:p>
        </p:txBody>
      </p:sp>
    </p:spTree>
    <p:extLst>
      <p:ext uri="{BB962C8B-B14F-4D97-AF65-F5344CB8AC3E}">
        <p14:creationId xmlns:p14="http://schemas.microsoft.com/office/powerpoint/2010/main" val="2590933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Firearm Suicide among Military and Veteran Populations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790218" y="2075407"/>
            <a:ext cx="8681012" cy="379705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u="sng" dirty="0"/>
              <a:t>Reasons?</a:t>
            </a:r>
            <a:endParaRPr lang="en-US" u="sng" dirty="0">
              <a:solidFill>
                <a:srgbClr val="0070C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High rates of exposure to and comfort with firearms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High rates of gun ownership in this group (</a:t>
            </a:r>
            <a:r>
              <a:rPr lang="en-US" sz="2400" dirty="0">
                <a:solidFill>
                  <a:srgbClr val="0070C0"/>
                </a:solidFill>
              </a:rPr>
              <a:t>44%</a:t>
            </a:r>
            <a:r>
              <a:rPr lang="en-US" sz="2400" dirty="0"/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Among active duty military, vast majority of self-inflicted gunshot wounds caused by privately owned, not government issued weapons (</a:t>
            </a:r>
            <a:r>
              <a:rPr lang="en-US" sz="2400" dirty="0">
                <a:solidFill>
                  <a:srgbClr val="0070C0"/>
                </a:solidFill>
              </a:rPr>
              <a:t>92% in 2014</a:t>
            </a:r>
            <a:r>
              <a:rPr lang="en-US" sz="2400" dirty="0"/>
              <a:t>)</a:t>
            </a:r>
            <a:endParaRPr lang="en-US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58724" y="560624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Sources:</a:t>
            </a:r>
            <a:r>
              <a:rPr lang="en-US" sz="1200" dirty="0"/>
              <a:t> Kaplan et al (2009). Firearm Suicide Among Veterans in the General Population: Findings from the National Violent Death Reporting System.  The Journal of Trauma, Injury, Infection and Critical Care, 67 (3): 503-507; Miller et al. (2012). Veterans and Suicide: A Reexamination of the National Death Index – Linked National Health Interview Survey. AJPH 102 (S1): S154-S159; Hoyt &amp; Duffy (2015). Speiss et al. (2015). Surveillance of suicidal behavioral January through December 2013.  Aberdeen, MD: U.S. Army Public Health Command; </a:t>
            </a:r>
            <a:r>
              <a:rPr lang="en-US" sz="1200" dirty="0">
                <a:hlinkClick r:id="rId3"/>
              </a:rPr>
              <a:t>https://www.rt.com/usa/359959-american-gun-ownership-study/</a:t>
            </a:r>
            <a:r>
              <a:rPr lang="en-US" sz="1200" dirty="0"/>
              <a:t>; Pruitt et al. (2014): Department of Defense Suicide Event Report (DoDSER): Calendar year 2010 annual report.  National Center for Telehealth and Technology, Washington, DC. </a:t>
            </a:r>
          </a:p>
        </p:txBody>
      </p:sp>
    </p:spTree>
    <p:extLst>
      <p:ext uri="{BB962C8B-B14F-4D97-AF65-F5344CB8AC3E}">
        <p14:creationId xmlns:p14="http://schemas.microsoft.com/office/powerpoint/2010/main" val="4236473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Firearm Suicide among Military and Veteran Populations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790218" y="2075407"/>
            <a:ext cx="8681012" cy="379705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u="sng" dirty="0"/>
              <a:t>Reasons?</a:t>
            </a:r>
            <a:endParaRPr lang="en-US" sz="2400" u="sng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Diminished fear of death, bodily harm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0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Interpersonal Psychological Theory of Suicidal Behavior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0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Suicide attempts using non-firearm means are also more likely to be lethal among military and veteran populations compared to the general US population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58724" y="5872464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Sources:</a:t>
            </a:r>
            <a:r>
              <a:rPr lang="en-US" sz="1200" dirty="0"/>
              <a:t> Kaplan et al (2009). Firearm Suicide Among Veterans in the General Population: Findings from the National Violent Death Reporting System.  The Journal of Trauma, Injury, Infection and Critical Care, 67 (3): 503-507; Miller et al. (2012). Veterans and Suicide: A Reexamination of the National Death Index – Linked National Health Interview Survey. AJPH 102 (S1): S154-S159; Hoyt &amp; Duffy (2015). Speiss et al. (2015). Surveillance of suicidal behavioral January through December 2013.  Aberdeen, MD: U.S. Army Public Health Command.</a:t>
            </a:r>
          </a:p>
        </p:txBody>
      </p:sp>
    </p:spTree>
    <p:extLst>
      <p:ext uri="{BB962C8B-B14F-4D97-AF65-F5344CB8AC3E}">
        <p14:creationId xmlns:p14="http://schemas.microsoft.com/office/powerpoint/2010/main" val="1108150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Firearm Suicide among Military and Veteran Populations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790218" y="2075407"/>
            <a:ext cx="8681012" cy="379705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u="sng" dirty="0"/>
              <a:t>Summary of Key Points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Elevated risk of suicide among military and veteran groups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Elevated risk of </a:t>
            </a:r>
            <a:r>
              <a:rPr lang="en-US" sz="2400" u="sng" dirty="0"/>
              <a:t>firearm suicide </a:t>
            </a:r>
            <a:r>
              <a:rPr lang="en-US" sz="2400" dirty="0"/>
              <a:t>in particular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Access to firearms a significant risk factor for suicide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Suicidal crises are often brief; access to a firearm during a period of crisis a strong predictor of survival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solidFill>
                  <a:srgbClr val="0070C0"/>
                </a:solidFill>
              </a:rPr>
              <a:t>Potential strategies for limiting access to firearms during periods of suicidality?</a:t>
            </a:r>
            <a:endParaRPr lang="en-US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330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Firearm Violence in the US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755494" y="1470771"/>
            <a:ext cx="8681012" cy="3381559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dirty="0"/>
              <a:t>Much of the national dialogue focuses on interpersonal violence, particularly mass shootings</a:t>
            </a:r>
          </a:p>
          <a:p>
            <a:endParaRPr lang="en-US" dirty="0"/>
          </a:p>
        </p:txBody>
      </p:sp>
      <p:pic>
        <p:nvPicPr>
          <p:cNvPr id="5" name="Picture 2" descr="C:\Users\Beth\Desktop\Time Guns Madness cov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8207" y="2593646"/>
            <a:ext cx="276542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Users\emcgint1\Dropbox\Image Collections\Mental Illness\Newsweek - Mind of a Kill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395" y="2744727"/>
            <a:ext cx="2347913" cy="334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5569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Firearm Violence in the US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790218" y="2075407"/>
            <a:ext cx="8681012" cy="3381559"/>
          </a:xfrm>
        </p:spPr>
        <p:txBody>
          <a:bodyPr>
            <a:normAutofit lnSpcReduction="10000"/>
          </a:bodyPr>
          <a:lstStyle/>
          <a:p>
            <a:pPr marL="457200" indent="-457200">
              <a:defRPr/>
            </a:pPr>
            <a:r>
              <a:rPr lang="en-US" dirty="0"/>
              <a:t>36,252 firearm deaths in the US in 2015</a:t>
            </a:r>
          </a:p>
          <a:p>
            <a:pPr marL="457200" indent="-457200">
              <a:defRPr/>
            </a:pPr>
            <a:endParaRPr lang="en-US" dirty="0"/>
          </a:p>
          <a:p>
            <a:pPr marL="457200" indent="-457200">
              <a:defRPr/>
            </a:pPr>
            <a:r>
              <a:rPr lang="en-US" dirty="0"/>
              <a:t>22,018 suicide (</a:t>
            </a:r>
            <a:r>
              <a:rPr lang="en-US" dirty="0">
                <a:solidFill>
                  <a:srgbClr val="0070C0"/>
                </a:solidFill>
              </a:rPr>
              <a:t>61%</a:t>
            </a:r>
            <a:r>
              <a:rPr lang="en-US" dirty="0"/>
              <a:t>)</a:t>
            </a:r>
          </a:p>
          <a:p>
            <a:pPr marL="457200" indent="-457200">
              <a:defRPr/>
            </a:pPr>
            <a:endParaRPr lang="en-US" dirty="0"/>
          </a:p>
          <a:p>
            <a:pPr marL="457200" indent="-457200">
              <a:defRPr/>
            </a:pPr>
            <a:r>
              <a:rPr lang="en-US" dirty="0"/>
              <a:t>12,979 homicide (</a:t>
            </a:r>
            <a:r>
              <a:rPr lang="en-US" dirty="0">
                <a:solidFill>
                  <a:srgbClr val="0070C0"/>
                </a:solidFill>
              </a:rPr>
              <a:t>36%</a:t>
            </a:r>
            <a:r>
              <a:rPr lang="en-US" dirty="0"/>
              <a:t>)</a:t>
            </a:r>
          </a:p>
          <a:p>
            <a:pPr marL="457200" indent="-457200">
              <a:defRPr/>
            </a:pPr>
            <a:endParaRPr lang="en-US" dirty="0"/>
          </a:p>
          <a:p>
            <a:pPr marL="457200" indent="-457200">
              <a:defRPr/>
            </a:pPr>
            <a:r>
              <a:rPr lang="en-US" dirty="0"/>
              <a:t>1,255 other (</a:t>
            </a:r>
            <a:r>
              <a:rPr lang="en-US" dirty="0">
                <a:solidFill>
                  <a:srgbClr val="0070C0"/>
                </a:solidFill>
              </a:rPr>
              <a:t>3%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4000" y="6417665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Sources:</a:t>
            </a:r>
            <a:r>
              <a:rPr lang="en-US" sz="1200" dirty="0"/>
              <a:t> National Center for Injury Prevention and Control, CDC. Fatal Injury Reports 1999-2015, for National, Regional, and States (RESTRICTED); </a:t>
            </a:r>
          </a:p>
        </p:txBody>
      </p:sp>
    </p:spTree>
    <p:extLst>
      <p:ext uri="{BB962C8B-B14F-4D97-AF65-F5344CB8AC3E}">
        <p14:creationId xmlns:p14="http://schemas.microsoft.com/office/powerpoint/2010/main" val="352628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Suicide in the US: 2006-2015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583266869"/>
              </p:ext>
            </p:extLst>
          </p:nvPr>
        </p:nvGraphicFramePr>
        <p:xfrm>
          <a:off x="1981200" y="2044700"/>
          <a:ext cx="7909560" cy="420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1"/>
          <p:cNvSpPr txBox="1"/>
          <p:nvPr/>
        </p:nvSpPr>
        <p:spPr>
          <a:xfrm>
            <a:off x="5423535" y="3689350"/>
            <a:ext cx="1024890" cy="2921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/>
              <a:t>Firearm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0" y="6396336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Source:</a:t>
            </a:r>
            <a:r>
              <a:rPr lang="en-US" sz="1200" dirty="0"/>
              <a:t> National Center for Injury Prevention and Control, CDC. Fatal Injury Reports 1999-2015, for National, Regional, and States (RESTRICTED). http://www.cdc.gov/injury/wisqars/fatal_injury_reports.html </a:t>
            </a:r>
          </a:p>
        </p:txBody>
      </p:sp>
    </p:spTree>
    <p:extLst>
      <p:ext uri="{BB962C8B-B14F-4D97-AF65-F5344CB8AC3E}">
        <p14:creationId xmlns:p14="http://schemas.microsoft.com/office/powerpoint/2010/main" val="2712790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Suicide Among Active Duty Military and Veterans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790218" y="2075407"/>
            <a:ext cx="8681012" cy="338155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 Risk of suicide significantly elevated in these groups: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Suicide rate among active duty soldiers: </a:t>
            </a:r>
            <a:r>
              <a:rPr lang="en-US" dirty="0">
                <a:solidFill>
                  <a:srgbClr val="0070C0"/>
                </a:solidFill>
              </a:rPr>
              <a:t>≈28 per 100,000</a:t>
            </a:r>
            <a:endParaRPr lang="en-US" baseline="30000" dirty="0">
              <a:solidFill>
                <a:srgbClr val="0070C0"/>
              </a:solidFill>
            </a:endParaRPr>
          </a:p>
          <a:p>
            <a:pPr marL="201168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Suicide rate among VHA users: </a:t>
            </a:r>
            <a:r>
              <a:rPr lang="en-US" dirty="0">
                <a:solidFill>
                  <a:srgbClr val="0070C0"/>
                </a:solidFill>
              </a:rPr>
              <a:t>≈39 per 100,000</a:t>
            </a:r>
            <a:endParaRPr lang="en-US" baseline="30000" dirty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000" baseline="30000" dirty="0"/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Research suggests a lower rate among all veterans; highest risk of suicide among younger veterans (i.e. those who served in more recent conflicts)</a:t>
            </a:r>
          </a:p>
          <a:p>
            <a:pPr marL="384048" lvl="2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Suicide rate in US population: </a:t>
            </a:r>
            <a:r>
              <a:rPr lang="en-US" dirty="0">
                <a:solidFill>
                  <a:srgbClr val="0070C0"/>
                </a:solidFill>
              </a:rPr>
              <a:t>≈13 per 100,000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4000" y="5456966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Sources:</a:t>
            </a:r>
            <a:r>
              <a:rPr lang="en-US" sz="1200" dirty="0"/>
              <a:t> National Center for Injury Prevention and Control, CDC. Fatal Injury Reports 1999-2015, for National, Regional, and States (RESTRICTED); Speiss et al. (2015). Surveillance of suicidal behavioral January through December 2013.  Aberdeen, MD: U.S. Army Public Health Command; U.S. Department of Veteran’s Affairs, Office of Suicide Prevention (2016).  Suicide Among Veterans and Other Americans, 2001-2014; Kaplan et al (2009). Firearm Suicide Among Veterans in the General Population: Findings from the National Violent Death Reporting System.  The Journal of Trauma, Injury, Infection and Critical Care, 67 (3): 503-507; Miller et al. (2012). Veterans and Suicide: A Reexamination of the National Death Index – Linked National Health Interview Survey. AJPH 102 (S1): S154-S159. Gibbons et AL (2012). Is the Rate of Suicide Among Veterans Elevated?  AJPH, 102 (S1): S17-S19. </a:t>
            </a:r>
          </a:p>
        </p:txBody>
      </p:sp>
    </p:spTree>
    <p:extLst>
      <p:ext uri="{BB962C8B-B14F-4D97-AF65-F5344CB8AC3E}">
        <p14:creationId xmlns:p14="http://schemas.microsoft.com/office/powerpoint/2010/main" val="4264733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Risk Factors for Suicide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790218" y="1589271"/>
            <a:ext cx="8681012" cy="374665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Mental illness, particularly mood disorders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rgbClr val="0070C0"/>
                </a:solidFill>
              </a:rPr>
              <a:t>47-74% </a:t>
            </a:r>
            <a:r>
              <a:rPr lang="en-US" sz="2000" dirty="0"/>
              <a:t>of all suicides attributable to mental illness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Substance misuse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Experience of trauma (*can elevate risk indirectly by increasing risk of mental illness)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Social isolation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Economic, employment, familial or other stressors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solidFill>
                  <a:srgbClr val="0070C0"/>
                </a:solidFill>
              </a:rPr>
              <a:t>Access to lethal means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4000" y="5456966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Sources:</a:t>
            </a:r>
            <a:r>
              <a:rPr lang="en-US" sz="1200" dirty="0"/>
              <a:t> National Center for Injury Prevention and Control, CDC. Fatal Injury Reports 1999-2015, for National, Regional, and States (RESTRICTED); Speiss et al. (2015). Surveillance of suicidal behavioral January through December 2013.  Aberdeen, MD: U.S. Army Public Health Command; U.S. Department of Veteran’s Affairs, Office of Suicide Prevention (2016).  Suicide Among Veterans and Other Americans, 2001-2014; Kaplan et al (2009). Firearm Suicide Among Veterans in the General Population: Findings from the National Violent Death Reporting System.  The Journal of Trauma, Injury, Infection and Critical Care, 67 (3): 503-507; Miller et al. (2012). Veterans and Suicide: A Reexamination of the National Death Index – Linked National Health Interview Survey. AJPH 102 (S1): S154-S159; Gibbons et al. (2012). Is the Rate of Suicide Among Veterans Elevated?  AJPH, 102 (S1): S17-S19. </a:t>
            </a:r>
          </a:p>
        </p:txBody>
      </p:sp>
    </p:spTree>
    <p:extLst>
      <p:ext uri="{BB962C8B-B14F-4D97-AF65-F5344CB8AC3E}">
        <p14:creationId xmlns:p14="http://schemas.microsoft.com/office/powerpoint/2010/main" val="1890073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9600" y="7205"/>
            <a:ext cx="8432800" cy="145075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Suicide in the US, by Method - 2015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84637619"/>
              </p:ext>
            </p:extLst>
          </p:nvPr>
        </p:nvGraphicFramePr>
        <p:xfrm>
          <a:off x="2603500" y="1739900"/>
          <a:ext cx="7061200" cy="4610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24000" y="6396336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Source:</a:t>
            </a:r>
            <a:r>
              <a:rPr lang="en-US" sz="1200" dirty="0"/>
              <a:t> National Center for Injury Prevention and Control, CDC. Fatal Injury Reports 1999-2015, for National, Regional, and States (RESTRICTED). http://www.cdc.gov/injury/wisqars/fatal_injury_reports.html </a:t>
            </a:r>
          </a:p>
        </p:txBody>
      </p:sp>
    </p:spTree>
    <p:extLst>
      <p:ext uri="{BB962C8B-B14F-4D97-AF65-F5344CB8AC3E}">
        <p14:creationId xmlns:p14="http://schemas.microsoft.com/office/powerpoint/2010/main" val="4261645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6904" y="122520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Lethality of Firearms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9706" y="1476496"/>
            <a:ext cx="8692588" cy="490320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85-95% of suicide attempts with firearms are lethal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Compared to 2% for poisoning/overdose</a:t>
            </a:r>
          </a:p>
          <a:p>
            <a:pPr marL="457200" lvl="1" indent="0">
              <a:buNone/>
            </a:pPr>
            <a:endParaRPr lang="en-US" sz="1000" dirty="0">
              <a:solidFill>
                <a:srgbClr val="0070C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A person’s access to lethal means is a critical factor in whether he or she will survive a suicidal crisis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000" dirty="0"/>
          </a:p>
          <a:p>
            <a:pPr lvl="1"/>
            <a:r>
              <a:rPr lang="en-US" u="sng" dirty="0"/>
              <a:t>Suicidal crises peak quickly</a:t>
            </a:r>
            <a:r>
              <a:rPr lang="en-US" dirty="0"/>
              <a:t>: </a:t>
            </a:r>
            <a:r>
              <a:rPr lang="en-US" dirty="0">
                <a:solidFill>
                  <a:srgbClr val="0070C0"/>
                </a:solidFill>
              </a:rPr>
              <a:t>24% </a:t>
            </a:r>
            <a:r>
              <a:rPr lang="en-US" dirty="0"/>
              <a:t>of people who survived a suicide attempt reported that &lt;5 minutes passed between deciding to attempt and actual attempt; another </a:t>
            </a:r>
            <a:r>
              <a:rPr lang="en-US" dirty="0">
                <a:solidFill>
                  <a:srgbClr val="0070C0"/>
                </a:solidFill>
              </a:rPr>
              <a:t>47% </a:t>
            </a:r>
            <a:r>
              <a:rPr lang="en-US" dirty="0"/>
              <a:t>reported an hour or less between decision and attempt.  Access to a firearm during this window is a key predictor of survival. </a:t>
            </a:r>
          </a:p>
          <a:p>
            <a:pPr lvl="2"/>
            <a:r>
              <a:rPr lang="en-US" dirty="0">
                <a:solidFill>
                  <a:srgbClr val="0070C0"/>
                </a:solidFill>
              </a:rPr>
              <a:t>What about substitution?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6165503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1200" b="1" u="sng" dirty="0"/>
              <a:t>Source:</a:t>
            </a:r>
            <a:r>
              <a:rPr lang="en-US" sz="1200" dirty="0"/>
              <a:t> Miller, M., Azrael, D., &amp; Barber, C. (2012). Suicide mortality in the United States: the importance of attending to method in understanding population-level disparities in the burden of suicide. </a:t>
            </a:r>
            <a:r>
              <a:rPr lang="en-US" sz="1200" i="1" dirty="0"/>
              <a:t>Annual review of public health</a:t>
            </a:r>
            <a:r>
              <a:rPr lang="en-US" sz="1200" dirty="0"/>
              <a:t>, </a:t>
            </a:r>
            <a:r>
              <a:rPr lang="en-US" sz="1200" i="1" dirty="0"/>
              <a:t>33</a:t>
            </a:r>
            <a:r>
              <a:rPr lang="en-US" sz="1200" dirty="0"/>
              <a:t>, 393-408.; Simon et al (2001).  Characteristics of impulsive suicide attempts and attempters.  SLTB, 32(</a:t>
            </a:r>
            <a:r>
              <a:rPr lang="en-US" sz="1200" dirty="0" err="1"/>
              <a:t>supp</a:t>
            </a:r>
            <a:r>
              <a:rPr lang="en-US" sz="1200" dirty="0"/>
              <a:t>): 49-59. </a:t>
            </a:r>
          </a:p>
        </p:txBody>
      </p:sp>
    </p:spTree>
    <p:extLst>
      <p:ext uri="{BB962C8B-B14F-4D97-AF65-F5344CB8AC3E}">
        <p14:creationId xmlns:p14="http://schemas.microsoft.com/office/powerpoint/2010/main" val="707055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Gun Access &amp; Suicide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714981" y="1456052"/>
            <a:ext cx="8762036" cy="4351338"/>
          </a:xfrm>
        </p:spPr>
        <p:txBody>
          <a:bodyPr>
            <a:normAutofit/>
          </a:bodyPr>
          <a:lstStyle/>
          <a:p>
            <a:r>
              <a:rPr lang="en-US" dirty="0"/>
              <a:t>Access to firearms is correlated with the risk of suicide. </a:t>
            </a:r>
          </a:p>
          <a:p>
            <a:r>
              <a:rPr lang="en-US" dirty="0"/>
              <a:t>Case-control studies in the US have found that the presence of a firearm in the household</a:t>
            </a:r>
            <a:r>
              <a:rPr lang="en-US" b="1" dirty="0"/>
              <a:t> </a:t>
            </a:r>
            <a:r>
              <a:rPr lang="en-US" dirty="0"/>
              <a:t>is a strong risk factor for</a:t>
            </a:r>
            <a:r>
              <a:rPr lang="en-US" b="1" dirty="0"/>
              <a:t> suicide</a:t>
            </a:r>
            <a:r>
              <a:rPr lang="en-US" dirty="0"/>
              <a:t>.</a:t>
            </a:r>
          </a:p>
        </p:txBody>
      </p:sp>
      <p:pic>
        <p:nvPicPr>
          <p:cNvPr id="1026" name="Picture 2" descr="http://brandtdefense.com/wp-content/uploads/2014/12/illegal-possession-of-a-firear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8396" y="3631721"/>
            <a:ext cx="5355209" cy="2020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24000" y="63119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Source:</a:t>
            </a:r>
            <a:r>
              <a:rPr lang="en-US" sz="1200" dirty="0"/>
              <a:t> Anglemeyer et al (2014). The Accessibility of Firearms and Risk for Suicide and Homicide Victimization among Household Members: A Systematic Review and Meta-Analysis.  Ann Intern Med. 160(2): 101-110. </a:t>
            </a:r>
          </a:p>
        </p:txBody>
      </p:sp>
    </p:spTree>
    <p:extLst>
      <p:ext uri="{BB962C8B-B14F-4D97-AF65-F5344CB8AC3E}">
        <p14:creationId xmlns:p14="http://schemas.microsoft.com/office/powerpoint/2010/main" val="304202846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1419</TotalTime>
  <Words>2267</Words>
  <Application>Microsoft Office PowerPoint</Application>
  <PresentationFormat>Widescreen</PresentationFormat>
  <Paragraphs>137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Firearm Suicide: Risk Factors &amp; Evidence</vt:lpstr>
      <vt:lpstr>Firearm Violence in the US</vt:lpstr>
      <vt:lpstr>Firearm Violence in the US</vt:lpstr>
      <vt:lpstr>Suicide in the US: 2006-2015</vt:lpstr>
      <vt:lpstr>Suicide Among Active Duty Military and Veterans</vt:lpstr>
      <vt:lpstr>Risk Factors for Suicide</vt:lpstr>
      <vt:lpstr>Suicide in the US, by Method - 2015</vt:lpstr>
      <vt:lpstr>Lethality of Firearms</vt:lpstr>
      <vt:lpstr>Gun Access &amp; Suicide</vt:lpstr>
      <vt:lpstr>Firearm Suicide among Military and Veteran Populations</vt:lpstr>
      <vt:lpstr>Firearm Suicide among Military and Veteran Populations</vt:lpstr>
      <vt:lpstr>Firearm Suicide among Military and Veteran Populations</vt:lpstr>
      <vt:lpstr>Firearm Suicide among Military and Veteran Populations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Joshua Horwitz</dc:creator>
  <cp:lastModifiedBy>Beth McGinty</cp:lastModifiedBy>
  <cp:revision>82</cp:revision>
  <dcterms:created xsi:type="dcterms:W3CDTF">2017-04-18T15:36:46Z</dcterms:created>
  <dcterms:modified xsi:type="dcterms:W3CDTF">2017-08-02T14:59:20Z</dcterms:modified>
</cp:coreProperties>
</file>