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notesSlides/notesSlide1.xml" ContentType="application/vnd.openxmlformats-officedocument.presentationml.notesSlide+xml"/>
  <Override PartName="/ppt/charts/chart5.xml" ContentType="application/vnd.openxmlformats-officedocument.drawingml.chart+xml"/>
  <Override PartName="/ppt/notesSlides/notesSlide2.xml" ContentType="application/vnd.openxmlformats-officedocument.presentationml.notesSlide+xml"/>
  <Override PartName="/ppt/charts/chart6.xml" ContentType="application/vnd.openxmlformats-officedocument.drawingml.chart+xml"/>
  <Override PartName="/ppt/notesSlides/notesSlide3.xml" ContentType="application/vnd.openxmlformats-officedocument.presentationml.notesSlide+xml"/>
  <Override PartName="/ppt/charts/chart7.xml" ContentType="application/vnd.openxmlformats-officedocument.drawingml.chart+xml"/>
  <Override PartName="/ppt/notesSlides/notesSlide4.xml" ContentType="application/vnd.openxmlformats-officedocument.presentationml.notesSlide+xml"/>
  <Override PartName="/ppt/charts/chart8.xml" ContentType="application/vnd.openxmlformats-officedocument.drawingml.chart+xml"/>
  <Override PartName="/ppt/notesSlides/notesSlide5.xml" ContentType="application/vnd.openxmlformats-officedocument.presentationml.notesSlide+xml"/>
  <Override PartName="/ppt/charts/chart9.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0.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3.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charts/chart14.xml" ContentType="application/vnd.openxmlformats-officedocument.drawingml.chart+xml"/>
  <Override PartName="/ppt/theme/themeOverride2.xml" ContentType="application/vnd.openxmlformats-officedocument.themeOverride+xml"/>
  <Override PartName="/ppt/notesSlides/notesSlide17.xml" ContentType="application/vnd.openxmlformats-officedocument.presentationml.notesSlide+xml"/>
  <Override PartName="/ppt/charts/chart15.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6.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634" r:id="rId4"/>
    <p:sldMasterId id="2147484643" r:id="rId5"/>
  </p:sldMasterIdLst>
  <p:notesMasterIdLst>
    <p:notesMasterId r:id="rId44"/>
  </p:notesMasterIdLst>
  <p:handoutMasterIdLst>
    <p:handoutMasterId r:id="rId45"/>
  </p:handoutMasterIdLst>
  <p:sldIdLst>
    <p:sldId id="381" r:id="rId6"/>
    <p:sldId id="421" r:id="rId7"/>
    <p:sldId id="457" r:id="rId8"/>
    <p:sldId id="422" r:id="rId9"/>
    <p:sldId id="423" r:id="rId10"/>
    <p:sldId id="424" r:id="rId11"/>
    <p:sldId id="471" r:id="rId12"/>
    <p:sldId id="456" r:id="rId13"/>
    <p:sldId id="434" r:id="rId14"/>
    <p:sldId id="447" r:id="rId15"/>
    <p:sldId id="451" r:id="rId16"/>
    <p:sldId id="448" r:id="rId17"/>
    <p:sldId id="449" r:id="rId18"/>
    <p:sldId id="450" r:id="rId19"/>
    <p:sldId id="435" r:id="rId20"/>
    <p:sldId id="438" r:id="rId21"/>
    <p:sldId id="439" r:id="rId22"/>
    <p:sldId id="442" r:id="rId23"/>
    <p:sldId id="443" r:id="rId24"/>
    <p:sldId id="444" r:id="rId25"/>
    <p:sldId id="425" r:id="rId26"/>
    <p:sldId id="426" r:id="rId27"/>
    <p:sldId id="436" r:id="rId28"/>
    <p:sldId id="437" r:id="rId29"/>
    <p:sldId id="428" r:id="rId30"/>
    <p:sldId id="458" r:id="rId31"/>
    <p:sldId id="459" r:id="rId32"/>
    <p:sldId id="460" r:id="rId33"/>
    <p:sldId id="461" r:id="rId34"/>
    <p:sldId id="462" r:id="rId35"/>
    <p:sldId id="463" r:id="rId36"/>
    <p:sldId id="464" r:id="rId37"/>
    <p:sldId id="465" r:id="rId38"/>
    <p:sldId id="466" r:id="rId39"/>
    <p:sldId id="467" r:id="rId40"/>
    <p:sldId id="468" r:id="rId41"/>
    <p:sldId id="469" r:id="rId42"/>
    <p:sldId id="470" r:id="rId4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guide id="3" orient="horz"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A40000"/>
    <a:srgbClr val="760000"/>
    <a:srgbClr val="993366"/>
    <a:srgbClr val="47182F"/>
    <a:srgbClr val="8E0000"/>
    <a:srgbClr val="A20000"/>
    <a:srgbClr val="995F2D"/>
    <a:srgbClr val="978C3B"/>
    <a:srgbClr val="D7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76812" autoAdjust="0"/>
  </p:normalViewPr>
  <p:slideViewPr>
    <p:cSldViewPr>
      <p:cViewPr varScale="1">
        <p:scale>
          <a:sx n="59" d="100"/>
          <a:sy n="59" d="100"/>
        </p:scale>
        <p:origin x="140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2070" y="-96"/>
      </p:cViewPr>
      <p:guideLst>
        <p:guide orient="horz" pos="2909"/>
        <p:guide pos="2208"/>
        <p:guide orient="horz"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oleObject" Target="file:///\\rsrc.osd.mil\dfs\usersM\MiddleEE\DSPO\SOFA%20Survey\SOFS-A%20February%202016%20Preliminary%20Tabulations.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61670580651103"/>
          <c:y val="6.117711848518935E-2"/>
          <c:w val="0.83360995993921816"/>
          <c:h val="0.65186851643544552"/>
        </c:manualLayout>
      </c:layout>
      <c:barChart>
        <c:barDir val="bar"/>
        <c:grouping val="stacked"/>
        <c:varyColors val="0"/>
        <c:ser>
          <c:idx val="0"/>
          <c:order val="0"/>
          <c:tx>
            <c:strRef>
              <c:f>Sheet1!$B$1</c:f>
              <c:strCache>
                <c:ptCount val="1"/>
                <c:pt idx="0">
                  <c:v>Yes</c:v>
                </c:pt>
              </c:strCache>
            </c:strRef>
          </c:tx>
          <c:spPr>
            <a:gradFill flip="none" rotWithShape="1">
              <a:gsLst>
                <a:gs pos="50000">
                  <a:srgbClr val="FF0000"/>
                </a:gs>
                <a:gs pos="0">
                  <a:srgbClr val="FF0000">
                    <a:shade val="20000"/>
                  </a:srgbClr>
                </a:gs>
                <a:gs pos="100000">
                  <a:srgbClr val="FF0000">
                    <a:shade val="20000"/>
                  </a:srgbClr>
                </a:gs>
              </a:gsLst>
              <a:lin ang="16200000" scaled="1"/>
              <a:tileRect/>
            </a:gradFill>
          </c:spPr>
          <c:invertIfNegative val="0"/>
          <c:dLbls>
            <c:spPr>
              <a:noFill/>
              <a:ln>
                <a:noFill/>
              </a:ln>
              <a:effectLst/>
            </c:spPr>
            <c:txPr>
              <a:bodyPr/>
              <a:lstStyle/>
              <a:p>
                <a:pPr>
                  <a:defRPr sz="1000" b="1" baseline="0">
                    <a:solidFill>
                      <a:srgbClr val="FFFFFF"/>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Have you ever in your life had thoughts of actually killing yourself?</c:v>
                </c:pt>
              </c:strCache>
            </c:strRef>
          </c:cat>
          <c:val>
            <c:numRef>
              <c:f>Sheet1!$B$2</c:f>
              <c:numCache>
                <c:formatCode>General</c:formatCode>
                <c:ptCount val="1"/>
                <c:pt idx="0">
                  <c:v>14</c:v>
                </c:pt>
              </c:numCache>
            </c:numRef>
          </c:val>
          <c:extLst>
            <c:ext xmlns:c16="http://schemas.microsoft.com/office/drawing/2014/chart" uri="{C3380CC4-5D6E-409C-BE32-E72D297353CC}">
              <c16:uniqueId val="{00000000-A1AF-48E6-9952-B0878C808FF4}"/>
            </c:ext>
          </c:extLst>
        </c:ser>
        <c:dLbls>
          <c:showLegendKey val="0"/>
          <c:showVal val="0"/>
          <c:showCatName val="0"/>
          <c:showSerName val="0"/>
          <c:showPercent val="0"/>
          <c:showBubbleSize val="0"/>
        </c:dLbls>
        <c:gapWidth val="100"/>
        <c:overlap val="100"/>
        <c:axId val="165455544"/>
        <c:axId val="165455936"/>
      </c:barChart>
      <c:catAx>
        <c:axId val="165455544"/>
        <c:scaling>
          <c:orientation val="minMax"/>
        </c:scaling>
        <c:delete val="0"/>
        <c:axPos val="l"/>
        <c:numFmt formatCode="General" sourceLinked="0"/>
        <c:majorTickMark val="out"/>
        <c:minorTickMark val="none"/>
        <c:tickLblPos val="nextTo"/>
        <c:txPr>
          <a:bodyPr/>
          <a:lstStyle/>
          <a:p>
            <a:pPr>
              <a:defRPr sz="1000" baseline="0">
                <a:solidFill>
                  <a:srgbClr val="000000"/>
                </a:solidFill>
                <a:latin typeface="Arial" pitchFamily="34" charset="0"/>
              </a:defRPr>
            </a:pPr>
            <a:endParaRPr lang="en-US"/>
          </a:p>
        </c:txPr>
        <c:crossAx val="165455936"/>
        <c:crosses val="autoZero"/>
        <c:auto val="1"/>
        <c:lblAlgn val="ctr"/>
        <c:lblOffset val="100"/>
        <c:noMultiLvlLbl val="0"/>
      </c:catAx>
      <c:valAx>
        <c:axId val="165455936"/>
        <c:scaling>
          <c:orientation val="minMax"/>
          <c:max val="100"/>
          <c:min val="0"/>
        </c:scaling>
        <c:delete val="0"/>
        <c:axPos val="b"/>
        <c:majorGridlines>
          <c:spPr>
            <a:ln w="12700">
              <a:solidFill>
                <a:srgbClr val="C0C0C0"/>
              </a:solidFill>
            </a:ln>
          </c:spPr>
        </c:majorGridlines>
        <c:numFmt formatCode="General" sourceLinked="1"/>
        <c:majorTickMark val="out"/>
        <c:minorTickMark val="none"/>
        <c:tickLblPos val="nextTo"/>
        <c:spPr>
          <a:ln w="38100">
            <a:solidFill>
              <a:srgbClr val="C0C0C0"/>
            </a:solidFill>
          </a:ln>
        </c:spPr>
        <c:txPr>
          <a:bodyPr/>
          <a:lstStyle/>
          <a:p>
            <a:pPr>
              <a:defRPr sz="900" baseline="0">
                <a:latin typeface="Arial" pitchFamily="34" charset="0"/>
              </a:defRPr>
            </a:pPr>
            <a:endParaRPr lang="en-US"/>
          </a:p>
        </c:txPr>
        <c:crossAx val="165455544"/>
        <c:crosses val="autoZero"/>
        <c:crossBetween val="between"/>
        <c:majorUnit val="20"/>
      </c:valAx>
      <c:spPr>
        <a:ln w="12700">
          <a:solidFill>
            <a:srgbClr val="C0C0C0"/>
          </a:solidFill>
        </a:ln>
      </c:spPr>
    </c:plotArea>
    <c:legend>
      <c:legendPos val="b"/>
      <c:overlay val="0"/>
      <c:txPr>
        <a:bodyPr/>
        <a:lstStyle/>
        <a:p>
          <a:pPr>
            <a:defRPr sz="900" baseline="0">
              <a:latin typeface="Arial" pitchFamily="34" charset="0"/>
            </a:defRPr>
          </a:pPr>
          <a:endParaRPr lang="en-US"/>
        </a:p>
      </c:txPr>
    </c:legend>
    <c:plotVisOnly val="1"/>
    <c:dispBlanksAs val="gap"/>
    <c:showDLblsOverMax val="0"/>
  </c:chart>
  <c:spPr>
    <a:ln w="19050">
      <a:solidFill>
        <a:srgbClr val="C0C0C0"/>
      </a:solidFill>
    </a:ln>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47050697610168"/>
          <c:y val="3.6375661375661374E-2"/>
          <c:w val="0.80875615876962748"/>
          <c:h val="0.77587645294338203"/>
        </c:manualLayout>
      </c:layout>
      <c:barChart>
        <c:barDir val="bar"/>
        <c:grouping val="percentStacked"/>
        <c:varyColors val="0"/>
        <c:ser>
          <c:idx val="0"/>
          <c:order val="0"/>
          <c:tx>
            <c:strRef>
              <c:f>Sheet1!$B$1</c:f>
              <c:strCache>
                <c:ptCount val="1"/>
                <c:pt idx="0">
                  <c:v>Agree</c:v>
                </c:pt>
              </c:strCache>
            </c:strRef>
          </c:tx>
          <c:spPr>
            <a:gradFill flip="none" rotWithShape="1">
              <a:gsLst>
                <a:gs pos="50000">
                  <a:srgbClr val="008000"/>
                </a:gs>
                <a:gs pos="0">
                  <a:srgbClr val="008000">
                    <a:shade val="20000"/>
                  </a:srgbClr>
                </a:gs>
                <a:gs pos="100000">
                  <a:srgbClr val="008000">
                    <a:shade val="20000"/>
                  </a:srgbClr>
                </a:gs>
              </a:gsLst>
              <a:lin ang="16200000" scaled="1"/>
              <a:tileRect/>
            </a:gradFill>
          </c:spPr>
          <c:invertIfNegative val="0"/>
          <c:dLbls>
            <c:spPr>
              <a:noFill/>
              <a:ln>
                <a:noFill/>
              </a:ln>
              <a:effectLst/>
            </c:spPr>
            <c:txPr>
              <a:bodyPr/>
              <a:lstStyle/>
              <a:p>
                <a:pPr>
                  <a:defRPr sz="1000" b="1" baseline="0">
                    <a:solidFill>
                      <a:srgbClr val="FFFFFF"/>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 have the necessary knowledge of risk factors to determine whether a person I work with needs help.</c:v>
                </c:pt>
                <c:pt idx="1">
                  <c:v>I have the skills and abilities to take appropriate action if a person I work with needs help.</c:v>
                </c:pt>
              </c:strCache>
            </c:strRef>
          </c:cat>
          <c:val>
            <c:numRef>
              <c:f>Sheet1!$B$2:$B$3</c:f>
              <c:numCache>
                <c:formatCode>General</c:formatCode>
                <c:ptCount val="2"/>
                <c:pt idx="0">
                  <c:v>88</c:v>
                </c:pt>
                <c:pt idx="1">
                  <c:v>89</c:v>
                </c:pt>
              </c:numCache>
            </c:numRef>
          </c:val>
          <c:extLst>
            <c:ext xmlns:c16="http://schemas.microsoft.com/office/drawing/2014/chart" uri="{C3380CC4-5D6E-409C-BE32-E72D297353CC}">
              <c16:uniqueId val="{00000000-389D-493E-B7DB-C36E63639DF1}"/>
            </c:ext>
          </c:extLst>
        </c:ser>
        <c:ser>
          <c:idx val="1"/>
          <c:order val="1"/>
          <c:tx>
            <c:strRef>
              <c:f>Sheet1!$C$1</c:f>
              <c:strCache>
                <c:ptCount val="1"/>
                <c:pt idx="0">
                  <c:v>Neither agree nor disagree</c:v>
                </c:pt>
              </c:strCache>
            </c:strRef>
          </c:tx>
          <c:spPr>
            <a:gradFill flip="none" rotWithShape="1">
              <a:gsLst>
                <a:gs pos="50000">
                  <a:srgbClr val="FFFF00"/>
                </a:gs>
                <a:gs pos="0">
                  <a:srgbClr val="FFFF00">
                    <a:shade val="20000"/>
                  </a:srgbClr>
                </a:gs>
                <a:gs pos="100000">
                  <a:srgbClr val="FFFF00">
                    <a:shade val="20000"/>
                  </a:srgbClr>
                </a:gs>
              </a:gsLst>
              <a:lin ang="16200000" scaled="1"/>
              <a:tileRect/>
            </a:gradFill>
          </c:spPr>
          <c:invertIfNegative val="0"/>
          <c:dLbls>
            <c:dLbl>
              <c:idx val="0"/>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7E2-4702-B6B6-E78BBD1B6DD0}"/>
                </c:ext>
              </c:extLst>
            </c:dLbl>
            <c:dLbl>
              <c:idx val="1"/>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7E2-4702-B6B6-E78BBD1B6DD0}"/>
                </c:ext>
              </c:extLst>
            </c:dLbl>
            <c:spPr>
              <a:noFill/>
              <a:ln>
                <a:noFill/>
              </a:ln>
              <a:effectLst/>
            </c:spPr>
            <c:txPr>
              <a:bodyPr/>
              <a:lstStyle/>
              <a:p>
                <a:pPr>
                  <a:defRPr sz="1000" b="1" baseline="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 have the necessary knowledge of risk factors to determine whether a person I work with needs help.</c:v>
                </c:pt>
                <c:pt idx="1">
                  <c:v>I have the skills and abilities to take appropriate action if a person I work with needs help.</c:v>
                </c:pt>
              </c:strCache>
            </c:strRef>
          </c:cat>
          <c:val>
            <c:numRef>
              <c:f>Sheet1!$C$2:$C$3</c:f>
              <c:numCache>
                <c:formatCode>General</c:formatCode>
                <c:ptCount val="2"/>
                <c:pt idx="0">
                  <c:v>10</c:v>
                </c:pt>
                <c:pt idx="1">
                  <c:v>9</c:v>
                </c:pt>
              </c:numCache>
            </c:numRef>
          </c:val>
          <c:extLst>
            <c:ext xmlns:c16="http://schemas.microsoft.com/office/drawing/2014/chart" uri="{C3380CC4-5D6E-409C-BE32-E72D297353CC}">
              <c16:uniqueId val="{00000003-389D-493E-B7DB-C36E63639DF1}"/>
            </c:ext>
          </c:extLst>
        </c:ser>
        <c:ser>
          <c:idx val="2"/>
          <c:order val="2"/>
          <c:tx>
            <c:strRef>
              <c:f>Sheet1!$D$1</c:f>
              <c:strCache>
                <c:ptCount val="1"/>
                <c:pt idx="0">
                  <c:v>Disagree</c:v>
                </c:pt>
              </c:strCache>
            </c:strRef>
          </c:tx>
          <c:spPr>
            <a:gradFill flip="none" rotWithShape="1">
              <a:gsLst>
                <a:gs pos="50000">
                  <a:srgbClr val="FF0000"/>
                </a:gs>
                <a:gs pos="0">
                  <a:srgbClr val="FF0000">
                    <a:shade val="20000"/>
                  </a:srgbClr>
                </a:gs>
                <a:gs pos="100000">
                  <a:srgbClr val="FF0000">
                    <a:shade val="20000"/>
                  </a:srgbClr>
                </a:gs>
              </a:gsLst>
              <a:lin ang="16200000" scaled="1"/>
              <a:tileRect/>
            </a:gradFill>
          </c:spPr>
          <c:invertIfNegative val="0"/>
          <c:dLbls>
            <c:dLbl>
              <c:idx val="0"/>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97E2-4702-B6B6-E78BBD1B6DD0}"/>
                </c:ext>
              </c:extLst>
            </c:dLbl>
            <c:dLbl>
              <c:idx val="1"/>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7E2-4702-B6B6-E78BBD1B6DD0}"/>
                </c:ext>
              </c:extLst>
            </c:dLbl>
            <c:spPr>
              <a:noFill/>
              <a:ln>
                <a:noFill/>
              </a:ln>
              <a:effectLst/>
            </c:spPr>
            <c:txPr>
              <a:bodyPr/>
              <a:lstStyle/>
              <a:p>
                <a:pPr>
                  <a:defRPr sz="1000" b="1"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 have the necessary knowledge of risk factors to determine whether a person I work with needs help.</c:v>
                </c:pt>
                <c:pt idx="1">
                  <c:v>I have the skills and abilities to take appropriate action if a person I work with needs help.</c:v>
                </c:pt>
              </c:strCache>
            </c:strRef>
          </c:cat>
          <c:val>
            <c:numRef>
              <c:f>Sheet1!$D$2:$D$3</c:f>
              <c:numCache>
                <c:formatCode>General</c:formatCode>
                <c:ptCount val="2"/>
                <c:pt idx="0">
                  <c:v>2</c:v>
                </c:pt>
                <c:pt idx="1">
                  <c:v>2</c:v>
                </c:pt>
              </c:numCache>
            </c:numRef>
          </c:val>
          <c:extLst>
            <c:ext xmlns:c16="http://schemas.microsoft.com/office/drawing/2014/chart" uri="{C3380CC4-5D6E-409C-BE32-E72D297353CC}">
              <c16:uniqueId val="{00000006-389D-493E-B7DB-C36E63639DF1}"/>
            </c:ext>
          </c:extLst>
        </c:ser>
        <c:dLbls>
          <c:showLegendKey val="0"/>
          <c:showVal val="0"/>
          <c:showCatName val="0"/>
          <c:showSerName val="0"/>
          <c:showPercent val="0"/>
          <c:showBubbleSize val="0"/>
        </c:dLbls>
        <c:gapWidth val="120"/>
        <c:overlap val="100"/>
        <c:axId val="271443896"/>
        <c:axId val="271444288"/>
      </c:barChart>
      <c:catAx>
        <c:axId val="271443896"/>
        <c:scaling>
          <c:orientation val="minMax"/>
        </c:scaling>
        <c:delete val="0"/>
        <c:axPos val="l"/>
        <c:numFmt formatCode="General" sourceLinked="0"/>
        <c:majorTickMark val="out"/>
        <c:minorTickMark val="none"/>
        <c:tickLblPos val="nextTo"/>
        <c:txPr>
          <a:bodyPr/>
          <a:lstStyle/>
          <a:p>
            <a:pPr>
              <a:defRPr sz="1000" baseline="0">
                <a:solidFill>
                  <a:srgbClr val="000000"/>
                </a:solidFill>
                <a:latin typeface="Arial" pitchFamily="34" charset="0"/>
              </a:defRPr>
            </a:pPr>
            <a:endParaRPr lang="en-US"/>
          </a:p>
        </c:txPr>
        <c:crossAx val="271444288"/>
        <c:crosses val="autoZero"/>
        <c:auto val="1"/>
        <c:lblAlgn val="ctr"/>
        <c:lblOffset val="100"/>
        <c:tickLblSkip val="1"/>
        <c:noMultiLvlLbl val="0"/>
      </c:catAx>
      <c:valAx>
        <c:axId val="271444288"/>
        <c:scaling>
          <c:orientation val="minMax"/>
          <c:max val="1"/>
          <c:min val="0"/>
        </c:scaling>
        <c:delete val="0"/>
        <c:axPos val="b"/>
        <c:majorGridlines>
          <c:spPr>
            <a:ln w="12700">
              <a:solidFill>
                <a:srgbClr val="C0C0C0"/>
              </a:solidFill>
            </a:ln>
          </c:spPr>
        </c:majorGridlines>
        <c:numFmt formatCode="0%" sourceLinked="1"/>
        <c:majorTickMark val="out"/>
        <c:minorTickMark val="none"/>
        <c:tickLblPos val="nextTo"/>
        <c:spPr>
          <a:ln w="38100">
            <a:solidFill>
              <a:srgbClr val="C0C0C0"/>
            </a:solidFill>
          </a:ln>
        </c:spPr>
        <c:txPr>
          <a:bodyPr/>
          <a:lstStyle/>
          <a:p>
            <a:pPr>
              <a:defRPr sz="900" baseline="0">
                <a:latin typeface="Arial" pitchFamily="34" charset="0"/>
              </a:defRPr>
            </a:pPr>
            <a:endParaRPr lang="en-US"/>
          </a:p>
        </c:txPr>
        <c:crossAx val="271443896"/>
        <c:crosses val="autoZero"/>
        <c:crossBetween val="between"/>
        <c:majorUnit val="0.2"/>
      </c:valAx>
      <c:spPr>
        <a:ln w="12700">
          <a:solidFill>
            <a:srgbClr val="C0C0C0"/>
          </a:solidFill>
        </a:ln>
      </c:spPr>
    </c:plotArea>
    <c:legend>
      <c:legendPos val="b"/>
      <c:overlay val="0"/>
      <c:txPr>
        <a:bodyPr/>
        <a:lstStyle/>
        <a:p>
          <a:pPr>
            <a:defRPr sz="900" baseline="0">
              <a:latin typeface="Arial" pitchFamily="34" charset="0"/>
            </a:defRPr>
          </a:pPr>
          <a:endParaRPr lang="en-US"/>
        </a:p>
      </c:txPr>
    </c:legend>
    <c:plotVisOnly val="1"/>
    <c:dispBlanksAs val="gap"/>
    <c:showDLblsOverMax val="0"/>
  </c:chart>
  <c:spPr>
    <a:ln w="19050">
      <a:solidFill>
        <a:srgbClr val="C0C0C0"/>
      </a:solidFill>
    </a:ln>
  </c:spPr>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latin typeface="Arial" panose="020B0604020202020204" pitchFamily="34" charset="0"/>
                <a:cs typeface="Arial" panose="020B0604020202020204" pitchFamily="34" charset="0"/>
              </a:rPr>
              <a:t>Positive Outcomes</a:t>
            </a:r>
          </a:p>
        </c:rich>
      </c:tx>
      <c:layout>
        <c:manualLayout>
          <c:xMode val="edge"/>
          <c:yMode val="edge"/>
          <c:x val="0.42258553618297712"/>
          <c:y val="2.976190476190476E-2"/>
        </c:manualLayout>
      </c:layout>
      <c:overlay val="0"/>
    </c:title>
    <c:autoTitleDeleted val="0"/>
    <c:plotArea>
      <c:layout>
        <c:manualLayout>
          <c:layoutTarget val="inner"/>
          <c:xMode val="edge"/>
          <c:yMode val="edge"/>
          <c:x val="0.15647051931008624"/>
          <c:y val="0.1435184664416948"/>
          <c:w val="0.80875615876962748"/>
          <c:h val="0.63897169103862017"/>
        </c:manualLayout>
      </c:layout>
      <c:barChart>
        <c:barDir val="bar"/>
        <c:grouping val="percentStacked"/>
        <c:varyColors val="0"/>
        <c:ser>
          <c:idx val="0"/>
          <c:order val="0"/>
          <c:tx>
            <c:strRef>
              <c:f>Sheet1!$B$1</c:f>
              <c:strCache>
                <c:ptCount val="1"/>
                <c:pt idx="0">
                  <c:v>Agree</c:v>
                </c:pt>
              </c:strCache>
            </c:strRef>
          </c:tx>
          <c:spPr>
            <a:gradFill flip="none" rotWithShape="1">
              <a:gsLst>
                <a:gs pos="50000">
                  <a:srgbClr val="008000"/>
                </a:gs>
                <a:gs pos="0">
                  <a:srgbClr val="008000">
                    <a:shade val="20000"/>
                  </a:srgbClr>
                </a:gs>
                <a:gs pos="100000">
                  <a:srgbClr val="008000">
                    <a:shade val="20000"/>
                  </a:srgbClr>
                </a:gs>
              </a:gsLst>
              <a:lin ang="16200000" scaled="1"/>
              <a:tileRect/>
            </a:gradFill>
          </c:spPr>
          <c:invertIfNegative val="0"/>
          <c:dLbls>
            <c:spPr>
              <a:noFill/>
              <a:ln>
                <a:noFill/>
              </a:ln>
              <a:effectLst/>
            </c:spPr>
            <c:txPr>
              <a:bodyPr/>
              <a:lstStyle/>
              <a:p>
                <a:pPr>
                  <a:defRPr sz="1000" b="1" baseline="0">
                    <a:solidFill>
                      <a:srgbClr val="FFFFFF"/>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 usually come through difficult times with little trouble.</c:v>
                </c:pt>
                <c:pt idx="1">
                  <c:v>It does not take me long to recover from a stressful event.</c:v>
                </c:pt>
                <c:pt idx="2">
                  <c:v>I tend to bounce back quickly after hard times.</c:v>
                </c:pt>
              </c:strCache>
            </c:strRef>
          </c:cat>
          <c:val>
            <c:numRef>
              <c:f>Sheet1!$B$2:$B$4</c:f>
              <c:numCache>
                <c:formatCode>General</c:formatCode>
                <c:ptCount val="3"/>
                <c:pt idx="0">
                  <c:v>65</c:v>
                </c:pt>
                <c:pt idx="1">
                  <c:v>71</c:v>
                </c:pt>
                <c:pt idx="2">
                  <c:v>81</c:v>
                </c:pt>
              </c:numCache>
            </c:numRef>
          </c:val>
          <c:extLst>
            <c:ext xmlns:c16="http://schemas.microsoft.com/office/drawing/2014/chart" uri="{C3380CC4-5D6E-409C-BE32-E72D297353CC}">
              <c16:uniqueId val="{00000000-68E4-49B4-8D71-25647D24DDC2}"/>
            </c:ext>
          </c:extLst>
        </c:ser>
        <c:ser>
          <c:idx val="1"/>
          <c:order val="1"/>
          <c:tx>
            <c:strRef>
              <c:f>Sheet1!$C$1</c:f>
              <c:strCache>
                <c:ptCount val="1"/>
                <c:pt idx="0">
                  <c:v>Neither agree nor disagree</c:v>
                </c:pt>
              </c:strCache>
            </c:strRef>
          </c:tx>
          <c:spPr>
            <a:gradFill flip="none" rotWithShape="1">
              <a:gsLst>
                <a:gs pos="50000">
                  <a:srgbClr val="FFFF00"/>
                </a:gs>
                <a:gs pos="0">
                  <a:srgbClr val="FFFF00">
                    <a:shade val="20000"/>
                  </a:srgbClr>
                </a:gs>
                <a:gs pos="100000">
                  <a:srgbClr val="FFFF00">
                    <a:shade val="20000"/>
                  </a:srgbClr>
                </a:gs>
              </a:gsLst>
              <a:lin ang="16200000" scaled="1"/>
              <a:tileRect/>
            </a:gradFill>
          </c:spPr>
          <c:invertIfNegative val="0"/>
          <c:dLbls>
            <c:dLbl>
              <c:idx val="0"/>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4BD0-4872-B8E4-21F4A0D61818}"/>
                </c:ext>
              </c:extLst>
            </c:dLbl>
            <c:dLbl>
              <c:idx val="1"/>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4BD0-4872-B8E4-21F4A0D61818}"/>
                </c:ext>
              </c:extLst>
            </c:dLbl>
            <c:dLbl>
              <c:idx val="2"/>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4BD0-4872-B8E4-21F4A0D61818}"/>
                </c:ext>
              </c:extLst>
            </c:dLbl>
            <c:spPr>
              <a:noFill/>
              <a:ln>
                <a:noFill/>
              </a:ln>
              <a:effectLst/>
            </c:spPr>
            <c:txPr>
              <a:bodyPr/>
              <a:lstStyle/>
              <a:p>
                <a:pPr>
                  <a:defRPr sz="1000" b="1" baseline="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 usually come through difficult times with little trouble.</c:v>
                </c:pt>
                <c:pt idx="1">
                  <c:v>It does not take me long to recover from a stressful event.</c:v>
                </c:pt>
                <c:pt idx="2">
                  <c:v>I tend to bounce back quickly after hard times.</c:v>
                </c:pt>
              </c:strCache>
            </c:strRef>
          </c:cat>
          <c:val>
            <c:numRef>
              <c:f>Sheet1!$C$2:$C$4</c:f>
              <c:numCache>
                <c:formatCode>General</c:formatCode>
                <c:ptCount val="3"/>
                <c:pt idx="0">
                  <c:v>25</c:v>
                </c:pt>
                <c:pt idx="1">
                  <c:v>20</c:v>
                </c:pt>
                <c:pt idx="2">
                  <c:v>14</c:v>
                </c:pt>
              </c:numCache>
            </c:numRef>
          </c:val>
          <c:extLst>
            <c:ext xmlns:c16="http://schemas.microsoft.com/office/drawing/2014/chart" uri="{C3380CC4-5D6E-409C-BE32-E72D297353CC}">
              <c16:uniqueId val="{00000004-68E4-49B4-8D71-25647D24DDC2}"/>
            </c:ext>
          </c:extLst>
        </c:ser>
        <c:ser>
          <c:idx val="2"/>
          <c:order val="2"/>
          <c:tx>
            <c:strRef>
              <c:f>Sheet1!$D$1</c:f>
              <c:strCache>
                <c:ptCount val="1"/>
                <c:pt idx="0">
                  <c:v>Disagree</c:v>
                </c:pt>
              </c:strCache>
            </c:strRef>
          </c:tx>
          <c:spPr>
            <a:gradFill flip="none" rotWithShape="1">
              <a:gsLst>
                <a:gs pos="50000">
                  <a:srgbClr val="FF0000"/>
                </a:gs>
                <a:gs pos="0">
                  <a:srgbClr val="FF0000">
                    <a:shade val="20000"/>
                  </a:srgbClr>
                </a:gs>
                <a:gs pos="100000">
                  <a:srgbClr val="FF0000">
                    <a:shade val="20000"/>
                  </a:srgbClr>
                </a:gs>
              </a:gsLst>
              <a:lin ang="16200000" scaled="1"/>
              <a:tileRect/>
            </a:gradFill>
          </c:spPr>
          <c:invertIfNegative val="0"/>
          <c:dLbls>
            <c:dLbl>
              <c:idx val="0"/>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4BD0-4872-B8E4-21F4A0D61818}"/>
                </c:ext>
              </c:extLst>
            </c:dLbl>
            <c:dLbl>
              <c:idx val="1"/>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4BD0-4872-B8E4-21F4A0D61818}"/>
                </c:ext>
              </c:extLst>
            </c:dLbl>
            <c:dLbl>
              <c:idx val="2"/>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4BD0-4872-B8E4-21F4A0D61818}"/>
                </c:ext>
              </c:extLst>
            </c:dLbl>
            <c:spPr>
              <a:noFill/>
              <a:ln>
                <a:noFill/>
              </a:ln>
              <a:effectLst/>
            </c:spPr>
            <c:txPr>
              <a:bodyPr/>
              <a:lstStyle/>
              <a:p>
                <a:pPr>
                  <a:defRPr sz="1000" b="1"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 usually come through difficult times with little trouble.</c:v>
                </c:pt>
                <c:pt idx="1">
                  <c:v>It does not take me long to recover from a stressful event.</c:v>
                </c:pt>
                <c:pt idx="2">
                  <c:v>I tend to bounce back quickly after hard times.</c:v>
                </c:pt>
              </c:strCache>
            </c:strRef>
          </c:cat>
          <c:val>
            <c:numRef>
              <c:f>Sheet1!$D$2:$D$4</c:f>
              <c:numCache>
                <c:formatCode>General</c:formatCode>
                <c:ptCount val="3"/>
                <c:pt idx="0">
                  <c:v>10</c:v>
                </c:pt>
                <c:pt idx="1">
                  <c:v>9</c:v>
                </c:pt>
                <c:pt idx="2">
                  <c:v>5</c:v>
                </c:pt>
              </c:numCache>
            </c:numRef>
          </c:val>
          <c:extLst>
            <c:ext xmlns:c16="http://schemas.microsoft.com/office/drawing/2014/chart" uri="{C3380CC4-5D6E-409C-BE32-E72D297353CC}">
              <c16:uniqueId val="{00000008-68E4-49B4-8D71-25647D24DDC2}"/>
            </c:ext>
          </c:extLst>
        </c:ser>
        <c:dLbls>
          <c:showLegendKey val="0"/>
          <c:showVal val="0"/>
          <c:showCatName val="0"/>
          <c:showSerName val="0"/>
          <c:showPercent val="0"/>
          <c:showBubbleSize val="0"/>
        </c:dLbls>
        <c:gapWidth val="100"/>
        <c:overlap val="100"/>
        <c:axId val="274173088"/>
        <c:axId val="274173480"/>
      </c:barChart>
      <c:catAx>
        <c:axId val="274173088"/>
        <c:scaling>
          <c:orientation val="minMax"/>
        </c:scaling>
        <c:delete val="0"/>
        <c:axPos val="l"/>
        <c:numFmt formatCode="General" sourceLinked="0"/>
        <c:majorTickMark val="out"/>
        <c:minorTickMark val="none"/>
        <c:tickLblPos val="nextTo"/>
        <c:txPr>
          <a:bodyPr/>
          <a:lstStyle/>
          <a:p>
            <a:pPr>
              <a:defRPr sz="1000" baseline="0">
                <a:solidFill>
                  <a:srgbClr val="000000"/>
                </a:solidFill>
                <a:latin typeface="Arial" pitchFamily="34" charset="0"/>
              </a:defRPr>
            </a:pPr>
            <a:endParaRPr lang="en-US"/>
          </a:p>
        </c:txPr>
        <c:crossAx val="274173480"/>
        <c:crosses val="autoZero"/>
        <c:auto val="1"/>
        <c:lblAlgn val="ctr"/>
        <c:lblOffset val="100"/>
        <c:tickLblSkip val="1"/>
        <c:noMultiLvlLbl val="0"/>
      </c:catAx>
      <c:valAx>
        <c:axId val="274173480"/>
        <c:scaling>
          <c:orientation val="minMax"/>
          <c:max val="1"/>
          <c:min val="0"/>
        </c:scaling>
        <c:delete val="0"/>
        <c:axPos val="b"/>
        <c:majorGridlines>
          <c:spPr>
            <a:ln w="12700">
              <a:solidFill>
                <a:srgbClr val="C0C0C0"/>
              </a:solidFill>
            </a:ln>
          </c:spPr>
        </c:majorGridlines>
        <c:numFmt formatCode="0%" sourceLinked="1"/>
        <c:majorTickMark val="out"/>
        <c:minorTickMark val="none"/>
        <c:tickLblPos val="nextTo"/>
        <c:spPr>
          <a:ln w="38100">
            <a:solidFill>
              <a:srgbClr val="C0C0C0"/>
            </a:solidFill>
          </a:ln>
        </c:spPr>
        <c:txPr>
          <a:bodyPr/>
          <a:lstStyle/>
          <a:p>
            <a:pPr>
              <a:defRPr sz="900" baseline="0">
                <a:latin typeface="Arial" pitchFamily="34" charset="0"/>
              </a:defRPr>
            </a:pPr>
            <a:endParaRPr lang="en-US"/>
          </a:p>
        </c:txPr>
        <c:crossAx val="274173088"/>
        <c:crosses val="autoZero"/>
        <c:crossBetween val="between"/>
        <c:majorUnit val="0.2"/>
      </c:valAx>
      <c:spPr>
        <a:ln w="12700">
          <a:solidFill>
            <a:srgbClr val="C0C0C0"/>
          </a:solidFill>
        </a:ln>
      </c:spPr>
    </c:plotArea>
    <c:legend>
      <c:legendPos val="b"/>
      <c:overlay val="0"/>
      <c:txPr>
        <a:bodyPr/>
        <a:lstStyle/>
        <a:p>
          <a:pPr>
            <a:defRPr sz="900" baseline="0">
              <a:latin typeface="Arial" pitchFamily="34" charset="0"/>
            </a:defRPr>
          </a:pPr>
          <a:endParaRPr lang="en-US"/>
        </a:p>
      </c:txPr>
    </c:legend>
    <c:plotVisOnly val="1"/>
    <c:dispBlanksAs val="gap"/>
    <c:showDLblsOverMax val="0"/>
  </c:chart>
  <c:spPr>
    <a:ln w="19050">
      <a:solidFill>
        <a:srgbClr val="C0C0C0"/>
      </a:solidFill>
    </a:ln>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latin typeface="Arial" panose="020B0604020202020204" pitchFamily="34" charset="0"/>
                <a:cs typeface="Arial" panose="020B0604020202020204" pitchFamily="34" charset="0"/>
              </a:rPr>
              <a:t>Negative Outcomes</a:t>
            </a:r>
          </a:p>
        </c:rich>
      </c:tx>
      <c:layout>
        <c:manualLayout>
          <c:xMode val="edge"/>
          <c:yMode val="edge"/>
          <c:x val="0.41234273065965271"/>
          <c:y val="2.8571428571428571E-2"/>
        </c:manualLayout>
      </c:layout>
      <c:overlay val="0"/>
    </c:title>
    <c:autoTitleDeleted val="0"/>
    <c:plotArea>
      <c:layout>
        <c:manualLayout>
          <c:layoutTarget val="inner"/>
          <c:xMode val="edge"/>
          <c:yMode val="edge"/>
          <c:x val="0.15647050697610168"/>
          <c:y val="0.11732808398950131"/>
          <c:w val="0.80875615876962748"/>
          <c:h val="0.69492388451443565"/>
        </c:manualLayout>
      </c:layout>
      <c:barChart>
        <c:barDir val="bar"/>
        <c:grouping val="percentStacked"/>
        <c:varyColors val="0"/>
        <c:ser>
          <c:idx val="0"/>
          <c:order val="0"/>
          <c:tx>
            <c:strRef>
              <c:f>Sheet1!$B$1</c:f>
              <c:strCache>
                <c:ptCount val="1"/>
                <c:pt idx="0">
                  <c:v>Agree</c:v>
                </c:pt>
              </c:strCache>
            </c:strRef>
          </c:tx>
          <c:spPr>
            <a:gradFill flip="none" rotWithShape="1">
              <a:gsLst>
                <a:gs pos="50000">
                  <a:srgbClr val="FF0000"/>
                </a:gs>
                <a:gs pos="0">
                  <a:srgbClr val="FF0000">
                    <a:shade val="20000"/>
                  </a:srgbClr>
                </a:gs>
                <a:gs pos="100000">
                  <a:srgbClr val="FF0000">
                    <a:shade val="20000"/>
                  </a:srgbClr>
                </a:gs>
              </a:gsLst>
              <a:lin ang="16200000" scaled="1"/>
              <a:tileRect/>
            </a:gradFill>
          </c:spPr>
          <c:invertIfNegative val="0"/>
          <c:dLbls>
            <c:spPr>
              <a:noFill/>
              <a:ln>
                <a:noFill/>
              </a:ln>
              <a:effectLst/>
            </c:spPr>
            <c:txPr>
              <a:bodyPr/>
              <a:lstStyle/>
              <a:p>
                <a:pPr>
                  <a:defRPr sz="1000" b="1" baseline="0">
                    <a:solidFill>
                      <a:srgbClr val="FFFFFF"/>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 tend to take a long time to get over set-backs in my life.</c:v>
                </c:pt>
                <c:pt idx="1">
                  <c:v>It is hard for me to snap back when something bad happens.</c:v>
                </c:pt>
                <c:pt idx="2">
                  <c:v>I have a hard time making it through stressful events.</c:v>
                </c:pt>
              </c:strCache>
            </c:strRef>
          </c:cat>
          <c:val>
            <c:numRef>
              <c:f>Sheet1!$B$2:$B$4</c:f>
              <c:numCache>
                <c:formatCode>General</c:formatCode>
                <c:ptCount val="3"/>
                <c:pt idx="0">
                  <c:v>9</c:v>
                </c:pt>
                <c:pt idx="1">
                  <c:v>10</c:v>
                </c:pt>
                <c:pt idx="2">
                  <c:v>12</c:v>
                </c:pt>
              </c:numCache>
            </c:numRef>
          </c:val>
          <c:extLst>
            <c:ext xmlns:c16="http://schemas.microsoft.com/office/drawing/2014/chart" uri="{C3380CC4-5D6E-409C-BE32-E72D297353CC}">
              <c16:uniqueId val="{00000000-7E3C-40B4-B63B-C6859BF977EC}"/>
            </c:ext>
          </c:extLst>
        </c:ser>
        <c:ser>
          <c:idx val="1"/>
          <c:order val="1"/>
          <c:tx>
            <c:strRef>
              <c:f>Sheet1!$C$1</c:f>
              <c:strCache>
                <c:ptCount val="1"/>
                <c:pt idx="0">
                  <c:v>Neither agree nor disagree</c:v>
                </c:pt>
              </c:strCache>
            </c:strRef>
          </c:tx>
          <c:spPr>
            <a:gradFill flip="none" rotWithShape="1">
              <a:gsLst>
                <a:gs pos="50000">
                  <a:srgbClr val="FFFF00"/>
                </a:gs>
                <a:gs pos="0">
                  <a:srgbClr val="FFFF00">
                    <a:shade val="20000"/>
                  </a:srgbClr>
                </a:gs>
                <a:gs pos="100000">
                  <a:srgbClr val="FFFF00">
                    <a:shade val="20000"/>
                  </a:srgbClr>
                </a:gs>
              </a:gsLst>
              <a:lin ang="16200000" scaled="1"/>
              <a:tileRect/>
            </a:gradFill>
          </c:spPr>
          <c:invertIfNegative val="0"/>
          <c:dLbls>
            <c:dLbl>
              <c:idx val="0"/>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8DDF-4F9B-9104-BEFD05909C1A}"/>
                </c:ext>
              </c:extLst>
            </c:dLbl>
            <c:dLbl>
              <c:idx val="1"/>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DDF-4F9B-9104-BEFD05909C1A}"/>
                </c:ext>
              </c:extLst>
            </c:dLbl>
            <c:dLbl>
              <c:idx val="2"/>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8DDF-4F9B-9104-BEFD05909C1A}"/>
                </c:ext>
              </c:extLst>
            </c:dLbl>
            <c:spPr>
              <a:noFill/>
              <a:ln>
                <a:noFill/>
              </a:ln>
              <a:effectLst/>
            </c:spPr>
            <c:txPr>
              <a:bodyPr/>
              <a:lstStyle/>
              <a:p>
                <a:pPr>
                  <a:defRPr sz="1000" b="1" baseline="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 tend to take a long time to get over set-backs in my life.</c:v>
                </c:pt>
                <c:pt idx="1">
                  <c:v>It is hard for me to snap back when something bad happens.</c:v>
                </c:pt>
                <c:pt idx="2">
                  <c:v>I have a hard time making it through stressful events.</c:v>
                </c:pt>
              </c:strCache>
            </c:strRef>
          </c:cat>
          <c:val>
            <c:numRef>
              <c:f>Sheet1!$C$2:$C$4</c:f>
              <c:numCache>
                <c:formatCode>General</c:formatCode>
                <c:ptCount val="3"/>
                <c:pt idx="0">
                  <c:v>24</c:v>
                </c:pt>
                <c:pt idx="1">
                  <c:v>22</c:v>
                </c:pt>
                <c:pt idx="2">
                  <c:v>23</c:v>
                </c:pt>
              </c:numCache>
            </c:numRef>
          </c:val>
          <c:extLst>
            <c:ext xmlns:c16="http://schemas.microsoft.com/office/drawing/2014/chart" uri="{C3380CC4-5D6E-409C-BE32-E72D297353CC}">
              <c16:uniqueId val="{00000004-7E3C-40B4-B63B-C6859BF977EC}"/>
            </c:ext>
          </c:extLst>
        </c:ser>
        <c:ser>
          <c:idx val="2"/>
          <c:order val="2"/>
          <c:tx>
            <c:strRef>
              <c:f>Sheet1!$D$1</c:f>
              <c:strCache>
                <c:ptCount val="1"/>
                <c:pt idx="0">
                  <c:v>Disagree</c:v>
                </c:pt>
              </c:strCache>
            </c:strRef>
          </c:tx>
          <c:spPr>
            <a:gradFill flip="none" rotWithShape="1">
              <a:gsLst>
                <a:gs pos="50000">
                  <a:srgbClr val="008000"/>
                </a:gs>
                <a:gs pos="0">
                  <a:srgbClr val="008000">
                    <a:shade val="20000"/>
                  </a:srgbClr>
                </a:gs>
                <a:gs pos="100000">
                  <a:srgbClr val="008000">
                    <a:shade val="20000"/>
                  </a:srgbClr>
                </a:gs>
              </a:gsLst>
              <a:lin ang="16200000" scaled="1"/>
              <a:tileRect/>
            </a:gradFill>
          </c:spPr>
          <c:invertIfNegative val="0"/>
          <c:dLbls>
            <c:dLbl>
              <c:idx val="0"/>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8DDF-4F9B-9104-BEFD05909C1A}"/>
                </c:ext>
              </c:extLst>
            </c:dLbl>
            <c:dLbl>
              <c:idx val="1"/>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8DDF-4F9B-9104-BEFD05909C1A}"/>
                </c:ext>
              </c:extLst>
            </c:dLbl>
            <c:dLbl>
              <c:idx val="2"/>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8DDF-4F9B-9104-BEFD05909C1A}"/>
                </c:ext>
              </c:extLst>
            </c:dLbl>
            <c:spPr>
              <a:noFill/>
              <a:ln>
                <a:noFill/>
              </a:ln>
              <a:effectLst/>
            </c:spPr>
            <c:txPr>
              <a:bodyPr/>
              <a:lstStyle/>
              <a:p>
                <a:pPr>
                  <a:defRPr sz="1000" b="1"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 tend to take a long time to get over set-backs in my life.</c:v>
                </c:pt>
                <c:pt idx="1">
                  <c:v>It is hard for me to snap back when something bad happens.</c:v>
                </c:pt>
                <c:pt idx="2">
                  <c:v>I have a hard time making it through stressful events.</c:v>
                </c:pt>
              </c:strCache>
            </c:strRef>
          </c:cat>
          <c:val>
            <c:numRef>
              <c:f>Sheet1!$D$2:$D$4</c:f>
              <c:numCache>
                <c:formatCode>General</c:formatCode>
                <c:ptCount val="3"/>
                <c:pt idx="0">
                  <c:v>67</c:v>
                </c:pt>
                <c:pt idx="1">
                  <c:v>68</c:v>
                </c:pt>
                <c:pt idx="2">
                  <c:v>66</c:v>
                </c:pt>
              </c:numCache>
            </c:numRef>
          </c:val>
          <c:extLst>
            <c:ext xmlns:c16="http://schemas.microsoft.com/office/drawing/2014/chart" uri="{C3380CC4-5D6E-409C-BE32-E72D297353CC}">
              <c16:uniqueId val="{00000008-7E3C-40B4-B63B-C6859BF977EC}"/>
            </c:ext>
          </c:extLst>
        </c:ser>
        <c:dLbls>
          <c:showLegendKey val="0"/>
          <c:showVal val="0"/>
          <c:showCatName val="0"/>
          <c:showSerName val="0"/>
          <c:showPercent val="0"/>
          <c:showBubbleSize val="0"/>
        </c:dLbls>
        <c:gapWidth val="100"/>
        <c:overlap val="100"/>
        <c:axId val="274174264"/>
        <c:axId val="274174656"/>
      </c:barChart>
      <c:catAx>
        <c:axId val="274174264"/>
        <c:scaling>
          <c:orientation val="minMax"/>
        </c:scaling>
        <c:delete val="0"/>
        <c:axPos val="l"/>
        <c:numFmt formatCode="General" sourceLinked="0"/>
        <c:majorTickMark val="out"/>
        <c:minorTickMark val="none"/>
        <c:tickLblPos val="nextTo"/>
        <c:txPr>
          <a:bodyPr/>
          <a:lstStyle/>
          <a:p>
            <a:pPr>
              <a:defRPr sz="1000" baseline="0">
                <a:solidFill>
                  <a:srgbClr val="000000"/>
                </a:solidFill>
                <a:latin typeface="Arial" pitchFamily="34" charset="0"/>
              </a:defRPr>
            </a:pPr>
            <a:endParaRPr lang="en-US"/>
          </a:p>
        </c:txPr>
        <c:crossAx val="274174656"/>
        <c:crosses val="autoZero"/>
        <c:auto val="1"/>
        <c:lblAlgn val="ctr"/>
        <c:lblOffset val="100"/>
        <c:tickLblSkip val="1"/>
        <c:noMultiLvlLbl val="0"/>
      </c:catAx>
      <c:valAx>
        <c:axId val="274174656"/>
        <c:scaling>
          <c:orientation val="minMax"/>
          <c:max val="1"/>
          <c:min val="0"/>
        </c:scaling>
        <c:delete val="0"/>
        <c:axPos val="b"/>
        <c:majorGridlines>
          <c:spPr>
            <a:ln w="12700">
              <a:solidFill>
                <a:srgbClr val="C0C0C0"/>
              </a:solidFill>
            </a:ln>
          </c:spPr>
        </c:majorGridlines>
        <c:numFmt formatCode="0%" sourceLinked="1"/>
        <c:majorTickMark val="out"/>
        <c:minorTickMark val="none"/>
        <c:tickLblPos val="nextTo"/>
        <c:spPr>
          <a:ln w="38100">
            <a:solidFill>
              <a:srgbClr val="C0C0C0"/>
            </a:solidFill>
          </a:ln>
        </c:spPr>
        <c:txPr>
          <a:bodyPr/>
          <a:lstStyle/>
          <a:p>
            <a:pPr>
              <a:defRPr sz="900" baseline="0">
                <a:latin typeface="Arial" pitchFamily="34" charset="0"/>
              </a:defRPr>
            </a:pPr>
            <a:endParaRPr lang="en-US"/>
          </a:p>
        </c:txPr>
        <c:crossAx val="274174264"/>
        <c:crosses val="autoZero"/>
        <c:crossBetween val="between"/>
        <c:majorUnit val="0.2"/>
      </c:valAx>
      <c:spPr>
        <a:ln w="12700">
          <a:solidFill>
            <a:srgbClr val="C0C0C0"/>
          </a:solidFill>
        </a:ln>
      </c:spPr>
    </c:plotArea>
    <c:legend>
      <c:legendPos val="b"/>
      <c:overlay val="0"/>
      <c:txPr>
        <a:bodyPr/>
        <a:lstStyle/>
        <a:p>
          <a:pPr>
            <a:defRPr sz="900" baseline="0">
              <a:latin typeface="Arial" pitchFamily="34" charset="0"/>
            </a:defRPr>
          </a:pPr>
          <a:endParaRPr lang="en-US"/>
        </a:p>
      </c:txPr>
    </c:legend>
    <c:plotVisOnly val="1"/>
    <c:dispBlanksAs val="gap"/>
    <c:showDLblsOverMax val="0"/>
  </c:chart>
  <c:spPr>
    <a:ln w="19050">
      <a:solidFill>
        <a:srgbClr val="C0C0C0"/>
      </a:solidFill>
    </a:ln>
  </c:spPr>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0" dirty="0">
                <a:solidFill>
                  <a:schemeClr val="tx1"/>
                </a:solidFill>
                <a:latin typeface="Arial" panose="020B0604020202020204" pitchFamily="34" charset="0"/>
                <a:cs typeface="Arial" panose="020B0604020202020204" pitchFamily="34" charset="0"/>
              </a:rPr>
              <a:t>If you were experiencing suicidal thoughts, how likely is it that you would seek help from the following people? </a:t>
            </a:r>
            <a:endParaRPr lang="en-US" dirty="0">
              <a:solidFill>
                <a:schemeClr val="tx1"/>
              </a:solidFill>
              <a:latin typeface="Arial" panose="020B0604020202020204" pitchFamily="34" charset="0"/>
              <a:cs typeface="Arial" panose="020B0604020202020204" pitchFamily="34" charset="0"/>
            </a:endParaRPr>
          </a:p>
        </c:rich>
      </c:tx>
      <c:overlay val="0"/>
      <c:spPr>
        <a:noFill/>
        <a:ln>
          <a:noFill/>
        </a:ln>
        <a:effectLst/>
      </c:spPr>
    </c:title>
    <c:autoTitleDeleted val="0"/>
    <c:plotArea>
      <c:layout>
        <c:manualLayout>
          <c:layoutTarget val="inner"/>
          <c:xMode val="edge"/>
          <c:yMode val="edge"/>
          <c:x val="0.49666980692415802"/>
          <c:y val="0.23878640845569979"/>
          <c:w val="0.47079438597073098"/>
          <c:h val="0.68200638433709282"/>
        </c:manualLayout>
      </c:layout>
      <c:barChart>
        <c:barDir val="bar"/>
        <c:grouping val="stacked"/>
        <c:varyColors val="0"/>
        <c:ser>
          <c:idx val="2"/>
          <c:order val="2"/>
          <c:tx>
            <c:strRef>
              <c:f>'Q10-Graph'!$E$1</c:f>
              <c:strCache>
                <c:ptCount val="1"/>
                <c:pt idx="0">
                  <c:v>Likely</c:v>
                </c:pt>
              </c:strCache>
            </c:strRef>
          </c:tx>
          <c:spPr>
            <a:solidFill>
              <a:srgbClr val="FFFF00"/>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'Q10-Graph'!$A$2:$A$11</c:f>
              <c:strCache>
                <c:ptCount val="10"/>
                <c:pt idx="0">
                  <c:v>I would not seek help from anyone </c:v>
                </c:pt>
                <c:pt idx="1">
                  <c:v>I would seek help from another not listed here</c:v>
                </c:pt>
                <c:pt idx="2">
                  <c:v>Phone helpline (e.g. Military Crisis Line, Vets4Warriors, Lifeline) </c:v>
                </c:pt>
                <c:pt idx="3">
                  <c:v>Doctor (General Practitioner)</c:v>
                </c:pt>
                <c:pt idx="4">
                  <c:v>Other relative/family member </c:v>
                </c:pt>
                <c:pt idx="5">
                  <c:v>Minister or religious leader (e.g. Chaplain, Pastor, Priest, Rabbi) </c:v>
                </c:pt>
                <c:pt idx="6">
                  <c:v>Mental health professional (e.g. psychologist, social worker, counselor) </c:v>
                </c:pt>
                <c:pt idx="7">
                  <c:v>Parent or parental figure</c:v>
                </c:pt>
                <c:pt idx="8">
                  <c:v>Friend (not related to you) </c:v>
                </c:pt>
                <c:pt idx="9">
                  <c:v>Intimate partner (e.g., girlfriend, boyfriend, husband, wife) </c:v>
                </c:pt>
              </c:strCache>
            </c:strRef>
          </c:cat>
          <c:val>
            <c:numRef>
              <c:f>'Q10-Graph'!$E$2:$E$11</c:f>
              <c:numCache>
                <c:formatCode>General</c:formatCode>
                <c:ptCount val="10"/>
                <c:pt idx="0">
                  <c:v>536</c:v>
                </c:pt>
                <c:pt idx="1">
                  <c:v>656</c:v>
                </c:pt>
                <c:pt idx="2">
                  <c:v>1190</c:v>
                </c:pt>
                <c:pt idx="3">
                  <c:v>1352</c:v>
                </c:pt>
                <c:pt idx="4">
                  <c:v>1419</c:v>
                </c:pt>
                <c:pt idx="5">
                  <c:v>1459</c:v>
                </c:pt>
                <c:pt idx="6">
                  <c:v>1687</c:v>
                </c:pt>
                <c:pt idx="7">
                  <c:v>1271</c:v>
                </c:pt>
                <c:pt idx="8">
                  <c:v>1911</c:v>
                </c:pt>
                <c:pt idx="9">
                  <c:v>1145</c:v>
                </c:pt>
              </c:numCache>
            </c:numRef>
          </c:val>
          <c:extLst>
            <c:ext xmlns:c16="http://schemas.microsoft.com/office/drawing/2014/chart" uri="{C3380CC4-5D6E-409C-BE32-E72D297353CC}">
              <c16:uniqueId val="{00000000-EEBD-4ACE-A355-056554D7E272}"/>
            </c:ext>
          </c:extLst>
        </c:ser>
        <c:ser>
          <c:idx val="3"/>
          <c:order val="3"/>
          <c:tx>
            <c:strRef>
              <c:f>'Q10-Graph'!$F$1</c:f>
              <c:strCache>
                <c:ptCount val="1"/>
                <c:pt idx="0">
                  <c:v>Extremely Likely</c:v>
                </c:pt>
              </c:strCache>
            </c:strRef>
          </c:tx>
          <c:spPr>
            <a:solidFill>
              <a:srgbClr val="9BBB59">
                <a:lumMod val="75000"/>
              </a:srgbClr>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'Q10-Graph'!$A$2:$A$11</c:f>
              <c:strCache>
                <c:ptCount val="10"/>
                <c:pt idx="0">
                  <c:v>I would not seek help from anyone </c:v>
                </c:pt>
                <c:pt idx="1">
                  <c:v>I would seek help from another not listed here</c:v>
                </c:pt>
                <c:pt idx="2">
                  <c:v>Phone helpline (e.g. Military Crisis Line, Vets4Warriors, Lifeline) </c:v>
                </c:pt>
                <c:pt idx="3">
                  <c:v>Doctor (General Practitioner)</c:v>
                </c:pt>
                <c:pt idx="4">
                  <c:v>Other relative/family member </c:v>
                </c:pt>
                <c:pt idx="5">
                  <c:v>Minister or religious leader (e.g. Chaplain, Pastor, Priest, Rabbi) </c:v>
                </c:pt>
                <c:pt idx="6">
                  <c:v>Mental health professional (e.g. psychologist, social worker, counselor) </c:v>
                </c:pt>
                <c:pt idx="7">
                  <c:v>Parent or parental figure</c:v>
                </c:pt>
                <c:pt idx="8">
                  <c:v>Friend (not related to you) </c:v>
                </c:pt>
                <c:pt idx="9">
                  <c:v>Intimate partner (e.g., girlfriend, boyfriend, husband, wife) </c:v>
                </c:pt>
              </c:strCache>
            </c:strRef>
          </c:cat>
          <c:val>
            <c:numRef>
              <c:f>'Q10-Graph'!$F$2:$F$11</c:f>
              <c:numCache>
                <c:formatCode>General</c:formatCode>
                <c:ptCount val="10"/>
                <c:pt idx="0">
                  <c:v>984</c:v>
                </c:pt>
                <c:pt idx="1">
                  <c:v>1327</c:v>
                </c:pt>
                <c:pt idx="2">
                  <c:v>1899</c:v>
                </c:pt>
                <c:pt idx="3">
                  <c:v>2000</c:v>
                </c:pt>
                <c:pt idx="4">
                  <c:v>2514</c:v>
                </c:pt>
                <c:pt idx="5">
                  <c:v>2487</c:v>
                </c:pt>
                <c:pt idx="6">
                  <c:v>2550</c:v>
                </c:pt>
                <c:pt idx="7">
                  <c:v>3167</c:v>
                </c:pt>
                <c:pt idx="8">
                  <c:v>3057</c:v>
                </c:pt>
                <c:pt idx="9">
                  <c:v>4504</c:v>
                </c:pt>
              </c:numCache>
            </c:numRef>
          </c:val>
          <c:extLst>
            <c:ext xmlns:c16="http://schemas.microsoft.com/office/drawing/2014/chart" uri="{C3380CC4-5D6E-409C-BE32-E72D297353CC}">
              <c16:uniqueId val="{00000001-EEBD-4ACE-A355-056554D7E272}"/>
            </c:ext>
          </c:extLst>
        </c:ser>
        <c:ser>
          <c:idx val="4"/>
          <c:order val="4"/>
          <c:tx>
            <c:strRef>
              <c:f>'Q10-Graph'!$I$1</c:f>
              <c:strCache>
                <c:ptCount val="1"/>
                <c:pt idx="0">
                  <c:v>% of Sample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'Q10-Graph'!$A$2:$A$11</c:f>
              <c:strCache>
                <c:ptCount val="10"/>
                <c:pt idx="0">
                  <c:v>I would not seek help from anyone </c:v>
                </c:pt>
                <c:pt idx="1">
                  <c:v>I would seek help from another not listed here</c:v>
                </c:pt>
                <c:pt idx="2">
                  <c:v>Phone helpline (e.g. Military Crisis Line, Vets4Warriors, Lifeline) </c:v>
                </c:pt>
                <c:pt idx="3">
                  <c:v>Doctor (General Practitioner)</c:v>
                </c:pt>
                <c:pt idx="4">
                  <c:v>Other relative/family member </c:v>
                </c:pt>
                <c:pt idx="5">
                  <c:v>Minister or religious leader (e.g. Chaplain, Pastor, Priest, Rabbi) </c:v>
                </c:pt>
                <c:pt idx="6">
                  <c:v>Mental health professional (e.g. psychologist, social worker, counselor) </c:v>
                </c:pt>
                <c:pt idx="7">
                  <c:v>Parent or parental figure</c:v>
                </c:pt>
                <c:pt idx="8">
                  <c:v>Friend (not related to you) </c:v>
                </c:pt>
                <c:pt idx="9">
                  <c:v>Intimate partner (e.g., girlfriend, boyfriend, husband, wife) </c:v>
                </c:pt>
              </c:strCache>
            </c:strRef>
          </c:cat>
          <c:val>
            <c:numRef>
              <c:f>'Q10-Graph'!$I$2:$I$11</c:f>
              <c:numCache>
                <c:formatCode>0%</c:formatCode>
                <c:ptCount val="10"/>
                <c:pt idx="0">
                  <c:v>0.19732571725301831</c:v>
                </c:pt>
                <c:pt idx="1">
                  <c:v>0.25743216928469426</c:v>
                </c:pt>
                <c:pt idx="2">
                  <c:v>0.40101259249642995</c:v>
                </c:pt>
                <c:pt idx="3">
                  <c:v>0.43515513436323511</c:v>
                </c:pt>
                <c:pt idx="4">
                  <c:v>0.51058029339218491</c:v>
                </c:pt>
                <c:pt idx="5">
                  <c:v>0.5122679475529015</c:v>
                </c:pt>
                <c:pt idx="6">
                  <c:v>0.5500454368427885</c:v>
                </c:pt>
                <c:pt idx="7">
                  <c:v>0.57613916655848374</c:v>
                </c:pt>
                <c:pt idx="8">
                  <c:v>0.64494352849539138</c:v>
                </c:pt>
                <c:pt idx="9">
                  <c:v>0.73335064260677663</c:v>
                </c:pt>
              </c:numCache>
            </c:numRef>
          </c:val>
          <c:extLst>
            <c:ext xmlns:c16="http://schemas.microsoft.com/office/drawing/2014/chart" uri="{C3380CC4-5D6E-409C-BE32-E72D297353CC}">
              <c16:uniqueId val="{00000002-EEBD-4ACE-A355-056554D7E272}"/>
            </c:ext>
          </c:extLst>
        </c:ser>
        <c:dLbls>
          <c:showLegendKey val="0"/>
          <c:showVal val="0"/>
          <c:showCatName val="0"/>
          <c:showSerName val="0"/>
          <c:showPercent val="0"/>
          <c:showBubbleSize val="0"/>
        </c:dLbls>
        <c:gapWidth val="150"/>
        <c:overlap val="100"/>
        <c:axId val="274175440"/>
        <c:axId val="274175832"/>
        <c:extLst>
          <c:ext xmlns:c15="http://schemas.microsoft.com/office/drawing/2012/chart" uri="{02D57815-91ED-43cb-92C2-25804820EDAC}">
            <c15:filteredBarSeries>
              <c15:ser>
                <c:idx val="0"/>
                <c:order val="0"/>
                <c:tx>
                  <c:strRef>
                    <c:extLst>
                      <c:ext uri="{02D57815-91ED-43cb-92C2-25804820EDAC}">
                        <c15:formulaRef>
                          <c15:sqref>'Q5-Graph'!$B$1</c15:sqref>
                        </c15:formulaRef>
                      </c:ext>
                    </c:extLst>
                    <c:strCache>
                      <c:ptCount val="1"/>
                      <c:pt idx="0">
                        <c:v>Stongly Disagree</c:v>
                      </c:pt>
                    </c:strCache>
                  </c:strRef>
                </c:tx>
                <c:spPr>
                  <a:solidFill>
                    <a:schemeClr val="accent1"/>
                  </a:solidFill>
                  <a:ln>
                    <a:noFill/>
                  </a:ln>
                  <a:effectLst/>
                </c:spPr>
                <c:invertIfNegative val="0"/>
                <c:cat>
                  <c:strRef>
                    <c:extLst>
                      <c:ext uri="{02D57815-91ED-43cb-92C2-25804820EDAC}">
                        <c15:formulaRef>
                          <c15:sqref>'Q5-Graph'!$A$2:$A$7</c15:sqref>
                        </c15:formulaRef>
                      </c:ext>
                    </c:extLst>
                    <c:strCache>
                      <c:ptCount val="6"/>
                      <c:pt idx="0">
                        <c:v>Not knowing who to turn to </c:v>
                      </c:pt>
                      <c:pt idx="1">
                        <c:v>Lack of confidence in the chain of command</c:v>
                      </c:pt>
                      <c:pt idx="2">
                        <c:v>Lack of confidence in the resources available to solve their problems</c:v>
                      </c:pt>
                      <c:pt idx="3">
                        <c:v>Negative impact to my career or progress</c:v>
                      </c:pt>
                      <c:pt idx="4">
                        <c:v>Loss of privacy/confidentiality</c:v>
                      </c:pt>
                      <c:pt idx="5">
                        <c:v>Fear of being perceived as "broken" by chain of command or peers</c:v>
                      </c:pt>
                    </c:strCache>
                  </c:strRef>
                </c:cat>
                <c:val>
                  <c:numRef>
                    <c:extLst>
                      <c:ext uri="{02D57815-91ED-43cb-92C2-25804820EDAC}">
                        <c15:formulaRef>
                          <c15:sqref>'Q5-Graph'!$B$2:$B$7</c15:sqref>
                        </c15:formulaRef>
                      </c:ext>
                    </c:extLst>
                    <c:numCache>
                      <c:formatCode>General</c:formatCode>
                      <c:ptCount val="6"/>
                      <c:pt idx="0">
                        <c:v>2523</c:v>
                      </c:pt>
                      <c:pt idx="1">
                        <c:v>2381</c:v>
                      </c:pt>
                      <c:pt idx="2">
                        <c:v>2398</c:v>
                      </c:pt>
                      <c:pt idx="3">
                        <c:v>2342</c:v>
                      </c:pt>
                      <c:pt idx="4">
                        <c:v>2152</c:v>
                      </c:pt>
                      <c:pt idx="5">
                        <c:v>2067</c:v>
                      </c:pt>
                    </c:numCache>
                  </c:numRef>
                </c:val>
                <c:extLst>
                  <c:ext xmlns:c16="http://schemas.microsoft.com/office/drawing/2014/chart" uri="{C3380CC4-5D6E-409C-BE32-E72D297353CC}">
                    <c16:uniqueId val="{00000003-EEBD-4ACE-A355-056554D7E272}"/>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'Q5-Graph'!$C$1</c15:sqref>
                        </c15:formulaRef>
                      </c:ext>
                    </c:extLst>
                    <c:strCache>
                      <c:ptCount val="1"/>
                      <c:pt idx="0">
                        <c:v>Disagree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'Q5-Graph'!$A$2:$A$7</c15:sqref>
                        </c15:formulaRef>
                      </c:ext>
                    </c:extLst>
                    <c:strCache>
                      <c:ptCount val="6"/>
                      <c:pt idx="0">
                        <c:v>Not knowing who to turn to </c:v>
                      </c:pt>
                      <c:pt idx="1">
                        <c:v>Lack of confidence in the chain of command</c:v>
                      </c:pt>
                      <c:pt idx="2">
                        <c:v>Lack of confidence in the resources available to solve their problems</c:v>
                      </c:pt>
                      <c:pt idx="3">
                        <c:v>Negative impact to my career or progress</c:v>
                      </c:pt>
                      <c:pt idx="4">
                        <c:v>Loss of privacy/confidentiality</c:v>
                      </c:pt>
                      <c:pt idx="5">
                        <c:v>Fear of being perceived as "broken" by chain of command or peers</c:v>
                      </c:pt>
                    </c:strCache>
                  </c:strRef>
                </c:cat>
                <c:val>
                  <c:numRef>
                    <c:extLst xmlns:c15="http://schemas.microsoft.com/office/drawing/2012/chart">
                      <c:ext xmlns:c15="http://schemas.microsoft.com/office/drawing/2012/chart" uri="{02D57815-91ED-43cb-92C2-25804820EDAC}">
                        <c15:formulaRef>
                          <c15:sqref>'Q5-Graph'!$C$2:$C$7</c15:sqref>
                        </c15:formulaRef>
                      </c:ext>
                    </c:extLst>
                    <c:numCache>
                      <c:formatCode>General</c:formatCode>
                      <c:ptCount val="6"/>
                      <c:pt idx="0">
                        <c:v>2433</c:v>
                      </c:pt>
                      <c:pt idx="1">
                        <c:v>2543</c:v>
                      </c:pt>
                      <c:pt idx="2">
                        <c:v>2521</c:v>
                      </c:pt>
                      <c:pt idx="3">
                        <c:v>2073</c:v>
                      </c:pt>
                      <c:pt idx="4">
                        <c:v>2100</c:v>
                      </c:pt>
                      <c:pt idx="5">
                        <c:v>1968</c:v>
                      </c:pt>
                    </c:numCache>
                  </c:numRef>
                </c:val>
                <c:extLst>
                  <c:ext xmlns:c16="http://schemas.microsoft.com/office/drawing/2014/chart" uri="{C3380CC4-5D6E-409C-BE32-E72D297353CC}">
                    <c16:uniqueId val="{00000004-EEBD-4ACE-A355-056554D7E272}"/>
                  </c:ext>
                </c:extLst>
              </c15:ser>
            </c15:filteredBarSeries>
          </c:ext>
        </c:extLst>
      </c:barChart>
      <c:catAx>
        <c:axId val="274175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74175832"/>
        <c:crosses val="autoZero"/>
        <c:auto val="1"/>
        <c:lblAlgn val="ctr"/>
        <c:lblOffset val="100"/>
        <c:noMultiLvlLbl val="0"/>
      </c:catAx>
      <c:valAx>
        <c:axId val="2741758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74175440"/>
        <c:crosses val="autoZero"/>
        <c:crossBetween val="between"/>
        <c:majorUnit val="1000"/>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solidFill>
                  <a:schemeClr val="tx1"/>
                </a:solidFill>
                <a:latin typeface="Arial" panose="020B0604020202020204" pitchFamily="34" charset="0"/>
                <a:cs typeface="Arial" panose="020B0604020202020204" pitchFamily="34" charset="0"/>
              </a:rPr>
              <a:t>Individuals who need mental health</a:t>
            </a:r>
            <a:r>
              <a:rPr lang="en-US" baseline="0" dirty="0">
                <a:solidFill>
                  <a:schemeClr val="tx1"/>
                </a:solidFill>
                <a:latin typeface="Arial" panose="020B0604020202020204" pitchFamily="34" charset="0"/>
                <a:cs typeface="Arial" panose="020B0604020202020204" pitchFamily="34" charset="0"/>
              </a:rPr>
              <a:t> care (depression, suicidality, addiction, etc.) would not seek help because of:</a:t>
            </a:r>
            <a:endParaRPr lang="en-US" dirty="0">
              <a:solidFill>
                <a:schemeClr val="tx1"/>
              </a:solidFill>
              <a:latin typeface="Arial" panose="020B0604020202020204" pitchFamily="34" charset="0"/>
              <a:cs typeface="Arial" panose="020B0604020202020204" pitchFamily="34" charset="0"/>
            </a:endParaRPr>
          </a:p>
        </c:rich>
      </c:tx>
      <c:overlay val="0"/>
      <c:spPr>
        <a:noFill/>
        <a:ln>
          <a:noFill/>
        </a:ln>
        <a:effectLst/>
      </c:spPr>
    </c:title>
    <c:autoTitleDeleted val="0"/>
    <c:plotArea>
      <c:layout/>
      <c:barChart>
        <c:barDir val="bar"/>
        <c:grouping val="stacked"/>
        <c:varyColors val="0"/>
        <c:ser>
          <c:idx val="2"/>
          <c:order val="2"/>
          <c:tx>
            <c:strRef>
              <c:f>'Q5-Graph'!$D$1</c:f>
              <c:strCache>
                <c:ptCount val="1"/>
                <c:pt idx="0">
                  <c:v>Agree</c:v>
                </c:pt>
              </c:strCache>
            </c:strRef>
          </c:tx>
          <c:spPr>
            <a:solidFill>
              <a:srgbClr val="FFFF00"/>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'Q5-Graph'!$A$2:$A$7</c:f>
              <c:strCache>
                <c:ptCount val="6"/>
                <c:pt idx="0">
                  <c:v>Not knowing who to turn to </c:v>
                </c:pt>
                <c:pt idx="1">
                  <c:v>Lack of confidence in the chain of command</c:v>
                </c:pt>
                <c:pt idx="2">
                  <c:v>Lack of confidence in the resources available to solve their problems</c:v>
                </c:pt>
                <c:pt idx="3">
                  <c:v>Negative impact to my career or progress</c:v>
                </c:pt>
                <c:pt idx="4">
                  <c:v>Loss of privacy/confidentiality</c:v>
                </c:pt>
                <c:pt idx="5">
                  <c:v>Fear of being perceived as "broken" by chain of command or peers</c:v>
                </c:pt>
              </c:strCache>
            </c:strRef>
          </c:cat>
          <c:val>
            <c:numRef>
              <c:f>'Q5-Graph'!$D$2:$D$7</c:f>
              <c:numCache>
                <c:formatCode>General</c:formatCode>
                <c:ptCount val="6"/>
                <c:pt idx="0">
                  <c:v>1944</c:v>
                </c:pt>
                <c:pt idx="1">
                  <c:v>1837</c:v>
                </c:pt>
                <c:pt idx="2">
                  <c:v>1980</c:v>
                </c:pt>
                <c:pt idx="3">
                  <c:v>2210</c:v>
                </c:pt>
                <c:pt idx="4">
                  <c:v>2417</c:v>
                </c:pt>
                <c:pt idx="5">
                  <c:v>2386</c:v>
                </c:pt>
              </c:numCache>
            </c:numRef>
          </c:val>
          <c:extLst>
            <c:ext xmlns:c16="http://schemas.microsoft.com/office/drawing/2014/chart" uri="{C3380CC4-5D6E-409C-BE32-E72D297353CC}">
              <c16:uniqueId val="{00000000-5F17-46A9-B58D-5CD07B53E870}"/>
            </c:ext>
          </c:extLst>
        </c:ser>
        <c:ser>
          <c:idx val="3"/>
          <c:order val="3"/>
          <c:tx>
            <c:strRef>
              <c:f>'Q5-Graph'!$E$1</c:f>
              <c:strCache>
                <c:ptCount val="1"/>
                <c:pt idx="0">
                  <c:v>Strongly Agree</c:v>
                </c:pt>
              </c:strCache>
            </c:strRef>
          </c:tx>
          <c:spPr>
            <a:solidFill>
              <a:srgbClr val="FF0000"/>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'Q5-Graph'!$A$2:$A$7</c:f>
              <c:strCache>
                <c:ptCount val="6"/>
                <c:pt idx="0">
                  <c:v>Not knowing who to turn to </c:v>
                </c:pt>
                <c:pt idx="1">
                  <c:v>Lack of confidence in the chain of command</c:v>
                </c:pt>
                <c:pt idx="2">
                  <c:v>Lack of confidence in the resources available to solve their problems</c:v>
                </c:pt>
                <c:pt idx="3">
                  <c:v>Negative impact to my career or progress</c:v>
                </c:pt>
                <c:pt idx="4">
                  <c:v>Loss of privacy/confidentiality</c:v>
                </c:pt>
                <c:pt idx="5">
                  <c:v>Fear of being perceived as "broken" by chain of command or peers</c:v>
                </c:pt>
              </c:strCache>
            </c:strRef>
          </c:cat>
          <c:val>
            <c:numRef>
              <c:f>'Q5-Graph'!$E$2:$E$7</c:f>
              <c:numCache>
                <c:formatCode>General</c:formatCode>
                <c:ptCount val="6"/>
                <c:pt idx="0">
                  <c:v>910</c:v>
                </c:pt>
                <c:pt idx="1">
                  <c:v>1049</c:v>
                </c:pt>
                <c:pt idx="2">
                  <c:v>911</c:v>
                </c:pt>
                <c:pt idx="3">
                  <c:v>1185</c:v>
                </c:pt>
                <c:pt idx="4">
                  <c:v>1141</c:v>
                </c:pt>
                <c:pt idx="5">
                  <c:v>1389</c:v>
                </c:pt>
              </c:numCache>
            </c:numRef>
          </c:val>
          <c:extLst>
            <c:ext xmlns:c16="http://schemas.microsoft.com/office/drawing/2014/chart" uri="{C3380CC4-5D6E-409C-BE32-E72D297353CC}">
              <c16:uniqueId val="{00000001-5F17-46A9-B58D-5CD07B53E870}"/>
            </c:ext>
          </c:extLst>
        </c:ser>
        <c:ser>
          <c:idx val="4"/>
          <c:order val="4"/>
          <c:tx>
            <c:strRef>
              <c:f>'Q5-Graph'!$H$1</c:f>
              <c:strCache>
                <c:ptCount val="1"/>
                <c:pt idx="0">
                  <c:v>% of Sample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'Q5-Graph'!$A$2:$A$7</c:f>
              <c:strCache>
                <c:ptCount val="6"/>
                <c:pt idx="0">
                  <c:v>Not knowing who to turn to </c:v>
                </c:pt>
                <c:pt idx="1">
                  <c:v>Lack of confidence in the chain of command</c:v>
                </c:pt>
                <c:pt idx="2">
                  <c:v>Lack of confidence in the resources available to solve their problems</c:v>
                </c:pt>
                <c:pt idx="3">
                  <c:v>Negative impact to my career or progress</c:v>
                </c:pt>
                <c:pt idx="4">
                  <c:v>Loss of privacy/confidentiality</c:v>
                </c:pt>
                <c:pt idx="5">
                  <c:v>Fear of being perceived as "broken" by chain of command or peers</c:v>
                </c:pt>
              </c:strCache>
            </c:strRef>
          </c:cat>
          <c:val>
            <c:numRef>
              <c:f>'Q5-Graph'!$H$2:$H$7</c:f>
              <c:numCache>
                <c:formatCode>0%</c:formatCode>
                <c:ptCount val="6"/>
                <c:pt idx="0">
                  <c:v>0.36542893725992315</c:v>
                </c:pt>
                <c:pt idx="1">
                  <c:v>0.36952624839948783</c:v>
                </c:pt>
                <c:pt idx="2">
                  <c:v>0.37016645326504483</c:v>
                </c:pt>
                <c:pt idx="3">
                  <c:v>0.43469910371318821</c:v>
                </c:pt>
                <c:pt idx="4">
                  <c:v>0.45556978233034573</c:v>
                </c:pt>
                <c:pt idx="5">
                  <c:v>0.48335467349551858</c:v>
                </c:pt>
              </c:numCache>
            </c:numRef>
          </c:val>
          <c:extLst>
            <c:ext xmlns:c16="http://schemas.microsoft.com/office/drawing/2014/chart" uri="{C3380CC4-5D6E-409C-BE32-E72D297353CC}">
              <c16:uniqueId val="{00000002-5F17-46A9-B58D-5CD07B53E870}"/>
            </c:ext>
          </c:extLst>
        </c:ser>
        <c:dLbls>
          <c:showLegendKey val="0"/>
          <c:showVal val="0"/>
          <c:showCatName val="0"/>
          <c:showSerName val="0"/>
          <c:showPercent val="0"/>
          <c:showBubbleSize val="0"/>
        </c:dLbls>
        <c:gapWidth val="150"/>
        <c:overlap val="100"/>
        <c:axId val="274172696"/>
        <c:axId val="305913744"/>
        <c:extLst>
          <c:ext xmlns:c15="http://schemas.microsoft.com/office/drawing/2012/chart" uri="{02D57815-91ED-43cb-92C2-25804820EDAC}">
            <c15:filteredBarSeries>
              <c15:ser>
                <c:idx val="0"/>
                <c:order val="0"/>
                <c:tx>
                  <c:strRef>
                    <c:extLst>
                      <c:ext uri="{02D57815-91ED-43cb-92C2-25804820EDAC}">
                        <c15:formulaRef>
                          <c15:sqref>'Q5-Graph'!$B$1</c15:sqref>
                        </c15:formulaRef>
                      </c:ext>
                    </c:extLst>
                    <c:strCache>
                      <c:ptCount val="1"/>
                      <c:pt idx="0">
                        <c:v>Stongly Disagree</c:v>
                      </c:pt>
                    </c:strCache>
                  </c:strRef>
                </c:tx>
                <c:spPr>
                  <a:solidFill>
                    <a:schemeClr val="accent1"/>
                  </a:solidFill>
                  <a:ln>
                    <a:noFill/>
                  </a:ln>
                  <a:effectLst/>
                </c:spPr>
                <c:invertIfNegative val="0"/>
                <c:cat>
                  <c:strRef>
                    <c:extLst>
                      <c:ext uri="{02D57815-91ED-43cb-92C2-25804820EDAC}">
                        <c15:formulaRef>
                          <c15:sqref>'Q5-Graph'!$A$2:$A$7</c15:sqref>
                        </c15:formulaRef>
                      </c:ext>
                    </c:extLst>
                    <c:strCache>
                      <c:ptCount val="6"/>
                      <c:pt idx="0">
                        <c:v>Not knowing who to turn to </c:v>
                      </c:pt>
                      <c:pt idx="1">
                        <c:v>Lack of confidence in the chain of command</c:v>
                      </c:pt>
                      <c:pt idx="2">
                        <c:v>Lack of confidence in the resources available to solve their problems</c:v>
                      </c:pt>
                      <c:pt idx="3">
                        <c:v>Negative impact to my career or progress</c:v>
                      </c:pt>
                      <c:pt idx="4">
                        <c:v>Loss of privacy/confidentiality</c:v>
                      </c:pt>
                      <c:pt idx="5">
                        <c:v>Fear of being perceived as "broken" by chain of command or peers</c:v>
                      </c:pt>
                    </c:strCache>
                  </c:strRef>
                </c:cat>
                <c:val>
                  <c:numRef>
                    <c:extLst>
                      <c:ext uri="{02D57815-91ED-43cb-92C2-25804820EDAC}">
                        <c15:formulaRef>
                          <c15:sqref>'Q5-Graph'!$B$2:$B$7</c15:sqref>
                        </c15:formulaRef>
                      </c:ext>
                    </c:extLst>
                    <c:numCache>
                      <c:formatCode>General</c:formatCode>
                      <c:ptCount val="6"/>
                      <c:pt idx="0">
                        <c:v>2523</c:v>
                      </c:pt>
                      <c:pt idx="1">
                        <c:v>2381</c:v>
                      </c:pt>
                      <c:pt idx="2">
                        <c:v>2398</c:v>
                      </c:pt>
                      <c:pt idx="3">
                        <c:v>2342</c:v>
                      </c:pt>
                      <c:pt idx="4">
                        <c:v>2152</c:v>
                      </c:pt>
                      <c:pt idx="5">
                        <c:v>2067</c:v>
                      </c:pt>
                    </c:numCache>
                  </c:numRef>
                </c:val>
                <c:extLst>
                  <c:ext xmlns:c16="http://schemas.microsoft.com/office/drawing/2014/chart" uri="{C3380CC4-5D6E-409C-BE32-E72D297353CC}">
                    <c16:uniqueId val="{00000003-5F17-46A9-B58D-5CD07B53E87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'Q5-Graph'!$C$1</c15:sqref>
                        </c15:formulaRef>
                      </c:ext>
                    </c:extLst>
                    <c:strCache>
                      <c:ptCount val="1"/>
                      <c:pt idx="0">
                        <c:v>Disagree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'Q5-Graph'!$A$2:$A$7</c15:sqref>
                        </c15:formulaRef>
                      </c:ext>
                    </c:extLst>
                    <c:strCache>
                      <c:ptCount val="6"/>
                      <c:pt idx="0">
                        <c:v>Not knowing who to turn to </c:v>
                      </c:pt>
                      <c:pt idx="1">
                        <c:v>Lack of confidence in the chain of command</c:v>
                      </c:pt>
                      <c:pt idx="2">
                        <c:v>Lack of confidence in the resources available to solve their problems</c:v>
                      </c:pt>
                      <c:pt idx="3">
                        <c:v>Negative impact to my career or progress</c:v>
                      </c:pt>
                      <c:pt idx="4">
                        <c:v>Loss of privacy/confidentiality</c:v>
                      </c:pt>
                      <c:pt idx="5">
                        <c:v>Fear of being perceived as "broken" by chain of command or peers</c:v>
                      </c:pt>
                    </c:strCache>
                  </c:strRef>
                </c:cat>
                <c:val>
                  <c:numRef>
                    <c:extLst xmlns:c15="http://schemas.microsoft.com/office/drawing/2012/chart">
                      <c:ext xmlns:c15="http://schemas.microsoft.com/office/drawing/2012/chart" uri="{02D57815-91ED-43cb-92C2-25804820EDAC}">
                        <c15:formulaRef>
                          <c15:sqref>'Q5-Graph'!$C$2:$C$7</c15:sqref>
                        </c15:formulaRef>
                      </c:ext>
                    </c:extLst>
                    <c:numCache>
                      <c:formatCode>General</c:formatCode>
                      <c:ptCount val="6"/>
                      <c:pt idx="0">
                        <c:v>2433</c:v>
                      </c:pt>
                      <c:pt idx="1">
                        <c:v>2543</c:v>
                      </c:pt>
                      <c:pt idx="2">
                        <c:v>2521</c:v>
                      </c:pt>
                      <c:pt idx="3">
                        <c:v>2073</c:v>
                      </c:pt>
                      <c:pt idx="4">
                        <c:v>2100</c:v>
                      </c:pt>
                      <c:pt idx="5">
                        <c:v>1968</c:v>
                      </c:pt>
                    </c:numCache>
                  </c:numRef>
                </c:val>
                <c:extLst>
                  <c:ext xmlns:c16="http://schemas.microsoft.com/office/drawing/2014/chart" uri="{C3380CC4-5D6E-409C-BE32-E72D297353CC}">
                    <c16:uniqueId val="{00000004-5F17-46A9-B58D-5CD07B53E870}"/>
                  </c:ext>
                </c:extLst>
              </c15:ser>
            </c15:filteredBarSeries>
          </c:ext>
        </c:extLst>
      </c:barChart>
      <c:catAx>
        <c:axId val="274172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05913744"/>
        <c:crosses val="autoZero"/>
        <c:auto val="1"/>
        <c:lblAlgn val="ctr"/>
        <c:lblOffset val="100"/>
        <c:noMultiLvlLbl val="0"/>
      </c:catAx>
      <c:valAx>
        <c:axId val="3059137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74172696"/>
        <c:crosses val="autoZero"/>
        <c:crossBetween val="between"/>
        <c:majorUnit val="1000"/>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442372335037067"/>
          <c:y val="3.6375661375661374E-2"/>
          <c:w val="0.71080294239535835"/>
          <c:h val="0.77587645294338203"/>
        </c:manualLayout>
      </c:layout>
      <c:barChart>
        <c:barDir val="bar"/>
        <c:grouping val="percentStacked"/>
        <c:varyColors val="0"/>
        <c:ser>
          <c:idx val="0"/>
          <c:order val="0"/>
          <c:tx>
            <c:strRef>
              <c:f>Sheet1!$B$1</c:f>
              <c:strCache>
                <c:ptCount val="1"/>
                <c:pt idx="0">
                  <c:v>Agree</c:v>
                </c:pt>
              </c:strCache>
            </c:strRef>
          </c:tx>
          <c:spPr>
            <a:gradFill flip="none" rotWithShape="1">
              <a:gsLst>
                <a:gs pos="50000">
                  <a:srgbClr val="FF0000"/>
                </a:gs>
                <a:gs pos="0">
                  <a:srgbClr val="FF0000">
                    <a:shade val="20000"/>
                  </a:srgbClr>
                </a:gs>
                <a:gs pos="100000">
                  <a:srgbClr val="FF0000">
                    <a:shade val="20000"/>
                  </a:srgbClr>
                </a:gs>
              </a:gsLst>
              <a:lin ang="16200000" scaled="1"/>
              <a:tileRect/>
            </a:gradFill>
          </c:spPr>
          <c:invertIfNegative val="0"/>
          <c:dLbls>
            <c:spPr>
              <a:noFill/>
              <a:ln>
                <a:noFill/>
              </a:ln>
              <a:effectLst/>
            </c:spPr>
            <c:txPr>
              <a:bodyPr/>
              <a:lstStyle/>
              <a:p>
                <a:pPr>
                  <a:defRPr sz="1000" b="1" baseline="0">
                    <a:solidFill>
                      <a:srgbClr val="FFFFFF"/>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Other</c:v>
                </c:pt>
                <c:pt idx="1">
                  <c:v>Not knowing who to turn to</c:v>
                </c:pt>
                <c:pt idx="2">
                  <c:v>Lack of confidence in the resources available to solve their problem</c:v>
                </c:pt>
                <c:pt idx="3">
                  <c:v>Lack of confidence in the chain of command</c:v>
                </c:pt>
                <c:pt idx="4">
                  <c:v>Loss of privacy/confidentiality</c:v>
                </c:pt>
                <c:pt idx="5">
                  <c:v>Negative impact to career or progress</c:v>
                </c:pt>
                <c:pt idx="6">
                  <c:v>Fear of being perceived as "broken" by chain of command or peers</c:v>
                </c:pt>
              </c:strCache>
            </c:strRef>
          </c:cat>
          <c:val>
            <c:numRef>
              <c:f>Sheet1!$B$2:$B$8</c:f>
              <c:numCache>
                <c:formatCode>General</c:formatCode>
                <c:ptCount val="7"/>
                <c:pt idx="0">
                  <c:v>16</c:v>
                </c:pt>
                <c:pt idx="1">
                  <c:v>37</c:v>
                </c:pt>
                <c:pt idx="2">
                  <c:v>41</c:v>
                </c:pt>
                <c:pt idx="3">
                  <c:v>45</c:v>
                </c:pt>
                <c:pt idx="4">
                  <c:v>54</c:v>
                </c:pt>
                <c:pt idx="5">
                  <c:v>59</c:v>
                </c:pt>
                <c:pt idx="6">
                  <c:v>60</c:v>
                </c:pt>
              </c:numCache>
            </c:numRef>
          </c:val>
          <c:extLst>
            <c:ext xmlns:c16="http://schemas.microsoft.com/office/drawing/2014/chart" uri="{C3380CC4-5D6E-409C-BE32-E72D297353CC}">
              <c16:uniqueId val="{00000000-052F-4FF5-80AA-6F1434F92B4A}"/>
            </c:ext>
          </c:extLst>
        </c:ser>
        <c:ser>
          <c:idx val="1"/>
          <c:order val="1"/>
          <c:tx>
            <c:strRef>
              <c:f>Sheet1!$C$1</c:f>
              <c:strCache>
                <c:ptCount val="1"/>
                <c:pt idx="0">
                  <c:v>Neither agree nor disagree</c:v>
                </c:pt>
              </c:strCache>
            </c:strRef>
          </c:tx>
          <c:spPr>
            <a:gradFill flip="none" rotWithShape="1">
              <a:gsLst>
                <a:gs pos="50000">
                  <a:srgbClr val="FFFF00"/>
                </a:gs>
                <a:gs pos="0">
                  <a:srgbClr val="FFFF00">
                    <a:shade val="20000"/>
                  </a:srgbClr>
                </a:gs>
                <a:gs pos="100000">
                  <a:srgbClr val="FFFF00">
                    <a:shade val="20000"/>
                  </a:srgbClr>
                </a:gs>
              </a:gsLst>
              <a:lin ang="16200000" scaled="1"/>
              <a:tileRect/>
            </a:gradFill>
          </c:spPr>
          <c:invertIfNegative val="0"/>
          <c:dLbls>
            <c:dLbl>
              <c:idx val="0"/>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AE66-40F2-8265-0FA85F503BDA}"/>
                </c:ext>
              </c:extLst>
            </c:dLbl>
            <c:dLbl>
              <c:idx val="1"/>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AE66-40F2-8265-0FA85F503BDA}"/>
                </c:ext>
              </c:extLst>
            </c:dLbl>
            <c:dLbl>
              <c:idx val="2"/>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AE66-40F2-8265-0FA85F503BDA}"/>
                </c:ext>
              </c:extLst>
            </c:dLbl>
            <c:dLbl>
              <c:idx val="3"/>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AE66-40F2-8265-0FA85F503BDA}"/>
                </c:ext>
              </c:extLst>
            </c:dLbl>
            <c:dLbl>
              <c:idx val="4"/>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AE66-40F2-8265-0FA85F503BDA}"/>
                </c:ext>
              </c:extLst>
            </c:dLbl>
            <c:dLbl>
              <c:idx val="5"/>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AE66-40F2-8265-0FA85F503BDA}"/>
                </c:ext>
              </c:extLst>
            </c:dLbl>
            <c:dLbl>
              <c:idx val="6"/>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6-AE66-40F2-8265-0FA85F503BDA}"/>
                </c:ext>
              </c:extLst>
            </c:dLbl>
            <c:spPr>
              <a:noFill/>
              <a:ln>
                <a:noFill/>
              </a:ln>
              <a:effectLst/>
            </c:spPr>
            <c:txPr>
              <a:bodyPr/>
              <a:lstStyle/>
              <a:p>
                <a:pPr>
                  <a:defRPr sz="1000" b="1" baseline="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Other</c:v>
                </c:pt>
                <c:pt idx="1">
                  <c:v>Not knowing who to turn to</c:v>
                </c:pt>
                <c:pt idx="2">
                  <c:v>Lack of confidence in the resources available to solve their problem</c:v>
                </c:pt>
                <c:pt idx="3">
                  <c:v>Lack of confidence in the chain of command</c:v>
                </c:pt>
                <c:pt idx="4">
                  <c:v>Loss of privacy/confidentiality</c:v>
                </c:pt>
                <c:pt idx="5">
                  <c:v>Negative impact to career or progress</c:v>
                </c:pt>
                <c:pt idx="6">
                  <c:v>Fear of being perceived as "broken" by chain of command or peers</c:v>
                </c:pt>
              </c:strCache>
            </c:strRef>
          </c:cat>
          <c:val>
            <c:numRef>
              <c:f>Sheet1!$C$2:$C$8</c:f>
              <c:numCache>
                <c:formatCode>General</c:formatCode>
                <c:ptCount val="7"/>
                <c:pt idx="0">
                  <c:v>68</c:v>
                </c:pt>
                <c:pt idx="1">
                  <c:v>29</c:v>
                </c:pt>
                <c:pt idx="2">
                  <c:v>30</c:v>
                </c:pt>
                <c:pt idx="3">
                  <c:v>30</c:v>
                </c:pt>
                <c:pt idx="4">
                  <c:v>25</c:v>
                </c:pt>
                <c:pt idx="5">
                  <c:v>23</c:v>
                </c:pt>
                <c:pt idx="6">
                  <c:v>22</c:v>
                </c:pt>
              </c:numCache>
            </c:numRef>
          </c:val>
          <c:extLst>
            <c:ext xmlns:c16="http://schemas.microsoft.com/office/drawing/2014/chart" uri="{C3380CC4-5D6E-409C-BE32-E72D297353CC}">
              <c16:uniqueId val="{00000008-052F-4FF5-80AA-6F1434F92B4A}"/>
            </c:ext>
          </c:extLst>
        </c:ser>
        <c:ser>
          <c:idx val="2"/>
          <c:order val="2"/>
          <c:tx>
            <c:strRef>
              <c:f>Sheet1!$D$1</c:f>
              <c:strCache>
                <c:ptCount val="1"/>
                <c:pt idx="0">
                  <c:v>Disagree</c:v>
                </c:pt>
              </c:strCache>
            </c:strRef>
          </c:tx>
          <c:spPr>
            <a:gradFill flip="none" rotWithShape="1">
              <a:gsLst>
                <a:gs pos="50000">
                  <a:srgbClr val="008000"/>
                </a:gs>
                <a:gs pos="0">
                  <a:srgbClr val="008000">
                    <a:shade val="20000"/>
                  </a:srgbClr>
                </a:gs>
                <a:gs pos="100000">
                  <a:srgbClr val="008000">
                    <a:shade val="20000"/>
                  </a:srgbClr>
                </a:gs>
              </a:gsLst>
              <a:lin ang="16200000" scaled="1"/>
              <a:tileRect/>
            </a:gradFill>
          </c:spPr>
          <c:invertIfNegative val="0"/>
          <c:dLbls>
            <c:dLbl>
              <c:idx val="0"/>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7-AE66-40F2-8265-0FA85F503BDA}"/>
                </c:ext>
              </c:extLst>
            </c:dLbl>
            <c:dLbl>
              <c:idx val="1"/>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8-AE66-40F2-8265-0FA85F503BDA}"/>
                </c:ext>
              </c:extLst>
            </c:dLbl>
            <c:dLbl>
              <c:idx val="2"/>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9-AE66-40F2-8265-0FA85F503BDA}"/>
                </c:ext>
              </c:extLst>
            </c:dLbl>
            <c:dLbl>
              <c:idx val="3"/>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A-AE66-40F2-8265-0FA85F503BDA}"/>
                </c:ext>
              </c:extLst>
            </c:dLbl>
            <c:dLbl>
              <c:idx val="4"/>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B-AE66-40F2-8265-0FA85F503BDA}"/>
                </c:ext>
              </c:extLst>
            </c:dLbl>
            <c:dLbl>
              <c:idx val="5"/>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C-AE66-40F2-8265-0FA85F503BDA}"/>
                </c:ext>
              </c:extLst>
            </c:dLbl>
            <c:dLbl>
              <c:idx val="6"/>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D-AE66-40F2-8265-0FA85F503BDA}"/>
                </c:ext>
              </c:extLst>
            </c:dLbl>
            <c:spPr>
              <a:noFill/>
              <a:ln>
                <a:noFill/>
              </a:ln>
              <a:effectLst/>
            </c:spPr>
            <c:txPr>
              <a:bodyPr/>
              <a:lstStyle/>
              <a:p>
                <a:pPr>
                  <a:defRPr sz="1000" b="1"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Other</c:v>
                </c:pt>
                <c:pt idx="1">
                  <c:v>Not knowing who to turn to</c:v>
                </c:pt>
                <c:pt idx="2">
                  <c:v>Lack of confidence in the resources available to solve their problem</c:v>
                </c:pt>
                <c:pt idx="3">
                  <c:v>Lack of confidence in the chain of command</c:v>
                </c:pt>
                <c:pt idx="4">
                  <c:v>Loss of privacy/confidentiality</c:v>
                </c:pt>
                <c:pt idx="5">
                  <c:v>Negative impact to career or progress</c:v>
                </c:pt>
                <c:pt idx="6">
                  <c:v>Fear of being perceived as "broken" by chain of command or peers</c:v>
                </c:pt>
              </c:strCache>
            </c:strRef>
          </c:cat>
          <c:val>
            <c:numRef>
              <c:f>Sheet1!$D$2:$D$8</c:f>
              <c:numCache>
                <c:formatCode>General</c:formatCode>
                <c:ptCount val="7"/>
                <c:pt idx="0">
                  <c:v>17</c:v>
                </c:pt>
                <c:pt idx="1">
                  <c:v>34</c:v>
                </c:pt>
                <c:pt idx="2">
                  <c:v>29</c:v>
                </c:pt>
                <c:pt idx="3">
                  <c:v>25</c:v>
                </c:pt>
                <c:pt idx="4">
                  <c:v>21</c:v>
                </c:pt>
                <c:pt idx="5">
                  <c:v>18</c:v>
                </c:pt>
                <c:pt idx="6">
                  <c:v>18</c:v>
                </c:pt>
              </c:numCache>
            </c:numRef>
          </c:val>
          <c:extLst>
            <c:ext xmlns:c16="http://schemas.microsoft.com/office/drawing/2014/chart" uri="{C3380CC4-5D6E-409C-BE32-E72D297353CC}">
              <c16:uniqueId val="{00000010-052F-4FF5-80AA-6F1434F92B4A}"/>
            </c:ext>
          </c:extLst>
        </c:ser>
        <c:dLbls>
          <c:showLegendKey val="0"/>
          <c:showVal val="0"/>
          <c:showCatName val="0"/>
          <c:showSerName val="0"/>
          <c:showPercent val="0"/>
          <c:showBubbleSize val="0"/>
        </c:dLbls>
        <c:gapWidth val="50"/>
        <c:overlap val="100"/>
        <c:axId val="305916880"/>
        <c:axId val="274176224"/>
      </c:barChart>
      <c:catAx>
        <c:axId val="305916880"/>
        <c:scaling>
          <c:orientation val="minMax"/>
        </c:scaling>
        <c:delete val="0"/>
        <c:axPos val="l"/>
        <c:numFmt formatCode="General" sourceLinked="0"/>
        <c:majorTickMark val="out"/>
        <c:minorTickMark val="none"/>
        <c:tickLblPos val="nextTo"/>
        <c:txPr>
          <a:bodyPr/>
          <a:lstStyle/>
          <a:p>
            <a:pPr>
              <a:defRPr sz="1000" baseline="0">
                <a:solidFill>
                  <a:srgbClr val="000000"/>
                </a:solidFill>
                <a:latin typeface="Arial" pitchFamily="34" charset="0"/>
              </a:defRPr>
            </a:pPr>
            <a:endParaRPr lang="en-US"/>
          </a:p>
        </c:txPr>
        <c:crossAx val="274176224"/>
        <c:crosses val="autoZero"/>
        <c:auto val="1"/>
        <c:lblAlgn val="ctr"/>
        <c:lblOffset val="100"/>
        <c:tickLblSkip val="1"/>
        <c:noMultiLvlLbl val="0"/>
      </c:catAx>
      <c:valAx>
        <c:axId val="274176224"/>
        <c:scaling>
          <c:orientation val="minMax"/>
          <c:max val="1"/>
          <c:min val="0"/>
        </c:scaling>
        <c:delete val="0"/>
        <c:axPos val="b"/>
        <c:majorGridlines>
          <c:spPr>
            <a:ln w="12700">
              <a:solidFill>
                <a:srgbClr val="C0C0C0"/>
              </a:solidFill>
            </a:ln>
          </c:spPr>
        </c:majorGridlines>
        <c:numFmt formatCode="0%" sourceLinked="1"/>
        <c:majorTickMark val="out"/>
        <c:minorTickMark val="none"/>
        <c:tickLblPos val="nextTo"/>
        <c:spPr>
          <a:ln w="38100">
            <a:solidFill>
              <a:srgbClr val="C0C0C0"/>
            </a:solidFill>
          </a:ln>
        </c:spPr>
        <c:txPr>
          <a:bodyPr/>
          <a:lstStyle/>
          <a:p>
            <a:pPr>
              <a:defRPr sz="900" baseline="0">
                <a:latin typeface="Arial" pitchFamily="34" charset="0"/>
              </a:defRPr>
            </a:pPr>
            <a:endParaRPr lang="en-US"/>
          </a:p>
        </c:txPr>
        <c:crossAx val="305916880"/>
        <c:crosses val="autoZero"/>
        <c:crossBetween val="between"/>
        <c:majorUnit val="0.2"/>
      </c:valAx>
      <c:spPr>
        <a:ln w="12700">
          <a:solidFill>
            <a:srgbClr val="C0C0C0"/>
          </a:solidFill>
        </a:ln>
      </c:spPr>
    </c:plotArea>
    <c:legend>
      <c:legendPos val="b"/>
      <c:overlay val="0"/>
      <c:txPr>
        <a:bodyPr/>
        <a:lstStyle/>
        <a:p>
          <a:pPr>
            <a:defRPr sz="900" baseline="0">
              <a:latin typeface="Arial" pitchFamily="34" charset="0"/>
            </a:defRPr>
          </a:pPr>
          <a:endParaRPr lang="en-US"/>
        </a:p>
      </c:txPr>
    </c:legend>
    <c:plotVisOnly val="1"/>
    <c:dispBlanksAs val="gap"/>
    <c:showDLblsOverMax val="0"/>
  </c:chart>
  <c:spPr>
    <a:ln w="19050">
      <a:solidFill>
        <a:srgbClr val="C0C0C0"/>
      </a:solidFill>
    </a:ln>
  </c:spPr>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2068654612617867"/>
          <c:y val="1.8137718390448556E-2"/>
          <c:w val="0.83378864100320793"/>
          <c:h val="0.78176060044491069"/>
        </c:manualLayout>
      </c:layout>
      <c:barChart>
        <c:barDir val="col"/>
        <c:grouping val="clustered"/>
        <c:varyColors val="0"/>
        <c:ser>
          <c:idx val="2"/>
          <c:order val="0"/>
          <c:tx>
            <c:v>Help-seekers</c:v>
          </c:tx>
          <c:spPr>
            <a:solidFill>
              <a:schemeClr val="tx2"/>
            </a:solidFill>
          </c:spPr>
          <c:invertIfNegative val="0"/>
          <c:cat>
            <c:strRef>
              <c:f>Sheet1!$A$6:$A$12</c:f>
              <c:strCache>
                <c:ptCount val="7"/>
                <c:pt idx="0">
                  <c:v>Negative impact to career or progress</c:v>
                </c:pt>
                <c:pt idx="1">
                  <c:v>Loss of privacy or confidentiality</c:v>
                </c:pt>
                <c:pt idx="2">
                  <c:v>Fear of being perceived as “broken” by chain of command or peers</c:v>
                </c:pt>
                <c:pt idx="3">
                  <c:v>Lack of confidence in the resources available to solve their problem</c:v>
                </c:pt>
                <c:pt idx="4">
                  <c:v>Lack of confidence in the chain of command</c:v>
                </c:pt>
                <c:pt idx="5">
                  <c:v>Not knowing who to turn to</c:v>
                </c:pt>
                <c:pt idx="6">
                  <c:v>Other</c:v>
                </c:pt>
              </c:strCache>
            </c:strRef>
          </c:cat>
          <c:val>
            <c:numRef>
              <c:f>Sheet1!$D$6:$D$12</c:f>
              <c:numCache>
                <c:formatCode>#,##0</c:formatCode>
                <c:ptCount val="7"/>
                <c:pt idx="0">
                  <c:v>67.099999999999994</c:v>
                </c:pt>
                <c:pt idx="1">
                  <c:v>64.900000000000006</c:v>
                </c:pt>
                <c:pt idx="2">
                  <c:v>70.900000000000006</c:v>
                </c:pt>
                <c:pt idx="3">
                  <c:v>57.2</c:v>
                </c:pt>
                <c:pt idx="4">
                  <c:v>64.099999999999994</c:v>
                </c:pt>
                <c:pt idx="5">
                  <c:v>43.6</c:v>
                </c:pt>
                <c:pt idx="6">
                  <c:v>23.1</c:v>
                </c:pt>
              </c:numCache>
            </c:numRef>
          </c:val>
          <c:extLst>
            <c:ext xmlns:c16="http://schemas.microsoft.com/office/drawing/2014/chart" uri="{C3380CC4-5D6E-409C-BE32-E72D297353CC}">
              <c16:uniqueId val="{00000000-81B5-403E-9606-066B93724647}"/>
            </c:ext>
          </c:extLst>
        </c:ser>
        <c:ser>
          <c:idx val="5"/>
          <c:order val="1"/>
          <c:tx>
            <c:v>Non-help-seekers (Considered)</c:v>
          </c:tx>
          <c:spPr>
            <a:solidFill>
              <a:schemeClr val="tx2">
                <a:lumMod val="40000"/>
                <a:lumOff val="60000"/>
              </a:schemeClr>
            </a:solidFill>
          </c:spPr>
          <c:invertIfNegative val="0"/>
          <c:cat>
            <c:strRef>
              <c:f>Sheet1!$A$6:$A$12</c:f>
              <c:strCache>
                <c:ptCount val="7"/>
                <c:pt idx="0">
                  <c:v>Negative impact to career or progress</c:v>
                </c:pt>
                <c:pt idx="1">
                  <c:v>Loss of privacy or confidentiality</c:v>
                </c:pt>
                <c:pt idx="2">
                  <c:v>Fear of being perceived as “broken” by chain of command or peers</c:v>
                </c:pt>
                <c:pt idx="3">
                  <c:v>Lack of confidence in the resources available to solve their problem</c:v>
                </c:pt>
                <c:pt idx="4">
                  <c:v>Lack of confidence in the chain of command</c:v>
                </c:pt>
                <c:pt idx="5">
                  <c:v>Not knowing who to turn to</c:v>
                </c:pt>
                <c:pt idx="6">
                  <c:v>Other</c:v>
                </c:pt>
              </c:strCache>
            </c:strRef>
          </c:cat>
          <c:val>
            <c:numRef>
              <c:f>Sheet1!$G$6:$G$12</c:f>
              <c:numCache>
                <c:formatCode>#,##0</c:formatCode>
                <c:ptCount val="7"/>
                <c:pt idx="0">
                  <c:v>81.3</c:v>
                </c:pt>
                <c:pt idx="1">
                  <c:v>69.8</c:v>
                </c:pt>
                <c:pt idx="2">
                  <c:v>82.9</c:v>
                </c:pt>
                <c:pt idx="3">
                  <c:v>53</c:v>
                </c:pt>
                <c:pt idx="4">
                  <c:v>59.9</c:v>
                </c:pt>
                <c:pt idx="5">
                  <c:v>51.8</c:v>
                </c:pt>
                <c:pt idx="6">
                  <c:v>17.899999999999999</c:v>
                </c:pt>
              </c:numCache>
            </c:numRef>
          </c:val>
          <c:extLst>
            <c:ext xmlns:c16="http://schemas.microsoft.com/office/drawing/2014/chart" uri="{C3380CC4-5D6E-409C-BE32-E72D297353CC}">
              <c16:uniqueId val="{00000001-81B5-403E-9606-066B93724647}"/>
            </c:ext>
          </c:extLst>
        </c:ser>
        <c:ser>
          <c:idx val="8"/>
          <c:order val="2"/>
          <c:tx>
            <c:v>Non-help-seekers (Never considered)</c:v>
          </c:tx>
          <c:spPr>
            <a:solidFill>
              <a:schemeClr val="accent1">
                <a:lumMod val="20000"/>
                <a:lumOff val="80000"/>
              </a:schemeClr>
            </a:solidFill>
          </c:spPr>
          <c:invertIfNegative val="0"/>
          <c:cat>
            <c:strRef>
              <c:f>Sheet1!$A$6:$A$12</c:f>
              <c:strCache>
                <c:ptCount val="7"/>
                <c:pt idx="0">
                  <c:v>Negative impact to career or progress</c:v>
                </c:pt>
                <c:pt idx="1">
                  <c:v>Loss of privacy or confidentiality</c:v>
                </c:pt>
                <c:pt idx="2">
                  <c:v>Fear of being perceived as “broken” by chain of command or peers</c:v>
                </c:pt>
                <c:pt idx="3">
                  <c:v>Lack of confidence in the resources available to solve their problem</c:v>
                </c:pt>
                <c:pt idx="4">
                  <c:v>Lack of confidence in the chain of command</c:v>
                </c:pt>
                <c:pt idx="5">
                  <c:v>Not knowing who to turn to</c:v>
                </c:pt>
                <c:pt idx="6">
                  <c:v>Other</c:v>
                </c:pt>
              </c:strCache>
            </c:strRef>
          </c:cat>
          <c:val>
            <c:numRef>
              <c:f>Sheet1!$J$6:$J$12</c:f>
              <c:numCache>
                <c:formatCode>#,##0</c:formatCode>
                <c:ptCount val="7"/>
                <c:pt idx="0">
                  <c:v>72.8</c:v>
                </c:pt>
                <c:pt idx="1">
                  <c:v>65.599999999999994</c:v>
                </c:pt>
                <c:pt idx="2">
                  <c:v>75.599999999999994</c:v>
                </c:pt>
                <c:pt idx="3">
                  <c:v>54.2</c:v>
                </c:pt>
                <c:pt idx="4">
                  <c:v>59.3</c:v>
                </c:pt>
                <c:pt idx="5">
                  <c:v>39.4</c:v>
                </c:pt>
                <c:pt idx="6">
                  <c:v>17.2</c:v>
                </c:pt>
              </c:numCache>
            </c:numRef>
          </c:val>
          <c:extLst>
            <c:ext xmlns:c16="http://schemas.microsoft.com/office/drawing/2014/chart" uri="{C3380CC4-5D6E-409C-BE32-E72D297353CC}">
              <c16:uniqueId val="{00000002-81B5-403E-9606-066B93724647}"/>
            </c:ext>
          </c:extLst>
        </c:ser>
        <c:dLbls>
          <c:showLegendKey val="0"/>
          <c:showVal val="0"/>
          <c:showCatName val="0"/>
          <c:showSerName val="0"/>
          <c:showPercent val="0"/>
          <c:showBubbleSize val="0"/>
        </c:dLbls>
        <c:gapWidth val="150"/>
        <c:axId val="271282544"/>
        <c:axId val="271282936"/>
      </c:barChart>
      <c:catAx>
        <c:axId val="271282544"/>
        <c:scaling>
          <c:orientation val="minMax"/>
        </c:scaling>
        <c:delete val="0"/>
        <c:axPos val="b"/>
        <c:numFmt formatCode="General" sourceLinked="0"/>
        <c:majorTickMark val="out"/>
        <c:minorTickMark val="none"/>
        <c:tickLblPos val="nextTo"/>
        <c:txPr>
          <a:bodyPr/>
          <a:lstStyle/>
          <a:p>
            <a:pPr>
              <a:defRPr>
                <a:latin typeface="+mn-lt"/>
              </a:defRPr>
            </a:pPr>
            <a:endParaRPr lang="en-US"/>
          </a:p>
        </c:txPr>
        <c:crossAx val="271282936"/>
        <c:crosses val="autoZero"/>
        <c:auto val="1"/>
        <c:lblAlgn val="ctr"/>
        <c:lblOffset val="100"/>
        <c:noMultiLvlLbl val="0"/>
      </c:catAx>
      <c:valAx>
        <c:axId val="271282936"/>
        <c:scaling>
          <c:orientation val="minMax"/>
          <c:max val="100"/>
        </c:scaling>
        <c:delete val="0"/>
        <c:axPos val="l"/>
        <c:majorGridlines>
          <c:spPr>
            <a:ln>
              <a:noFill/>
            </a:ln>
          </c:spPr>
        </c:majorGridlines>
        <c:title>
          <c:tx>
            <c:rich>
              <a:bodyPr rot="-5400000" vert="horz"/>
              <a:lstStyle/>
              <a:p>
                <a:pPr>
                  <a:defRPr b="0">
                    <a:latin typeface="+mn-lt"/>
                  </a:defRPr>
                </a:pPr>
                <a:r>
                  <a:rPr lang="en-US" b="0">
                    <a:latin typeface="+mn-lt"/>
                  </a:rPr>
                  <a:t>Strongly agree/Agree (% Reporting)</a:t>
                </a:r>
              </a:p>
            </c:rich>
          </c:tx>
          <c:layout>
            <c:manualLayout>
              <c:xMode val="edge"/>
              <c:yMode val="edge"/>
              <c:x val="3.9561881687865943E-3"/>
              <c:y val="5.9172388847126708E-2"/>
            </c:manualLayout>
          </c:layout>
          <c:overlay val="0"/>
        </c:title>
        <c:numFmt formatCode="#,##0" sourceLinked="1"/>
        <c:majorTickMark val="out"/>
        <c:minorTickMark val="none"/>
        <c:tickLblPos val="nextTo"/>
        <c:txPr>
          <a:bodyPr/>
          <a:lstStyle/>
          <a:p>
            <a:pPr>
              <a:defRPr>
                <a:latin typeface="+mn-lt"/>
              </a:defRPr>
            </a:pPr>
            <a:endParaRPr lang="en-US"/>
          </a:p>
        </c:txPr>
        <c:crossAx val="271282544"/>
        <c:crosses val="autoZero"/>
        <c:crossBetween val="between"/>
      </c:valAx>
    </c:plotArea>
    <c:legend>
      <c:legendPos val="b"/>
      <c:layout>
        <c:manualLayout>
          <c:xMode val="edge"/>
          <c:yMode val="edge"/>
          <c:x val="3.685897435897436E-2"/>
          <c:y val="0.92272756781599408"/>
          <c:w val="0.96076304764789033"/>
          <c:h val="4.6534929277225925E-2"/>
        </c:manualLayout>
      </c:layout>
      <c:overlay val="0"/>
      <c:txPr>
        <a:bodyPr/>
        <a:lstStyle/>
        <a:p>
          <a:pPr>
            <a:defRPr sz="1200">
              <a:latin typeface="+mn-lt"/>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51475140854194"/>
          <c:y val="3.6375661375661374E-2"/>
          <c:w val="0.67371195355561342"/>
          <c:h val="0.77587645294338203"/>
        </c:manualLayout>
      </c:layout>
      <c:barChart>
        <c:barDir val="bar"/>
        <c:grouping val="stacked"/>
        <c:varyColors val="0"/>
        <c:ser>
          <c:idx val="0"/>
          <c:order val="0"/>
          <c:tx>
            <c:strRef>
              <c:f>Sheet1!$B$1</c:f>
              <c:strCache>
                <c:ptCount val="1"/>
                <c:pt idx="0">
                  <c:v>Yes</c:v>
                </c:pt>
              </c:strCache>
            </c:strRef>
          </c:tx>
          <c:spPr>
            <a:gradFill flip="none" rotWithShape="1">
              <a:gsLst>
                <a:gs pos="50000">
                  <a:srgbClr val="0000FF"/>
                </a:gs>
                <a:gs pos="0">
                  <a:srgbClr val="0000FF">
                    <a:shade val="20000"/>
                  </a:srgbClr>
                </a:gs>
                <a:gs pos="100000">
                  <a:srgbClr val="0000FF">
                    <a:shade val="20000"/>
                  </a:srgbClr>
                </a:gs>
              </a:gsLst>
              <a:lin ang="16200000" scaled="1"/>
              <a:tileRect/>
            </a:gradFill>
          </c:spPr>
          <c:invertIfNegative val="0"/>
          <c:dLbls>
            <c:spPr>
              <a:noFill/>
              <a:ln>
                <a:noFill/>
              </a:ln>
              <a:effectLst/>
            </c:spPr>
            <c:txPr>
              <a:bodyPr/>
              <a:lstStyle/>
              <a:p>
                <a:pPr>
                  <a:defRPr sz="1000" b="1" baseline="0">
                    <a:solidFill>
                      <a:srgbClr val="FFFFFF"/>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Within 6 months after returning from a deployment or another mission</c:v>
                </c:pt>
                <c:pt idx="1">
                  <c:v>During a deployment or another mission</c:v>
                </c:pt>
                <c:pt idx="2">
                  <c:v>Within 6 months before leaving for a deployment or another mission</c:v>
                </c:pt>
                <c:pt idx="3">
                  <c:v>Within the past 12 months</c:v>
                </c:pt>
                <c:pt idx="4">
                  <c:v>Since joining the military</c:v>
                </c:pt>
                <c:pt idx="5">
                  <c:v>Before joining the military</c:v>
                </c:pt>
              </c:strCache>
            </c:strRef>
          </c:cat>
          <c:val>
            <c:numRef>
              <c:f>Sheet1!$B$2:$B$7</c:f>
              <c:numCache>
                <c:formatCode>General</c:formatCode>
                <c:ptCount val="6"/>
                <c:pt idx="0">
                  <c:v>23</c:v>
                </c:pt>
                <c:pt idx="1">
                  <c:v>19</c:v>
                </c:pt>
                <c:pt idx="2">
                  <c:v>12</c:v>
                </c:pt>
                <c:pt idx="3">
                  <c:v>42</c:v>
                </c:pt>
                <c:pt idx="4">
                  <c:v>75</c:v>
                </c:pt>
                <c:pt idx="5">
                  <c:v>50</c:v>
                </c:pt>
              </c:numCache>
            </c:numRef>
          </c:val>
          <c:extLst>
            <c:ext xmlns:c16="http://schemas.microsoft.com/office/drawing/2014/chart" uri="{C3380CC4-5D6E-409C-BE32-E72D297353CC}">
              <c16:uniqueId val="{00000000-5314-453C-BCE6-AA1803C867A4}"/>
            </c:ext>
          </c:extLst>
        </c:ser>
        <c:dLbls>
          <c:showLegendKey val="0"/>
          <c:showVal val="0"/>
          <c:showCatName val="0"/>
          <c:showSerName val="0"/>
          <c:showPercent val="0"/>
          <c:showBubbleSize val="0"/>
        </c:dLbls>
        <c:gapWidth val="50"/>
        <c:overlap val="100"/>
        <c:axId val="267079184"/>
        <c:axId val="165253648"/>
      </c:barChart>
      <c:catAx>
        <c:axId val="267079184"/>
        <c:scaling>
          <c:orientation val="minMax"/>
        </c:scaling>
        <c:delete val="0"/>
        <c:axPos val="l"/>
        <c:numFmt formatCode="General" sourceLinked="0"/>
        <c:majorTickMark val="out"/>
        <c:minorTickMark val="none"/>
        <c:tickLblPos val="nextTo"/>
        <c:txPr>
          <a:bodyPr/>
          <a:lstStyle/>
          <a:p>
            <a:pPr>
              <a:defRPr sz="1000" baseline="0">
                <a:solidFill>
                  <a:srgbClr val="000000"/>
                </a:solidFill>
                <a:latin typeface="Arial" pitchFamily="34" charset="0"/>
              </a:defRPr>
            </a:pPr>
            <a:endParaRPr lang="en-US"/>
          </a:p>
        </c:txPr>
        <c:crossAx val="165253648"/>
        <c:crosses val="autoZero"/>
        <c:auto val="1"/>
        <c:lblAlgn val="ctr"/>
        <c:lblOffset val="100"/>
        <c:noMultiLvlLbl val="0"/>
      </c:catAx>
      <c:valAx>
        <c:axId val="165253648"/>
        <c:scaling>
          <c:orientation val="minMax"/>
          <c:max val="100"/>
          <c:min val="0"/>
        </c:scaling>
        <c:delete val="0"/>
        <c:axPos val="b"/>
        <c:majorGridlines>
          <c:spPr>
            <a:ln w="12700">
              <a:solidFill>
                <a:srgbClr val="C0C0C0"/>
              </a:solidFill>
            </a:ln>
          </c:spPr>
        </c:majorGridlines>
        <c:numFmt formatCode="General" sourceLinked="1"/>
        <c:majorTickMark val="out"/>
        <c:minorTickMark val="none"/>
        <c:tickLblPos val="nextTo"/>
        <c:spPr>
          <a:ln w="38100">
            <a:solidFill>
              <a:srgbClr val="C0C0C0"/>
            </a:solidFill>
          </a:ln>
        </c:spPr>
        <c:txPr>
          <a:bodyPr/>
          <a:lstStyle/>
          <a:p>
            <a:pPr>
              <a:defRPr sz="900" baseline="0">
                <a:latin typeface="Arial" pitchFamily="34" charset="0"/>
              </a:defRPr>
            </a:pPr>
            <a:endParaRPr lang="en-US"/>
          </a:p>
        </c:txPr>
        <c:crossAx val="267079184"/>
        <c:crosses val="autoZero"/>
        <c:crossBetween val="between"/>
        <c:majorUnit val="20"/>
      </c:valAx>
      <c:spPr>
        <a:ln w="12700">
          <a:solidFill>
            <a:srgbClr val="C0C0C0"/>
          </a:solidFill>
        </a:ln>
      </c:spPr>
    </c:plotArea>
    <c:legend>
      <c:legendPos val="b"/>
      <c:overlay val="0"/>
      <c:txPr>
        <a:bodyPr/>
        <a:lstStyle/>
        <a:p>
          <a:pPr>
            <a:defRPr sz="900" baseline="0">
              <a:latin typeface="Arial" pitchFamily="34" charset="0"/>
            </a:defRPr>
          </a:pPr>
          <a:endParaRPr lang="en-US"/>
        </a:p>
      </c:txPr>
    </c:legend>
    <c:plotVisOnly val="1"/>
    <c:dispBlanksAs val="gap"/>
    <c:showDLblsOverMax val="0"/>
  </c:chart>
  <c:spPr>
    <a:ln w="19050">
      <a:solidFill>
        <a:srgbClr val="C0C0C0"/>
      </a:solidFill>
    </a:ln>
  </c:spPr>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61670580651103"/>
          <c:y val="6.117711848518935E-2"/>
          <c:w val="0.83360995993921816"/>
          <c:h val="0.65186851643544552"/>
        </c:manualLayout>
      </c:layout>
      <c:barChart>
        <c:barDir val="bar"/>
        <c:grouping val="stacked"/>
        <c:varyColors val="0"/>
        <c:ser>
          <c:idx val="0"/>
          <c:order val="0"/>
          <c:tx>
            <c:strRef>
              <c:f>Sheet1!$B$1</c:f>
              <c:strCache>
                <c:ptCount val="1"/>
                <c:pt idx="0">
                  <c:v>Yes</c:v>
                </c:pt>
              </c:strCache>
            </c:strRef>
          </c:tx>
          <c:spPr>
            <a:gradFill flip="none" rotWithShape="1">
              <a:gsLst>
                <a:gs pos="50000">
                  <a:srgbClr val="FF0000"/>
                </a:gs>
                <a:gs pos="0">
                  <a:srgbClr val="FF0000">
                    <a:shade val="20000"/>
                  </a:srgbClr>
                </a:gs>
                <a:gs pos="100000">
                  <a:srgbClr val="FF0000">
                    <a:shade val="20000"/>
                  </a:srgbClr>
                </a:gs>
              </a:gsLst>
              <a:lin ang="16200000" scaled="1"/>
              <a:tileRect/>
            </a:gradFill>
          </c:spPr>
          <c:invertIfNegative val="0"/>
          <c:dLbls>
            <c:spPr>
              <a:noFill/>
              <a:ln>
                <a:noFill/>
              </a:ln>
              <a:effectLst/>
            </c:spPr>
            <c:txPr>
              <a:bodyPr/>
              <a:lstStyle/>
              <a:p>
                <a:pPr>
                  <a:defRPr sz="1000" b="1" baseline="0">
                    <a:solidFill>
                      <a:srgbClr val="FFFFFF"/>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When you had suicidal thoughts, have you ever thought about how you might do it/worked out a plan?</c:v>
                </c:pt>
              </c:strCache>
            </c:strRef>
          </c:cat>
          <c:val>
            <c:numRef>
              <c:f>Sheet1!$B$2</c:f>
              <c:numCache>
                <c:formatCode>General</c:formatCode>
                <c:ptCount val="1"/>
                <c:pt idx="0">
                  <c:v>57</c:v>
                </c:pt>
              </c:numCache>
            </c:numRef>
          </c:val>
          <c:extLst>
            <c:ext xmlns:c16="http://schemas.microsoft.com/office/drawing/2014/chart" uri="{C3380CC4-5D6E-409C-BE32-E72D297353CC}">
              <c16:uniqueId val="{00000000-937A-4F0D-982A-53796D493BE4}"/>
            </c:ext>
          </c:extLst>
        </c:ser>
        <c:dLbls>
          <c:showLegendKey val="0"/>
          <c:showVal val="0"/>
          <c:showCatName val="0"/>
          <c:showSerName val="0"/>
          <c:showPercent val="0"/>
          <c:showBubbleSize val="0"/>
        </c:dLbls>
        <c:gapWidth val="100"/>
        <c:overlap val="100"/>
        <c:axId val="269533312"/>
        <c:axId val="269533704"/>
      </c:barChart>
      <c:catAx>
        <c:axId val="269533312"/>
        <c:scaling>
          <c:orientation val="minMax"/>
        </c:scaling>
        <c:delete val="0"/>
        <c:axPos val="l"/>
        <c:numFmt formatCode="General" sourceLinked="0"/>
        <c:majorTickMark val="out"/>
        <c:minorTickMark val="none"/>
        <c:tickLblPos val="nextTo"/>
        <c:txPr>
          <a:bodyPr/>
          <a:lstStyle/>
          <a:p>
            <a:pPr>
              <a:defRPr sz="1000" baseline="0">
                <a:solidFill>
                  <a:srgbClr val="000000"/>
                </a:solidFill>
                <a:latin typeface="Arial" pitchFamily="34" charset="0"/>
              </a:defRPr>
            </a:pPr>
            <a:endParaRPr lang="en-US"/>
          </a:p>
        </c:txPr>
        <c:crossAx val="269533704"/>
        <c:crosses val="autoZero"/>
        <c:auto val="1"/>
        <c:lblAlgn val="ctr"/>
        <c:lblOffset val="100"/>
        <c:noMultiLvlLbl val="0"/>
      </c:catAx>
      <c:valAx>
        <c:axId val="269533704"/>
        <c:scaling>
          <c:orientation val="minMax"/>
          <c:max val="100"/>
          <c:min val="0"/>
        </c:scaling>
        <c:delete val="0"/>
        <c:axPos val="b"/>
        <c:majorGridlines>
          <c:spPr>
            <a:ln w="12700">
              <a:solidFill>
                <a:srgbClr val="C0C0C0"/>
              </a:solidFill>
            </a:ln>
          </c:spPr>
        </c:majorGridlines>
        <c:numFmt formatCode="General" sourceLinked="1"/>
        <c:majorTickMark val="out"/>
        <c:minorTickMark val="none"/>
        <c:tickLblPos val="nextTo"/>
        <c:spPr>
          <a:ln w="38100">
            <a:solidFill>
              <a:srgbClr val="C0C0C0"/>
            </a:solidFill>
          </a:ln>
        </c:spPr>
        <c:txPr>
          <a:bodyPr/>
          <a:lstStyle/>
          <a:p>
            <a:pPr>
              <a:defRPr sz="900" baseline="0">
                <a:latin typeface="Arial" pitchFamily="34" charset="0"/>
              </a:defRPr>
            </a:pPr>
            <a:endParaRPr lang="en-US"/>
          </a:p>
        </c:txPr>
        <c:crossAx val="269533312"/>
        <c:crosses val="autoZero"/>
        <c:crossBetween val="between"/>
        <c:majorUnit val="20"/>
      </c:valAx>
      <c:spPr>
        <a:ln w="12700">
          <a:solidFill>
            <a:srgbClr val="C0C0C0"/>
          </a:solidFill>
        </a:ln>
      </c:spPr>
    </c:plotArea>
    <c:legend>
      <c:legendPos val="b"/>
      <c:layout>
        <c:manualLayout>
          <c:xMode val="edge"/>
          <c:yMode val="edge"/>
          <c:x val="0.47846042271031908"/>
          <c:y val="0.84581868482655886"/>
          <c:w val="4.3079154579361789E-2"/>
          <c:h val="8.0553169490177365E-2"/>
        </c:manualLayout>
      </c:layout>
      <c:overlay val="0"/>
      <c:txPr>
        <a:bodyPr/>
        <a:lstStyle/>
        <a:p>
          <a:pPr>
            <a:defRPr sz="900" baseline="0">
              <a:latin typeface="Arial" pitchFamily="34" charset="0"/>
            </a:defRPr>
          </a:pPr>
          <a:endParaRPr lang="en-US"/>
        </a:p>
      </c:txPr>
    </c:legend>
    <c:plotVisOnly val="1"/>
    <c:dispBlanksAs val="gap"/>
    <c:showDLblsOverMax val="0"/>
  </c:chart>
  <c:spPr>
    <a:ln w="19050">
      <a:solidFill>
        <a:srgbClr val="C0C0C0"/>
      </a:solid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61670580651103"/>
          <c:y val="6.117711848518935E-2"/>
          <c:w val="0.83360995993921816"/>
          <c:h val="0.65186851643544552"/>
        </c:manualLayout>
      </c:layout>
      <c:barChart>
        <c:barDir val="bar"/>
        <c:grouping val="stacked"/>
        <c:varyColors val="0"/>
        <c:ser>
          <c:idx val="0"/>
          <c:order val="0"/>
          <c:tx>
            <c:strRef>
              <c:f>Sheet1!$B$1</c:f>
              <c:strCache>
                <c:ptCount val="1"/>
                <c:pt idx="0">
                  <c:v>Yes</c:v>
                </c:pt>
              </c:strCache>
            </c:strRef>
          </c:tx>
          <c:spPr>
            <a:gradFill flip="none" rotWithShape="1">
              <a:gsLst>
                <a:gs pos="50000">
                  <a:srgbClr val="FF0000"/>
                </a:gs>
                <a:gs pos="0">
                  <a:srgbClr val="FF0000">
                    <a:shade val="20000"/>
                  </a:srgbClr>
                </a:gs>
                <a:gs pos="100000">
                  <a:srgbClr val="FF0000">
                    <a:shade val="20000"/>
                  </a:srgbClr>
                </a:gs>
              </a:gsLst>
              <a:lin ang="16200000" scaled="1"/>
              <a:tileRect/>
            </a:gradFill>
          </c:spPr>
          <c:invertIfNegative val="0"/>
          <c:dLbls>
            <c:spPr>
              <a:noFill/>
              <a:ln>
                <a:noFill/>
              </a:ln>
              <a:effectLst/>
            </c:spPr>
            <c:txPr>
              <a:bodyPr/>
              <a:lstStyle/>
              <a:p>
                <a:pPr>
                  <a:defRPr sz="1000" b="1" baseline="0">
                    <a:solidFill>
                      <a:srgbClr val="FFFFFF"/>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Have you ever in your life made a suicide attempt?</c:v>
                </c:pt>
              </c:strCache>
            </c:strRef>
          </c:cat>
          <c:val>
            <c:numRef>
              <c:f>Sheet1!$B$2</c:f>
              <c:numCache>
                <c:formatCode>General</c:formatCode>
                <c:ptCount val="1"/>
                <c:pt idx="0">
                  <c:v>15</c:v>
                </c:pt>
              </c:numCache>
            </c:numRef>
          </c:val>
          <c:extLst>
            <c:ext xmlns:c16="http://schemas.microsoft.com/office/drawing/2014/chart" uri="{C3380CC4-5D6E-409C-BE32-E72D297353CC}">
              <c16:uniqueId val="{00000000-1EF8-43DA-8A44-DE550B9A0653}"/>
            </c:ext>
          </c:extLst>
        </c:ser>
        <c:dLbls>
          <c:showLegendKey val="0"/>
          <c:showVal val="0"/>
          <c:showCatName val="0"/>
          <c:showSerName val="0"/>
          <c:showPercent val="0"/>
          <c:showBubbleSize val="0"/>
        </c:dLbls>
        <c:gapWidth val="100"/>
        <c:overlap val="100"/>
        <c:axId val="269534488"/>
        <c:axId val="269534880"/>
      </c:barChart>
      <c:catAx>
        <c:axId val="269534488"/>
        <c:scaling>
          <c:orientation val="minMax"/>
        </c:scaling>
        <c:delete val="0"/>
        <c:axPos val="l"/>
        <c:numFmt formatCode="General" sourceLinked="0"/>
        <c:majorTickMark val="out"/>
        <c:minorTickMark val="none"/>
        <c:tickLblPos val="nextTo"/>
        <c:txPr>
          <a:bodyPr/>
          <a:lstStyle/>
          <a:p>
            <a:pPr>
              <a:defRPr sz="1000" baseline="0">
                <a:solidFill>
                  <a:srgbClr val="000000"/>
                </a:solidFill>
                <a:latin typeface="Arial" pitchFamily="34" charset="0"/>
              </a:defRPr>
            </a:pPr>
            <a:endParaRPr lang="en-US"/>
          </a:p>
        </c:txPr>
        <c:crossAx val="269534880"/>
        <c:crosses val="autoZero"/>
        <c:auto val="1"/>
        <c:lblAlgn val="ctr"/>
        <c:lblOffset val="100"/>
        <c:noMultiLvlLbl val="0"/>
      </c:catAx>
      <c:valAx>
        <c:axId val="269534880"/>
        <c:scaling>
          <c:orientation val="minMax"/>
          <c:max val="100"/>
          <c:min val="0"/>
        </c:scaling>
        <c:delete val="0"/>
        <c:axPos val="b"/>
        <c:majorGridlines>
          <c:spPr>
            <a:ln w="12700">
              <a:solidFill>
                <a:srgbClr val="C0C0C0"/>
              </a:solidFill>
            </a:ln>
          </c:spPr>
        </c:majorGridlines>
        <c:numFmt formatCode="General" sourceLinked="1"/>
        <c:majorTickMark val="out"/>
        <c:minorTickMark val="none"/>
        <c:tickLblPos val="nextTo"/>
        <c:spPr>
          <a:ln w="38100">
            <a:solidFill>
              <a:srgbClr val="C0C0C0"/>
            </a:solidFill>
          </a:ln>
        </c:spPr>
        <c:txPr>
          <a:bodyPr/>
          <a:lstStyle/>
          <a:p>
            <a:pPr>
              <a:defRPr sz="900" baseline="0">
                <a:latin typeface="Arial" pitchFamily="34" charset="0"/>
              </a:defRPr>
            </a:pPr>
            <a:endParaRPr lang="en-US"/>
          </a:p>
        </c:txPr>
        <c:crossAx val="269534488"/>
        <c:crosses val="autoZero"/>
        <c:crossBetween val="between"/>
        <c:majorUnit val="20"/>
      </c:valAx>
      <c:spPr>
        <a:ln w="12700">
          <a:solidFill>
            <a:srgbClr val="C0C0C0"/>
          </a:solidFill>
        </a:ln>
      </c:spPr>
    </c:plotArea>
    <c:legend>
      <c:legendPos val="b"/>
      <c:overlay val="0"/>
      <c:txPr>
        <a:bodyPr/>
        <a:lstStyle/>
        <a:p>
          <a:pPr>
            <a:defRPr sz="900" baseline="0">
              <a:latin typeface="Arial" pitchFamily="34" charset="0"/>
            </a:defRPr>
          </a:pPr>
          <a:endParaRPr lang="en-US"/>
        </a:p>
      </c:txPr>
    </c:legend>
    <c:plotVisOnly val="1"/>
    <c:dispBlanksAs val="gap"/>
    <c:showDLblsOverMax val="0"/>
  </c:chart>
  <c:spPr>
    <a:ln w="19050">
      <a:solidFill>
        <a:srgbClr val="C0C0C0"/>
      </a:solidFill>
    </a:ln>
  </c:spPr>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1"/>
          <c:order val="0"/>
          <c:tx>
            <c:strRef>
              <c:f>Ideation!$C$5</c:f>
              <c:strCache>
                <c:ptCount val="1"/>
                <c:pt idx="0">
                  <c:v>USA</c:v>
                </c:pt>
              </c:strCache>
            </c:strRef>
          </c:tx>
          <c:spPr>
            <a:solidFill>
              <a:schemeClr val="accent3">
                <a:lumMod val="75000"/>
              </a:schemeClr>
            </a:solidFill>
          </c:spPr>
          <c:invertIfNegative val="0"/>
          <c:dLbls>
            <c:spPr>
              <a:noFill/>
              <a:ln>
                <a:noFill/>
              </a:ln>
              <a:effectLst/>
            </c:spPr>
            <c:txPr>
              <a:bodyPr/>
              <a:lstStyle/>
              <a:p>
                <a:pPr>
                  <a:defRPr sz="1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Ideation!$D$3:$I$3</c:f>
              <c:strCache>
                <c:ptCount val="6"/>
                <c:pt idx="0">
                  <c:v>Before joining the military</c:v>
                </c:pt>
                <c:pt idx="1">
                  <c:v>Since joining the military</c:v>
                </c:pt>
                <c:pt idx="2">
                  <c:v>Within the past 12 months</c:v>
                </c:pt>
                <c:pt idx="3">
                  <c:v>Within 6 months before leaving for a deployment or another mission</c:v>
                </c:pt>
                <c:pt idx="4">
                  <c:v>During a deployment or another mission</c:v>
                </c:pt>
                <c:pt idx="5">
                  <c:v>Within 6 months after returning from a deployment or another mission</c:v>
                </c:pt>
              </c:strCache>
            </c:strRef>
          </c:cat>
          <c:val>
            <c:numRef>
              <c:f>Ideation!$D$5:$I$5</c:f>
              <c:numCache>
                <c:formatCode>0%</c:formatCode>
                <c:ptCount val="6"/>
                <c:pt idx="0">
                  <c:v>0.48</c:v>
                </c:pt>
                <c:pt idx="1">
                  <c:v>0.75</c:v>
                </c:pt>
                <c:pt idx="2">
                  <c:v>0.41</c:v>
                </c:pt>
                <c:pt idx="3">
                  <c:v>0.13</c:v>
                </c:pt>
                <c:pt idx="4">
                  <c:v>0.19</c:v>
                </c:pt>
                <c:pt idx="5">
                  <c:v>0.25</c:v>
                </c:pt>
              </c:numCache>
            </c:numRef>
          </c:val>
          <c:extLst>
            <c:ext xmlns:c16="http://schemas.microsoft.com/office/drawing/2014/chart" uri="{C3380CC4-5D6E-409C-BE32-E72D297353CC}">
              <c16:uniqueId val="{00000000-FCF6-4D29-8D7B-6000DC7E39F2}"/>
            </c:ext>
          </c:extLst>
        </c:ser>
        <c:ser>
          <c:idx val="2"/>
          <c:order val="1"/>
          <c:tx>
            <c:strRef>
              <c:f>Ideation!$C$6</c:f>
              <c:strCache>
                <c:ptCount val="1"/>
                <c:pt idx="0">
                  <c:v>USN</c:v>
                </c:pt>
              </c:strCache>
            </c:strRef>
          </c:tx>
          <c:spPr>
            <a:solidFill>
              <a:schemeClr val="accent1">
                <a:lumMod val="75000"/>
              </a:schemeClr>
            </a:solidFill>
          </c:spPr>
          <c:invertIfNegative val="0"/>
          <c:dLbls>
            <c:spPr>
              <a:noFill/>
              <a:ln>
                <a:noFill/>
              </a:ln>
              <a:effectLst/>
            </c:spPr>
            <c:txPr>
              <a:bodyPr/>
              <a:lstStyle/>
              <a:p>
                <a:pPr>
                  <a:defRPr sz="1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Ideation!$D$3:$I$3</c:f>
              <c:strCache>
                <c:ptCount val="6"/>
                <c:pt idx="0">
                  <c:v>Before joining the military</c:v>
                </c:pt>
                <c:pt idx="1">
                  <c:v>Since joining the military</c:v>
                </c:pt>
                <c:pt idx="2">
                  <c:v>Within the past 12 months</c:v>
                </c:pt>
                <c:pt idx="3">
                  <c:v>Within 6 months before leaving for a deployment or another mission</c:v>
                </c:pt>
                <c:pt idx="4">
                  <c:v>During a deployment or another mission</c:v>
                </c:pt>
                <c:pt idx="5">
                  <c:v>Within 6 months after returning from a deployment or another mission</c:v>
                </c:pt>
              </c:strCache>
            </c:strRef>
          </c:cat>
          <c:val>
            <c:numRef>
              <c:f>Ideation!$D$6:$I$6</c:f>
              <c:numCache>
                <c:formatCode>0%</c:formatCode>
                <c:ptCount val="6"/>
                <c:pt idx="0">
                  <c:v>0.47</c:v>
                </c:pt>
                <c:pt idx="1">
                  <c:v>0.78</c:v>
                </c:pt>
                <c:pt idx="2">
                  <c:v>0.46</c:v>
                </c:pt>
                <c:pt idx="3">
                  <c:v>0.16</c:v>
                </c:pt>
                <c:pt idx="4">
                  <c:v>0.24</c:v>
                </c:pt>
                <c:pt idx="5">
                  <c:v>0.22</c:v>
                </c:pt>
              </c:numCache>
            </c:numRef>
          </c:val>
          <c:extLst>
            <c:ext xmlns:c16="http://schemas.microsoft.com/office/drawing/2014/chart" uri="{C3380CC4-5D6E-409C-BE32-E72D297353CC}">
              <c16:uniqueId val="{00000001-FCF6-4D29-8D7B-6000DC7E39F2}"/>
            </c:ext>
          </c:extLst>
        </c:ser>
        <c:ser>
          <c:idx val="4"/>
          <c:order val="2"/>
          <c:tx>
            <c:strRef>
              <c:f>Ideation!$C$8</c:f>
              <c:strCache>
                <c:ptCount val="1"/>
                <c:pt idx="0">
                  <c:v>USAF</c:v>
                </c:pt>
              </c:strCache>
            </c:strRef>
          </c:tx>
          <c:spPr>
            <a:solidFill>
              <a:schemeClr val="accent1">
                <a:lumMod val="40000"/>
                <a:lumOff val="60000"/>
              </a:schemeClr>
            </a:solidFill>
          </c:spPr>
          <c:invertIfNegative val="0"/>
          <c:dLbls>
            <c:spPr>
              <a:noFill/>
              <a:ln>
                <a:noFill/>
              </a:ln>
              <a:effectLst/>
            </c:spPr>
            <c:txPr>
              <a:bodyPr/>
              <a:lstStyle/>
              <a:p>
                <a:pPr>
                  <a:defRPr sz="1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Ideation!$D$3:$I$3</c:f>
              <c:strCache>
                <c:ptCount val="6"/>
                <c:pt idx="0">
                  <c:v>Before joining the military</c:v>
                </c:pt>
                <c:pt idx="1">
                  <c:v>Since joining the military</c:v>
                </c:pt>
                <c:pt idx="2">
                  <c:v>Within the past 12 months</c:v>
                </c:pt>
                <c:pt idx="3">
                  <c:v>Within 6 months before leaving for a deployment or another mission</c:v>
                </c:pt>
                <c:pt idx="4">
                  <c:v>During a deployment or another mission</c:v>
                </c:pt>
                <c:pt idx="5">
                  <c:v>Within 6 months after returning from a deployment or another mission</c:v>
                </c:pt>
              </c:strCache>
            </c:strRef>
          </c:cat>
          <c:val>
            <c:numRef>
              <c:f>Ideation!$D$8:$I$8</c:f>
              <c:numCache>
                <c:formatCode>0%</c:formatCode>
                <c:ptCount val="6"/>
                <c:pt idx="0">
                  <c:v>0.48</c:v>
                </c:pt>
                <c:pt idx="1">
                  <c:v>0.79</c:v>
                </c:pt>
                <c:pt idx="2">
                  <c:v>0.41</c:v>
                </c:pt>
                <c:pt idx="3">
                  <c:v>7.0000000000000007E-2</c:v>
                </c:pt>
                <c:pt idx="4">
                  <c:v>0.11</c:v>
                </c:pt>
                <c:pt idx="5">
                  <c:v>0.19</c:v>
                </c:pt>
              </c:numCache>
            </c:numRef>
          </c:val>
          <c:extLst>
            <c:ext xmlns:c16="http://schemas.microsoft.com/office/drawing/2014/chart" uri="{C3380CC4-5D6E-409C-BE32-E72D297353CC}">
              <c16:uniqueId val="{00000002-FCF6-4D29-8D7B-6000DC7E39F2}"/>
            </c:ext>
          </c:extLst>
        </c:ser>
        <c:ser>
          <c:idx val="3"/>
          <c:order val="3"/>
          <c:tx>
            <c:strRef>
              <c:f>Ideation!$C$7</c:f>
              <c:strCache>
                <c:ptCount val="1"/>
                <c:pt idx="0">
                  <c:v>USMC</c:v>
                </c:pt>
              </c:strCache>
            </c:strRef>
          </c:tx>
          <c:spPr>
            <a:solidFill>
              <a:srgbClr val="C00000"/>
            </a:solidFill>
          </c:spPr>
          <c:invertIfNegative val="0"/>
          <c:dLbls>
            <c:spPr>
              <a:noFill/>
              <a:ln>
                <a:noFill/>
              </a:ln>
              <a:effectLst/>
            </c:spPr>
            <c:txPr>
              <a:bodyPr/>
              <a:lstStyle/>
              <a:p>
                <a:pPr>
                  <a:defRPr sz="1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Ideation!$D$3:$I$3</c:f>
              <c:strCache>
                <c:ptCount val="6"/>
                <c:pt idx="0">
                  <c:v>Before joining the military</c:v>
                </c:pt>
                <c:pt idx="1">
                  <c:v>Since joining the military</c:v>
                </c:pt>
                <c:pt idx="2">
                  <c:v>Within the past 12 months</c:v>
                </c:pt>
                <c:pt idx="3">
                  <c:v>Within 6 months before leaving for a deployment or another mission</c:v>
                </c:pt>
                <c:pt idx="4">
                  <c:v>During a deployment or another mission</c:v>
                </c:pt>
                <c:pt idx="5">
                  <c:v>Within 6 months after returning from a deployment or another mission</c:v>
                </c:pt>
              </c:strCache>
            </c:strRef>
          </c:cat>
          <c:val>
            <c:numRef>
              <c:f>Ideation!$D$7:$I$7</c:f>
              <c:numCache>
                <c:formatCode>0%</c:formatCode>
                <c:ptCount val="6"/>
                <c:pt idx="0">
                  <c:v>0.6</c:v>
                </c:pt>
                <c:pt idx="1">
                  <c:v>0.66</c:v>
                </c:pt>
                <c:pt idx="2">
                  <c:v>0.35</c:v>
                </c:pt>
                <c:pt idx="3">
                  <c:v>0.11</c:v>
                </c:pt>
                <c:pt idx="4">
                  <c:v>0.17</c:v>
                </c:pt>
                <c:pt idx="5">
                  <c:v>0.23</c:v>
                </c:pt>
              </c:numCache>
            </c:numRef>
          </c:val>
          <c:extLst>
            <c:ext xmlns:c16="http://schemas.microsoft.com/office/drawing/2014/chart" uri="{C3380CC4-5D6E-409C-BE32-E72D297353CC}">
              <c16:uniqueId val="{00000003-FCF6-4D29-8D7B-6000DC7E39F2}"/>
            </c:ext>
          </c:extLst>
        </c:ser>
        <c:dLbls>
          <c:showLegendKey val="0"/>
          <c:showVal val="0"/>
          <c:showCatName val="0"/>
          <c:showSerName val="0"/>
          <c:showPercent val="0"/>
          <c:showBubbleSize val="0"/>
        </c:dLbls>
        <c:gapWidth val="150"/>
        <c:axId val="308452696"/>
        <c:axId val="305914920"/>
      </c:barChart>
      <c:catAx>
        <c:axId val="308452696"/>
        <c:scaling>
          <c:orientation val="maxMin"/>
        </c:scaling>
        <c:delete val="0"/>
        <c:axPos val="l"/>
        <c:numFmt formatCode="General" sourceLinked="0"/>
        <c:majorTickMark val="out"/>
        <c:minorTickMark val="none"/>
        <c:tickLblPos val="nextTo"/>
        <c:txPr>
          <a:bodyPr/>
          <a:lstStyle/>
          <a:p>
            <a:pPr>
              <a:defRPr sz="1000">
                <a:latin typeface="Arial" panose="020B0604020202020204" pitchFamily="34" charset="0"/>
                <a:cs typeface="Arial" panose="020B0604020202020204" pitchFamily="34" charset="0"/>
              </a:defRPr>
            </a:pPr>
            <a:endParaRPr lang="en-US"/>
          </a:p>
        </c:txPr>
        <c:crossAx val="305914920"/>
        <c:crosses val="autoZero"/>
        <c:auto val="1"/>
        <c:lblAlgn val="ctr"/>
        <c:lblOffset val="100"/>
        <c:noMultiLvlLbl val="0"/>
      </c:catAx>
      <c:valAx>
        <c:axId val="305914920"/>
        <c:scaling>
          <c:orientation val="minMax"/>
        </c:scaling>
        <c:delete val="1"/>
        <c:axPos val="t"/>
        <c:numFmt formatCode="0%" sourceLinked="1"/>
        <c:majorTickMark val="out"/>
        <c:minorTickMark val="none"/>
        <c:tickLblPos val="nextTo"/>
        <c:crossAx val="308452696"/>
        <c:crosses val="autoZero"/>
        <c:crossBetween val="between"/>
      </c:valAx>
    </c:plotArea>
    <c:legend>
      <c:legendPos val="r"/>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61670580651103"/>
          <c:y val="6.117711848518935E-2"/>
          <c:w val="0.83360995993921816"/>
          <c:h val="0.60142735153061733"/>
        </c:manualLayout>
      </c:layout>
      <c:barChart>
        <c:barDir val="bar"/>
        <c:grouping val="percentStacked"/>
        <c:varyColors val="0"/>
        <c:ser>
          <c:idx val="0"/>
          <c:order val="0"/>
          <c:tx>
            <c:strRef>
              <c:f>Sheet1!$B$1</c:f>
              <c:strCache>
                <c:ptCount val="1"/>
                <c:pt idx="0">
                  <c:v>Yes</c:v>
                </c:pt>
              </c:strCache>
            </c:strRef>
          </c:tx>
          <c:spPr>
            <a:gradFill flip="none" rotWithShape="1">
              <a:gsLst>
                <a:gs pos="50000">
                  <a:srgbClr val="0000FF"/>
                </a:gs>
                <a:gs pos="0">
                  <a:srgbClr val="0000FF">
                    <a:shade val="20000"/>
                  </a:srgbClr>
                </a:gs>
                <a:gs pos="100000">
                  <a:srgbClr val="0000FF">
                    <a:shade val="20000"/>
                  </a:srgbClr>
                </a:gs>
              </a:gsLst>
              <a:lin ang="16200000" scaled="1"/>
              <a:tileRect/>
            </a:gradFill>
          </c:spPr>
          <c:invertIfNegative val="0"/>
          <c:dLbls>
            <c:spPr>
              <a:noFill/>
              <a:ln>
                <a:noFill/>
              </a:ln>
              <a:effectLst/>
            </c:spPr>
            <c:txPr>
              <a:bodyPr/>
              <a:lstStyle/>
              <a:p>
                <a:pPr>
                  <a:defRPr sz="1000" b="1" baseline="0">
                    <a:solidFill>
                      <a:srgbClr val="FFFFFF"/>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Since joining the military, have you ever talked to anyone about your suicidal thoughts or attempts?</c:v>
                </c:pt>
              </c:strCache>
            </c:strRef>
          </c:cat>
          <c:val>
            <c:numRef>
              <c:f>Sheet1!$B$2</c:f>
              <c:numCache>
                <c:formatCode>General</c:formatCode>
                <c:ptCount val="1"/>
                <c:pt idx="0">
                  <c:v>57</c:v>
                </c:pt>
              </c:numCache>
            </c:numRef>
          </c:val>
          <c:extLst>
            <c:ext xmlns:c16="http://schemas.microsoft.com/office/drawing/2014/chart" uri="{C3380CC4-5D6E-409C-BE32-E72D297353CC}">
              <c16:uniqueId val="{00000000-CBE6-447C-8680-1968AC4C9C6B}"/>
            </c:ext>
          </c:extLst>
        </c:ser>
        <c:ser>
          <c:idx val="1"/>
          <c:order val="1"/>
          <c:tx>
            <c:strRef>
              <c:f>Sheet1!$C$1</c:f>
              <c:strCache>
                <c:ptCount val="1"/>
                <c:pt idx="0">
                  <c:v>No, but I considered talking to someone</c:v>
                </c:pt>
              </c:strCache>
            </c:strRef>
          </c:tx>
          <c:spPr>
            <a:gradFill flip="none" rotWithShape="1">
              <a:gsLst>
                <a:gs pos="50000">
                  <a:srgbClr val="00CCFF"/>
                </a:gs>
                <a:gs pos="0">
                  <a:srgbClr val="00CCFF">
                    <a:shade val="20000"/>
                  </a:srgbClr>
                </a:gs>
                <a:gs pos="100000">
                  <a:srgbClr val="00CCFF">
                    <a:shade val="20000"/>
                  </a:srgbClr>
                </a:gs>
              </a:gsLst>
              <a:lin ang="16200000" scaled="1"/>
              <a:tileRect/>
            </a:gradFill>
          </c:spPr>
          <c:invertIfNegative val="0"/>
          <c:dLbls>
            <c:dLbl>
              <c:idx val="0"/>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40F-4073-B822-55073E9451EF}"/>
                </c:ext>
              </c:extLst>
            </c:dLbl>
            <c:spPr>
              <a:noFill/>
              <a:ln>
                <a:noFill/>
              </a:ln>
              <a:effectLst/>
            </c:spPr>
            <c:txPr>
              <a:bodyPr/>
              <a:lstStyle/>
              <a:p>
                <a:pPr>
                  <a:defRPr sz="1000" b="1" baseline="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Since joining the military, have you ever talked to anyone about your suicidal thoughts or attempts?</c:v>
                </c:pt>
              </c:strCache>
            </c:strRef>
          </c:cat>
          <c:val>
            <c:numRef>
              <c:f>Sheet1!$C$2</c:f>
              <c:numCache>
                <c:formatCode>General</c:formatCode>
                <c:ptCount val="1"/>
                <c:pt idx="0">
                  <c:v>13</c:v>
                </c:pt>
              </c:numCache>
            </c:numRef>
          </c:val>
          <c:extLst>
            <c:ext xmlns:c16="http://schemas.microsoft.com/office/drawing/2014/chart" uri="{C3380CC4-5D6E-409C-BE32-E72D297353CC}">
              <c16:uniqueId val="{00000002-CBE6-447C-8680-1968AC4C9C6B}"/>
            </c:ext>
          </c:extLst>
        </c:ser>
        <c:ser>
          <c:idx val="2"/>
          <c:order val="2"/>
          <c:tx>
            <c:strRef>
              <c:f>Sheet1!$D$1</c:f>
              <c:strCache>
                <c:ptCount val="1"/>
                <c:pt idx="0">
                  <c:v>No, and I never considered talking to anyone</c:v>
                </c:pt>
              </c:strCache>
            </c:strRef>
          </c:tx>
          <c:spPr>
            <a:gradFill flip="none" rotWithShape="1">
              <a:gsLst>
                <a:gs pos="50000">
                  <a:srgbClr val="CCFFFF"/>
                </a:gs>
                <a:gs pos="0">
                  <a:srgbClr val="CCFFFF">
                    <a:shade val="20000"/>
                  </a:srgbClr>
                </a:gs>
                <a:gs pos="100000">
                  <a:srgbClr val="CCFFFF">
                    <a:shade val="20000"/>
                  </a:srgbClr>
                </a:gs>
              </a:gsLst>
              <a:lin ang="16200000" scaled="1"/>
              <a:tileRect/>
            </a:gradFill>
          </c:spPr>
          <c:invertIfNegative val="0"/>
          <c:dLbls>
            <c:dLbl>
              <c:idx val="0"/>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40F-4073-B822-55073E9451EF}"/>
                </c:ext>
              </c:extLst>
            </c:dLbl>
            <c:spPr>
              <a:noFill/>
              <a:ln>
                <a:noFill/>
              </a:ln>
              <a:effectLst/>
            </c:spPr>
            <c:txPr>
              <a:bodyPr/>
              <a:lstStyle/>
              <a:p>
                <a:pPr>
                  <a:defRPr sz="1000" b="1"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Since joining the military, have you ever talked to anyone about your suicidal thoughts or attempts?</c:v>
                </c:pt>
              </c:strCache>
            </c:strRef>
          </c:cat>
          <c:val>
            <c:numRef>
              <c:f>Sheet1!$D$2</c:f>
              <c:numCache>
                <c:formatCode>General</c:formatCode>
                <c:ptCount val="1"/>
                <c:pt idx="0">
                  <c:v>30</c:v>
                </c:pt>
              </c:numCache>
            </c:numRef>
          </c:val>
          <c:extLst>
            <c:ext xmlns:c16="http://schemas.microsoft.com/office/drawing/2014/chart" uri="{C3380CC4-5D6E-409C-BE32-E72D297353CC}">
              <c16:uniqueId val="{00000004-CBE6-447C-8680-1968AC4C9C6B}"/>
            </c:ext>
          </c:extLst>
        </c:ser>
        <c:dLbls>
          <c:showLegendKey val="0"/>
          <c:showVal val="0"/>
          <c:showCatName val="0"/>
          <c:showSerName val="0"/>
          <c:showPercent val="0"/>
          <c:showBubbleSize val="0"/>
        </c:dLbls>
        <c:gapWidth val="100"/>
        <c:overlap val="100"/>
        <c:axId val="269536448"/>
        <c:axId val="269711992"/>
      </c:barChart>
      <c:catAx>
        <c:axId val="269536448"/>
        <c:scaling>
          <c:orientation val="minMax"/>
        </c:scaling>
        <c:delete val="0"/>
        <c:axPos val="l"/>
        <c:numFmt formatCode="General" sourceLinked="0"/>
        <c:majorTickMark val="out"/>
        <c:minorTickMark val="none"/>
        <c:tickLblPos val="nextTo"/>
        <c:txPr>
          <a:bodyPr/>
          <a:lstStyle/>
          <a:p>
            <a:pPr>
              <a:defRPr sz="1000" baseline="0">
                <a:solidFill>
                  <a:srgbClr val="000000"/>
                </a:solidFill>
                <a:latin typeface="Arial" pitchFamily="34" charset="0"/>
              </a:defRPr>
            </a:pPr>
            <a:endParaRPr lang="en-US"/>
          </a:p>
        </c:txPr>
        <c:crossAx val="269711992"/>
        <c:crosses val="autoZero"/>
        <c:auto val="1"/>
        <c:lblAlgn val="ctr"/>
        <c:lblOffset val="100"/>
        <c:noMultiLvlLbl val="0"/>
      </c:catAx>
      <c:valAx>
        <c:axId val="269711992"/>
        <c:scaling>
          <c:orientation val="minMax"/>
          <c:max val="1"/>
          <c:min val="0"/>
        </c:scaling>
        <c:delete val="0"/>
        <c:axPos val="b"/>
        <c:majorGridlines>
          <c:spPr>
            <a:ln w="12700">
              <a:solidFill>
                <a:srgbClr val="C0C0C0"/>
              </a:solidFill>
            </a:ln>
          </c:spPr>
        </c:majorGridlines>
        <c:numFmt formatCode="0%" sourceLinked="1"/>
        <c:majorTickMark val="out"/>
        <c:minorTickMark val="none"/>
        <c:tickLblPos val="nextTo"/>
        <c:spPr>
          <a:ln w="38100">
            <a:solidFill>
              <a:srgbClr val="C0C0C0"/>
            </a:solidFill>
          </a:ln>
        </c:spPr>
        <c:txPr>
          <a:bodyPr/>
          <a:lstStyle/>
          <a:p>
            <a:pPr>
              <a:defRPr sz="900" baseline="0">
                <a:latin typeface="Arial" pitchFamily="34" charset="0"/>
              </a:defRPr>
            </a:pPr>
            <a:endParaRPr lang="en-US"/>
          </a:p>
        </c:txPr>
        <c:crossAx val="269536448"/>
        <c:crosses val="autoZero"/>
        <c:crossBetween val="between"/>
        <c:majorUnit val="0.2"/>
      </c:valAx>
      <c:spPr>
        <a:ln w="12700">
          <a:solidFill>
            <a:srgbClr val="C0C0C0"/>
          </a:solidFill>
        </a:ln>
      </c:spPr>
    </c:plotArea>
    <c:legend>
      <c:legendPos val="b"/>
      <c:layout>
        <c:manualLayout>
          <c:xMode val="edge"/>
          <c:yMode val="edge"/>
          <c:x val="0.16389452963116452"/>
          <c:y val="0.80679797837770284"/>
          <c:w val="0.66636298752129663"/>
          <c:h val="7.9114720034995631E-2"/>
        </c:manualLayout>
      </c:layout>
      <c:overlay val="0"/>
      <c:txPr>
        <a:bodyPr/>
        <a:lstStyle/>
        <a:p>
          <a:pPr>
            <a:defRPr sz="900" baseline="0">
              <a:latin typeface="Arial" pitchFamily="34" charset="0"/>
            </a:defRPr>
          </a:pPr>
          <a:endParaRPr lang="en-US"/>
        </a:p>
      </c:txPr>
    </c:legend>
    <c:plotVisOnly val="1"/>
    <c:dispBlanksAs val="gap"/>
    <c:showDLblsOverMax val="0"/>
  </c:chart>
  <c:spPr>
    <a:ln w="19050">
      <a:solidFill>
        <a:srgbClr val="C0C0C0"/>
      </a:solidFill>
    </a:ln>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02021457844087"/>
          <c:y val="6.117711848518935E-2"/>
          <c:w val="0.77220645116728837"/>
          <c:h val="0.65186851643544552"/>
        </c:manualLayout>
      </c:layout>
      <c:barChart>
        <c:barDir val="bar"/>
        <c:grouping val="percentStacked"/>
        <c:varyColors val="0"/>
        <c:ser>
          <c:idx val="0"/>
          <c:order val="0"/>
          <c:tx>
            <c:strRef>
              <c:f>Sheet1!$B$1</c:f>
              <c:strCache>
                <c:ptCount val="1"/>
                <c:pt idx="0">
                  <c:v>Agree</c:v>
                </c:pt>
              </c:strCache>
            </c:strRef>
          </c:tx>
          <c:spPr>
            <a:gradFill flip="none" rotWithShape="1">
              <a:gsLst>
                <a:gs pos="50000">
                  <a:srgbClr val="008000"/>
                </a:gs>
                <a:gs pos="0">
                  <a:srgbClr val="008000">
                    <a:shade val="20000"/>
                  </a:srgbClr>
                </a:gs>
                <a:gs pos="100000">
                  <a:srgbClr val="008000">
                    <a:shade val="20000"/>
                  </a:srgbClr>
                </a:gs>
              </a:gsLst>
              <a:lin ang="16200000" scaled="1"/>
              <a:tileRect/>
            </a:gradFill>
          </c:spPr>
          <c:invertIfNegative val="0"/>
          <c:dLbls>
            <c:spPr>
              <a:noFill/>
              <a:ln>
                <a:noFill/>
              </a:ln>
              <a:effectLst/>
            </c:spPr>
            <c:txPr>
              <a:bodyPr/>
              <a:lstStyle/>
              <a:p>
                <a:pPr>
                  <a:defRPr sz="1000" b="1" baseline="0">
                    <a:solidFill>
                      <a:srgbClr val="FFFFFF"/>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Training in past year was effective in preparing me to handle possible suicide prevention situation</c:v>
                </c:pt>
              </c:strCache>
            </c:strRef>
          </c:cat>
          <c:val>
            <c:numRef>
              <c:f>Sheet1!$B$2</c:f>
              <c:numCache>
                <c:formatCode>General</c:formatCode>
                <c:ptCount val="1"/>
                <c:pt idx="0">
                  <c:v>68</c:v>
                </c:pt>
              </c:numCache>
            </c:numRef>
          </c:val>
          <c:extLst>
            <c:ext xmlns:c16="http://schemas.microsoft.com/office/drawing/2014/chart" uri="{C3380CC4-5D6E-409C-BE32-E72D297353CC}">
              <c16:uniqueId val="{00000000-DEBC-42B8-AF74-D6620ABBA24A}"/>
            </c:ext>
          </c:extLst>
        </c:ser>
        <c:ser>
          <c:idx val="1"/>
          <c:order val="1"/>
          <c:tx>
            <c:strRef>
              <c:f>Sheet1!$C$1</c:f>
              <c:strCache>
                <c:ptCount val="1"/>
                <c:pt idx="0">
                  <c:v>Neither agree nor disagree</c:v>
                </c:pt>
              </c:strCache>
            </c:strRef>
          </c:tx>
          <c:spPr>
            <a:gradFill flip="none" rotWithShape="1">
              <a:gsLst>
                <a:gs pos="50000">
                  <a:srgbClr val="FFFF00"/>
                </a:gs>
                <a:gs pos="0">
                  <a:srgbClr val="FFFF00">
                    <a:shade val="20000"/>
                  </a:srgbClr>
                </a:gs>
                <a:gs pos="100000">
                  <a:srgbClr val="FFFF00">
                    <a:shade val="20000"/>
                  </a:srgbClr>
                </a:gs>
              </a:gsLst>
              <a:lin ang="16200000" scaled="1"/>
              <a:tileRect/>
            </a:gradFill>
          </c:spPr>
          <c:invertIfNegative val="0"/>
          <c:dLbls>
            <c:dLbl>
              <c:idx val="0"/>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E0AC-412B-B49A-7DD64961A5AE}"/>
                </c:ext>
              </c:extLst>
            </c:dLbl>
            <c:spPr>
              <a:noFill/>
              <a:ln>
                <a:noFill/>
              </a:ln>
              <a:effectLst/>
            </c:spPr>
            <c:txPr>
              <a:bodyPr/>
              <a:lstStyle/>
              <a:p>
                <a:pPr>
                  <a:defRPr sz="1000" b="1" baseline="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Training in past year was effective in preparing me to handle possible suicide prevention situation</c:v>
                </c:pt>
              </c:strCache>
            </c:strRef>
          </c:cat>
          <c:val>
            <c:numRef>
              <c:f>Sheet1!$C$2</c:f>
              <c:numCache>
                <c:formatCode>General</c:formatCode>
                <c:ptCount val="1"/>
                <c:pt idx="0">
                  <c:v>22</c:v>
                </c:pt>
              </c:numCache>
            </c:numRef>
          </c:val>
          <c:extLst>
            <c:ext xmlns:c16="http://schemas.microsoft.com/office/drawing/2014/chart" uri="{C3380CC4-5D6E-409C-BE32-E72D297353CC}">
              <c16:uniqueId val="{00000002-DEBC-42B8-AF74-D6620ABBA24A}"/>
            </c:ext>
          </c:extLst>
        </c:ser>
        <c:ser>
          <c:idx val="2"/>
          <c:order val="2"/>
          <c:tx>
            <c:strRef>
              <c:f>Sheet1!$D$1</c:f>
              <c:strCache>
                <c:ptCount val="1"/>
                <c:pt idx="0">
                  <c:v>Disagree</c:v>
                </c:pt>
              </c:strCache>
            </c:strRef>
          </c:tx>
          <c:spPr>
            <a:gradFill flip="none" rotWithShape="1">
              <a:gsLst>
                <a:gs pos="50000">
                  <a:srgbClr val="FF0000"/>
                </a:gs>
                <a:gs pos="0">
                  <a:srgbClr val="FF0000">
                    <a:shade val="20000"/>
                  </a:srgbClr>
                </a:gs>
                <a:gs pos="100000">
                  <a:srgbClr val="FF0000">
                    <a:shade val="20000"/>
                  </a:srgbClr>
                </a:gs>
              </a:gsLst>
              <a:lin ang="16200000" scaled="1"/>
              <a:tileRect/>
            </a:gradFill>
          </c:spPr>
          <c:invertIfNegative val="0"/>
          <c:dLbls>
            <c:dLbl>
              <c:idx val="0"/>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0AC-412B-B49A-7DD64961A5AE}"/>
                </c:ext>
              </c:extLst>
            </c:dLbl>
            <c:spPr>
              <a:noFill/>
              <a:ln>
                <a:noFill/>
              </a:ln>
              <a:effectLst/>
            </c:spPr>
            <c:txPr>
              <a:bodyPr/>
              <a:lstStyle/>
              <a:p>
                <a:pPr>
                  <a:defRPr sz="1000" b="1"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Training in past year was effective in preparing me to handle possible suicide prevention situation</c:v>
                </c:pt>
              </c:strCache>
            </c:strRef>
          </c:cat>
          <c:val>
            <c:numRef>
              <c:f>Sheet1!$D$2</c:f>
              <c:numCache>
                <c:formatCode>General</c:formatCode>
                <c:ptCount val="1"/>
                <c:pt idx="0">
                  <c:v>10</c:v>
                </c:pt>
              </c:numCache>
            </c:numRef>
          </c:val>
          <c:extLst>
            <c:ext xmlns:c16="http://schemas.microsoft.com/office/drawing/2014/chart" uri="{C3380CC4-5D6E-409C-BE32-E72D297353CC}">
              <c16:uniqueId val="{00000004-DEBC-42B8-AF74-D6620ABBA24A}"/>
            </c:ext>
          </c:extLst>
        </c:ser>
        <c:dLbls>
          <c:showLegendKey val="0"/>
          <c:showVal val="0"/>
          <c:showCatName val="0"/>
          <c:showSerName val="0"/>
          <c:showPercent val="0"/>
          <c:showBubbleSize val="0"/>
        </c:dLbls>
        <c:gapWidth val="100"/>
        <c:overlap val="100"/>
        <c:axId val="269713168"/>
        <c:axId val="269713560"/>
      </c:barChart>
      <c:catAx>
        <c:axId val="269713168"/>
        <c:scaling>
          <c:orientation val="minMax"/>
        </c:scaling>
        <c:delete val="0"/>
        <c:axPos val="l"/>
        <c:numFmt formatCode="General" sourceLinked="0"/>
        <c:majorTickMark val="out"/>
        <c:minorTickMark val="none"/>
        <c:tickLblPos val="nextTo"/>
        <c:txPr>
          <a:bodyPr/>
          <a:lstStyle/>
          <a:p>
            <a:pPr>
              <a:defRPr sz="1000" baseline="0">
                <a:solidFill>
                  <a:srgbClr val="000000"/>
                </a:solidFill>
                <a:latin typeface="Arial" pitchFamily="34" charset="0"/>
              </a:defRPr>
            </a:pPr>
            <a:endParaRPr lang="en-US"/>
          </a:p>
        </c:txPr>
        <c:crossAx val="269713560"/>
        <c:crosses val="autoZero"/>
        <c:auto val="1"/>
        <c:lblAlgn val="ctr"/>
        <c:lblOffset val="100"/>
        <c:noMultiLvlLbl val="0"/>
      </c:catAx>
      <c:valAx>
        <c:axId val="269713560"/>
        <c:scaling>
          <c:orientation val="minMax"/>
          <c:max val="1"/>
          <c:min val="0"/>
        </c:scaling>
        <c:delete val="0"/>
        <c:axPos val="b"/>
        <c:majorGridlines>
          <c:spPr>
            <a:ln w="12700">
              <a:solidFill>
                <a:srgbClr val="C0C0C0"/>
              </a:solidFill>
            </a:ln>
          </c:spPr>
        </c:majorGridlines>
        <c:numFmt formatCode="0%" sourceLinked="1"/>
        <c:majorTickMark val="out"/>
        <c:minorTickMark val="none"/>
        <c:tickLblPos val="nextTo"/>
        <c:spPr>
          <a:ln w="38100">
            <a:solidFill>
              <a:srgbClr val="C0C0C0"/>
            </a:solidFill>
          </a:ln>
        </c:spPr>
        <c:txPr>
          <a:bodyPr/>
          <a:lstStyle/>
          <a:p>
            <a:pPr>
              <a:defRPr sz="900" baseline="0">
                <a:latin typeface="Arial" pitchFamily="34" charset="0"/>
              </a:defRPr>
            </a:pPr>
            <a:endParaRPr lang="en-US"/>
          </a:p>
        </c:txPr>
        <c:crossAx val="269713168"/>
        <c:crosses val="autoZero"/>
        <c:crossBetween val="between"/>
        <c:majorUnit val="0.2"/>
      </c:valAx>
      <c:spPr>
        <a:ln w="12700">
          <a:solidFill>
            <a:srgbClr val="C0C0C0"/>
          </a:solidFill>
        </a:ln>
      </c:spPr>
    </c:plotArea>
    <c:legend>
      <c:legendPos val="b"/>
      <c:overlay val="0"/>
      <c:txPr>
        <a:bodyPr/>
        <a:lstStyle/>
        <a:p>
          <a:pPr>
            <a:defRPr sz="900" baseline="0">
              <a:latin typeface="Arial" pitchFamily="34" charset="0"/>
            </a:defRPr>
          </a:pPr>
          <a:endParaRPr lang="en-US"/>
        </a:p>
      </c:txPr>
    </c:legend>
    <c:plotVisOnly val="1"/>
    <c:dispBlanksAs val="gap"/>
    <c:showDLblsOverMax val="0"/>
  </c:chart>
  <c:spPr>
    <a:ln w="19050">
      <a:solidFill>
        <a:srgbClr val="C0C0C0"/>
      </a:solidFill>
    </a:ln>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179214440300225"/>
          <c:y val="3.6375661375661374E-2"/>
          <c:w val="0.76343452134272693"/>
          <c:h val="0.77587645294338203"/>
        </c:manualLayout>
      </c:layout>
      <c:barChart>
        <c:barDir val="bar"/>
        <c:grouping val="percentStacked"/>
        <c:varyColors val="0"/>
        <c:ser>
          <c:idx val="0"/>
          <c:order val="0"/>
          <c:tx>
            <c:strRef>
              <c:f>Sheet1!$B$1</c:f>
              <c:strCache>
                <c:ptCount val="1"/>
                <c:pt idx="0">
                  <c:v>I have used this service</c:v>
                </c:pt>
              </c:strCache>
            </c:strRef>
          </c:tx>
          <c:spPr>
            <a:gradFill flip="none" rotWithShape="1">
              <a:gsLst>
                <a:gs pos="50000">
                  <a:srgbClr val="000080"/>
                </a:gs>
                <a:gs pos="0">
                  <a:srgbClr val="000080">
                    <a:shade val="20000"/>
                  </a:srgbClr>
                </a:gs>
                <a:gs pos="100000">
                  <a:srgbClr val="000080">
                    <a:shade val="20000"/>
                  </a:srgbClr>
                </a:gs>
              </a:gsLst>
              <a:lin ang="16200000" scaled="1"/>
              <a:tileRect/>
            </a:gradFill>
          </c:spPr>
          <c:invertIfNegative val="0"/>
          <c:dLbls>
            <c:spPr>
              <a:noFill/>
              <a:ln>
                <a:noFill/>
              </a:ln>
              <a:effectLst/>
            </c:spPr>
            <c:txPr>
              <a:bodyPr/>
              <a:lstStyle/>
              <a:p>
                <a:pPr>
                  <a:defRPr sz="1000" b="1" baseline="0">
                    <a:solidFill>
                      <a:srgbClr val="FFFFFF"/>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Veterans Crisis Line (VCL)</c:v>
                </c:pt>
                <c:pt idx="1">
                  <c:v>Military Crisis Line (MCL)</c:v>
                </c:pt>
                <c:pt idx="2">
                  <c:v>National Suicide Prevention Lifeline</c:v>
                </c:pt>
                <c:pt idx="3">
                  <c:v>DSTRESS Line (of Marine Corps members only)</c:v>
                </c:pt>
                <c:pt idx="4">
                  <c:v>Military &amp; Family Life Counseling (MFLC) Program</c:v>
                </c:pt>
                <c:pt idx="5">
                  <c:v>Military OneSource</c:v>
                </c:pt>
              </c:strCache>
            </c:strRef>
          </c:cat>
          <c:val>
            <c:numRef>
              <c:f>Sheet1!$B$2:$B$7</c:f>
              <c:numCache>
                <c:formatCode>General</c:formatCode>
                <c:ptCount val="6"/>
                <c:pt idx="0">
                  <c:v>1</c:v>
                </c:pt>
                <c:pt idx="1">
                  <c:v>1</c:v>
                </c:pt>
                <c:pt idx="2">
                  <c:v>1</c:v>
                </c:pt>
                <c:pt idx="3">
                  <c:v>2</c:v>
                </c:pt>
                <c:pt idx="4">
                  <c:v>8</c:v>
                </c:pt>
                <c:pt idx="5">
                  <c:v>16</c:v>
                </c:pt>
              </c:numCache>
            </c:numRef>
          </c:val>
          <c:extLst>
            <c:ext xmlns:c16="http://schemas.microsoft.com/office/drawing/2014/chart" uri="{C3380CC4-5D6E-409C-BE32-E72D297353CC}">
              <c16:uniqueId val="{00000000-F712-4D99-AEFA-732CC4AEDC39}"/>
            </c:ext>
          </c:extLst>
        </c:ser>
        <c:ser>
          <c:idx val="1"/>
          <c:order val="1"/>
          <c:tx>
            <c:strRef>
              <c:f>Sheet1!$C$1</c:f>
              <c:strCache>
                <c:ptCount val="1"/>
                <c:pt idx="0">
                  <c:v>I know what this service is but have not used it</c:v>
                </c:pt>
              </c:strCache>
            </c:strRef>
          </c:tx>
          <c:spPr>
            <a:gradFill flip="none" rotWithShape="1">
              <a:gsLst>
                <a:gs pos="50000">
                  <a:srgbClr val="0000FF"/>
                </a:gs>
                <a:gs pos="0">
                  <a:srgbClr val="0000FF">
                    <a:shade val="20000"/>
                  </a:srgbClr>
                </a:gs>
                <a:gs pos="100000">
                  <a:srgbClr val="0000FF">
                    <a:shade val="20000"/>
                  </a:srgbClr>
                </a:gs>
              </a:gsLst>
              <a:lin ang="16200000" scaled="1"/>
              <a:tileRect/>
            </a:gradFill>
          </c:spPr>
          <c:invertIfNegative val="0"/>
          <c:dLbls>
            <c:dLbl>
              <c:idx val="0"/>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D38-456E-AFC4-49861588F564}"/>
                </c:ext>
              </c:extLst>
            </c:dLbl>
            <c:dLbl>
              <c:idx val="1"/>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D38-456E-AFC4-49861588F564}"/>
                </c:ext>
              </c:extLst>
            </c:dLbl>
            <c:dLbl>
              <c:idx val="2"/>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5D38-456E-AFC4-49861588F564}"/>
                </c:ext>
              </c:extLst>
            </c:dLbl>
            <c:dLbl>
              <c:idx val="3"/>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5D38-456E-AFC4-49861588F564}"/>
                </c:ext>
              </c:extLst>
            </c:dLbl>
            <c:dLbl>
              <c:idx val="4"/>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5D38-456E-AFC4-49861588F564}"/>
                </c:ext>
              </c:extLst>
            </c:dLbl>
            <c:dLbl>
              <c:idx val="5"/>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5D38-456E-AFC4-49861588F564}"/>
                </c:ext>
              </c:extLst>
            </c:dLbl>
            <c:spPr>
              <a:noFill/>
              <a:ln>
                <a:noFill/>
              </a:ln>
              <a:effectLst/>
            </c:spPr>
            <c:txPr>
              <a:bodyPr/>
              <a:lstStyle/>
              <a:p>
                <a:pPr>
                  <a:defRPr sz="1000" b="1" baseline="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Veterans Crisis Line (VCL)</c:v>
                </c:pt>
                <c:pt idx="1">
                  <c:v>Military Crisis Line (MCL)</c:v>
                </c:pt>
                <c:pt idx="2">
                  <c:v>National Suicide Prevention Lifeline</c:v>
                </c:pt>
                <c:pt idx="3">
                  <c:v>DSTRESS Line (of Marine Corps members only)</c:v>
                </c:pt>
                <c:pt idx="4">
                  <c:v>Military &amp; Family Life Counseling (MFLC) Program</c:v>
                </c:pt>
                <c:pt idx="5">
                  <c:v>Military OneSource</c:v>
                </c:pt>
              </c:strCache>
            </c:strRef>
          </c:cat>
          <c:val>
            <c:numRef>
              <c:f>Sheet1!$C$2:$C$7</c:f>
              <c:numCache>
                <c:formatCode>General</c:formatCode>
                <c:ptCount val="6"/>
                <c:pt idx="0">
                  <c:v>49</c:v>
                </c:pt>
                <c:pt idx="1">
                  <c:v>53</c:v>
                </c:pt>
                <c:pt idx="2">
                  <c:v>77</c:v>
                </c:pt>
                <c:pt idx="3">
                  <c:v>79</c:v>
                </c:pt>
                <c:pt idx="4">
                  <c:v>63</c:v>
                </c:pt>
                <c:pt idx="5">
                  <c:v>65</c:v>
                </c:pt>
              </c:numCache>
            </c:numRef>
          </c:val>
          <c:extLst>
            <c:ext xmlns:c16="http://schemas.microsoft.com/office/drawing/2014/chart" uri="{C3380CC4-5D6E-409C-BE32-E72D297353CC}">
              <c16:uniqueId val="{00000007-F712-4D99-AEFA-732CC4AEDC39}"/>
            </c:ext>
          </c:extLst>
        </c:ser>
        <c:ser>
          <c:idx val="2"/>
          <c:order val="2"/>
          <c:tx>
            <c:strRef>
              <c:f>Sheet1!$D$1</c:f>
              <c:strCache>
                <c:ptCount val="1"/>
                <c:pt idx="0">
                  <c:v>I have heard of this service but not what it is</c:v>
                </c:pt>
              </c:strCache>
            </c:strRef>
          </c:tx>
          <c:spPr>
            <a:gradFill flip="none" rotWithShape="1">
              <a:gsLst>
                <a:gs pos="50000">
                  <a:srgbClr val="00CCFF"/>
                </a:gs>
                <a:gs pos="0">
                  <a:srgbClr val="00CCFF">
                    <a:shade val="20000"/>
                  </a:srgbClr>
                </a:gs>
                <a:gs pos="100000">
                  <a:srgbClr val="00CCFF">
                    <a:shade val="20000"/>
                  </a:srgbClr>
                </a:gs>
              </a:gsLst>
              <a:lin ang="16200000" scaled="1"/>
              <a:tileRect/>
            </a:gradFill>
          </c:spPr>
          <c:invertIfNegative val="0"/>
          <c:dLbls>
            <c:dLbl>
              <c:idx val="0"/>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6-5D38-456E-AFC4-49861588F564}"/>
                </c:ext>
              </c:extLst>
            </c:dLbl>
            <c:dLbl>
              <c:idx val="1"/>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7-5D38-456E-AFC4-49861588F564}"/>
                </c:ext>
              </c:extLst>
            </c:dLbl>
            <c:dLbl>
              <c:idx val="2"/>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8-5D38-456E-AFC4-49861588F564}"/>
                </c:ext>
              </c:extLst>
            </c:dLbl>
            <c:dLbl>
              <c:idx val="3"/>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9-5D38-456E-AFC4-49861588F564}"/>
                </c:ext>
              </c:extLst>
            </c:dLbl>
            <c:dLbl>
              <c:idx val="4"/>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A-5D38-456E-AFC4-49861588F564}"/>
                </c:ext>
              </c:extLst>
            </c:dLbl>
            <c:dLbl>
              <c:idx val="5"/>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B-5D38-456E-AFC4-49861588F564}"/>
                </c:ext>
              </c:extLst>
            </c:dLbl>
            <c:spPr>
              <a:noFill/>
              <a:ln>
                <a:noFill/>
              </a:ln>
              <a:effectLst/>
            </c:spPr>
            <c:txPr>
              <a:bodyPr/>
              <a:lstStyle/>
              <a:p>
                <a:pPr>
                  <a:defRPr sz="1000" b="1"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Veterans Crisis Line (VCL)</c:v>
                </c:pt>
                <c:pt idx="1">
                  <c:v>Military Crisis Line (MCL)</c:v>
                </c:pt>
                <c:pt idx="2">
                  <c:v>National Suicide Prevention Lifeline</c:v>
                </c:pt>
                <c:pt idx="3">
                  <c:v>DSTRESS Line (of Marine Corps members only)</c:v>
                </c:pt>
                <c:pt idx="4">
                  <c:v>Military &amp; Family Life Counseling (MFLC) Program</c:v>
                </c:pt>
                <c:pt idx="5">
                  <c:v>Military OneSource</c:v>
                </c:pt>
              </c:strCache>
            </c:strRef>
          </c:cat>
          <c:val>
            <c:numRef>
              <c:f>Sheet1!$D$2:$D$7</c:f>
              <c:numCache>
                <c:formatCode>General</c:formatCode>
                <c:ptCount val="6"/>
                <c:pt idx="0">
                  <c:v>15</c:v>
                </c:pt>
                <c:pt idx="1">
                  <c:v>14</c:v>
                </c:pt>
                <c:pt idx="2">
                  <c:v>11</c:v>
                </c:pt>
                <c:pt idx="3">
                  <c:v>10</c:v>
                </c:pt>
                <c:pt idx="4">
                  <c:v>11</c:v>
                </c:pt>
                <c:pt idx="5">
                  <c:v>12</c:v>
                </c:pt>
              </c:numCache>
            </c:numRef>
          </c:val>
          <c:extLst>
            <c:ext xmlns:c16="http://schemas.microsoft.com/office/drawing/2014/chart" uri="{C3380CC4-5D6E-409C-BE32-E72D297353CC}">
              <c16:uniqueId val="{0000000E-F712-4D99-AEFA-732CC4AEDC39}"/>
            </c:ext>
          </c:extLst>
        </c:ser>
        <c:ser>
          <c:idx val="3"/>
          <c:order val="3"/>
          <c:tx>
            <c:strRef>
              <c:f>Sheet1!$E$1</c:f>
              <c:strCache>
                <c:ptCount val="1"/>
                <c:pt idx="0">
                  <c:v>I never heard of this service</c:v>
                </c:pt>
              </c:strCache>
            </c:strRef>
          </c:tx>
          <c:spPr>
            <a:gradFill flip="none" rotWithShape="1">
              <a:gsLst>
                <a:gs pos="50000">
                  <a:srgbClr val="CCFFFF"/>
                </a:gs>
                <a:gs pos="0">
                  <a:srgbClr val="CCFFFF">
                    <a:shade val="20000"/>
                  </a:srgbClr>
                </a:gs>
                <a:gs pos="100000">
                  <a:srgbClr val="CCFFFF">
                    <a:shade val="20000"/>
                  </a:srgbClr>
                </a:gs>
              </a:gsLst>
              <a:lin ang="16200000" scaled="1"/>
              <a:tileRect/>
            </a:gradFill>
          </c:spPr>
          <c:invertIfNegative val="0"/>
          <c:dLbls>
            <c:dLbl>
              <c:idx val="0"/>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C-5D38-456E-AFC4-49861588F564}"/>
                </c:ext>
              </c:extLst>
            </c:dLbl>
            <c:dLbl>
              <c:idx val="1"/>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D-5D38-456E-AFC4-49861588F564}"/>
                </c:ext>
              </c:extLst>
            </c:dLbl>
            <c:dLbl>
              <c:idx val="2"/>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E-5D38-456E-AFC4-49861588F564}"/>
                </c:ext>
              </c:extLst>
            </c:dLbl>
            <c:dLbl>
              <c:idx val="3"/>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5D38-456E-AFC4-49861588F564}"/>
                </c:ext>
              </c:extLst>
            </c:dLbl>
            <c:dLbl>
              <c:idx val="4"/>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10-5D38-456E-AFC4-49861588F564}"/>
                </c:ext>
              </c:extLst>
            </c:dLbl>
            <c:dLbl>
              <c:idx val="5"/>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11-5D38-456E-AFC4-49861588F564}"/>
                </c:ext>
              </c:extLst>
            </c:dLbl>
            <c:spPr>
              <a:noFill/>
              <a:ln>
                <a:noFill/>
              </a:ln>
              <a:effectLst/>
            </c:spPr>
            <c:txPr>
              <a:bodyPr/>
              <a:lstStyle/>
              <a:p>
                <a:pPr>
                  <a:defRPr sz="1000" b="1" baseline="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Veterans Crisis Line (VCL)</c:v>
                </c:pt>
                <c:pt idx="1">
                  <c:v>Military Crisis Line (MCL)</c:v>
                </c:pt>
                <c:pt idx="2">
                  <c:v>National Suicide Prevention Lifeline</c:v>
                </c:pt>
                <c:pt idx="3">
                  <c:v>DSTRESS Line (of Marine Corps members only)</c:v>
                </c:pt>
                <c:pt idx="4">
                  <c:v>Military &amp; Family Life Counseling (MFLC) Program</c:v>
                </c:pt>
                <c:pt idx="5">
                  <c:v>Military OneSource</c:v>
                </c:pt>
              </c:strCache>
            </c:strRef>
          </c:cat>
          <c:val>
            <c:numRef>
              <c:f>Sheet1!$E$2:$E$7</c:f>
              <c:numCache>
                <c:formatCode>General</c:formatCode>
                <c:ptCount val="6"/>
                <c:pt idx="0">
                  <c:v>36</c:v>
                </c:pt>
                <c:pt idx="1">
                  <c:v>32</c:v>
                </c:pt>
                <c:pt idx="2">
                  <c:v>11</c:v>
                </c:pt>
                <c:pt idx="3">
                  <c:v>8</c:v>
                </c:pt>
                <c:pt idx="4">
                  <c:v>18</c:v>
                </c:pt>
                <c:pt idx="5">
                  <c:v>8</c:v>
                </c:pt>
              </c:numCache>
            </c:numRef>
          </c:val>
          <c:extLst>
            <c:ext xmlns:c16="http://schemas.microsoft.com/office/drawing/2014/chart" uri="{C3380CC4-5D6E-409C-BE32-E72D297353CC}">
              <c16:uniqueId val="{00000015-F712-4D99-AEFA-732CC4AEDC39}"/>
            </c:ext>
          </c:extLst>
        </c:ser>
        <c:dLbls>
          <c:showLegendKey val="0"/>
          <c:showVal val="0"/>
          <c:showCatName val="0"/>
          <c:showSerName val="0"/>
          <c:showPercent val="0"/>
          <c:showBubbleSize val="0"/>
        </c:dLbls>
        <c:gapWidth val="50"/>
        <c:overlap val="100"/>
        <c:axId val="269715520"/>
        <c:axId val="271440760"/>
      </c:barChart>
      <c:catAx>
        <c:axId val="269715520"/>
        <c:scaling>
          <c:orientation val="minMax"/>
        </c:scaling>
        <c:delete val="0"/>
        <c:axPos val="l"/>
        <c:numFmt formatCode="General" sourceLinked="0"/>
        <c:majorTickMark val="out"/>
        <c:minorTickMark val="none"/>
        <c:tickLblPos val="nextTo"/>
        <c:txPr>
          <a:bodyPr/>
          <a:lstStyle/>
          <a:p>
            <a:pPr>
              <a:defRPr sz="1000" baseline="0">
                <a:solidFill>
                  <a:srgbClr val="000000"/>
                </a:solidFill>
                <a:latin typeface="Arial" pitchFamily="34" charset="0"/>
              </a:defRPr>
            </a:pPr>
            <a:endParaRPr lang="en-US"/>
          </a:p>
        </c:txPr>
        <c:crossAx val="271440760"/>
        <c:crosses val="autoZero"/>
        <c:auto val="1"/>
        <c:lblAlgn val="ctr"/>
        <c:lblOffset val="100"/>
        <c:tickLblSkip val="1"/>
        <c:noMultiLvlLbl val="0"/>
      </c:catAx>
      <c:valAx>
        <c:axId val="271440760"/>
        <c:scaling>
          <c:orientation val="minMax"/>
          <c:max val="1"/>
          <c:min val="0"/>
        </c:scaling>
        <c:delete val="0"/>
        <c:axPos val="b"/>
        <c:majorGridlines>
          <c:spPr>
            <a:ln w="12700">
              <a:solidFill>
                <a:srgbClr val="C0C0C0"/>
              </a:solidFill>
            </a:ln>
          </c:spPr>
        </c:majorGridlines>
        <c:numFmt formatCode="0%" sourceLinked="1"/>
        <c:majorTickMark val="out"/>
        <c:minorTickMark val="none"/>
        <c:tickLblPos val="nextTo"/>
        <c:spPr>
          <a:ln w="38100">
            <a:solidFill>
              <a:srgbClr val="C0C0C0"/>
            </a:solidFill>
          </a:ln>
        </c:spPr>
        <c:txPr>
          <a:bodyPr/>
          <a:lstStyle/>
          <a:p>
            <a:pPr>
              <a:defRPr sz="900" baseline="0">
                <a:latin typeface="Arial" pitchFamily="34" charset="0"/>
              </a:defRPr>
            </a:pPr>
            <a:endParaRPr lang="en-US"/>
          </a:p>
        </c:txPr>
        <c:crossAx val="269715520"/>
        <c:crosses val="autoZero"/>
        <c:crossBetween val="between"/>
        <c:majorUnit val="0.2"/>
      </c:valAx>
      <c:spPr>
        <a:ln w="12700">
          <a:solidFill>
            <a:srgbClr val="C0C0C0"/>
          </a:solidFill>
        </a:ln>
      </c:spPr>
    </c:plotArea>
    <c:legend>
      <c:legendPos val="b"/>
      <c:overlay val="0"/>
      <c:txPr>
        <a:bodyPr/>
        <a:lstStyle/>
        <a:p>
          <a:pPr>
            <a:defRPr sz="900" baseline="0">
              <a:latin typeface="Arial" pitchFamily="34" charset="0"/>
            </a:defRPr>
          </a:pPr>
          <a:endParaRPr lang="en-US"/>
        </a:p>
      </c:txPr>
    </c:legend>
    <c:plotVisOnly val="1"/>
    <c:dispBlanksAs val="gap"/>
    <c:showDLblsOverMax val="0"/>
  </c:chart>
  <c:spPr>
    <a:ln w="19050">
      <a:solidFill>
        <a:srgbClr val="C0C0C0"/>
      </a:solidFill>
    </a:ln>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079799235621866"/>
          <c:y val="4.8548602757582875E-2"/>
          <c:w val="0.74589066169360418"/>
          <c:h val="0.77587645294338203"/>
        </c:manualLayout>
      </c:layout>
      <c:barChart>
        <c:barDir val="bar"/>
        <c:grouping val="percentStacked"/>
        <c:varyColors val="0"/>
        <c:ser>
          <c:idx val="0"/>
          <c:order val="0"/>
          <c:tx>
            <c:strRef>
              <c:f>Sheet1!$B$1</c:f>
              <c:strCache>
                <c:ptCount val="1"/>
                <c:pt idx="0">
                  <c:v>Need more</c:v>
                </c:pt>
              </c:strCache>
            </c:strRef>
          </c:tx>
          <c:spPr>
            <a:gradFill flip="none" rotWithShape="1">
              <a:gsLst>
                <a:gs pos="50000">
                  <a:srgbClr val="0000FF"/>
                </a:gs>
                <a:gs pos="0">
                  <a:srgbClr val="0000FF">
                    <a:shade val="20000"/>
                  </a:srgbClr>
                </a:gs>
                <a:gs pos="100000">
                  <a:srgbClr val="0000FF">
                    <a:shade val="20000"/>
                  </a:srgbClr>
                </a:gs>
              </a:gsLst>
              <a:lin ang="16200000" scaled="1"/>
              <a:tileRect/>
            </a:gradFill>
          </c:spPr>
          <c:invertIfNegative val="0"/>
          <c:dLbls>
            <c:spPr>
              <a:noFill/>
              <a:ln>
                <a:noFill/>
              </a:ln>
              <a:effectLst/>
            </c:spPr>
            <c:txPr>
              <a:bodyPr/>
              <a:lstStyle/>
              <a:p>
                <a:pPr>
                  <a:defRPr sz="1000" b="1" baseline="0">
                    <a:solidFill>
                      <a:srgbClr val="FFFFFF"/>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Posters in work areas</c:v>
                </c:pt>
                <c:pt idx="1">
                  <c:v>Posters on local military installation</c:v>
                </c:pt>
                <c:pt idx="2">
                  <c:v>Posters in common areas</c:v>
                </c:pt>
                <c:pt idx="3">
                  <c:v>Newspapers, other than online</c:v>
                </c:pt>
                <c:pt idx="4">
                  <c:v>Online articles</c:v>
                </c:pt>
                <c:pt idx="5">
                  <c:v>Movies</c:v>
                </c:pt>
                <c:pt idx="6">
                  <c:v>Television</c:v>
                </c:pt>
                <c:pt idx="7">
                  <c:v>Social media</c:v>
                </c:pt>
              </c:strCache>
            </c:strRef>
          </c:cat>
          <c:val>
            <c:numRef>
              <c:f>Sheet1!$B$2:$B$9</c:f>
              <c:numCache>
                <c:formatCode>General</c:formatCode>
                <c:ptCount val="8"/>
                <c:pt idx="0">
                  <c:v>15</c:v>
                </c:pt>
                <c:pt idx="1">
                  <c:v>16</c:v>
                </c:pt>
                <c:pt idx="2">
                  <c:v>17</c:v>
                </c:pt>
                <c:pt idx="3">
                  <c:v>17</c:v>
                </c:pt>
                <c:pt idx="4">
                  <c:v>20</c:v>
                </c:pt>
                <c:pt idx="5">
                  <c:v>23</c:v>
                </c:pt>
                <c:pt idx="6">
                  <c:v>25</c:v>
                </c:pt>
                <c:pt idx="7">
                  <c:v>27</c:v>
                </c:pt>
              </c:numCache>
            </c:numRef>
          </c:val>
          <c:extLst>
            <c:ext xmlns:c16="http://schemas.microsoft.com/office/drawing/2014/chart" uri="{C3380CC4-5D6E-409C-BE32-E72D297353CC}">
              <c16:uniqueId val="{00000000-1DEA-48C9-A9B2-AD0C10E1932F}"/>
            </c:ext>
          </c:extLst>
        </c:ser>
        <c:ser>
          <c:idx val="1"/>
          <c:order val="1"/>
          <c:tx>
            <c:strRef>
              <c:f>Sheet1!$C$1</c:f>
              <c:strCache>
                <c:ptCount val="1"/>
                <c:pt idx="0">
                  <c:v>About right</c:v>
                </c:pt>
              </c:strCache>
            </c:strRef>
          </c:tx>
          <c:spPr>
            <a:gradFill flip="none" rotWithShape="1">
              <a:gsLst>
                <a:gs pos="50000">
                  <a:srgbClr val="FFFF00"/>
                </a:gs>
                <a:gs pos="0">
                  <a:srgbClr val="FFFF00">
                    <a:shade val="20000"/>
                  </a:srgbClr>
                </a:gs>
                <a:gs pos="100000">
                  <a:srgbClr val="FFFF00">
                    <a:shade val="20000"/>
                  </a:srgbClr>
                </a:gs>
              </a:gsLst>
              <a:lin ang="16200000" scaled="1"/>
              <a:tileRect/>
            </a:gradFill>
          </c:spPr>
          <c:invertIfNegative val="0"/>
          <c:dLbls>
            <c:dLbl>
              <c:idx val="0"/>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C10-4F63-9D77-6178C00E3DC9}"/>
                </c:ext>
              </c:extLst>
            </c:dLbl>
            <c:dLbl>
              <c:idx val="1"/>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C10-4F63-9D77-6178C00E3DC9}"/>
                </c:ext>
              </c:extLst>
            </c:dLbl>
            <c:dLbl>
              <c:idx val="2"/>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0C10-4F63-9D77-6178C00E3DC9}"/>
                </c:ext>
              </c:extLst>
            </c:dLbl>
            <c:dLbl>
              <c:idx val="3"/>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0C10-4F63-9D77-6178C00E3DC9}"/>
                </c:ext>
              </c:extLst>
            </c:dLbl>
            <c:dLbl>
              <c:idx val="4"/>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0C10-4F63-9D77-6178C00E3DC9}"/>
                </c:ext>
              </c:extLst>
            </c:dLbl>
            <c:dLbl>
              <c:idx val="5"/>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0C10-4F63-9D77-6178C00E3DC9}"/>
                </c:ext>
              </c:extLst>
            </c:dLbl>
            <c:dLbl>
              <c:idx val="6"/>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6-0C10-4F63-9D77-6178C00E3DC9}"/>
                </c:ext>
              </c:extLst>
            </c:dLbl>
            <c:dLbl>
              <c:idx val="7"/>
              <c:spPr/>
              <c:txPr>
                <a:bodyPr/>
                <a:lstStyle/>
                <a:p>
                  <a:pPr>
                    <a:defRPr sz="1000" b="1" baseline="0">
                      <a:solidFill>
                        <a:srgbClr val="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7-0C10-4F63-9D77-6178C00E3DC9}"/>
                </c:ext>
              </c:extLst>
            </c:dLbl>
            <c:spPr>
              <a:noFill/>
              <a:ln>
                <a:noFill/>
              </a:ln>
              <a:effectLst/>
            </c:spPr>
            <c:txPr>
              <a:bodyPr/>
              <a:lstStyle/>
              <a:p>
                <a:pPr>
                  <a:defRPr sz="1000" b="1" baseline="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Posters in work areas</c:v>
                </c:pt>
                <c:pt idx="1">
                  <c:v>Posters on local military installation</c:v>
                </c:pt>
                <c:pt idx="2">
                  <c:v>Posters in common areas</c:v>
                </c:pt>
                <c:pt idx="3">
                  <c:v>Newspapers, other than online</c:v>
                </c:pt>
                <c:pt idx="4">
                  <c:v>Online articles</c:v>
                </c:pt>
                <c:pt idx="5">
                  <c:v>Movies</c:v>
                </c:pt>
                <c:pt idx="6">
                  <c:v>Television</c:v>
                </c:pt>
                <c:pt idx="7">
                  <c:v>Social media</c:v>
                </c:pt>
              </c:strCache>
            </c:strRef>
          </c:cat>
          <c:val>
            <c:numRef>
              <c:f>Sheet1!$C$2:$C$9</c:f>
              <c:numCache>
                <c:formatCode>General</c:formatCode>
                <c:ptCount val="8"/>
                <c:pt idx="0">
                  <c:v>69</c:v>
                </c:pt>
                <c:pt idx="1">
                  <c:v>71</c:v>
                </c:pt>
                <c:pt idx="2">
                  <c:v>70</c:v>
                </c:pt>
                <c:pt idx="3">
                  <c:v>71</c:v>
                </c:pt>
                <c:pt idx="4">
                  <c:v>69</c:v>
                </c:pt>
                <c:pt idx="5">
                  <c:v>64</c:v>
                </c:pt>
                <c:pt idx="6">
                  <c:v>63</c:v>
                </c:pt>
                <c:pt idx="7">
                  <c:v>62</c:v>
                </c:pt>
              </c:numCache>
            </c:numRef>
          </c:val>
          <c:extLst>
            <c:ext xmlns:c16="http://schemas.microsoft.com/office/drawing/2014/chart" uri="{C3380CC4-5D6E-409C-BE32-E72D297353CC}">
              <c16:uniqueId val="{00000009-1DEA-48C9-A9B2-AD0C10E1932F}"/>
            </c:ext>
          </c:extLst>
        </c:ser>
        <c:ser>
          <c:idx val="2"/>
          <c:order val="2"/>
          <c:tx>
            <c:strRef>
              <c:f>Sheet1!$D$1</c:f>
              <c:strCache>
                <c:ptCount val="1"/>
                <c:pt idx="0">
                  <c:v>Need less</c:v>
                </c:pt>
              </c:strCache>
            </c:strRef>
          </c:tx>
          <c:spPr>
            <a:gradFill flip="none" rotWithShape="1">
              <a:gsLst>
                <a:gs pos="50000">
                  <a:srgbClr val="800080"/>
                </a:gs>
                <a:gs pos="0">
                  <a:srgbClr val="800080">
                    <a:shade val="20000"/>
                  </a:srgbClr>
                </a:gs>
                <a:gs pos="100000">
                  <a:srgbClr val="800080">
                    <a:shade val="20000"/>
                  </a:srgbClr>
                </a:gs>
              </a:gsLst>
              <a:lin ang="16200000" scaled="1"/>
              <a:tileRect/>
            </a:gradFill>
          </c:spPr>
          <c:invertIfNegative val="0"/>
          <c:dLbls>
            <c:dLbl>
              <c:idx val="0"/>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8-0C10-4F63-9D77-6178C00E3DC9}"/>
                </c:ext>
              </c:extLst>
            </c:dLbl>
            <c:dLbl>
              <c:idx val="1"/>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9-0C10-4F63-9D77-6178C00E3DC9}"/>
                </c:ext>
              </c:extLst>
            </c:dLbl>
            <c:dLbl>
              <c:idx val="2"/>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A-0C10-4F63-9D77-6178C00E3DC9}"/>
                </c:ext>
              </c:extLst>
            </c:dLbl>
            <c:dLbl>
              <c:idx val="3"/>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B-0C10-4F63-9D77-6178C00E3DC9}"/>
                </c:ext>
              </c:extLst>
            </c:dLbl>
            <c:dLbl>
              <c:idx val="4"/>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C-0C10-4F63-9D77-6178C00E3DC9}"/>
                </c:ext>
              </c:extLst>
            </c:dLbl>
            <c:dLbl>
              <c:idx val="5"/>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D-0C10-4F63-9D77-6178C00E3DC9}"/>
                </c:ext>
              </c:extLst>
            </c:dLbl>
            <c:dLbl>
              <c:idx val="6"/>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E-0C10-4F63-9D77-6178C00E3DC9}"/>
                </c:ext>
              </c:extLst>
            </c:dLbl>
            <c:dLbl>
              <c:idx val="7"/>
              <c:spPr/>
              <c:txPr>
                <a:bodyPr/>
                <a:lstStyle/>
                <a:p>
                  <a:pPr>
                    <a:defRPr sz="1000" b="1" baseline="0">
                      <a:solidFill>
                        <a:srgbClr val="FFFFFF"/>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0C10-4F63-9D77-6178C00E3DC9}"/>
                </c:ext>
              </c:extLst>
            </c:dLbl>
            <c:spPr>
              <a:noFill/>
              <a:ln>
                <a:noFill/>
              </a:ln>
              <a:effectLst/>
            </c:spPr>
            <c:txPr>
              <a:bodyPr/>
              <a:lstStyle/>
              <a:p>
                <a:pPr>
                  <a:defRPr sz="1000" b="1"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Posters in work areas</c:v>
                </c:pt>
                <c:pt idx="1">
                  <c:v>Posters on local military installation</c:v>
                </c:pt>
                <c:pt idx="2">
                  <c:v>Posters in common areas</c:v>
                </c:pt>
                <c:pt idx="3">
                  <c:v>Newspapers, other than online</c:v>
                </c:pt>
                <c:pt idx="4">
                  <c:v>Online articles</c:v>
                </c:pt>
                <c:pt idx="5">
                  <c:v>Movies</c:v>
                </c:pt>
                <c:pt idx="6">
                  <c:v>Television</c:v>
                </c:pt>
                <c:pt idx="7">
                  <c:v>Social media</c:v>
                </c:pt>
              </c:strCache>
            </c:strRef>
          </c:cat>
          <c:val>
            <c:numRef>
              <c:f>Sheet1!$D$2:$D$9</c:f>
              <c:numCache>
                <c:formatCode>General</c:formatCode>
                <c:ptCount val="8"/>
                <c:pt idx="0">
                  <c:v>16</c:v>
                </c:pt>
                <c:pt idx="1">
                  <c:v>14</c:v>
                </c:pt>
                <c:pt idx="2">
                  <c:v>13</c:v>
                </c:pt>
                <c:pt idx="3">
                  <c:v>12</c:v>
                </c:pt>
                <c:pt idx="4">
                  <c:v>11</c:v>
                </c:pt>
                <c:pt idx="5">
                  <c:v>14</c:v>
                </c:pt>
                <c:pt idx="6">
                  <c:v>12</c:v>
                </c:pt>
                <c:pt idx="7">
                  <c:v>11</c:v>
                </c:pt>
              </c:numCache>
            </c:numRef>
          </c:val>
          <c:extLst>
            <c:ext xmlns:c16="http://schemas.microsoft.com/office/drawing/2014/chart" uri="{C3380CC4-5D6E-409C-BE32-E72D297353CC}">
              <c16:uniqueId val="{00000012-1DEA-48C9-A9B2-AD0C10E1932F}"/>
            </c:ext>
          </c:extLst>
        </c:ser>
        <c:dLbls>
          <c:showLegendKey val="0"/>
          <c:showVal val="0"/>
          <c:showCatName val="0"/>
          <c:showSerName val="0"/>
          <c:showPercent val="0"/>
          <c:showBubbleSize val="0"/>
        </c:dLbls>
        <c:gapWidth val="50"/>
        <c:overlap val="100"/>
        <c:axId val="271442328"/>
        <c:axId val="271442720"/>
      </c:barChart>
      <c:catAx>
        <c:axId val="271442328"/>
        <c:scaling>
          <c:orientation val="minMax"/>
        </c:scaling>
        <c:delete val="0"/>
        <c:axPos val="l"/>
        <c:numFmt formatCode="General" sourceLinked="0"/>
        <c:majorTickMark val="out"/>
        <c:minorTickMark val="none"/>
        <c:tickLblPos val="nextTo"/>
        <c:txPr>
          <a:bodyPr/>
          <a:lstStyle/>
          <a:p>
            <a:pPr>
              <a:defRPr sz="1000" baseline="0">
                <a:solidFill>
                  <a:srgbClr val="000000"/>
                </a:solidFill>
                <a:latin typeface="Arial" pitchFamily="34" charset="0"/>
              </a:defRPr>
            </a:pPr>
            <a:endParaRPr lang="en-US"/>
          </a:p>
        </c:txPr>
        <c:crossAx val="271442720"/>
        <c:crosses val="autoZero"/>
        <c:auto val="1"/>
        <c:lblAlgn val="ctr"/>
        <c:lblOffset val="100"/>
        <c:tickLblSkip val="1"/>
        <c:noMultiLvlLbl val="0"/>
      </c:catAx>
      <c:valAx>
        <c:axId val="271442720"/>
        <c:scaling>
          <c:orientation val="minMax"/>
          <c:max val="1"/>
          <c:min val="0"/>
        </c:scaling>
        <c:delete val="0"/>
        <c:axPos val="b"/>
        <c:majorGridlines>
          <c:spPr>
            <a:ln w="12700">
              <a:solidFill>
                <a:srgbClr val="C0C0C0"/>
              </a:solidFill>
            </a:ln>
          </c:spPr>
        </c:majorGridlines>
        <c:numFmt formatCode="0%" sourceLinked="1"/>
        <c:majorTickMark val="out"/>
        <c:minorTickMark val="none"/>
        <c:tickLblPos val="nextTo"/>
        <c:spPr>
          <a:ln w="38100">
            <a:solidFill>
              <a:srgbClr val="C0C0C0"/>
            </a:solidFill>
          </a:ln>
        </c:spPr>
        <c:txPr>
          <a:bodyPr/>
          <a:lstStyle/>
          <a:p>
            <a:pPr>
              <a:defRPr sz="900" baseline="0">
                <a:latin typeface="Arial" pitchFamily="34" charset="0"/>
              </a:defRPr>
            </a:pPr>
            <a:endParaRPr lang="en-US"/>
          </a:p>
        </c:txPr>
        <c:crossAx val="271442328"/>
        <c:crosses val="autoZero"/>
        <c:crossBetween val="between"/>
        <c:majorUnit val="0.2"/>
      </c:valAx>
      <c:spPr>
        <a:ln w="12700">
          <a:solidFill>
            <a:srgbClr val="C0C0C0"/>
          </a:solidFill>
        </a:ln>
      </c:spPr>
    </c:plotArea>
    <c:legend>
      <c:legendPos val="b"/>
      <c:overlay val="0"/>
      <c:txPr>
        <a:bodyPr/>
        <a:lstStyle/>
        <a:p>
          <a:pPr>
            <a:defRPr sz="900" baseline="0">
              <a:latin typeface="Arial" pitchFamily="34" charset="0"/>
            </a:defRPr>
          </a:pPr>
          <a:endParaRPr lang="en-US"/>
        </a:p>
      </c:txPr>
    </c:legend>
    <c:plotVisOnly val="1"/>
    <c:dispBlanksAs val="gap"/>
    <c:showDLblsOverMax val="0"/>
  </c:chart>
  <c:spPr>
    <a:ln w="19050">
      <a:solidFill>
        <a:srgbClr val="C0C0C0"/>
      </a:solidFill>
    </a:ln>
  </c:spPr>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0.47768</cdr:x>
      <cdr:y>0.9154</cdr:y>
    </cdr:from>
    <cdr:to>
      <cdr:x>0.98938</cdr:x>
      <cdr:y>0.99394</cdr:y>
    </cdr:to>
    <cdr:sp macro="" textlink="">
      <cdr:nvSpPr>
        <cdr:cNvPr id="2" name="SC_ME"/>
        <cdr:cNvSpPr txBox="1">
          <a:spLocks xmlns:a="http://schemas.openxmlformats.org/drawingml/2006/main" noChangeArrowheads="1"/>
        </cdr:cNvSpPr>
      </cdr:nvSpPr>
      <cdr:spPr bwMode="auto">
        <a:xfrm xmlns:a="http://schemas.openxmlformats.org/drawingml/2006/main">
          <a:off x="4080029" y="2684108"/>
          <a:ext cx="4370551" cy="23030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xmlns:a="http://schemas.openxmlformats.org/drawingml/2006/main">
          <a:pPr algn="r" eaLnBrk="1" hangingPunct="1"/>
          <a:r>
            <a:rPr lang="en-US" sz="800" dirty="0"/>
            <a:t>Margins of error range from ±3% to ±4%</a:t>
          </a:r>
        </a:p>
      </cdr:txBody>
    </cdr:sp>
  </cdr:relSizeAnchor>
</c:userShapes>
</file>

<file path=ppt/drawings/drawing2.xml><?xml version="1.0" encoding="utf-8"?>
<c:userShapes xmlns:c="http://schemas.openxmlformats.org/drawingml/2006/chart">
  <cdr:relSizeAnchor xmlns:cdr="http://schemas.openxmlformats.org/drawingml/2006/chartDrawing">
    <cdr:from>
      <cdr:x>0.4883</cdr:x>
      <cdr:y>0.90197</cdr:y>
    </cdr:from>
    <cdr:to>
      <cdr:x>1</cdr:x>
      <cdr:y>1</cdr:y>
    </cdr:to>
    <cdr:sp macro="" textlink="">
      <cdr:nvSpPr>
        <cdr:cNvPr id="2" name="SC_ME"/>
        <cdr:cNvSpPr txBox="1">
          <a:spLocks xmlns:a="http://schemas.openxmlformats.org/drawingml/2006/main" noChangeArrowheads="1"/>
        </cdr:cNvSpPr>
      </cdr:nvSpPr>
      <cdr:spPr bwMode="auto">
        <a:xfrm xmlns:a="http://schemas.openxmlformats.org/drawingml/2006/main">
          <a:off x="4241800" y="2130622"/>
          <a:ext cx="4445000" cy="2315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xmlns:a="http://schemas.openxmlformats.org/drawingml/2006/main">
          <a:pPr algn="r" eaLnBrk="1" hangingPunct="1"/>
          <a:r>
            <a:rPr lang="en-US" sz="800" dirty="0"/>
            <a:t>Margins of error do not exceed ±4%</a:t>
          </a:r>
        </a:p>
      </cdr:txBody>
    </cdr:sp>
  </cdr:relSizeAnchor>
</c:userShapes>
</file>

<file path=ppt/drawings/drawing3.xml><?xml version="1.0" encoding="utf-8"?>
<c:userShapes xmlns:c="http://schemas.openxmlformats.org/drawingml/2006/chart">
  <cdr:relSizeAnchor xmlns:cdr="http://schemas.openxmlformats.org/drawingml/2006/chartDrawing">
    <cdr:from>
      <cdr:x>0.4883</cdr:x>
      <cdr:y>0.93283</cdr:y>
    </cdr:from>
    <cdr:to>
      <cdr:x>1</cdr:x>
      <cdr:y>1</cdr:y>
    </cdr:to>
    <cdr:sp macro="" textlink="">
      <cdr:nvSpPr>
        <cdr:cNvPr id="2" name="SC_ME"/>
        <cdr:cNvSpPr txBox="1">
          <a:spLocks xmlns:a="http://schemas.openxmlformats.org/drawingml/2006/main" noChangeArrowheads="1"/>
        </cdr:cNvSpPr>
      </cdr:nvSpPr>
      <cdr:spPr bwMode="auto">
        <a:xfrm xmlns:a="http://schemas.openxmlformats.org/drawingml/2006/main">
          <a:off x="4241800" y="2558934"/>
          <a:ext cx="4445000" cy="18426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r" eaLnBrk="1" hangingPunct="1"/>
          <a:r>
            <a:rPr lang="en-US" sz="800" dirty="0"/>
            <a:t>Margins of error do not exceed ±1%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3245" tIns="46623" rIns="93245" bIns="46623"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1925" y="0"/>
            <a:ext cx="3036888" cy="465138"/>
          </a:xfrm>
          <a:prstGeom prst="rect">
            <a:avLst/>
          </a:prstGeom>
        </p:spPr>
        <p:txBody>
          <a:bodyPr vert="horz" lIns="93245" tIns="46623" rIns="93245" bIns="46623" rtlCol="0"/>
          <a:lstStyle>
            <a:lvl1pPr algn="r" fontAlgn="auto">
              <a:spcBef>
                <a:spcPts val="0"/>
              </a:spcBef>
              <a:spcAft>
                <a:spcPts val="0"/>
              </a:spcAft>
              <a:defRPr sz="1200">
                <a:latin typeface="+mn-lt"/>
              </a:defRPr>
            </a:lvl1pPr>
          </a:lstStyle>
          <a:p>
            <a:pPr>
              <a:defRPr/>
            </a:pPr>
            <a:fld id="{3E045F53-59DD-47EA-8970-7F48DEDE89EB}" type="datetimeFigureOut">
              <a:rPr lang="en-US"/>
              <a:pPr>
                <a:defRPr/>
              </a:pPr>
              <a:t>8/9/2017</a:t>
            </a:fld>
            <a:endParaRPr lang="en-US" dirty="0"/>
          </a:p>
        </p:txBody>
      </p:sp>
      <p:sp>
        <p:nvSpPr>
          <p:cNvPr id="4" name="Footer Placeholder 3"/>
          <p:cNvSpPr>
            <a:spLocks noGrp="1"/>
          </p:cNvSpPr>
          <p:nvPr>
            <p:ph type="ftr" sz="quarter" idx="2"/>
          </p:nvPr>
        </p:nvSpPr>
        <p:spPr>
          <a:xfrm>
            <a:off x="0" y="8829675"/>
            <a:ext cx="3036888" cy="465138"/>
          </a:xfrm>
          <a:prstGeom prst="rect">
            <a:avLst/>
          </a:prstGeom>
        </p:spPr>
        <p:txBody>
          <a:bodyPr vert="horz" lIns="93245" tIns="46623" rIns="93245" bIns="46623"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1925" y="8829675"/>
            <a:ext cx="3036888" cy="465138"/>
          </a:xfrm>
          <a:prstGeom prst="rect">
            <a:avLst/>
          </a:prstGeom>
        </p:spPr>
        <p:txBody>
          <a:bodyPr vert="horz" lIns="93245" tIns="46623" rIns="93245" bIns="46623" rtlCol="0" anchor="b"/>
          <a:lstStyle>
            <a:lvl1pPr algn="r" fontAlgn="auto">
              <a:spcBef>
                <a:spcPts val="0"/>
              </a:spcBef>
              <a:spcAft>
                <a:spcPts val="0"/>
              </a:spcAft>
              <a:defRPr sz="1200">
                <a:latin typeface="+mn-lt"/>
              </a:defRPr>
            </a:lvl1pPr>
          </a:lstStyle>
          <a:p>
            <a:pPr>
              <a:defRPr/>
            </a:pPr>
            <a:fld id="{93636EA9-7DB1-442E-B994-87C4C321F14A}" type="slidenum">
              <a:rPr lang="en-US"/>
              <a:pPr>
                <a:defRPr/>
              </a:pPr>
              <a:t>‹#›</a:t>
            </a:fld>
            <a:endParaRPr lang="en-US" dirty="0"/>
          </a:p>
        </p:txBody>
      </p:sp>
    </p:spTree>
    <p:extLst>
      <p:ext uri="{BB962C8B-B14F-4D97-AF65-F5344CB8AC3E}">
        <p14:creationId xmlns:p14="http://schemas.microsoft.com/office/powerpoint/2010/main" val="1785008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3245" tIns="46623" rIns="93245" bIns="46623"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1925" y="0"/>
            <a:ext cx="3036888" cy="465138"/>
          </a:xfrm>
          <a:prstGeom prst="rect">
            <a:avLst/>
          </a:prstGeom>
        </p:spPr>
        <p:txBody>
          <a:bodyPr vert="horz" lIns="93245" tIns="46623" rIns="93245" bIns="46623" rtlCol="0"/>
          <a:lstStyle>
            <a:lvl1pPr algn="r" fontAlgn="auto">
              <a:spcBef>
                <a:spcPts val="0"/>
              </a:spcBef>
              <a:spcAft>
                <a:spcPts val="0"/>
              </a:spcAft>
              <a:defRPr sz="1200">
                <a:latin typeface="+mn-lt"/>
              </a:defRPr>
            </a:lvl1pPr>
          </a:lstStyle>
          <a:p>
            <a:pPr>
              <a:defRPr/>
            </a:pPr>
            <a:fld id="{CB5E5DC5-C6BE-4436-A832-79C87746CCD4}" type="datetimeFigureOut">
              <a:rPr lang="en-US"/>
              <a:pPr>
                <a:defRPr/>
              </a:pPr>
              <a:t>8/9/2017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245" tIns="46623" rIns="93245" bIns="46623" rtlCol="0" anchor="ctr"/>
          <a:lstStyle/>
          <a:p>
            <a:pPr lvl="0"/>
            <a:endParaRPr lang="en-US" noProof="0" dirty="0"/>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3245" tIns="46623" rIns="93245" bIns="466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6888" cy="465138"/>
          </a:xfrm>
          <a:prstGeom prst="rect">
            <a:avLst/>
          </a:prstGeom>
        </p:spPr>
        <p:txBody>
          <a:bodyPr vert="horz" lIns="93245" tIns="46623" rIns="93245" bIns="46623"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lIns="93245" tIns="46623" rIns="93245" bIns="46623" rtlCol="0" anchor="b"/>
          <a:lstStyle>
            <a:lvl1pPr algn="r" fontAlgn="auto">
              <a:spcBef>
                <a:spcPts val="0"/>
              </a:spcBef>
              <a:spcAft>
                <a:spcPts val="0"/>
              </a:spcAft>
              <a:defRPr sz="1200">
                <a:latin typeface="+mn-lt"/>
              </a:defRPr>
            </a:lvl1pPr>
          </a:lstStyle>
          <a:p>
            <a:pPr>
              <a:defRPr/>
            </a:pPr>
            <a:fld id="{7759F2B1-657A-4D43-AC1C-884C792B49D0}" type="slidenum">
              <a:rPr lang="en-US"/>
              <a:pPr>
                <a:defRPr/>
              </a:pPr>
              <a:t>‹#›</a:t>
            </a:fld>
            <a:endParaRPr lang="en-US" dirty="0"/>
          </a:p>
        </p:txBody>
      </p:sp>
    </p:spTree>
    <p:extLst>
      <p:ext uri="{BB962C8B-B14F-4D97-AF65-F5344CB8AC3E}">
        <p14:creationId xmlns:p14="http://schemas.microsoft.com/office/powerpoint/2010/main" val="1909089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Suicide Ideation</a:t>
            </a:r>
          </a:p>
          <a:p>
            <a:pPr marL="171450" indent="-171450">
              <a:buFontTx/>
              <a:buChar char="-"/>
            </a:pPr>
            <a:r>
              <a:rPr lang="en-US" baseline="0" dirty="0"/>
              <a:t>Overall, 14% of Active Duty members indicated that they ever had suicide ideation</a:t>
            </a:r>
          </a:p>
          <a:p>
            <a:pPr marL="171450" indent="-171450">
              <a:buFontTx/>
              <a:buChar char="-"/>
            </a:pPr>
            <a:r>
              <a:rPr lang="en-US" baseline="0" dirty="0"/>
              <a:t>50% of these members had thoughts of suicide before joining the military</a:t>
            </a:r>
          </a:p>
          <a:p>
            <a:pPr marL="171450" indent="-171450">
              <a:buFontTx/>
              <a:buChar char="-"/>
            </a:pPr>
            <a:r>
              <a:rPr lang="en-US" baseline="0" dirty="0"/>
              <a:t>75% had thoughts of suicide after joining the military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9F2B1-657A-4D43-AC1C-884C792B49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5438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00DC51-0AFB-40B8-B1D6-4A8987A2D5A8}" type="slidenum">
              <a:rPr lang="en-US" smtClean="0"/>
              <a:pPr/>
              <a:t>16</a:t>
            </a:fld>
            <a:endParaRPr lang="en-US"/>
          </a:p>
        </p:txBody>
      </p:sp>
    </p:spTree>
    <p:extLst>
      <p:ext uri="{BB962C8B-B14F-4D97-AF65-F5344CB8AC3E}">
        <p14:creationId xmlns:p14="http://schemas.microsoft.com/office/powerpoint/2010/main" val="216059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00DC51-0AFB-40B8-B1D6-4A8987A2D5A8}" type="slidenum">
              <a:rPr lang="en-US" smtClean="0"/>
              <a:pPr/>
              <a:t>17</a:t>
            </a:fld>
            <a:endParaRPr lang="en-US"/>
          </a:p>
        </p:txBody>
      </p:sp>
    </p:spTree>
    <p:extLst>
      <p:ext uri="{BB962C8B-B14F-4D97-AF65-F5344CB8AC3E}">
        <p14:creationId xmlns:p14="http://schemas.microsoft.com/office/powerpoint/2010/main" val="1880780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00DC51-0AFB-40B8-B1D6-4A8987A2D5A8}" type="slidenum">
              <a:rPr lang="en-US" smtClean="0"/>
              <a:pPr/>
              <a:t>18</a:t>
            </a:fld>
            <a:endParaRPr lang="en-US"/>
          </a:p>
        </p:txBody>
      </p:sp>
    </p:spTree>
    <p:extLst>
      <p:ext uri="{BB962C8B-B14F-4D97-AF65-F5344CB8AC3E}">
        <p14:creationId xmlns:p14="http://schemas.microsoft.com/office/powerpoint/2010/main" val="3127860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00DC51-0AFB-40B8-B1D6-4A8987A2D5A8}" type="slidenum">
              <a:rPr lang="en-US" smtClean="0"/>
              <a:pPr/>
              <a:t>19</a:t>
            </a:fld>
            <a:endParaRPr lang="en-US"/>
          </a:p>
        </p:txBody>
      </p:sp>
    </p:spTree>
    <p:extLst>
      <p:ext uri="{BB962C8B-B14F-4D97-AF65-F5344CB8AC3E}">
        <p14:creationId xmlns:p14="http://schemas.microsoft.com/office/powerpoint/2010/main" val="1588600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00DC51-0AFB-40B8-B1D6-4A8987A2D5A8}" type="slidenum">
              <a:rPr lang="en-US" smtClean="0"/>
              <a:pPr/>
              <a:t>20</a:t>
            </a:fld>
            <a:endParaRPr lang="en-US"/>
          </a:p>
        </p:txBody>
      </p:sp>
    </p:spTree>
    <p:extLst>
      <p:ext uri="{BB962C8B-B14F-4D97-AF65-F5344CB8AC3E}">
        <p14:creationId xmlns:p14="http://schemas.microsoft.com/office/powerpoint/2010/main" val="3953120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A9B94C-3A35-3A44-952A-54F7E5D2D52E}" type="slidenum">
              <a:rPr lang="en-US" smtClean="0"/>
              <a:t>21</a:t>
            </a:fld>
            <a:endParaRPr lang="en-US"/>
          </a:p>
        </p:txBody>
      </p:sp>
    </p:spTree>
    <p:extLst>
      <p:ext uri="{BB962C8B-B14F-4D97-AF65-F5344CB8AC3E}">
        <p14:creationId xmlns:p14="http://schemas.microsoft.com/office/powerpoint/2010/main" val="3319932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A9B94C-3A35-3A44-952A-54F7E5D2D52E}"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185388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A9B94C-3A35-3A44-952A-54F7E5D2D52E}"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030452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A9B94C-3A35-3A44-952A-54F7E5D2D52E}"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509330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3FFC8-237B-477D-8FE1-8D00CFE9EB13}" type="slidenum">
              <a:rPr lang="en-US" smtClean="0"/>
              <a:t>26</a:t>
            </a:fld>
            <a:endParaRPr lang="en-US"/>
          </a:p>
        </p:txBody>
      </p:sp>
    </p:spTree>
    <p:extLst>
      <p:ext uri="{BB962C8B-B14F-4D97-AF65-F5344CB8AC3E}">
        <p14:creationId xmlns:p14="http://schemas.microsoft.com/office/powerpoint/2010/main" val="2298163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00DC51-0AFB-40B8-B1D6-4A8987A2D5A8}" type="slidenum">
              <a:rPr lang="en-US" smtClean="0"/>
              <a:pPr/>
              <a:t>8</a:t>
            </a:fld>
            <a:endParaRPr lang="en-US"/>
          </a:p>
        </p:txBody>
      </p:sp>
    </p:spTree>
    <p:extLst>
      <p:ext uri="{BB962C8B-B14F-4D97-AF65-F5344CB8AC3E}">
        <p14:creationId xmlns:p14="http://schemas.microsoft.com/office/powerpoint/2010/main" val="796574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E503FFC8-237B-477D-8FE1-8D00CFE9EB13}" type="slidenum">
              <a:rPr lang="en-US" smtClean="0"/>
              <a:t>27</a:t>
            </a:fld>
            <a:endParaRPr lang="en-US" dirty="0"/>
          </a:p>
        </p:txBody>
      </p:sp>
    </p:spTree>
    <p:extLst>
      <p:ext uri="{BB962C8B-B14F-4D97-AF65-F5344CB8AC3E}">
        <p14:creationId xmlns:p14="http://schemas.microsoft.com/office/powerpoint/2010/main" val="2121041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E503FFC8-237B-477D-8FE1-8D00CFE9EB13}" type="slidenum">
              <a:rPr lang="en-US" smtClean="0"/>
              <a:t>28</a:t>
            </a:fld>
            <a:endParaRPr lang="en-US" dirty="0"/>
          </a:p>
        </p:txBody>
      </p:sp>
    </p:spTree>
    <p:extLst>
      <p:ext uri="{BB962C8B-B14F-4D97-AF65-F5344CB8AC3E}">
        <p14:creationId xmlns:p14="http://schemas.microsoft.com/office/powerpoint/2010/main" val="3637548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3FFC8-237B-477D-8FE1-8D00CFE9EB13}" type="slidenum">
              <a:rPr lang="en-US" smtClean="0"/>
              <a:t>29</a:t>
            </a:fld>
            <a:endParaRPr lang="en-US"/>
          </a:p>
        </p:txBody>
      </p:sp>
    </p:spTree>
    <p:extLst>
      <p:ext uri="{BB962C8B-B14F-4D97-AF65-F5344CB8AC3E}">
        <p14:creationId xmlns:p14="http://schemas.microsoft.com/office/powerpoint/2010/main" val="4259200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solidFill>
                <a:srgbClr val="FF0000"/>
              </a:solidFill>
            </a:endParaRPr>
          </a:p>
        </p:txBody>
      </p:sp>
      <p:sp>
        <p:nvSpPr>
          <p:cNvPr id="4" name="Slide Number Placeholder 3"/>
          <p:cNvSpPr>
            <a:spLocks noGrp="1"/>
          </p:cNvSpPr>
          <p:nvPr>
            <p:ph type="sldNum" sz="quarter" idx="10"/>
          </p:nvPr>
        </p:nvSpPr>
        <p:spPr/>
        <p:txBody>
          <a:bodyPr/>
          <a:lstStyle/>
          <a:p>
            <a:fld id="{E503FFC8-237B-477D-8FE1-8D00CFE9EB13}" type="slidenum">
              <a:rPr lang="en-US" smtClean="0"/>
              <a:t>30</a:t>
            </a:fld>
            <a:endParaRPr lang="en-US" dirty="0"/>
          </a:p>
        </p:txBody>
      </p:sp>
    </p:spTree>
    <p:extLst>
      <p:ext uri="{BB962C8B-B14F-4D97-AF65-F5344CB8AC3E}">
        <p14:creationId xmlns:p14="http://schemas.microsoft.com/office/powerpoint/2010/main" val="4290653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E503FFC8-237B-477D-8FE1-8D00CFE9EB13}" type="slidenum">
              <a:rPr lang="en-US" smtClean="0"/>
              <a:t>31</a:t>
            </a:fld>
            <a:endParaRPr lang="en-US" dirty="0"/>
          </a:p>
        </p:txBody>
      </p:sp>
    </p:spTree>
    <p:extLst>
      <p:ext uri="{BB962C8B-B14F-4D97-AF65-F5344CB8AC3E}">
        <p14:creationId xmlns:p14="http://schemas.microsoft.com/office/powerpoint/2010/main" val="1489098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503FFC8-237B-477D-8FE1-8D00CFE9EB13}" type="slidenum">
              <a:rPr lang="en-US" smtClean="0"/>
              <a:t>32</a:t>
            </a:fld>
            <a:endParaRPr lang="en-US" dirty="0"/>
          </a:p>
        </p:txBody>
      </p:sp>
    </p:spTree>
    <p:extLst>
      <p:ext uri="{BB962C8B-B14F-4D97-AF65-F5344CB8AC3E}">
        <p14:creationId xmlns:p14="http://schemas.microsoft.com/office/powerpoint/2010/main" val="3132372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503FFC8-237B-477D-8FE1-8D00CFE9EB13}" type="slidenum">
              <a:rPr lang="en-US" smtClean="0"/>
              <a:t>33</a:t>
            </a:fld>
            <a:endParaRPr lang="en-US" dirty="0"/>
          </a:p>
        </p:txBody>
      </p:sp>
    </p:spTree>
    <p:extLst>
      <p:ext uri="{BB962C8B-B14F-4D97-AF65-F5344CB8AC3E}">
        <p14:creationId xmlns:p14="http://schemas.microsoft.com/office/powerpoint/2010/main" val="2466233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03FFC8-237B-477D-8FE1-8D00CFE9EB13}" type="slidenum">
              <a:rPr lang="en-US" smtClean="0"/>
              <a:t>34</a:t>
            </a:fld>
            <a:endParaRPr lang="en-US" dirty="0"/>
          </a:p>
        </p:txBody>
      </p:sp>
    </p:spTree>
    <p:extLst>
      <p:ext uri="{BB962C8B-B14F-4D97-AF65-F5344CB8AC3E}">
        <p14:creationId xmlns:p14="http://schemas.microsoft.com/office/powerpoint/2010/main" val="3803572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503FFC8-237B-477D-8FE1-8D00CFE9EB13}" type="slidenum">
              <a:rPr lang="en-US" smtClean="0"/>
              <a:t>35</a:t>
            </a:fld>
            <a:endParaRPr lang="en-US" dirty="0"/>
          </a:p>
        </p:txBody>
      </p:sp>
    </p:spTree>
    <p:extLst>
      <p:ext uri="{BB962C8B-B14F-4D97-AF65-F5344CB8AC3E}">
        <p14:creationId xmlns:p14="http://schemas.microsoft.com/office/powerpoint/2010/main" val="169437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503FFC8-237B-477D-8FE1-8D00CFE9EB13}" type="slidenum">
              <a:rPr lang="en-US" smtClean="0"/>
              <a:t>36</a:t>
            </a:fld>
            <a:endParaRPr lang="en-US" dirty="0"/>
          </a:p>
        </p:txBody>
      </p:sp>
    </p:spTree>
    <p:extLst>
      <p:ext uri="{BB962C8B-B14F-4D97-AF65-F5344CB8AC3E}">
        <p14:creationId xmlns:p14="http://schemas.microsoft.com/office/powerpoint/2010/main" val="2818100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00DC51-0AFB-40B8-B1D6-4A8987A2D5A8}" type="slidenum">
              <a:rPr lang="en-US" smtClean="0"/>
              <a:pPr/>
              <a:t>9</a:t>
            </a:fld>
            <a:endParaRPr lang="en-US"/>
          </a:p>
        </p:txBody>
      </p:sp>
    </p:spTree>
    <p:extLst>
      <p:ext uri="{BB962C8B-B14F-4D97-AF65-F5344CB8AC3E}">
        <p14:creationId xmlns:p14="http://schemas.microsoft.com/office/powerpoint/2010/main" val="114426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503FFC8-237B-477D-8FE1-8D00CFE9EB13}" type="slidenum">
              <a:rPr lang="en-US" smtClean="0"/>
              <a:t>37</a:t>
            </a:fld>
            <a:endParaRPr lang="en-US" dirty="0"/>
          </a:p>
        </p:txBody>
      </p:sp>
    </p:spTree>
    <p:extLst>
      <p:ext uri="{BB962C8B-B14F-4D97-AF65-F5344CB8AC3E}">
        <p14:creationId xmlns:p14="http://schemas.microsoft.com/office/powerpoint/2010/main" val="1479506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E503FFC8-237B-477D-8FE1-8D00CFE9EB13}" type="slidenum">
              <a:rPr lang="en-US" smtClean="0"/>
              <a:t>38</a:t>
            </a:fld>
            <a:endParaRPr lang="en-US" dirty="0"/>
          </a:p>
        </p:txBody>
      </p:sp>
    </p:spTree>
    <p:extLst>
      <p:ext uri="{BB962C8B-B14F-4D97-AF65-F5344CB8AC3E}">
        <p14:creationId xmlns:p14="http://schemas.microsoft.com/office/powerpoint/2010/main" val="423997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00DC51-0AFB-40B8-B1D6-4A8987A2D5A8}" type="slidenum">
              <a:rPr lang="en-US" smtClean="0"/>
              <a:pPr/>
              <a:t>10</a:t>
            </a:fld>
            <a:endParaRPr lang="en-US"/>
          </a:p>
        </p:txBody>
      </p:sp>
    </p:spTree>
    <p:extLst>
      <p:ext uri="{BB962C8B-B14F-4D97-AF65-F5344CB8AC3E}">
        <p14:creationId xmlns:p14="http://schemas.microsoft.com/office/powerpoint/2010/main" val="3450335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00DC51-0AFB-40B8-B1D6-4A8987A2D5A8}" type="slidenum">
              <a:rPr lang="en-US" smtClean="0"/>
              <a:pPr/>
              <a:t>11</a:t>
            </a:fld>
            <a:endParaRPr lang="en-US"/>
          </a:p>
        </p:txBody>
      </p:sp>
    </p:spTree>
    <p:extLst>
      <p:ext uri="{BB962C8B-B14F-4D97-AF65-F5344CB8AC3E}">
        <p14:creationId xmlns:p14="http://schemas.microsoft.com/office/powerpoint/2010/main" val="2563152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00DC51-0AFB-40B8-B1D6-4A8987A2D5A8}" type="slidenum">
              <a:rPr lang="en-US" smtClean="0"/>
              <a:pPr/>
              <a:t>12</a:t>
            </a:fld>
            <a:endParaRPr lang="en-US"/>
          </a:p>
        </p:txBody>
      </p:sp>
    </p:spTree>
    <p:extLst>
      <p:ext uri="{BB962C8B-B14F-4D97-AF65-F5344CB8AC3E}">
        <p14:creationId xmlns:p14="http://schemas.microsoft.com/office/powerpoint/2010/main" val="1397649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00DC51-0AFB-40B8-B1D6-4A8987A2D5A8}" type="slidenum">
              <a:rPr lang="en-US" smtClean="0"/>
              <a:pPr/>
              <a:t>13</a:t>
            </a:fld>
            <a:endParaRPr lang="en-US"/>
          </a:p>
        </p:txBody>
      </p:sp>
    </p:spTree>
    <p:extLst>
      <p:ext uri="{BB962C8B-B14F-4D97-AF65-F5344CB8AC3E}">
        <p14:creationId xmlns:p14="http://schemas.microsoft.com/office/powerpoint/2010/main" val="474872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00DC51-0AFB-40B8-B1D6-4A8987A2D5A8}" type="slidenum">
              <a:rPr lang="en-US" smtClean="0"/>
              <a:pPr/>
              <a:t>14</a:t>
            </a:fld>
            <a:endParaRPr lang="en-US"/>
          </a:p>
        </p:txBody>
      </p:sp>
    </p:spTree>
    <p:extLst>
      <p:ext uri="{BB962C8B-B14F-4D97-AF65-F5344CB8AC3E}">
        <p14:creationId xmlns:p14="http://schemas.microsoft.com/office/powerpoint/2010/main" val="3873875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00DC51-0AFB-40B8-B1D6-4A8987A2D5A8}" type="slidenum">
              <a:rPr lang="en-US" smtClean="0"/>
              <a:pPr/>
              <a:t>15</a:t>
            </a:fld>
            <a:endParaRPr lang="en-US"/>
          </a:p>
        </p:txBody>
      </p:sp>
    </p:spTree>
    <p:extLst>
      <p:ext uri="{BB962C8B-B14F-4D97-AF65-F5344CB8AC3E}">
        <p14:creationId xmlns:p14="http://schemas.microsoft.com/office/powerpoint/2010/main" val="829425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524000"/>
            <a:ext cx="7772400" cy="1470025"/>
          </a:xfrm>
        </p:spPr>
        <p:txBody>
          <a:bodyPr>
            <a:normAutofit/>
          </a:bodyPr>
          <a:lstStyle>
            <a:lvl1pPr algn="ct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352800"/>
            <a:ext cx="6400800" cy="685800"/>
          </a:xfrm>
        </p:spPr>
        <p:txBody>
          <a:bodyPr>
            <a:normAutofit/>
          </a:bodyPr>
          <a:lstStyle>
            <a:lvl1pPr marL="0" indent="0" algn="ctr">
              <a:buNone/>
              <a:defRPr sz="280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4343400"/>
            <a:ext cx="2362200" cy="2362200"/>
          </a:xfrm>
          <a:prstGeom prst="rect">
            <a:avLst/>
          </a:prstGeom>
          <a:effectLst>
            <a:outerShdw blurRad="50800" dist="38100" dir="2700000" algn="tl" rotWithShape="0">
              <a:prstClr val="black">
                <a:alpha val="40000"/>
              </a:prstClr>
            </a:outerShdw>
          </a:effectLst>
        </p:spPr>
      </p:pic>
      <p:sp>
        <p:nvSpPr>
          <p:cNvPr id="10" name="TextBox 9"/>
          <p:cNvSpPr txBox="1"/>
          <p:nvPr userDrawn="1"/>
        </p:nvSpPr>
        <p:spPr>
          <a:xfrm>
            <a:off x="3200400" y="6464300"/>
            <a:ext cx="5943600" cy="307975"/>
          </a:xfrm>
          <a:prstGeom prst="rect">
            <a:avLst/>
          </a:prstGeom>
          <a:noFill/>
        </p:spPr>
        <p:txBody>
          <a:bodyPr>
            <a:spAutoFit/>
          </a:bodyPr>
          <a:lstStyle/>
          <a:p>
            <a:pPr algn="r" fontAlgn="auto">
              <a:spcBef>
                <a:spcPts val="0"/>
              </a:spcBef>
              <a:spcAft>
                <a:spcPts val="0"/>
              </a:spcAft>
              <a:defRPr/>
            </a:pPr>
            <a:r>
              <a:rPr lang="en-US" sz="1400" b="1" dirty="0">
                <a:solidFill>
                  <a:schemeClr val="bg1"/>
                </a:solidFill>
                <a:latin typeface="Arial"/>
                <a:ea typeface="Copperplate-Gothic-Light" pitchFamily="2" charset="0"/>
                <a:cs typeface="Arial"/>
              </a:rPr>
              <a:t>DEFENSE SUICIDE PREVENTION OFFICE</a:t>
            </a:r>
          </a:p>
        </p:txBody>
      </p:sp>
    </p:spTree>
    <p:extLst>
      <p:ext uri="{BB962C8B-B14F-4D97-AF65-F5344CB8AC3E}">
        <p14:creationId xmlns:p14="http://schemas.microsoft.com/office/powerpoint/2010/main" val="289120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1" name="Rectangle 40"/>
          <p:cNvSpPr/>
          <p:nvPr userDrawn="1"/>
        </p:nvSpPr>
        <p:spPr>
          <a:xfrm>
            <a:off x="2819400" y="0"/>
            <a:ext cx="152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41"/>
          <p:cNvSpPr/>
          <p:nvPr userDrawn="1"/>
        </p:nvSpPr>
        <p:spPr>
          <a:xfrm>
            <a:off x="4876800" y="6477000"/>
            <a:ext cx="152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Rectangle 42"/>
          <p:cNvSpPr/>
          <p:nvPr userDrawn="1"/>
        </p:nvSpPr>
        <p:spPr>
          <a:xfrm rot="16200000">
            <a:off x="8191500" y="2857500"/>
            <a:ext cx="152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Rectangle 43"/>
          <p:cNvSpPr/>
          <p:nvPr userDrawn="1"/>
        </p:nvSpPr>
        <p:spPr>
          <a:xfrm rot="16200000">
            <a:off x="-571500" y="3467100"/>
            <a:ext cx="152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44"/>
          <p:cNvSpPr/>
          <p:nvPr userDrawn="1"/>
        </p:nvSpPr>
        <p:spPr>
          <a:xfrm>
            <a:off x="0" y="3657600"/>
            <a:ext cx="3352800" cy="3200400"/>
          </a:xfrm>
          <a:prstGeom prst="rect">
            <a:avLst/>
          </a:prstGeom>
          <a:solidFill>
            <a:schemeClr val="accent1">
              <a:lumMod val="50000"/>
            </a:schemeClr>
          </a:solidFill>
          <a:ln>
            <a:noFill/>
          </a:ln>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Oval 45"/>
          <p:cNvSpPr/>
          <p:nvPr userDrawn="1"/>
        </p:nvSpPr>
        <p:spPr>
          <a:xfrm>
            <a:off x="0" y="914400"/>
            <a:ext cx="5562600" cy="594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Rectangle 46"/>
          <p:cNvSpPr/>
          <p:nvPr userDrawn="1"/>
        </p:nvSpPr>
        <p:spPr>
          <a:xfrm rot="10800000">
            <a:off x="5791200" y="0"/>
            <a:ext cx="3352800" cy="3200400"/>
          </a:xfrm>
          <a:prstGeom prst="rect">
            <a:avLst/>
          </a:prstGeom>
          <a:solidFill>
            <a:schemeClr val="accent1">
              <a:lumMod val="50000"/>
            </a:schemeClr>
          </a:solidFill>
          <a:ln>
            <a:noFill/>
          </a:ln>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Oval 47"/>
          <p:cNvSpPr/>
          <p:nvPr userDrawn="1"/>
        </p:nvSpPr>
        <p:spPr>
          <a:xfrm>
            <a:off x="3581400" y="0"/>
            <a:ext cx="5562600" cy="5943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 name="Rectangle 48"/>
          <p:cNvSpPr/>
          <p:nvPr userDrawn="1"/>
        </p:nvSpPr>
        <p:spPr>
          <a:xfrm>
            <a:off x="2819400" y="6477000"/>
            <a:ext cx="152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0" name="Rectangle 49"/>
          <p:cNvSpPr/>
          <p:nvPr userDrawn="1"/>
        </p:nvSpPr>
        <p:spPr>
          <a:xfrm>
            <a:off x="4800600" y="0"/>
            <a:ext cx="152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Rectangle 50"/>
          <p:cNvSpPr/>
          <p:nvPr userDrawn="1"/>
        </p:nvSpPr>
        <p:spPr>
          <a:xfrm rot="5400000">
            <a:off x="8190076" y="3465676"/>
            <a:ext cx="152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5" name="Rectangle 54"/>
          <p:cNvSpPr/>
          <p:nvPr userDrawn="1"/>
        </p:nvSpPr>
        <p:spPr>
          <a:xfrm>
            <a:off x="0" y="0"/>
            <a:ext cx="9134856" cy="6848856"/>
          </a:xfrm>
          <a:prstGeom prst="rect">
            <a:avLst/>
          </a:prstGeom>
          <a:no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Content Placeholder 2"/>
          <p:cNvSpPr>
            <a:spLocks noGrp="1"/>
          </p:cNvSpPr>
          <p:nvPr>
            <p:ph idx="1" hasCustomPrompt="1"/>
          </p:nvPr>
        </p:nvSpPr>
        <p:spPr>
          <a:xfrm>
            <a:off x="304800" y="838200"/>
            <a:ext cx="8610600" cy="5410200"/>
          </a:xfrm>
          <a:noFill/>
        </p:spPr>
        <p:txBody>
          <a:bodyPr>
            <a:normAutofit fontScale="92500" lnSpcReduction="10000"/>
          </a:bodyPr>
          <a:lstStyle>
            <a:lvl1pPr>
              <a:defRPr/>
            </a:lvl1pPr>
          </a:lstStyle>
          <a:p>
            <a:r>
              <a:rPr lang="en-US" sz="2600" b="1" dirty="0">
                <a:solidFill>
                  <a:schemeClr val="accent1">
                    <a:lumMod val="50000"/>
                  </a:schemeClr>
                </a:solidFill>
              </a:rPr>
              <a:t>Text</a:t>
            </a:r>
            <a:endParaRPr lang="en-US" sz="1600" dirty="0">
              <a:solidFill>
                <a:schemeClr val="accent1">
                  <a:lumMod val="50000"/>
                </a:schemeClr>
              </a:solidFill>
            </a:endParaRPr>
          </a:p>
        </p:txBody>
      </p:sp>
    </p:spTree>
    <p:extLst>
      <p:ext uri="{BB962C8B-B14F-4D97-AF65-F5344CB8AC3E}">
        <p14:creationId xmlns:p14="http://schemas.microsoft.com/office/powerpoint/2010/main" val="360254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524000"/>
            <a:ext cx="7772400" cy="1470025"/>
          </a:xfrm>
        </p:spPr>
        <p:txBody>
          <a:bodyPr>
            <a:normAutofit/>
          </a:bodyPr>
          <a:lstStyle>
            <a:lvl1pPr algn="ctr">
              <a:defRPr sz="3600">
                <a:latin typeface="Times New Roman" pitchFamily="18" charset="0"/>
                <a:cs typeface="Times New Roman" pitchFamily="18" charset="0"/>
              </a:defRPr>
            </a:lvl1pPr>
          </a:lstStyle>
          <a:p>
            <a:r>
              <a:rPr lang="en-US" dirty="0"/>
              <a:t>Click to edit Master title style</a:t>
            </a:r>
          </a:p>
        </p:txBody>
      </p:sp>
      <p:sp>
        <p:nvSpPr>
          <p:cNvPr id="3" name="Subtitle 2"/>
          <p:cNvSpPr>
            <a:spLocks noGrp="1"/>
          </p:cNvSpPr>
          <p:nvPr>
            <p:ph type="subTitle" idx="1"/>
          </p:nvPr>
        </p:nvSpPr>
        <p:spPr>
          <a:xfrm>
            <a:off x="1371600" y="3352800"/>
            <a:ext cx="6400800" cy="685800"/>
          </a:xfrm>
        </p:spPr>
        <p:txBody>
          <a:bodyPr>
            <a:normAutofit/>
          </a:bodyPr>
          <a:lstStyle>
            <a:lvl1pPr marL="0" indent="0" algn="ctr">
              <a:buNone/>
              <a:defRPr sz="2800">
                <a:solidFill>
                  <a:schemeClr val="tx1">
                    <a:lumMod val="65000"/>
                    <a:lumOff val="3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Footer Placeholder 4"/>
          <p:cNvSpPr txBox="1">
            <a:spLocks/>
          </p:cNvSpPr>
          <p:nvPr userDrawn="1"/>
        </p:nvSpPr>
        <p:spPr>
          <a:xfrm>
            <a:off x="6310270" y="5876453"/>
            <a:ext cx="2667000" cy="609600"/>
          </a:xfrm>
          <a:prstGeom prst="rect">
            <a:avLst/>
          </a:prstGeom>
        </p:spPr>
        <p:txBody>
          <a:bodyPr anchor="ctr"/>
          <a:lstStyle>
            <a:lvl1pPr>
              <a:defRPr sz="2000" b="0">
                <a:latin typeface="Copperplate-Gothic-Light" pitchFamily="2" charset="0"/>
                <a:ea typeface="Copperplate-Gothic-Light" pitchFamily="2" charset="0"/>
                <a:cs typeface="Arial" pitchFamily="34" charset="0"/>
              </a:defRPr>
            </a:lvl1pPr>
          </a:lstStyle>
          <a:p>
            <a:pPr algn="r" fontAlgn="auto">
              <a:spcBef>
                <a:spcPts val="0"/>
              </a:spcBef>
              <a:spcAft>
                <a:spcPts val="0"/>
              </a:spcAft>
              <a:defRPr/>
            </a:pPr>
            <a:r>
              <a:rPr lang="en-US" sz="1400" b="1" dirty="0">
                <a:solidFill>
                  <a:prstClr val="white"/>
                </a:solidFill>
                <a:latin typeface="Arial" panose="020B0604020202020204" pitchFamily="34" charset="0"/>
                <a:ea typeface="Verdana" panose="020B0604030504040204" pitchFamily="34" charset="0"/>
              </a:rPr>
              <a:t>DEFENSE SUICIDE </a:t>
            </a:r>
          </a:p>
          <a:p>
            <a:pPr algn="r" fontAlgn="auto">
              <a:spcBef>
                <a:spcPts val="0"/>
              </a:spcBef>
              <a:spcAft>
                <a:spcPts val="0"/>
              </a:spcAft>
              <a:defRPr/>
            </a:pPr>
            <a:r>
              <a:rPr lang="en-US" sz="1400" b="1" dirty="0">
                <a:solidFill>
                  <a:prstClr val="white"/>
                </a:solidFill>
                <a:latin typeface="Arial" panose="020B0604020202020204" pitchFamily="34" charset="0"/>
                <a:ea typeface="Verdana" panose="020B0604030504040204" pitchFamily="34" charset="0"/>
              </a:rPr>
              <a:t>PREVENTION OFFICE</a:t>
            </a:r>
          </a:p>
        </p:txBody>
      </p:sp>
    </p:spTree>
    <p:extLst>
      <p:ext uri="{BB962C8B-B14F-4D97-AF65-F5344CB8AC3E}">
        <p14:creationId xmlns:p14="http://schemas.microsoft.com/office/powerpoint/2010/main" val="2185560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67"/>
            <a:ext cx="9144000" cy="6858000"/>
          </a:xfrm>
          <a:prstGeom prst="rect">
            <a:avLst/>
          </a:prstGeom>
        </p:spPr>
      </p:pic>
      <p:sp>
        <p:nvSpPr>
          <p:cNvPr id="5" name="TextBox 4"/>
          <p:cNvSpPr txBox="1"/>
          <p:nvPr userDrawn="1"/>
        </p:nvSpPr>
        <p:spPr>
          <a:xfrm>
            <a:off x="3200400" y="76200"/>
            <a:ext cx="5943600" cy="307975"/>
          </a:xfrm>
          <a:prstGeom prst="rect">
            <a:avLst/>
          </a:prstGeom>
          <a:noFill/>
        </p:spPr>
        <p:txBody>
          <a:bodyPr>
            <a:spAutoFit/>
          </a:bodyPr>
          <a:lstStyle/>
          <a:p>
            <a:pPr algn="r" fontAlgn="auto">
              <a:spcBef>
                <a:spcPts val="0"/>
              </a:spcBef>
              <a:spcAft>
                <a:spcPts val="0"/>
              </a:spcAft>
              <a:defRPr/>
            </a:pPr>
            <a:r>
              <a:rPr lang="en-US" sz="1400" b="1" dirty="0">
                <a:solidFill>
                  <a:prstClr val="white"/>
                </a:solidFill>
                <a:ea typeface="Verdana" panose="020B0604030504040204" pitchFamily="34" charset="0"/>
                <a:cs typeface="Arial" panose="020B0604020202020204" pitchFamily="34" charset="0"/>
              </a:rPr>
              <a:t>DEFENSE SUICIDE PREVENTION OFFICE</a:t>
            </a:r>
          </a:p>
        </p:txBody>
      </p:sp>
      <p:sp>
        <p:nvSpPr>
          <p:cNvPr id="3" name="Content Placeholder 2"/>
          <p:cNvSpPr>
            <a:spLocks noGrp="1"/>
          </p:cNvSpPr>
          <p:nvPr>
            <p:ph idx="1"/>
          </p:nvPr>
        </p:nvSpPr>
        <p:spPr>
          <a:xfrm>
            <a:off x="457200" y="1600200"/>
            <a:ext cx="8229600" cy="4525963"/>
          </a:xfrm>
        </p:spPr>
        <p:txBody>
          <a:bodyPr/>
          <a:lstStyle>
            <a:lvl1pPr>
              <a:defRPr sz="2400">
                <a:latin typeface="Times New Roman" pitchFamily="18" charset="0"/>
                <a:cs typeface="Times New Roman" pitchFamily="18" charset="0"/>
              </a:defRPr>
            </a:lvl1pPr>
            <a:lvl2pPr>
              <a:defRPr sz="2200">
                <a:latin typeface="Times New Roman" pitchFamily="18" charset="0"/>
                <a:cs typeface="Times New Roman" pitchFamily="18" charset="0"/>
              </a:defRPr>
            </a:lvl2pPr>
            <a:lvl3pPr>
              <a:defRPr sz="2200">
                <a:latin typeface="Times New Roman" pitchFamily="18" charset="0"/>
                <a:cs typeface="Times New Roman" pitchFamily="18" charset="0"/>
              </a:defRPr>
            </a:lvl3pPr>
            <a:lvl4pPr>
              <a:defRPr sz="2200">
                <a:latin typeface="Times New Roman" pitchFamily="18" charset="0"/>
                <a:cs typeface="Times New Roman" pitchFamily="18" charset="0"/>
              </a:defRPr>
            </a:lvl4pPr>
            <a:lvl5pPr>
              <a:defRPr sz="2200">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990600" y="533400"/>
            <a:ext cx="7162800" cy="838200"/>
          </a:xfrm>
        </p:spPr>
        <p:txBody>
          <a:bodyPr>
            <a:normAutofit/>
          </a:bodyPr>
          <a:lstStyle>
            <a:lvl1pPr algn="ctr">
              <a:defRPr sz="2800" b="1">
                <a:latin typeface="Times New Roman" pitchFamily="18" charset="0"/>
                <a:cs typeface="Times New Roman" pitchFamily="18" charset="0"/>
              </a:defRPr>
            </a:lvl1pPr>
          </a:lstStyle>
          <a:p>
            <a:r>
              <a:rPr lang="en-US" dirty="0"/>
              <a:t>Click to edit Master title style</a:t>
            </a:r>
          </a:p>
        </p:txBody>
      </p:sp>
      <p:sp>
        <p:nvSpPr>
          <p:cNvPr id="8" name="Footer Placeholder 4"/>
          <p:cNvSpPr>
            <a:spLocks noGrp="1"/>
          </p:cNvSpPr>
          <p:nvPr>
            <p:ph type="ftr" sz="quarter" idx="11"/>
          </p:nvPr>
        </p:nvSpPr>
        <p:spPr>
          <a:xfrm>
            <a:off x="3124200" y="6492875"/>
            <a:ext cx="2895600" cy="365125"/>
          </a:xfrm>
          <a:prstGeom prst="rect">
            <a:avLst/>
          </a:prstGeom>
        </p:spPr>
        <p:txBody>
          <a:bodyPr/>
          <a:lstStyle>
            <a:lvl1pPr algn="ctr" fontAlgn="auto">
              <a:spcBef>
                <a:spcPts val="0"/>
              </a:spcBef>
              <a:spcAft>
                <a:spcPts val="0"/>
              </a:spcAft>
              <a:defRPr sz="1200">
                <a:latin typeface="Times New Roman" pitchFamily="18" charset="0"/>
                <a:cs typeface="Times New Roman" pitchFamily="18" charset="0"/>
              </a:defRPr>
            </a:lvl1pPr>
          </a:lstStyle>
          <a:p>
            <a:pPr>
              <a:defRPr/>
            </a:pPr>
            <a:endParaRPr lang="en-US" dirty="0">
              <a:solidFill>
                <a:prstClr val="black"/>
              </a:solidFill>
            </a:endParaRPr>
          </a:p>
        </p:txBody>
      </p:sp>
      <p:sp>
        <p:nvSpPr>
          <p:cNvPr id="10" name="Rectangle 9"/>
          <p:cNvSpPr/>
          <p:nvPr userDrawn="1"/>
        </p:nvSpPr>
        <p:spPr>
          <a:xfrm>
            <a:off x="8515920" y="6552326"/>
            <a:ext cx="341760" cy="246221"/>
          </a:xfrm>
          <a:prstGeom prst="rect">
            <a:avLst/>
          </a:prstGeom>
        </p:spPr>
        <p:txBody>
          <a:bodyPr wrap="none">
            <a:spAutoFit/>
          </a:bodyPr>
          <a:lstStyle/>
          <a:p>
            <a:fld id="{D0B4FE87-901F-4547-BED0-5A6C0E1FB2AF}" type="slidenum">
              <a:rPr lang="en-US" sz="1000" smtClean="0">
                <a:solidFill>
                  <a:prstClr val="black"/>
                </a:solidFill>
                <a:latin typeface="Times New Roman" charset="0"/>
                <a:ea typeface="Times New Roman" charset="0"/>
                <a:cs typeface="Times New Roman" charset="0"/>
              </a:rPr>
              <a:pPr/>
              <a:t>‹#›</a:t>
            </a:fld>
            <a:endParaRPr lang="en-US" sz="1000" dirty="0">
              <a:solidFill>
                <a:prstClr val="black"/>
              </a:solidFill>
              <a:latin typeface="Times New Roman" charset="0"/>
              <a:ea typeface="Times New Roman" charset="0"/>
              <a:cs typeface="Times New Roman"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76200"/>
            <a:ext cx="1371599" cy="1371599"/>
          </a:xfrm>
          <a:prstGeom prst="rect">
            <a:avLst/>
          </a:prstGeom>
        </p:spPr>
      </p:pic>
    </p:spTree>
    <p:extLst>
      <p:ext uri="{BB962C8B-B14F-4D97-AF65-F5344CB8AC3E}">
        <p14:creationId xmlns:p14="http://schemas.microsoft.com/office/powerpoint/2010/main" val="2103578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733550"/>
            <a:ext cx="4040188" cy="639762"/>
          </a:xfrm>
        </p:spPr>
        <p:txBody>
          <a:bodyPr anchor="b"/>
          <a:lstStyle>
            <a:lvl1pPr marL="0" indent="0">
              <a:buNone/>
              <a:defRPr sz="2400" b="1">
                <a:latin typeface="Times New Roman" charset="0"/>
                <a:ea typeface="Times New Roman" charset="0"/>
                <a:cs typeface="Times New Roman"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73312"/>
            <a:ext cx="4040188" cy="3951288"/>
          </a:xfrm>
        </p:spPr>
        <p:txBody>
          <a:bodyPr/>
          <a:lstStyle>
            <a:lvl1pPr>
              <a:defRPr sz="2400">
                <a:latin typeface="Times New Roman" charset="0"/>
                <a:ea typeface="Times New Roman" charset="0"/>
                <a:cs typeface="Times New Roman" charset="0"/>
              </a:defRPr>
            </a:lvl1pPr>
            <a:lvl2pPr>
              <a:defRPr sz="2000">
                <a:latin typeface="Times New Roman" charset="0"/>
                <a:ea typeface="Times New Roman" charset="0"/>
                <a:cs typeface="Times New Roman" charset="0"/>
              </a:defRPr>
            </a:lvl2pPr>
            <a:lvl3pPr>
              <a:defRPr sz="1800">
                <a:latin typeface="Times New Roman" charset="0"/>
                <a:ea typeface="Times New Roman" charset="0"/>
                <a:cs typeface="Times New Roman" charset="0"/>
              </a:defRPr>
            </a:lvl3pPr>
            <a:lvl4pPr>
              <a:defRPr sz="1600">
                <a:latin typeface="Times New Roman" charset="0"/>
                <a:ea typeface="Times New Roman" charset="0"/>
                <a:cs typeface="Times New Roman" charset="0"/>
              </a:defRPr>
            </a:lvl4pPr>
            <a:lvl5pPr>
              <a:defRPr sz="1600">
                <a:latin typeface="Times New Roman" charset="0"/>
                <a:ea typeface="Times New Roman" charset="0"/>
                <a:cs typeface="Times New Roman"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33550"/>
            <a:ext cx="4041775" cy="639762"/>
          </a:xfrm>
        </p:spPr>
        <p:txBody>
          <a:bodyPr anchor="b"/>
          <a:lstStyle>
            <a:lvl1pPr marL="0" indent="0">
              <a:buNone/>
              <a:defRPr sz="2400" b="1">
                <a:latin typeface="Times New Roman" charset="0"/>
                <a:ea typeface="Times New Roman" charset="0"/>
                <a:cs typeface="Times New Roman"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73312"/>
            <a:ext cx="4041775" cy="3951288"/>
          </a:xfrm>
        </p:spPr>
        <p:txBody>
          <a:bodyPr/>
          <a:lstStyle>
            <a:lvl1pPr>
              <a:defRPr sz="2400">
                <a:latin typeface="Times New Roman" charset="0"/>
                <a:ea typeface="Times New Roman" charset="0"/>
                <a:cs typeface="Times New Roman" charset="0"/>
              </a:defRPr>
            </a:lvl1pPr>
            <a:lvl2pPr>
              <a:defRPr sz="2000">
                <a:latin typeface="Times New Roman" charset="0"/>
                <a:ea typeface="Times New Roman" charset="0"/>
                <a:cs typeface="Times New Roman" charset="0"/>
              </a:defRPr>
            </a:lvl2pPr>
            <a:lvl3pPr>
              <a:defRPr sz="1800">
                <a:latin typeface="Times New Roman" charset="0"/>
                <a:ea typeface="Times New Roman" charset="0"/>
                <a:cs typeface="Times New Roman" charset="0"/>
              </a:defRPr>
            </a:lvl3pPr>
            <a:lvl4pPr>
              <a:defRPr sz="1600">
                <a:latin typeface="Times New Roman" charset="0"/>
                <a:ea typeface="Times New Roman" charset="0"/>
                <a:cs typeface="Times New Roman" charset="0"/>
              </a:defRPr>
            </a:lvl4pPr>
            <a:lvl5pPr>
              <a:defRPr sz="1600">
                <a:latin typeface="Times New Roman" charset="0"/>
                <a:ea typeface="Times New Roman" charset="0"/>
                <a:cs typeface="Times New Roman"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447800" y="762000"/>
            <a:ext cx="7391400" cy="685800"/>
          </a:xfrm>
        </p:spPr>
        <p:txBody>
          <a:bodyPr/>
          <a:lstStyle>
            <a:lvl1pPr>
              <a:defRPr>
                <a:latin typeface="Times New Roman" charset="0"/>
                <a:ea typeface="Times New Roman" charset="0"/>
                <a:cs typeface="Times New Roman" charset="0"/>
              </a:defRPr>
            </a:lvl1pPr>
          </a:lstStyle>
          <a:p>
            <a:r>
              <a:rPr lang="en-US" dirty="0"/>
              <a:t>Click to edit Master title style</a:t>
            </a:r>
          </a:p>
        </p:txBody>
      </p:sp>
      <p:sp>
        <p:nvSpPr>
          <p:cNvPr id="10" name="Date Placeholder 3"/>
          <p:cNvSpPr>
            <a:spLocks noGrp="1"/>
          </p:cNvSpPr>
          <p:nvPr>
            <p:ph type="dt" sz="half" idx="10"/>
          </p:nvPr>
        </p:nvSpPr>
        <p:spPr>
          <a:xfrm>
            <a:off x="152400" y="6492875"/>
            <a:ext cx="2133600" cy="365125"/>
          </a:xfrm>
          <a:prstGeom prst="rect">
            <a:avLst/>
          </a:prstGeom>
        </p:spPr>
        <p:txBody>
          <a:bodyPr/>
          <a:lstStyle>
            <a:lvl1pPr fontAlgn="auto">
              <a:spcBef>
                <a:spcPts val="0"/>
              </a:spcBef>
              <a:spcAft>
                <a:spcPts val="0"/>
              </a:spcAft>
              <a:defRPr sz="1200">
                <a:latin typeface="Garamond" pitchFamily="18" charset="0"/>
              </a:defRPr>
            </a:lvl1pPr>
          </a:lstStyle>
          <a:p>
            <a:pPr>
              <a:defRPr/>
            </a:pPr>
            <a:endParaRPr lang="en-US" dirty="0">
              <a:solidFill>
                <a:prstClr val="black"/>
              </a:solidFill>
            </a:endParaRPr>
          </a:p>
        </p:txBody>
      </p:sp>
      <p:sp>
        <p:nvSpPr>
          <p:cNvPr id="11" name="Footer Placeholder 4"/>
          <p:cNvSpPr>
            <a:spLocks noGrp="1"/>
          </p:cNvSpPr>
          <p:nvPr>
            <p:ph type="ftr" sz="quarter" idx="11"/>
          </p:nvPr>
        </p:nvSpPr>
        <p:spPr>
          <a:xfrm>
            <a:off x="3124200" y="6492875"/>
            <a:ext cx="2895600" cy="365125"/>
          </a:xfrm>
          <a:prstGeom prst="rect">
            <a:avLst/>
          </a:prstGeom>
        </p:spPr>
        <p:txBody>
          <a:bodyPr/>
          <a:lstStyle>
            <a:lvl1pPr algn="ctr" fontAlgn="auto">
              <a:spcBef>
                <a:spcPts val="0"/>
              </a:spcBef>
              <a:spcAft>
                <a:spcPts val="0"/>
              </a:spcAft>
              <a:defRPr sz="1200">
                <a:latin typeface="Garamond" pitchFamily="18" charset="0"/>
              </a:defRPr>
            </a:lvl1pPr>
          </a:lstStyle>
          <a:p>
            <a:pPr>
              <a:defRPr/>
            </a:pPr>
            <a:endParaRPr lang="en-US" dirty="0">
              <a:solidFill>
                <a:prstClr val="black"/>
              </a:solidFill>
            </a:endParaRPr>
          </a:p>
        </p:txBody>
      </p:sp>
      <p:sp>
        <p:nvSpPr>
          <p:cNvPr id="12" name="Slide Number Placeholder 5"/>
          <p:cNvSpPr>
            <a:spLocks noGrp="1"/>
          </p:cNvSpPr>
          <p:nvPr>
            <p:ph type="sldNum" sz="quarter" idx="12"/>
          </p:nvPr>
        </p:nvSpPr>
        <p:spPr>
          <a:xfrm>
            <a:off x="8458200" y="6492875"/>
            <a:ext cx="533400" cy="365125"/>
          </a:xfrm>
          <a:prstGeom prst="rect">
            <a:avLst/>
          </a:prstGeom>
        </p:spPr>
        <p:txBody>
          <a:bodyPr/>
          <a:lstStyle>
            <a:lvl1pPr algn="r" fontAlgn="auto">
              <a:spcBef>
                <a:spcPts val="0"/>
              </a:spcBef>
              <a:spcAft>
                <a:spcPts val="0"/>
              </a:spcAft>
              <a:defRPr sz="1200">
                <a:latin typeface="Garamond" pitchFamily="18" charset="0"/>
              </a:defRPr>
            </a:lvl1pPr>
          </a:lstStyle>
          <a:p>
            <a:pPr>
              <a:defRPr/>
            </a:pPr>
            <a:fld id="{D0B4FE87-901F-4547-BED0-5A6C0E1FB2AF}" type="slidenum">
              <a:rPr lang="en-US">
                <a:solidFill>
                  <a:prstClr val="black"/>
                </a:solidFill>
              </a:rPr>
              <a:pPr>
                <a:defRPr/>
              </a:pPr>
              <a:t>‹#›</a:t>
            </a:fld>
            <a:endParaRPr lang="en-US" dirty="0">
              <a:solidFill>
                <a:prstClr val="black"/>
              </a:solidFill>
            </a:endParaRPr>
          </a:p>
        </p:txBody>
      </p:sp>
      <p:sp>
        <p:nvSpPr>
          <p:cNvPr id="14" name="TextBox 13"/>
          <p:cNvSpPr txBox="1"/>
          <p:nvPr userDrawn="1"/>
        </p:nvSpPr>
        <p:spPr>
          <a:xfrm>
            <a:off x="3200400" y="76200"/>
            <a:ext cx="5943600" cy="307975"/>
          </a:xfrm>
          <a:prstGeom prst="rect">
            <a:avLst/>
          </a:prstGeom>
          <a:noFill/>
        </p:spPr>
        <p:txBody>
          <a:bodyPr>
            <a:spAutoFit/>
          </a:bodyPr>
          <a:lstStyle/>
          <a:p>
            <a:pPr algn="r" fontAlgn="auto">
              <a:spcBef>
                <a:spcPts val="0"/>
              </a:spcBef>
              <a:spcAft>
                <a:spcPts val="0"/>
              </a:spcAft>
              <a:defRPr/>
            </a:pPr>
            <a:r>
              <a:rPr lang="en-US" sz="1400" b="1" dirty="0">
                <a:solidFill>
                  <a:prstClr val="white"/>
                </a:solidFill>
                <a:ea typeface="Verdana" panose="020B0604030504040204" pitchFamily="34" charset="0"/>
                <a:cs typeface="Arial" panose="020B0604020202020204" pitchFamily="34" charset="0"/>
              </a:rPr>
              <a:t>DEFENSE SUICIDE PREVENTION OFFICE</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76200"/>
            <a:ext cx="1371599" cy="1371599"/>
          </a:xfrm>
          <a:prstGeom prst="rect">
            <a:avLst/>
          </a:prstGeom>
        </p:spPr>
      </p:pic>
    </p:spTree>
    <p:extLst>
      <p:ext uri="{BB962C8B-B14F-4D97-AF65-F5344CB8AC3E}">
        <p14:creationId xmlns:p14="http://schemas.microsoft.com/office/powerpoint/2010/main" val="1377352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152400" y="6492875"/>
            <a:ext cx="2133600" cy="365125"/>
          </a:xfrm>
          <a:prstGeom prst="rect">
            <a:avLst/>
          </a:prstGeom>
        </p:spPr>
        <p:txBody>
          <a:bodyPr/>
          <a:lstStyle>
            <a:lvl1pPr fontAlgn="auto">
              <a:spcBef>
                <a:spcPts val="0"/>
              </a:spcBef>
              <a:spcAft>
                <a:spcPts val="0"/>
              </a:spcAft>
              <a:defRPr sz="1200">
                <a:latin typeface="Garamond" pitchFamily="18" charset="0"/>
              </a:defRPr>
            </a:lvl1pPr>
          </a:lstStyle>
          <a:p>
            <a:pPr>
              <a:defRPr/>
            </a:pPr>
            <a:endParaRPr lang="en-US" dirty="0">
              <a:solidFill>
                <a:prstClr val="black"/>
              </a:solidFill>
            </a:endParaRPr>
          </a:p>
        </p:txBody>
      </p:sp>
      <p:sp>
        <p:nvSpPr>
          <p:cNvPr id="6" name="Footer Placeholder 4"/>
          <p:cNvSpPr>
            <a:spLocks noGrp="1"/>
          </p:cNvSpPr>
          <p:nvPr>
            <p:ph type="ftr" sz="quarter" idx="11"/>
          </p:nvPr>
        </p:nvSpPr>
        <p:spPr>
          <a:xfrm>
            <a:off x="3124200" y="6492875"/>
            <a:ext cx="2895600" cy="365125"/>
          </a:xfrm>
          <a:prstGeom prst="rect">
            <a:avLst/>
          </a:prstGeom>
        </p:spPr>
        <p:txBody>
          <a:bodyPr/>
          <a:lstStyle>
            <a:lvl1pPr algn="ctr" fontAlgn="auto">
              <a:spcBef>
                <a:spcPts val="0"/>
              </a:spcBef>
              <a:spcAft>
                <a:spcPts val="0"/>
              </a:spcAft>
              <a:defRPr sz="1200">
                <a:latin typeface="Garamond" pitchFamily="18" charset="0"/>
              </a:defRPr>
            </a:lvl1pPr>
          </a:lstStyle>
          <a:p>
            <a:pPr>
              <a:defRPr/>
            </a:pPr>
            <a:endParaRPr lang="en-US" dirty="0">
              <a:solidFill>
                <a:prstClr val="black"/>
              </a:solidFill>
            </a:endParaRPr>
          </a:p>
        </p:txBody>
      </p:sp>
      <p:sp>
        <p:nvSpPr>
          <p:cNvPr id="7" name="Slide Number Placeholder 5"/>
          <p:cNvSpPr>
            <a:spLocks noGrp="1"/>
          </p:cNvSpPr>
          <p:nvPr>
            <p:ph type="sldNum" sz="quarter" idx="12"/>
          </p:nvPr>
        </p:nvSpPr>
        <p:spPr>
          <a:xfrm>
            <a:off x="8458200" y="6492875"/>
            <a:ext cx="533400" cy="365125"/>
          </a:xfrm>
          <a:prstGeom prst="rect">
            <a:avLst/>
          </a:prstGeom>
        </p:spPr>
        <p:txBody>
          <a:bodyPr/>
          <a:lstStyle>
            <a:lvl1pPr algn="r" fontAlgn="auto">
              <a:spcBef>
                <a:spcPts val="0"/>
              </a:spcBef>
              <a:spcAft>
                <a:spcPts val="0"/>
              </a:spcAft>
              <a:defRPr sz="1200">
                <a:latin typeface="Garamond" pitchFamily="18" charset="0"/>
              </a:defRPr>
            </a:lvl1pPr>
          </a:lstStyle>
          <a:p>
            <a:pPr>
              <a:defRPr/>
            </a:pPr>
            <a:fld id="{A34B857D-C45F-4EC9-8BE6-E799A82F81A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028092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152400" y="6492875"/>
            <a:ext cx="2133600" cy="365125"/>
          </a:xfrm>
          <a:prstGeom prst="rect">
            <a:avLst/>
          </a:prstGeom>
        </p:spPr>
        <p:txBody>
          <a:bodyPr/>
          <a:lstStyle>
            <a:lvl1pPr fontAlgn="auto">
              <a:spcBef>
                <a:spcPts val="0"/>
              </a:spcBef>
              <a:spcAft>
                <a:spcPts val="0"/>
              </a:spcAft>
              <a:defRPr sz="1200">
                <a:latin typeface="Garamond" pitchFamily="18" charset="0"/>
              </a:defRPr>
            </a:lvl1pPr>
          </a:lstStyle>
          <a:p>
            <a:pPr>
              <a:defRPr/>
            </a:pPr>
            <a:endParaRPr lang="en-US" dirty="0">
              <a:solidFill>
                <a:prstClr val="black"/>
              </a:solidFill>
            </a:endParaRPr>
          </a:p>
        </p:txBody>
      </p:sp>
      <p:sp>
        <p:nvSpPr>
          <p:cNvPr id="6" name="Footer Placeholder 4"/>
          <p:cNvSpPr>
            <a:spLocks noGrp="1"/>
          </p:cNvSpPr>
          <p:nvPr>
            <p:ph type="ftr" sz="quarter" idx="11"/>
          </p:nvPr>
        </p:nvSpPr>
        <p:spPr>
          <a:xfrm>
            <a:off x="3124200" y="6492875"/>
            <a:ext cx="2895600" cy="365125"/>
          </a:xfrm>
          <a:prstGeom prst="rect">
            <a:avLst/>
          </a:prstGeom>
        </p:spPr>
        <p:txBody>
          <a:bodyPr/>
          <a:lstStyle>
            <a:lvl1pPr algn="ctr" fontAlgn="auto">
              <a:spcBef>
                <a:spcPts val="0"/>
              </a:spcBef>
              <a:spcAft>
                <a:spcPts val="0"/>
              </a:spcAft>
              <a:defRPr sz="1200">
                <a:latin typeface="Garamond" pitchFamily="18" charset="0"/>
              </a:defRPr>
            </a:lvl1pPr>
          </a:lstStyle>
          <a:p>
            <a:pPr>
              <a:defRPr/>
            </a:pPr>
            <a:endParaRPr lang="en-US" dirty="0">
              <a:solidFill>
                <a:prstClr val="black"/>
              </a:solidFill>
            </a:endParaRPr>
          </a:p>
        </p:txBody>
      </p:sp>
      <p:sp>
        <p:nvSpPr>
          <p:cNvPr id="7" name="Slide Number Placeholder 5"/>
          <p:cNvSpPr>
            <a:spLocks noGrp="1"/>
          </p:cNvSpPr>
          <p:nvPr>
            <p:ph type="sldNum" sz="quarter" idx="12"/>
          </p:nvPr>
        </p:nvSpPr>
        <p:spPr>
          <a:xfrm>
            <a:off x="8458200" y="6492875"/>
            <a:ext cx="533400" cy="365125"/>
          </a:xfrm>
          <a:prstGeom prst="rect">
            <a:avLst/>
          </a:prstGeom>
        </p:spPr>
        <p:txBody>
          <a:bodyPr/>
          <a:lstStyle>
            <a:lvl1pPr algn="r" fontAlgn="auto">
              <a:spcBef>
                <a:spcPts val="0"/>
              </a:spcBef>
              <a:spcAft>
                <a:spcPts val="0"/>
              </a:spcAft>
              <a:defRPr sz="1200">
                <a:latin typeface="Garamond" pitchFamily="18" charset="0"/>
              </a:defRPr>
            </a:lvl1pPr>
          </a:lstStyle>
          <a:p>
            <a:pPr>
              <a:defRPr/>
            </a:pPr>
            <a:fld id="{6666B785-8D98-47BF-AC17-21292448FE9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174531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52400" y="6492875"/>
            <a:ext cx="2133600" cy="365125"/>
          </a:xfrm>
          <a:prstGeom prst="rect">
            <a:avLst/>
          </a:prstGeom>
        </p:spPr>
        <p:txBody>
          <a:bodyPr/>
          <a:lstStyle>
            <a:lvl1pPr fontAlgn="auto">
              <a:spcBef>
                <a:spcPts val="0"/>
              </a:spcBef>
              <a:spcAft>
                <a:spcPts val="0"/>
              </a:spcAft>
              <a:defRPr sz="1200">
                <a:latin typeface="Garamond" pitchFamily="18" charset="0"/>
              </a:defRPr>
            </a:lvl1pPr>
          </a:lstStyle>
          <a:p>
            <a:pPr>
              <a:defRPr/>
            </a:pPr>
            <a:endParaRPr lang="en-US" dirty="0">
              <a:solidFill>
                <a:prstClr val="black"/>
              </a:solidFill>
            </a:endParaRPr>
          </a:p>
        </p:txBody>
      </p:sp>
      <p:sp>
        <p:nvSpPr>
          <p:cNvPr id="5" name="Footer Placeholder 4"/>
          <p:cNvSpPr>
            <a:spLocks noGrp="1"/>
          </p:cNvSpPr>
          <p:nvPr>
            <p:ph type="ftr" sz="quarter" idx="11"/>
          </p:nvPr>
        </p:nvSpPr>
        <p:spPr>
          <a:xfrm>
            <a:off x="3124200" y="6492875"/>
            <a:ext cx="2895600" cy="365125"/>
          </a:xfrm>
          <a:prstGeom prst="rect">
            <a:avLst/>
          </a:prstGeom>
        </p:spPr>
        <p:txBody>
          <a:bodyPr/>
          <a:lstStyle>
            <a:lvl1pPr algn="ctr" fontAlgn="auto">
              <a:spcBef>
                <a:spcPts val="0"/>
              </a:spcBef>
              <a:spcAft>
                <a:spcPts val="0"/>
              </a:spcAft>
              <a:defRPr sz="1200">
                <a:latin typeface="Garamond" pitchFamily="18" charset="0"/>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8458200" y="6492875"/>
            <a:ext cx="533400" cy="365125"/>
          </a:xfrm>
          <a:prstGeom prst="rect">
            <a:avLst/>
          </a:prstGeom>
        </p:spPr>
        <p:txBody>
          <a:bodyPr/>
          <a:lstStyle>
            <a:lvl1pPr algn="r" fontAlgn="auto">
              <a:spcBef>
                <a:spcPts val="0"/>
              </a:spcBef>
              <a:spcAft>
                <a:spcPts val="0"/>
              </a:spcAft>
              <a:defRPr sz="1200">
                <a:latin typeface="Garamond" pitchFamily="18" charset="0"/>
              </a:defRPr>
            </a:lvl1pPr>
          </a:lstStyle>
          <a:p>
            <a:pPr>
              <a:defRPr/>
            </a:pPr>
            <a:fld id="{E058F596-3BF9-481E-8F93-8B4E5FCCE6D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39987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52400" y="6492875"/>
            <a:ext cx="2133600" cy="365125"/>
          </a:xfrm>
          <a:prstGeom prst="rect">
            <a:avLst/>
          </a:prstGeom>
        </p:spPr>
        <p:txBody>
          <a:bodyPr/>
          <a:lstStyle>
            <a:lvl1pPr fontAlgn="auto">
              <a:spcBef>
                <a:spcPts val="0"/>
              </a:spcBef>
              <a:spcAft>
                <a:spcPts val="0"/>
              </a:spcAft>
              <a:defRPr sz="1200">
                <a:latin typeface="Garamond" pitchFamily="18" charset="0"/>
              </a:defRPr>
            </a:lvl1pPr>
          </a:lstStyle>
          <a:p>
            <a:pPr>
              <a:defRPr/>
            </a:pPr>
            <a:endParaRPr lang="en-US" dirty="0">
              <a:solidFill>
                <a:prstClr val="black"/>
              </a:solidFill>
            </a:endParaRPr>
          </a:p>
        </p:txBody>
      </p:sp>
      <p:sp>
        <p:nvSpPr>
          <p:cNvPr id="5" name="Footer Placeholder 4"/>
          <p:cNvSpPr>
            <a:spLocks noGrp="1"/>
          </p:cNvSpPr>
          <p:nvPr>
            <p:ph type="ftr" sz="quarter" idx="11"/>
          </p:nvPr>
        </p:nvSpPr>
        <p:spPr>
          <a:xfrm>
            <a:off x="3124200" y="6492875"/>
            <a:ext cx="2895600" cy="365125"/>
          </a:xfrm>
          <a:prstGeom prst="rect">
            <a:avLst/>
          </a:prstGeom>
        </p:spPr>
        <p:txBody>
          <a:bodyPr/>
          <a:lstStyle>
            <a:lvl1pPr algn="ctr" fontAlgn="auto">
              <a:spcBef>
                <a:spcPts val="0"/>
              </a:spcBef>
              <a:spcAft>
                <a:spcPts val="0"/>
              </a:spcAft>
              <a:defRPr sz="1200">
                <a:latin typeface="Garamond" pitchFamily="18" charset="0"/>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8458200" y="6492875"/>
            <a:ext cx="533400" cy="365125"/>
          </a:xfrm>
          <a:prstGeom prst="rect">
            <a:avLst/>
          </a:prstGeom>
        </p:spPr>
        <p:txBody>
          <a:bodyPr/>
          <a:lstStyle>
            <a:lvl1pPr algn="r" fontAlgn="auto">
              <a:spcBef>
                <a:spcPts val="0"/>
              </a:spcBef>
              <a:spcAft>
                <a:spcPts val="0"/>
              </a:spcAft>
              <a:defRPr sz="1200">
                <a:latin typeface="Garamond" pitchFamily="18" charset="0"/>
              </a:defRPr>
            </a:lvl1pPr>
          </a:lstStyle>
          <a:p>
            <a:pPr>
              <a:defRPr/>
            </a:pPr>
            <a:fld id="{2866A3C2-01FD-480D-937A-1689A91DD28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005518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2499"/>
            <a:ext cx="8153400" cy="762000"/>
          </a:xfrm>
        </p:spPr>
        <p:txBody>
          <a:bodyPr/>
          <a:lstStyle>
            <a:lvl1pPr algn="ctr">
              <a:defRPr sz="3000">
                <a:latin typeface="Century Gothic" panose="020B0502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583473"/>
            <a:ext cx="4000500" cy="4664927"/>
          </a:xfrm>
        </p:spPr>
        <p:txBody>
          <a:bodyPr/>
          <a:lstStyle>
            <a:lvl1pPr>
              <a:defRPr sz="2700">
                <a:solidFill>
                  <a:schemeClr val="tx1">
                    <a:lumMod val="50000"/>
                  </a:schemeClr>
                </a:solidFill>
                <a:latin typeface="Cordia New" panose="020B0304020202020204" pitchFamily="34" charset="-34"/>
                <a:cs typeface="Cordia New" panose="020B0304020202020204" pitchFamily="34" charset="-34"/>
              </a:defRPr>
            </a:lvl1pPr>
            <a:lvl2pPr>
              <a:defRPr sz="2100">
                <a:solidFill>
                  <a:schemeClr val="tx1">
                    <a:lumMod val="50000"/>
                  </a:schemeClr>
                </a:solidFill>
                <a:latin typeface="Cordia New" panose="020B0304020202020204" pitchFamily="34" charset="-34"/>
                <a:cs typeface="Cordia New" panose="020B0304020202020204" pitchFamily="34" charset="-34"/>
              </a:defRPr>
            </a:lvl2pPr>
            <a:lvl3pPr>
              <a:defRPr sz="1800">
                <a:solidFill>
                  <a:schemeClr val="tx1">
                    <a:lumMod val="50000"/>
                  </a:schemeClr>
                </a:solidFill>
                <a:latin typeface="Cordia New" panose="020B0304020202020204" pitchFamily="34" charset="-34"/>
                <a:cs typeface="Cordia New" panose="020B0304020202020204" pitchFamily="34" charset="-34"/>
              </a:defRPr>
            </a:lvl3pPr>
            <a:lvl4pPr>
              <a:defRPr sz="1800">
                <a:solidFill>
                  <a:schemeClr val="tx1">
                    <a:lumMod val="50000"/>
                  </a:schemeClr>
                </a:solidFill>
                <a:latin typeface="Cordia New" panose="020B0304020202020204" pitchFamily="34" charset="-34"/>
                <a:cs typeface="Cordia New" panose="020B0304020202020204" pitchFamily="34" charset="-34"/>
              </a:defRPr>
            </a:lvl4pPr>
            <a:lvl5pPr>
              <a:defRPr sz="1800">
                <a:solidFill>
                  <a:schemeClr val="tx1">
                    <a:lumMod val="50000"/>
                  </a:schemeClr>
                </a:solidFill>
                <a:latin typeface="Cordia New" panose="020B0304020202020204" pitchFamily="34" charset="-34"/>
                <a:cs typeface="Cordia New" panose="020B0304020202020204" pitchFamily="34" charset="-34"/>
              </a:defRPr>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10100" y="1583473"/>
            <a:ext cx="4000500" cy="4664927"/>
          </a:xfrm>
        </p:spPr>
        <p:txBody>
          <a:bodyPr/>
          <a:lstStyle>
            <a:lvl1pPr>
              <a:defRPr sz="2700">
                <a:solidFill>
                  <a:schemeClr val="tx1">
                    <a:lumMod val="50000"/>
                  </a:schemeClr>
                </a:solidFill>
                <a:latin typeface="Cordia New" panose="020B0304020202020204" pitchFamily="34" charset="-34"/>
                <a:cs typeface="Cordia New" panose="020B0304020202020204" pitchFamily="34" charset="-34"/>
              </a:defRPr>
            </a:lvl1pPr>
            <a:lvl2pPr>
              <a:defRPr sz="2100">
                <a:solidFill>
                  <a:schemeClr val="tx1">
                    <a:lumMod val="50000"/>
                  </a:schemeClr>
                </a:solidFill>
                <a:latin typeface="Cordia New" panose="020B0304020202020204" pitchFamily="34" charset="-34"/>
                <a:cs typeface="Cordia New" panose="020B0304020202020204" pitchFamily="34" charset="-34"/>
              </a:defRPr>
            </a:lvl2pPr>
            <a:lvl3pPr>
              <a:defRPr sz="1800">
                <a:solidFill>
                  <a:schemeClr val="tx1">
                    <a:lumMod val="50000"/>
                  </a:schemeClr>
                </a:solidFill>
                <a:latin typeface="Cordia New" panose="020B0304020202020204" pitchFamily="34" charset="-34"/>
                <a:cs typeface="Cordia New" panose="020B0304020202020204" pitchFamily="34" charset="-34"/>
              </a:defRPr>
            </a:lvl3pPr>
            <a:lvl4pPr>
              <a:defRPr sz="1800">
                <a:solidFill>
                  <a:schemeClr val="tx1">
                    <a:lumMod val="50000"/>
                  </a:schemeClr>
                </a:solidFill>
                <a:latin typeface="Cordia New" panose="020B0304020202020204" pitchFamily="34" charset="-34"/>
                <a:cs typeface="Cordia New" panose="020B0304020202020204" pitchFamily="34" charset="-34"/>
              </a:defRPr>
            </a:lvl4pPr>
            <a:lvl5pPr>
              <a:defRPr sz="1800">
                <a:solidFill>
                  <a:schemeClr val="tx1">
                    <a:lumMod val="50000"/>
                  </a:schemeClr>
                </a:solidFill>
                <a:latin typeface="Cordia New" panose="020B0304020202020204" pitchFamily="34" charset="-34"/>
                <a:cs typeface="Cordia New" panose="020B0304020202020204" pitchFamily="34" charset="-34"/>
              </a:defRPr>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477000"/>
            <a:ext cx="1905000" cy="228600"/>
          </a:xfrm>
          <a:prstGeom prst="rect">
            <a:avLst/>
          </a:prstGeom>
        </p:spPr>
        <p:txBody>
          <a:bodyPr/>
          <a:lstStyle>
            <a:lvl1pPr>
              <a:defRPr/>
            </a:lvl1pPr>
          </a:lstStyle>
          <a:p>
            <a:endParaRPr lang="en-US">
              <a:solidFill>
                <a:srgbClr val="545454"/>
              </a:solidFill>
            </a:endParaRPr>
          </a:p>
        </p:txBody>
      </p:sp>
      <p:sp>
        <p:nvSpPr>
          <p:cNvPr id="6" name="Footer Placeholder 5"/>
          <p:cNvSpPr>
            <a:spLocks noGrp="1"/>
          </p:cNvSpPr>
          <p:nvPr>
            <p:ph type="ftr" sz="quarter" idx="11"/>
          </p:nvPr>
        </p:nvSpPr>
        <p:spPr>
          <a:xfrm>
            <a:off x="3276600" y="6477000"/>
            <a:ext cx="2895600" cy="228600"/>
          </a:xfrm>
          <a:prstGeom prst="rect">
            <a:avLst/>
          </a:prstGeo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705600" y="6477000"/>
            <a:ext cx="1905000" cy="228600"/>
          </a:xfrm>
          <a:prstGeom prst="rect">
            <a:avLst/>
          </a:prstGeom>
        </p:spPr>
        <p:txBody>
          <a:bodyPr/>
          <a:lstStyle>
            <a:lvl1pPr>
              <a:defRPr/>
            </a:lvl1pPr>
          </a:lstStyle>
          <a:p>
            <a:fld id="{78F0D567-9051-420B-8ED0-4359826292EA}"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5275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6" name="Rectangle 15"/>
          <p:cNvSpPr>
            <a:spLocks noChangeArrowheads="1"/>
          </p:cNvSpPr>
          <p:nvPr userDrawn="1"/>
        </p:nvSpPr>
        <p:spPr bwMode="auto">
          <a:xfrm>
            <a:off x="0" y="6705600"/>
            <a:ext cx="9144000" cy="152400"/>
          </a:xfrm>
          <a:prstGeom prst="rect">
            <a:avLst/>
          </a:prstGeom>
          <a:solidFill>
            <a:srgbClr val="000066"/>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Date Placeholder 1"/>
          <p:cNvSpPr txBox="1">
            <a:spLocks/>
          </p:cNvSpPr>
          <p:nvPr userDrawn="1"/>
        </p:nvSpPr>
        <p:spPr bwMode="auto">
          <a:xfrm>
            <a:off x="0" y="6705600"/>
            <a:ext cx="9372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18288" numCol="1" anchor="b" anchorCtr="0" compatLnSpc="1">
            <a:prstTxWarp prst="textNoShape">
              <a:avLst/>
            </a:prstTxWarp>
          </a:bodyPr>
          <a:lstStyle>
            <a:defPPr>
              <a:defRPr lang="en-US"/>
            </a:defPPr>
            <a:lvl1pPr algn="ctr" rtl="0" fontAlgn="base">
              <a:spcBef>
                <a:spcPct val="0"/>
              </a:spcBef>
              <a:spcAft>
                <a:spcPct val="0"/>
              </a:spcAft>
              <a:defRPr sz="800" i="1"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US" sz="1000" dirty="0">
                <a:solidFill>
                  <a:schemeClr val="bg1"/>
                </a:solidFill>
              </a:rPr>
              <a:t>FOUO/Pre-decisional/Not for public release                                                  March 2017                                                                                        Feb 2016 SOFS-A</a:t>
            </a:r>
          </a:p>
        </p:txBody>
      </p:sp>
    </p:spTree>
    <p:extLst>
      <p:ext uri="{BB962C8B-B14F-4D97-AF65-F5344CB8AC3E}">
        <p14:creationId xmlns:p14="http://schemas.microsoft.com/office/powerpoint/2010/main" val="3921484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990600" y="533400"/>
            <a:ext cx="7162800" cy="838200"/>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9" name="Slide Number Placeholder 5"/>
          <p:cNvSpPr>
            <a:spLocks noGrp="1"/>
          </p:cNvSpPr>
          <p:nvPr>
            <p:ph type="sldNum" sz="quarter" idx="12"/>
          </p:nvPr>
        </p:nvSpPr>
        <p:spPr>
          <a:xfrm>
            <a:off x="8610600" y="6629400"/>
            <a:ext cx="533400" cy="365125"/>
          </a:xfrm>
          <a:prstGeom prst="rect">
            <a:avLst/>
          </a:prstGeom>
        </p:spPr>
        <p:txBody>
          <a:bodyPr/>
          <a:lstStyle>
            <a:lvl1pPr algn="r" fontAlgn="auto">
              <a:spcBef>
                <a:spcPts val="0"/>
              </a:spcBef>
              <a:spcAft>
                <a:spcPts val="0"/>
              </a:spcAft>
              <a:defRPr sz="1000">
                <a:latin typeface="Arial" panose="020B0604020202020204" pitchFamily="34" charset="0"/>
                <a:cs typeface="Arial" panose="020B0604020202020204" pitchFamily="34" charset="0"/>
              </a:defRPr>
            </a:lvl1pPr>
          </a:lstStyle>
          <a:p>
            <a:pPr>
              <a:defRPr/>
            </a:pPr>
            <a:fld id="{2866A3C2-01FD-480D-937A-1689A91DD280}" type="slidenum">
              <a:rPr lang="en-US" smtClean="0"/>
              <a:pPr>
                <a:defRPr/>
              </a:pPr>
              <a:t>‹#›</a:t>
            </a:fld>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76200"/>
            <a:ext cx="1371599" cy="1371599"/>
          </a:xfrm>
          <a:prstGeom prst="rect">
            <a:avLst/>
          </a:prstGeom>
        </p:spPr>
      </p:pic>
      <p:sp>
        <p:nvSpPr>
          <p:cNvPr id="13" name="TextBox 12"/>
          <p:cNvSpPr txBox="1"/>
          <p:nvPr userDrawn="1"/>
        </p:nvSpPr>
        <p:spPr>
          <a:xfrm>
            <a:off x="3200400" y="95250"/>
            <a:ext cx="5943600" cy="307975"/>
          </a:xfrm>
          <a:prstGeom prst="rect">
            <a:avLst/>
          </a:prstGeom>
          <a:noFill/>
        </p:spPr>
        <p:txBody>
          <a:bodyPr>
            <a:spAutoFit/>
          </a:bodyPr>
          <a:lstStyle/>
          <a:p>
            <a:pPr algn="r" fontAlgn="auto">
              <a:spcBef>
                <a:spcPts val="0"/>
              </a:spcBef>
              <a:spcAft>
                <a:spcPts val="0"/>
              </a:spcAft>
              <a:defRPr/>
            </a:pPr>
            <a:r>
              <a:rPr lang="en-US" sz="1400" b="1" dirty="0">
                <a:solidFill>
                  <a:schemeClr val="bg1"/>
                </a:solidFill>
                <a:latin typeface="Arial"/>
                <a:ea typeface="Copperplate-Gothic-Light" pitchFamily="2" charset="0"/>
                <a:cs typeface="Arial"/>
              </a:rPr>
              <a:t>DEFENSE SUICIDE PREVENTION OFFICE</a:t>
            </a:r>
          </a:p>
        </p:txBody>
      </p:sp>
    </p:spTree>
    <p:extLst>
      <p:ext uri="{BB962C8B-B14F-4D97-AF65-F5344CB8AC3E}">
        <p14:creationId xmlns:p14="http://schemas.microsoft.com/office/powerpoint/2010/main" val="157500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335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73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335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73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990600" y="533400"/>
            <a:ext cx="7162800" cy="838200"/>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16" name="Slide Number Placeholder 5"/>
          <p:cNvSpPr>
            <a:spLocks noGrp="1"/>
          </p:cNvSpPr>
          <p:nvPr>
            <p:ph type="sldNum" sz="quarter" idx="12"/>
          </p:nvPr>
        </p:nvSpPr>
        <p:spPr>
          <a:xfrm>
            <a:off x="8610600" y="6629400"/>
            <a:ext cx="533400" cy="365125"/>
          </a:xfrm>
          <a:prstGeom prst="rect">
            <a:avLst/>
          </a:prstGeom>
        </p:spPr>
        <p:txBody>
          <a:bodyPr/>
          <a:lstStyle>
            <a:lvl1pPr algn="r" fontAlgn="auto">
              <a:spcBef>
                <a:spcPts val="0"/>
              </a:spcBef>
              <a:spcAft>
                <a:spcPts val="0"/>
              </a:spcAft>
              <a:defRPr sz="1000">
                <a:latin typeface="Arial" panose="020B0604020202020204" pitchFamily="34" charset="0"/>
                <a:cs typeface="Arial" panose="020B0604020202020204" pitchFamily="34" charset="0"/>
              </a:defRPr>
            </a:lvl1pPr>
          </a:lstStyle>
          <a:p>
            <a:pPr>
              <a:defRPr/>
            </a:pPr>
            <a:fld id="{2866A3C2-01FD-480D-937A-1689A91DD280}" type="slidenum">
              <a:rPr lang="en-US" smtClean="0"/>
              <a:pPr>
                <a:defRPr/>
              </a:pPr>
              <a:t>‹#›</a:t>
            </a:fld>
            <a:endParaRPr lang="en-US"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76200"/>
            <a:ext cx="1371599" cy="1371599"/>
          </a:xfrm>
          <a:prstGeom prst="rect">
            <a:avLst/>
          </a:prstGeom>
        </p:spPr>
      </p:pic>
      <p:sp>
        <p:nvSpPr>
          <p:cNvPr id="19" name="TextBox 18"/>
          <p:cNvSpPr txBox="1"/>
          <p:nvPr userDrawn="1"/>
        </p:nvSpPr>
        <p:spPr>
          <a:xfrm>
            <a:off x="3200400" y="0"/>
            <a:ext cx="5943600" cy="307975"/>
          </a:xfrm>
          <a:prstGeom prst="rect">
            <a:avLst/>
          </a:prstGeom>
          <a:noFill/>
        </p:spPr>
        <p:txBody>
          <a:bodyPr>
            <a:spAutoFit/>
          </a:bodyPr>
          <a:lstStyle/>
          <a:p>
            <a:pPr algn="r" fontAlgn="auto">
              <a:spcBef>
                <a:spcPts val="0"/>
              </a:spcBef>
              <a:spcAft>
                <a:spcPts val="0"/>
              </a:spcAft>
              <a:defRPr/>
            </a:pPr>
            <a:r>
              <a:rPr lang="en-US" sz="1400" b="1" dirty="0">
                <a:solidFill>
                  <a:schemeClr val="bg1"/>
                </a:solidFill>
                <a:latin typeface="Arial"/>
                <a:ea typeface="Copperplate-Gothic-Light" pitchFamily="2" charset="0"/>
                <a:cs typeface="Arial"/>
              </a:rPr>
              <a:t>DEFENSE SUICIDE PREVENTION OFFICE</a:t>
            </a:r>
          </a:p>
        </p:txBody>
      </p:sp>
    </p:spTree>
    <p:extLst>
      <p:ext uri="{BB962C8B-B14F-4D97-AF65-F5344CB8AC3E}">
        <p14:creationId xmlns:p14="http://schemas.microsoft.com/office/powerpoint/2010/main" val="458086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a:xfrm>
            <a:off x="3124200" y="6492875"/>
            <a:ext cx="2895600" cy="365125"/>
          </a:xfrm>
          <a:prstGeom prst="rect">
            <a:avLst/>
          </a:prstGeom>
        </p:spPr>
        <p:txBody>
          <a:bodyPr/>
          <a:lstStyle>
            <a:lvl1pPr algn="ctr" fontAlgn="auto">
              <a:spcBef>
                <a:spcPts val="0"/>
              </a:spcBef>
              <a:spcAft>
                <a:spcPts val="0"/>
              </a:spcAft>
              <a:defRPr sz="1200">
                <a:latin typeface="Garamond" pitchFamily="18" charset="0"/>
              </a:defRPr>
            </a:lvl1pPr>
          </a:lstStyle>
          <a:p>
            <a:pPr>
              <a:defRPr/>
            </a:pPr>
            <a:endParaRPr lang="en-US" dirty="0"/>
          </a:p>
        </p:txBody>
      </p:sp>
      <p:sp>
        <p:nvSpPr>
          <p:cNvPr id="7" name="Slide Number Placeholder 5"/>
          <p:cNvSpPr>
            <a:spLocks noGrp="1"/>
          </p:cNvSpPr>
          <p:nvPr>
            <p:ph type="sldNum" sz="quarter" idx="12"/>
          </p:nvPr>
        </p:nvSpPr>
        <p:spPr>
          <a:xfrm>
            <a:off x="8458200" y="6492875"/>
            <a:ext cx="533400" cy="365125"/>
          </a:xfrm>
          <a:prstGeom prst="rect">
            <a:avLst/>
          </a:prstGeom>
        </p:spPr>
        <p:txBody>
          <a:bodyPr/>
          <a:lstStyle>
            <a:lvl1pPr algn="r" fontAlgn="auto">
              <a:spcBef>
                <a:spcPts val="0"/>
              </a:spcBef>
              <a:spcAft>
                <a:spcPts val="0"/>
              </a:spcAft>
              <a:defRPr sz="1200">
                <a:latin typeface="Garamond" pitchFamily="18" charset="0"/>
              </a:defRPr>
            </a:lvl1pPr>
          </a:lstStyle>
          <a:p>
            <a:pPr>
              <a:defRPr/>
            </a:pPr>
            <a:fld id="{A34B857D-C45F-4EC9-8BE6-E799A82F81A6}" type="slidenum">
              <a:rPr lang="en-US"/>
              <a:pPr>
                <a:defRPr/>
              </a:pPr>
              <a:t>‹#›</a:t>
            </a:fld>
            <a:endParaRPr lang="en-US" dirty="0"/>
          </a:p>
        </p:txBody>
      </p:sp>
    </p:spTree>
    <p:extLst>
      <p:ext uri="{BB962C8B-B14F-4D97-AF65-F5344CB8AC3E}">
        <p14:creationId xmlns:p14="http://schemas.microsoft.com/office/powerpoint/2010/main" val="60832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a:xfrm>
            <a:off x="3124200" y="6492875"/>
            <a:ext cx="2895600" cy="365125"/>
          </a:xfrm>
          <a:prstGeom prst="rect">
            <a:avLst/>
          </a:prstGeom>
        </p:spPr>
        <p:txBody>
          <a:bodyPr/>
          <a:lstStyle>
            <a:lvl1pPr algn="ctr" fontAlgn="auto">
              <a:spcBef>
                <a:spcPts val="0"/>
              </a:spcBef>
              <a:spcAft>
                <a:spcPts val="0"/>
              </a:spcAft>
              <a:defRPr sz="1200">
                <a:latin typeface="Garamond" pitchFamily="18" charset="0"/>
              </a:defRPr>
            </a:lvl1pPr>
          </a:lstStyle>
          <a:p>
            <a:pPr>
              <a:defRPr/>
            </a:pPr>
            <a:endParaRPr lang="en-US" dirty="0"/>
          </a:p>
        </p:txBody>
      </p:sp>
      <p:sp>
        <p:nvSpPr>
          <p:cNvPr id="7" name="Slide Number Placeholder 5"/>
          <p:cNvSpPr>
            <a:spLocks noGrp="1"/>
          </p:cNvSpPr>
          <p:nvPr>
            <p:ph type="sldNum" sz="quarter" idx="12"/>
          </p:nvPr>
        </p:nvSpPr>
        <p:spPr>
          <a:xfrm>
            <a:off x="8458200" y="6492875"/>
            <a:ext cx="533400" cy="365125"/>
          </a:xfrm>
          <a:prstGeom prst="rect">
            <a:avLst/>
          </a:prstGeom>
        </p:spPr>
        <p:txBody>
          <a:bodyPr/>
          <a:lstStyle>
            <a:lvl1pPr algn="r" fontAlgn="auto">
              <a:spcBef>
                <a:spcPts val="0"/>
              </a:spcBef>
              <a:spcAft>
                <a:spcPts val="0"/>
              </a:spcAft>
              <a:defRPr sz="1200">
                <a:latin typeface="Garamond" pitchFamily="18" charset="0"/>
              </a:defRPr>
            </a:lvl1pPr>
          </a:lstStyle>
          <a:p>
            <a:pPr>
              <a:defRPr/>
            </a:pPr>
            <a:fld id="{6666B785-8D98-47BF-AC17-21292448FE92}" type="slidenum">
              <a:rPr lang="en-US"/>
              <a:pPr>
                <a:defRPr/>
              </a:pPr>
              <a:t>‹#›</a:t>
            </a:fld>
            <a:endParaRPr lang="en-US" dirty="0"/>
          </a:p>
        </p:txBody>
      </p:sp>
    </p:spTree>
    <p:extLst>
      <p:ext uri="{BB962C8B-B14F-4D97-AF65-F5344CB8AC3E}">
        <p14:creationId xmlns:p14="http://schemas.microsoft.com/office/powerpoint/2010/main" val="159991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492875"/>
            <a:ext cx="2895600" cy="365125"/>
          </a:xfrm>
          <a:prstGeom prst="rect">
            <a:avLst/>
          </a:prstGeom>
        </p:spPr>
        <p:txBody>
          <a:bodyPr/>
          <a:lstStyle>
            <a:lvl1pPr algn="ctr" fontAlgn="auto">
              <a:spcBef>
                <a:spcPts val="0"/>
              </a:spcBef>
              <a:spcAft>
                <a:spcPts val="0"/>
              </a:spcAft>
              <a:defRPr sz="1200">
                <a:latin typeface="Garamond" pitchFamily="18" charset="0"/>
              </a:defRPr>
            </a:lvl1pPr>
          </a:lstStyle>
          <a:p>
            <a:pPr>
              <a:defRPr/>
            </a:pPr>
            <a:endParaRPr lang="en-US" dirty="0"/>
          </a:p>
        </p:txBody>
      </p:sp>
      <p:sp>
        <p:nvSpPr>
          <p:cNvPr id="6" name="Slide Number Placeholder 5"/>
          <p:cNvSpPr>
            <a:spLocks noGrp="1"/>
          </p:cNvSpPr>
          <p:nvPr>
            <p:ph type="sldNum" sz="quarter" idx="12"/>
          </p:nvPr>
        </p:nvSpPr>
        <p:spPr>
          <a:xfrm>
            <a:off x="8458200" y="6492875"/>
            <a:ext cx="533400" cy="365125"/>
          </a:xfrm>
          <a:prstGeom prst="rect">
            <a:avLst/>
          </a:prstGeom>
        </p:spPr>
        <p:txBody>
          <a:bodyPr/>
          <a:lstStyle>
            <a:lvl1pPr algn="r" fontAlgn="auto">
              <a:spcBef>
                <a:spcPts val="0"/>
              </a:spcBef>
              <a:spcAft>
                <a:spcPts val="0"/>
              </a:spcAft>
              <a:defRPr sz="1200">
                <a:latin typeface="Garamond" pitchFamily="18" charset="0"/>
              </a:defRPr>
            </a:lvl1pPr>
          </a:lstStyle>
          <a:p>
            <a:pPr>
              <a:defRPr/>
            </a:pPr>
            <a:fld id="{E058F596-3BF9-481E-8F93-8B4E5FCCE6D6}" type="slidenum">
              <a:rPr lang="en-US"/>
              <a:pPr>
                <a:defRPr/>
              </a:pPr>
              <a:t>‹#›</a:t>
            </a:fld>
            <a:endParaRPr lang="en-US" dirty="0"/>
          </a:p>
        </p:txBody>
      </p:sp>
    </p:spTree>
    <p:extLst>
      <p:ext uri="{BB962C8B-B14F-4D97-AF65-F5344CB8AC3E}">
        <p14:creationId xmlns:p14="http://schemas.microsoft.com/office/powerpoint/2010/main" val="165294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492875"/>
            <a:ext cx="2895600" cy="365125"/>
          </a:xfrm>
          <a:prstGeom prst="rect">
            <a:avLst/>
          </a:prstGeom>
        </p:spPr>
        <p:txBody>
          <a:bodyPr/>
          <a:lstStyle>
            <a:lvl1pPr algn="ctr" fontAlgn="auto">
              <a:spcBef>
                <a:spcPts val="0"/>
              </a:spcBef>
              <a:spcAft>
                <a:spcPts val="0"/>
              </a:spcAft>
              <a:defRPr sz="1200">
                <a:latin typeface="Garamond" pitchFamily="18" charset="0"/>
              </a:defRPr>
            </a:lvl1pPr>
          </a:lstStyle>
          <a:p>
            <a:pPr>
              <a:defRPr/>
            </a:pPr>
            <a:endParaRPr lang="en-US" dirty="0"/>
          </a:p>
        </p:txBody>
      </p:sp>
      <p:sp>
        <p:nvSpPr>
          <p:cNvPr id="6" name="Slide Number Placeholder 5"/>
          <p:cNvSpPr>
            <a:spLocks noGrp="1"/>
          </p:cNvSpPr>
          <p:nvPr>
            <p:ph type="sldNum" sz="quarter" idx="12"/>
          </p:nvPr>
        </p:nvSpPr>
        <p:spPr>
          <a:xfrm>
            <a:off x="8458200" y="6492875"/>
            <a:ext cx="533400" cy="365125"/>
          </a:xfrm>
          <a:prstGeom prst="rect">
            <a:avLst/>
          </a:prstGeom>
        </p:spPr>
        <p:txBody>
          <a:bodyPr/>
          <a:lstStyle>
            <a:lvl1pPr algn="r" fontAlgn="auto">
              <a:spcBef>
                <a:spcPts val="0"/>
              </a:spcBef>
              <a:spcAft>
                <a:spcPts val="0"/>
              </a:spcAft>
              <a:defRPr sz="1200">
                <a:latin typeface="Garamond" pitchFamily="18" charset="0"/>
              </a:defRPr>
            </a:lvl1pPr>
          </a:lstStyle>
          <a:p>
            <a:pPr>
              <a:defRPr/>
            </a:pPr>
            <a:fld id="{2866A3C2-01FD-480D-937A-1689A91DD280}" type="slidenum">
              <a:rPr lang="en-US"/>
              <a:pPr>
                <a:defRPr/>
              </a:pPr>
              <a:t>‹#›</a:t>
            </a:fld>
            <a:endParaRPr lang="en-US" dirty="0"/>
          </a:p>
        </p:txBody>
      </p:sp>
    </p:spTree>
    <p:extLst>
      <p:ext uri="{BB962C8B-B14F-4D97-AF65-F5344CB8AC3E}">
        <p14:creationId xmlns:p14="http://schemas.microsoft.com/office/powerpoint/2010/main" val="2652356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945C3CD-464D-4F3E-89B1-5BC4869CC239}" type="slidenum">
              <a:rPr lang="en-US" altLang="en-US"/>
              <a:pPr>
                <a:defRPr/>
              </a:pPr>
              <a:t>‹#›</a:t>
            </a:fld>
            <a:endParaRPr lang="en-US" altLang="en-US"/>
          </a:p>
        </p:txBody>
      </p:sp>
    </p:spTree>
    <p:extLst>
      <p:ext uri="{BB962C8B-B14F-4D97-AF65-F5344CB8AC3E}">
        <p14:creationId xmlns:p14="http://schemas.microsoft.com/office/powerpoint/2010/main" val="2223039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31"/>
            <a:ext cx="9142858" cy="6857143"/>
          </a:xfrm>
          <a:prstGeom prst="rect">
            <a:avLst/>
          </a:prstGeom>
        </p:spPr>
      </p:pic>
    </p:spTree>
    <p:extLst>
      <p:ext uri="{BB962C8B-B14F-4D97-AF65-F5344CB8AC3E}">
        <p14:creationId xmlns:p14="http://schemas.microsoft.com/office/powerpoint/2010/main" val="1646954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47800" y="274638"/>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4119595"/>
      </p:ext>
    </p:extLst>
  </p:cSld>
  <p:clrMap bg1="lt1" tx1="dk1" bg2="lt2" tx2="dk2" accent1="accent1" accent2="accent2" accent3="accent3" accent4="accent4" accent5="accent5" accent6="accent6" hlink="hlink" folHlink="folHlink"/>
  <p:sldLayoutIdLst>
    <p:sldLayoutId id="2147484635" r:id="rId1"/>
    <p:sldLayoutId id="2147484636" r:id="rId2"/>
    <p:sldLayoutId id="2147484637" r:id="rId3"/>
    <p:sldLayoutId id="2147484638" r:id="rId4"/>
    <p:sldLayoutId id="2147484639" r:id="rId5"/>
    <p:sldLayoutId id="2147484640" r:id="rId6"/>
    <p:sldLayoutId id="2147484641" r:id="rId7"/>
    <p:sldLayoutId id="2147484642" r:id="rId8"/>
    <p:sldLayoutId id="2147484653" r:id="rId9"/>
    <p:sldLayoutId id="2147484654" r:id="rId10"/>
  </p:sldLayoutIdLst>
  <p:hf hdr="0" ftr="0" dt="0"/>
  <p:txStyles>
    <p:titleStyle>
      <a:lvl1pPr algn="l" rtl="0" eaLnBrk="0" fontAlgn="base" hangingPunct="0">
        <a:spcBef>
          <a:spcPct val="0"/>
        </a:spcBef>
        <a:spcAft>
          <a:spcPct val="0"/>
        </a:spcAft>
        <a:defRPr sz="28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b="1">
          <a:solidFill>
            <a:schemeClr val="tx1"/>
          </a:solidFill>
          <a:latin typeface="Arial" pitchFamily="34" charset="0"/>
          <a:cs typeface="Arial" pitchFamily="34" charset="0"/>
        </a:defRPr>
      </a:lvl2pPr>
      <a:lvl3pPr algn="l" rtl="0" eaLnBrk="0" fontAlgn="base" hangingPunct="0">
        <a:spcBef>
          <a:spcPct val="0"/>
        </a:spcBef>
        <a:spcAft>
          <a:spcPct val="0"/>
        </a:spcAft>
        <a:defRPr sz="2800" b="1">
          <a:solidFill>
            <a:schemeClr val="tx1"/>
          </a:solidFill>
          <a:latin typeface="Arial" pitchFamily="34" charset="0"/>
          <a:cs typeface="Arial" pitchFamily="34" charset="0"/>
        </a:defRPr>
      </a:lvl3pPr>
      <a:lvl4pPr algn="l" rtl="0" eaLnBrk="0" fontAlgn="base" hangingPunct="0">
        <a:spcBef>
          <a:spcPct val="0"/>
        </a:spcBef>
        <a:spcAft>
          <a:spcPct val="0"/>
        </a:spcAft>
        <a:defRPr sz="2800" b="1">
          <a:solidFill>
            <a:schemeClr val="tx1"/>
          </a:solidFill>
          <a:latin typeface="Arial" pitchFamily="34" charset="0"/>
          <a:cs typeface="Arial" pitchFamily="34" charset="0"/>
        </a:defRPr>
      </a:lvl4pPr>
      <a:lvl5pPr algn="l" rtl="0" eaLnBrk="0" fontAlgn="base" hangingPunct="0">
        <a:spcBef>
          <a:spcPct val="0"/>
        </a:spcBef>
        <a:spcAft>
          <a:spcPct val="0"/>
        </a:spcAft>
        <a:defRPr sz="2800" b="1">
          <a:solidFill>
            <a:schemeClr val="tx1"/>
          </a:solidFill>
          <a:latin typeface="Arial" pitchFamily="34" charset="0"/>
          <a:cs typeface="Arial" pitchFamily="34" charset="0"/>
        </a:defRPr>
      </a:lvl5pPr>
      <a:lvl6pPr marL="457200" algn="l" rtl="0" fontAlgn="base">
        <a:spcBef>
          <a:spcPct val="0"/>
        </a:spcBef>
        <a:spcAft>
          <a:spcPct val="0"/>
        </a:spcAft>
        <a:defRPr sz="2800" b="1">
          <a:solidFill>
            <a:schemeClr val="tx1"/>
          </a:solidFill>
          <a:latin typeface="Arial" pitchFamily="34" charset="0"/>
          <a:cs typeface="Arial" pitchFamily="34" charset="0"/>
        </a:defRPr>
      </a:lvl6pPr>
      <a:lvl7pPr marL="914400" algn="l" rtl="0" fontAlgn="base">
        <a:spcBef>
          <a:spcPct val="0"/>
        </a:spcBef>
        <a:spcAft>
          <a:spcPct val="0"/>
        </a:spcAft>
        <a:defRPr sz="2800" b="1">
          <a:solidFill>
            <a:schemeClr val="tx1"/>
          </a:solidFill>
          <a:latin typeface="Arial" pitchFamily="34" charset="0"/>
          <a:cs typeface="Arial" pitchFamily="34" charset="0"/>
        </a:defRPr>
      </a:lvl7pPr>
      <a:lvl8pPr marL="1371600" algn="l" rtl="0" fontAlgn="base">
        <a:spcBef>
          <a:spcPct val="0"/>
        </a:spcBef>
        <a:spcAft>
          <a:spcPct val="0"/>
        </a:spcAft>
        <a:defRPr sz="2800" b="1">
          <a:solidFill>
            <a:schemeClr val="tx1"/>
          </a:solidFill>
          <a:latin typeface="Arial" pitchFamily="34" charset="0"/>
          <a:cs typeface="Arial" pitchFamily="34" charset="0"/>
        </a:defRPr>
      </a:lvl8pPr>
      <a:lvl9pPr marL="1828800" algn="l" rtl="0" fontAlgn="base">
        <a:spcBef>
          <a:spcPct val="0"/>
        </a:spcBef>
        <a:spcAft>
          <a:spcPct val="0"/>
        </a:spcAft>
        <a:defRPr sz="2800" b="1">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47800" y="274638"/>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8705779"/>
      </p:ext>
    </p:extLst>
  </p:cSld>
  <p:clrMap bg1="lt1" tx1="dk1" bg2="lt2" tx2="dk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Lst>
  <p:hf hdr="0" ftr="0" dt="0"/>
  <p:txStyles>
    <p:titleStyle>
      <a:lvl1pPr algn="l" rtl="0" eaLnBrk="0" fontAlgn="base" hangingPunct="0">
        <a:spcBef>
          <a:spcPct val="0"/>
        </a:spcBef>
        <a:spcAft>
          <a:spcPct val="0"/>
        </a:spcAft>
        <a:defRPr sz="28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b="1">
          <a:solidFill>
            <a:schemeClr val="tx1"/>
          </a:solidFill>
          <a:latin typeface="Arial" pitchFamily="34" charset="0"/>
          <a:cs typeface="Arial" pitchFamily="34" charset="0"/>
        </a:defRPr>
      </a:lvl2pPr>
      <a:lvl3pPr algn="l" rtl="0" eaLnBrk="0" fontAlgn="base" hangingPunct="0">
        <a:spcBef>
          <a:spcPct val="0"/>
        </a:spcBef>
        <a:spcAft>
          <a:spcPct val="0"/>
        </a:spcAft>
        <a:defRPr sz="2800" b="1">
          <a:solidFill>
            <a:schemeClr val="tx1"/>
          </a:solidFill>
          <a:latin typeface="Arial" pitchFamily="34" charset="0"/>
          <a:cs typeface="Arial" pitchFamily="34" charset="0"/>
        </a:defRPr>
      </a:lvl3pPr>
      <a:lvl4pPr algn="l" rtl="0" eaLnBrk="0" fontAlgn="base" hangingPunct="0">
        <a:spcBef>
          <a:spcPct val="0"/>
        </a:spcBef>
        <a:spcAft>
          <a:spcPct val="0"/>
        </a:spcAft>
        <a:defRPr sz="2800" b="1">
          <a:solidFill>
            <a:schemeClr val="tx1"/>
          </a:solidFill>
          <a:latin typeface="Arial" pitchFamily="34" charset="0"/>
          <a:cs typeface="Arial" pitchFamily="34" charset="0"/>
        </a:defRPr>
      </a:lvl4pPr>
      <a:lvl5pPr algn="l" rtl="0" eaLnBrk="0" fontAlgn="base" hangingPunct="0">
        <a:spcBef>
          <a:spcPct val="0"/>
        </a:spcBef>
        <a:spcAft>
          <a:spcPct val="0"/>
        </a:spcAft>
        <a:defRPr sz="2800" b="1">
          <a:solidFill>
            <a:schemeClr val="tx1"/>
          </a:solidFill>
          <a:latin typeface="Arial" pitchFamily="34" charset="0"/>
          <a:cs typeface="Arial" pitchFamily="34" charset="0"/>
        </a:defRPr>
      </a:lvl5pPr>
      <a:lvl6pPr marL="457200" algn="l" rtl="0" fontAlgn="base">
        <a:spcBef>
          <a:spcPct val="0"/>
        </a:spcBef>
        <a:spcAft>
          <a:spcPct val="0"/>
        </a:spcAft>
        <a:defRPr sz="2800" b="1">
          <a:solidFill>
            <a:schemeClr val="tx1"/>
          </a:solidFill>
          <a:latin typeface="Arial" pitchFamily="34" charset="0"/>
          <a:cs typeface="Arial" pitchFamily="34" charset="0"/>
        </a:defRPr>
      </a:lvl6pPr>
      <a:lvl7pPr marL="914400" algn="l" rtl="0" fontAlgn="base">
        <a:spcBef>
          <a:spcPct val="0"/>
        </a:spcBef>
        <a:spcAft>
          <a:spcPct val="0"/>
        </a:spcAft>
        <a:defRPr sz="2800" b="1">
          <a:solidFill>
            <a:schemeClr val="tx1"/>
          </a:solidFill>
          <a:latin typeface="Arial" pitchFamily="34" charset="0"/>
          <a:cs typeface="Arial" pitchFamily="34" charset="0"/>
        </a:defRPr>
      </a:lvl7pPr>
      <a:lvl8pPr marL="1371600" algn="l" rtl="0" fontAlgn="base">
        <a:spcBef>
          <a:spcPct val="0"/>
        </a:spcBef>
        <a:spcAft>
          <a:spcPct val="0"/>
        </a:spcAft>
        <a:defRPr sz="2800" b="1">
          <a:solidFill>
            <a:schemeClr val="tx1"/>
          </a:solidFill>
          <a:latin typeface="Arial" pitchFamily="34" charset="0"/>
          <a:cs typeface="Arial" pitchFamily="34" charset="0"/>
        </a:defRPr>
      </a:lvl8pPr>
      <a:lvl9pPr marL="1828800" algn="l" rtl="0" fontAlgn="base">
        <a:spcBef>
          <a:spcPct val="0"/>
        </a:spcBef>
        <a:spcAft>
          <a:spcPct val="0"/>
        </a:spcAft>
        <a:defRPr sz="2800" b="1">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7.emf"/><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0.emf"/><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hyperlink" Target="mailto:Tiffany.E.Ho.ctr@mail.mil"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 Id="rId5" Type="http://schemas.openxmlformats.org/officeDocument/2006/relationships/hyperlink" Target="mailto:olga.g.shechter.civ@mail.mil" TargetMode="External"/><Relationship Id="rId4" Type="http://schemas.openxmlformats.org/officeDocument/2006/relationships/hyperlink" Target="mailto:Tiffany.Ho2@ngc.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381000"/>
            <a:ext cx="8763000" cy="1851025"/>
          </a:xfrm>
        </p:spPr>
        <p:txBody>
          <a:bodyPr>
            <a:normAutofit fontScale="90000"/>
          </a:bodyPr>
          <a:lstStyle/>
          <a:p>
            <a:r>
              <a:rPr lang="en-US" dirty="0">
                <a:solidFill>
                  <a:schemeClr val="tx2"/>
                </a:solidFill>
              </a:rPr>
              <a:t>Military Suicide Data Surveillance:  </a:t>
            </a:r>
            <a:br>
              <a:rPr lang="en-US" dirty="0">
                <a:solidFill>
                  <a:schemeClr val="tx2"/>
                </a:solidFill>
              </a:rPr>
            </a:br>
            <a:r>
              <a:rPr lang="en-US" dirty="0">
                <a:solidFill>
                  <a:schemeClr val="tx2"/>
                </a:solidFill>
              </a:rPr>
              <a:t>Baseline Results from Non-clinical Populations on Proximal Outcomes for Suicide Prevention</a:t>
            </a:r>
          </a:p>
        </p:txBody>
      </p:sp>
      <p:sp>
        <p:nvSpPr>
          <p:cNvPr id="2" name="Rectangle 1"/>
          <p:cNvSpPr/>
          <p:nvPr/>
        </p:nvSpPr>
        <p:spPr>
          <a:xfrm>
            <a:off x="685800" y="2590800"/>
            <a:ext cx="8077200" cy="2031325"/>
          </a:xfrm>
          <a:prstGeom prst="rect">
            <a:avLst/>
          </a:prstGeom>
        </p:spPr>
        <p:txBody>
          <a:bodyPr wrap="square">
            <a:spAutoFit/>
          </a:bodyPr>
          <a:lstStyle/>
          <a:p>
            <a:pPr algn="ctr"/>
            <a:r>
              <a:rPr lang="en-US" altLang="en-US" dirty="0"/>
              <a:t>Dr. Adam Walsh, Director, Research and Program Evaluation</a:t>
            </a:r>
          </a:p>
          <a:p>
            <a:pPr algn="ctr"/>
            <a:r>
              <a:rPr lang="en-US" altLang="en-US" dirty="0"/>
              <a:t>Dr. Tasanee Walsh, Director, Data and Surveillance</a:t>
            </a:r>
          </a:p>
          <a:p>
            <a:pPr algn="ctr"/>
            <a:endParaRPr lang="en-US" altLang="en-US" dirty="0"/>
          </a:p>
          <a:p>
            <a:pPr algn="ctr"/>
            <a:r>
              <a:rPr lang="en-US" altLang="en-US" dirty="0"/>
              <a:t>Defense Suicide Prevention Office</a:t>
            </a:r>
          </a:p>
          <a:p>
            <a:pPr algn="ctr"/>
            <a:r>
              <a:rPr lang="en-US" altLang="en-US" dirty="0"/>
              <a:t>Alexandria, VA</a:t>
            </a:r>
          </a:p>
          <a:p>
            <a:pPr algn="ctr"/>
            <a:endParaRPr lang="en-US" altLang="en-US" dirty="0"/>
          </a:p>
          <a:p>
            <a:pPr algn="ctr"/>
            <a:r>
              <a:rPr lang="en-US" altLang="en-US" dirty="0"/>
              <a:t>July 25, 2017</a:t>
            </a:r>
          </a:p>
        </p:txBody>
      </p:sp>
    </p:spTree>
    <p:extLst>
      <p:ext uri="{BB962C8B-B14F-4D97-AF65-F5344CB8AC3E}">
        <p14:creationId xmlns:p14="http://schemas.microsoft.com/office/powerpoint/2010/main" val="740759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Box"/>
          <p:cNvSpPr txBox="1">
            <a:spLocks noChangeArrowheads="1"/>
          </p:cNvSpPr>
          <p:nvPr/>
        </p:nvSpPr>
        <p:spPr bwMode="auto">
          <a:xfrm>
            <a:off x="1117600" y="474583"/>
            <a:ext cx="80264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t" anchorCtr="0">
            <a:spAutoFit/>
          </a:bodyPr>
          <a:lstStyle/>
          <a:p>
            <a:pPr algn="ctr"/>
            <a:r>
              <a:rPr lang="en-US" sz="2800" b="1" dirty="0">
                <a:solidFill>
                  <a:srgbClr val="000066"/>
                </a:solidFill>
              </a:rPr>
              <a:t>Awareness of Support Services</a:t>
            </a:r>
          </a:p>
          <a:p>
            <a:pPr algn="ctr"/>
            <a:r>
              <a:rPr lang="en-US" sz="1400" b="1" dirty="0">
                <a:solidFill>
                  <a:srgbClr val="000066"/>
                </a:solidFill>
              </a:rPr>
              <a:t>Percent of All Active Duty Members</a:t>
            </a:r>
          </a:p>
        </p:txBody>
      </p:sp>
      <p:sp>
        <p:nvSpPr>
          <p:cNvPr id="5" name="SC_ME"/>
          <p:cNvSpPr txBox="1">
            <a:spLocks noChangeArrowheads="1"/>
          </p:cNvSpPr>
          <p:nvPr/>
        </p:nvSpPr>
        <p:spPr bwMode="auto">
          <a:xfrm>
            <a:off x="4114800" y="6635750"/>
            <a:ext cx="444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800" dirty="0"/>
              <a:t>Margins of error range from ±1% to ±3%</a:t>
            </a:r>
          </a:p>
        </p:txBody>
      </p:sp>
      <p:graphicFrame>
        <p:nvGraphicFramePr>
          <p:cNvPr id="7" name="SChart"/>
          <p:cNvGraphicFramePr/>
          <p:nvPr>
            <p:extLst>
              <p:ext uri="{D42A27DB-BD31-4B8C-83A1-F6EECF244321}">
                <p14:modId xmlns:p14="http://schemas.microsoft.com/office/powerpoint/2010/main" val="610445662"/>
              </p:ext>
            </p:extLst>
          </p:nvPr>
        </p:nvGraphicFramePr>
        <p:xfrm>
          <a:off x="304800" y="1600200"/>
          <a:ext cx="8686800" cy="26208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6371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Box"/>
          <p:cNvSpPr txBox="1">
            <a:spLocks noChangeArrowheads="1"/>
          </p:cNvSpPr>
          <p:nvPr/>
        </p:nvSpPr>
        <p:spPr bwMode="auto">
          <a:xfrm>
            <a:off x="1117600" y="474583"/>
            <a:ext cx="80264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t" anchorCtr="0">
            <a:spAutoFit/>
          </a:bodyPr>
          <a:lstStyle/>
          <a:p>
            <a:pPr algn="ctr"/>
            <a:r>
              <a:rPr lang="en-US" sz="2800" b="1" dirty="0">
                <a:solidFill>
                  <a:srgbClr val="000066"/>
                </a:solidFill>
              </a:rPr>
              <a:t>Effectiveness of Suicide Prevention </a:t>
            </a:r>
          </a:p>
          <a:p>
            <a:pPr algn="ctr"/>
            <a:r>
              <a:rPr lang="en-US" sz="2800" b="1" dirty="0">
                <a:solidFill>
                  <a:srgbClr val="000066"/>
                </a:solidFill>
              </a:rPr>
              <a:t>Messaging</a:t>
            </a:r>
          </a:p>
          <a:p>
            <a:pPr algn="ctr"/>
            <a:r>
              <a:rPr lang="en-US" sz="1400" b="1" dirty="0">
                <a:solidFill>
                  <a:srgbClr val="000066"/>
                </a:solidFill>
              </a:rPr>
              <a:t>Percent of All Active Duty Members</a:t>
            </a:r>
          </a:p>
        </p:txBody>
      </p:sp>
      <p:sp>
        <p:nvSpPr>
          <p:cNvPr id="5" name="SC_ME"/>
          <p:cNvSpPr txBox="1">
            <a:spLocks noChangeArrowheads="1"/>
          </p:cNvSpPr>
          <p:nvPr/>
        </p:nvSpPr>
        <p:spPr bwMode="auto">
          <a:xfrm>
            <a:off x="4114800" y="6635750"/>
            <a:ext cx="444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800" dirty="0"/>
              <a:t>Margins of error range from ±1% to ±2%</a:t>
            </a:r>
          </a:p>
        </p:txBody>
      </p:sp>
      <p:graphicFrame>
        <p:nvGraphicFramePr>
          <p:cNvPr id="6" name="SChart"/>
          <p:cNvGraphicFramePr/>
          <p:nvPr>
            <p:extLst>
              <p:ext uri="{D42A27DB-BD31-4B8C-83A1-F6EECF244321}">
                <p14:modId xmlns:p14="http://schemas.microsoft.com/office/powerpoint/2010/main" val="793329538"/>
              </p:ext>
            </p:extLst>
          </p:nvPr>
        </p:nvGraphicFramePr>
        <p:xfrm>
          <a:off x="152400" y="1828800"/>
          <a:ext cx="8686800" cy="31299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2116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Box"/>
          <p:cNvSpPr txBox="1">
            <a:spLocks noChangeArrowheads="1"/>
          </p:cNvSpPr>
          <p:nvPr/>
        </p:nvSpPr>
        <p:spPr bwMode="auto">
          <a:xfrm>
            <a:off x="1117600" y="474583"/>
            <a:ext cx="80264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t" anchorCtr="0">
            <a:spAutoFit/>
          </a:bodyPr>
          <a:lstStyle/>
          <a:p>
            <a:pPr algn="ctr"/>
            <a:r>
              <a:rPr lang="en-US" sz="2800" b="1" dirty="0">
                <a:solidFill>
                  <a:srgbClr val="000066"/>
                </a:solidFill>
              </a:rPr>
              <a:t>Effectiveness of Suicide Prevention </a:t>
            </a:r>
          </a:p>
          <a:p>
            <a:pPr algn="ctr"/>
            <a:r>
              <a:rPr lang="en-US" sz="2800" b="1" dirty="0">
                <a:solidFill>
                  <a:srgbClr val="000066"/>
                </a:solidFill>
              </a:rPr>
              <a:t>Messaging</a:t>
            </a:r>
          </a:p>
          <a:p>
            <a:pPr algn="ctr"/>
            <a:r>
              <a:rPr lang="en-US" sz="1400" b="1" dirty="0">
                <a:solidFill>
                  <a:srgbClr val="000066"/>
                </a:solidFill>
              </a:rPr>
              <a:t>Percent of All Active Duty Members</a:t>
            </a:r>
          </a:p>
        </p:txBody>
      </p:sp>
      <p:sp>
        <p:nvSpPr>
          <p:cNvPr id="5" name="SC_ME"/>
          <p:cNvSpPr txBox="1">
            <a:spLocks noChangeArrowheads="1"/>
          </p:cNvSpPr>
          <p:nvPr/>
        </p:nvSpPr>
        <p:spPr bwMode="auto">
          <a:xfrm>
            <a:off x="4114800" y="6635750"/>
            <a:ext cx="444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800" dirty="0"/>
              <a:t>Margins of error range from ±1% to ±2%</a:t>
            </a:r>
          </a:p>
        </p:txBody>
      </p:sp>
      <p:pic>
        <p:nvPicPr>
          <p:cNvPr id="8" name="Tabl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00" y="2104231"/>
            <a:ext cx="8285163" cy="395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65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Box"/>
          <p:cNvSpPr txBox="1">
            <a:spLocks noChangeArrowheads="1"/>
          </p:cNvSpPr>
          <p:nvPr/>
        </p:nvSpPr>
        <p:spPr bwMode="auto">
          <a:xfrm>
            <a:off x="1117600" y="474583"/>
            <a:ext cx="80264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t" anchorCtr="0">
            <a:spAutoFit/>
          </a:bodyPr>
          <a:lstStyle/>
          <a:p>
            <a:pPr algn="ctr"/>
            <a:r>
              <a:rPr lang="en-US" sz="2800" b="1" dirty="0">
                <a:solidFill>
                  <a:srgbClr val="000066"/>
                </a:solidFill>
              </a:rPr>
              <a:t>Effectiveness of Suicide Prevention </a:t>
            </a:r>
          </a:p>
          <a:p>
            <a:pPr algn="ctr"/>
            <a:r>
              <a:rPr lang="en-US" sz="2800" b="1" dirty="0">
                <a:solidFill>
                  <a:srgbClr val="000066"/>
                </a:solidFill>
              </a:rPr>
              <a:t>Messaging</a:t>
            </a:r>
          </a:p>
          <a:p>
            <a:pPr algn="ctr"/>
            <a:r>
              <a:rPr lang="en-US" sz="1400" b="1" dirty="0">
                <a:solidFill>
                  <a:srgbClr val="000066"/>
                </a:solidFill>
              </a:rPr>
              <a:t>Percent of All Active Duty Members</a:t>
            </a:r>
          </a:p>
        </p:txBody>
      </p:sp>
      <p:sp>
        <p:nvSpPr>
          <p:cNvPr id="5" name="SC_ME"/>
          <p:cNvSpPr txBox="1">
            <a:spLocks noChangeArrowheads="1"/>
          </p:cNvSpPr>
          <p:nvPr/>
        </p:nvSpPr>
        <p:spPr bwMode="auto">
          <a:xfrm>
            <a:off x="4114800" y="6635750"/>
            <a:ext cx="444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800" dirty="0"/>
              <a:t>Margins of error range from ±1% to ±2%</a:t>
            </a:r>
          </a:p>
        </p:txBody>
      </p:sp>
      <p:pic>
        <p:nvPicPr>
          <p:cNvPr id="6" name="Tabl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00" y="2104231"/>
            <a:ext cx="8285163" cy="395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21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Box"/>
          <p:cNvSpPr txBox="1">
            <a:spLocks noChangeArrowheads="1"/>
          </p:cNvSpPr>
          <p:nvPr/>
        </p:nvSpPr>
        <p:spPr bwMode="auto">
          <a:xfrm>
            <a:off x="1117600" y="474583"/>
            <a:ext cx="80264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t" anchorCtr="0">
            <a:spAutoFit/>
          </a:bodyPr>
          <a:lstStyle/>
          <a:p>
            <a:pPr algn="ctr"/>
            <a:r>
              <a:rPr lang="en-US" sz="2800" b="1" dirty="0">
                <a:solidFill>
                  <a:srgbClr val="000066"/>
                </a:solidFill>
              </a:rPr>
              <a:t>Effectiveness of Suicide Prevention </a:t>
            </a:r>
          </a:p>
          <a:p>
            <a:pPr algn="ctr"/>
            <a:r>
              <a:rPr lang="en-US" sz="2800" b="1" dirty="0">
                <a:solidFill>
                  <a:srgbClr val="000066"/>
                </a:solidFill>
              </a:rPr>
              <a:t>Messaging</a:t>
            </a:r>
          </a:p>
          <a:p>
            <a:pPr algn="ctr"/>
            <a:r>
              <a:rPr lang="en-US" sz="1400" b="1" dirty="0">
                <a:solidFill>
                  <a:srgbClr val="000066"/>
                </a:solidFill>
              </a:rPr>
              <a:t>Percent of All Active Duty Members</a:t>
            </a:r>
          </a:p>
        </p:txBody>
      </p:sp>
      <p:sp>
        <p:nvSpPr>
          <p:cNvPr id="5" name="SC_ME"/>
          <p:cNvSpPr txBox="1">
            <a:spLocks noChangeArrowheads="1"/>
          </p:cNvSpPr>
          <p:nvPr/>
        </p:nvSpPr>
        <p:spPr bwMode="auto">
          <a:xfrm>
            <a:off x="4114800" y="6635750"/>
            <a:ext cx="444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800" dirty="0"/>
              <a:t>Margins of error range from ±1% to ±2%</a:t>
            </a:r>
          </a:p>
        </p:txBody>
      </p:sp>
      <p:pic>
        <p:nvPicPr>
          <p:cNvPr id="7" name="Tabl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00" y="2104231"/>
            <a:ext cx="8285163" cy="395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520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Box"/>
          <p:cNvSpPr txBox="1">
            <a:spLocks noChangeArrowheads="1"/>
          </p:cNvSpPr>
          <p:nvPr/>
        </p:nvSpPr>
        <p:spPr bwMode="auto">
          <a:xfrm>
            <a:off x="914400" y="506449"/>
            <a:ext cx="8026400"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t" anchorCtr="0">
            <a:spAutoFit/>
          </a:bodyPr>
          <a:lstStyle/>
          <a:p>
            <a:pPr algn="ctr"/>
            <a:r>
              <a:rPr lang="en-US" sz="2400" b="1" dirty="0">
                <a:solidFill>
                  <a:srgbClr val="000066"/>
                </a:solidFill>
              </a:rPr>
              <a:t>Effectiveness of Training in Preparing </a:t>
            </a:r>
          </a:p>
          <a:p>
            <a:pPr algn="ctr"/>
            <a:r>
              <a:rPr lang="en-US" sz="2400" b="1" dirty="0">
                <a:solidFill>
                  <a:srgbClr val="000066"/>
                </a:solidFill>
              </a:rPr>
              <a:t>Member To Handle Possible Suicide Prevention Situation</a:t>
            </a:r>
          </a:p>
          <a:p>
            <a:pPr algn="ctr"/>
            <a:r>
              <a:rPr lang="en-US" sz="1400" b="1" dirty="0">
                <a:solidFill>
                  <a:srgbClr val="000066"/>
                </a:solidFill>
              </a:rPr>
              <a:t>Percent of Active Duty Members Who Received Suicide Prevention Training in Past 12 Months</a:t>
            </a:r>
          </a:p>
        </p:txBody>
      </p:sp>
      <p:grpSp>
        <p:nvGrpSpPr>
          <p:cNvPr id="3" name="Group 4"/>
          <p:cNvGrpSpPr>
            <a:grpSpLocks noChangeAspect="1"/>
          </p:cNvGrpSpPr>
          <p:nvPr/>
        </p:nvGrpSpPr>
        <p:grpSpPr bwMode="auto">
          <a:xfrm>
            <a:off x="432858" y="2213065"/>
            <a:ext cx="8277225" cy="2141538"/>
            <a:chOff x="280" y="1164"/>
            <a:chExt cx="5214" cy="1349"/>
          </a:xfrm>
        </p:grpSpPr>
        <p:sp>
          <p:nvSpPr>
            <p:cNvPr id="6" name="AutoShape 3"/>
            <p:cNvSpPr>
              <a:spLocks noChangeAspect="1" noChangeArrowheads="1" noTextEdit="1"/>
            </p:cNvSpPr>
            <p:nvPr/>
          </p:nvSpPr>
          <p:spPr bwMode="auto">
            <a:xfrm>
              <a:off x="280" y="1164"/>
              <a:ext cx="5214" cy="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8" name="Group 205"/>
            <p:cNvGrpSpPr>
              <a:grpSpLocks/>
            </p:cNvGrpSpPr>
            <p:nvPr/>
          </p:nvGrpSpPr>
          <p:grpSpPr bwMode="auto">
            <a:xfrm>
              <a:off x="280" y="1164"/>
              <a:ext cx="5173" cy="1318"/>
              <a:chOff x="280" y="1164"/>
              <a:chExt cx="5173" cy="1318"/>
            </a:xfrm>
          </p:grpSpPr>
          <p:sp>
            <p:nvSpPr>
              <p:cNvPr id="2270" name="Rectangle 5"/>
              <p:cNvSpPr>
                <a:spLocks noChangeArrowheads="1"/>
              </p:cNvSpPr>
              <p:nvPr/>
            </p:nvSpPr>
            <p:spPr bwMode="auto">
              <a:xfrm>
                <a:off x="288" y="1172"/>
                <a:ext cx="1547" cy="87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1" name="Rectangle 6"/>
              <p:cNvSpPr>
                <a:spLocks noChangeArrowheads="1"/>
              </p:cNvSpPr>
              <p:nvPr/>
            </p:nvSpPr>
            <p:spPr bwMode="auto">
              <a:xfrm>
                <a:off x="295" y="1257"/>
                <a:ext cx="1533" cy="179"/>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2" name="Rectangle 7"/>
              <p:cNvSpPr>
                <a:spLocks noChangeArrowheads="1"/>
              </p:cNvSpPr>
              <p:nvPr/>
            </p:nvSpPr>
            <p:spPr bwMode="auto">
              <a:xfrm>
                <a:off x="975" y="1303"/>
                <a:ext cx="206"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KEY: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73" name="Rectangle 8"/>
              <p:cNvSpPr>
                <a:spLocks noChangeArrowheads="1"/>
              </p:cNvSpPr>
              <p:nvPr/>
            </p:nvSpPr>
            <p:spPr bwMode="auto">
              <a:xfrm>
                <a:off x="1147" y="1303"/>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74" name="Rectangle 9"/>
              <p:cNvSpPr>
                <a:spLocks noChangeArrowheads="1"/>
              </p:cNvSpPr>
              <p:nvPr/>
            </p:nvSpPr>
            <p:spPr bwMode="auto">
              <a:xfrm>
                <a:off x="295" y="1436"/>
                <a:ext cx="1533" cy="13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5" name="Rectangle 10"/>
              <p:cNvSpPr>
                <a:spLocks noChangeArrowheads="1"/>
              </p:cNvSpPr>
              <p:nvPr/>
            </p:nvSpPr>
            <p:spPr bwMode="auto">
              <a:xfrm>
                <a:off x="609" y="1434"/>
                <a:ext cx="936"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8000"/>
                    </a:solidFill>
                    <a:effectLst/>
                    <a:latin typeface="Arial" panose="020B0604020202020204" pitchFamily="34" charset="0"/>
                  </a:rPr>
                  <a:t>Higher Response of Agree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76" name="Rectangle 11"/>
              <p:cNvSpPr>
                <a:spLocks noChangeArrowheads="1"/>
              </p:cNvSpPr>
              <p:nvPr/>
            </p:nvSpPr>
            <p:spPr bwMode="auto">
              <a:xfrm>
                <a:off x="1514" y="1434"/>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8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77" name="Rectangle 12"/>
              <p:cNvSpPr>
                <a:spLocks noChangeArrowheads="1"/>
              </p:cNvSpPr>
              <p:nvPr/>
            </p:nvSpPr>
            <p:spPr bwMode="auto">
              <a:xfrm>
                <a:off x="295" y="1566"/>
                <a:ext cx="1533" cy="13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8" name="Rectangle 13"/>
              <p:cNvSpPr>
                <a:spLocks noChangeArrowheads="1"/>
              </p:cNvSpPr>
              <p:nvPr/>
            </p:nvSpPr>
            <p:spPr bwMode="auto">
              <a:xfrm>
                <a:off x="617" y="1565"/>
                <a:ext cx="92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FFFF00"/>
                    </a:solidFill>
                    <a:effectLst/>
                    <a:latin typeface="Arial" panose="020B0604020202020204" pitchFamily="34" charset="0"/>
                  </a:rPr>
                  <a:t>Lower Response of Agree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79" name="Rectangle 14"/>
              <p:cNvSpPr>
                <a:spLocks noChangeArrowheads="1"/>
              </p:cNvSpPr>
              <p:nvPr/>
            </p:nvSpPr>
            <p:spPr bwMode="auto">
              <a:xfrm>
                <a:off x="1505" y="1565"/>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FFFF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80" name="Rectangle 15"/>
              <p:cNvSpPr>
                <a:spLocks noChangeArrowheads="1"/>
              </p:cNvSpPr>
              <p:nvPr/>
            </p:nvSpPr>
            <p:spPr bwMode="auto">
              <a:xfrm>
                <a:off x="295" y="1698"/>
                <a:ext cx="1533" cy="13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1" name="Rectangle 16"/>
              <p:cNvSpPr>
                <a:spLocks noChangeArrowheads="1"/>
              </p:cNvSpPr>
              <p:nvPr/>
            </p:nvSpPr>
            <p:spPr bwMode="auto">
              <a:xfrm>
                <a:off x="559" y="1696"/>
                <a:ext cx="103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FF0000"/>
                    </a:solidFill>
                    <a:effectLst/>
                    <a:latin typeface="Arial" panose="020B0604020202020204" pitchFamily="34" charset="0"/>
                  </a:rPr>
                  <a:t>Higher Response of Disagree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82" name="Rectangle 17"/>
              <p:cNvSpPr>
                <a:spLocks noChangeArrowheads="1"/>
              </p:cNvSpPr>
              <p:nvPr/>
            </p:nvSpPr>
            <p:spPr bwMode="auto">
              <a:xfrm>
                <a:off x="1564" y="1696"/>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FF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83" name="Rectangle 18"/>
              <p:cNvSpPr>
                <a:spLocks noChangeArrowheads="1"/>
              </p:cNvSpPr>
              <p:nvPr/>
            </p:nvSpPr>
            <p:spPr bwMode="auto">
              <a:xfrm>
                <a:off x="295" y="1828"/>
                <a:ext cx="1533" cy="131"/>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4" name="Rectangle 19"/>
              <p:cNvSpPr>
                <a:spLocks noChangeArrowheads="1"/>
              </p:cNvSpPr>
              <p:nvPr/>
            </p:nvSpPr>
            <p:spPr bwMode="auto">
              <a:xfrm>
                <a:off x="1061" y="1827"/>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85" name="Rectangle 20"/>
              <p:cNvSpPr>
                <a:spLocks noChangeArrowheads="1"/>
              </p:cNvSpPr>
              <p:nvPr/>
            </p:nvSpPr>
            <p:spPr bwMode="auto">
              <a:xfrm>
                <a:off x="1843" y="1172"/>
                <a:ext cx="175"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6" name="Rectangle 21"/>
              <p:cNvSpPr>
                <a:spLocks noChangeArrowheads="1"/>
              </p:cNvSpPr>
              <p:nvPr/>
            </p:nvSpPr>
            <p:spPr bwMode="auto">
              <a:xfrm>
                <a:off x="1890" y="1172"/>
                <a:ext cx="81"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7" name="Rectangle 22"/>
              <p:cNvSpPr>
                <a:spLocks noChangeArrowheads="1"/>
              </p:cNvSpPr>
              <p:nvPr/>
            </p:nvSpPr>
            <p:spPr bwMode="auto">
              <a:xfrm rot="16200000">
                <a:off x="1834" y="1874"/>
                <a:ext cx="206"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Total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88" name="Rectangle 23"/>
              <p:cNvSpPr>
                <a:spLocks noChangeArrowheads="1"/>
              </p:cNvSpPr>
              <p:nvPr/>
            </p:nvSpPr>
            <p:spPr bwMode="auto">
              <a:xfrm rot="16200000">
                <a:off x="1909" y="1776"/>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89" name="Rectangle 24"/>
              <p:cNvSpPr>
                <a:spLocks noChangeArrowheads="1"/>
              </p:cNvSpPr>
              <p:nvPr/>
            </p:nvSpPr>
            <p:spPr bwMode="auto">
              <a:xfrm>
                <a:off x="2047" y="1172"/>
                <a:ext cx="174"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0" name="Rectangle 25"/>
              <p:cNvSpPr>
                <a:spLocks noChangeArrowheads="1"/>
              </p:cNvSpPr>
              <p:nvPr/>
            </p:nvSpPr>
            <p:spPr bwMode="auto">
              <a:xfrm>
                <a:off x="2094" y="1172"/>
                <a:ext cx="80"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1" name="Rectangle 26"/>
              <p:cNvSpPr>
                <a:spLocks noChangeArrowheads="1"/>
              </p:cNvSpPr>
              <p:nvPr/>
            </p:nvSpPr>
            <p:spPr bwMode="auto">
              <a:xfrm rot="16200000">
                <a:off x="2034" y="1869"/>
                <a:ext cx="213"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Army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92" name="Rectangle 27"/>
              <p:cNvSpPr>
                <a:spLocks noChangeArrowheads="1"/>
              </p:cNvSpPr>
              <p:nvPr/>
            </p:nvSpPr>
            <p:spPr bwMode="auto">
              <a:xfrm rot="16200000">
                <a:off x="2113" y="1765"/>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93" name="Rectangle 28"/>
              <p:cNvSpPr>
                <a:spLocks noChangeArrowheads="1"/>
              </p:cNvSpPr>
              <p:nvPr/>
            </p:nvSpPr>
            <p:spPr bwMode="auto">
              <a:xfrm>
                <a:off x="2223" y="1172"/>
                <a:ext cx="182"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4" name="Rectangle 29"/>
              <p:cNvSpPr>
                <a:spLocks noChangeArrowheads="1"/>
              </p:cNvSpPr>
              <p:nvPr/>
            </p:nvSpPr>
            <p:spPr bwMode="auto">
              <a:xfrm>
                <a:off x="2274" y="1172"/>
                <a:ext cx="81"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5" name="Rectangle 30"/>
              <p:cNvSpPr>
                <a:spLocks noChangeArrowheads="1"/>
              </p:cNvSpPr>
              <p:nvPr/>
            </p:nvSpPr>
            <p:spPr bwMode="auto">
              <a:xfrm rot="16200000">
                <a:off x="2219" y="1874"/>
                <a:ext cx="20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Navy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96" name="Rectangle 31"/>
              <p:cNvSpPr>
                <a:spLocks noChangeArrowheads="1"/>
              </p:cNvSpPr>
              <p:nvPr/>
            </p:nvSpPr>
            <p:spPr bwMode="auto">
              <a:xfrm rot="16200000">
                <a:off x="2293" y="1776"/>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97" name="Rectangle 32"/>
              <p:cNvSpPr>
                <a:spLocks noChangeArrowheads="1"/>
              </p:cNvSpPr>
              <p:nvPr/>
            </p:nvSpPr>
            <p:spPr bwMode="auto">
              <a:xfrm>
                <a:off x="2413" y="1172"/>
                <a:ext cx="182"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8" name="Rectangle 33"/>
              <p:cNvSpPr>
                <a:spLocks noChangeArrowheads="1"/>
              </p:cNvSpPr>
              <p:nvPr/>
            </p:nvSpPr>
            <p:spPr bwMode="auto">
              <a:xfrm>
                <a:off x="2464" y="1172"/>
                <a:ext cx="81"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9" name="Rectangle 34"/>
              <p:cNvSpPr>
                <a:spLocks noChangeArrowheads="1"/>
              </p:cNvSpPr>
              <p:nvPr/>
            </p:nvSpPr>
            <p:spPr bwMode="auto">
              <a:xfrm rot="16200000">
                <a:off x="2263" y="1728"/>
                <a:ext cx="49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Marine Corps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00" name="Rectangle 35"/>
              <p:cNvSpPr>
                <a:spLocks noChangeArrowheads="1"/>
              </p:cNvSpPr>
              <p:nvPr/>
            </p:nvSpPr>
            <p:spPr bwMode="auto">
              <a:xfrm rot="16200000">
                <a:off x="2483" y="1489"/>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01" name="Rectangle 36"/>
              <p:cNvSpPr>
                <a:spLocks noChangeArrowheads="1"/>
              </p:cNvSpPr>
              <p:nvPr/>
            </p:nvSpPr>
            <p:spPr bwMode="auto">
              <a:xfrm>
                <a:off x="2603" y="1172"/>
                <a:ext cx="174"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2" name="Rectangle 37"/>
              <p:cNvSpPr>
                <a:spLocks noChangeArrowheads="1"/>
              </p:cNvSpPr>
              <p:nvPr/>
            </p:nvSpPr>
            <p:spPr bwMode="auto">
              <a:xfrm>
                <a:off x="2650" y="1172"/>
                <a:ext cx="81"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3" name="Rectangle 38"/>
              <p:cNvSpPr>
                <a:spLocks noChangeArrowheads="1"/>
              </p:cNvSpPr>
              <p:nvPr/>
            </p:nvSpPr>
            <p:spPr bwMode="auto">
              <a:xfrm rot="16200000">
                <a:off x="2524" y="1802"/>
                <a:ext cx="348"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Air Force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04" name="Rectangle 39"/>
              <p:cNvSpPr>
                <a:spLocks noChangeArrowheads="1"/>
              </p:cNvSpPr>
              <p:nvPr/>
            </p:nvSpPr>
            <p:spPr bwMode="auto">
              <a:xfrm rot="16200000">
                <a:off x="2670" y="1632"/>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05" name="Rectangle 40"/>
              <p:cNvSpPr>
                <a:spLocks noChangeArrowheads="1"/>
              </p:cNvSpPr>
              <p:nvPr/>
            </p:nvSpPr>
            <p:spPr bwMode="auto">
              <a:xfrm>
                <a:off x="2807" y="1172"/>
                <a:ext cx="175"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6" name="Rectangle 41"/>
              <p:cNvSpPr>
                <a:spLocks noChangeArrowheads="1"/>
              </p:cNvSpPr>
              <p:nvPr/>
            </p:nvSpPr>
            <p:spPr bwMode="auto">
              <a:xfrm>
                <a:off x="2854" y="1172"/>
                <a:ext cx="81"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7" name="Rectangle 42"/>
              <p:cNvSpPr>
                <a:spLocks noChangeArrowheads="1"/>
              </p:cNvSpPr>
              <p:nvPr/>
            </p:nvSpPr>
            <p:spPr bwMode="auto">
              <a:xfrm rot="16200000">
                <a:off x="2714" y="1789"/>
                <a:ext cx="37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Enlisted 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08" name="Rectangle 43"/>
              <p:cNvSpPr>
                <a:spLocks noChangeArrowheads="1"/>
              </p:cNvSpPr>
              <p:nvPr/>
            </p:nvSpPr>
            <p:spPr bwMode="auto">
              <a:xfrm rot="16200000">
                <a:off x="2863" y="1597"/>
                <a:ext cx="7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09" name="Rectangle 44"/>
              <p:cNvSpPr>
                <a:spLocks noChangeArrowheads="1"/>
              </p:cNvSpPr>
              <p:nvPr/>
            </p:nvSpPr>
            <p:spPr bwMode="auto">
              <a:xfrm rot="16200000">
                <a:off x="2777" y="1471"/>
                <a:ext cx="24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5 YOS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0" name="Rectangle 45"/>
              <p:cNvSpPr>
                <a:spLocks noChangeArrowheads="1"/>
              </p:cNvSpPr>
              <p:nvPr/>
            </p:nvSpPr>
            <p:spPr bwMode="auto">
              <a:xfrm rot="16200000">
                <a:off x="2873" y="1356"/>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1" name="Rectangle 46"/>
              <p:cNvSpPr>
                <a:spLocks noChangeArrowheads="1"/>
              </p:cNvSpPr>
              <p:nvPr/>
            </p:nvSpPr>
            <p:spPr bwMode="auto">
              <a:xfrm>
                <a:off x="2983" y="1172"/>
                <a:ext cx="174"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2" name="Rectangle 47"/>
              <p:cNvSpPr>
                <a:spLocks noChangeArrowheads="1"/>
              </p:cNvSpPr>
              <p:nvPr/>
            </p:nvSpPr>
            <p:spPr bwMode="auto">
              <a:xfrm>
                <a:off x="3030" y="1172"/>
                <a:ext cx="80"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3" name="Rectangle 48"/>
              <p:cNvSpPr>
                <a:spLocks noChangeArrowheads="1"/>
              </p:cNvSpPr>
              <p:nvPr/>
            </p:nvSpPr>
            <p:spPr bwMode="auto">
              <a:xfrm rot="16200000">
                <a:off x="2890" y="1789"/>
                <a:ext cx="37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Enlisted 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4" name="Rectangle 49"/>
              <p:cNvSpPr>
                <a:spLocks noChangeArrowheads="1"/>
              </p:cNvSpPr>
              <p:nvPr/>
            </p:nvSpPr>
            <p:spPr bwMode="auto">
              <a:xfrm rot="16200000">
                <a:off x="3039" y="1597"/>
                <a:ext cx="7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5" name="Rectangle 50"/>
              <p:cNvSpPr>
                <a:spLocks noChangeArrowheads="1"/>
              </p:cNvSpPr>
              <p:nvPr/>
            </p:nvSpPr>
            <p:spPr bwMode="auto">
              <a:xfrm rot="16200000">
                <a:off x="2953" y="1471"/>
                <a:ext cx="24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9 YOS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6" name="Rectangle 51"/>
              <p:cNvSpPr>
                <a:spLocks noChangeArrowheads="1"/>
              </p:cNvSpPr>
              <p:nvPr/>
            </p:nvSpPr>
            <p:spPr bwMode="auto">
              <a:xfrm rot="16200000">
                <a:off x="3049" y="1356"/>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7" name="Rectangle 52"/>
              <p:cNvSpPr>
                <a:spLocks noChangeArrowheads="1"/>
              </p:cNvSpPr>
              <p:nvPr/>
            </p:nvSpPr>
            <p:spPr bwMode="auto">
              <a:xfrm>
                <a:off x="3187" y="1172"/>
                <a:ext cx="175"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8" name="Rectangle 53"/>
              <p:cNvSpPr>
                <a:spLocks noChangeArrowheads="1"/>
              </p:cNvSpPr>
              <p:nvPr/>
            </p:nvSpPr>
            <p:spPr bwMode="auto">
              <a:xfrm>
                <a:off x="3234" y="1172"/>
                <a:ext cx="81"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9" name="Rectangle 54"/>
              <p:cNvSpPr>
                <a:spLocks noChangeArrowheads="1"/>
              </p:cNvSpPr>
              <p:nvPr/>
            </p:nvSpPr>
            <p:spPr bwMode="auto">
              <a:xfrm rot="16200000">
                <a:off x="3219" y="1914"/>
                <a:ext cx="123"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E1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0" name="Rectangle 55"/>
              <p:cNvSpPr>
                <a:spLocks noChangeArrowheads="1"/>
              </p:cNvSpPr>
              <p:nvPr/>
            </p:nvSpPr>
            <p:spPr bwMode="auto">
              <a:xfrm rot="16200000">
                <a:off x="3243" y="1850"/>
                <a:ext cx="7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1" name="Rectangle 56"/>
              <p:cNvSpPr>
                <a:spLocks noChangeArrowheads="1"/>
              </p:cNvSpPr>
              <p:nvPr/>
            </p:nvSpPr>
            <p:spPr bwMode="auto">
              <a:xfrm rot="16200000">
                <a:off x="3219" y="1786"/>
                <a:ext cx="123"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E4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2" name="Rectangle 57"/>
              <p:cNvSpPr>
                <a:spLocks noChangeArrowheads="1"/>
              </p:cNvSpPr>
              <p:nvPr/>
            </p:nvSpPr>
            <p:spPr bwMode="auto">
              <a:xfrm rot="16200000">
                <a:off x="3253" y="1732"/>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3" name="Rectangle 58"/>
              <p:cNvSpPr>
                <a:spLocks noChangeArrowheads="1"/>
              </p:cNvSpPr>
              <p:nvPr/>
            </p:nvSpPr>
            <p:spPr bwMode="auto">
              <a:xfrm>
                <a:off x="3363" y="1172"/>
                <a:ext cx="182"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4" name="Rectangle 59"/>
              <p:cNvSpPr>
                <a:spLocks noChangeArrowheads="1"/>
              </p:cNvSpPr>
              <p:nvPr/>
            </p:nvSpPr>
            <p:spPr bwMode="auto">
              <a:xfrm>
                <a:off x="3414" y="1172"/>
                <a:ext cx="80"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5" name="Rectangle 60"/>
              <p:cNvSpPr>
                <a:spLocks noChangeArrowheads="1"/>
              </p:cNvSpPr>
              <p:nvPr/>
            </p:nvSpPr>
            <p:spPr bwMode="auto">
              <a:xfrm rot="16200000">
                <a:off x="3399" y="1914"/>
                <a:ext cx="123"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E5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6" name="Rectangle 61"/>
              <p:cNvSpPr>
                <a:spLocks noChangeArrowheads="1"/>
              </p:cNvSpPr>
              <p:nvPr/>
            </p:nvSpPr>
            <p:spPr bwMode="auto">
              <a:xfrm rot="16200000">
                <a:off x="3423" y="1850"/>
                <a:ext cx="7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7" name="Rectangle 62"/>
              <p:cNvSpPr>
                <a:spLocks noChangeArrowheads="1"/>
              </p:cNvSpPr>
              <p:nvPr/>
            </p:nvSpPr>
            <p:spPr bwMode="auto">
              <a:xfrm rot="16200000">
                <a:off x="3399" y="1786"/>
                <a:ext cx="123"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E9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8" name="Rectangle 63"/>
              <p:cNvSpPr>
                <a:spLocks noChangeArrowheads="1"/>
              </p:cNvSpPr>
              <p:nvPr/>
            </p:nvSpPr>
            <p:spPr bwMode="auto">
              <a:xfrm rot="16200000">
                <a:off x="3433" y="1732"/>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9" name="Rectangle 64"/>
              <p:cNvSpPr>
                <a:spLocks noChangeArrowheads="1"/>
              </p:cNvSpPr>
              <p:nvPr/>
            </p:nvSpPr>
            <p:spPr bwMode="auto">
              <a:xfrm>
                <a:off x="3553" y="1172"/>
                <a:ext cx="182"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0" name="Rectangle 65"/>
              <p:cNvSpPr>
                <a:spLocks noChangeArrowheads="1"/>
              </p:cNvSpPr>
              <p:nvPr/>
            </p:nvSpPr>
            <p:spPr bwMode="auto">
              <a:xfrm>
                <a:off x="3604" y="1172"/>
                <a:ext cx="80"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1" name="Rectangle 66"/>
              <p:cNvSpPr>
                <a:spLocks noChangeArrowheads="1"/>
              </p:cNvSpPr>
              <p:nvPr/>
            </p:nvSpPr>
            <p:spPr bwMode="auto">
              <a:xfrm rot="16200000">
                <a:off x="3585" y="1910"/>
                <a:ext cx="13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O1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32" name="Rectangle 67"/>
              <p:cNvSpPr>
                <a:spLocks noChangeArrowheads="1"/>
              </p:cNvSpPr>
              <p:nvPr/>
            </p:nvSpPr>
            <p:spPr bwMode="auto">
              <a:xfrm rot="16200000">
                <a:off x="3613" y="1842"/>
                <a:ext cx="7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33" name="Rectangle 68"/>
              <p:cNvSpPr>
                <a:spLocks noChangeArrowheads="1"/>
              </p:cNvSpPr>
              <p:nvPr/>
            </p:nvSpPr>
            <p:spPr bwMode="auto">
              <a:xfrm rot="16200000">
                <a:off x="3585" y="1774"/>
                <a:ext cx="13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O3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34" name="Rectangle 69"/>
              <p:cNvSpPr>
                <a:spLocks noChangeArrowheads="1"/>
              </p:cNvSpPr>
              <p:nvPr/>
            </p:nvSpPr>
            <p:spPr bwMode="auto">
              <a:xfrm rot="16200000">
                <a:off x="3623" y="1716"/>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35" name="Rectangle 70"/>
              <p:cNvSpPr>
                <a:spLocks noChangeArrowheads="1"/>
              </p:cNvSpPr>
              <p:nvPr/>
            </p:nvSpPr>
            <p:spPr bwMode="auto">
              <a:xfrm>
                <a:off x="3743" y="1172"/>
                <a:ext cx="175"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6" name="Rectangle 71"/>
              <p:cNvSpPr>
                <a:spLocks noChangeArrowheads="1"/>
              </p:cNvSpPr>
              <p:nvPr/>
            </p:nvSpPr>
            <p:spPr bwMode="auto">
              <a:xfrm>
                <a:off x="3790" y="1172"/>
                <a:ext cx="81"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7" name="Rectangle 72"/>
              <p:cNvSpPr>
                <a:spLocks noChangeArrowheads="1"/>
              </p:cNvSpPr>
              <p:nvPr/>
            </p:nvSpPr>
            <p:spPr bwMode="auto">
              <a:xfrm rot="16200000">
                <a:off x="3771" y="1910"/>
                <a:ext cx="13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O4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38" name="Rectangle 73"/>
              <p:cNvSpPr>
                <a:spLocks noChangeArrowheads="1"/>
              </p:cNvSpPr>
              <p:nvPr/>
            </p:nvSpPr>
            <p:spPr bwMode="auto">
              <a:xfrm rot="16200000">
                <a:off x="3799" y="1842"/>
                <a:ext cx="7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39" name="Rectangle 74"/>
              <p:cNvSpPr>
                <a:spLocks noChangeArrowheads="1"/>
              </p:cNvSpPr>
              <p:nvPr/>
            </p:nvSpPr>
            <p:spPr bwMode="auto">
              <a:xfrm rot="16200000">
                <a:off x="3771" y="1774"/>
                <a:ext cx="13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O6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40" name="Rectangle 75"/>
              <p:cNvSpPr>
                <a:spLocks noChangeArrowheads="1"/>
              </p:cNvSpPr>
              <p:nvPr/>
            </p:nvSpPr>
            <p:spPr bwMode="auto">
              <a:xfrm rot="16200000">
                <a:off x="3809" y="1716"/>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41" name="Rectangle 76"/>
              <p:cNvSpPr>
                <a:spLocks noChangeArrowheads="1"/>
              </p:cNvSpPr>
              <p:nvPr/>
            </p:nvSpPr>
            <p:spPr bwMode="auto">
              <a:xfrm>
                <a:off x="3947" y="1172"/>
                <a:ext cx="174"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2" name="Rectangle 77"/>
              <p:cNvSpPr>
                <a:spLocks noChangeArrowheads="1"/>
              </p:cNvSpPr>
              <p:nvPr/>
            </p:nvSpPr>
            <p:spPr bwMode="auto">
              <a:xfrm>
                <a:off x="3994" y="1172"/>
                <a:ext cx="81"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3" name="Rectangle 78"/>
              <p:cNvSpPr>
                <a:spLocks noChangeArrowheads="1"/>
              </p:cNvSpPr>
              <p:nvPr/>
            </p:nvSpPr>
            <p:spPr bwMode="auto">
              <a:xfrm rot="16200000">
                <a:off x="3785" y="1720"/>
                <a:ext cx="5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Army Enlisted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44" name="Rectangle 79"/>
              <p:cNvSpPr>
                <a:spLocks noChangeArrowheads="1"/>
              </p:cNvSpPr>
              <p:nvPr/>
            </p:nvSpPr>
            <p:spPr bwMode="auto">
              <a:xfrm rot="16200000">
                <a:off x="4014" y="1464"/>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45" name="Rectangle 80"/>
              <p:cNvSpPr>
                <a:spLocks noChangeArrowheads="1"/>
              </p:cNvSpPr>
              <p:nvPr/>
            </p:nvSpPr>
            <p:spPr bwMode="auto">
              <a:xfrm>
                <a:off x="4123" y="1172"/>
                <a:ext cx="182"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6" name="Rectangle 81"/>
              <p:cNvSpPr>
                <a:spLocks noChangeArrowheads="1"/>
              </p:cNvSpPr>
              <p:nvPr/>
            </p:nvSpPr>
            <p:spPr bwMode="auto">
              <a:xfrm>
                <a:off x="4174" y="1172"/>
                <a:ext cx="81"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7" name="Rectangle 82"/>
              <p:cNvSpPr>
                <a:spLocks noChangeArrowheads="1"/>
              </p:cNvSpPr>
              <p:nvPr/>
            </p:nvSpPr>
            <p:spPr bwMode="auto">
              <a:xfrm rot="16200000">
                <a:off x="3968" y="1724"/>
                <a:ext cx="506"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Army Officers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48" name="Rectangle 83"/>
              <p:cNvSpPr>
                <a:spLocks noChangeArrowheads="1"/>
              </p:cNvSpPr>
              <p:nvPr/>
            </p:nvSpPr>
            <p:spPr bwMode="auto">
              <a:xfrm rot="16200000">
                <a:off x="4193" y="1473"/>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49" name="Rectangle 84"/>
              <p:cNvSpPr>
                <a:spLocks noChangeArrowheads="1"/>
              </p:cNvSpPr>
              <p:nvPr/>
            </p:nvSpPr>
            <p:spPr bwMode="auto">
              <a:xfrm>
                <a:off x="4313" y="1172"/>
                <a:ext cx="183"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0" name="Rectangle 85"/>
              <p:cNvSpPr>
                <a:spLocks noChangeArrowheads="1"/>
              </p:cNvSpPr>
              <p:nvPr/>
            </p:nvSpPr>
            <p:spPr bwMode="auto">
              <a:xfrm>
                <a:off x="4364" y="1172"/>
                <a:ext cx="81"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1" name="Rectangle 86"/>
              <p:cNvSpPr>
                <a:spLocks noChangeArrowheads="1"/>
              </p:cNvSpPr>
              <p:nvPr/>
            </p:nvSpPr>
            <p:spPr bwMode="auto">
              <a:xfrm rot="16200000">
                <a:off x="4159" y="1725"/>
                <a:ext cx="50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Navy Enlisted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52" name="Rectangle 87"/>
              <p:cNvSpPr>
                <a:spLocks noChangeArrowheads="1"/>
              </p:cNvSpPr>
              <p:nvPr/>
            </p:nvSpPr>
            <p:spPr bwMode="auto">
              <a:xfrm rot="16200000">
                <a:off x="4383" y="1477"/>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53" name="Rectangle 88"/>
              <p:cNvSpPr>
                <a:spLocks noChangeArrowheads="1"/>
              </p:cNvSpPr>
              <p:nvPr/>
            </p:nvSpPr>
            <p:spPr bwMode="auto">
              <a:xfrm>
                <a:off x="4503" y="1172"/>
                <a:ext cx="182"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4" name="Rectangle 89"/>
              <p:cNvSpPr>
                <a:spLocks noChangeArrowheads="1"/>
              </p:cNvSpPr>
              <p:nvPr/>
            </p:nvSpPr>
            <p:spPr bwMode="auto">
              <a:xfrm>
                <a:off x="4554" y="1172"/>
                <a:ext cx="81"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5" name="Rectangle 90"/>
              <p:cNvSpPr>
                <a:spLocks noChangeArrowheads="1"/>
              </p:cNvSpPr>
              <p:nvPr/>
            </p:nvSpPr>
            <p:spPr bwMode="auto">
              <a:xfrm rot="16200000">
                <a:off x="4353" y="1729"/>
                <a:ext cx="49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Navy Officers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56" name="Rectangle 91"/>
              <p:cNvSpPr>
                <a:spLocks noChangeArrowheads="1"/>
              </p:cNvSpPr>
              <p:nvPr/>
            </p:nvSpPr>
            <p:spPr bwMode="auto">
              <a:xfrm rot="16200000">
                <a:off x="4573" y="1484"/>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57" name="Rectangle 92"/>
              <p:cNvSpPr>
                <a:spLocks noChangeArrowheads="1"/>
              </p:cNvSpPr>
              <p:nvPr/>
            </p:nvSpPr>
            <p:spPr bwMode="auto">
              <a:xfrm>
                <a:off x="4693" y="1172"/>
                <a:ext cx="182"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8" name="Rectangle 93"/>
              <p:cNvSpPr>
                <a:spLocks noChangeArrowheads="1"/>
              </p:cNvSpPr>
              <p:nvPr/>
            </p:nvSpPr>
            <p:spPr bwMode="auto">
              <a:xfrm>
                <a:off x="4744" y="1172"/>
                <a:ext cx="81"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9" name="Rectangle 94"/>
              <p:cNvSpPr>
                <a:spLocks noChangeArrowheads="1"/>
              </p:cNvSpPr>
              <p:nvPr/>
            </p:nvSpPr>
            <p:spPr bwMode="auto">
              <a:xfrm rot="16200000">
                <a:off x="4394" y="1579"/>
                <a:ext cx="796"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Marine Corps Enlisted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0" name="Rectangle 95"/>
              <p:cNvSpPr>
                <a:spLocks noChangeArrowheads="1"/>
              </p:cNvSpPr>
              <p:nvPr/>
            </p:nvSpPr>
            <p:spPr bwMode="auto">
              <a:xfrm rot="16200000">
                <a:off x="4764" y="1189"/>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1" name="Rectangle 96"/>
              <p:cNvSpPr>
                <a:spLocks noChangeArrowheads="1"/>
              </p:cNvSpPr>
              <p:nvPr/>
            </p:nvSpPr>
            <p:spPr bwMode="auto">
              <a:xfrm>
                <a:off x="4883" y="1172"/>
                <a:ext cx="182"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2" name="Rectangle 97"/>
              <p:cNvSpPr>
                <a:spLocks noChangeArrowheads="1"/>
              </p:cNvSpPr>
              <p:nvPr/>
            </p:nvSpPr>
            <p:spPr bwMode="auto">
              <a:xfrm>
                <a:off x="4933" y="1172"/>
                <a:ext cx="82"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3" name="Rectangle 98"/>
              <p:cNvSpPr>
                <a:spLocks noChangeArrowheads="1"/>
              </p:cNvSpPr>
              <p:nvPr/>
            </p:nvSpPr>
            <p:spPr bwMode="auto">
              <a:xfrm rot="16200000">
                <a:off x="4587" y="1583"/>
                <a:ext cx="78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Marine Corps Officers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4" name="Rectangle 99"/>
              <p:cNvSpPr>
                <a:spLocks noChangeArrowheads="1"/>
              </p:cNvSpPr>
              <p:nvPr/>
            </p:nvSpPr>
            <p:spPr bwMode="auto">
              <a:xfrm rot="16200000">
                <a:off x="4953" y="1196"/>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5" name="Rectangle 100"/>
              <p:cNvSpPr>
                <a:spLocks noChangeArrowheads="1"/>
              </p:cNvSpPr>
              <p:nvPr/>
            </p:nvSpPr>
            <p:spPr bwMode="auto">
              <a:xfrm>
                <a:off x="5073" y="1172"/>
                <a:ext cx="182"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6" name="Rectangle 101"/>
              <p:cNvSpPr>
                <a:spLocks noChangeArrowheads="1"/>
              </p:cNvSpPr>
              <p:nvPr/>
            </p:nvSpPr>
            <p:spPr bwMode="auto">
              <a:xfrm>
                <a:off x="5123" y="1172"/>
                <a:ext cx="82"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7" name="Rectangle 102"/>
              <p:cNvSpPr>
                <a:spLocks noChangeArrowheads="1"/>
              </p:cNvSpPr>
              <p:nvPr/>
            </p:nvSpPr>
            <p:spPr bwMode="auto">
              <a:xfrm rot="16200000">
                <a:off x="4847" y="1653"/>
                <a:ext cx="648"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Air Force Enlisted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8" name="Rectangle 103"/>
              <p:cNvSpPr>
                <a:spLocks noChangeArrowheads="1"/>
              </p:cNvSpPr>
              <p:nvPr/>
            </p:nvSpPr>
            <p:spPr bwMode="auto">
              <a:xfrm rot="16200000">
                <a:off x="5143" y="1333"/>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9" name="Rectangle 104"/>
              <p:cNvSpPr>
                <a:spLocks noChangeArrowheads="1"/>
              </p:cNvSpPr>
              <p:nvPr/>
            </p:nvSpPr>
            <p:spPr bwMode="auto">
              <a:xfrm>
                <a:off x="5264" y="1172"/>
                <a:ext cx="181"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0" name="Rectangle 105"/>
              <p:cNvSpPr>
                <a:spLocks noChangeArrowheads="1"/>
              </p:cNvSpPr>
              <p:nvPr/>
            </p:nvSpPr>
            <p:spPr bwMode="auto">
              <a:xfrm>
                <a:off x="5313" y="1172"/>
                <a:ext cx="81" cy="87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1" name="Rectangle 106"/>
              <p:cNvSpPr>
                <a:spLocks noChangeArrowheads="1"/>
              </p:cNvSpPr>
              <p:nvPr/>
            </p:nvSpPr>
            <p:spPr bwMode="auto">
              <a:xfrm rot="16200000">
                <a:off x="5041" y="1657"/>
                <a:ext cx="63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Air Force Officers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72" name="Rectangle 107"/>
              <p:cNvSpPr>
                <a:spLocks noChangeArrowheads="1"/>
              </p:cNvSpPr>
              <p:nvPr/>
            </p:nvSpPr>
            <p:spPr bwMode="auto">
              <a:xfrm rot="16200000">
                <a:off x="5333" y="1340"/>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73" name="Rectangle 108"/>
              <p:cNvSpPr>
                <a:spLocks noChangeArrowheads="1"/>
              </p:cNvSpPr>
              <p:nvPr/>
            </p:nvSpPr>
            <p:spPr bwMode="auto">
              <a:xfrm>
                <a:off x="280" y="1164"/>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4" name="Rectangle 109"/>
              <p:cNvSpPr>
                <a:spLocks noChangeArrowheads="1"/>
              </p:cNvSpPr>
              <p:nvPr/>
            </p:nvSpPr>
            <p:spPr bwMode="auto">
              <a:xfrm>
                <a:off x="280" y="1164"/>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5" name="Rectangle 110"/>
              <p:cNvSpPr>
                <a:spLocks noChangeArrowheads="1"/>
              </p:cNvSpPr>
              <p:nvPr/>
            </p:nvSpPr>
            <p:spPr bwMode="auto">
              <a:xfrm>
                <a:off x="288" y="1164"/>
                <a:ext cx="154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6" name="Rectangle 111"/>
              <p:cNvSpPr>
                <a:spLocks noChangeArrowheads="1"/>
              </p:cNvSpPr>
              <p:nvPr/>
            </p:nvSpPr>
            <p:spPr bwMode="auto">
              <a:xfrm>
                <a:off x="1835" y="1164"/>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7" name="Rectangle 112"/>
              <p:cNvSpPr>
                <a:spLocks noChangeArrowheads="1"/>
              </p:cNvSpPr>
              <p:nvPr/>
            </p:nvSpPr>
            <p:spPr bwMode="auto">
              <a:xfrm>
                <a:off x="1843" y="1164"/>
                <a:ext cx="16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8" name="Rectangle 113"/>
              <p:cNvSpPr>
                <a:spLocks noChangeArrowheads="1"/>
              </p:cNvSpPr>
              <p:nvPr/>
            </p:nvSpPr>
            <p:spPr bwMode="auto">
              <a:xfrm>
                <a:off x="2011" y="1164"/>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9" name="Rectangle 114"/>
              <p:cNvSpPr>
                <a:spLocks noChangeArrowheads="1"/>
              </p:cNvSpPr>
              <p:nvPr/>
            </p:nvSpPr>
            <p:spPr bwMode="auto">
              <a:xfrm>
                <a:off x="2019" y="1164"/>
                <a:ext cx="196"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0" name="Rectangle 115"/>
              <p:cNvSpPr>
                <a:spLocks noChangeArrowheads="1"/>
              </p:cNvSpPr>
              <p:nvPr/>
            </p:nvSpPr>
            <p:spPr bwMode="auto">
              <a:xfrm>
                <a:off x="2215" y="1164"/>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1" name="Rectangle 116"/>
              <p:cNvSpPr>
                <a:spLocks noChangeArrowheads="1"/>
              </p:cNvSpPr>
              <p:nvPr/>
            </p:nvSpPr>
            <p:spPr bwMode="auto">
              <a:xfrm>
                <a:off x="2223" y="1164"/>
                <a:ext cx="183"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2" name="Rectangle 117"/>
              <p:cNvSpPr>
                <a:spLocks noChangeArrowheads="1"/>
              </p:cNvSpPr>
              <p:nvPr/>
            </p:nvSpPr>
            <p:spPr bwMode="auto">
              <a:xfrm>
                <a:off x="2406" y="1164"/>
                <a:ext cx="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3" name="Rectangle 118"/>
              <p:cNvSpPr>
                <a:spLocks noChangeArrowheads="1"/>
              </p:cNvSpPr>
              <p:nvPr/>
            </p:nvSpPr>
            <p:spPr bwMode="auto">
              <a:xfrm>
                <a:off x="2413" y="1164"/>
                <a:ext cx="183"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4" name="Rectangle 119"/>
              <p:cNvSpPr>
                <a:spLocks noChangeArrowheads="1"/>
              </p:cNvSpPr>
              <p:nvPr/>
            </p:nvSpPr>
            <p:spPr bwMode="auto">
              <a:xfrm>
                <a:off x="2596" y="1164"/>
                <a:ext cx="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5" name="Rectangle 120"/>
              <p:cNvSpPr>
                <a:spLocks noChangeArrowheads="1"/>
              </p:cNvSpPr>
              <p:nvPr/>
            </p:nvSpPr>
            <p:spPr bwMode="auto">
              <a:xfrm>
                <a:off x="2603" y="1164"/>
                <a:ext cx="16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6" name="Rectangle 121"/>
              <p:cNvSpPr>
                <a:spLocks noChangeArrowheads="1"/>
              </p:cNvSpPr>
              <p:nvPr/>
            </p:nvSpPr>
            <p:spPr bwMode="auto">
              <a:xfrm>
                <a:off x="2771" y="1164"/>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7" name="Rectangle 122"/>
              <p:cNvSpPr>
                <a:spLocks noChangeArrowheads="1"/>
              </p:cNvSpPr>
              <p:nvPr/>
            </p:nvSpPr>
            <p:spPr bwMode="auto">
              <a:xfrm>
                <a:off x="2779" y="1164"/>
                <a:ext cx="196"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8" name="Rectangle 123"/>
              <p:cNvSpPr>
                <a:spLocks noChangeArrowheads="1"/>
              </p:cNvSpPr>
              <p:nvPr/>
            </p:nvSpPr>
            <p:spPr bwMode="auto">
              <a:xfrm>
                <a:off x="2975" y="1164"/>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9" name="Rectangle 124"/>
              <p:cNvSpPr>
                <a:spLocks noChangeArrowheads="1"/>
              </p:cNvSpPr>
              <p:nvPr/>
            </p:nvSpPr>
            <p:spPr bwMode="auto">
              <a:xfrm>
                <a:off x="2983" y="1164"/>
                <a:ext cx="16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0" name="Rectangle 125"/>
              <p:cNvSpPr>
                <a:spLocks noChangeArrowheads="1"/>
              </p:cNvSpPr>
              <p:nvPr/>
            </p:nvSpPr>
            <p:spPr bwMode="auto">
              <a:xfrm>
                <a:off x="3151" y="1164"/>
                <a:ext cx="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1" name="Rectangle 126"/>
              <p:cNvSpPr>
                <a:spLocks noChangeArrowheads="1"/>
              </p:cNvSpPr>
              <p:nvPr/>
            </p:nvSpPr>
            <p:spPr bwMode="auto">
              <a:xfrm>
                <a:off x="3158" y="1164"/>
                <a:ext cx="19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2" name="Rectangle 127"/>
              <p:cNvSpPr>
                <a:spLocks noChangeArrowheads="1"/>
              </p:cNvSpPr>
              <p:nvPr/>
            </p:nvSpPr>
            <p:spPr bwMode="auto">
              <a:xfrm>
                <a:off x="3355" y="1164"/>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3" name="Rectangle 128"/>
              <p:cNvSpPr>
                <a:spLocks noChangeArrowheads="1"/>
              </p:cNvSpPr>
              <p:nvPr/>
            </p:nvSpPr>
            <p:spPr bwMode="auto">
              <a:xfrm>
                <a:off x="3363" y="1164"/>
                <a:ext cx="182"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4" name="Rectangle 129"/>
              <p:cNvSpPr>
                <a:spLocks noChangeArrowheads="1"/>
              </p:cNvSpPr>
              <p:nvPr/>
            </p:nvSpPr>
            <p:spPr bwMode="auto">
              <a:xfrm>
                <a:off x="3545" y="1164"/>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5" name="Rectangle 130"/>
              <p:cNvSpPr>
                <a:spLocks noChangeArrowheads="1"/>
              </p:cNvSpPr>
              <p:nvPr/>
            </p:nvSpPr>
            <p:spPr bwMode="auto">
              <a:xfrm>
                <a:off x="3553" y="1164"/>
                <a:ext cx="182"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6" name="Rectangle 131"/>
              <p:cNvSpPr>
                <a:spLocks noChangeArrowheads="1"/>
              </p:cNvSpPr>
              <p:nvPr/>
            </p:nvSpPr>
            <p:spPr bwMode="auto">
              <a:xfrm>
                <a:off x="3735" y="1164"/>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7" name="Rectangle 132"/>
              <p:cNvSpPr>
                <a:spLocks noChangeArrowheads="1"/>
              </p:cNvSpPr>
              <p:nvPr/>
            </p:nvSpPr>
            <p:spPr bwMode="auto">
              <a:xfrm>
                <a:off x="3743" y="1164"/>
                <a:ext cx="16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8" name="Rectangle 133"/>
              <p:cNvSpPr>
                <a:spLocks noChangeArrowheads="1"/>
              </p:cNvSpPr>
              <p:nvPr/>
            </p:nvSpPr>
            <p:spPr bwMode="auto">
              <a:xfrm>
                <a:off x="3911" y="1164"/>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9" name="Rectangle 134"/>
              <p:cNvSpPr>
                <a:spLocks noChangeArrowheads="1"/>
              </p:cNvSpPr>
              <p:nvPr/>
            </p:nvSpPr>
            <p:spPr bwMode="auto">
              <a:xfrm>
                <a:off x="3919" y="1164"/>
                <a:ext cx="196"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0" name="Rectangle 135"/>
              <p:cNvSpPr>
                <a:spLocks noChangeArrowheads="1"/>
              </p:cNvSpPr>
              <p:nvPr/>
            </p:nvSpPr>
            <p:spPr bwMode="auto">
              <a:xfrm>
                <a:off x="4115" y="1164"/>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1" name="Rectangle 136"/>
              <p:cNvSpPr>
                <a:spLocks noChangeArrowheads="1"/>
              </p:cNvSpPr>
              <p:nvPr/>
            </p:nvSpPr>
            <p:spPr bwMode="auto">
              <a:xfrm>
                <a:off x="4123" y="1164"/>
                <a:ext cx="182"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2" name="Rectangle 137"/>
              <p:cNvSpPr>
                <a:spLocks noChangeArrowheads="1"/>
              </p:cNvSpPr>
              <p:nvPr/>
            </p:nvSpPr>
            <p:spPr bwMode="auto">
              <a:xfrm>
                <a:off x="4305" y="1164"/>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3" name="Rectangle 138"/>
              <p:cNvSpPr>
                <a:spLocks noChangeArrowheads="1"/>
              </p:cNvSpPr>
              <p:nvPr/>
            </p:nvSpPr>
            <p:spPr bwMode="auto">
              <a:xfrm>
                <a:off x="4313" y="1164"/>
                <a:ext cx="183"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4" name="Rectangle 139"/>
              <p:cNvSpPr>
                <a:spLocks noChangeArrowheads="1"/>
              </p:cNvSpPr>
              <p:nvPr/>
            </p:nvSpPr>
            <p:spPr bwMode="auto">
              <a:xfrm>
                <a:off x="4496" y="1164"/>
                <a:ext cx="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5" name="Rectangle 140"/>
              <p:cNvSpPr>
                <a:spLocks noChangeArrowheads="1"/>
              </p:cNvSpPr>
              <p:nvPr/>
            </p:nvSpPr>
            <p:spPr bwMode="auto">
              <a:xfrm>
                <a:off x="4503" y="1164"/>
                <a:ext cx="183"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6" name="Rectangle 141"/>
              <p:cNvSpPr>
                <a:spLocks noChangeArrowheads="1"/>
              </p:cNvSpPr>
              <p:nvPr/>
            </p:nvSpPr>
            <p:spPr bwMode="auto">
              <a:xfrm>
                <a:off x="4686" y="1164"/>
                <a:ext cx="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7" name="Rectangle 142"/>
              <p:cNvSpPr>
                <a:spLocks noChangeArrowheads="1"/>
              </p:cNvSpPr>
              <p:nvPr/>
            </p:nvSpPr>
            <p:spPr bwMode="auto">
              <a:xfrm>
                <a:off x="4693" y="1164"/>
                <a:ext cx="183"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8" name="Rectangle 143"/>
              <p:cNvSpPr>
                <a:spLocks noChangeArrowheads="1"/>
              </p:cNvSpPr>
              <p:nvPr/>
            </p:nvSpPr>
            <p:spPr bwMode="auto">
              <a:xfrm>
                <a:off x="4876" y="1164"/>
                <a:ext cx="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9" name="Rectangle 144"/>
              <p:cNvSpPr>
                <a:spLocks noChangeArrowheads="1"/>
              </p:cNvSpPr>
              <p:nvPr/>
            </p:nvSpPr>
            <p:spPr bwMode="auto">
              <a:xfrm>
                <a:off x="4883" y="1164"/>
                <a:ext cx="183"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0" name="Rectangle 145"/>
              <p:cNvSpPr>
                <a:spLocks noChangeArrowheads="1"/>
              </p:cNvSpPr>
              <p:nvPr/>
            </p:nvSpPr>
            <p:spPr bwMode="auto">
              <a:xfrm>
                <a:off x="5066" y="1164"/>
                <a:ext cx="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1" name="Rectangle 146"/>
              <p:cNvSpPr>
                <a:spLocks noChangeArrowheads="1"/>
              </p:cNvSpPr>
              <p:nvPr/>
            </p:nvSpPr>
            <p:spPr bwMode="auto">
              <a:xfrm>
                <a:off x="5073" y="1164"/>
                <a:ext cx="182"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2" name="Rectangle 147"/>
              <p:cNvSpPr>
                <a:spLocks noChangeArrowheads="1"/>
              </p:cNvSpPr>
              <p:nvPr/>
            </p:nvSpPr>
            <p:spPr bwMode="auto">
              <a:xfrm>
                <a:off x="5255" y="1164"/>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3" name="Rectangle 148"/>
              <p:cNvSpPr>
                <a:spLocks noChangeArrowheads="1"/>
              </p:cNvSpPr>
              <p:nvPr/>
            </p:nvSpPr>
            <p:spPr bwMode="auto">
              <a:xfrm>
                <a:off x="5263" y="1164"/>
                <a:ext cx="182"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4" name="Rectangle 149"/>
              <p:cNvSpPr>
                <a:spLocks noChangeArrowheads="1"/>
              </p:cNvSpPr>
              <p:nvPr/>
            </p:nvSpPr>
            <p:spPr bwMode="auto">
              <a:xfrm>
                <a:off x="5445" y="1164"/>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5" name="Rectangle 150"/>
              <p:cNvSpPr>
                <a:spLocks noChangeArrowheads="1"/>
              </p:cNvSpPr>
              <p:nvPr/>
            </p:nvSpPr>
            <p:spPr bwMode="auto">
              <a:xfrm>
                <a:off x="5445" y="1164"/>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6" name="Rectangle 151"/>
              <p:cNvSpPr>
                <a:spLocks noChangeArrowheads="1"/>
              </p:cNvSpPr>
              <p:nvPr/>
            </p:nvSpPr>
            <p:spPr bwMode="auto">
              <a:xfrm>
                <a:off x="280" y="1172"/>
                <a:ext cx="8" cy="87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7" name="Rectangle 152"/>
              <p:cNvSpPr>
                <a:spLocks noChangeArrowheads="1"/>
              </p:cNvSpPr>
              <p:nvPr/>
            </p:nvSpPr>
            <p:spPr bwMode="auto">
              <a:xfrm>
                <a:off x="1835" y="1172"/>
                <a:ext cx="8" cy="87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8" name="Rectangle 153"/>
              <p:cNvSpPr>
                <a:spLocks noChangeArrowheads="1"/>
              </p:cNvSpPr>
              <p:nvPr/>
            </p:nvSpPr>
            <p:spPr bwMode="auto">
              <a:xfrm>
                <a:off x="2011" y="1172"/>
                <a:ext cx="35" cy="87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9" name="Rectangle 154"/>
              <p:cNvSpPr>
                <a:spLocks noChangeArrowheads="1"/>
              </p:cNvSpPr>
              <p:nvPr/>
            </p:nvSpPr>
            <p:spPr bwMode="auto">
              <a:xfrm>
                <a:off x="2215" y="1172"/>
                <a:ext cx="8" cy="87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0" name="Rectangle 155"/>
              <p:cNvSpPr>
                <a:spLocks noChangeArrowheads="1"/>
              </p:cNvSpPr>
              <p:nvPr/>
            </p:nvSpPr>
            <p:spPr bwMode="auto">
              <a:xfrm>
                <a:off x="2406" y="1172"/>
                <a:ext cx="7" cy="87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1" name="Rectangle 156"/>
              <p:cNvSpPr>
                <a:spLocks noChangeArrowheads="1"/>
              </p:cNvSpPr>
              <p:nvPr/>
            </p:nvSpPr>
            <p:spPr bwMode="auto">
              <a:xfrm>
                <a:off x="2596" y="1172"/>
                <a:ext cx="7" cy="87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2" name="Rectangle 157"/>
              <p:cNvSpPr>
                <a:spLocks noChangeArrowheads="1"/>
              </p:cNvSpPr>
              <p:nvPr/>
            </p:nvSpPr>
            <p:spPr bwMode="auto">
              <a:xfrm>
                <a:off x="2771" y="1172"/>
                <a:ext cx="36" cy="87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3" name="Rectangle 158"/>
              <p:cNvSpPr>
                <a:spLocks noChangeArrowheads="1"/>
              </p:cNvSpPr>
              <p:nvPr/>
            </p:nvSpPr>
            <p:spPr bwMode="auto">
              <a:xfrm>
                <a:off x="2975" y="1172"/>
                <a:ext cx="8" cy="87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4" name="Rectangle 159"/>
              <p:cNvSpPr>
                <a:spLocks noChangeArrowheads="1"/>
              </p:cNvSpPr>
              <p:nvPr/>
            </p:nvSpPr>
            <p:spPr bwMode="auto">
              <a:xfrm>
                <a:off x="3151" y="1172"/>
                <a:ext cx="35" cy="87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5" name="Rectangle 160"/>
              <p:cNvSpPr>
                <a:spLocks noChangeArrowheads="1"/>
              </p:cNvSpPr>
              <p:nvPr/>
            </p:nvSpPr>
            <p:spPr bwMode="auto">
              <a:xfrm>
                <a:off x="3355" y="1172"/>
                <a:ext cx="8" cy="87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6" name="Rectangle 161"/>
              <p:cNvSpPr>
                <a:spLocks noChangeArrowheads="1"/>
              </p:cNvSpPr>
              <p:nvPr/>
            </p:nvSpPr>
            <p:spPr bwMode="auto">
              <a:xfrm>
                <a:off x="3545" y="1172"/>
                <a:ext cx="8" cy="87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7" name="Rectangle 162"/>
              <p:cNvSpPr>
                <a:spLocks noChangeArrowheads="1"/>
              </p:cNvSpPr>
              <p:nvPr/>
            </p:nvSpPr>
            <p:spPr bwMode="auto">
              <a:xfrm>
                <a:off x="3735" y="1172"/>
                <a:ext cx="8" cy="87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8" name="Rectangle 163"/>
              <p:cNvSpPr>
                <a:spLocks noChangeArrowheads="1"/>
              </p:cNvSpPr>
              <p:nvPr/>
            </p:nvSpPr>
            <p:spPr bwMode="auto">
              <a:xfrm>
                <a:off x="3911" y="1172"/>
                <a:ext cx="35" cy="87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9" name="Rectangle 164"/>
              <p:cNvSpPr>
                <a:spLocks noChangeArrowheads="1"/>
              </p:cNvSpPr>
              <p:nvPr/>
            </p:nvSpPr>
            <p:spPr bwMode="auto">
              <a:xfrm>
                <a:off x="4115" y="1172"/>
                <a:ext cx="8" cy="87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0" name="Rectangle 165"/>
              <p:cNvSpPr>
                <a:spLocks noChangeArrowheads="1"/>
              </p:cNvSpPr>
              <p:nvPr/>
            </p:nvSpPr>
            <p:spPr bwMode="auto">
              <a:xfrm>
                <a:off x="4305" y="1172"/>
                <a:ext cx="8" cy="87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1" name="Rectangle 166"/>
              <p:cNvSpPr>
                <a:spLocks noChangeArrowheads="1"/>
              </p:cNvSpPr>
              <p:nvPr/>
            </p:nvSpPr>
            <p:spPr bwMode="auto">
              <a:xfrm>
                <a:off x="4496" y="1172"/>
                <a:ext cx="7" cy="87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2" name="Rectangle 167"/>
              <p:cNvSpPr>
                <a:spLocks noChangeArrowheads="1"/>
              </p:cNvSpPr>
              <p:nvPr/>
            </p:nvSpPr>
            <p:spPr bwMode="auto">
              <a:xfrm>
                <a:off x="4686" y="1172"/>
                <a:ext cx="7" cy="87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3" name="Rectangle 168"/>
              <p:cNvSpPr>
                <a:spLocks noChangeArrowheads="1"/>
              </p:cNvSpPr>
              <p:nvPr/>
            </p:nvSpPr>
            <p:spPr bwMode="auto">
              <a:xfrm>
                <a:off x="4876" y="1172"/>
                <a:ext cx="7" cy="87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4" name="Rectangle 169"/>
              <p:cNvSpPr>
                <a:spLocks noChangeArrowheads="1"/>
              </p:cNvSpPr>
              <p:nvPr/>
            </p:nvSpPr>
            <p:spPr bwMode="auto">
              <a:xfrm>
                <a:off x="5066" y="1172"/>
                <a:ext cx="7" cy="87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5" name="Rectangle 170"/>
              <p:cNvSpPr>
                <a:spLocks noChangeArrowheads="1"/>
              </p:cNvSpPr>
              <p:nvPr/>
            </p:nvSpPr>
            <p:spPr bwMode="auto">
              <a:xfrm>
                <a:off x="5255" y="1172"/>
                <a:ext cx="8" cy="87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6" name="Rectangle 171"/>
              <p:cNvSpPr>
                <a:spLocks noChangeArrowheads="1"/>
              </p:cNvSpPr>
              <p:nvPr/>
            </p:nvSpPr>
            <p:spPr bwMode="auto">
              <a:xfrm>
                <a:off x="5445" y="1172"/>
                <a:ext cx="8" cy="87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7" name="Rectangle 172"/>
              <p:cNvSpPr>
                <a:spLocks noChangeArrowheads="1"/>
              </p:cNvSpPr>
              <p:nvPr/>
            </p:nvSpPr>
            <p:spPr bwMode="auto">
              <a:xfrm>
                <a:off x="295" y="2050"/>
                <a:ext cx="91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Training in past year was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38" name="Rectangle 173"/>
              <p:cNvSpPr>
                <a:spLocks noChangeArrowheads="1"/>
              </p:cNvSpPr>
              <p:nvPr/>
            </p:nvSpPr>
            <p:spPr bwMode="auto">
              <a:xfrm>
                <a:off x="295" y="2133"/>
                <a:ext cx="90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effective in preparing me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39" name="Rectangle 174"/>
              <p:cNvSpPr>
                <a:spLocks noChangeArrowheads="1"/>
              </p:cNvSpPr>
              <p:nvPr/>
            </p:nvSpPr>
            <p:spPr bwMode="auto">
              <a:xfrm>
                <a:off x="295" y="2216"/>
                <a:ext cx="686"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to handle possible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40" name="Rectangle 175"/>
              <p:cNvSpPr>
                <a:spLocks noChangeArrowheads="1"/>
              </p:cNvSpPr>
              <p:nvPr/>
            </p:nvSpPr>
            <p:spPr bwMode="auto">
              <a:xfrm>
                <a:off x="295" y="2299"/>
                <a:ext cx="68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suicide prevention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41" name="Rectangle 176"/>
              <p:cNvSpPr>
                <a:spLocks noChangeArrowheads="1"/>
              </p:cNvSpPr>
              <p:nvPr/>
            </p:nvSpPr>
            <p:spPr bwMode="auto">
              <a:xfrm>
                <a:off x="295" y="2382"/>
                <a:ext cx="33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situation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42" name="Rectangle 177"/>
              <p:cNvSpPr>
                <a:spLocks noChangeArrowheads="1"/>
              </p:cNvSpPr>
              <p:nvPr/>
            </p:nvSpPr>
            <p:spPr bwMode="auto">
              <a:xfrm>
                <a:off x="596" y="2382"/>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43" name="Rectangle 178"/>
              <p:cNvSpPr>
                <a:spLocks noChangeArrowheads="1"/>
              </p:cNvSpPr>
              <p:nvPr/>
            </p:nvSpPr>
            <p:spPr bwMode="auto">
              <a:xfrm>
                <a:off x="1217" y="2098"/>
                <a:ext cx="23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Agree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44" name="Rectangle 179"/>
              <p:cNvSpPr>
                <a:spLocks noChangeArrowheads="1"/>
              </p:cNvSpPr>
              <p:nvPr/>
            </p:nvSpPr>
            <p:spPr bwMode="auto">
              <a:xfrm>
                <a:off x="1421" y="2098"/>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45" name="Rectangle 180"/>
              <p:cNvSpPr>
                <a:spLocks noChangeArrowheads="1"/>
              </p:cNvSpPr>
              <p:nvPr/>
            </p:nvSpPr>
            <p:spPr bwMode="auto">
              <a:xfrm>
                <a:off x="1894" y="2098"/>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68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46" name="Rectangle 181"/>
              <p:cNvSpPr>
                <a:spLocks noChangeArrowheads="1"/>
              </p:cNvSpPr>
              <p:nvPr/>
            </p:nvSpPr>
            <p:spPr bwMode="auto">
              <a:xfrm>
                <a:off x="1974" y="2098"/>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47" name="Rectangle 182"/>
              <p:cNvSpPr>
                <a:spLocks noChangeArrowheads="1"/>
              </p:cNvSpPr>
              <p:nvPr/>
            </p:nvSpPr>
            <p:spPr bwMode="auto">
              <a:xfrm>
                <a:off x="2091" y="2098"/>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68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48" name="Rectangle 183"/>
              <p:cNvSpPr>
                <a:spLocks noChangeArrowheads="1"/>
              </p:cNvSpPr>
              <p:nvPr/>
            </p:nvSpPr>
            <p:spPr bwMode="auto">
              <a:xfrm>
                <a:off x="2170" y="2098"/>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49" name="Rectangle 184"/>
              <p:cNvSpPr>
                <a:spLocks noChangeArrowheads="1"/>
              </p:cNvSpPr>
              <p:nvPr/>
            </p:nvSpPr>
            <p:spPr bwMode="auto">
              <a:xfrm>
                <a:off x="2274" y="2098"/>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50" name="Rectangle 185"/>
              <p:cNvSpPr>
                <a:spLocks noChangeArrowheads="1"/>
              </p:cNvSpPr>
              <p:nvPr/>
            </p:nvSpPr>
            <p:spPr bwMode="auto">
              <a:xfrm>
                <a:off x="2354" y="2098"/>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51" name="Rectangle 186"/>
              <p:cNvSpPr>
                <a:spLocks noChangeArrowheads="1"/>
              </p:cNvSpPr>
              <p:nvPr/>
            </p:nvSpPr>
            <p:spPr bwMode="auto">
              <a:xfrm>
                <a:off x="2464" y="2098"/>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68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52" name="Rectangle 187"/>
              <p:cNvSpPr>
                <a:spLocks noChangeArrowheads="1"/>
              </p:cNvSpPr>
              <p:nvPr/>
            </p:nvSpPr>
            <p:spPr bwMode="auto">
              <a:xfrm>
                <a:off x="2544" y="2098"/>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53" name="Rectangle 188"/>
              <p:cNvSpPr>
                <a:spLocks noChangeArrowheads="1"/>
              </p:cNvSpPr>
              <p:nvPr/>
            </p:nvSpPr>
            <p:spPr bwMode="auto">
              <a:xfrm>
                <a:off x="2654" y="2098"/>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66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54" name="Rectangle 189"/>
              <p:cNvSpPr>
                <a:spLocks noChangeArrowheads="1"/>
              </p:cNvSpPr>
              <p:nvPr/>
            </p:nvSpPr>
            <p:spPr bwMode="auto">
              <a:xfrm>
                <a:off x="2734" y="2098"/>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55" name="Rectangle 190"/>
              <p:cNvSpPr>
                <a:spLocks noChangeArrowheads="1"/>
              </p:cNvSpPr>
              <p:nvPr/>
            </p:nvSpPr>
            <p:spPr bwMode="auto">
              <a:xfrm>
                <a:off x="2850" y="2098"/>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66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56" name="Rectangle 191"/>
              <p:cNvSpPr>
                <a:spLocks noChangeArrowheads="1"/>
              </p:cNvSpPr>
              <p:nvPr/>
            </p:nvSpPr>
            <p:spPr bwMode="auto">
              <a:xfrm>
                <a:off x="2930" y="2098"/>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57" name="Rectangle 192"/>
              <p:cNvSpPr>
                <a:spLocks noChangeArrowheads="1"/>
              </p:cNvSpPr>
              <p:nvPr/>
            </p:nvSpPr>
            <p:spPr bwMode="auto">
              <a:xfrm>
                <a:off x="3033" y="2098"/>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67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58" name="Rectangle 193"/>
              <p:cNvSpPr>
                <a:spLocks noChangeArrowheads="1"/>
              </p:cNvSpPr>
              <p:nvPr/>
            </p:nvSpPr>
            <p:spPr bwMode="auto">
              <a:xfrm>
                <a:off x="3113" y="2098"/>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59" name="Rectangle 194"/>
              <p:cNvSpPr>
                <a:spLocks noChangeArrowheads="1"/>
              </p:cNvSpPr>
              <p:nvPr/>
            </p:nvSpPr>
            <p:spPr bwMode="auto">
              <a:xfrm>
                <a:off x="3230" y="2098"/>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69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60" name="Rectangle 195"/>
              <p:cNvSpPr>
                <a:spLocks noChangeArrowheads="1"/>
              </p:cNvSpPr>
              <p:nvPr/>
            </p:nvSpPr>
            <p:spPr bwMode="auto">
              <a:xfrm>
                <a:off x="3310" y="2098"/>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61" name="Rectangle 196"/>
              <p:cNvSpPr>
                <a:spLocks noChangeArrowheads="1"/>
              </p:cNvSpPr>
              <p:nvPr/>
            </p:nvSpPr>
            <p:spPr bwMode="auto">
              <a:xfrm>
                <a:off x="3414" y="2098"/>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69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62" name="Rectangle 197"/>
              <p:cNvSpPr>
                <a:spLocks noChangeArrowheads="1"/>
              </p:cNvSpPr>
              <p:nvPr/>
            </p:nvSpPr>
            <p:spPr bwMode="auto">
              <a:xfrm>
                <a:off x="3493" y="2098"/>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63" name="Rectangle 198"/>
              <p:cNvSpPr>
                <a:spLocks noChangeArrowheads="1"/>
              </p:cNvSpPr>
              <p:nvPr/>
            </p:nvSpPr>
            <p:spPr bwMode="auto">
              <a:xfrm>
                <a:off x="3553" y="2052"/>
                <a:ext cx="182" cy="177"/>
              </a:xfrm>
              <a:prstGeom prst="rect">
                <a:avLst/>
              </a:prstGeom>
              <a:solidFill>
                <a:srgbClr val="FFFF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4" name="Rectangle 199"/>
              <p:cNvSpPr>
                <a:spLocks noChangeArrowheads="1"/>
              </p:cNvSpPr>
              <p:nvPr/>
            </p:nvSpPr>
            <p:spPr bwMode="auto">
              <a:xfrm>
                <a:off x="3560" y="2099"/>
                <a:ext cx="168" cy="83"/>
              </a:xfrm>
              <a:prstGeom prst="rect">
                <a:avLst/>
              </a:prstGeom>
              <a:solidFill>
                <a:srgbClr val="FFFF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5" name="Rectangle 200"/>
              <p:cNvSpPr>
                <a:spLocks noChangeArrowheads="1"/>
              </p:cNvSpPr>
              <p:nvPr/>
            </p:nvSpPr>
            <p:spPr bwMode="auto">
              <a:xfrm>
                <a:off x="3604" y="2098"/>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66" name="Rectangle 201"/>
              <p:cNvSpPr>
                <a:spLocks noChangeArrowheads="1"/>
              </p:cNvSpPr>
              <p:nvPr/>
            </p:nvSpPr>
            <p:spPr bwMode="auto">
              <a:xfrm>
                <a:off x="3683" y="2098"/>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67" name="Rectangle 202"/>
              <p:cNvSpPr>
                <a:spLocks noChangeArrowheads="1"/>
              </p:cNvSpPr>
              <p:nvPr/>
            </p:nvSpPr>
            <p:spPr bwMode="auto">
              <a:xfrm>
                <a:off x="3743" y="2052"/>
                <a:ext cx="175" cy="177"/>
              </a:xfrm>
              <a:prstGeom prst="rect">
                <a:avLst/>
              </a:prstGeom>
              <a:solidFill>
                <a:srgbClr val="FFFF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8" name="Rectangle 203"/>
              <p:cNvSpPr>
                <a:spLocks noChangeArrowheads="1"/>
              </p:cNvSpPr>
              <p:nvPr/>
            </p:nvSpPr>
            <p:spPr bwMode="auto">
              <a:xfrm>
                <a:off x="3751" y="2099"/>
                <a:ext cx="167" cy="83"/>
              </a:xfrm>
              <a:prstGeom prst="rect">
                <a:avLst/>
              </a:prstGeom>
              <a:solidFill>
                <a:srgbClr val="FFFF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9" name="Rectangle 204"/>
              <p:cNvSpPr>
                <a:spLocks noChangeArrowheads="1"/>
              </p:cNvSpPr>
              <p:nvPr/>
            </p:nvSpPr>
            <p:spPr bwMode="auto">
              <a:xfrm>
                <a:off x="3794" y="2098"/>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0" name="Group 406"/>
            <p:cNvGrpSpPr>
              <a:grpSpLocks/>
            </p:cNvGrpSpPr>
            <p:nvPr/>
          </p:nvGrpSpPr>
          <p:grpSpPr bwMode="auto">
            <a:xfrm>
              <a:off x="280" y="2044"/>
              <a:ext cx="5173" cy="431"/>
              <a:chOff x="280" y="2044"/>
              <a:chExt cx="5173" cy="431"/>
            </a:xfrm>
          </p:grpSpPr>
          <p:sp>
            <p:nvSpPr>
              <p:cNvPr id="2070" name="Rectangle 206"/>
              <p:cNvSpPr>
                <a:spLocks noChangeArrowheads="1"/>
              </p:cNvSpPr>
              <p:nvPr/>
            </p:nvSpPr>
            <p:spPr bwMode="auto">
              <a:xfrm>
                <a:off x="3873" y="2098"/>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1" name="Rectangle 207"/>
              <p:cNvSpPr>
                <a:spLocks noChangeArrowheads="1"/>
              </p:cNvSpPr>
              <p:nvPr/>
            </p:nvSpPr>
            <p:spPr bwMode="auto">
              <a:xfrm>
                <a:off x="3991" y="2098"/>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2" name="Rectangle 208"/>
              <p:cNvSpPr>
                <a:spLocks noChangeArrowheads="1"/>
              </p:cNvSpPr>
              <p:nvPr/>
            </p:nvSpPr>
            <p:spPr bwMode="auto">
              <a:xfrm>
                <a:off x="4070" y="2098"/>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3" name="Rectangle 209"/>
              <p:cNvSpPr>
                <a:spLocks noChangeArrowheads="1"/>
              </p:cNvSpPr>
              <p:nvPr/>
            </p:nvSpPr>
            <p:spPr bwMode="auto">
              <a:xfrm>
                <a:off x="4123" y="2052"/>
                <a:ext cx="182" cy="177"/>
              </a:xfrm>
              <a:prstGeom prst="rect">
                <a:avLst/>
              </a:prstGeom>
              <a:solidFill>
                <a:srgbClr val="FFFF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4" name="Rectangle 210"/>
              <p:cNvSpPr>
                <a:spLocks noChangeArrowheads="1"/>
              </p:cNvSpPr>
              <p:nvPr/>
            </p:nvSpPr>
            <p:spPr bwMode="auto">
              <a:xfrm>
                <a:off x="4131" y="2099"/>
                <a:ext cx="167" cy="83"/>
              </a:xfrm>
              <a:prstGeom prst="rect">
                <a:avLst/>
              </a:prstGeom>
              <a:solidFill>
                <a:srgbClr val="FFFF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5" name="Rectangle 211"/>
              <p:cNvSpPr>
                <a:spLocks noChangeArrowheads="1"/>
              </p:cNvSpPr>
              <p:nvPr/>
            </p:nvSpPr>
            <p:spPr bwMode="auto">
              <a:xfrm>
                <a:off x="4174" y="2098"/>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6" name="Rectangle 212"/>
              <p:cNvSpPr>
                <a:spLocks noChangeArrowheads="1"/>
              </p:cNvSpPr>
              <p:nvPr/>
            </p:nvSpPr>
            <p:spPr bwMode="auto">
              <a:xfrm>
                <a:off x="4254" y="2098"/>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7" name="Rectangle 213"/>
              <p:cNvSpPr>
                <a:spLocks noChangeArrowheads="1"/>
              </p:cNvSpPr>
              <p:nvPr/>
            </p:nvSpPr>
            <p:spPr bwMode="auto">
              <a:xfrm>
                <a:off x="4364" y="2098"/>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8" name="Rectangle 214"/>
              <p:cNvSpPr>
                <a:spLocks noChangeArrowheads="1"/>
              </p:cNvSpPr>
              <p:nvPr/>
            </p:nvSpPr>
            <p:spPr bwMode="auto">
              <a:xfrm>
                <a:off x="4444" y="2098"/>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9" name="Rectangle 215"/>
              <p:cNvSpPr>
                <a:spLocks noChangeArrowheads="1"/>
              </p:cNvSpPr>
              <p:nvPr/>
            </p:nvSpPr>
            <p:spPr bwMode="auto">
              <a:xfrm>
                <a:off x="4554" y="2098"/>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69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0" name="Rectangle 216"/>
              <p:cNvSpPr>
                <a:spLocks noChangeArrowheads="1"/>
              </p:cNvSpPr>
              <p:nvPr/>
            </p:nvSpPr>
            <p:spPr bwMode="auto">
              <a:xfrm>
                <a:off x="4634" y="2098"/>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1" name="Rectangle 217"/>
              <p:cNvSpPr>
                <a:spLocks noChangeArrowheads="1"/>
              </p:cNvSpPr>
              <p:nvPr/>
            </p:nvSpPr>
            <p:spPr bwMode="auto">
              <a:xfrm>
                <a:off x="4744" y="2098"/>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69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2" name="Rectangle 218"/>
              <p:cNvSpPr>
                <a:spLocks noChangeArrowheads="1"/>
              </p:cNvSpPr>
              <p:nvPr/>
            </p:nvSpPr>
            <p:spPr bwMode="auto">
              <a:xfrm>
                <a:off x="4824" y="2098"/>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3" name="Rectangle 219"/>
              <p:cNvSpPr>
                <a:spLocks noChangeArrowheads="1"/>
              </p:cNvSpPr>
              <p:nvPr/>
            </p:nvSpPr>
            <p:spPr bwMode="auto">
              <a:xfrm>
                <a:off x="4934" y="2098"/>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4" name="Rectangle 220"/>
              <p:cNvSpPr>
                <a:spLocks noChangeArrowheads="1"/>
              </p:cNvSpPr>
              <p:nvPr/>
            </p:nvSpPr>
            <p:spPr bwMode="auto">
              <a:xfrm>
                <a:off x="5014" y="2098"/>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5" name="Rectangle 221"/>
              <p:cNvSpPr>
                <a:spLocks noChangeArrowheads="1"/>
              </p:cNvSpPr>
              <p:nvPr/>
            </p:nvSpPr>
            <p:spPr bwMode="auto">
              <a:xfrm>
                <a:off x="5124" y="2098"/>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67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6" name="Rectangle 222"/>
              <p:cNvSpPr>
                <a:spLocks noChangeArrowheads="1"/>
              </p:cNvSpPr>
              <p:nvPr/>
            </p:nvSpPr>
            <p:spPr bwMode="auto">
              <a:xfrm>
                <a:off x="5204" y="2098"/>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7" name="Rectangle 223"/>
              <p:cNvSpPr>
                <a:spLocks noChangeArrowheads="1"/>
              </p:cNvSpPr>
              <p:nvPr/>
            </p:nvSpPr>
            <p:spPr bwMode="auto">
              <a:xfrm>
                <a:off x="5264" y="2052"/>
                <a:ext cx="181" cy="177"/>
              </a:xfrm>
              <a:prstGeom prst="rect">
                <a:avLst/>
              </a:prstGeom>
              <a:solidFill>
                <a:srgbClr val="FFFF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8" name="Rectangle 224"/>
              <p:cNvSpPr>
                <a:spLocks noChangeArrowheads="1"/>
              </p:cNvSpPr>
              <p:nvPr/>
            </p:nvSpPr>
            <p:spPr bwMode="auto">
              <a:xfrm>
                <a:off x="5270" y="2099"/>
                <a:ext cx="167" cy="83"/>
              </a:xfrm>
              <a:prstGeom prst="rect">
                <a:avLst/>
              </a:prstGeom>
              <a:solidFill>
                <a:srgbClr val="FFFF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9" name="Rectangle 225"/>
              <p:cNvSpPr>
                <a:spLocks noChangeArrowheads="1"/>
              </p:cNvSpPr>
              <p:nvPr/>
            </p:nvSpPr>
            <p:spPr bwMode="auto">
              <a:xfrm>
                <a:off x="5313" y="2098"/>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59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90" name="Rectangle 226"/>
              <p:cNvSpPr>
                <a:spLocks noChangeArrowheads="1"/>
              </p:cNvSpPr>
              <p:nvPr/>
            </p:nvSpPr>
            <p:spPr bwMode="auto">
              <a:xfrm>
                <a:off x="5393" y="2098"/>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91" name="Rectangle 227"/>
              <p:cNvSpPr>
                <a:spLocks noChangeArrowheads="1"/>
              </p:cNvSpPr>
              <p:nvPr/>
            </p:nvSpPr>
            <p:spPr bwMode="auto">
              <a:xfrm>
                <a:off x="280" y="2044"/>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2" name="Rectangle 228"/>
              <p:cNvSpPr>
                <a:spLocks noChangeArrowheads="1"/>
              </p:cNvSpPr>
              <p:nvPr/>
            </p:nvSpPr>
            <p:spPr bwMode="auto">
              <a:xfrm>
                <a:off x="288" y="2044"/>
                <a:ext cx="914"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3" name="Rectangle 229"/>
              <p:cNvSpPr>
                <a:spLocks noChangeArrowheads="1"/>
              </p:cNvSpPr>
              <p:nvPr/>
            </p:nvSpPr>
            <p:spPr bwMode="auto">
              <a:xfrm>
                <a:off x="1202" y="2044"/>
                <a:ext cx="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4" name="Rectangle 230"/>
              <p:cNvSpPr>
                <a:spLocks noChangeArrowheads="1"/>
              </p:cNvSpPr>
              <p:nvPr/>
            </p:nvSpPr>
            <p:spPr bwMode="auto">
              <a:xfrm>
                <a:off x="1209" y="2044"/>
                <a:ext cx="626"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5" name="Rectangle 231"/>
              <p:cNvSpPr>
                <a:spLocks noChangeArrowheads="1"/>
              </p:cNvSpPr>
              <p:nvPr/>
            </p:nvSpPr>
            <p:spPr bwMode="auto">
              <a:xfrm>
                <a:off x="1835" y="2044"/>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6" name="Rectangle 232"/>
              <p:cNvSpPr>
                <a:spLocks noChangeArrowheads="1"/>
              </p:cNvSpPr>
              <p:nvPr/>
            </p:nvSpPr>
            <p:spPr bwMode="auto">
              <a:xfrm>
                <a:off x="1843" y="2044"/>
                <a:ext cx="16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7" name="Rectangle 233"/>
              <p:cNvSpPr>
                <a:spLocks noChangeArrowheads="1"/>
              </p:cNvSpPr>
              <p:nvPr/>
            </p:nvSpPr>
            <p:spPr bwMode="auto">
              <a:xfrm>
                <a:off x="2011" y="2044"/>
                <a:ext cx="35"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8" name="Rectangle 234"/>
              <p:cNvSpPr>
                <a:spLocks noChangeArrowheads="1"/>
              </p:cNvSpPr>
              <p:nvPr/>
            </p:nvSpPr>
            <p:spPr bwMode="auto">
              <a:xfrm>
                <a:off x="2046" y="2044"/>
                <a:ext cx="169"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9" name="Rectangle 235"/>
              <p:cNvSpPr>
                <a:spLocks noChangeArrowheads="1"/>
              </p:cNvSpPr>
              <p:nvPr/>
            </p:nvSpPr>
            <p:spPr bwMode="auto">
              <a:xfrm>
                <a:off x="2215" y="2044"/>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0" name="Rectangle 236"/>
              <p:cNvSpPr>
                <a:spLocks noChangeArrowheads="1"/>
              </p:cNvSpPr>
              <p:nvPr/>
            </p:nvSpPr>
            <p:spPr bwMode="auto">
              <a:xfrm>
                <a:off x="2223" y="2044"/>
                <a:ext cx="183"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1" name="Rectangle 237"/>
              <p:cNvSpPr>
                <a:spLocks noChangeArrowheads="1"/>
              </p:cNvSpPr>
              <p:nvPr/>
            </p:nvSpPr>
            <p:spPr bwMode="auto">
              <a:xfrm>
                <a:off x="2406" y="2044"/>
                <a:ext cx="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2" name="Rectangle 238"/>
              <p:cNvSpPr>
                <a:spLocks noChangeArrowheads="1"/>
              </p:cNvSpPr>
              <p:nvPr/>
            </p:nvSpPr>
            <p:spPr bwMode="auto">
              <a:xfrm>
                <a:off x="2413" y="2044"/>
                <a:ext cx="183"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3" name="Rectangle 239"/>
              <p:cNvSpPr>
                <a:spLocks noChangeArrowheads="1"/>
              </p:cNvSpPr>
              <p:nvPr/>
            </p:nvSpPr>
            <p:spPr bwMode="auto">
              <a:xfrm>
                <a:off x="2596" y="2044"/>
                <a:ext cx="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4" name="Rectangle 240"/>
              <p:cNvSpPr>
                <a:spLocks noChangeArrowheads="1"/>
              </p:cNvSpPr>
              <p:nvPr/>
            </p:nvSpPr>
            <p:spPr bwMode="auto">
              <a:xfrm>
                <a:off x="2603" y="2044"/>
                <a:ext cx="16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5" name="Rectangle 241"/>
              <p:cNvSpPr>
                <a:spLocks noChangeArrowheads="1"/>
              </p:cNvSpPr>
              <p:nvPr/>
            </p:nvSpPr>
            <p:spPr bwMode="auto">
              <a:xfrm>
                <a:off x="2771" y="2044"/>
                <a:ext cx="36"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6" name="Rectangle 242"/>
              <p:cNvSpPr>
                <a:spLocks noChangeArrowheads="1"/>
              </p:cNvSpPr>
              <p:nvPr/>
            </p:nvSpPr>
            <p:spPr bwMode="auto">
              <a:xfrm>
                <a:off x="2807" y="2044"/>
                <a:ext cx="16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7" name="Rectangle 243"/>
              <p:cNvSpPr>
                <a:spLocks noChangeArrowheads="1"/>
              </p:cNvSpPr>
              <p:nvPr/>
            </p:nvSpPr>
            <p:spPr bwMode="auto">
              <a:xfrm>
                <a:off x="2975" y="2044"/>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8" name="Rectangle 244"/>
              <p:cNvSpPr>
                <a:spLocks noChangeArrowheads="1"/>
              </p:cNvSpPr>
              <p:nvPr/>
            </p:nvSpPr>
            <p:spPr bwMode="auto">
              <a:xfrm>
                <a:off x="2983" y="2044"/>
                <a:ext cx="16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9" name="Rectangle 245"/>
              <p:cNvSpPr>
                <a:spLocks noChangeArrowheads="1"/>
              </p:cNvSpPr>
              <p:nvPr/>
            </p:nvSpPr>
            <p:spPr bwMode="auto">
              <a:xfrm>
                <a:off x="3151" y="2044"/>
                <a:ext cx="35"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0" name="Rectangle 246"/>
              <p:cNvSpPr>
                <a:spLocks noChangeArrowheads="1"/>
              </p:cNvSpPr>
              <p:nvPr/>
            </p:nvSpPr>
            <p:spPr bwMode="auto">
              <a:xfrm>
                <a:off x="3186" y="2044"/>
                <a:ext cx="169"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1" name="Rectangle 247"/>
              <p:cNvSpPr>
                <a:spLocks noChangeArrowheads="1"/>
              </p:cNvSpPr>
              <p:nvPr/>
            </p:nvSpPr>
            <p:spPr bwMode="auto">
              <a:xfrm>
                <a:off x="3355" y="2044"/>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2" name="Rectangle 248"/>
              <p:cNvSpPr>
                <a:spLocks noChangeArrowheads="1"/>
              </p:cNvSpPr>
              <p:nvPr/>
            </p:nvSpPr>
            <p:spPr bwMode="auto">
              <a:xfrm>
                <a:off x="3363" y="2044"/>
                <a:ext cx="182"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3" name="Rectangle 249"/>
              <p:cNvSpPr>
                <a:spLocks noChangeArrowheads="1"/>
              </p:cNvSpPr>
              <p:nvPr/>
            </p:nvSpPr>
            <p:spPr bwMode="auto">
              <a:xfrm>
                <a:off x="3545" y="2044"/>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4" name="Rectangle 250"/>
              <p:cNvSpPr>
                <a:spLocks noChangeArrowheads="1"/>
              </p:cNvSpPr>
              <p:nvPr/>
            </p:nvSpPr>
            <p:spPr bwMode="auto">
              <a:xfrm>
                <a:off x="3553" y="2044"/>
                <a:ext cx="182"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5" name="Rectangle 251"/>
              <p:cNvSpPr>
                <a:spLocks noChangeArrowheads="1"/>
              </p:cNvSpPr>
              <p:nvPr/>
            </p:nvSpPr>
            <p:spPr bwMode="auto">
              <a:xfrm>
                <a:off x="3735" y="2044"/>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6" name="Rectangle 252"/>
              <p:cNvSpPr>
                <a:spLocks noChangeArrowheads="1"/>
              </p:cNvSpPr>
              <p:nvPr/>
            </p:nvSpPr>
            <p:spPr bwMode="auto">
              <a:xfrm>
                <a:off x="3743" y="2044"/>
                <a:ext cx="16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7" name="Rectangle 253"/>
              <p:cNvSpPr>
                <a:spLocks noChangeArrowheads="1"/>
              </p:cNvSpPr>
              <p:nvPr/>
            </p:nvSpPr>
            <p:spPr bwMode="auto">
              <a:xfrm>
                <a:off x="3911" y="2044"/>
                <a:ext cx="35"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8" name="Rectangle 254"/>
              <p:cNvSpPr>
                <a:spLocks noChangeArrowheads="1"/>
              </p:cNvSpPr>
              <p:nvPr/>
            </p:nvSpPr>
            <p:spPr bwMode="auto">
              <a:xfrm>
                <a:off x="3946" y="2044"/>
                <a:ext cx="169"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9" name="Rectangle 255"/>
              <p:cNvSpPr>
                <a:spLocks noChangeArrowheads="1"/>
              </p:cNvSpPr>
              <p:nvPr/>
            </p:nvSpPr>
            <p:spPr bwMode="auto">
              <a:xfrm>
                <a:off x="4115" y="2044"/>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0" name="Rectangle 256"/>
              <p:cNvSpPr>
                <a:spLocks noChangeArrowheads="1"/>
              </p:cNvSpPr>
              <p:nvPr/>
            </p:nvSpPr>
            <p:spPr bwMode="auto">
              <a:xfrm>
                <a:off x="4123" y="2044"/>
                <a:ext cx="182"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1" name="Rectangle 257"/>
              <p:cNvSpPr>
                <a:spLocks noChangeArrowheads="1"/>
              </p:cNvSpPr>
              <p:nvPr/>
            </p:nvSpPr>
            <p:spPr bwMode="auto">
              <a:xfrm>
                <a:off x="4305" y="2044"/>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2" name="Rectangle 258"/>
              <p:cNvSpPr>
                <a:spLocks noChangeArrowheads="1"/>
              </p:cNvSpPr>
              <p:nvPr/>
            </p:nvSpPr>
            <p:spPr bwMode="auto">
              <a:xfrm>
                <a:off x="4313" y="2044"/>
                <a:ext cx="183"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3" name="Rectangle 259"/>
              <p:cNvSpPr>
                <a:spLocks noChangeArrowheads="1"/>
              </p:cNvSpPr>
              <p:nvPr/>
            </p:nvSpPr>
            <p:spPr bwMode="auto">
              <a:xfrm>
                <a:off x="4496" y="2044"/>
                <a:ext cx="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4" name="Rectangle 260"/>
              <p:cNvSpPr>
                <a:spLocks noChangeArrowheads="1"/>
              </p:cNvSpPr>
              <p:nvPr/>
            </p:nvSpPr>
            <p:spPr bwMode="auto">
              <a:xfrm>
                <a:off x="4503" y="2044"/>
                <a:ext cx="183"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5" name="Rectangle 261"/>
              <p:cNvSpPr>
                <a:spLocks noChangeArrowheads="1"/>
              </p:cNvSpPr>
              <p:nvPr/>
            </p:nvSpPr>
            <p:spPr bwMode="auto">
              <a:xfrm>
                <a:off x="4686" y="2044"/>
                <a:ext cx="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6" name="Rectangle 262"/>
              <p:cNvSpPr>
                <a:spLocks noChangeArrowheads="1"/>
              </p:cNvSpPr>
              <p:nvPr/>
            </p:nvSpPr>
            <p:spPr bwMode="auto">
              <a:xfrm>
                <a:off x="4693" y="2044"/>
                <a:ext cx="183"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7" name="Rectangle 263"/>
              <p:cNvSpPr>
                <a:spLocks noChangeArrowheads="1"/>
              </p:cNvSpPr>
              <p:nvPr/>
            </p:nvSpPr>
            <p:spPr bwMode="auto">
              <a:xfrm>
                <a:off x="4876" y="2044"/>
                <a:ext cx="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8" name="Rectangle 264"/>
              <p:cNvSpPr>
                <a:spLocks noChangeArrowheads="1"/>
              </p:cNvSpPr>
              <p:nvPr/>
            </p:nvSpPr>
            <p:spPr bwMode="auto">
              <a:xfrm>
                <a:off x="4883" y="2044"/>
                <a:ext cx="183"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9" name="Rectangle 265"/>
              <p:cNvSpPr>
                <a:spLocks noChangeArrowheads="1"/>
              </p:cNvSpPr>
              <p:nvPr/>
            </p:nvSpPr>
            <p:spPr bwMode="auto">
              <a:xfrm>
                <a:off x="5066" y="2044"/>
                <a:ext cx="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0" name="Rectangle 266"/>
              <p:cNvSpPr>
                <a:spLocks noChangeArrowheads="1"/>
              </p:cNvSpPr>
              <p:nvPr/>
            </p:nvSpPr>
            <p:spPr bwMode="auto">
              <a:xfrm>
                <a:off x="5073" y="2044"/>
                <a:ext cx="182"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1" name="Rectangle 267"/>
              <p:cNvSpPr>
                <a:spLocks noChangeArrowheads="1"/>
              </p:cNvSpPr>
              <p:nvPr/>
            </p:nvSpPr>
            <p:spPr bwMode="auto">
              <a:xfrm>
                <a:off x="5255" y="2044"/>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2" name="Rectangle 268"/>
              <p:cNvSpPr>
                <a:spLocks noChangeArrowheads="1"/>
              </p:cNvSpPr>
              <p:nvPr/>
            </p:nvSpPr>
            <p:spPr bwMode="auto">
              <a:xfrm>
                <a:off x="5263" y="2044"/>
                <a:ext cx="182"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3" name="Rectangle 269"/>
              <p:cNvSpPr>
                <a:spLocks noChangeArrowheads="1"/>
              </p:cNvSpPr>
              <p:nvPr/>
            </p:nvSpPr>
            <p:spPr bwMode="auto">
              <a:xfrm>
                <a:off x="5445" y="2044"/>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4" name="Rectangle 270"/>
              <p:cNvSpPr>
                <a:spLocks noChangeArrowheads="1"/>
              </p:cNvSpPr>
              <p:nvPr/>
            </p:nvSpPr>
            <p:spPr bwMode="auto">
              <a:xfrm>
                <a:off x="280" y="2052"/>
                <a:ext cx="8" cy="17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5" name="Rectangle 271"/>
              <p:cNvSpPr>
                <a:spLocks noChangeArrowheads="1"/>
              </p:cNvSpPr>
              <p:nvPr/>
            </p:nvSpPr>
            <p:spPr bwMode="auto">
              <a:xfrm>
                <a:off x="1202" y="2052"/>
                <a:ext cx="7" cy="17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6" name="Rectangle 272"/>
              <p:cNvSpPr>
                <a:spLocks noChangeArrowheads="1"/>
              </p:cNvSpPr>
              <p:nvPr/>
            </p:nvSpPr>
            <p:spPr bwMode="auto">
              <a:xfrm>
                <a:off x="1835" y="2052"/>
                <a:ext cx="8" cy="17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7" name="Rectangle 273"/>
              <p:cNvSpPr>
                <a:spLocks noChangeArrowheads="1"/>
              </p:cNvSpPr>
              <p:nvPr/>
            </p:nvSpPr>
            <p:spPr bwMode="auto">
              <a:xfrm>
                <a:off x="2011" y="2052"/>
                <a:ext cx="35" cy="17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8" name="Rectangle 274"/>
              <p:cNvSpPr>
                <a:spLocks noChangeArrowheads="1"/>
              </p:cNvSpPr>
              <p:nvPr/>
            </p:nvSpPr>
            <p:spPr bwMode="auto">
              <a:xfrm>
                <a:off x="2215" y="2052"/>
                <a:ext cx="8" cy="17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9" name="Rectangle 275"/>
              <p:cNvSpPr>
                <a:spLocks noChangeArrowheads="1"/>
              </p:cNvSpPr>
              <p:nvPr/>
            </p:nvSpPr>
            <p:spPr bwMode="auto">
              <a:xfrm>
                <a:off x="2406" y="2052"/>
                <a:ext cx="7" cy="17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0" name="Rectangle 276"/>
              <p:cNvSpPr>
                <a:spLocks noChangeArrowheads="1"/>
              </p:cNvSpPr>
              <p:nvPr/>
            </p:nvSpPr>
            <p:spPr bwMode="auto">
              <a:xfrm>
                <a:off x="2596" y="2052"/>
                <a:ext cx="7" cy="17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1" name="Rectangle 277"/>
              <p:cNvSpPr>
                <a:spLocks noChangeArrowheads="1"/>
              </p:cNvSpPr>
              <p:nvPr/>
            </p:nvSpPr>
            <p:spPr bwMode="auto">
              <a:xfrm>
                <a:off x="2771" y="2052"/>
                <a:ext cx="36" cy="17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2" name="Rectangle 278"/>
              <p:cNvSpPr>
                <a:spLocks noChangeArrowheads="1"/>
              </p:cNvSpPr>
              <p:nvPr/>
            </p:nvSpPr>
            <p:spPr bwMode="auto">
              <a:xfrm>
                <a:off x="2975" y="2052"/>
                <a:ext cx="8" cy="17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3" name="Rectangle 279"/>
              <p:cNvSpPr>
                <a:spLocks noChangeArrowheads="1"/>
              </p:cNvSpPr>
              <p:nvPr/>
            </p:nvSpPr>
            <p:spPr bwMode="auto">
              <a:xfrm>
                <a:off x="3151" y="2052"/>
                <a:ext cx="35" cy="17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4" name="Rectangle 280"/>
              <p:cNvSpPr>
                <a:spLocks noChangeArrowheads="1"/>
              </p:cNvSpPr>
              <p:nvPr/>
            </p:nvSpPr>
            <p:spPr bwMode="auto">
              <a:xfrm>
                <a:off x="3355" y="2052"/>
                <a:ext cx="8" cy="17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5" name="Rectangle 281"/>
              <p:cNvSpPr>
                <a:spLocks noChangeArrowheads="1"/>
              </p:cNvSpPr>
              <p:nvPr/>
            </p:nvSpPr>
            <p:spPr bwMode="auto">
              <a:xfrm>
                <a:off x="3545" y="2052"/>
                <a:ext cx="8" cy="17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6" name="Rectangle 282"/>
              <p:cNvSpPr>
                <a:spLocks noChangeArrowheads="1"/>
              </p:cNvSpPr>
              <p:nvPr/>
            </p:nvSpPr>
            <p:spPr bwMode="auto">
              <a:xfrm>
                <a:off x="3735" y="2052"/>
                <a:ext cx="8" cy="17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7" name="Rectangle 283"/>
              <p:cNvSpPr>
                <a:spLocks noChangeArrowheads="1"/>
              </p:cNvSpPr>
              <p:nvPr/>
            </p:nvSpPr>
            <p:spPr bwMode="auto">
              <a:xfrm>
                <a:off x="3911" y="2052"/>
                <a:ext cx="35" cy="17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8" name="Rectangle 284"/>
              <p:cNvSpPr>
                <a:spLocks noChangeArrowheads="1"/>
              </p:cNvSpPr>
              <p:nvPr/>
            </p:nvSpPr>
            <p:spPr bwMode="auto">
              <a:xfrm>
                <a:off x="4115" y="2052"/>
                <a:ext cx="8" cy="17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9" name="Rectangle 285"/>
              <p:cNvSpPr>
                <a:spLocks noChangeArrowheads="1"/>
              </p:cNvSpPr>
              <p:nvPr/>
            </p:nvSpPr>
            <p:spPr bwMode="auto">
              <a:xfrm>
                <a:off x="4305" y="2052"/>
                <a:ext cx="8" cy="17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0" name="Rectangle 286"/>
              <p:cNvSpPr>
                <a:spLocks noChangeArrowheads="1"/>
              </p:cNvSpPr>
              <p:nvPr/>
            </p:nvSpPr>
            <p:spPr bwMode="auto">
              <a:xfrm>
                <a:off x="4496" y="2052"/>
                <a:ext cx="7" cy="17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1" name="Rectangle 287"/>
              <p:cNvSpPr>
                <a:spLocks noChangeArrowheads="1"/>
              </p:cNvSpPr>
              <p:nvPr/>
            </p:nvSpPr>
            <p:spPr bwMode="auto">
              <a:xfrm>
                <a:off x="4686" y="2052"/>
                <a:ext cx="7" cy="17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2" name="Rectangle 288"/>
              <p:cNvSpPr>
                <a:spLocks noChangeArrowheads="1"/>
              </p:cNvSpPr>
              <p:nvPr/>
            </p:nvSpPr>
            <p:spPr bwMode="auto">
              <a:xfrm>
                <a:off x="4876" y="2052"/>
                <a:ext cx="7" cy="17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3" name="Rectangle 289"/>
              <p:cNvSpPr>
                <a:spLocks noChangeArrowheads="1"/>
              </p:cNvSpPr>
              <p:nvPr/>
            </p:nvSpPr>
            <p:spPr bwMode="auto">
              <a:xfrm>
                <a:off x="5066" y="2052"/>
                <a:ext cx="7" cy="17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4" name="Rectangle 290"/>
              <p:cNvSpPr>
                <a:spLocks noChangeArrowheads="1"/>
              </p:cNvSpPr>
              <p:nvPr/>
            </p:nvSpPr>
            <p:spPr bwMode="auto">
              <a:xfrm>
                <a:off x="5255" y="2052"/>
                <a:ext cx="8" cy="17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5" name="Rectangle 291"/>
              <p:cNvSpPr>
                <a:spLocks noChangeArrowheads="1"/>
              </p:cNvSpPr>
              <p:nvPr/>
            </p:nvSpPr>
            <p:spPr bwMode="auto">
              <a:xfrm>
                <a:off x="5445" y="2052"/>
                <a:ext cx="8" cy="17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6" name="Rectangle 292"/>
              <p:cNvSpPr>
                <a:spLocks noChangeArrowheads="1"/>
              </p:cNvSpPr>
              <p:nvPr/>
            </p:nvSpPr>
            <p:spPr bwMode="auto">
              <a:xfrm>
                <a:off x="1217" y="2309"/>
                <a:ext cx="33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Disagree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7" name="Rectangle 293"/>
              <p:cNvSpPr>
                <a:spLocks noChangeArrowheads="1"/>
              </p:cNvSpPr>
              <p:nvPr/>
            </p:nvSpPr>
            <p:spPr bwMode="auto">
              <a:xfrm>
                <a:off x="1521" y="2309"/>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8" name="Rectangle 294"/>
              <p:cNvSpPr>
                <a:spLocks noChangeArrowheads="1"/>
              </p:cNvSpPr>
              <p:nvPr/>
            </p:nvSpPr>
            <p:spPr bwMode="auto">
              <a:xfrm>
                <a:off x="1894" y="2309"/>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9" name="Rectangle 295"/>
              <p:cNvSpPr>
                <a:spLocks noChangeArrowheads="1"/>
              </p:cNvSpPr>
              <p:nvPr/>
            </p:nvSpPr>
            <p:spPr bwMode="auto">
              <a:xfrm>
                <a:off x="1974" y="2309"/>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60" name="Rectangle 296"/>
              <p:cNvSpPr>
                <a:spLocks noChangeArrowheads="1"/>
              </p:cNvSpPr>
              <p:nvPr/>
            </p:nvSpPr>
            <p:spPr bwMode="auto">
              <a:xfrm>
                <a:off x="2091" y="2309"/>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61" name="Rectangle 297"/>
              <p:cNvSpPr>
                <a:spLocks noChangeArrowheads="1"/>
              </p:cNvSpPr>
              <p:nvPr/>
            </p:nvSpPr>
            <p:spPr bwMode="auto">
              <a:xfrm>
                <a:off x="2170" y="2309"/>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62" name="Rectangle 298"/>
              <p:cNvSpPr>
                <a:spLocks noChangeArrowheads="1"/>
              </p:cNvSpPr>
              <p:nvPr/>
            </p:nvSpPr>
            <p:spPr bwMode="auto">
              <a:xfrm>
                <a:off x="2294" y="2309"/>
                <a:ext cx="7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63" name="Rectangle 299"/>
              <p:cNvSpPr>
                <a:spLocks noChangeArrowheads="1"/>
              </p:cNvSpPr>
              <p:nvPr/>
            </p:nvSpPr>
            <p:spPr bwMode="auto">
              <a:xfrm>
                <a:off x="2334" y="2309"/>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64" name="Rectangle 300"/>
              <p:cNvSpPr>
                <a:spLocks noChangeArrowheads="1"/>
              </p:cNvSpPr>
              <p:nvPr/>
            </p:nvSpPr>
            <p:spPr bwMode="auto">
              <a:xfrm>
                <a:off x="2464" y="2309"/>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65" name="Rectangle 301"/>
              <p:cNvSpPr>
                <a:spLocks noChangeArrowheads="1"/>
              </p:cNvSpPr>
              <p:nvPr/>
            </p:nvSpPr>
            <p:spPr bwMode="auto">
              <a:xfrm>
                <a:off x="2544" y="2309"/>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66" name="Rectangle 302"/>
              <p:cNvSpPr>
                <a:spLocks noChangeArrowheads="1"/>
              </p:cNvSpPr>
              <p:nvPr/>
            </p:nvSpPr>
            <p:spPr bwMode="auto">
              <a:xfrm>
                <a:off x="2654" y="2309"/>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67" name="Rectangle 303"/>
              <p:cNvSpPr>
                <a:spLocks noChangeArrowheads="1"/>
              </p:cNvSpPr>
              <p:nvPr/>
            </p:nvSpPr>
            <p:spPr bwMode="auto">
              <a:xfrm>
                <a:off x="2734" y="2309"/>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68" name="Rectangle 304"/>
              <p:cNvSpPr>
                <a:spLocks noChangeArrowheads="1"/>
              </p:cNvSpPr>
              <p:nvPr/>
            </p:nvSpPr>
            <p:spPr bwMode="auto">
              <a:xfrm>
                <a:off x="2850" y="2309"/>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69" name="Rectangle 305"/>
              <p:cNvSpPr>
                <a:spLocks noChangeArrowheads="1"/>
              </p:cNvSpPr>
              <p:nvPr/>
            </p:nvSpPr>
            <p:spPr bwMode="auto">
              <a:xfrm>
                <a:off x="2930" y="2309"/>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70" name="Rectangle 306"/>
              <p:cNvSpPr>
                <a:spLocks noChangeArrowheads="1"/>
              </p:cNvSpPr>
              <p:nvPr/>
            </p:nvSpPr>
            <p:spPr bwMode="auto">
              <a:xfrm>
                <a:off x="3054" y="2309"/>
                <a:ext cx="7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71" name="Rectangle 307"/>
              <p:cNvSpPr>
                <a:spLocks noChangeArrowheads="1"/>
              </p:cNvSpPr>
              <p:nvPr/>
            </p:nvSpPr>
            <p:spPr bwMode="auto">
              <a:xfrm>
                <a:off x="3094" y="2309"/>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72" name="Rectangle 308"/>
              <p:cNvSpPr>
                <a:spLocks noChangeArrowheads="1"/>
              </p:cNvSpPr>
              <p:nvPr/>
            </p:nvSpPr>
            <p:spPr bwMode="auto">
              <a:xfrm>
                <a:off x="3230" y="2309"/>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73" name="Rectangle 309"/>
              <p:cNvSpPr>
                <a:spLocks noChangeArrowheads="1"/>
              </p:cNvSpPr>
              <p:nvPr/>
            </p:nvSpPr>
            <p:spPr bwMode="auto">
              <a:xfrm>
                <a:off x="3310" y="2309"/>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74" name="Rectangle 310"/>
              <p:cNvSpPr>
                <a:spLocks noChangeArrowheads="1"/>
              </p:cNvSpPr>
              <p:nvPr/>
            </p:nvSpPr>
            <p:spPr bwMode="auto">
              <a:xfrm>
                <a:off x="3414" y="2309"/>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75" name="Rectangle 311"/>
              <p:cNvSpPr>
                <a:spLocks noChangeArrowheads="1"/>
              </p:cNvSpPr>
              <p:nvPr/>
            </p:nvSpPr>
            <p:spPr bwMode="auto">
              <a:xfrm>
                <a:off x="3493" y="2309"/>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76" name="Rectangle 312"/>
              <p:cNvSpPr>
                <a:spLocks noChangeArrowheads="1"/>
              </p:cNvSpPr>
              <p:nvPr/>
            </p:nvSpPr>
            <p:spPr bwMode="auto">
              <a:xfrm>
                <a:off x="3553" y="2237"/>
                <a:ext cx="182" cy="22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7" name="Rectangle 313"/>
              <p:cNvSpPr>
                <a:spLocks noChangeArrowheads="1"/>
              </p:cNvSpPr>
              <p:nvPr/>
            </p:nvSpPr>
            <p:spPr bwMode="auto">
              <a:xfrm>
                <a:off x="3560" y="2310"/>
                <a:ext cx="168" cy="8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8" name="Rectangle 314"/>
              <p:cNvSpPr>
                <a:spLocks noChangeArrowheads="1"/>
              </p:cNvSpPr>
              <p:nvPr/>
            </p:nvSpPr>
            <p:spPr bwMode="auto">
              <a:xfrm>
                <a:off x="3604" y="2309"/>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FFFFFF"/>
                    </a:solidFill>
                    <a:effectLst/>
                    <a:latin typeface="Arial" panose="020B0604020202020204" pitchFamily="34" charset="0"/>
                  </a:rPr>
                  <a:t>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79" name="Rectangle 315"/>
              <p:cNvSpPr>
                <a:spLocks noChangeArrowheads="1"/>
              </p:cNvSpPr>
              <p:nvPr/>
            </p:nvSpPr>
            <p:spPr bwMode="auto">
              <a:xfrm>
                <a:off x="3683" y="2309"/>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FFFFFF"/>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0" name="Rectangle 316"/>
              <p:cNvSpPr>
                <a:spLocks noChangeArrowheads="1"/>
              </p:cNvSpPr>
              <p:nvPr/>
            </p:nvSpPr>
            <p:spPr bwMode="auto">
              <a:xfrm>
                <a:off x="3794" y="2309"/>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1" name="Rectangle 317"/>
              <p:cNvSpPr>
                <a:spLocks noChangeArrowheads="1"/>
              </p:cNvSpPr>
              <p:nvPr/>
            </p:nvSpPr>
            <p:spPr bwMode="auto">
              <a:xfrm>
                <a:off x="3873" y="2309"/>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2" name="Rectangle 318"/>
              <p:cNvSpPr>
                <a:spLocks noChangeArrowheads="1"/>
              </p:cNvSpPr>
              <p:nvPr/>
            </p:nvSpPr>
            <p:spPr bwMode="auto">
              <a:xfrm>
                <a:off x="3991" y="2309"/>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3" name="Rectangle 319"/>
              <p:cNvSpPr>
                <a:spLocks noChangeArrowheads="1"/>
              </p:cNvSpPr>
              <p:nvPr/>
            </p:nvSpPr>
            <p:spPr bwMode="auto">
              <a:xfrm>
                <a:off x="4070" y="2309"/>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4" name="Rectangle 320"/>
              <p:cNvSpPr>
                <a:spLocks noChangeArrowheads="1"/>
              </p:cNvSpPr>
              <p:nvPr/>
            </p:nvSpPr>
            <p:spPr bwMode="auto">
              <a:xfrm>
                <a:off x="4123" y="2237"/>
                <a:ext cx="182" cy="22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5" name="Rectangle 321"/>
              <p:cNvSpPr>
                <a:spLocks noChangeArrowheads="1"/>
              </p:cNvSpPr>
              <p:nvPr/>
            </p:nvSpPr>
            <p:spPr bwMode="auto">
              <a:xfrm>
                <a:off x="4131" y="2310"/>
                <a:ext cx="167" cy="8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6" name="Rectangle 322"/>
              <p:cNvSpPr>
                <a:spLocks noChangeArrowheads="1"/>
              </p:cNvSpPr>
              <p:nvPr/>
            </p:nvSpPr>
            <p:spPr bwMode="auto">
              <a:xfrm>
                <a:off x="4174" y="2309"/>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FFFFFF"/>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7" name="Rectangle 323"/>
              <p:cNvSpPr>
                <a:spLocks noChangeArrowheads="1"/>
              </p:cNvSpPr>
              <p:nvPr/>
            </p:nvSpPr>
            <p:spPr bwMode="auto">
              <a:xfrm>
                <a:off x="4254" y="2309"/>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FFFFFF"/>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8" name="Rectangle 324"/>
              <p:cNvSpPr>
                <a:spLocks noChangeArrowheads="1"/>
              </p:cNvSpPr>
              <p:nvPr/>
            </p:nvSpPr>
            <p:spPr bwMode="auto">
              <a:xfrm>
                <a:off x="4384" y="2309"/>
                <a:ext cx="7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9" name="Rectangle 325"/>
              <p:cNvSpPr>
                <a:spLocks noChangeArrowheads="1"/>
              </p:cNvSpPr>
              <p:nvPr/>
            </p:nvSpPr>
            <p:spPr bwMode="auto">
              <a:xfrm>
                <a:off x="4424" y="2309"/>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90" name="Rectangle 326"/>
              <p:cNvSpPr>
                <a:spLocks noChangeArrowheads="1"/>
              </p:cNvSpPr>
              <p:nvPr/>
            </p:nvSpPr>
            <p:spPr bwMode="auto">
              <a:xfrm>
                <a:off x="4574" y="2309"/>
                <a:ext cx="7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91" name="Rectangle 327"/>
              <p:cNvSpPr>
                <a:spLocks noChangeArrowheads="1"/>
              </p:cNvSpPr>
              <p:nvPr/>
            </p:nvSpPr>
            <p:spPr bwMode="auto">
              <a:xfrm>
                <a:off x="4615" y="2309"/>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92" name="Rectangle 328"/>
              <p:cNvSpPr>
                <a:spLocks noChangeArrowheads="1"/>
              </p:cNvSpPr>
              <p:nvPr/>
            </p:nvSpPr>
            <p:spPr bwMode="auto">
              <a:xfrm>
                <a:off x="4744" y="2309"/>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93" name="Rectangle 329"/>
              <p:cNvSpPr>
                <a:spLocks noChangeArrowheads="1"/>
              </p:cNvSpPr>
              <p:nvPr/>
            </p:nvSpPr>
            <p:spPr bwMode="auto">
              <a:xfrm>
                <a:off x="4824" y="2309"/>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94" name="Rectangle 330"/>
              <p:cNvSpPr>
                <a:spLocks noChangeArrowheads="1"/>
              </p:cNvSpPr>
              <p:nvPr/>
            </p:nvSpPr>
            <p:spPr bwMode="auto">
              <a:xfrm>
                <a:off x="4934" y="2309"/>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95" name="Rectangle 331"/>
              <p:cNvSpPr>
                <a:spLocks noChangeArrowheads="1"/>
              </p:cNvSpPr>
              <p:nvPr/>
            </p:nvSpPr>
            <p:spPr bwMode="auto">
              <a:xfrm>
                <a:off x="5014" y="2309"/>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96" name="Rectangle 332"/>
              <p:cNvSpPr>
                <a:spLocks noChangeArrowheads="1"/>
              </p:cNvSpPr>
              <p:nvPr/>
            </p:nvSpPr>
            <p:spPr bwMode="auto">
              <a:xfrm>
                <a:off x="5124" y="2309"/>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97" name="Rectangle 333"/>
              <p:cNvSpPr>
                <a:spLocks noChangeArrowheads="1"/>
              </p:cNvSpPr>
              <p:nvPr/>
            </p:nvSpPr>
            <p:spPr bwMode="auto">
              <a:xfrm>
                <a:off x="5204" y="2309"/>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98" name="Rectangle 334"/>
              <p:cNvSpPr>
                <a:spLocks noChangeArrowheads="1"/>
              </p:cNvSpPr>
              <p:nvPr/>
            </p:nvSpPr>
            <p:spPr bwMode="auto">
              <a:xfrm>
                <a:off x="5264" y="2237"/>
                <a:ext cx="181" cy="22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9" name="Rectangle 335"/>
              <p:cNvSpPr>
                <a:spLocks noChangeArrowheads="1"/>
              </p:cNvSpPr>
              <p:nvPr/>
            </p:nvSpPr>
            <p:spPr bwMode="auto">
              <a:xfrm>
                <a:off x="5270" y="2310"/>
                <a:ext cx="167" cy="8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0" name="Rectangle 336"/>
              <p:cNvSpPr>
                <a:spLocks noChangeArrowheads="1"/>
              </p:cNvSpPr>
              <p:nvPr/>
            </p:nvSpPr>
            <p:spPr bwMode="auto">
              <a:xfrm>
                <a:off x="5313" y="2309"/>
                <a:ext cx="11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FFFFFF"/>
                    </a:solidFill>
                    <a:effectLst/>
                    <a:latin typeface="Arial" panose="020B0604020202020204" pitchFamily="34" charset="0"/>
                  </a:rPr>
                  <a:t>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01" name="Rectangle 337"/>
              <p:cNvSpPr>
                <a:spLocks noChangeArrowheads="1"/>
              </p:cNvSpPr>
              <p:nvPr/>
            </p:nvSpPr>
            <p:spPr bwMode="auto">
              <a:xfrm>
                <a:off x="5393" y="2309"/>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FFFFFF"/>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02" name="Rectangle 338"/>
              <p:cNvSpPr>
                <a:spLocks noChangeArrowheads="1"/>
              </p:cNvSpPr>
              <p:nvPr/>
            </p:nvSpPr>
            <p:spPr bwMode="auto">
              <a:xfrm>
                <a:off x="280" y="2229"/>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3" name="Rectangle 339"/>
              <p:cNvSpPr>
                <a:spLocks noChangeArrowheads="1"/>
              </p:cNvSpPr>
              <p:nvPr/>
            </p:nvSpPr>
            <p:spPr bwMode="auto">
              <a:xfrm>
                <a:off x="1202" y="2229"/>
                <a:ext cx="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4" name="Rectangle 340"/>
              <p:cNvSpPr>
                <a:spLocks noChangeArrowheads="1"/>
              </p:cNvSpPr>
              <p:nvPr/>
            </p:nvSpPr>
            <p:spPr bwMode="auto">
              <a:xfrm>
                <a:off x="1209" y="2229"/>
                <a:ext cx="626"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5" name="Rectangle 341"/>
              <p:cNvSpPr>
                <a:spLocks noChangeArrowheads="1"/>
              </p:cNvSpPr>
              <p:nvPr/>
            </p:nvSpPr>
            <p:spPr bwMode="auto">
              <a:xfrm>
                <a:off x="1835" y="2229"/>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6" name="Rectangle 342"/>
              <p:cNvSpPr>
                <a:spLocks noChangeArrowheads="1"/>
              </p:cNvSpPr>
              <p:nvPr/>
            </p:nvSpPr>
            <p:spPr bwMode="auto">
              <a:xfrm>
                <a:off x="1843" y="2229"/>
                <a:ext cx="16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7" name="Rectangle 343"/>
              <p:cNvSpPr>
                <a:spLocks noChangeArrowheads="1"/>
              </p:cNvSpPr>
              <p:nvPr/>
            </p:nvSpPr>
            <p:spPr bwMode="auto">
              <a:xfrm>
                <a:off x="2011" y="2229"/>
                <a:ext cx="35"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8" name="Rectangle 344"/>
              <p:cNvSpPr>
                <a:spLocks noChangeArrowheads="1"/>
              </p:cNvSpPr>
              <p:nvPr/>
            </p:nvSpPr>
            <p:spPr bwMode="auto">
              <a:xfrm>
                <a:off x="2046" y="2229"/>
                <a:ext cx="169"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9" name="Rectangle 345"/>
              <p:cNvSpPr>
                <a:spLocks noChangeArrowheads="1"/>
              </p:cNvSpPr>
              <p:nvPr/>
            </p:nvSpPr>
            <p:spPr bwMode="auto">
              <a:xfrm>
                <a:off x="2215" y="2229"/>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0" name="Rectangle 346"/>
              <p:cNvSpPr>
                <a:spLocks noChangeArrowheads="1"/>
              </p:cNvSpPr>
              <p:nvPr/>
            </p:nvSpPr>
            <p:spPr bwMode="auto">
              <a:xfrm>
                <a:off x="2223" y="2229"/>
                <a:ext cx="183"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1" name="Rectangle 347"/>
              <p:cNvSpPr>
                <a:spLocks noChangeArrowheads="1"/>
              </p:cNvSpPr>
              <p:nvPr/>
            </p:nvSpPr>
            <p:spPr bwMode="auto">
              <a:xfrm>
                <a:off x="2406" y="2229"/>
                <a:ext cx="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2" name="Rectangle 348"/>
              <p:cNvSpPr>
                <a:spLocks noChangeArrowheads="1"/>
              </p:cNvSpPr>
              <p:nvPr/>
            </p:nvSpPr>
            <p:spPr bwMode="auto">
              <a:xfrm>
                <a:off x="2413" y="2229"/>
                <a:ext cx="183"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3" name="Rectangle 349"/>
              <p:cNvSpPr>
                <a:spLocks noChangeArrowheads="1"/>
              </p:cNvSpPr>
              <p:nvPr/>
            </p:nvSpPr>
            <p:spPr bwMode="auto">
              <a:xfrm>
                <a:off x="2596" y="2229"/>
                <a:ext cx="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4" name="Rectangle 350"/>
              <p:cNvSpPr>
                <a:spLocks noChangeArrowheads="1"/>
              </p:cNvSpPr>
              <p:nvPr/>
            </p:nvSpPr>
            <p:spPr bwMode="auto">
              <a:xfrm>
                <a:off x="2603" y="2229"/>
                <a:ext cx="16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5" name="Rectangle 351"/>
              <p:cNvSpPr>
                <a:spLocks noChangeArrowheads="1"/>
              </p:cNvSpPr>
              <p:nvPr/>
            </p:nvSpPr>
            <p:spPr bwMode="auto">
              <a:xfrm>
                <a:off x="2771" y="2229"/>
                <a:ext cx="36"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6" name="Rectangle 352"/>
              <p:cNvSpPr>
                <a:spLocks noChangeArrowheads="1"/>
              </p:cNvSpPr>
              <p:nvPr/>
            </p:nvSpPr>
            <p:spPr bwMode="auto">
              <a:xfrm>
                <a:off x="2807" y="2229"/>
                <a:ext cx="16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7" name="Rectangle 353"/>
              <p:cNvSpPr>
                <a:spLocks noChangeArrowheads="1"/>
              </p:cNvSpPr>
              <p:nvPr/>
            </p:nvSpPr>
            <p:spPr bwMode="auto">
              <a:xfrm>
                <a:off x="2975" y="2229"/>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8" name="Rectangle 354"/>
              <p:cNvSpPr>
                <a:spLocks noChangeArrowheads="1"/>
              </p:cNvSpPr>
              <p:nvPr/>
            </p:nvSpPr>
            <p:spPr bwMode="auto">
              <a:xfrm>
                <a:off x="2983" y="2229"/>
                <a:ext cx="16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9" name="Rectangle 355"/>
              <p:cNvSpPr>
                <a:spLocks noChangeArrowheads="1"/>
              </p:cNvSpPr>
              <p:nvPr/>
            </p:nvSpPr>
            <p:spPr bwMode="auto">
              <a:xfrm>
                <a:off x="3151" y="2229"/>
                <a:ext cx="35"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0" name="Rectangle 356"/>
              <p:cNvSpPr>
                <a:spLocks noChangeArrowheads="1"/>
              </p:cNvSpPr>
              <p:nvPr/>
            </p:nvSpPr>
            <p:spPr bwMode="auto">
              <a:xfrm>
                <a:off x="3186" y="2229"/>
                <a:ext cx="169"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1" name="Rectangle 357"/>
              <p:cNvSpPr>
                <a:spLocks noChangeArrowheads="1"/>
              </p:cNvSpPr>
              <p:nvPr/>
            </p:nvSpPr>
            <p:spPr bwMode="auto">
              <a:xfrm>
                <a:off x="3355" y="2229"/>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2" name="Rectangle 358"/>
              <p:cNvSpPr>
                <a:spLocks noChangeArrowheads="1"/>
              </p:cNvSpPr>
              <p:nvPr/>
            </p:nvSpPr>
            <p:spPr bwMode="auto">
              <a:xfrm>
                <a:off x="3363" y="2229"/>
                <a:ext cx="182"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3" name="Rectangle 359"/>
              <p:cNvSpPr>
                <a:spLocks noChangeArrowheads="1"/>
              </p:cNvSpPr>
              <p:nvPr/>
            </p:nvSpPr>
            <p:spPr bwMode="auto">
              <a:xfrm>
                <a:off x="3545" y="2229"/>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4" name="Rectangle 360"/>
              <p:cNvSpPr>
                <a:spLocks noChangeArrowheads="1"/>
              </p:cNvSpPr>
              <p:nvPr/>
            </p:nvSpPr>
            <p:spPr bwMode="auto">
              <a:xfrm>
                <a:off x="3553" y="2229"/>
                <a:ext cx="182"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5" name="Rectangle 361"/>
              <p:cNvSpPr>
                <a:spLocks noChangeArrowheads="1"/>
              </p:cNvSpPr>
              <p:nvPr/>
            </p:nvSpPr>
            <p:spPr bwMode="auto">
              <a:xfrm>
                <a:off x="3735" y="2229"/>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6" name="Rectangle 362"/>
              <p:cNvSpPr>
                <a:spLocks noChangeArrowheads="1"/>
              </p:cNvSpPr>
              <p:nvPr/>
            </p:nvSpPr>
            <p:spPr bwMode="auto">
              <a:xfrm>
                <a:off x="3743" y="2229"/>
                <a:ext cx="16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7" name="Rectangle 363"/>
              <p:cNvSpPr>
                <a:spLocks noChangeArrowheads="1"/>
              </p:cNvSpPr>
              <p:nvPr/>
            </p:nvSpPr>
            <p:spPr bwMode="auto">
              <a:xfrm>
                <a:off x="3911" y="2229"/>
                <a:ext cx="35"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8" name="Rectangle 364"/>
              <p:cNvSpPr>
                <a:spLocks noChangeArrowheads="1"/>
              </p:cNvSpPr>
              <p:nvPr/>
            </p:nvSpPr>
            <p:spPr bwMode="auto">
              <a:xfrm>
                <a:off x="3946" y="2229"/>
                <a:ext cx="169"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9" name="Rectangle 365"/>
              <p:cNvSpPr>
                <a:spLocks noChangeArrowheads="1"/>
              </p:cNvSpPr>
              <p:nvPr/>
            </p:nvSpPr>
            <p:spPr bwMode="auto">
              <a:xfrm>
                <a:off x="4115" y="2229"/>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0" name="Rectangle 366"/>
              <p:cNvSpPr>
                <a:spLocks noChangeArrowheads="1"/>
              </p:cNvSpPr>
              <p:nvPr/>
            </p:nvSpPr>
            <p:spPr bwMode="auto">
              <a:xfrm>
                <a:off x="4123" y="2229"/>
                <a:ext cx="182"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1" name="Rectangle 367"/>
              <p:cNvSpPr>
                <a:spLocks noChangeArrowheads="1"/>
              </p:cNvSpPr>
              <p:nvPr/>
            </p:nvSpPr>
            <p:spPr bwMode="auto">
              <a:xfrm>
                <a:off x="4305" y="2229"/>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2" name="Rectangle 368"/>
              <p:cNvSpPr>
                <a:spLocks noChangeArrowheads="1"/>
              </p:cNvSpPr>
              <p:nvPr/>
            </p:nvSpPr>
            <p:spPr bwMode="auto">
              <a:xfrm>
                <a:off x="4313" y="2229"/>
                <a:ext cx="183"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3" name="Rectangle 369"/>
              <p:cNvSpPr>
                <a:spLocks noChangeArrowheads="1"/>
              </p:cNvSpPr>
              <p:nvPr/>
            </p:nvSpPr>
            <p:spPr bwMode="auto">
              <a:xfrm>
                <a:off x="4496" y="2229"/>
                <a:ext cx="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4" name="Rectangle 370"/>
              <p:cNvSpPr>
                <a:spLocks noChangeArrowheads="1"/>
              </p:cNvSpPr>
              <p:nvPr/>
            </p:nvSpPr>
            <p:spPr bwMode="auto">
              <a:xfrm>
                <a:off x="4503" y="2229"/>
                <a:ext cx="183"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5" name="Rectangle 371"/>
              <p:cNvSpPr>
                <a:spLocks noChangeArrowheads="1"/>
              </p:cNvSpPr>
              <p:nvPr/>
            </p:nvSpPr>
            <p:spPr bwMode="auto">
              <a:xfrm>
                <a:off x="4686" y="2229"/>
                <a:ext cx="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6" name="Rectangle 372"/>
              <p:cNvSpPr>
                <a:spLocks noChangeArrowheads="1"/>
              </p:cNvSpPr>
              <p:nvPr/>
            </p:nvSpPr>
            <p:spPr bwMode="auto">
              <a:xfrm>
                <a:off x="4693" y="2229"/>
                <a:ext cx="183"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7" name="Rectangle 373"/>
              <p:cNvSpPr>
                <a:spLocks noChangeArrowheads="1"/>
              </p:cNvSpPr>
              <p:nvPr/>
            </p:nvSpPr>
            <p:spPr bwMode="auto">
              <a:xfrm>
                <a:off x="4876" y="2229"/>
                <a:ext cx="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8" name="Rectangle 374"/>
              <p:cNvSpPr>
                <a:spLocks noChangeArrowheads="1"/>
              </p:cNvSpPr>
              <p:nvPr/>
            </p:nvSpPr>
            <p:spPr bwMode="auto">
              <a:xfrm>
                <a:off x="4883" y="2229"/>
                <a:ext cx="183"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9" name="Rectangle 375"/>
              <p:cNvSpPr>
                <a:spLocks noChangeArrowheads="1"/>
              </p:cNvSpPr>
              <p:nvPr/>
            </p:nvSpPr>
            <p:spPr bwMode="auto">
              <a:xfrm>
                <a:off x="5066" y="2229"/>
                <a:ext cx="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0" name="Rectangle 376"/>
              <p:cNvSpPr>
                <a:spLocks noChangeArrowheads="1"/>
              </p:cNvSpPr>
              <p:nvPr/>
            </p:nvSpPr>
            <p:spPr bwMode="auto">
              <a:xfrm>
                <a:off x="5073" y="2229"/>
                <a:ext cx="182"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1" name="Rectangle 377"/>
              <p:cNvSpPr>
                <a:spLocks noChangeArrowheads="1"/>
              </p:cNvSpPr>
              <p:nvPr/>
            </p:nvSpPr>
            <p:spPr bwMode="auto">
              <a:xfrm>
                <a:off x="5255" y="2229"/>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2" name="Rectangle 378"/>
              <p:cNvSpPr>
                <a:spLocks noChangeArrowheads="1"/>
              </p:cNvSpPr>
              <p:nvPr/>
            </p:nvSpPr>
            <p:spPr bwMode="auto">
              <a:xfrm>
                <a:off x="5263" y="2229"/>
                <a:ext cx="182"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3" name="Rectangle 379"/>
              <p:cNvSpPr>
                <a:spLocks noChangeArrowheads="1"/>
              </p:cNvSpPr>
              <p:nvPr/>
            </p:nvSpPr>
            <p:spPr bwMode="auto">
              <a:xfrm>
                <a:off x="5445" y="2229"/>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4" name="Rectangle 380"/>
              <p:cNvSpPr>
                <a:spLocks noChangeArrowheads="1"/>
              </p:cNvSpPr>
              <p:nvPr/>
            </p:nvSpPr>
            <p:spPr bwMode="auto">
              <a:xfrm>
                <a:off x="280" y="2237"/>
                <a:ext cx="8" cy="2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5" name="Rectangle 381"/>
              <p:cNvSpPr>
                <a:spLocks noChangeArrowheads="1"/>
              </p:cNvSpPr>
              <p:nvPr/>
            </p:nvSpPr>
            <p:spPr bwMode="auto">
              <a:xfrm>
                <a:off x="280" y="2467"/>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6" name="Rectangle 382"/>
              <p:cNvSpPr>
                <a:spLocks noChangeArrowheads="1"/>
              </p:cNvSpPr>
              <p:nvPr/>
            </p:nvSpPr>
            <p:spPr bwMode="auto">
              <a:xfrm>
                <a:off x="280" y="2467"/>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7" name="Rectangle 383"/>
              <p:cNvSpPr>
                <a:spLocks noChangeArrowheads="1"/>
              </p:cNvSpPr>
              <p:nvPr/>
            </p:nvSpPr>
            <p:spPr bwMode="auto">
              <a:xfrm>
                <a:off x="288" y="2467"/>
                <a:ext cx="914"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8" name="Rectangle 384"/>
              <p:cNvSpPr>
                <a:spLocks noChangeArrowheads="1"/>
              </p:cNvSpPr>
              <p:nvPr/>
            </p:nvSpPr>
            <p:spPr bwMode="auto">
              <a:xfrm>
                <a:off x="1202" y="2237"/>
                <a:ext cx="7" cy="2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9" name="Rectangle 385"/>
              <p:cNvSpPr>
                <a:spLocks noChangeArrowheads="1"/>
              </p:cNvSpPr>
              <p:nvPr/>
            </p:nvSpPr>
            <p:spPr bwMode="auto">
              <a:xfrm>
                <a:off x="1202" y="2467"/>
                <a:ext cx="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0" name="Rectangle 386"/>
              <p:cNvSpPr>
                <a:spLocks noChangeArrowheads="1"/>
              </p:cNvSpPr>
              <p:nvPr/>
            </p:nvSpPr>
            <p:spPr bwMode="auto">
              <a:xfrm>
                <a:off x="1209" y="2467"/>
                <a:ext cx="626"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1" name="Rectangle 387"/>
              <p:cNvSpPr>
                <a:spLocks noChangeArrowheads="1"/>
              </p:cNvSpPr>
              <p:nvPr/>
            </p:nvSpPr>
            <p:spPr bwMode="auto">
              <a:xfrm>
                <a:off x="1835" y="2237"/>
                <a:ext cx="8" cy="2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2" name="Rectangle 388"/>
              <p:cNvSpPr>
                <a:spLocks noChangeArrowheads="1"/>
              </p:cNvSpPr>
              <p:nvPr/>
            </p:nvSpPr>
            <p:spPr bwMode="auto">
              <a:xfrm>
                <a:off x="1835" y="2467"/>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3" name="Rectangle 389"/>
              <p:cNvSpPr>
                <a:spLocks noChangeArrowheads="1"/>
              </p:cNvSpPr>
              <p:nvPr/>
            </p:nvSpPr>
            <p:spPr bwMode="auto">
              <a:xfrm>
                <a:off x="1843" y="2467"/>
                <a:ext cx="16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4" name="Rectangle 390"/>
              <p:cNvSpPr>
                <a:spLocks noChangeArrowheads="1"/>
              </p:cNvSpPr>
              <p:nvPr/>
            </p:nvSpPr>
            <p:spPr bwMode="auto">
              <a:xfrm>
                <a:off x="2011" y="2237"/>
                <a:ext cx="35" cy="2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5" name="Rectangle 391"/>
              <p:cNvSpPr>
                <a:spLocks noChangeArrowheads="1"/>
              </p:cNvSpPr>
              <p:nvPr/>
            </p:nvSpPr>
            <p:spPr bwMode="auto">
              <a:xfrm>
                <a:off x="2011" y="2467"/>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6" name="Rectangle 392"/>
              <p:cNvSpPr>
                <a:spLocks noChangeArrowheads="1"/>
              </p:cNvSpPr>
              <p:nvPr/>
            </p:nvSpPr>
            <p:spPr bwMode="auto">
              <a:xfrm>
                <a:off x="2019" y="2467"/>
                <a:ext cx="196"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7" name="Rectangle 393"/>
              <p:cNvSpPr>
                <a:spLocks noChangeArrowheads="1"/>
              </p:cNvSpPr>
              <p:nvPr/>
            </p:nvSpPr>
            <p:spPr bwMode="auto">
              <a:xfrm>
                <a:off x="2215" y="2237"/>
                <a:ext cx="8" cy="2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8" name="Rectangle 394"/>
              <p:cNvSpPr>
                <a:spLocks noChangeArrowheads="1"/>
              </p:cNvSpPr>
              <p:nvPr/>
            </p:nvSpPr>
            <p:spPr bwMode="auto">
              <a:xfrm>
                <a:off x="2215" y="2467"/>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9" name="Rectangle 395"/>
              <p:cNvSpPr>
                <a:spLocks noChangeArrowheads="1"/>
              </p:cNvSpPr>
              <p:nvPr/>
            </p:nvSpPr>
            <p:spPr bwMode="auto">
              <a:xfrm>
                <a:off x="2223" y="2467"/>
                <a:ext cx="183"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0" name="Rectangle 396"/>
              <p:cNvSpPr>
                <a:spLocks noChangeArrowheads="1"/>
              </p:cNvSpPr>
              <p:nvPr/>
            </p:nvSpPr>
            <p:spPr bwMode="auto">
              <a:xfrm>
                <a:off x="2406" y="2237"/>
                <a:ext cx="7" cy="2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1" name="Rectangle 397"/>
              <p:cNvSpPr>
                <a:spLocks noChangeArrowheads="1"/>
              </p:cNvSpPr>
              <p:nvPr/>
            </p:nvSpPr>
            <p:spPr bwMode="auto">
              <a:xfrm>
                <a:off x="2406" y="2467"/>
                <a:ext cx="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2" name="Rectangle 398"/>
              <p:cNvSpPr>
                <a:spLocks noChangeArrowheads="1"/>
              </p:cNvSpPr>
              <p:nvPr/>
            </p:nvSpPr>
            <p:spPr bwMode="auto">
              <a:xfrm>
                <a:off x="2413" y="2467"/>
                <a:ext cx="183"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3" name="Rectangle 399"/>
              <p:cNvSpPr>
                <a:spLocks noChangeArrowheads="1"/>
              </p:cNvSpPr>
              <p:nvPr/>
            </p:nvSpPr>
            <p:spPr bwMode="auto">
              <a:xfrm>
                <a:off x="2596" y="2237"/>
                <a:ext cx="7" cy="2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4" name="Rectangle 400"/>
              <p:cNvSpPr>
                <a:spLocks noChangeArrowheads="1"/>
              </p:cNvSpPr>
              <p:nvPr/>
            </p:nvSpPr>
            <p:spPr bwMode="auto">
              <a:xfrm>
                <a:off x="2596" y="2467"/>
                <a:ext cx="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5" name="Rectangle 401"/>
              <p:cNvSpPr>
                <a:spLocks noChangeArrowheads="1"/>
              </p:cNvSpPr>
              <p:nvPr/>
            </p:nvSpPr>
            <p:spPr bwMode="auto">
              <a:xfrm>
                <a:off x="2603" y="2467"/>
                <a:ext cx="16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6" name="Rectangle 402"/>
              <p:cNvSpPr>
                <a:spLocks noChangeArrowheads="1"/>
              </p:cNvSpPr>
              <p:nvPr/>
            </p:nvSpPr>
            <p:spPr bwMode="auto">
              <a:xfrm>
                <a:off x="2771" y="2237"/>
                <a:ext cx="36" cy="2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7" name="Rectangle 403"/>
              <p:cNvSpPr>
                <a:spLocks noChangeArrowheads="1"/>
              </p:cNvSpPr>
              <p:nvPr/>
            </p:nvSpPr>
            <p:spPr bwMode="auto">
              <a:xfrm>
                <a:off x="2771" y="2467"/>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8" name="Rectangle 404"/>
              <p:cNvSpPr>
                <a:spLocks noChangeArrowheads="1"/>
              </p:cNvSpPr>
              <p:nvPr/>
            </p:nvSpPr>
            <p:spPr bwMode="auto">
              <a:xfrm>
                <a:off x="2779" y="2467"/>
                <a:ext cx="196"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9" name="Rectangle 405"/>
              <p:cNvSpPr>
                <a:spLocks noChangeArrowheads="1"/>
              </p:cNvSpPr>
              <p:nvPr/>
            </p:nvSpPr>
            <p:spPr bwMode="auto">
              <a:xfrm>
                <a:off x="2975" y="2237"/>
                <a:ext cx="8" cy="2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Rectangle 407"/>
            <p:cNvSpPr>
              <a:spLocks noChangeArrowheads="1"/>
            </p:cNvSpPr>
            <p:nvPr/>
          </p:nvSpPr>
          <p:spPr bwMode="auto">
            <a:xfrm>
              <a:off x="2975" y="2467"/>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408"/>
            <p:cNvSpPr>
              <a:spLocks noChangeArrowheads="1"/>
            </p:cNvSpPr>
            <p:nvPr/>
          </p:nvSpPr>
          <p:spPr bwMode="auto">
            <a:xfrm>
              <a:off x="2983" y="2467"/>
              <a:ext cx="16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409"/>
            <p:cNvSpPr>
              <a:spLocks noChangeArrowheads="1"/>
            </p:cNvSpPr>
            <p:nvPr/>
          </p:nvSpPr>
          <p:spPr bwMode="auto">
            <a:xfrm>
              <a:off x="3151" y="2237"/>
              <a:ext cx="35" cy="2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410"/>
            <p:cNvSpPr>
              <a:spLocks noChangeArrowheads="1"/>
            </p:cNvSpPr>
            <p:nvPr/>
          </p:nvSpPr>
          <p:spPr bwMode="auto">
            <a:xfrm>
              <a:off x="3151" y="2467"/>
              <a:ext cx="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411"/>
            <p:cNvSpPr>
              <a:spLocks noChangeArrowheads="1"/>
            </p:cNvSpPr>
            <p:nvPr/>
          </p:nvSpPr>
          <p:spPr bwMode="auto">
            <a:xfrm>
              <a:off x="3158" y="2467"/>
              <a:ext cx="19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412"/>
            <p:cNvSpPr>
              <a:spLocks noChangeArrowheads="1"/>
            </p:cNvSpPr>
            <p:nvPr/>
          </p:nvSpPr>
          <p:spPr bwMode="auto">
            <a:xfrm>
              <a:off x="3355" y="2237"/>
              <a:ext cx="8" cy="2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413"/>
            <p:cNvSpPr>
              <a:spLocks noChangeArrowheads="1"/>
            </p:cNvSpPr>
            <p:nvPr/>
          </p:nvSpPr>
          <p:spPr bwMode="auto">
            <a:xfrm>
              <a:off x="3355" y="2467"/>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414"/>
            <p:cNvSpPr>
              <a:spLocks noChangeArrowheads="1"/>
            </p:cNvSpPr>
            <p:nvPr/>
          </p:nvSpPr>
          <p:spPr bwMode="auto">
            <a:xfrm>
              <a:off x="3363" y="2467"/>
              <a:ext cx="182"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415"/>
            <p:cNvSpPr>
              <a:spLocks noChangeArrowheads="1"/>
            </p:cNvSpPr>
            <p:nvPr/>
          </p:nvSpPr>
          <p:spPr bwMode="auto">
            <a:xfrm>
              <a:off x="3545" y="2237"/>
              <a:ext cx="8" cy="2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416"/>
            <p:cNvSpPr>
              <a:spLocks noChangeArrowheads="1"/>
            </p:cNvSpPr>
            <p:nvPr/>
          </p:nvSpPr>
          <p:spPr bwMode="auto">
            <a:xfrm>
              <a:off x="3545" y="2467"/>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417"/>
            <p:cNvSpPr>
              <a:spLocks noChangeArrowheads="1"/>
            </p:cNvSpPr>
            <p:nvPr/>
          </p:nvSpPr>
          <p:spPr bwMode="auto">
            <a:xfrm>
              <a:off x="3553" y="2467"/>
              <a:ext cx="182"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418"/>
            <p:cNvSpPr>
              <a:spLocks noChangeArrowheads="1"/>
            </p:cNvSpPr>
            <p:nvPr/>
          </p:nvSpPr>
          <p:spPr bwMode="auto">
            <a:xfrm>
              <a:off x="3735" y="2237"/>
              <a:ext cx="8" cy="2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419"/>
            <p:cNvSpPr>
              <a:spLocks noChangeArrowheads="1"/>
            </p:cNvSpPr>
            <p:nvPr/>
          </p:nvSpPr>
          <p:spPr bwMode="auto">
            <a:xfrm>
              <a:off x="3735" y="2467"/>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420"/>
            <p:cNvSpPr>
              <a:spLocks noChangeArrowheads="1"/>
            </p:cNvSpPr>
            <p:nvPr/>
          </p:nvSpPr>
          <p:spPr bwMode="auto">
            <a:xfrm>
              <a:off x="3743" y="2467"/>
              <a:ext cx="16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421"/>
            <p:cNvSpPr>
              <a:spLocks noChangeArrowheads="1"/>
            </p:cNvSpPr>
            <p:nvPr/>
          </p:nvSpPr>
          <p:spPr bwMode="auto">
            <a:xfrm>
              <a:off x="3911" y="2237"/>
              <a:ext cx="35" cy="2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422"/>
            <p:cNvSpPr>
              <a:spLocks noChangeArrowheads="1"/>
            </p:cNvSpPr>
            <p:nvPr/>
          </p:nvSpPr>
          <p:spPr bwMode="auto">
            <a:xfrm>
              <a:off x="3911" y="2467"/>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423"/>
            <p:cNvSpPr>
              <a:spLocks noChangeArrowheads="1"/>
            </p:cNvSpPr>
            <p:nvPr/>
          </p:nvSpPr>
          <p:spPr bwMode="auto">
            <a:xfrm>
              <a:off x="3919" y="2467"/>
              <a:ext cx="196"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424"/>
            <p:cNvSpPr>
              <a:spLocks noChangeArrowheads="1"/>
            </p:cNvSpPr>
            <p:nvPr/>
          </p:nvSpPr>
          <p:spPr bwMode="auto">
            <a:xfrm>
              <a:off x="4115" y="2237"/>
              <a:ext cx="8" cy="2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425"/>
            <p:cNvSpPr>
              <a:spLocks noChangeArrowheads="1"/>
            </p:cNvSpPr>
            <p:nvPr/>
          </p:nvSpPr>
          <p:spPr bwMode="auto">
            <a:xfrm>
              <a:off x="4115" y="2467"/>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426"/>
            <p:cNvSpPr>
              <a:spLocks noChangeArrowheads="1"/>
            </p:cNvSpPr>
            <p:nvPr/>
          </p:nvSpPr>
          <p:spPr bwMode="auto">
            <a:xfrm>
              <a:off x="4123" y="2467"/>
              <a:ext cx="182"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427"/>
            <p:cNvSpPr>
              <a:spLocks noChangeArrowheads="1"/>
            </p:cNvSpPr>
            <p:nvPr/>
          </p:nvSpPr>
          <p:spPr bwMode="auto">
            <a:xfrm>
              <a:off x="4305" y="2237"/>
              <a:ext cx="8" cy="2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8" name="Rectangle 428"/>
            <p:cNvSpPr>
              <a:spLocks noChangeArrowheads="1"/>
            </p:cNvSpPr>
            <p:nvPr/>
          </p:nvSpPr>
          <p:spPr bwMode="auto">
            <a:xfrm>
              <a:off x="4305" y="2467"/>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 name="Rectangle 429"/>
            <p:cNvSpPr>
              <a:spLocks noChangeArrowheads="1"/>
            </p:cNvSpPr>
            <p:nvPr/>
          </p:nvSpPr>
          <p:spPr bwMode="auto">
            <a:xfrm>
              <a:off x="4313" y="2467"/>
              <a:ext cx="183"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0" name="Rectangle 430"/>
            <p:cNvSpPr>
              <a:spLocks noChangeArrowheads="1"/>
            </p:cNvSpPr>
            <p:nvPr/>
          </p:nvSpPr>
          <p:spPr bwMode="auto">
            <a:xfrm>
              <a:off x="4496" y="2237"/>
              <a:ext cx="7" cy="2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 name="Rectangle 431"/>
            <p:cNvSpPr>
              <a:spLocks noChangeArrowheads="1"/>
            </p:cNvSpPr>
            <p:nvPr/>
          </p:nvSpPr>
          <p:spPr bwMode="auto">
            <a:xfrm>
              <a:off x="4496" y="2467"/>
              <a:ext cx="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 name="Rectangle 432"/>
            <p:cNvSpPr>
              <a:spLocks noChangeArrowheads="1"/>
            </p:cNvSpPr>
            <p:nvPr/>
          </p:nvSpPr>
          <p:spPr bwMode="auto">
            <a:xfrm>
              <a:off x="4503" y="2467"/>
              <a:ext cx="183"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 name="Rectangle 433"/>
            <p:cNvSpPr>
              <a:spLocks noChangeArrowheads="1"/>
            </p:cNvSpPr>
            <p:nvPr/>
          </p:nvSpPr>
          <p:spPr bwMode="auto">
            <a:xfrm>
              <a:off x="4686" y="2237"/>
              <a:ext cx="7" cy="2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 name="Rectangle 434"/>
            <p:cNvSpPr>
              <a:spLocks noChangeArrowheads="1"/>
            </p:cNvSpPr>
            <p:nvPr/>
          </p:nvSpPr>
          <p:spPr bwMode="auto">
            <a:xfrm>
              <a:off x="4686" y="2467"/>
              <a:ext cx="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 name="Rectangle 435"/>
            <p:cNvSpPr>
              <a:spLocks noChangeArrowheads="1"/>
            </p:cNvSpPr>
            <p:nvPr/>
          </p:nvSpPr>
          <p:spPr bwMode="auto">
            <a:xfrm>
              <a:off x="4693" y="2467"/>
              <a:ext cx="183"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 name="Rectangle 436"/>
            <p:cNvSpPr>
              <a:spLocks noChangeArrowheads="1"/>
            </p:cNvSpPr>
            <p:nvPr/>
          </p:nvSpPr>
          <p:spPr bwMode="auto">
            <a:xfrm>
              <a:off x="4876" y="2237"/>
              <a:ext cx="7" cy="2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 name="Rectangle 437"/>
            <p:cNvSpPr>
              <a:spLocks noChangeArrowheads="1"/>
            </p:cNvSpPr>
            <p:nvPr/>
          </p:nvSpPr>
          <p:spPr bwMode="auto">
            <a:xfrm>
              <a:off x="4876" y="2467"/>
              <a:ext cx="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 name="Rectangle 438"/>
            <p:cNvSpPr>
              <a:spLocks noChangeArrowheads="1"/>
            </p:cNvSpPr>
            <p:nvPr/>
          </p:nvSpPr>
          <p:spPr bwMode="auto">
            <a:xfrm>
              <a:off x="4883" y="2467"/>
              <a:ext cx="183"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 name="Rectangle 439"/>
            <p:cNvSpPr>
              <a:spLocks noChangeArrowheads="1"/>
            </p:cNvSpPr>
            <p:nvPr/>
          </p:nvSpPr>
          <p:spPr bwMode="auto">
            <a:xfrm>
              <a:off x="5066" y="2237"/>
              <a:ext cx="7" cy="2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 name="Rectangle 440"/>
            <p:cNvSpPr>
              <a:spLocks noChangeArrowheads="1"/>
            </p:cNvSpPr>
            <p:nvPr/>
          </p:nvSpPr>
          <p:spPr bwMode="auto">
            <a:xfrm>
              <a:off x="5066" y="2467"/>
              <a:ext cx="7"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2" name="Rectangle 441"/>
            <p:cNvSpPr>
              <a:spLocks noChangeArrowheads="1"/>
            </p:cNvSpPr>
            <p:nvPr/>
          </p:nvSpPr>
          <p:spPr bwMode="auto">
            <a:xfrm>
              <a:off x="5073" y="2467"/>
              <a:ext cx="182"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 name="Rectangle 442"/>
            <p:cNvSpPr>
              <a:spLocks noChangeArrowheads="1"/>
            </p:cNvSpPr>
            <p:nvPr/>
          </p:nvSpPr>
          <p:spPr bwMode="auto">
            <a:xfrm>
              <a:off x="5255" y="2237"/>
              <a:ext cx="8" cy="2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 name="Rectangle 443"/>
            <p:cNvSpPr>
              <a:spLocks noChangeArrowheads="1"/>
            </p:cNvSpPr>
            <p:nvPr/>
          </p:nvSpPr>
          <p:spPr bwMode="auto">
            <a:xfrm>
              <a:off x="5255" y="2467"/>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 name="Rectangle 444"/>
            <p:cNvSpPr>
              <a:spLocks noChangeArrowheads="1"/>
            </p:cNvSpPr>
            <p:nvPr/>
          </p:nvSpPr>
          <p:spPr bwMode="auto">
            <a:xfrm>
              <a:off x="5263" y="2467"/>
              <a:ext cx="182"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6" name="Rectangle 445"/>
            <p:cNvSpPr>
              <a:spLocks noChangeArrowheads="1"/>
            </p:cNvSpPr>
            <p:nvPr/>
          </p:nvSpPr>
          <p:spPr bwMode="auto">
            <a:xfrm>
              <a:off x="5445" y="2237"/>
              <a:ext cx="8" cy="2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7" name="Rectangle 446"/>
            <p:cNvSpPr>
              <a:spLocks noChangeArrowheads="1"/>
            </p:cNvSpPr>
            <p:nvPr/>
          </p:nvSpPr>
          <p:spPr bwMode="auto">
            <a:xfrm>
              <a:off x="5445" y="2467"/>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8" name="Rectangle 447"/>
            <p:cNvSpPr>
              <a:spLocks noChangeArrowheads="1"/>
            </p:cNvSpPr>
            <p:nvPr/>
          </p:nvSpPr>
          <p:spPr bwMode="auto">
            <a:xfrm>
              <a:off x="5445" y="2467"/>
              <a:ext cx="8"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9" name="Rectangle 448"/>
            <p:cNvSpPr>
              <a:spLocks noChangeArrowheads="1"/>
            </p:cNvSpPr>
            <p:nvPr/>
          </p:nvSpPr>
          <p:spPr bwMode="auto">
            <a:xfrm>
              <a:off x="295" y="2475"/>
              <a:ext cx="20"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pic>
        <p:nvPicPr>
          <p:cNvPr id="454" name="Tabl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859" y="4407795"/>
            <a:ext cx="8277225" cy="214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5" name="SC_ME"/>
          <p:cNvSpPr txBox="1">
            <a:spLocks noChangeArrowheads="1"/>
          </p:cNvSpPr>
          <p:nvPr/>
        </p:nvSpPr>
        <p:spPr bwMode="auto">
          <a:xfrm>
            <a:off x="6252633" y="6521817"/>
            <a:ext cx="2007129"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800" dirty="0"/>
              <a:t>Margins of error range from ±1% to ±6%</a:t>
            </a:r>
          </a:p>
        </p:txBody>
      </p:sp>
      <p:sp>
        <p:nvSpPr>
          <p:cNvPr id="456" name="TextBox 1"/>
          <p:cNvSpPr txBox="1">
            <a:spLocks noChangeArrowheads="1"/>
          </p:cNvSpPr>
          <p:nvPr/>
        </p:nvSpPr>
        <p:spPr bwMode="auto">
          <a:xfrm>
            <a:off x="0" y="6510704"/>
            <a:ext cx="9220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defRPr/>
            </a:pPr>
            <a:r>
              <a:rPr lang="en-US" altLang="en-US" sz="800" b="0" dirty="0">
                <a:solidFill>
                  <a:schemeClr val="tx1"/>
                </a:solidFill>
              </a:rPr>
              <a:t>* Only statistically significant findings are reported.  Statistical tests are used to compare current estimates with other subgroups.</a:t>
            </a:r>
          </a:p>
        </p:txBody>
      </p:sp>
    </p:spTree>
    <p:extLst>
      <p:ext uri="{BB962C8B-B14F-4D97-AF65-F5344CB8AC3E}">
        <p14:creationId xmlns:p14="http://schemas.microsoft.com/office/powerpoint/2010/main" val="1530308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Box"/>
          <p:cNvSpPr txBox="1">
            <a:spLocks noChangeArrowheads="1"/>
          </p:cNvSpPr>
          <p:nvPr/>
        </p:nvSpPr>
        <p:spPr bwMode="auto">
          <a:xfrm>
            <a:off x="1447800" y="506449"/>
            <a:ext cx="74930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t" anchorCtr="0">
            <a:spAutoFit/>
          </a:bodyPr>
          <a:lstStyle/>
          <a:p>
            <a:pPr algn="ctr"/>
            <a:r>
              <a:rPr lang="en-US" sz="2400" b="1" dirty="0">
                <a:solidFill>
                  <a:srgbClr val="000066"/>
                </a:solidFill>
              </a:rPr>
              <a:t>Knowledge of Risk Factors and Skills To </a:t>
            </a:r>
          </a:p>
          <a:p>
            <a:pPr algn="ctr"/>
            <a:r>
              <a:rPr lang="en-US" sz="2400" b="1" dirty="0">
                <a:solidFill>
                  <a:srgbClr val="000066"/>
                </a:solidFill>
              </a:rPr>
              <a:t>Take Appropriate Action if Coworker Needs Help</a:t>
            </a:r>
          </a:p>
          <a:p>
            <a:pPr algn="ctr"/>
            <a:r>
              <a:rPr lang="en-US" sz="1400" b="1" dirty="0">
                <a:solidFill>
                  <a:srgbClr val="000066"/>
                </a:solidFill>
              </a:rPr>
              <a:t>Percent of All Active Duty Members</a:t>
            </a:r>
          </a:p>
        </p:txBody>
      </p:sp>
      <p:sp>
        <p:nvSpPr>
          <p:cNvPr id="9" name="TextBox 1"/>
          <p:cNvSpPr txBox="1">
            <a:spLocks noChangeArrowheads="1"/>
          </p:cNvSpPr>
          <p:nvPr/>
        </p:nvSpPr>
        <p:spPr bwMode="auto">
          <a:xfrm>
            <a:off x="0" y="6510704"/>
            <a:ext cx="9220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defRPr/>
            </a:pPr>
            <a:r>
              <a:rPr lang="en-US" altLang="en-US" sz="800" b="0" dirty="0">
                <a:solidFill>
                  <a:schemeClr val="tx1"/>
                </a:solidFill>
              </a:rPr>
              <a:t>* Only statistically significant findings are reported.  Statistical tests are used to compare current estimates with other subgroups.</a:t>
            </a:r>
          </a:p>
        </p:txBody>
      </p:sp>
      <p:graphicFrame>
        <p:nvGraphicFramePr>
          <p:cNvPr id="8" name="SChart"/>
          <p:cNvGraphicFramePr/>
          <p:nvPr>
            <p:extLst>
              <p:ext uri="{D42A27DB-BD31-4B8C-83A1-F6EECF244321}">
                <p14:modId xmlns:p14="http://schemas.microsoft.com/office/powerpoint/2010/main" val="1287118978"/>
              </p:ext>
            </p:extLst>
          </p:nvPr>
        </p:nvGraphicFramePr>
        <p:xfrm>
          <a:off x="266700" y="1860666"/>
          <a:ext cx="86868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988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Box"/>
          <p:cNvSpPr txBox="1">
            <a:spLocks noChangeArrowheads="1"/>
          </p:cNvSpPr>
          <p:nvPr/>
        </p:nvSpPr>
        <p:spPr bwMode="auto">
          <a:xfrm>
            <a:off x="914400" y="506449"/>
            <a:ext cx="80264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t" anchorCtr="0">
            <a:spAutoFit/>
          </a:bodyPr>
          <a:lstStyle/>
          <a:p>
            <a:pPr algn="ctr"/>
            <a:r>
              <a:rPr lang="en-US" sz="2400" b="1" dirty="0">
                <a:solidFill>
                  <a:srgbClr val="000066"/>
                </a:solidFill>
              </a:rPr>
              <a:t>Knowledge of Risk Factors and Skills To </a:t>
            </a:r>
          </a:p>
          <a:p>
            <a:pPr algn="ctr"/>
            <a:r>
              <a:rPr lang="en-US" sz="2400" b="1" dirty="0">
                <a:solidFill>
                  <a:srgbClr val="000066"/>
                </a:solidFill>
              </a:rPr>
              <a:t>Take Appropriate Action if Coworker Needs Help</a:t>
            </a:r>
          </a:p>
          <a:p>
            <a:pPr algn="ctr"/>
            <a:r>
              <a:rPr lang="en-US" sz="1400" b="1" dirty="0">
                <a:solidFill>
                  <a:srgbClr val="000066"/>
                </a:solidFill>
              </a:rPr>
              <a:t>Percent of All Active Duty Members</a:t>
            </a:r>
          </a:p>
        </p:txBody>
      </p:sp>
      <p:pic>
        <p:nvPicPr>
          <p:cNvPr id="5" name="Tabl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860666"/>
            <a:ext cx="7315199" cy="242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Tabl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91000"/>
            <a:ext cx="6964363" cy="2460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
          <p:cNvSpPr txBox="1">
            <a:spLocks noChangeArrowheads="1"/>
          </p:cNvSpPr>
          <p:nvPr/>
        </p:nvSpPr>
        <p:spPr bwMode="auto">
          <a:xfrm>
            <a:off x="0" y="6614099"/>
            <a:ext cx="9220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0000"/>
              </a:buClr>
              <a:buSzPct val="120000"/>
              <a:buChar char="•"/>
              <a:defRPr b="1">
                <a:solidFill>
                  <a:srgbClr val="000066"/>
                </a:solidFill>
                <a:latin typeface="Arial" charset="0"/>
              </a:defRPr>
            </a:lvl1pPr>
            <a:lvl2pPr marL="742950" indent="-285750" eaLnBrk="0" hangingPunct="0">
              <a:spcBef>
                <a:spcPct val="20000"/>
              </a:spcBef>
              <a:buClr>
                <a:srgbClr val="FF0000"/>
              </a:buClr>
              <a:buSzPct val="120000"/>
              <a:buFont typeface="Arial" charset="0"/>
              <a:buChar char="–"/>
              <a:defRPr sz="1400">
                <a:solidFill>
                  <a:schemeClr val="tx1"/>
                </a:solidFill>
                <a:latin typeface="Arial" charset="0"/>
              </a:defRPr>
            </a:lvl2pPr>
            <a:lvl3pPr marL="1143000" indent="-228600" eaLnBrk="0" hangingPunct="0">
              <a:spcBef>
                <a:spcPct val="20000"/>
              </a:spcBef>
              <a:buClr>
                <a:srgbClr val="FF0000"/>
              </a:buClr>
              <a:buSzPct val="120000"/>
              <a:buFont typeface="Arial" charset="0"/>
              <a:buChar char="–"/>
              <a:defRPr sz="1200">
                <a:solidFill>
                  <a:schemeClr val="tx1"/>
                </a:solidFill>
                <a:latin typeface="Arial" charset="0"/>
              </a:defRPr>
            </a:lvl3pPr>
            <a:lvl4pPr marL="1600200" indent="-228600" eaLnBrk="0" hangingPunct="0">
              <a:spcBef>
                <a:spcPct val="20000"/>
              </a:spcBef>
              <a:buClr>
                <a:srgbClr val="FF0000"/>
              </a:buClr>
              <a:buSzPct val="120000"/>
              <a:buFont typeface="Arial" charset="0"/>
              <a:buChar char="–"/>
              <a:defRPr sz="1200">
                <a:solidFill>
                  <a:schemeClr val="tx1"/>
                </a:solidFill>
                <a:latin typeface="Arial" charset="0"/>
              </a:defRPr>
            </a:lvl4pPr>
            <a:lvl5pPr marL="2057400" indent="-228600" eaLnBrk="0" hangingPunct="0">
              <a:spcBef>
                <a:spcPct val="20000"/>
              </a:spcBef>
              <a:buClr>
                <a:srgbClr val="FF0000"/>
              </a:buClr>
              <a:buSzPct val="120000"/>
              <a:buFont typeface="Arial" charset="0"/>
              <a:buChar char="–"/>
              <a:defRPr sz="1200">
                <a:solidFill>
                  <a:schemeClr val="tx1"/>
                </a:solidFill>
                <a:latin typeface="Arial" charset="0"/>
              </a:defRPr>
            </a:lvl5pPr>
            <a:lvl6pPr marL="25146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6pPr>
            <a:lvl7pPr marL="29718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7pPr>
            <a:lvl8pPr marL="34290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8pPr>
            <a:lvl9pPr marL="3886200" indent="-228600" eaLnBrk="0" fontAlgn="base" hangingPunct="0">
              <a:spcBef>
                <a:spcPct val="20000"/>
              </a:spcBef>
              <a:spcAft>
                <a:spcPct val="0"/>
              </a:spcAft>
              <a:buClr>
                <a:srgbClr val="FF0000"/>
              </a:buClr>
              <a:buSzPct val="120000"/>
              <a:buFont typeface="Arial" charset="0"/>
              <a:buChar char="–"/>
              <a:defRPr sz="1200">
                <a:solidFill>
                  <a:schemeClr val="tx1"/>
                </a:solidFill>
                <a:latin typeface="Arial" charset="0"/>
              </a:defRPr>
            </a:lvl9pPr>
          </a:lstStyle>
          <a:p>
            <a:pPr eaLnBrk="1" hangingPunct="1">
              <a:spcBef>
                <a:spcPct val="0"/>
              </a:spcBef>
              <a:buClrTx/>
              <a:buSzTx/>
              <a:buFontTx/>
              <a:buNone/>
              <a:defRPr/>
            </a:pPr>
            <a:r>
              <a:rPr lang="en-US" altLang="en-US" sz="800" b="0" dirty="0">
                <a:solidFill>
                  <a:schemeClr val="tx1"/>
                </a:solidFill>
              </a:rPr>
              <a:t>* Only statistically significant findings are reported.  Statistical tests are used to compare current estimates with other subgroups.</a:t>
            </a:r>
          </a:p>
        </p:txBody>
      </p:sp>
      <p:sp>
        <p:nvSpPr>
          <p:cNvPr id="10" name="SC_ME"/>
          <p:cNvSpPr txBox="1">
            <a:spLocks noChangeArrowheads="1"/>
          </p:cNvSpPr>
          <p:nvPr/>
        </p:nvSpPr>
        <p:spPr bwMode="auto">
          <a:xfrm>
            <a:off x="3863181" y="6635750"/>
            <a:ext cx="444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800" dirty="0"/>
              <a:t>Margins of error range from ±1% to ±4%</a:t>
            </a:r>
          </a:p>
        </p:txBody>
      </p:sp>
    </p:spTree>
    <p:extLst>
      <p:ext uri="{BB962C8B-B14F-4D97-AF65-F5344CB8AC3E}">
        <p14:creationId xmlns:p14="http://schemas.microsoft.com/office/powerpoint/2010/main" val="4171657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Box"/>
          <p:cNvSpPr txBox="1">
            <a:spLocks noChangeArrowheads="1"/>
          </p:cNvSpPr>
          <p:nvPr/>
        </p:nvSpPr>
        <p:spPr bwMode="auto">
          <a:xfrm>
            <a:off x="1346200" y="577587"/>
            <a:ext cx="66548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t" anchorCtr="0">
            <a:spAutoFit/>
          </a:bodyPr>
          <a:lstStyle/>
          <a:p>
            <a:pPr algn="ctr"/>
            <a:r>
              <a:rPr lang="en-US" sz="2800" b="1" dirty="0">
                <a:solidFill>
                  <a:srgbClr val="000066"/>
                </a:solidFill>
              </a:rPr>
              <a:t>Resiliency</a:t>
            </a:r>
          </a:p>
          <a:p>
            <a:pPr algn="ctr"/>
            <a:r>
              <a:rPr lang="en-US" sz="1400" b="1" dirty="0">
                <a:solidFill>
                  <a:srgbClr val="000066"/>
                </a:solidFill>
              </a:rPr>
              <a:t>Percent of All Active Duty Members</a:t>
            </a:r>
          </a:p>
        </p:txBody>
      </p:sp>
      <p:graphicFrame>
        <p:nvGraphicFramePr>
          <p:cNvPr id="5" name="SChart"/>
          <p:cNvGraphicFramePr/>
          <p:nvPr>
            <p:extLst>
              <p:ext uri="{D42A27DB-BD31-4B8C-83A1-F6EECF244321}">
                <p14:modId xmlns:p14="http://schemas.microsoft.com/office/powerpoint/2010/main" val="2386328408"/>
              </p:ext>
            </p:extLst>
          </p:nvPr>
        </p:nvGraphicFramePr>
        <p:xfrm>
          <a:off x="406400" y="1525201"/>
          <a:ext cx="8534400" cy="2133600"/>
        </p:xfrm>
        <a:graphic>
          <a:graphicData uri="http://schemas.openxmlformats.org/drawingml/2006/chart">
            <c:chart xmlns:c="http://schemas.openxmlformats.org/drawingml/2006/chart" xmlns:r="http://schemas.openxmlformats.org/officeDocument/2006/relationships" r:id="rId3"/>
          </a:graphicData>
        </a:graphic>
      </p:graphicFrame>
      <p:sp>
        <p:nvSpPr>
          <p:cNvPr id="6" name="SC_ME"/>
          <p:cNvSpPr txBox="1">
            <a:spLocks noChangeArrowheads="1"/>
          </p:cNvSpPr>
          <p:nvPr/>
        </p:nvSpPr>
        <p:spPr bwMode="auto">
          <a:xfrm>
            <a:off x="6248400" y="6642100"/>
            <a:ext cx="2311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800" dirty="0"/>
              <a:t>Margins of error range from ±1% to ±2%</a:t>
            </a:r>
          </a:p>
        </p:txBody>
      </p:sp>
      <p:graphicFrame>
        <p:nvGraphicFramePr>
          <p:cNvPr id="7" name="SChart"/>
          <p:cNvGraphicFramePr/>
          <p:nvPr>
            <p:extLst>
              <p:ext uri="{D42A27DB-BD31-4B8C-83A1-F6EECF244321}">
                <p14:modId xmlns:p14="http://schemas.microsoft.com/office/powerpoint/2010/main" val="2444606288"/>
              </p:ext>
            </p:extLst>
          </p:nvPr>
        </p:nvGraphicFramePr>
        <p:xfrm>
          <a:off x="389467" y="3800017"/>
          <a:ext cx="8551333" cy="2667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7079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Box"/>
          <p:cNvSpPr txBox="1">
            <a:spLocks noChangeArrowheads="1"/>
          </p:cNvSpPr>
          <p:nvPr/>
        </p:nvSpPr>
        <p:spPr bwMode="auto">
          <a:xfrm>
            <a:off x="1371600" y="475334"/>
            <a:ext cx="65024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t" anchorCtr="0">
            <a:spAutoFit/>
          </a:bodyPr>
          <a:lstStyle/>
          <a:p>
            <a:pPr algn="ctr"/>
            <a:r>
              <a:rPr lang="en-US" sz="2800" b="1" dirty="0">
                <a:solidFill>
                  <a:srgbClr val="000066"/>
                </a:solidFill>
              </a:rPr>
              <a:t>Resiliency</a:t>
            </a:r>
          </a:p>
          <a:p>
            <a:pPr algn="ctr"/>
            <a:r>
              <a:rPr lang="en-US" sz="2000" b="1" dirty="0">
                <a:solidFill>
                  <a:srgbClr val="000066"/>
                </a:solidFill>
              </a:rPr>
              <a:t>Positive Outcomes</a:t>
            </a:r>
          </a:p>
          <a:p>
            <a:pPr algn="ctr"/>
            <a:r>
              <a:rPr lang="en-US" sz="1400" b="1" dirty="0">
                <a:solidFill>
                  <a:srgbClr val="000066"/>
                </a:solidFill>
              </a:rPr>
              <a:t>Percent of All Active Duty Members</a:t>
            </a:r>
          </a:p>
        </p:txBody>
      </p:sp>
      <p:sp>
        <p:nvSpPr>
          <p:cNvPr id="6" name="SC_ME"/>
          <p:cNvSpPr txBox="1">
            <a:spLocks noChangeArrowheads="1"/>
          </p:cNvSpPr>
          <p:nvPr/>
        </p:nvSpPr>
        <p:spPr bwMode="auto">
          <a:xfrm>
            <a:off x="6248400" y="6642100"/>
            <a:ext cx="2311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800" dirty="0"/>
              <a:t>Margins of error range from ±1% to ±6%</a:t>
            </a:r>
          </a:p>
        </p:txBody>
      </p:sp>
      <p:pic>
        <p:nvPicPr>
          <p:cNvPr id="8" name="Tabl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00200"/>
            <a:ext cx="8102599" cy="2609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Table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5546"/>
          <a:stretch/>
        </p:blipFill>
        <p:spPr bwMode="auto">
          <a:xfrm>
            <a:off x="457201" y="4189413"/>
            <a:ext cx="6019799" cy="229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Table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428" r="37459"/>
          <a:stretch/>
        </p:blipFill>
        <p:spPr bwMode="auto">
          <a:xfrm>
            <a:off x="6502400" y="4189413"/>
            <a:ext cx="2161555" cy="229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791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029200"/>
          </a:xfrm>
        </p:spPr>
        <p:txBody>
          <a:bodyPr/>
          <a:lstStyle/>
          <a:p>
            <a:r>
              <a:rPr lang="en-US" sz="2000" dirty="0"/>
              <a:t>Up until 2016, DoD relied primarily on the Department of Defense Suicide Event Report (DoDSER) for Department-wide suicide risk and outcome data </a:t>
            </a:r>
          </a:p>
          <a:p>
            <a:pPr lvl="1"/>
            <a:r>
              <a:rPr lang="en-US" sz="1800" dirty="0"/>
              <a:t>While the DoDSER provides a lot of rich information about suicide decedents, methods, and precipitating circumstances, the DoDSER focuses only on those individuals who have attempted or died by suicide</a:t>
            </a:r>
          </a:p>
          <a:p>
            <a:r>
              <a:rPr lang="en-US" sz="2000" dirty="0"/>
              <a:t>In order to inform early intervention approaches, DSPO needed additional methods to understand population- and unit-level risk that exists for all Service members not just those involved in a suicide event</a:t>
            </a:r>
          </a:p>
          <a:p>
            <a:r>
              <a:rPr lang="en-US" sz="2000" dirty="0"/>
              <a:t>As a result, DSPO leveraged the Status of Forces Survey for Active Duty Service Members (SOFS-A) to supplement DoDSER data surveillance in two key areas</a:t>
            </a:r>
          </a:p>
          <a:p>
            <a:pPr lvl="1"/>
            <a:r>
              <a:rPr lang="en-US" sz="1800" dirty="0"/>
              <a:t>Suicide risk and protective factors in non-clinical populations</a:t>
            </a:r>
          </a:p>
          <a:p>
            <a:pPr lvl="1"/>
            <a:r>
              <a:rPr lang="en-US" sz="1800" dirty="0"/>
              <a:t>Attitudes and behavioral intentions resulting from universal suicide prevention efforts  </a:t>
            </a:r>
          </a:p>
          <a:p>
            <a:pPr lvl="1"/>
            <a:endParaRPr lang="en-US" sz="1800" dirty="0"/>
          </a:p>
          <a:p>
            <a:pPr lvl="1"/>
            <a:endParaRPr lang="en-US" sz="1800" dirty="0"/>
          </a:p>
          <a:p>
            <a:pPr lvl="1"/>
            <a:endParaRPr lang="en-US" sz="1800" dirty="0"/>
          </a:p>
          <a:p>
            <a:pPr marL="457200" lvl="1" indent="0">
              <a:buNone/>
            </a:pPr>
            <a:endParaRPr lang="en-US" dirty="0"/>
          </a:p>
        </p:txBody>
      </p:sp>
      <p:sp>
        <p:nvSpPr>
          <p:cNvPr id="3" name="Title 2"/>
          <p:cNvSpPr>
            <a:spLocks noGrp="1"/>
          </p:cNvSpPr>
          <p:nvPr>
            <p:ph type="title"/>
          </p:nvPr>
        </p:nvSpPr>
        <p:spPr/>
        <p:txBody>
          <a:bodyPr/>
          <a:lstStyle/>
          <a:p>
            <a:r>
              <a:rPr lang="en-US" dirty="0">
                <a:solidFill>
                  <a:srgbClr val="002060"/>
                </a:solidFill>
              </a:rPr>
              <a:t>Introduction</a:t>
            </a:r>
          </a:p>
        </p:txBody>
      </p:sp>
      <p:sp>
        <p:nvSpPr>
          <p:cNvPr id="4" name="Slide Number Placeholder 3"/>
          <p:cNvSpPr>
            <a:spLocks noGrp="1"/>
          </p:cNvSpPr>
          <p:nvPr>
            <p:ph type="sldNum" sz="quarter" idx="12"/>
          </p:nvPr>
        </p:nvSpPr>
        <p:spPr/>
        <p:txBody>
          <a:bodyPr/>
          <a:lstStyle/>
          <a:p>
            <a:pPr>
              <a:defRPr/>
            </a:pPr>
            <a:fld id="{2866A3C2-01FD-480D-937A-1689A91DD280}" type="slidenum">
              <a:rPr lang="en-US" smtClean="0"/>
              <a:pPr>
                <a:defRPr/>
              </a:pPr>
              <a:t>2</a:t>
            </a:fld>
            <a:endParaRPr lang="en-US" dirty="0"/>
          </a:p>
        </p:txBody>
      </p:sp>
    </p:spTree>
    <p:extLst>
      <p:ext uri="{BB962C8B-B14F-4D97-AF65-F5344CB8AC3E}">
        <p14:creationId xmlns:p14="http://schemas.microsoft.com/office/powerpoint/2010/main" val="720821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Box"/>
          <p:cNvSpPr txBox="1">
            <a:spLocks noChangeArrowheads="1"/>
          </p:cNvSpPr>
          <p:nvPr/>
        </p:nvSpPr>
        <p:spPr bwMode="auto">
          <a:xfrm>
            <a:off x="825500" y="438414"/>
            <a:ext cx="74930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t" anchorCtr="0">
            <a:spAutoFit/>
          </a:bodyPr>
          <a:lstStyle/>
          <a:p>
            <a:pPr algn="ctr"/>
            <a:r>
              <a:rPr lang="en-US" sz="2800" b="1" dirty="0">
                <a:solidFill>
                  <a:srgbClr val="000066"/>
                </a:solidFill>
              </a:rPr>
              <a:t>Resiliency</a:t>
            </a:r>
          </a:p>
          <a:p>
            <a:pPr algn="ctr"/>
            <a:r>
              <a:rPr lang="en-US" sz="2000" b="1" dirty="0">
                <a:solidFill>
                  <a:srgbClr val="000066"/>
                </a:solidFill>
              </a:rPr>
              <a:t>Negative Outcomes</a:t>
            </a:r>
          </a:p>
          <a:p>
            <a:pPr algn="ctr"/>
            <a:r>
              <a:rPr lang="en-US" sz="1400" b="1" dirty="0">
                <a:solidFill>
                  <a:srgbClr val="000066"/>
                </a:solidFill>
              </a:rPr>
              <a:t>Percent of All Active Duty Members</a:t>
            </a:r>
          </a:p>
        </p:txBody>
      </p:sp>
      <p:sp>
        <p:nvSpPr>
          <p:cNvPr id="6" name="SC_ME"/>
          <p:cNvSpPr txBox="1">
            <a:spLocks noChangeArrowheads="1"/>
          </p:cNvSpPr>
          <p:nvPr/>
        </p:nvSpPr>
        <p:spPr bwMode="auto">
          <a:xfrm>
            <a:off x="6248400" y="6642100"/>
            <a:ext cx="2311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800" dirty="0"/>
              <a:t>Margins of error range from ±1% to ±6%</a:t>
            </a:r>
          </a:p>
        </p:txBody>
      </p:sp>
      <p:pic>
        <p:nvPicPr>
          <p:cNvPr id="7" name="Tabl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1491334"/>
            <a:ext cx="8229599" cy="280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Tabl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968" y="4223280"/>
            <a:ext cx="6951132" cy="2350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Table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029" r="37722"/>
          <a:stretch/>
        </p:blipFill>
        <p:spPr bwMode="auto">
          <a:xfrm>
            <a:off x="6350019" y="4197880"/>
            <a:ext cx="2272733" cy="2385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750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7162800" cy="838200"/>
          </a:xfrm>
        </p:spPr>
        <p:txBody>
          <a:bodyPr>
            <a:noAutofit/>
          </a:bodyPr>
          <a:lstStyle/>
          <a:p>
            <a:r>
              <a:rPr lang="en-US" dirty="0">
                <a:solidFill>
                  <a:schemeClr val="tx2">
                    <a:lumMod val="75000"/>
                  </a:schemeClr>
                </a:solidFill>
                <a:latin typeface="Arial" panose="020B0604020202020204" pitchFamily="34" charset="0"/>
                <a:cs typeface="Arial" panose="020B0604020202020204" pitchFamily="34" charset="0"/>
              </a:rPr>
              <a:t>Help Seeking Given Suicidal Thoughts</a:t>
            </a:r>
          </a:p>
        </p:txBody>
      </p:sp>
      <p:sp>
        <p:nvSpPr>
          <p:cNvPr id="9" name="Content Placeholder 2"/>
          <p:cNvSpPr>
            <a:spLocks noGrp="1"/>
          </p:cNvSpPr>
          <p:nvPr>
            <p:ph idx="1"/>
          </p:nvPr>
        </p:nvSpPr>
        <p:spPr>
          <a:xfrm>
            <a:off x="533400" y="1447800"/>
            <a:ext cx="8305800" cy="2222101"/>
          </a:xfrm>
        </p:spPr>
        <p:txBody>
          <a:bodyPr/>
          <a:lstStyle/>
          <a:p>
            <a:pPr>
              <a:spcAft>
                <a:spcPts val="600"/>
              </a:spcAft>
            </a:pPr>
            <a:r>
              <a:rPr lang="en-US" sz="1800" dirty="0">
                <a:latin typeface="Arial" panose="020B0604020202020204" pitchFamily="34" charset="0"/>
                <a:cs typeface="Arial" panose="020B0604020202020204" pitchFamily="34" charset="0"/>
              </a:rPr>
              <a:t>Intimate partners, friends, and parents/parental figures are most likely to be sought for support by members experiencing suicidal thoughts</a:t>
            </a:r>
          </a:p>
          <a:p>
            <a:pPr>
              <a:spcAft>
                <a:spcPts val="600"/>
              </a:spcAft>
            </a:pPr>
            <a:r>
              <a:rPr lang="en-US" sz="1800" dirty="0">
                <a:latin typeface="Arial" panose="020B0604020202020204" pitchFamily="34" charset="0"/>
                <a:cs typeface="Arial" panose="020B0604020202020204" pitchFamily="34" charset="0"/>
              </a:rPr>
              <a:t>Phone helplines would be sought 40% of the time among this sample</a:t>
            </a:r>
          </a:p>
          <a:p>
            <a:pPr>
              <a:spcAft>
                <a:spcPts val="600"/>
              </a:spcAft>
            </a:pPr>
            <a:r>
              <a:rPr lang="en-US" sz="1800" dirty="0">
                <a:latin typeface="Arial" panose="020B0604020202020204" pitchFamily="34" charset="0"/>
                <a:cs typeface="Arial" panose="020B0604020202020204" pitchFamily="34" charset="0"/>
              </a:rPr>
              <a:t>20% of this sample indicate they would not seek help from anyone if they were experiencing suicidal thoughts</a:t>
            </a:r>
          </a:p>
          <a:p>
            <a:pPr>
              <a:spcAft>
                <a:spcPts val="600"/>
              </a:spcAft>
            </a:pPr>
            <a:endParaRPr lang="en-US" sz="1800" dirty="0"/>
          </a:p>
        </p:txBody>
      </p:sp>
      <p:graphicFrame>
        <p:nvGraphicFramePr>
          <p:cNvPr id="6" name="Chart 5"/>
          <p:cNvGraphicFramePr>
            <a:graphicFrameLocks/>
          </p:cNvGraphicFramePr>
          <p:nvPr>
            <p:extLst>
              <p:ext uri="{D42A27DB-BD31-4B8C-83A1-F6EECF244321}">
                <p14:modId xmlns:p14="http://schemas.microsoft.com/office/powerpoint/2010/main" val="2796911435"/>
              </p:ext>
            </p:extLst>
          </p:nvPr>
        </p:nvGraphicFramePr>
        <p:xfrm>
          <a:off x="533400" y="3200400"/>
          <a:ext cx="8201026" cy="3524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775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298" y="457200"/>
            <a:ext cx="7162800" cy="838200"/>
          </a:xfrm>
        </p:spPr>
        <p:txBody>
          <a:bodyPr/>
          <a:lstStyle/>
          <a:p>
            <a:r>
              <a:rPr lang="en-US" dirty="0">
                <a:solidFill>
                  <a:schemeClr val="tx2"/>
                </a:solidFill>
                <a:latin typeface="Arial" panose="020B0604020202020204" pitchFamily="34" charset="0"/>
                <a:cs typeface="Arial" panose="020B0604020202020204" pitchFamily="34" charset="0"/>
              </a:rPr>
              <a:t>Barriers to Care</a:t>
            </a:r>
          </a:p>
        </p:txBody>
      </p:sp>
      <p:sp>
        <p:nvSpPr>
          <p:cNvPr id="9" name="Content Placeholder 2"/>
          <p:cNvSpPr>
            <a:spLocks noGrp="1"/>
          </p:cNvSpPr>
          <p:nvPr>
            <p:ph idx="1"/>
          </p:nvPr>
        </p:nvSpPr>
        <p:spPr>
          <a:xfrm>
            <a:off x="533400" y="1524000"/>
            <a:ext cx="8382000" cy="1447800"/>
          </a:xfrm>
        </p:spPr>
        <p:txBody>
          <a:bodyPr>
            <a:noAutofit/>
          </a:bodyPr>
          <a:lstStyle/>
          <a:p>
            <a:pPr>
              <a:spcAft>
                <a:spcPts val="600"/>
              </a:spcAft>
            </a:pPr>
            <a:r>
              <a:rPr lang="en-US" sz="1800" dirty="0">
                <a:latin typeface="Arial" panose="020B0604020202020204" pitchFamily="34" charset="0"/>
                <a:cs typeface="Arial" panose="020B0604020202020204" pitchFamily="34" charset="0"/>
              </a:rPr>
              <a:t>Being perceived as “broken” and negative career implications will most likely prevent this sample from seeking care </a:t>
            </a:r>
          </a:p>
          <a:p>
            <a:pPr>
              <a:spcAft>
                <a:spcPts val="600"/>
              </a:spcAft>
            </a:pPr>
            <a:r>
              <a:rPr lang="en-US" sz="1800" dirty="0">
                <a:latin typeface="Arial" panose="020B0604020202020204" pitchFamily="34" charset="0"/>
                <a:cs typeface="Arial" panose="020B0604020202020204" pitchFamily="34" charset="0"/>
              </a:rPr>
              <a:t>Unit leaders, prevention/clinical practitioners and suicide researchers are interested in eliminating barriers that prevent service members from seeking care</a:t>
            </a:r>
          </a:p>
        </p:txBody>
      </p:sp>
      <p:graphicFrame>
        <p:nvGraphicFramePr>
          <p:cNvPr id="7" name="Chart 6"/>
          <p:cNvGraphicFramePr>
            <a:graphicFrameLocks/>
          </p:cNvGraphicFramePr>
          <p:nvPr>
            <p:extLst>
              <p:ext uri="{D42A27DB-BD31-4B8C-83A1-F6EECF244321}">
                <p14:modId xmlns:p14="http://schemas.microsoft.com/office/powerpoint/2010/main" val="835843701"/>
              </p:ext>
            </p:extLst>
          </p:nvPr>
        </p:nvGraphicFramePr>
        <p:xfrm>
          <a:off x="762000" y="3200400"/>
          <a:ext cx="7803396" cy="32326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9798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7162800" cy="1295400"/>
          </a:xfrm>
        </p:spPr>
        <p:txBody>
          <a:bodyPr>
            <a:normAutofit/>
          </a:bodyPr>
          <a:lstStyle/>
          <a:p>
            <a:r>
              <a:rPr lang="en-US" dirty="0">
                <a:solidFill>
                  <a:schemeClr val="accent1">
                    <a:lumMod val="50000"/>
                  </a:schemeClr>
                </a:solidFill>
                <a:latin typeface="Arial" panose="020B0604020202020204" pitchFamily="34" charset="0"/>
                <a:cs typeface="Arial" panose="020B0604020202020204" pitchFamily="34" charset="0"/>
              </a:rPr>
              <a:t>Reasons Individuals Would Not Seek Mental Health Care</a:t>
            </a:r>
            <a:br>
              <a:rPr lang="en-US" dirty="0">
                <a:solidFill>
                  <a:schemeClr val="accent1">
                    <a:lumMod val="50000"/>
                  </a:schemeClr>
                </a:solidFill>
                <a:latin typeface="Arial" panose="020B0604020202020204" pitchFamily="34" charset="0"/>
                <a:cs typeface="Arial" panose="020B0604020202020204" pitchFamily="34" charset="0"/>
              </a:rPr>
            </a:br>
            <a:r>
              <a:rPr lang="en-US" sz="1600" dirty="0">
                <a:solidFill>
                  <a:schemeClr val="tx2">
                    <a:lumMod val="75000"/>
                  </a:schemeClr>
                </a:solidFill>
                <a:latin typeface="Arial" panose="020B0604020202020204" pitchFamily="34" charset="0"/>
                <a:cs typeface="Arial" panose="020B0604020202020204" pitchFamily="34" charset="0"/>
              </a:rPr>
              <a:t>Percent of all Active Duty Members</a:t>
            </a:r>
          </a:p>
        </p:txBody>
      </p:sp>
      <p:graphicFrame>
        <p:nvGraphicFramePr>
          <p:cNvPr id="6" name="SChart"/>
          <p:cNvGraphicFramePr/>
          <p:nvPr>
            <p:extLst>
              <p:ext uri="{D42A27DB-BD31-4B8C-83A1-F6EECF244321}">
                <p14:modId xmlns:p14="http://schemas.microsoft.com/office/powerpoint/2010/main" val="1457396913"/>
              </p:ext>
            </p:extLst>
          </p:nvPr>
        </p:nvGraphicFramePr>
        <p:xfrm>
          <a:off x="381000" y="1921933"/>
          <a:ext cx="86868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0283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7162800" cy="1295400"/>
          </a:xfrm>
        </p:spPr>
        <p:txBody>
          <a:bodyPr>
            <a:normAutofit/>
          </a:bodyPr>
          <a:lstStyle/>
          <a:p>
            <a:r>
              <a:rPr lang="en-US" dirty="0">
                <a:solidFill>
                  <a:schemeClr val="tx2">
                    <a:lumMod val="75000"/>
                  </a:schemeClr>
                </a:solidFill>
                <a:latin typeface="Arial" panose="020B0604020202020204" pitchFamily="34" charset="0"/>
                <a:cs typeface="Arial" panose="020B0604020202020204" pitchFamily="34" charset="0"/>
              </a:rPr>
              <a:t>Reasons Individuals Would Not Seek Mental Health Care</a:t>
            </a:r>
            <a:br>
              <a:rPr lang="en-US" dirty="0">
                <a:solidFill>
                  <a:schemeClr val="tx2">
                    <a:lumMod val="75000"/>
                  </a:schemeClr>
                </a:solidFill>
                <a:latin typeface="Arial" panose="020B0604020202020204" pitchFamily="34" charset="0"/>
                <a:cs typeface="Arial" panose="020B0604020202020204" pitchFamily="34" charset="0"/>
              </a:rPr>
            </a:br>
            <a:r>
              <a:rPr lang="en-US" sz="1600" dirty="0">
                <a:solidFill>
                  <a:schemeClr val="tx2">
                    <a:lumMod val="75000"/>
                  </a:schemeClr>
                </a:solidFill>
                <a:latin typeface="Arial" panose="020B0604020202020204" pitchFamily="34" charset="0"/>
                <a:cs typeface="Arial" panose="020B0604020202020204" pitchFamily="34" charset="0"/>
              </a:rPr>
              <a:t>Percent of all Active Duty Members</a:t>
            </a:r>
          </a:p>
        </p:txBody>
      </p:sp>
      <p:pic>
        <p:nvPicPr>
          <p:cNvPr id="4" name="Tabl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00" y="1968500"/>
            <a:ext cx="8285163"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26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r>
              <a:rPr lang="en-US" altLang="en-US" kern="0" dirty="0">
                <a:solidFill>
                  <a:schemeClr val="tx2"/>
                </a:solidFill>
                <a:latin typeface="Arial" charset="0"/>
                <a:ea typeface="Osaka" pitchFamily="16" charset="-128"/>
              </a:rPr>
              <a:t>Implications</a:t>
            </a:r>
            <a:endParaRPr lang="en-US" dirty="0">
              <a:solidFill>
                <a:schemeClr val="tx2"/>
              </a:solidFill>
            </a:endParaRPr>
          </a:p>
        </p:txBody>
      </p:sp>
      <p:sp>
        <p:nvSpPr>
          <p:cNvPr id="4" name="Slide Number Placeholder 3"/>
          <p:cNvSpPr>
            <a:spLocks noGrp="1"/>
          </p:cNvSpPr>
          <p:nvPr>
            <p:ph type="sldNum" sz="quarter" idx="12"/>
          </p:nvPr>
        </p:nvSpPr>
        <p:spPr/>
        <p:txBody>
          <a:bodyPr/>
          <a:lstStyle/>
          <a:p>
            <a:pPr>
              <a:defRPr/>
            </a:pPr>
            <a:fld id="{2866A3C2-01FD-480D-937A-1689A91DD280}" type="slidenum">
              <a:rPr lang="en-US" smtClean="0">
                <a:solidFill>
                  <a:prstClr val="black"/>
                </a:solidFill>
              </a:rPr>
              <a:pPr>
                <a:defRPr/>
              </a:pPr>
              <a:t>25</a:t>
            </a:fld>
            <a:endParaRPr lang="en-US" dirty="0">
              <a:solidFill>
                <a:prstClr val="black"/>
              </a:solidFill>
            </a:endParaRPr>
          </a:p>
        </p:txBody>
      </p:sp>
      <p:sp>
        <p:nvSpPr>
          <p:cNvPr id="2" name="Rectangle 1"/>
          <p:cNvSpPr/>
          <p:nvPr/>
        </p:nvSpPr>
        <p:spPr>
          <a:xfrm>
            <a:off x="457200" y="1752600"/>
            <a:ext cx="8153400" cy="3748719"/>
          </a:xfrm>
          <a:prstGeom prst="rect">
            <a:avLst/>
          </a:prstGeom>
        </p:spPr>
        <p:txBody>
          <a:bodyPr wrap="square">
            <a:spAutoFit/>
          </a:bodyPr>
          <a:lstStyle/>
          <a:p>
            <a:pPr marL="285750" indent="-285750" defTabSz="652463" fontAlgn="auto">
              <a:spcBef>
                <a:spcPct val="20000"/>
              </a:spcBef>
              <a:spcAft>
                <a:spcPts val="0"/>
              </a:spcAft>
              <a:buFont typeface="Arial" panose="020B0604020202020204" pitchFamily="34" charset="0"/>
              <a:buChar char="•"/>
              <a:defRPr/>
            </a:pPr>
            <a:r>
              <a:rPr lang="en-US" i="1" kern="0" dirty="0">
                <a:solidFill>
                  <a:srgbClr val="000000"/>
                </a:solidFill>
                <a:latin typeface="Arial" charset="0"/>
                <a:ea typeface="ＭＳ Ｐゴシック" pitchFamily="34" charset="-128"/>
              </a:rPr>
              <a:t>Military Leaders:  </a:t>
            </a:r>
            <a:r>
              <a:rPr lang="en-US" kern="0" dirty="0">
                <a:solidFill>
                  <a:srgbClr val="000000"/>
                </a:solidFill>
                <a:latin typeface="Arial" charset="0"/>
                <a:ea typeface="ＭＳ Ｐゴシック" pitchFamily="34" charset="-128"/>
              </a:rPr>
              <a:t>Increased knowledge about whom Service members turn to when they need help and what gets in the way of them accessing care</a:t>
            </a:r>
          </a:p>
          <a:p>
            <a:pPr marL="285750" indent="-285750" defTabSz="652463" fontAlgn="auto">
              <a:spcBef>
                <a:spcPct val="20000"/>
              </a:spcBef>
              <a:spcAft>
                <a:spcPts val="0"/>
              </a:spcAft>
              <a:buFont typeface="Arial" panose="020B0604020202020204" pitchFamily="34" charset="0"/>
              <a:buChar char="•"/>
              <a:defRPr/>
            </a:pPr>
            <a:endParaRPr lang="en-US" kern="0" dirty="0">
              <a:solidFill>
                <a:srgbClr val="000000"/>
              </a:solidFill>
              <a:latin typeface="Arial" charset="0"/>
              <a:ea typeface="ＭＳ Ｐゴシック" pitchFamily="34" charset="-128"/>
            </a:endParaRPr>
          </a:p>
          <a:p>
            <a:pPr marL="285750" indent="-285750" defTabSz="652463" fontAlgn="auto">
              <a:spcBef>
                <a:spcPct val="20000"/>
              </a:spcBef>
              <a:spcAft>
                <a:spcPts val="0"/>
              </a:spcAft>
              <a:buFont typeface="Arial" panose="020B0604020202020204" pitchFamily="34" charset="0"/>
              <a:buChar char="•"/>
              <a:defRPr/>
            </a:pPr>
            <a:r>
              <a:rPr lang="en-US" i="1" kern="0" dirty="0">
                <a:solidFill>
                  <a:srgbClr val="000000"/>
                </a:solidFill>
                <a:latin typeface="Arial" charset="0"/>
                <a:ea typeface="ＭＳ Ｐゴシック" pitchFamily="34" charset="-128"/>
              </a:rPr>
              <a:t>Prevention Practitioners</a:t>
            </a:r>
            <a:r>
              <a:rPr lang="en-US" kern="0" dirty="0">
                <a:solidFill>
                  <a:srgbClr val="000000"/>
                </a:solidFill>
                <a:latin typeface="Arial" charset="0"/>
                <a:ea typeface="ＭＳ Ｐゴシック" pitchFamily="34" charset="-128"/>
              </a:rPr>
              <a:t>:  Increased knowledge on the full continuum of harm for suicide from thoughts to action as well as new knowledge on help-seeking and progress on stigma reduction efforts</a:t>
            </a:r>
          </a:p>
          <a:p>
            <a:pPr marL="285750" indent="-285750" defTabSz="652463" fontAlgn="auto">
              <a:spcBef>
                <a:spcPct val="20000"/>
              </a:spcBef>
              <a:spcAft>
                <a:spcPts val="0"/>
              </a:spcAft>
              <a:buFont typeface="Arial" panose="020B0604020202020204" pitchFamily="34" charset="0"/>
              <a:buChar char="•"/>
              <a:defRPr/>
            </a:pPr>
            <a:endParaRPr lang="en-US" kern="0" dirty="0">
              <a:solidFill>
                <a:srgbClr val="000000"/>
              </a:solidFill>
              <a:latin typeface="Arial" charset="0"/>
              <a:ea typeface="ＭＳ Ｐゴシック" pitchFamily="34" charset="-128"/>
            </a:endParaRPr>
          </a:p>
          <a:p>
            <a:pPr marL="285750" indent="-285750" defTabSz="652463" fontAlgn="auto">
              <a:spcBef>
                <a:spcPct val="20000"/>
              </a:spcBef>
              <a:spcAft>
                <a:spcPts val="0"/>
              </a:spcAft>
              <a:buFont typeface="Arial" panose="020B0604020202020204" pitchFamily="34" charset="0"/>
              <a:buChar char="•"/>
              <a:defRPr/>
            </a:pPr>
            <a:r>
              <a:rPr lang="en-US" i="1" kern="0" dirty="0">
                <a:solidFill>
                  <a:srgbClr val="000000"/>
                </a:solidFill>
                <a:latin typeface="Arial" charset="0"/>
                <a:ea typeface="ＭＳ Ｐゴシック" pitchFamily="34" charset="-128"/>
              </a:rPr>
              <a:t>Clinical Practitioners:  </a:t>
            </a:r>
            <a:r>
              <a:rPr lang="en-US" kern="0" dirty="0">
                <a:solidFill>
                  <a:srgbClr val="000000"/>
                </a:solidFill>
                <a:latin typeface="Arial" charset="0"/>
                <a:ea typeface="ＭＳ Ｐゴシック" pitchFamily="34" charset="-128"/>
              </a:rPr>
              <a:t>Increased awareness of suicide-related behaviors not captured in the DoDSER</a:t>
            </a:r>
          </a:p>
          <a:p>
            <a:pPr marL="285750" indent="-285750" defTabSz="652463" fontAlgn="auto">
              <a:spcBef>
                <a:spcPct val="20000"/>
              </a:spcBef>
              <a:spcAft>
                <a:spcPts val="0"/>
              </a:spcAft>
              <a:buFont typeface="Arial" panose="020B0604020202020204" pitchFamily="34" charset="0"/>
              <a:buChar char="•"/>
              <a:defRPr/>
            </a:pPr>
            <a:endParaRPr lang="en-US" kern="0" dirty="0">
              <a:solidFill>
                <a:srgbClr val="000000"/>
              </a:solidFill>
              <a:latin typeface="Arial" charset="0"/>
              <a:ea typeface="ＭＳ Ｐゴシック" pitchFamily="34" charset="-128"/>
            </a:endParaRPr>
          </a:p>
          <a:p>
            <a:pPr marL="285750" indent="-285750" defTabSz="652463" fontAlgn="auto">
              <a:spcBef>
                <a:spcPct val="20000"/>
              </a:spcBef>
              <a:spcAft>
                <a:spcPts val="0"/>
              </a:spcAft>
              <a:buFont typeface="Arial" panose="020B0604020202020204" pitchFamily="34" charset="0"/>
              <a:buChar char="•"/>
              <a:defRPr/>
            </a:pPr>
            <a:r>
              <a:rPr lang="en-US" i="1" kern="0" dirty="0">
                <a:solidFill>
                  <a:srgbClr val="000000"/>
                </a:solidFill>
                <a:latin typeface="Arial" charset="0"/>
                <a:ea typeface="ＭＳ Ｐゴシック" pitchFamily="34" charset="-128"/>
              </a:rPr>
              <a:t>Researchers:</a:t>
            </a:r>
            <a:r>
              <a:rPr lang="en-US" kern="0" dirty="0">
                <a:solidFill>
                  <a:srgbClr val="000000"/>
                </a:solidFill>
                <a:latin typeface="Arial" charset="0"/>
                <a:ea typeface="ＭＳ Ｐゴシック" pitchFamily="34" charset="-128"/>
              </a:rPr>
              <a:t>  Availability of non-clinical, population prevalence estimates for suicidal thoughts and behaviors</a:t>
            </a:r>
          </a:p>
        </p:txBody>
      </p:sp>
    </p:spTree>
    <p:extLst>
      <p:ext uri="{BB962C8B-B14F-4D97-AF65-F5344CB8AC3E}">
        <p14:creationId xmlns:p14="http://schemas.microsoft.com/office/powerpoint/2010/main" val="170914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1"/>
          <p:cNvSpPr txBox="1">
            <a:spLocks noChangeArrowheads="1"/>
          </p:cNvSpPr>
          <p:nvPr/>
        </p:nvSpPr>
        <p:spPr bwMode="auto">
          <a:xfrm>
            <a:off x="990600" y="2286002"/>
            <a:ext cx="67818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2625"/>
              </a:lnSpc>
            </a:pPr>
            <a:r>
              <a:rPr lang="en-US" altLang="en-US" sz="2625" b="1" dirty="0">
                <a:solidFill>
                  <a:schemeClr val="accent1">
                    <a:lumMod val="50000"/>
                  </a:schemeClr>
                </a:solidFill>
                <a:latin typeface="Calibri" pitchFamily="34" charset="0"/>
              </a:rPr>
              <a:t>Perceived </a:t>
            </a:r>
            <a:r>
              <a:rPr lang="en-US" sz="2625" b="1" dirty="0">
                <a:solidFill>
                  <a:schemeClr val="accent1">
                    <a:lumMod val="50000"/>
                  </a:schemeClr>
                </a:solidFill>
                <a:latin typeface="Calibri" pitchFamily="34" charset="0"/>
              </a:rPr>
              <a:t>Barriers to Seeking Support for Suicidal Ideation or Suicide Attempt among Active Duty Service Members</a:t>
            </a:r>
            <a:endParaRPr lang="en-US" altLang="en-US" sz="2625" b="1" dirty="0">
              <a:solidFill>
                <a:schemeClr val="accent1">
                  <a:lumMod val="50000"/>
                </a:schemeClr>
              </a:solidFill>
              <a:latin typeface="Calibri" pitchFamily="34" charset="0"/>
            </a:endParaRPr>
          </a:p>
        </p:txBody>
      </p:sp>
      <p:sp>
        <p:nvSpPr>
          <p:cNvPr id="6" name="Text Placeholder 15"/>
          <p:cNvSpPr txBox="1">
            <a:spLocks/>
          </p:cNvSpPr>
          <p:nvPr/>
        </p:nvSpPr>
        <p:spPr>
          <a:xfrm>
            <a:off x="1200150" y="5034439"/>
            <a:ext cx="6319838" cy="223361"/>
          </a:xfrm>
          <a:prstGeom prst="rect">
            <a:avLst/>
          </a:prstGeom>
        </p:spPr>
        <p:txBody>
          <a:bodyPr>
            <a:normAutofit fontScale="400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a:solidFill>
                  <a:schemeClr val="accent1">
                    <a:lumMod val="50000"/>
                  </a:schemeClr>
                </a:solidFill>
              </a:rPr>
              <a:t>August 3, 2017</a:t>
            </a:r>
          </a:p>
          <a:p>
            <a:pPr marL="0" indent="0" algn="ctr">
              <a:buNone/>
            </a:pPr>
            <a:endParaRPr lang="en-US" sz="2400" dirty="0">
              <a:solidFill>
                <a:schemeClr val="accent1">
                  <a:lumMod val="50000"/>
                </a:schemeClr>
              </a:solidFill>
            </a:endParaRPr>
          </a:p>
        </p:txBody>
      </p:sp>
      <p:sp>
        <p:nvSpPr>
          <p:cNvPr id="7" name="Subtitle 13"/>
          <p:cNvSpPr txBox="1">
            <a:spLocks/>
          </p:cNvSpPr>
          <p:nvPr/>
        </p:nvSpPr>
        <p:spPr bwMode="auto">
          <a:xfrm>
            <a:off x="1981200" y="5786004"/>
            <a:ext cx="6019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92500"/>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863" dirty="0">
                <a:solidFill>
                  <a:schemeClr val="accent1">
                    <a:lumMod val="50000"/>
                  </a:schemeClr>
                </a:solidFill>
              </a:rPr>
              <a:t>Any opinions, findings and conclusions or recommendations expressed in this material are those of the author and do not necessarily reflect the views of the Department of Defense, the Office of People Analytics, or the Defense Personnel and Security Research Center</a:t>
            </a: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47"/>
          <a:stretch/>
        </p:blipFill>
        <p:spPr bwMode="auto">
          <a:xfrm>
            <a:off x="419370" y="5562600"/>
            <a:ext cx="1441307" cy="789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13"/>
          <p:cNvSpPr txBox="1">
            <a:spLocks/>
          </p:cNvSpPr>
          <p:nvPr/>
        </p:nvSpPr>
        <p:spPr>
          <a:xfrm>
            <a:off x="1140023" y="3886200"/>
            <a:ext cx="6400800" cy="9144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US" sz="1350" b="1" dirty="0"/>
              <a:t>Presented by Tiffany E. Ho, MPH</a:t>
            </a:r>
          </a:p>
          <a:p>
            <a:pPr marL="0" indent="0" algn="ctr">
              <a:spcBef>
                <a:spcPts val="0"/>
              </a:spcBef>
              <a:buNone/>
            </a:pPr>
            <a:r>
              <a:rPr lang="en-US" sz="1350" b="1" dirty="0"/>
              <a:t>Behavioral Research Scientist</a:t>
            </a:r>
          </a:p>
          <a:p>
            <a:pPr marL="0" indent="0" algn="ctr">
              <a:spcBef>
                <a:spcPts val="0"/>
              </a:spcBef>
              <a:buNone/>
            </a:pPr>
            <a:r>
              <a:rPr lang="en-US" sz="1350" b="1" dirty="0"/>
              <a:t>Northrop Grumman Technology Services (NGTS)</a:t>
            </a:r>
          </a:p>
          <a:p>
            <a:pPr marL="0" indent="0" algn="ctr">
              <a:spcBef>
                <a:spcPts val="0"/>
              </a:spcBef>
              <a:buNone/>
            </a:pPr>
            <a:r>
              <a:rPr lang="en-US" sz="1350" b="1" dirty="0"/>
              <a:t> Defense Personnel and Security Research Center (PERSEREC)</a:t>
            </a:r>
            <a:br>
              <a:rPr lang="en-US" sz="1350" b="1" dirty="0"/>
            </a:br>
            <a:endParaRPr lang="en-US" sz="1350" b="1" dirty="0"/>
          </a:p>
        </p:txBody>
      </p:sp>
    </p:spTree>
    <p:extLst>
      <p:ext uri="{BB962C8B-B14F-4D97-AF65-F5344CB8AC3E}">
        <p14:creationId xmlns:p14="http://schemas.microsoft.com/office/powerpoint/2010/main" val="2471109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3"/>
          <p:cNvSpPr txBox="1">
            <a:spLocks noChangeArrowheads="1"/>
          </p:cNvSpPr>
          <p:nvPr/>
        </p:nvSpPr>
        <p:spPr bwMode="auto">
          <a:xfrm>
            <a:off x="152401" y="228600"/>
            <a:ext cx="8381999" cy="438582"/>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 eaLnBrk="1" hangingPunct="1">
              <a:lnSpc>
                <a:spcPts val="2700"/>
              </a:lnSpc>
            </a:pPr>
            <a:r>
              <a:rPr lang="en-US" altLang="en-US" sz="3200" b="1" dirty="0">
                <a:solidFill>
                  <a:schemeClr val="accent1">
                    <a:lumMod val="50000"/>
                  </a:schemeClr>
                </a:solidFill>
                <a:latin typeface="Calibri" pitchFamily="34" charset="0"/>
              </a:rPr>
              <a:t>Authors</a:t>
            </a:r>
          </a:p>
        </p:txBody>
      </p:sp>
      <p:cxnSp>
        <p:nvCxnSpPr>
          <p:cNvPr id="4" name="Straight Connector 3"/>
          <p:cNvCxnSpPr/>
          <p:nvPr/>
        </p:nvCxnSpPr>
        <p:spPr>
          <a:xfrm flipH="1">
            <a:off x="228600" y="641747"/>
            <a:ext cx="7848600" cy="0"/>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04800" y="762000"/>
            <a:ext cx="8610600" cy="4781550"/>
          </a:xfrm>
        </p:spPr>
        <p:txBody>
          <a:bodyPr numCol="2" spcCol="274320">
            <a:normAutofit fontScale="92500" lnSpcReduction="20000"/>
          </a:bodyPr>
          <a:lstStyle/>
          <a:p>
            <a:pPr marL="0" indent="0">
              <a:buNone/>
            </a:pPr>
            <a:r>
              <a:rPr lang="en-US" b="1" dirty="0"/>
              <a:t>Northrop Grumman Technology Services</a:t>
            </a:r>
          </a:p>
          <a:p>
            <a:r>
              <a:rPr lang="en-US" dirty="0"/>
              <a:t>Tiffany Ho, MPH</a:t>
            </a:r>
            <a:endParaRPr lang="en-US" baseline="30000" dirty="0"/>
          </a:p>
          <a:p>
            <a:r>
              <a:rPr lang="en-US" dirty="0"/>
              <a:t>Kristin Schneider, Ph.D.</a:t>
            </a:r>
            <a:endParaRPr lang="en-US" baseline="30000" dirty="0"/>
          </a:p>
          <a:p>
            <a:r>
              <a:rPr lang="en-US" dirty="0"/>
              <a:t>Tegan Smischney, Ph.D.</a:t>
            </a:r>
            <a:r>
              <a:rPr lang="en-US" baseline="30000" dirty="0"/>
              <a:t> </a:t>
            </a:r>
          </a:p>
          <a:p>
            <a:r>
              <a:rPr lang="en-US" dirty="0"/>
              <a:t>Brandon Carlisle, Ph.D.</a:t>
            </a:r>
            <a:r>
              <a:rPr lang="en-US" baseline="30000" dirty="0"/>
              <a:t> </a:t>
            </a:r>
            <a:endParaRPr lang="en-US" dirty="0"/>
          </a:p>
          <a:p>
            <a:r>
              <a:rPr lang="en-US" dirty="0"/>
              <a:t>Michael Schwerin, Ph.D.</a:t>
            </a:r>
          </a:p>
          <a:p>
            <a:r>
              <a:rPr lang="en-US" dirty="0"/>
              <a:t>Christina Hesse, MA</a:t>
            </a:r>
          </a:p>
          <a:p>
            <a:r>
              <a:rPr lang="en-US" dirty="0"/>
              <a:t>Marie Osborn, MA</a:t>
            </a:r>
            <a:endParaRPr lang="en-US" baseline="30000" dirty="0"/>
          </a:p>
          <a:p>
            <a:pPr marL="0" indent="0">
              <a:buNone/>
            </a:pPr>
            <a:endParaRPr lang="en-US" b="1" baseline="30000"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b="1" dirty="0"/>
              <a:t>Defense Personnel and Security Research Center (PERSEREC)</a:t>
            </a:r>
          </a:p>
          <a:p>
            <a:r>
              <a:rPr lang="en-US" dirty="0"/>
              <a:t>Olga Shechter, Ph.D.</a:t>
            </a:r>
            <a:endParaRPr lang="en-US" baseline="30000" dirty="0"/>
          </a:p>
          <a:p>
            <a:pPr marL="0" indent="0">
              <a:buNone/>
            </a:pPr>
            <a:endParaRPr lang="en-US" b="1" dirty="0"/>
          </a:p>
          <a:p>
            <a:pPr marL="0" indent="0">
              <a:buNone/>
            </a:pPr>
            <a:r>
              <a:rPr lang="en-US" b="1" dirty="0"/>
              <a:t>Defense Research, Surveys, and Statistics Center (RSSC)</a:t>
            </a:r>
          </a:p>
          <a:p>
            <a:r>
              <a:rPr lang="en-US" dirty="0"/>
              <a:t>Kimberly Williams, M.S., M.S., M.A.</a:t>
            </a:r>
          </a:p>
          <a:p>
            <a:r>
              <a:rPr lang="en-US" dirty="0"/>
              <a:t>Kristin Williams, B.A.</a:t>
            </a:r>
            <a:endParaRPr lang="en-US" baseline="30000" dirty="0"/>
          </a:p>
          <a:p>
            <a:endParaRPr lang="en-US" dirty="0"/>
          </a:p>
          <a:p>
            <a:pPr marL="0" indent="0">
              <a:buNone/>
            </a:pPr>
            <a:r>
              <a:rPr lang="en-US" b="1" dirty="0"/>
              <a:t>Defense Suicide Prevention Office (DSPO)</a:t>
            </a:r>
          </a:p>
          <a:p>
            <a:r>
              <a:rPr lang="en-US" dirty="0"/>
              <a:t>Adam Walsh, Ph.D.</a:t>
            </a:r>
          </a:p>
        </p:txBody>
      </p:sp>
    </p:spTree>
    <p:extLst>
      <p:ext uri="{BB962C8B-B14F-4D97-AF65-F5344CB8AC3E}">
        <p14:creationId xmlns:p14="http://schemas.microsoft.com/office/powerpoint/2010/main" val="259496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3"/>
          <p:cNvSpPr txBox="1">
            <a:spLocks noChangeArrowheads="1"/>
          </p:cNvSpPr>
          <p:nvPr/>
        </p:nvSpPr>
        <p:spPr bwMode="auto">
          <a:xfrm>
            <a:off x="152401" y="228600"/>
            <a:ext cx="8000999" cy="438582"/>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 eaLnBrk="1" hangingPunct="1">
              <a:lnSpc>
                <a:spcPts val="2700"/>
              </a:lnSpc>
            </a:pPr>
            <a:r>
              <a:rPr lang="en-US" altLang="en-US" sz="3200" b="1" dirty="0">
                <a:solidFill>
                  <a:schemeClr val="accent1">
                    <a:lumMod val="50000"/>
                  </a:schemeClr>
                </a:solidFill>
                <a:latin typeface="Calibri" pitchFamily="34" charset="0"/>
              </a:rPr>
              <a:t>Goal</a:t>
            </a:r>
          </a:p>
        </p:txBody>
      </p:sp>
      <p:sp>
        <p:nvSpPr>
          <p:cNvPr id="2" name="Content Placeholder 1"/>
          <p:cNvSpPr>
            <a:spLocks noGrp="1"/>
          </p:cNvSpPr>
          <p:nvPr>
            <p:ph idx="1"/>
          </p:nvPr>
        </p:nvSpPr>
        <p:spPr>
          <a:xfrm>
            <a:off x="228600" y="685800"/>
            <a:ext cx="8305800" cy="2286000"/>
          </a:xfrm>
        </p:spPr>
        <p:txBody>
          <a:bodyPr>
            <a:normAutofit lnSpcReduction="10000"/>
          </a:bodyPr>
          <a:lstStyle/>
          <a:p>
            <a:pPr>
              <a:spcAft>
                <a:spcPts val="1350"/>
              </a:spcAft>
            </a:pPr>
            <a:r>
              <a:rPr lang="en-US" dirty="0"/>
              <a:t>Examine characteristics associated with:</a:t>
            </a:r>
          </a:p>
          <a:p>
            <a:pPr lvl="1">
              <a:spcAft>
                <a:spcPts val="1350"/>
              </a:spcAft>
            </a:pPr>
            <a:r>
              <a:rPr lang="en-US" dirty="0"/>
              <a:t>Help-seekers</a:t>
            </a:r>
          </a:p>
          <a:p>
            <a:pPr lvl="1">
              <a:spcAft>
                <a:spcPts val="1350"/>
              </a:spcAft>
            </a:pPr>
            <a:r>
              <a:rPr lang="en-US" dirty="0"/>
              <a:t>Non-help seekers (considered)</a:t>
            </a:r>
          </a:p>
          <a:p>
            <a:pPr lvl="1">
              <a:spcAft>
                <a:spcPts val="1350"/>
              </a:spcAft>
            </a:pPr>
            <a:r>
              <a:rPr lang="en-US" dirty="0"/>
              <a:t>Non-help seekers (never considered)</a:t>
            </a:r>
          </a:p>
          <a:p>
            <a:pPr marL="385763" indent="-385763">
              <a:spcAft>
                <a:spcPts val="1350"/>
              </a:spcAft>
              <a:buFont typeface="+mj-lt"/>
              <a:buAutoNum type="arabicPeriod"/>
            </a:pPr>
            <a:endParaRPr lang="en-US" dirty="0"/>
          </a:p>
          <a:p>
            <a:endParaRPr lang="en-US" dirty="0"/>
          </a:p>
        </p:txBody>
      </p:sp>
      <p:pic>
        <p:nvPicPr>
          <p:cNvPr id="3" name="Picture 2"/>
          <p:cNvPicPr>
            <a:picLocks noChangeAspect="1"/>
          </p:cNvPicPr>
          <p:nvPr/>
        </p:nvPicPr>
        <p:blipFill rotWithShape="1">
          <a:blip r:embed="rId3"/>
          <a:srcRect l="51666" t="23333" r="2084" b="40929"/>
          <a:stretch/>
        </p:blipFill>
        <p:spPr>
          <a:xfrm>
            <a:off x="2209800" y="3657600"/>
            <a:ext cx="4908777" cy="2133600"/>
          </a:xfrm>
          <a:prstGeom prst="rect">
            <a:avLst/>
          </a:prstGeom>
        </p:spPr>
      </p:pic>
      <p:cxnSp>
        <p:nvCxnSpPr>
          <p:cNvPr id="12" name="Straight Connector 11"/>
          <p:cNvCxnSpPr/>
          <p:nvPr/>
        </p:nvCxnSpPr>
        <p:spPr>
          <a:xfrm flipH="1">
            <a:off x="228600" y="641747"/>
            <a:ext cx="7848600" cy="0"/>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971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3"/>
          <p:cNvSpPr txBox="1">
            <a:spLocks noChangeArrowheads="1"/>
          </p:cNvSpPr>
          <p:nvPr/>
        </p:nvSpPr>
        <p:spPr bwMode="auto">
          <a:xfrm>
            <a:off x="152401" y="228600"/>
            <a:ext cx="7114195" cy="460382"/>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 eaLnBrk="1" hangingPunct="1">
              <a:lnSpc>
                <a:spcPts val="2700"/>
              </a:lnSpc>
            </a:pPr>
            <a:r>
              <a:rPr lang="en-US" altLang="en-US" sz="3200" b="1" dirty="0">
                <a:solidFill>
                  <a:schemeClr val="accent1">
                    <a:lumMod val="50000"/>
                  </a:schemeClr>
                </a:solidFill>
                <a:latin typeface="Calibri" pitchFamily="34" charset="0"/>
              </a:rPr>
              <a:t>2016 SOFS-A Help-Seeking Questions</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14400"/>
            <a:ext cx="4419600" cy="5309453"/>
          </a:xfrm>
          <a:prstGeom prst="snip2DiagRect">
            <a:avLst>
              <a:gd name="adj1" fmla="val 0"/>
              <a:gd name="adj2" fmla="val 36770"/>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5714999" y="2362201"/>
            <a:ext cx="2362201" cy="1447799"/>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1800" dirty="0"/>
              <a:t>The order of SOFS-A questions assessing help-seeking for suicidal ideation or suicide attempt(s).</a:t>
            </a:r>
          </a:p>
        </p:txBody>
      </p:sp>
      <p:cxnSp>
        <p:nvCxnSpPr>
          <p:cNvPr id="12" name="Straight Connector 11"/>
          <p:cNvCxnSpPr/>
          <p:nvPr/>
        </p:nvCxnSpPr>
        <p:spPr>
          <a:xfrm flipH="1">
            <a:off x="228600" y="663149"/>
            <a:ext cx="7848600" cy="0"/>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363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The DoD Office of People Analytics (OPA) developed the SOFS-A to assess retention, satisfaction, tempo, stress, and readiness in Active Duty Service members</a:t>
            </a:r>
          </a:p>
          <a:p>
            <a:r>
              <a:rPr lang="en-US" sz="2000" dirty="0"/>
              <a:t>The SOFS program is a series of web-based surveys of the total force that supports DoD efforts to:</a:t>
            </a:r>
          </a:p>
          <a:p>
            <a:pPr lvl="1"/>
            <a:r>
              <a:rPr lang="en-US" sz="1800" dirty="0"/>
              <a:t>Evaluate existing programs/policies</a:t>
            </a:r>
          </a:p>
          <a:p>
            <a:pPr lvl="1"/>
            <a:r>
              <a:rPr lang="en-US" sz="1800" dirty="0"/>
              <a:t>Establish baselines before implementing new programs/policies</a:t>
            </a:r>
          </a:p>
          <a:p>
            <a:pPr lvl="1"/>
            <a:r>
              <a:rPr lang="en-US" sz="1800" dirty="0"/>
              <a:t>Monitor progress of programs/policies and their effects on the total force</a:t>
            </a:r>
          </a:p>
          <a:p>
            <a:r>
              <a:rPr lang="en-US" sz="2000" dirty="0"/>
              <a:t>DSPO wanted to leveraged these objectives for DoD-wide suicide prevention efforts</a:t>
            </a:r>
          </a:p>
          <a:p>
            <a:endParaRPr lang="en-US" dirty="0"/>
          </a:p>
        </p:txBody>
      </p:sp>
      <p:sp>
        <p:nvSpPr>
          <p:cNvPr id="3" name="Title 2"/>
          <p:cNvSpPr>
            <a:spLocks noGrp="1"/>
          </p:cNvSpPr>
          <p:nvPr>
            <p:ph type="title"/>
          </p:nvPr>
        </p:nvSpPr>
        <p:spPr/>
        <p:txBody>
          <a:bodyPr/>
          <a:lstStyle/>
          <a:p>
            <a:r>
              <a:rPr lang="en-US" dirty="0">
                <a:solidFill>
                  <a:srgbClr val="002060"/>
                </a:solidFill>
              </a:rPr>
              <a:t>Overview</a:t>
            </a:r>
          </a:p>
        </p:txBody>
      </p:sp>
      <p:sp>
        <p:nvSpPr>
          <p:cNvPr id="4" name="Slide Number Placeholder 3"/>
          <p:cNvSpPr>
            <a:spLocks noGrp="1"/>
          </p:cNvSpPr>
          <p:nvPr>
            <p:ph type="sldNum" sz="quarter" idx="12"/>
          </p:nvPr>
        </p:nvSpPr>
        <p:spPr/>
        <p:txBody>
          <a:bodyPr/>
          <a:lstStyle/>
          <a:p>
            <a:pPr>
              <a:defRPr/>
            </a:pPr>
            <a:fld id="{2866A3C2-01FD-480D-937A-1689A91DD280}" type="slidenum">
              <a:rPr lang="en-US" smtClean="0"/>
              <a:pPr>
                <a:defRPr/>
              </a:pPr>
              <a:t>3</a:t>
            </a:fld>
            <a:endParaRPr lang="en-US" dirty="0"/>
          </a:p>
        </p:txBody>
      </p:sp>
    </p:spTree>
    <p:extLst>
      <p:ext uri="{BB962C8B-B14F-4D97-AF65-F5344CB8AC3E}">
        <p14:creationId xmlns:p14="http://schemas.microsoft.com/office/powerpoint/2010/main" val="3219242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3"/>
          <p:cNvSpPr txBox="1">
            <a:spLocks noChangeArrowheads="1"/>
          </p:cNvSpPr>
          <p:nvPr/>
        </p:nvSpPr>
        <p:spPr bwMode="auto">
          <a:xfrm>
            <a:off x="152401" y="171018"/>
            <a:ext cx="5154626" cy="438582"/>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 eaLnBrk="1" hangingPunct="1">
              <a:lnSpc>
                <a:spcPts val="2700"/>
              </a:lnSpc>
            </a:pPr>
            <a:r>
              <a:rPr lang="en-US" altLang="en-US" sz="3200" b="1" dirty="0">
                <a:solidFill>
                  <a:schemeClr val="accent1">
                    <a:lumMod val="50000"/>
                  </a:schemeClr>
                </a:solidFill>
                <a:latin typeface="Calibri" pitchFamily="34" charset="0"/>
              </a:rPr>
              <a:t>Conceptual Framework</a:t>
            </a:r>
          </a:p>
        </p:txBody>
      </p:sp>
      <p:sp>
        <p:nvSpPr>
          <p:cNvPr id="11" name="Content Placeholder 1"/>
          <p:cNvSpPr txBox="1">
            <a:spLocks/>
          </p:cNvSpPr>
          <p:nvPr/>
        </p:nvSpPr>
        <p:spPr>
          <a:xfrm>
            <a:off x="1682455" y="6304928"/>
            <a:ext cx="7286809" cy="539397"/>
          </a:xfrm>
          <a:prstGeom prst="rect">
            <a:avLst/>
          </a:prstGeom>
          <a:noFill/>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900"/>
              </a:spcAft>
              <a:buNone/>
            </a:pPr>
            <a:r>
              <a:rPr lang="en-US" sz="1125" dirty="0">
                <a:solidFill>
                  <a:schemeClr val="tx1"/>
                </a:solidFill>
              </a:rPr>
              <a:t>Conceptual framework of factors associated with mental health help-seeking adapted from the </a:t>
            </a:r>
            <a:r>
              <a:rPr lang="en-US" sz="1125" i="1" dirty="0">
                <a:solidFill>
                  <a:schemeClr val="tx1"/>
                </a:solidFill>
              </a:rPr>
              <a:t>Behavioral Model of Mental Health Service Utilization</a:t>
            </a:r>
            <a:r>
              <a:rPr lang="en-US" sz="1125" dirty="0">
                <a:solidFill>
                  <a:schemeClr val="tx1"/>
                </a:solidFill>
              </a:rPr>
              <a:t> (Andersen, Davidson &amp; </a:t>
            </a:r>
            <a:r>
              <a:rPr lang="en-US" sz="1125" dirty="0" err="1">
                <a:solidFill>
                  <a:schemeClr val="tx1"/>
                </a:solidFill>
              </a:rPr>
              <a:t>Baumeister</a:t>
            </a:r>
            <a:r>
              <a:rPr lang="en-US" sz="1125" dirty="0">
                <a:solidFill>
                  <a:schemeClr val="tx1"/>
                </a:solidFill>
              </a:rPr>
              <a:t>, 2013).</a:t>
            </a:r>
          </a:p>
          <a:p>
            <a:endParaRPr lang="en-US" sz="1125" dirty="0"/>
          </a:p>
        </p:txBody>
      </p:sp>
      <p:grpSp>
        <p:nvGrpSpPr>
          <p:cNvPr id="2" name="Group 1"/>
          <p:cNvGrpSpPr/>
          <p:nvPr/>
        </p:nvGrpSpPr>
        <p:grpSpPr>
          <a:xfrm>
            <a:off x="1034520" y="897272"/>
            <a:ext cx="6737880" cy="4732594"/>
            <a:chOff x="698915" y="900670"/>
            <a:chExt cx="5254221" cy="3793659"/>
          </a:xfrm>
        </p:grpSpPr>
        <p:sp>
          <p:nvSpPr>
            <p:cNvPr id="29" name="Rectangle 28"/>
            <p:cNvSpPr/>
            <p:nvPr/>
          </p:nvSpPr>
          <p:spPr>
            <a:xfrm>
              <a:off x="4366767" y="2332977"/>
              <a:ext cx="1567834" cy="109705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latin typeface="Bookman Old Style" panose="02050604050505020204" pitchFamily="18" charset="0"/>
              </a:endParaRPr>
            </a:p>
          </p:txBody>
        </p:sp>
        <p:sp>
          <p:nvSpPr>
            <p:cNvPr id="28" name="Rectangle 27"/>
            <p:cNvSpPr/>
            <p:nvPr/>
          </p:nvSpPr>
          <p:spPr>
            <a:xfrm>
              <a:off x="1755383" y="3412654"/>
              <a:ext cx="1329818" cy="115421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latin typeface="Bookman Old Style" panose="02050604050505020204" pitchFamily="18" charset="0"/>
              </a:endParaRPr>
            </a:p>
          </p:txBody>
        </p:sp>
        <p:sp>
          <p:nvSpPr>
            <p:cNvPr id="27" name="Rectangle 26"/>
            <p:cNvSpPr/>
            <p:nvPr/>
          </p:nvSpPr>
          <p:spPr>
            <a:xfrm>
              <a:off x="2495841" y="1411566"/>
              <a:ext cx="1150684" cy="131799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latin typeface="Bookman Old Style" panose="02050604050505020204" pitchFamily="18" charset="0"/>
              </a:endParaRPr>
            </a:p>
          </p:txBody>
        </p:sp>
        <p:grpSp>
          <p:nvGrpSpPr>
            <p:cNvPr id="12" name="Group 11"/>
            <p:cNvGrpSpPr/>
            <p:nvPr/>
          </p:nvGrpSpPr>
          <p:grpSpPr>
            <a:xfrm>
              <a:off x="698915" y="900670"/>
              <a:ext cx="5254221" cy="3793659"/>
              <a:chOff x="1132755" y="1427390"/>
              <a:chExt cx="6890817" cy="4897210"/>
            </a:xfrm>
          </p:grpSpPr>
          <p:cxnSp>
            <p:nvCxnSpPr>
              <p:cNvPr id="13" name="Straight Arrow Connector 12"/>
              <p:cNvCxnSpPr>
                <a:stCxn id="23" idx="3"/>
              </p:cNvCxnSpPr>
              <p:nvPr/>
            </p:nvCxnSpPr>
            <p:spPr>
              <a:xfrm>
                <a:off x="5181600" y="4114800"/>
                <a:ext cx="748739" cy="5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132755" y="1905000"/>
                <a:ext cx="4048845" cy="4419600"/>
                <a:chOff x="2514600" y="1676400"/>
                <a:chExt cx="4048845" cy="4419600"/>
              </a:xfrm>
            </p:grpSpPr>
            <p:grpSp>
              <p:nvGrpSpPr>
                <p:cNvPr id="20" name="Group 19"/>
                <p:cNvGrpSpPr/>
                <p:nvPr/>
              </p:nvGrpSpPr>
              <p:grpSpPr>
                <a:xfrm>
                  <a:off x="2691648" y="1839875"/>
                  <a:ext cx="1670860" cy="1958665"/>
                  <a:chOff x="2001230" y="2077970"/>
                  <a:chExt cx="1670860" cy="1958665"/>
                </a:xfrm>
              </p:grpSpPr>
              <p:sp>
                <p:nvSpPr>
                  <p:cNvPr id="25" name="Rectangle 24"/>
                  <p:cNvSpPr/>
                  <p:nvPr/>
                </p:nvSpPr>
                <p:spPr>
                  <a:xfrm>
                    <a:off x="2001230" y="2080489"/>
                    <a:ext cx="1670860" cy="191772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latin typeface="Bookman Old Style" panose="02050604050505020204" pitchFamily="18" charset="0"/>
                    </a:endParaRPr>
                  </a:p>
                </p:txBody>
              </p:sp>
              <p:sp>
                <p:nvSpPr>
                  <p:cNvPr id="26" name="TextBox 25"/>
                  <p:cNvSpPr txBox="1"/>
                  <p:nvPr/>
                </p:nvSpPr>
                <p:spPr>
                  <a:xfrm>
                    <a:off x="2077430" y="2077970"/>
                    <a:ext cx="1499352" cy="1958665"/>
                  </a:xfrm>
                  <a:prstGeom prst="rect">
                    <a:avLst/>
                  </a:prstGeom>
                  <a:noFill/>
                </p:spPr>
                <p:txBody>
                  <a:bodyPr wrap="square" lIns="0" rIns="0" rtlCol="0">
                    <a:spAutoFit/>
                  </a:bodyPr>
                  <a:lstStyle/>
                  <a:p>
                    <a:pPr algn="ctr"/>
                    <a:r>
                      <a:rPr lang="en-US" sz="1200" b="1" dirty="0">
                        <a:latin typeface="+mn-lt"/>
                      </a:rPr>
                      <a:t>Individual Factors</a:t>
                    </a:r>
                  </a:p>
                  <a:p>
                    <a:pPr algn="ctr"/>
                    <a:endParaRPr lang="en-US" sz="800" b="1" dirty="0">
                      <a:latin typeface="+mn-lt"/>
                    </a:endParaRPr>
                  </a:p>
                  <a:p>
                    <a:pPr marL="214313" indent="-214313">
                      <a:buFont typeface="Arial" panose="020B0604020202020204" pitchFamily="34" charset="0"/>
                      <a:buChar char="•"/>
                    </a:pPr>
                    <a:r>
                      <a:rPr lang="en-US" sz="1050" dirty="0">
                        <a:latin typeface="+mn-lt"/>
                      </a:rPr>
                      <a:t>Age</a:t>
                    </a:r>
                  </a:p>
                  <a:p>
                    <a:pPr marL="214313" indent="-214313">
                      <a:buFont typeface="Arial" panose="020B0604020202020204" pitchFamily="34" charset="0"/>
                      <a:buChar char="•"/>
                    </a:pPr>
                    <a:r>
                      <a:rPr lang="en-US" sz="1050" dirty="0">
                        <a:latin typeface="+mn-lt"/>
                      </a:rPr>
                      <a:t>Gender</a:t>
                    </a:r>
                  </a:p>
                  <a:p>
                    <a:pPr marL="214313" indent="-214313">
                      <a:buFont typeface="Arial" panose="020B0604020202020204" pitchFamily="34" charset="0"/>
                      <a:buChar char="•"/>
                    </a:pPr>
                    <a:r>
                      <a:rPr lang="en-US" sz="1050" dirty="0">
                        <a:latin typeface="+mn-lt"/>
                      </a:rPr>
                      <a:t>Rank </a:t>
                    </a:r>
                  </a:p>
                  <a:p>
                    <a:pPr marL="214313" indent="-214313">
                      <a:buFont typeface="Arial" panose="020B0604020202020204" pitchFamily="34" charset="0"/>
                      <a:buChar char="•"/>
                    </a:pPr>
                    <a:r>
                      <a:rPr lang="en-US" sz="1050" dirty="0">
                        <a:latin typeface="+mn-lt"/>
                      </a:rPr>
                      <a:t>Race/ethnicity</a:t>
                    </a:r>
                  </a:p>
                  <a:p>
                    <a:pPr marL="214313" indent="-214313">
                      <a:buFont typeface="Arial" panose="020B0604020202020204" pitchFamily="34" charset="0"/>
                      <a:buChar char="•"/>
                    </a:pPr>
                    <a:r>
                      <a:rPr lang="en-US" sz="1050" dirty="0">
                        <a:latin typeface="+mn-lt"/>
                      </a:rPr>
                      <a:t>Marital status</a:t>
                    </a:r>
                  </a:p>
                  <a:p>
                    <a:pPr marL="214313" indent="-214313">
                      <a:buFont typeface="Arial" panose="020B0604020202020204" pitchFamily="34" charset="0"/>
                      <a:buChar char="•"/>
                    </a:pPr>
                    <a:r>
                      <a:rPr lang="en-US" sz="1050" dirty="0">
                        <a:latin typeface="+mn-lt"/>
                      </a:rPr>
                      <a:t>Family status</a:t>
                    </a:r>
                  </a:p>
                  <a:p>
                    <a:pPr marL="214313" indent="-214313">
                      <a:buFont typeface="Arial" panose="020B0604020202020204" pitchFamily="34" charset="0"/>
                      <a:buChar char="•"/>
                    </a:pPr>
                    <a:r>
                      <a:rPr lang="en-US" sz="1050" dirty="0">
                        <a:latin typeface="+mn-lt"/>
                      </a:rPr>
                      <a:t>Resiliency</a:t>
                    </a:r>
                  </a:p>
                  <a:p>
                    <a:pPr marL="214313" indent="-214313">
                      <a:buFont typeface="Arial" panose="020B0604020202020204" pitchFamily="34" charset="0"/>
                      <a:buChar char="•"/>
                    </a:pPr>
                    <a:r>
                      <a:rPr lang="en-US" sz="1050" dirty="0">
                        <a:latin typeface="+mn-lt"/>
                      </a:rPr>
                      <a:t>Stress</a:t>
                    </a:r>
                  </a:p>
                  <a:p>
                    <a:pPr marL="214313" indent="-214313">
                      <a:buFont typeface="Arial" panose="020B0604020202020204" pitchFamily="34" charset="0"/>
                      <a:buChar char="•"/>
                    </a:pPr>
                    <a:r>
                      <a:rPr lang="en-US" sz="1050" dirty="0">
                        <a:latin typeface="+mn-lt"/>
                      </a:rPr>
                      <a:t>Financial Health</a:t>
                    </a:r>
                  </a:p>
                </p:txBody>
              </p:sp>
            </p:grpSp>
            <p:sp>
              <p:nvSpPr>
                <p:cNvPr id="21" name="TextBox 20"/>
                <p:cNvSpPr txBox="1"/>
                <p:nvPr/>
              </p:nvSpPr>
              <p:spPr>
                <a:xfrm>
                  <a:off x="4876800" y="1847317"/>
                  <a:ext cx="1534245" cy="1433170"/>
                </a:xfrm>
                <a:prstGeom prst="rect">
                  <a:avLst/>
                </a:prstGeom>
                <a:noFill/>
              </p:spPr>
              <p:txBody>
                <a:bodyPr wrap="square" rtlCol="0">
                  <a:spAutoFit/>
                </a:bodyPr>
                <a:lstStyle/>
                <a:p>
                  <a:pPr algn="ctr"/>
                  <a:r>
                    <a:rPr lang="en-US" sz="1200" b="1" dirty="0">
                      <a:latin typeface="+mn-lt"/>
                    </a:rPr>
                    <a:t>Barrier Factors</a:t>
                  </a:r>
                </a:p>
                <a:p>
                  <a:pPr algn="ctr"/>
                  <a:endParaRPr lang="en-US" sz="800" b="1" dirty="0">
                    <a:latin typeface="+mn-lt"/>
                  </a:endParaRPr>
                </a:p>
                <a:p>
                  <a:pPr marL="214313" indent="-214313">
                    <a:buFont typeface="Arial" panose="020B0604020202020204" pitchFamily="34" charset="0"/>
                    <a:buChar char="•"/>
                  </a:pPr>
                  <a:r>
                    <a:rPr lang="en-US" sz="1050" dirty="0">
                      <a:latin typeface="+mn-lt"/>
                    </a:rPr>
                    <a:t>Stigma</a:t>
                  </a:r>
                </a:p>
                <a:p>
                  <a:pPr marL="214313" indent="-214313">
                    <a:buFont typeface="Arial" panose="020B0604020202020204" pitchFamily="34" charset="0"/>
                    <a:buChar char="•"/>
                  </a:pPr>
                  <a:r>
                    <a:rPr lang="en-US" sz="1050" dirty="0">
                      <a:latin typeface="+mn-lt"/>
                    </a:rPr>
                    <a:t>Knowledge</a:t>
                  </a:r>
                </a:p>
                <a:p>
                  <a:pPr marL="214313" indent="-214313">
                    <a:buFont typeface="Arial" panose="020B0604020202020204" pitchFamily="34" charset="0"/>
                    <a:buChar char="•"/>
                  </a:pPr>
                  <a:r>
                    <a:rPr lang="en-US" sz="1050" dirty="0">
                      <a:latin typeface="+mn-lt"/>
                    </a:rPr>
                    <a:t>Skills</a:t>
                  </a:r>
                </a:p>
                <a:p>
                  <a:pPr marL="214313" indent="-214313">
                    <a:buFont typeface="Arial" panose="020B0604020202020204" pitchFamily="34" charset="0"/>
                    <a:buChar char="•"/>
                  </a:pPr>
                  <a:r>
                    <a:rPr lang="en-US" sz="1050" dirty="0">
                      <a:latin typeface="+mn-lt"/>
                    </a:rPr>
                    <a:t>Career concerns</a:t>
                  </a:r>
                </a:p>
                <a:p>
                  <a:pPr marL="214313" indent="-214313">
                    <a:buFont typeface="Arial" panose="020B0604020202020204" pitchFamily="34" charset="0"/>
                    <a:buChar char="•"/>
                  </a:pPr>
                  <a:r>
                    <a:rPr lang="en-US" sz="1050" dirty="0">
                      <a:latin typeface="+mn-lt"/>
                    </a:rPr>
                    <a:t>Perceptions of Mental Health Care</a:t>
                  </a:r>
                </a:p>
              </p:txBody>
            </p:sp>
            <p:sp>
              <p:nvSpPr>
                <p:cNvPr id="22" name="TextBox 21"/>
                <p:cNvSpPr txBox="1"/>
                <p:nvPr/>
              </p:nvSpPr>
              <p:spPr>
                <a:xfrm>
                  <a:off x="3886199" y="4421138"/>
                  <a:ext cx="1777247" cy="1289853"/>
                </a:xfrm>
                <a:prstGeom prst="rect">
                  <a:avLst/>
                </a:prstGeom>
                <a:noFill/>
              </p:spPr>
              <p:txBody>
                <a:bodyPr wrap="square" rtlCol="0">
                  <a:spAutoFit/>
                </a:bodyPr>
                <a:lstStyle/>
                <a:p>
                  <a:pPr algn="ctr"/>
                  <a:r>
                    <a:rPr lang="en-US" sz="1200" b="1" dirty="0">
                      <a:latin typeface="+mn-lt"/>
                    </a:rPr>
                    <a:t>Occupational Factors</a:t>
                  </a:r>
                </a:p>
                <a:p>
                  <a:pPr algn="ctr"/>
                  <a:endParaRPr lang="en-US" sz="800" b="1" dirty="0">
                    <a:latin typeface="+mn-lt"/>
                  </a:endParaRPr>
                </a:p>
                <a:p>
                  <a:pPr marL="214313" indent="-214313">
                    <a:buFont typeface="Arial" panose="020B0604020202020204" pitchFamily="34" charset="0"/>
                    <a:buChar char="•"/>
                  </a:pPr>
                  <a:r>
                    <a:rPr lang="en-US" sz="1050" dirty="0">
                      <a:latin typeface="+mn-lt"/>
                    </a:rPr>
                    <a:t>Stress</a:t>
                  </a:r>
                </a:p>
                <a:p>
                  <a:pPr marL="214313" indent="-214313">
                    <a:buFont typeface="Arial" panose="020B0604020202020204" pitchFamily="34" charset="0"/>
                    <a:buChar char="•"/>
                  </a:pPr>
                  <a:r>
                    <a:rPr lang="en-US" sz="1050" dirty="0">
                      <a:latin typeface="+mn-lt"/>
                    </a:rPr>
                    <a:t>Tempo</a:t>
                  </a:r>
                </a:p>
                <a:p>
                  <a:pPr marL="214313" indent="-214313">
                    <a:buFont typeface="Arial" panose="020B0604020202020204" pitchFamily="34" charset="0"/>
                    <a:buChar char="•"/>
                  </a:pPr>
                  <a:r>
                    <a:rPr lang="en-US" sz="1050" dirty="0">
                      <a:latin typeface="+mn-lt"/>
                    </a:rPr>
                    <a:t>Military satisfaction</a:t>
                  </a:r>
                </a:p>
                <a:p>
                  <a:pPr marL="214313" indent="-214313">
                    <a:buFont typeface="Arial" panose="020B0604020202020204" pitchFamily="34" charset="0"/>
                    <a:buChar char="•"/>
                  </a:pPr>
                  <a:r>
                    <a:rPr lang="en-US" sz="1050" dirty="0">
                      <a:latin typeface="+mn-lt"/>
                    </a:rPr>
                    <a:t>Deployment</a:t>
                  </a:r>
                </a:p>
                <a:p>
                  <a:pPr marL="214313" indent="-214313">
                    <a:buFont typeface="Arial" panose="020B0604020202020204" pitchFamily="34" charset="0"/>
                    <a:buChar char="•"/>
                  </a:pPr>
                  <a:r>
                    <a:rPr lang="en-US" sz="1050" dirty="0">
                      <a:latin typeface="+mn-lt"/>
                    </a:rPr>
                    <a:t>Combat exposure</a:t>
                  </a:r>
                </a:p>
              </p:txBody>
            </p:sp>
            <p:sp>
              <p:nvSpPr>
                <p:cNvPr id="23" name="Rectangle 22"/>
                <p:cNvSpPr/>
                <p:nvPr/>
              </p:nvSpPr>
              <p:spPr>
                <a:xfrm>
                  <a:off x="2514600" y="1676400"/>
                  <a:ext cx="4048845" cy="441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Bookman Old Style" panose="02050604050505020204" pitchFamily="18" charset="0"/>
                  </a:endParaRPr>
                </a:p>
              </p:txBody>
            </p:sp>
            <p:cxnSp>
              <p:nvCxnSpPr>
                <p:cNvPr id="24" name="Straight Arrow Connector 23"/>
                <p:cNvCxnSpPr>
                  <a:stCxn id="25" idx="3"/>
                </p:cNvCxnSpPr>
                <p:nvPr/>
              </p:nvCxnSpPr>
              <p:spPr>
                <a:xfrm>
                  <a:off x="4362508" y="2801256"/>
                  <a:ext cx="514292" cy="789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5930339" y="3394455"/>
                <a:ext cx="2093233" cy="1337625"/>
              </a:xfrm>
              <a:prstGeom prst="rect">
                <a:avLst/>
              </a:prstGeom>
              <a:noFill/>
            </p:spPr>
            <p:txBody>
              <a:bodyPr wrap="square" rtlCol="0">
                <a:spAutoFit/>
              </a:bodyPr>
              <a:lstStyle/>
              <a:p>
                <a:pPr algn="ctr"/>
                <a:r>
                  <a:rPr lang="en-US" sz="1200" b="1" dirty="0">
                    <a:latin typeface="+mn-lt"/>
                  </a:rPr>
                  <a:t>Help-Seeking Behaviors</a:t>
                </a:r>
              </a:p>
              <a:p>
                <a:pPr marL="214313" indent="-214313">
                  <a:buFont typeface="Arial" panose="020B0604020202020204" pitchFamily="34" charset="0"/>
                  <a:buChar char="•"/>
                </a:pPr>
                <a:endParaRPr lang="en-US" sz="1050" dirty="0">
                  <a:latin typeface="+mn-lt"/>
                </a:endParaRPr>
              </a:p>
              <a:p>
                <a:pPr marL="128588" indent="-128588">
                  <a:buFont typeface="Arial" panose="020B0604020202020204" pitchFamily="34" charset="0"/>
                  <a:buChar char="•"/>
                </a:pPr>
                <a:r>
                  <a:rPr lang="en-US" sz="1050" dirty="0">
                    <a:latin typeface="+mn-lt"/>
                  </a:rPr>
                  <a:t>Engagement in Mental Health Care</a:t>
                </a:r>
              </a:p>
              <a:p>
                <a:endParaRPr lang="en-US" sz="1050" dirty="0">
                  <a:latin typeface="+mn-lt"/>
                </a:endParaRPr>
              </a:p>
              <a:p>
                <a:pPr marL="128588" indent="-128588">
                  <a:buFont typeface="Arial" panose="020B0604020202020204" pitchFamily="34" charset="0"/>
                  <a:buChar char="•"/>
                </a:pPr>
                <a:r>
                  <a:rPr lang="en-US" sz="1050" dirty="0">
                    <a:latin typeface="+mn-lt"/>
                  </a:rPr>
                  <a:t>Seeking social support</a:t>
                </a:r>
              </a:p>
              <a:p>
                <a:endParaRPr lang="en-US" sz="1350" dirty="0">
                  <a:latin typeface="Bookman Old Style" panose="02050604050505020204" pitchFamily="18" charset="0"/>
                </a:endParaRPr>
              </a:p>
            </p:txBody>
          </p:sp>
          <p:sp>
            <p:nvSpPr>
              <p:cNvPr id="16" name="TextBox 15"/>
              <p:cNvSpPr txBox="1"/>
              <p:nvPr/>
            </p:nvSpPr>
            <p:spPr>
              <a:xfrm>
                <a:off x="2428961" y="1427390"/>
                <a:ext cx="1456433" cy="350330"/>
              </a:xfrm>
              <a:prstGeom prst="rect">
                <a:avLst/>
              </a:prstGeom>
              <a:noFill/>
            </p:spPr>
            <p:txBody>
              <a:bodyPr wrap="none" rtlCol="0">
                <a:spAutoFit/>
              </a:bodyPr>
              <a:lstStyle/>
              <a:p>
                <a:r>
                  <a:rPr lang="en-US" sz="1600" b="1" dirty="0">
                    <a:latin typeface="+mn-lt"/>
                  </a:rPr>
                  <a:t>Characteristics</a:t>
                </a:r>
              </a:p>
            </p:txBody>
          </p:sp>
          <p:cxnSp>
            <p:nvCxnSpPr>
              <p:cNvPr id="18" name="Elbow Connector 17"/>
              <p:cNvCxnSpPr>
                <a:stCxn id="25" idx="2"/>
                <a:endCxn id="22" idx="1"/>
              </p:cNvCxnSpPr>
              <p:nvPr/>
            </p:nvCxnSpPr>
            <p:spPr>
              <a:xfrm rot="16200000" flipH="1">
                <a:off x="1671820" y="4462130"/>
                <a:ext cx="1305947" cy="359119"/>
              </a:xfrm>
              <a:prstGeom prst="bentConnector2">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5400000">
                <a:off x="3419132" y="3827265"/>
                <a:ext cx="854895" cy="830996"/>
              </a:xfrm>
              <a:prstGeom prst="bentConnector3">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cxnSp>
        <p:nvCxnSpPr>
          <p:cNvPr id="33" name="Straight Connector 32"/>
          <p:cNvCxnSpPr/>
          <p:nvPr/>
        </p:nvCxnSpPr>
        <p:spPr>
          <a:xfrm flipH="1">
            <a:off x="228600" y="584165"/>
            <a:ext cx="7848600" cy="0"/>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50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0038" y="762000"/>
            <a:ext cx="8305800" cy="2743200"/>
          </a:xfrm>
        </p:spPr>
        <p:txBody>
          <a:bodyPr>
            <a:normAutofit/>
          </a:bodyPr>
          <a:lstStyle/>
          <a:p>
            <a:pPr>
              <a:spcAft>
                <a:spcPts val="450"/>
              </a:spcAft>
            </a:pPr>
            <a:r>
              <a:rPr lang="en-US" sz="1800" b="1" dirty="0"/>
              <a:t>14.5%</a:t>
            </a:r>
            <a:r>
              <a:rPr lang="en-US" sz="1800" dirty="0"/>
              <a:t> reported a history of suicidal ideation during military service</a:t>
            </a:r>
          </a:p>
          <a:p>
            <a:pPr>
              <a:spcAft>
                <a:spcPts val="450"/>
              </a:spcAft>
            </a:pPr>
            <a:endParaRPr lang="en-US" sz="1800" dirty="0"/>
          </a:p>
          <a:p>
            <a:pPr>
              <a:spcAft>
                <a:spcPts val="450"/>
              </a:spcAft>
            </a:pPr>
            <a:r>
              <a:rPr lang="en-US" sz="1800" b="1" dirty="0"/>
              <a:t>14.6%</a:t>
            </a:r>
            <a:r>
              <a:rPr lang="en-US" sz="1800" dirty="0"/>
              <a:t> of those with a history of suicidal ideation, reported a suicide attempt</a:t>
            </a:r>
          </a:p>
          <a:p>
            <a:endParaRPr lang="en-US" sz="1800" b="1" dirty="0"/>
          </a:p>
          <a:p>
            <a:r>
              <a:rPr lang="en-US" sz="1800" b="1" dirty="0"/>
              <a:t>43.3%</a:t>
            </a:r>
            <a:r>
              <a:rPr lang="en-US" sz="1800" dirty="0"/>
              <a:t> of active duty Service members who reported suicidal ideation or a suicide attempt since joining the military did not talk to anyone</a:t>
            </a:r>
          </a:p>
        </p:txBody>
      </p:sp>
      <p:sp>
        <p:nvSpPr>
          <p:cNvPr id="8" name="TextBox 23"/>
          <p:cNvSpPr txBox="1">
            <a:spLocks noChangeArrowheads="1"/>
          </p:cNvSpPr>
          <p:nvPr/>
        </p:nvSpPr>
        <p:spPr bwMode="auto">
          <a:xfrm>
            <a:off x="152402" y="247218"/>
            <a:ext cx="6553199" cy="438582"/>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 eaLnBrk="1" hangingPunct="1">
              <a:lnSpc>
                <a:spcPts val="2700"/>
              </a:lnSpc>
            </a:pPr>
            <a:r>
              <a:rPr lang="en-US" altLang="en-US" sz="3200" b="1" dirty="0">
                <a:solidFill>
                  <a:schemeClr val="accent1">
                    <a:lumMod val="50000"/>
                  </a:schemeClr>
                </a:solidFill>
                <a:latin typeface="Calibri" pitchFamily="34" charset="0"/>
              </a:rPr>
              <a:t>Frequency of Help-Seeking</a:t>
            </a:r>
          </a:p>
        </p:txBody>
      </p:sp>
      <p:graphicFrame>
        <p:nvGraphicFramePr>
          <p:cNvPr id="3" name="Table 2"/>
          <p:cNvGraphicFramePr>
            <a:graphicFrameLocks noGrp="1"/>
          </p:cNvGraphicFramePr>
          <p:nvPr>
            <p:extLst>
              <p:ext uri="{D42A27DB-BD31-4B8C-83A1-F6EECF244321}">
                <p14:modId xmlns:p14="http://schemas.microsoft.com/office/powerpoint/2010/main" val="1501810948"/>
              </p:ext>
            </p:extLst>
          </p:nvPr>
        </p:nvGraphicFramePr>
        <p:xfrm>
          <a:off x="619124" y="3810000"/>
          <a:ext cx="7772402" cy="1590872"/>
        </p:xfrm>
        <a:graphic>
          <a:graphicData uri="http://schemas.openxmlformats.org/drawingml/2006/table">
            <a:tbl>
              <a:tblPr firstRow="1" firstCol="1" bandRow="1">
                <a:tableStyleId>{5C22544A-7EE6-4342-B048-85BDC9FD1C3A}</a:tableStyleId>
              </a:tblPr>
              <a:tblGrid>
                <a:gridCol w="2895602">
                  <a:extLst>
                    <a:ext uri="{9D8B030D-6E8A-4147-A177-3AD203B41FA5}">
                      <a16:colId xmlns:a16="http://schemas.microsoft.com/office/drawing/2014/main" val="20000"/>
                    </a:ext>
                  </a:extLst>
                </a:gridCol>
                <a:gridCol w="975360">
                  <a:extLst>
                    <a:ext uri="{9D8B030D-6E8A-4147-A177-3AD203B41FA5}">
                      <a16:colId xmlns:a16="http://schemas.microsoft.com/office/drawing/2014/main" val="20001"/>
                    </a:ext>
                  </a:extLst>
                </a:gridCol>
                <a:gridCol w="975360">
                  <a:extLst>
                    <a:ext uri="{9D8B030D-6E8A-4147-A177-3AD203B41FA5}">
                      <a16:colId xmlns:a16="http://schemas.microsoft.com/office/drawing/2014/main" val="20002"/>
                    </a:ext>
                  </a:extLst>
                </a:gridCol>
                <a:gridCol w="975360">
                  <a:extLst>
                    <a:ext uri="{9D8B030D-6E8A-4147-A177-3AD203B41FA5}">
                      <a16:colId xmlns:a16="http://schemas.microsoft.com/office/drawing/2014/main" val="20003"/>
                    </a:ext>
                  </a:extLst>
                </a:gridCol>
                <a:gridCol w="975360">
                  <a:extLst>
                    <a:ext uri="{9D8B030D-6E8A-4147-A177-3AD203B41FA5}">
                      <a16:colId xmlns:a16="http://schemas.microsoft.com/office/drawing/2014/main" val="20004"/>
                    </a:ext>
                  </a:extLst>
                </a:gridCol>
                <a:gridCol w="975360">
                  <a:extLst>
                    <a:ext uri="{9D8B030D-6E8A-4147-A177-3AD203B41FA5}">
                      <a16:colId xmlns:a16="http://schemas.microsoft.com/office/drawing/2014/main" val="20005"/>
                    </a:ext>
                  </a:extLst>
                </a:gridCol>
              </a:tblGrid>
              <a:tr h="0">
                <a:tc>
                  <a:txBody>
                    <a:bodyPr/>
                    <a:lstStyle/>
                    <a:p>
                      <a:pPr marL="0" marR="0" algn="l">
                        <a:spcBef>
                          <a:spcPts val="0"/>
                        </a:spcBef>
                        <a:spcAft>
                          <a:spcPts val="0"/>
                        </a:spcAft>
                      </a:pPr>
                      <a:r>
                        <a:rPr lang="en-US" sz="1400" dirty="0">
                          <a:effectLst/>
                        </a:rPr>
                        <a:t> </a:t>
                      </a:r>
                      <a:endParaRPr lang="en-US" sz="1400" dirty="0">
                        <a:effectLst/>
                        <a:latin typeface="Calibri"/>
                        <a:ea typeface="Calibri"/>
                        <a:cs typeface="Times New Roman"/>
                      </a:endParaRPr>
                    </a:p>
                  </a:txBody>
                  <a:tcPr marL="51435" marR="51435" marT="0" marB="0"/>
                </a:tc>
                <a:tc>
                  <a:txBody>
                    <a:bodyPr/>
                    <a:lstStyle/>
                    <a:p>
                      <a:pPr marL="0" marR="0" algn="ctr">
                        <a:spcBef>
                          <a:spcPts val="0"/>
                        </a:spcBef>
                        <a:spcAft>
                          <a:spcPts val="0"/>
                        </a:spcAft>
                      </a:pPr>
                      <a:r>
                        <a:rPr lang="en-US" sz="1400" dirty="0">
                          <a:effectLst/>
                        </a:rPr>
                        <a:t>Total</a:t>
                      </a:r>
                      <a:endParaRPr lang="en-US" sz="1400" b="1" dirty="0">
                        <a:effectLst/>
                      </a:endParaRPr>
                    </a:p>
                  </a:txBody>
                  <a:tcPr marL="51435" marR="51435" marT="0" marB="0" anchor="ctr"/>
                </a:tc>
                <a:tc>
                  <a:txBody>
                    <a:bodyPr/>
                    <a:lstStyle/>
                    <a:p>
                      <a:pPr marL="0" marR="0" algn="ctr">
                        <a:spcBef>
                          <a:spcPts val="0"/>
                        </a:spcBef>
                        <a:spcAft>
                          <a:spcPts val="0"/>
                        </a:spcAft>
                      </a:pPr>
                      <a:r>
                        <a:rPr lang="en-US" sz="1400" dirty="0">
                          <a:effectLst/>
                        </a:rPr>
                        <a:t>Army</a:t>
                      </a:r>
                      <a:endParaRPr lang="en-US" sz="1400" b="1" dirty="0">
                        <a:effectLst/>
                      </a:endParaRPr>
                    </a:p>
                  </a:txBody>
                  <a:tcPr marL="51435" marR="51435" marT="0" marB="0" anchor="ctr"/>
                </a:tc>
                <a:tc>
                  <a:txBody>
                    <a:bodyPr/>
                    <a:lstStyle/>
                    <a:p>
                      <a:pPr marL="0" marR="0" algn="ctr">
                        <a:spcBef>
                          <a:spcPts val="0"/>
                        </a:spcBef>
                        <a:spcAft>
                          <a:spcPts val="0"/>
                        </a:spcAft>
                      </a:pPr>
                      <a:r>
                        <a:rPr lang="en-US" sz="1400" dirty="0">
                          <a:effectLst/>
                        </a:rPr>
                        <a:t>Navy</a:t>
                      </a:r>
                      <a:endParaRPr lang="en-US" sz="1400" b="1" dirty="0">
                        <a:effectLst/>
                      </a:endParaRPr>
                    </a:p>
                  </a:txBody>
                  <a:tcPr marL="51435" marR="51435" marT="0" marB="0" anchor="ctr"/>
                </a:tc>
                <a:tc>
                  <a:txBody>
                    <a:bodyPr/>
                    <a:lstStyle/>
                    <a:p>
                      <a:pPr marL="0" marR="0" algn="ctr">
                        <a:spcBef>
                          <a:spcPts val="0"/>
                        </a:spcBef>
                        <a:spcAft>
                          <a:spcPts val="0"/>
                        </a:spcAft>
                      </a:pPr>
                      <a:r>
                        <a:rPr lang="en-US" sz="1400" dirty="0">
                          <a:effectLst/>
                        </a:rPr>
                        <a:t>USMC</a:t>
                      </a:r>
                      <a:endParaRPr lang="en-US" sz="1400" b="1" dirty="0">
                        <a:effectLst/>
                      </a:endParaRPr>
                    </a:p>
                  </a:txBody>
                  <a:tcPr marL="51435" marR="51435" marT="0" marB="0" anchor="ctr"/>
                </a:tc>
                <a:tc>
                  <a:txBody>
                    <a:bodyPr/>
                    <a:lstStyle/>
                    <a:p>
                      <a:pPr marL="0" marR="0" algn="ctr">
                        <a:spcBef>
                          <a:spcPts val="0"/>
                        </a:spcBef>
                        <a:spcAft>
                          <a:spcPts val="0"/>
                        </a:spcAft>
                      </a:pPr>
                      <a:r>
                        <a:rPr lang="en-US" sz="1400" dirty="0">
                          <a:effectLst/>
                        </a:rPr>
                        <a:t>USAF</a:t>
                      </a:r>
                      <a:endParaRPr lang="en-US" sz="1400" b="1" dirty="0">
                        <a:effectLst/>
                      </a:endParaRPr>
                    </a:p>
                  </a:txBody>
                  <a:tcPr marL="51435" marR="51435" marT="0" marB="0" anchor="ctr"/>
                </a:tc>
                <a:extLst>
                  <a:ext uri="{0D108BD9-81ED-4DB2-BD59-A6C34878D82A}">
                    <a16:rowId xmlns:a16="http://schemas.microsoft.com/office/drawing/2014/main" val="10000"/>
                  </a:ext>
                </a:extLst>
              </a:tr>
              <a:tr h="291038">
                <a:tc>
                  <a:txBody>
                    <a:bodyPr/>
                    <a:lstStyle/>
                    <a:p>
                      <a:pPr marL="0" marR="0" algn="l">
                        <a:spcBef>
                          <a:spcPts val="0"/>
                        </a:spcBef>
                        <a:spcAft>
                          <a:spcPts val="0"/>
                        </a:spcAft>
                      </a:pPr>
                      <a:r>
                        <a:rPr lang="en-US" sz="1400" dirty="0">
                          <a:effectLst/>
                        </a:rPr>
                        <a:t>Help seeker (%)</a:t>
                      </a:r>
                      <a:endParaRPr lang="en-US" sz="1400" dirty="0">
                        <a:effectLst/>
                        <a:latin typeface="Calibri"/>
                        <a:ea typeface="Calibri"/>
                        <a:cs typeface="Times New Roman"/>
                      </a:endParaRPr>
                    </a:p>
                  </a:txBody>
                  <a:tcPr marL="51435" marR="51435" marT="0" marB="0"/>
                </a:tc>
                <a:tc>
                  <a:txBody>
                    <a:bodyPr/>
                    <a:lstStyle/>
                    <a:p>
                      <a:pPr marL="0" marR="0" algn="ctr">
                        <a:spcBef>
                          <a:spcPts val="0"/>
                        </a:spcBef>
                        <a:spcAft>
                          <a:spcPts val="0"/>
                        </a:spcAft>
                      </a:pPr>
                      <a:r>
                        <a:rPr lang="en-US" sz="1400" dirty="0">
                          <a:effectLst/>
                        </a:rPr>
                        <a:t>56.7</a:t>
                      </a:r>
                      <a:endParaRPr lang="en-US" sz="1400" dirty="0">
                        <a:effectLst/>
                        <a:latin typeface="Calibri"/>
                        <a:ea typeface="Calibri"/>
                        <a:cs typeface="Times New Roman"/>
                      </a:endParaRPr>
                    </a:p>
                  </a:txBody>
                  <a:tcPr marL="51435" marR="51435" marT="0" marB="0" anchor="ctr"/>
                </a:tc>
                <a:tc>
                  <a:txBody>
                    <a:bodyPr/>
                    <a:lstStyle/>
                    <a:p>
                      <a:pPr marL="0" marR="0" algn="ctr">
                        <a:spcBef>
                          <a:spcPts val="0"/>
                        </a:spcBef>
                        <a:spcAft>
                          <a:spcPts val="0"/>
                        </a:spcAft>
                      </a:pPr>
                      <a:r>
                        <a:rPr lang="en-US" sz="1400" dirty="0">
                          <a:effectLst/>
                        </a:rPr>
                        <a:t>60.1</a:t>
                      </a:r>
                      <a:endParaRPr lang="en-US" sz="1400" dirty="0">
                        <a:effectLst/>
                        <a:latin typeface="Calibri"/>
                        <a:ea typeface="Calibri"/>
                        <a:cs typeface="Times New Roman"/>
                      </a:endParaRPr>
                    </a:p>
                  </a:txBody>
                  <a:tcPr marL="51435" marR="51435" marT="0" marB="0" anchor="ctr"/>
                </a:tc>
                <a:tc>
                  <a:txBody>
                    <a:bodyPr/>
                    <a:lstStyle/>
                    <a:p>
                      <a:pPr marL="0" marR="0" algn="ctr">
                        <a:spcBef>
                          <a:spcPts val="0"/>
                        </a:spcBef>
                        <a:spcAft>
                          <a:spcPts val="0"/>
                        </a:spcAft>
                      </a:pPr>
                      <a:r>
                        <a:rPr lang="en-US" sz="1400" dirty="0">
                          <a:effectLst/>
                        </a:rPr>
                        <a:t>52.5</a:t>
                      </a:r>
                      <a:endParaRPr lang="en-US" sz="1400" dirty="0">
                        <a:effectLst/>
                        <a:latin typeface="Calibri"/>
                        <a:ea typeface="Calibri"/>
                        <a:cs typeface="Times New Roman"/>
                      </a:endParaRPr>
                    </a:p>
                  </a:txBody>
                  <a:tcPr marL="51435" marR="51435" marT="0" marB="0" anchor="ctr"/>
                </a:tc>
                <a:tc>
                  <a:txBody>
                    <a:bodyPr/>
                    <a:lstStyle/>
                    <a:p>
                      <a:pPr marL="0" marR="0" algn="ctr">
                        <a:spcBef>
                          <a:spcPts val="0"/>
                        </a:spcBef>
                        <a:spcAft>
                          <a:spcPts val="0"/>
                        </a:spcAft>
                      </a:pPr>
                      <a:r>
                        <a:rPr lang="en-US" sz="1400" dirty="0">
                          <a:effectLst/>
                        </a:rPr>
                        <a:t>51.8</a:t>
                      </a:r>
                      <a:endParaRPr lang="en-US" sz="1400" dirty="0">
                        <a:effectLst/>
                        <a:latin typeface="Calibri"/>
                        <a:ea typeface="Calibri"/>
                        <a:cs typeface="Times New Roman"/>
                      </a:endParaRPr>
                    </a:p>
                  </a:txBody>
                  <a:tcPr marL="51435" marR="51435" marT="0" marB="0" anchor="ctr"/>
                </a:tc>
                <a:tc>
                  <a:txBody>
                    <a:bodyPr/>
                    <a:lstStyle/>
                    <a:p>
                      <a:pPr marL="0" marR="0" algn="ctr">
                        <a:spcBef>
                          <a:spcPts val="0"/>
                        </a:spcBef>
                        <a:spcAft>
                          <a:spcPts val="0"/>
                        </a:spcAft>
                      </a:pPr>
                      <a:r>
                        <a:rPr lang="en-US" sz="1400" dirty="0">
                          <a:effectLst/>
                        </a:rPr>
                        <a:t>60.0</a:t>
                      </a:r>
                      <a:endParaRPr lang="en-US" sz="1400" dirty="0">
                        <a:effectLst/>
                        <a:latin typeface="Calibri"/>
                        <a:ea typeface="Calibri"/>
                        <a:cs typeface="Times New Roman"/>
                      </a:endParaRPr>
                    </a:p>
                  </a:txBody>
                  <a:tcPr marL="51435" marR="51435" marT="0" marB="0" anchor="ctr"/>
                </a:tc>
                <a:extLst>
                  <a:ext uri="{0D108BD9-81ED-4DB2-BD59-A6C34878D82A}">
                    <a16:rowId xmlns:a16="http://schemas.microsoft.com/office/drawing/2014/main" val="10001"/>
                  </a:ext>
                </a:extLst>
              </a:tr>
              <a:tr h="291038">
                <a:tc>
                  <a:txBody>
                    <a:bodyPr/>
                    <a:lstStyle/>
                    <a:p>
                      <a:pPr marL="0" marR="0" algn="l">
                        <a:spcBef>
                          <a:spcPts val="0"/>
                        </a:spcBef>
                        <a:spcAft>
                          <a:spcPts val="0"/>
                        </a:spcAft>
                      </a:pPr>
                      <a:r>
                        <a:rPr lang="en-US" sz="1400" dirty="0">
                          <a:effectLst/>
                        </a:rPr>
                        <a:t>Non-help seeker (%)</a:t>
                      </a:r>
                      <a:endParaRPr lang="en-US" sz="1400" b="1" dirty="0">
                        <a:effectLst/>
                        <a:latin typeface="Calibri"/>
                        <a:ea typeface="Calibri"/>
                        <a:cs typeface="Times New Roman"/>
                      </a:endParaRPr>
                    </a:p>
                  </a:txBody>
                  <a:tcPr marL="51435" marR="51435" marT="0" marB="0"/>
                </a:tc>
                <a:tc>
                  <a:txBody>
                    <a:bodyPr/>
                    <a:lstStyle/>
                    <a:p>
                      <a:pPr marL="0" marR="0" algn="ctr">
                        <a:spcBef>
                          <a:spcPts val="0"/>
                        </a:spcBef>
                        <a:spcAft>
                          <a:spcPts val="0"/>
                        </a:spcAft>
                      </a:pPr>
                      <a:r>
                        <a:rPr lang="en-US" sz="1400" dirty="0">
                          <a:effectLst/>
                        </a:rPr>
                        <a:t>43.3</a:t>
                      </a:r>
                      <a:endParaRPr lang="en-US" sz="1400" b="1" dirty="0">
                        <a:effectLst/>
                        <a:latin typeface="Calibri"/>
                        <a:ea typeface="Calibri"/>
                        <a:cs typeface="Times New Roman"/>
                      </a:endParaRPr>
                    </a:p>
                  </a:txBody>
                  <a:tcPr marL="51435" marR="51435" marT="0" marB="0" anchor="ctr"/>
                </a:tc>
                <a:tc>
                  <a:txBody>
                    <a:bodyPr/>
                    <a:lstStyle/>
                    <a:p>
                      <a:pPr marL="0" marR="0" algn="ctr">
                        <a:spcBef>
                          <a:spcPts val="0"/>
                        </a:spcBef>
                        <a:spcAft>
                          <a:spcPts val="0"/>
                        </a:spcAft>
                      </a:pPr>
                      <a:r>
                        <a:rPr lang="en-US" sz="1400" dirty="0">
                          <a:effectLst/>
                        </a:rPr>
                        <a:t>39.9</a:t>
                      </a:r>
                      <a:endParaRPr lang="en-US" sz="1400" dirty="0">
                        <a:effectLst/>
                        <a:latin typeface="Calibri"/>
                        <a:ea typeface="Calibri"/>
                        <a:cs typeface="Times New Roman"/>
                      </a:endParaRPr>
                    </a:p>
                  </a:txBody>
                  <a:tcPr marL="51435" marR="51435" marT="0" marB="0" anchor="ctr"/>
                </a:tc>
                <a:tc>
                  <a:txBody>
                    <a:bodyPr/>
                    <a:lstStyle/>
                    <a:p>
                      <a:pPr marL="0" marR="0" algn="ctr">
                        <a:spcBef>
                          <a:spcPts val="0"/>
                        </a:spcBef>
                        <a:spcAft>
                          <a:spcPts val="0"/>
                        </a:spcAft>
                      </a:pPr>
                      <a:r>
                        <a:rPr lang="en-US" sz="1400" dirty="0">
                          <a:effectLst/>
                        </a:rPr>
                        <a:t>47.5</a:t>
                      </a:r>
                      <a:endParaRPr lang="en-US" sz="1400" dirty="0">
                        <a:effectLst/>
                        <a:latin typeface="Calibri"/>
                        <a:ea typeface="Calibri"/>
                        <a:cs typeface="Times New Roman"/>
                      </a:endParaRPr>
                    </a:p>
                  </a:txBody>
                  <a:tcPr marL="51435" marR="51435" marT="0" marB="0" anchor="ctr"/>
                </a:tc>
                <a:tc>
                  <a:txBody>
                    <a:bodyPr/>
                    <a:lstStyle/>
                    <a:p>
                      <a:pPr marL="0" marR="0" algn="ctr">
                        <a:spcBef>
                          <a:spcPts val="0"/>
                        </a:spcBef>
                        <a:spcAft>
                          <a:spcPts val="0"/>
                        </a:spcAft>
                      </a:pPr>
                      <a:r>
                        <a:rPr lang="en-US" sz="1400" dirty="0">
                          <a:effectLst/>
                        </a:rPr>
                        <a:t>48.2</a:t>
                      </a:r>
                      <a:endParaRPr lang="en-US" sz="1400" dirty="0">
                        <a:effectLst/>
                        <a:latin typeface="Calibri"/>
                        <a:ea typeface="Calibri"/>
                        <a:cs typeface="Times New Roman"/>
                      </a:endParaRPr>
                    </a:p>
                  </a:txBody>
                  <a:tcPr marL="51435" marR="51435" marT="0" marB="0" anchor="ctr"/>
                </a:tc>
                <a:tc>
                  <a:txBody>
                    <a:bodyPr/>
                    <a:lstStyle/>
                    <a:p>
                      <a:pPr marL="0" marR="0" algn="ctr">
                        <a:spcBef>
                          <a:spcPts val="0"/>
                        </a:spcBef>
                        <a:spcAft>
                          <a:spcPts val="0"/>
                        </a:spcAft>
                      </a:pPr>
                      <a:r>
                        <a:rPr lang="en-US" sz="1400" dirty="0">
                          <a:effectLst/>
                        </a:rPr>
                        <a:t>40.0</a:t>
                      </a:r>
                      <a:endParaRPr lang="en-US" sz="1400" dirty="0">
                        <a:effectLst/>
                        <a:latin typeface="Calibri"/>
                        <a:ea typeface="Calibri"/>
                        <a:cs typeface="Times New Roman"/>
                      </a:endParaRPr>
                    </a:p>
                  </a:txBody>
                  <a:tcPr marL="51435" marR="51435" marT="0" marB="0" anchor="ctr"/>
                </a:tc>
                <a:extLst>
                  <a:ext uri="{0D108BD9-81ED-4DB2-BD59-A6C34878D82A}">
                    <a16:rowId xmlns:a16="http://schemas.microsoft.com/office/drawing/2014/main" val="10002"/>
                  </a:ext>
                </a:extLst>
              </a:tr>
              <a:tr h="156833">
                <a:tc>
                  <a:txBody>
                    <a:bodyPr/>
                    <a:lstStyle/>
                    <a:p>
                      <a:pPr marL="0" marR="0" algn="l">
                        <a:spcBef>
                          <a:spcPts val="0"/>
                        </a:spcBef>
                        <a:spcAft>
                          <a:spcPts val="0"/>
                        </a:spcAft>
                      </a:pPr>
                      <a:endParaRPr lang="en-US" sz="1400" b="1" dirty="0">
                        <a:effectLst/>
                        <a:latin typeface="Calibri"/>
                        <a:ea typeface="Calibri"/>
                        <a:cs typeface="Times New Roman"/>
                      </a:endParaRPr>
                    </a:p>
                  </a:txBody>
                  <a:tcPr marL="51435" marR="51435" marT="0" marB="0"/>
                </a:tc>
                <a:tc>
                  <a:txBody>
                    <a:bodyPr/>
                    <a:lstStyle/>
                    <a:p>
                      <a:pPr marL="0" marR="0" algn="ctr">
                        <a:spcBef>
                          <a:spcPts val="0"/>
                        </a:spcBef>
                        <a:spcAft>
                          <a:spcPts val="0"/>
                        </a:spcAft>
                      </a:pPr>
                      <a:endParaRPr lang="en-US" sz="1400" b="1" dirty="0">
                        <a:effectLst/>
                        <a:latin typeface="Calibri"/>
                        <a:ea typeface="Calibri"/>
                        <a:cs typeface="Times New Roman"/>
                      </a:endParaRPr>
                    </a:p>
                  </a:txBody>
                  <a:tcPr marL="51435" marR="51435" marT="0" marB="0" anchor="ctr"/>
                </a:tc>
                <a:tc>
                  <a:txBody>
                    <a:bodyPr/>
                    <a:lstStyle/>
                    <a:p>
                      <a:pPr marL="0" marR="0" algn="ctr">
                        <a:spcBef>
                          <a:spcPts val="0"/>
                        </a:spcBef>
                        <a:spcAft>
                          <a:spcPts val="0"/>
                        </a:spcAft>
                      </a:pPr>
                      <a:endParaRPr lang="en-US" sz="1400" dirty="0">
                        <a:effectLst/>
                        <a:latin typeface="Calibri"/>
                        <a:ea typeface="Calibri"/>
                        <a:cs typeface="Times New Roman"/>
                      </a:endParaRPr>
                    </a:p>
                  </a:txBody>
                  <a:tcPr marL="51435" marR="51435" marT="0" marB="0" anchor="ctr"/>
                </a:tc>
                <a:tc>
                  <a:txBody>
                    <a:bodyPr/>
                    <a:lstStyle/>
                    <a:p>
                      <a:pPr marL="0" marR="0" algn="ctr">
                        <a:spcBef>
                          <a:spcPts val="0"/>
                        </a:spcBef>
                        <a:spcAft>
                          <a:spcPts val="0"/>
                        </a:spcAft>
                      </a:pPr>
                      <a:endParaRPr lang="en-US" sz="1400" dirty="0">
                        <a:effectLst/>
                        <a:latin typeface="Calibri"/>
                        <a:ea typeface="Calibri"/>
                        <a:cs typeface="Times New Roman"/>
                      </a:endParaRPr>
                    </a:p>
                  </a:txBody>
                  <a:tcPr marL="51435" marR="51435" marT="0" marB="0" anchor="ctr"/>
                </a:tc>
                <a:tc>
                  <a:txBody>
                    <a:bodyPr/>
                    <a:lstStyle/>
                    <a:p>
                      <a:pPr marL="0" marR="0" algn="ctr">
                        <a:spcBef>
                          <a:spcPts val="0"/>
                        </a:spcBef>
                        <a:spcAft>
                          <a:spcPts val="0"/>
                        </a:spcAft>
                      </a:pPr>
                      <a:endParaRPr lang="en-US" sz="1400" dirty="0">
                        <a:effectLst/>
                        <a:latin typeface="Calibri"/>
                        <a:ea typeface="Calibri"/>
                        <a:cs typeface="Times New Roman"/>
                      </a:endParaRPr>
                    </a:p>
                  </a:txBody>
                  <a:tcPr marL="51435" marR="51435" marT="0" marB="0" anchor="ctr"/>
                </a:tc>
                <a:tc>
                  <a:txBody>
                    <a:bodyPr/>
                    <a:lstStyle/>
                    <a:p>
                      <a:pPr marL="0" marR="0" algn="ctr">
                        <a:spcBef>
                          <a:spcPts val="0"/>
                        </a:spcBef>
                        <a:spcAft>
                          <a:spcPts val="0"/>
                        </a:spcAft>
                      </a:pPr>
                      <a:endParaRPr lang="en-US" sz="1400" dirty="0">
                        <a:effectLst/>
                        <a:latin typeface="Calibri"/>
                        <a:ea typeface="Calibri"/>
                        <a:cs typeface="Times New Roman"/>
                      </a:endParaRPr>
                    </a:p>
                  </a:txBody>
                  <a:tcPr marL="51435" marR="51435" marT="0" marB="0" anchor="ctr"/>
                </a:tc>
                <a:extLst>
                  <a:ext uri="{0D108BD9-81ED-4DB2-BD59-A6C34878D82A}">
                    <a16:rowId xmlns:a16="http://schemas.microsoft.com/office/drawing/2014/main" val="10003"/>
                  </a:ext>
                </a:extLst>
              </a:tr>
              <a:tr h="291038">
                <a:tc>
                  <a:txBody>
                    <a:bodyPr/>
                    <a:lstStyle/>
                    <a:p>
                      <a:pPr marL="0" marR="0" algn="r">
                        <a:spcBef>
                          <a:spcPts val="0"/>
                        </a:spcBef>
                        <a:spcAft>
                          <a:spcPts val="0"/>
                        </a:spcAft>
                      </a:pPr>
                      <a:r>
                        <a:rPr lang="en-US" sz="1200" dirty="0">
                          <a:effectLst/>
                        </a:rPr>
                        <a:t> Considered talking to someone (%)</a:t>
                      </a:r>
                      <a:endParaRPr lang="en-US" sz="1200" b="0" dirty="0">
                        <a:effectLst/>
                        <a:latin typeface="Calibri"/>
                        <a:ea typeface="Calibri"/>
                        <a:cs typeface="Times New Roman"/>
                      </a:endParaRPr>
                    </a:p>
                  </a:txBody>
                  <a:tcPr marL="51435" marR="51435" marT="0" marB="0"/>
                </a:tc>
                <a:tc>
                  <a:txBody>
                    <a:bodyPr/>
                    <a:lstStyle/>
                    <a:p>
                      <a:pPr marL="0" marR="0" algn="ctr">
                        <a:spcBef>
                          <a:spcPts val="0"/>
                        </a:spcBef>
                        <a:spcAft>
                          <a:spcPts val="0"/>
                        </a:spcAft>
                      </a:pPr>
                      <a:r>
                        <a:rPr lang="en-US" sz="1400" dirty="0">
                          <a:effectLst/>
                        </a:rPr>
                        <a:t>12.9</a:t>
                      </a:r>
                      <a:endParaRPr lang="en-US" sz="1400" i="1" dirty="0">
                        <a:effectLst/>
                        <a:latin typeface="Calibri"/>
                        <a:ea typeface="Calibri"/>
                        <a:cs typeface="Times New Roman"/>
                      </a:endParaRPr>
                    </a:p>
                  </a:txBody>
                  <a:tcPr marL="51435" marR="51435" marT="0" marB="0" anchor="ctr"/>
                </a:tc>
                <a:tc>
                  <a:txBody>
                    <a:bodyPr/>
                    <a:lstStyle/>
                    <a:p>
                      <a:pPr marL="0" marR="0" algn="ctr">
                        <a:spcBef>
                          <a:spcPts val="0"/>
                        </a:spcBef>
                        <a:spcAft>
                          <a:spcPts val="0"/>
                        </a:spcAft>
                      </a:pPr>
                      <a:r>
                        <a:rPr lang="en-US" sz="1400" dirty="0">
                          <a:effectLst/>
                        </a:rPr>
                        <a:t>13.1</a:t>
                      </a:r>
                      <a:endParaRPr lang="en-US" sz="1400" i="1" dirty="0">
                        <a:effectLst/>
                        <a:latin typeface="Calibri"/>
                        <a:ea typeface="Calibri"/>
                        <a:cs typeface="Times New Roman"/>
                      </a:endParaRPr>
                    </a:p>
                  </a:txBody>
                  <a:tcPr marL="51435" marR="51435" marT="0" marB="0" anchor="ctr"/>
                </a:tc>
                <a:tc>
                  <a:txBody>
                    <a:bodyPr/>
                    <a:lstStyle/>
                    <a:p>
                      <a:pPr marL="0" marR="0" algn="ctr">
                        <a:spcBef>
                          <a:spcPts val="0"/>
                        </a:spcBef>
                        <a:spcAft>
                          <a:spcPts val="0"/>
                        </a:spcAft>
                      </a:pPr>
                      <a:r>
                        <a:rPr lang="en-US" sz="1400" dirty="0">
                          <a:effectLst/>
                        </a:rPr>
                        <a:t>14.4</a:t>
                      </a:r>
                      <a:endParaRPr lang="en-US" sz="1400" i="1" dirty="0">
                        <a:effectLst/>
                        <a:latin typeface="Calibri"/>
                        <a:ea typeface="Calibri"/>
                        <a:cs typeface="Times New Roman"/>
                      </a:endParaRPr>
                    </a:p>
                  </a:txBody>
                  <a:tcPr marL="51435" marR="51435" marT="0" marB="0" anchor="ctr"/>
                </a:tc>
                <a:tc>
                  <a:txBody>
                    <a:bodyPr/>
                    <a:lstStyle/>
                    <a:p>
                      <a:pPr marL="0" marR="0" algn="ctr">
                        <a:spcBef>
                          <a:spcPts val="0"/>
                        </a:spcBef>
                        <a:spcAft>
                          <a:spcPts val="0"/>
                        </a:spcAft>
                      </a:pPr>
                      <a:r>
                        <a:rPr lang="en-US" sz="1400" dirty="0">
                          <a:effectLst/>
                        </a:rPr>
                        <a:t>12.1</a:t>
                      </a:r>
                      <a:endParaRPr lang="en-US" sz="1400" i="1" dirty="0">
                        <a:effectLst/>
                        <a:latin typeface="Calibri"/>
                        <a:ea typeface="Calibri"/>
                        <a:cs typeface="Times New Roman"/>
                      </a:endParaRPr>
                    </a:p>
                  </a:txBody>
                  <a:tcPr marL="51435" marR="51435" marT="0" marB="0" anchor="ctr"/>
                </a:tc>
                <a:tc>
                  <a:txBody>
                    <a:bodyPr/>
                    <a:lstStyle/>
                    <a:p>
                      <a:pPr marL="0" marR="0" algn="ctr">
                        <a:spcBef>
                          <a:spcPts val="0"/>
                        </a:spcBef>
                        <a:spcAft>
                          <a:spcPts val="0"/>
                        </a:spcAft>
                      </a:pPr>
                      <a:r>
                        <a:rPr lang="en-US" sz="1400" dirty="0">
                          <a:effectLst/>
                        </a:rPr>
                        <a:t>10.5</a:t>
                      </a:r>
                      <a:endParaRPr lang="en-US" sz="1400" i="1" dirty="0">
                        <a:effectLst/>
                        <a:latin typeface="Calibri"/>
                        <a:ea typeface="Calibri"/>
                        <a:cs typeface="Times New Roman"/>
                      </a:endParaRPr>
                    </a:p>
                  </a:txBody>
                  <a:tcPr marL="51435" marR="51435" marT="0" marB="0" anchor="ctr"/>
                </a:tc>
                <a:extLst>
                  <a:ext uri="{0D108BD9-81ED-4DB2-BD59-A6C34878D82A}">
                    <a16:rowId xmlns:a16="http://schemas.microsoft.com/office/drawing/2014/main" val="10004"/>
                  </a:ext>
                </a:extLst>
              </a:tr>
              <a:tr h="291038">
                <a:tc>
                  <a:txBody>
                    <a:bodyPr/>
                    <a:lstStyle/>
                    <a:p>
                      <a:pPr marL="0" marR="0" algn="r">
                        <a:spcBef>
                          <a:spcPts val="0"/>
                        </a:spcBef>
                        <a:spcAft>
                          <a:spcPts val="0"/>
                        </a:spcAft>
                      </a:pPr>
                      <a:r>
                        <a:rPr lang="en-US" sz="1200" dirty="0">
                          <a:effectLst/>
                        </a:rPr>
                        <a:t>Never considered</a:t>
                      </a:r>
                      <a:r>
                        <a:rPr lang="en-US" sz="1200" baseline="0" dirty="0">
                          <a:effectLst/>
                        </a:rPr>
                        <a:t> </a:t>
                      </a:r>
                      <a:r>
                        <a:rPr lang="en-US" sz="1200" dirty="0">
                          <a:effectLst/>
                        </a:rPr>
                        <a:t>talking to someone (%)</a:t>
                      </a:r>
                      <a:endParaRPr lang="en-US" sz="1200" b="0" dirty="0">
                        <a:effectLst/>
                        <a:latin typeface="Calibri"/>
                        <a:ea typeface="Calibri"/>
                        <a:cs typeface="Times New Roman"/>
                      </a:endParaRPr>
                    </a:p>
                  </a:txBody>
                  <a:tcPr marL="51435" marR="51435" marT="0" marB="0"/>
                </a:tc>
                <a:tc>
                  <a:txBody>
                    <a:bodyPr/>
                    <a:lstStyle/>
                    <a:p>
                      <a:pPr marL="0" marR="0" algn="ctr">
                        <a:spcBef>
                          <a:spcPts val="0"/>
                        </a:spcBef>
                        <a:spcAft>
                          <a:spcPts val="0"/>
                        </a:spcAft>
                      </a:pPr>
                      <a:r>
                        <a:rPr lang="en-US" sz="1400" dirty="0">
                          <a:effectLst/>
                        </a:rPr>
                        <a:t>30.4</a:t>
                      </a:r>
                      <a:endParaRPr lang="en-US" sz="1400" i="1" dirty="0">
                        <a:effectLst/>
                        <a:latin typeface="Calibri"/>
                        <a:ea typeface="Calibri"/>
                        <a:cs typeface="Times New Roman"/>
                      </a:endParaRPr>
                    </a:p>
                  </a:txBody>
                  <a:tcPr marL="51435" marR="51435" marT="0" marB="0" anchor="ctr"/>
                </a:tc>
                <a:tc>
                  <a:txBody>
                    <a:bodyPr/>
                    <a:lstStyle/>
                    <a:p>
                      <a:pPr marL="0" marR="0" algn="ctr">
                        <a:spcBef>
                          <a:spcPts val="0"/>
                        </a:spcBef>
                        <a:spcAft>
                          <a:spcPts val="0"/>
                        </a:spcAft>
                      </a:pPr>
                      <a:r>
                        <a:rPr lang="en-US" sz="1400" dirty="0">
                          <a:effectLst/>
                        </a:rPr>
                        <a:t>26.8</a:t>
                      </a:r>
                      <a:endParaRPr lang="en-US" sz="1400" i="1" dirty="0">
                        <a:effectLst/>
                        <a:latin typeface="Calibri"/>
                        <a:ea typeface="Calibri"/>
                        <a:cs typeface="Times New Roman"/>
                      </a:endParaRPr>
                    </a:p>
                  </a:txBody>
                  <a:tcPr marL="51435" marR="51435" marT="0" marB="0" anchor="ctr"/>
                </a:tc>
                <a:tc>
                  <a:txBody>
                    <a:bodyPr/>
                    <a:lstStyle/>
                    <a:p>
                      <a:pPr marL="0" marR="0" algn="ctr">
                        <a:spcBef>
                          <a:spcPts val="0"/>
                        </a:spcBef>
                        <a:spcAft>
                          <a:spcPts val="0"/>
                        </a:spcAft>
                      </a:pPr>
                      <a:r>
                        <a:rPr lang="en-US" sz="1400" dirty="0">
                          <a:effectLst/>
                        </a:rPr>
                        <a:t>33.1</a:t>
                      </a:r>
                      <a:endParaRPr lang="en-US" sz="1400" i="1" dirty="0">
                        <a:effectLst/>
                        <a:latin typeface="Calibri"/>
                        <a:ea typeface="Calibri"/>
                        <a:cs typeface="Times New Roman"/>
                      </a:endParaRPr>
                    </a:p>
                  </a:txBody>
                  <a:tcPr marL="51435" marR="51435" marT="0" marB="0" anchor="ctr"/>
                </a:tc>
                <a:tc>
                  <a:txBody>
                    <a:bodyPr/>
                    <a:lstStyle/>
                    <a:p>
                      <a:pPr marL="0" marR="0" algn="ctr">
                        <a:spcBef>
                          <a:spcPts val="0"/>
                        </a:spcBef>
                        <a:spcAft>
                          <a:spcPts val="0"/>
                        </a:spcAft>
                      </a:pPr>
                      <a:r>
                        <a:rPr lang="en-US" sz="1400" dirty="0">
                          <a:effectLst/>
                        </a:rPr>
                        <a:t>36.1</a:t>
                      </a:r>
                      <a:endParaRPr lang="en-US" sz="1400" i="1" dirty="0">
                        <a:effectLst/>
                        <a:latin typeface="Calibri"/>
                        <a:ea typeface="Calibri"/>
                        <a:cs typeface="Times New Roman"/>
                      </a:endParaRPr>
                    </a:p>
                  </a:txBody>
                  <a:tcPr marL="51435" marR="51435" marT="0" marB="0" anchor="ctr"/>
                </a:tc>
                <a:tc>
                  <a:txBody>
                    <a:bodyPr/>
                    <a:lstStyle/>
                    <a:p>
                      <a:pPr marL="0" marR="0" algn="ctr">
                        <a:spcBef>
                          <a:spcPts val="0"/>
                        </a:spcBef>
                        <a:spcAft>
                          <a:spcPts val="0"/>
                        </a:spcAft>
                      </a:pPr>
                      <a:r>
                        <a:rPr lang="en-US" sz="1400" dirty="0">
                          <a:effectLst/>
                        </a:rPr>
                        <a:t>29.4</a:t>
                      </a:r>
                      <a:endParaRPr lang="en-US" sz="1400" i="1" dirty="0">
                        <a:effectLst/>
                        <a:latin typeface="Calibri"/>
                        <a:ea typeface="Calibri"/>
                        <a:cs typeface="Times New Roman"/>
                      </a:endParaRPr>
                    </a:p>
                  </a:txBody>
                  <a:tcPr marL="51435" marR="51435" marT="0" marB="0" anchor="ctr"/>
                </a:tc>
                <a:extLst>
                  <a:ext uri="{0D108BD9-81ED-4DB2-BD59-A6C34878D82A}">
                    <a16:rowId xmlns:a16="http://schemas.microsoft.com/office/drawing/2014/main" val="10005"/>
                  </a:ext>
                </a:extLst>
              </a:tr>
            </a:tbl>
          </a:graphicData>
        </a:graphic>
      </p:graphicFrame>
      <p:sp>
        <p:nvSpPr>
          <p:cNvPr id="9" name="Rectangle 8"/>
          <p:cNvSpPr/>
          <p:nvPr/>
        </p:nvSpPr>
        <p:spPr>
          <a:xfrm>
            <a:off x="609600" y="5400873"/>
            <a:ext cx="6492483" cy="265457"/>
          </a:xfrm>
          <a:prstGeom prst="rect">
            <a:avLst/>
          </a:prstGeom>
        </p:spPr>
        <p:txBody>
          <a:bodyPr wrap="none">
            <a:spAutoFit/>
          </a:bodyPr>
          <a:lstStyle/>
          <a:p>
            <a:pPr>
              <a:defRPr/>
            </a:pPr>
            <a:r>
              <a:rPr lang="en-US" sz="1125" i="1" dirty="0"/>
              <a:t>Note</a:t>
            </a:r>
            <a:r>
              <a:rPr lang="en-US" sz="1125" dirty="0"/>
              <a:t>. Data weighted for sample selection probability, nonresponse, and population characteristics. </a:t>
            </a:r>
          </a:p>
        </p:txBody>
      </p:sp>
      <p:cxnSp>
        <p:nvCxnSpPr>
          <p:cNvPr id="11" name="Straight Connector 10"/>
          <p:cNvCxnSpPr/>
          <p:nvPr/>
        </p:nvCxnSpPr>
        <p:spPr>
          <a:xfrm flipH="1">
            <a:off x="228600" y="645573"/>
            <a:ext cx="7848600" cy="0"/>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055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txBox="1">
            <a:spLocks/>
          </p:cNvSpPr>
          <p:nvPr/>
        </p:nvSpPr>
        <p:spPr>
          <a:xfrm>
            <a:off x="228600" y="838200"/>
            <a:ext cx="8001000" cy="2400300"/>
          </a:xfrm>
          <a:prstGeom prst="rect">
            <a:avLst/>
          </a:prstGeom>
          <a:noFill/>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950" dirty="0">
                <a:solidFill>
                  <a:schemeClr val="tx1"/>
                </a:solidFill>
              </a:rPr>
              <a:t>The most commonly endorsed barriers include: </a:t>
            </a:r>
          </a:p>
          <a:p>
            <a:pPr marL="0" indent="0">
              <a:buNone/>
            </a:pPr>
            <a:endParaRPr lang="en-US" sz="1950" dirty="0">
              <a:solidFill>
                <a:schemeClr val="tx1"/>
              </a:solidFill>
            </a:endParaRPr>
          </a:p>
          <a:p>
            <a:pPr lvl="1">
              <a:buFont typeface="Arial" panose="020B0604020202020204" pitchFamily="34" charset="0"/>
              <a:buChar char="•"/>
            </a:pPr>
            <a:r>
              <a:rPr lang="en-US" sz="1800" dirty="0">
                <a:solidFill>
                  <a:schemeClr val="tx1"/>
                </a:solidFill>
              </a:rPr>
              <a:t>Negative impact to career or progress</a:t>
            </a:r>
          </a:p>
          <a:p>
            <a:pPr lvl="1">
              <a:buFont typeface="Arial" panose="020B0604020202020204" pitchFamily="34" charset="0"/>
              <a:buChar char="•"/>
            </a:pPr>
            <a:r>
              <a:rPr lang="en-US" sz="1800" dirty="0">
                <a:solidFill>
                  <a:schemeClr val="tx1"/>
                </a:solidFill>
              </a:rPr>
              <a:t>Loss of privacy/confidentiality</a:t>
            </a:r>
          </a:p>
          <a:p>
            <a:pPr lvl="1">
              <a:buFont typeface="Arial" panose="020B0604020202020204" pitchFamily="34" charset="0"/>
              <a:buChar char="•"/>
            </a:pPr>
            <a:r>
              <a:rPr lang="en-US" sz="1800" dirty="0">
                <a:solidFill>
                  <a:schemeClr val="tx1"/>
                </a:solidFill>
              </a:rPr>
              <a:t>Fear of being perceived as “broken” by chain of command or peers</a:t>
            </a:r>
            <a:r>
              <a:rPr lang="en-US" sz="1800" b="1" dirty="0">
                <a:solidFill>
                  <a:schemeClr val="tx1"/>
                </a:solidFill>
              </a:rPr>
              <a:t> </a:t>
            </a:r>
            <a:endParaRPr lang="en-US" sz="1800" dirty="0">
              <a:solidFill>
                <a:schemeClr val="tx1"/>
              </a:solidFill>
            </a:endParaRPr>
          </a:p>
        </p:txBody>
      </p:sp>
      <p:sp>
        <p:nvSpPr>
          <p:cNvPr id="10" name="TextBox 23"/>
          <p:cNvSpPr txBox="1">
            <a:spLocks noChangeArrowheads="1"/>
          </p:cNvSpPr>
          <p:nvPr/>
        </p:nvSpPr>
        <p:spPr bwMode="auto">
          <a:xfrm>
            <a:off x="152402" y="228600"/>
            <a:ext cx="6324599" cy="438582"/>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 eaLnBrk="1" hangingPunct="1">
              <a:lnSpc>
                <a:spcPts val="2700"/>
              </a:lnSpc>
            </a:pPr>
            <a:r>
              <a:rPr lang="en-US" altLang="en-US" sz="3200" b="1" dirty="0">
                <a:solidFill>
                  <a:schemeClr val="accent1">
                    <a:lumMod val="50000"/>
                  </a:schemeClr>
                </a:solidFill>
                <a:latin typeface="Calibri" pitchFamily="34" charset="0"/>
              </a:rPr>
              <a:t>Barriers to Care</a:t>
            </a:r>
          </a:p>
        </p:txBody>
      </p:sp>
      <p:graphicFrame>
        <p:nvGraphicFramePr>
          <p:cNvPr id="12" name="Chart 11"/>
          <p:cNvGraphicFramePr>
            <a:graphicFrameLocks/>
          </p:cNvGraphicFramePr>
          <p:nvPr>
            <p:extLst>
              <p:ext uri="{D42A27DB-BD31-4B8C-83A1-F6EECF244321}">
                <p14:modId xmlns:p14="http://schemas.microsoft.com/office/powerpoint/2010/main" val="1909256633"/>
              </p:ext>
            </p:extLst>
          </p:nvPr>
        </p:nvGraphicFramePr>
        <p:xfrm>
          <a:off x="685800" y="2819400"/>
          <a:ext cx="7924800" cy="3499977"/>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p:cNvCxnSpPr/>
          <p:nvPr/>
        </p:nvCxnSpPr>
        <p:spPr>
          <a:xfrm flipH="1">
            <a:off x="228600" y="641746"/>
            <a:ext cx="7848600" cy="0"/>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713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229600" cy="4705350"/>
          </a:xfrm>
        </p:spPr>
        <p:txBody>
          <a:bodyPr>
            <a:normAutofit/>
          </a:bodyPr>
          <a:lstStyle/>
          <a:p>
            <a:pPr marL="0" indent="0">
              <a:buNone/>
            </a:pPr>
            <a:r>
              <a:rPr lang="en-US" sz="1800" dirty="0"/>
              <a:t>Results of </a:t>
            </a:r>
            <a:r>
              <a:rPr lang="en-US" sz="1800" u="sng" dirty="0"/>
              <a:t>bivariate analyses</a:t>
            </a:r>
            <a:r>
              <a:rPr lang="en-US" sz="1800" dirty="0"/>
              <a:t> showing statistically significant differences between help seekers and non-help seekers:</a:t>
            </a:r>
          </a:p>
        </p:txBody>
      </p:sp>
      <p:graphicFrame>
        <p:nvGraphicFramePr>
          <p:cNvPr id="3" name="Table 2"/>
          <p:cNvGraphicFramePr>
            <a:graphicFrameLocks noGrp="1"/>
          </p:cNvGraphicFramePr>
          <p:nvPr>
            <p:extLst>
              <p:ext uri="{D42A27DB-BD31-4B8C-83A1-F6EECF244321}">
                <p14:modId xmlns:p14="http://schemas.microsoft.com/office/powerpoint/2010/main" val="1927882020"/>
              </p:ext>
            </p:extLst>
          </p:nvPr>
        </p:nvGraphicFramePr>
        <p:xfrm>
          <a:off x="457200" y="1981204"/>
          <a:ext cx="8229599" cy="3434329"/>
        </p:xfrm>
        <a:graphic>
          <a:graphicData uri="http://schemas.openxmlformats.org/drawingml/2006/table">
            <a:tbl>
              <a:tblPr firstRow="1" firstCol="1" bandRow="1">
                <a:tableStyleId>{5C22544A-7EE6-4342-B048-85BDC9FD1C3A}</a:tableStyleId>
              </a:tblPr>
              <a:tblGrid>
                <a:gridCol w="3359020">
                  <a:extLst>
                    <a:ext uri="{9D8B030D-6E8A-4147-A177-3AD203B41FA5}">
                      <a16:colId xmlns:a16="http://schemas.microsoft.com/office/drawing/2014/main" val="20000"/>
                    </a:ext>
                  </a:extLst>
                </a:gridCol>
                <a:gridCol w="1427584">
                  <a:extLst>
                    <a:ext uri="{9D8B030D-6E8A-4147-A177-3AD203B41FA5}">
                      <a16:colId xmlns:a16="http://schemas.microsoft.com/office/drawing/2014/main" val="20001"/>
                    </a:ext>
                  </a:extLst>
                </a:gridCol>
                <a:gridCol w="1343607">
                  <a:extLst>
                    <a:ext uri="{9D8B030D-6E8A-4147-A177-3AD203B41FA5}">
                      <a16:colId xmlns:a16="http://schemas.microsoft.com/office/drawing/2014/main" val="20002"/>
                    </a:ext>
                  </a:extLst>
                </a:gridCol>
                <a:gridCol w="1343607">
                  <a:extLst>
                    <a:ext uri="{9D8B030D-6E8A-4147-A177-3AD203B41FA5}">
                      <a16:colId xmlns:a16="http://schemas.microsoft.com/office/drawing/2014/main" val="20003"/>
                    </a:ext>
                  </a:extLst>
                </a:gridCol>
                <a:gridCol w="755781">
                  <a:extLst>
                    <a:ext uri="{9D8B030D-6E8A-4147-A177-3AD203B41FA5}">
                      <a16:colId xmlns:a16="http://schemas.microsoft.com/office/drawing/2014/main" val="20004"/>
                    </a:ext>
                  </a:extLst>
                </a:gridCol>
              </a:tblGrid>
              <a:tr h="299854">
                <a:tc>
                  <a:txBody>
                    <a:bodyPr/>
                    <a:lstStyle/>
                    <a:p>
                      <a:pPr marL="0" marR="0">
                        <a:lnSpc>
                          <a:spcPct val="100000"/>
                        </a:lnSpc>
                        <a:spcBef>
                          <a:spcPts val="0"/>
                        </a:spcBef>
                        <a:spcAft>
                          <a:spcPts val="0"/>
                        </a:spcAft>
                      </a:pPr>
                      <a:endParaRPr lang="en-US" sz="1400" b="1" kern="1200" dirty="0">
                        <a:solidFill>
                          <a:schemeClr val="lt1"/>
                        </a:solidFill>
                        <a:effectLst/>
                        <a:latin typeface="+mn-lt"/>
                        <a:ea typeface="+mn-ea"/>
                        <a:cs typeface="+mn-cs"/>
                      </a:endParaRPr>
                    </a:p>
                  </a:txBody>
                  <a:tcPr marL="54769" marR="54769" marT="0" marB="0"/>
                </a:tc>
                <a:tc>
                  <a:txBody>
                    <a:bodyPr/>
                    <a:lstStyle/>
                    <a:p>
                      <a:pPr marL="0" marR="0" algn="ctr">
                        <a:lnSpc>
                          <a:spcPct val="100000"/>
                        </a:lnSpc>
                        <a:spcBef>
                          <a:spcPts val="0"/>
                        </a:spcBef>
                        <a:spcAft>
                          <a:spcPts val="0"/>
                        </a:spcAft>
                      </a:pPr>
                      <a:r>
                        <a:rPr lang="en-US" sz="1400" dirty="0">
                          <a:effectLst/>
                          <a:latin typeface="+mn-lt"/>
                        </a:rPr>
                        <a:t>Help</a:t>
                      </a:r>
                      <a:r>
                        <a:rPr lang="en-US" sz="1400" baseline="0" dirty="0">
                          <a:effectLst/>
                          <a:latin typeface="+mn-lt"/>
                        </a:rPr>
                        <a:t>-Seeker</a:t>
                      </a:r>
                      <a:endParaRPr lang="en-US" sz="1400" b="1" dirty="0">
                        <a:solidFill>
                          <a:schemeClr val="bg1"/>
                        </a:solidFill>
                        <a:effectLst/>
                        <a:latin typeface="+mn-lt"/>
                      </a:endParaRPr>
                    </a:p>
                  </a:txBody>
                  <a:tcPr marL="54769" marR="54769" marT="0" marB="0" anchor="b"/>
                </a:tc>
                <a:tc gridSpan="2">
                  <a:txBody>
                    <a:bodyPr/>
                    <a:lstStyle/>
                    <a:p>
                      <a:pPr marL="0" marR="0" algn="ctr">
                        <a:lnSpc>
                          <a:spcPct val="100000"/>
                        </a:lnSpc>
                        <a:spcBef>
                          <a:spcPts val="0"/>
                        </a:spcBef>
                        <a:spcAft>
                          <a:spcPts val="0"/>
                        </a:spcAft>
                      </a:pPr>
                      <a:r>
                        <a:rPr lang="en-US" sz="1400" dirty="0">
                          <a:effectLst/>
                          <a:latin typeface="+mn-lt"/>
                        </a:rPr>
                        <a:t>Non-Help-Seekers</a:t>
                      </a:r>
                      <a:endParaRPr lang="en-US" sz="1400" b="1" dirty="0">
                        <a:solidFill>
                          <a:schemeClr val="bg1"/>
                        </a:solidFill>
                        <a:effectLst/>
                        <a:latin typeface="+mn-lt"/>
                      </a:endParaRPr>
                    </a:p>
                  </a:txBody>
                  <a:tcPr marL="54769" marR="54769" marT="0" marB="0" anchor="b"/>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30000" dirty="0">
                          <a:effectLst/>
                          <a:latin typeface="+mn-lt"/>
                        </a:rPr>
                        <a:t> </a:t>
                      </a:r>
                      <a:r>
                        <a:rPr lang="en-US" sz="1400" dirty="0">
                          <a:effectLst/>
                          <a:latin typeface="+mn-lt"/>
                        </a:rPr>
                        <a:t>χ</a:t>
                      </a:r>
                      <a:r>
                        <a:rPr lang="en-US" sz="1400" baseline="30000" dirty="0">
                          <a:effectLst/>
                          <a:latin typeface="+mn-lt"/>
                        </a:rPr>
                        <a:t>2</a:t>
                      </a:r>
                      <a:r>
                        <a:rPr lang="en-US" sz="1400" kern="1200" dirty="0">
                          <a:effectLst/>
                          <a:latin typeface="+mn-lt"/>
                        </a:rPr>
                        <a:t>/F</a:t>
                      </a:r>
                      <a:endParaRPr lang="en-US" sz="1400" b="1" i="1" dirty="0">
                        <a:solidFill>
                          <a:schemeClr val="bg1"/>
                        </a:solidFill>
                        <a:effectLst/>
                        <a:latin typeface="+mn-lt"/>
                        <a:ea typeface="Calibri"/>
                        <a:cs typeface="Times New Roman"/>
                      </a:endParaRPr>
                    </a:p>
                  </a:txBody>
                  <a:tcPr marL="54769" marR="54769" marT="0" marB="0" anchor="b"/>
                </a:tc>
                <a:extLst>
                  <a:ext uri="{0D108BD9-81ED-4DB2-BD59-A6C34878D82A}">
                    <a16:rowId xmlns:a16="http://schemas.microsoft.com/office/drawing/2014/main" val="10000"/>
                  </a:ext>
                </a:extLst>
              </a:tr>
              <a:tr h="447783">
                <a:tc>
                  <a:txBody>
                    <a:bodyPr/>
                    <a:lstStyle/>
                    <a:p>
                      <a:pPr marL="0" marR="0">
                        <a:lnSpc>
                          <a:spcPct val="100000"/>
                        </a:lnSpc>
                        <a:spcBef>
                          <a:spcPts val="0"/>
                        </a:spcBef>
                        <a:spcAft>
                          <a:spcPts val="800"/>
                        </a:spcAft>
                      </a:pPr>
                      <a:endParaRPr lang="en-US" sz="1400" dirty="0">
                        <a:solidFill>
                          <a:schemeClr val="bg1"/>
                        </a:solidFill>
                        <a:effectLst/>
                        <a:latin typeface="+mn-lt"/>
                        <a:ea typeface="Calibri"/>
                        <a:cs typeface="Times New Roman"/>
                      </a:endParaRPr>
                    </a:p>
                  </a:txBody>
                  <a:tcPr marL="54769" marR="54769" marT="0" marB="0"/>
                </a:tc>
                <a:tc>
                  <a:txBody>
                    <a:bodyPr/>
                    <a:lstStyle/>
                    <a:p>
                      <a:endParaRPr lang="en-US" dirty="0"/>
                    </a:p>
                  </a:txBody>
                  <a:tcPr marL="54769" marR="54769" marT="0" marB="0">
                    <a:solidFill>
                      <a:schemeClr val="accent1">
                        <a:lumMod val="60000"/>
                        <a:lumOff val="40000"/>
                      </a:schemeClr>
                    </a:solidFill>
                  </a:tcPr>
                </a:tc>
                <a:tc>
                  <a:txBody>
                    <a:bodyPr/>
                    <a:lstStyle/>
                    <a:p>
                      <a:pPr marL="0" marR="0" algn="ctr">
                        <a:lnSpc>
                          <a:spcPct val="100000"/>
                        </a:lnSpc>
                        <a:spcBef>
                          <a:spcPts val="0"/>
                        </a:spcBef>
                        <a:spcAft>
                          <a:spcPts val="800"/>
                        </a:spcAft>
                      </a:pPr>
                      <a:r>
                        <a:rPr lang="en-US" sz="1400" b="1" dirty="0">
                          <a:solidFill>
                            <a:schemeClr val="bg1"/>
                          </a:solidFill>
                          <a:effectLst/>
                          <a:latin typeface="+mn-lt"/>
                        </a:rPr>
                        <a:t>Considered</a:t>
                      </a:r>
                      <a:endParaRPr lang="en-US" sz="1400" b="1" i="0" dirty="0">
                        <a:solidFill>
                          <a:schemeClr val="bg1"/>
                        </a:solidFill>
                        <a:effectLst/>
                        <a:latin typeface="+mn-lt"/>
                        <a:ea typeface="Calibri"/>
                        <a:cs typeface="Times New Roman"/>
                      </a:endParaRPr>
                    </a:p>
                  </a:txBody>
                  <a:tcPr marL="54769" marR="54769" marT="0" marB="0" anchor="b">
                    <a:solidFill>
                      <a:schemeClr val="accent1">
                        <a:lumMod val="60000"/>
                        <a:lumOff val="40000"/>
                      </a:schemeClr>
                    </a:solidFill>
                  </a:tcPr>
                </a:tc>
                <a:tc>
                  <a:txBody>
                    <a:bodyPr/>
                    <a:lstStyle/>
                    <a:p>
                      <a:pPr marL="0" marR="0" algn="ctr">
                        <a:lnSpc>
                          <a:spcPct val="100000"/>
                        </a:lnSpc>
                        <a:spcBef>
                          <a:spcPts val="0"/>
                        </a:spcBef>
                        <a:spcAft>
                          <a:spcPts val="800"/>
                        </a:spcAft>
                      </a:pPr>
                      <a:r>
                        <a:rPr lang="en-US" sz="1400" b="1" dirty="0">
                          <a:solidFill>
                            <a:schemeClr val="bg1"/>
                          </a:solidFill>
                          <a:effectLst/>
                          <a:latin typeface="+mn-lt"/>
                        </a:rPr>
                        <a:t>Never Considered</a:t>
                      </a:r>
                      <a:endParaRPr lang="en-US" sz="1400" b="1" i="0" dirty="0">
                        <a:solidFill>
                          <a:schemeClr val="bg1"/>
                        </a:solidFill>
                        <a:effectLst/>
                        <a:latin typeface="+mn-lt"/>
                        <a:ea typeface="Calibri"/>
                        <a:cs typeface="Times New Roman"/>
                      </a:endParaRPr>
                    </a:p>
                  </a:txBody>
                  <a:tcPr marL="54769" marR="54769" marT="0" marB="0">
                    <a:solidFill>
                      <a:schemeClr val="accent1">
                        <a:lumMod val="60000"/>
                        <a:lumOff val="40000"/>
                      </a:schemeClr>
                    </a:solidFill>
                  </a:tcPr>
                </a:tc>
                <a:tc>
                  <a:txBody>
                    <a:bodyPr/>
                    <a:lstStyle/>
                    <a:p>
                      <a:endParaRPr lang="en-US"/>
                    </a:p>
                  </a:txBody>
                  <a:tcPr marL="54769" marR="54769" marT="0" marB="0">
                    <a:solidFill>
                      <a:schemeClr val="accent1">
                        <a:lumMod val="60000"/>
                        <a:lumOff val="40000"/>
                      </a:schemeClr>
                    </a:solidFill>
                  </a:tcPr>
                </a:tc>
                <a:extLst>
                  <a:ext uri="{0D108BD9-81ED-4DB2-BD59-A6C34878D82A}">
                    <a16:rowId xmlns:a16="http://schemas.microsoft.com/office/drawing/2014/main" val="10001"/>
                  </a:ext>
                </a:extLst>
              </a:tr>
              <a:tr h="223891">
                <a:tc gridSpan="5">
                  <a:txBody>
                    <a:bodyPr/>
                    <a:lstStyle/>
                    <a:p>
                      <a:pPr marL="0" marR="0">
                        <a:lnSpc>
                          <a:spcPct val="100000"/>
                        </a:lnSpc>
                        <a:spcBef>
                          <a:spcPts val="0"/>
                        </a:spcBef>
                        <a:spcAft>
                          <a:spcPts val="800"/>
                        </a:spcAft>
                      </a:pPr>
                      <a:r>
                        <a:rPr lang="en-US" sz="1400" u="sng" dirty="0">
                          <a:effectLst/>
                          <a:latin typeface="+mn-lt"/>
                        </a:rPr>
                        <a:t>Individual factors</a:t>
                      </a:r>
                      <a:r>
                        <a:rPr lang="en-US" sz="1400" dirty="0">
                          <a:effectLst/>
                          <a:latin typeface="+mn-lt"/>
                        </a:rPr>
                        <a:t>  (%)</a:t>
                      </a:r>
                      <a:endParaRPr lang="en-US" sz="1400" dirty="0">
                        <a:solidFill>
                          <a:schemeClr val="bg1"/>
                        </a:solidFill>
                        <a:effectLst/>
                        <a:latin typeface="+mn-lt"/>
                        <a:ea typeface="Calibri"/>
                        <a:cs typeface="Times New Roman"/>
                      </a:endParaRPr>
                    </a:p>
                  </a:txBody>
                  <a:tcPr marL="54769" marR="5476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23891">
                <a:tc>
                  <a:txBody>
                    <a:bodyPr/>
                    <a:lstStyle/>
                    <a:p>
                      <a:pPr marL="0" marR="0">
                        <a:lnSpc>
                          <a:spcPct val="100000"/>
                        </a:lnSpc>
                        <a:spcBef>
                          <a:spcPts val="0"/>
                        </a:spcBef>
                        <a:spcAft>
                          <a:spcPts val="800"/>
                        </a:spcAft>
                      </a:pPr>
                      <a:r>
                        <a:rPr lang="en-US" sz="1400" dirty="0">
                          <a:effectLst/>
                          <a:latin typeface="+mn-lt"/>
                        </a:rPr>
                        <a:t>     Sex</a:t>
                      </a:r>
                      <a:endParaRPr lang="en-US" sz="1400" dirty="0">
                        <a:solidFill>
                          <a:schemeClr val="bg1"/>
                        </a:solidFill>
                        <a:effectLst/>
                        <a:latin typeface="+mn-lt"/>
                        <a:ea typeface="Calibri"/>
                        <a:cs typeface="Times New Roman"/>
                      </a:endParaRPr>
                    </a:p>
                  </a:txBody>
                  <a:tcPr marL="54769" marR="54769" marT="0" marB="0"/>
                </a:tc>
                <a:tc>
                  <a:txBody>
                    <a:bodyPr/>
                    <a:lstStyle/>
                    <a:p>
                      <a:pPr marL="0" marR="0">
                        <a:lnSpc>
                          <a:spcPct val="100000"/>
                        </a:lnSpc>
                        <a:spcBef>
                          <a:spcPts val="0"/>
                        </a:spcBef>
                        <a:spcAft>
                          <a:spcPts val="800"/>
                        </a:spcAft>
                      </a:pPr>
                      <a:r>
                        <a:rPr lang="en-US" sz="1400" dirty="0">
                          <a:effectLst/>
                          <a:latin typeface="+mn-lt"/>
                        </a:rPr>
                        <a:t> </a:t>
                      </a:r>
                      <a:endParaRPr lang="en-US" sz="1400" dirty="0">
                        <a:effectLst/>
                        <a:latin typeface="+mn-lt"/>
                        <a:ea typeface="Calibri"/>
                        <a:cs typeface="Times New Roman"/>
                      </a:endParaRPr>
                    </a:p>
                  </a:txBody>
                  <a:tcPr marL="54769" marR="54769" marT="0" marB="0"/>
                </a:tc>
                <a:tc>
                  <a:txBody>
                    <a:bodyPr/>
                    <a:lstStyle/>
                    <a:p>
                      <a:pPr marL="0" marR="0">
                        <a:lnSpc>
                          <a:spcPct val="100000"/>
                        </a:lnSpc>
                        <a:spcBef>
                          <a:spcPts val="0"/>
                        </a:spcBef>
                        <a:spcAft>
                          <a:spcPts val="800"/>
                        </a:spcAft>
                      </a:pPr>
                      <a:r>
                        <a:rPr lang="en-US" sz="1400" dirty="0">
                          <a:effectLst/>
                          <a:latin typeface="+mn-lt"/>
                        </a:rPr>
                        <a:t> </a:t>
                      </a:r>
                      <a:endParaRPr lang="en-US" sz="1400" dirty="0">
                        <a:effectLst/>
                        <a:latin typeface="+mn-lt"/>
                        <a:ea typeface="Calibri"/>
                        <a:cs typeface="Times New Roman"/>
                      </a:endParaRPr>
                    </a:p>
                  </a:txBody>
                  <a:tcPr marL="54769" marR="54769" marT="0" marB="0"/>
                </a:tc>
                <a:tc>
                  <a:txBody>
                    <a:bodyPr/>
                    <a:lstStyle/>
                    <a:p>
                      <a:pPr marL="0" marR="0">
                        <a:lnSpc>
                          <a:spcPct val="100000"/>
                        </a:lnSpc>
                        <a:spcBef>
                          <a:spcPts val="0"/>
                        </a:spcBef>
                        <a:spcAft>
                          <a:spcPts val="800"/>
                        </a:spcAft>
                      </a:pPr>
                      <a:r>
                        <a:rPr lang="en-US" sz="1400" dirty="0">
                          <a:effectLst/>
                          <a:latin typeface="+mn-lt"/>
                        </a:rPr>
                        <a:t> </a:t>
                      </a:r>
                      <a:endParaRPr lang="en-US" sz="1400" dirty="0">
                        <a:effectLst/>
                        <a:latin typeface="+mn-lt"/>
                        <a:ea typeface="Calibri"/>
                        <a:cs typeface="Times New Roman"/>
                      </a:endParaRPr>
                    </a:p>
                  </a:txBody>
                  <a:tcPr marL="54769" marR="54769" marT="0" marB="0"/>
                </a:tc>
                <a:tc>
                  <a:txBody>
                    <a:bodyPr/>
                    <a:lstStyle/>
                    <a:p>
                      <a:pPr marL="0" marR="0">
                        <a:lnSpc>
                          <a:spcPct val="100000"/>
                        </a:lnSpc>
                        <a:spcBef>
                          <a:spcPts val="0"/>
                        </a:spcBef>
                        <a:spcAft>
                          <a:spcPts val="800"/>
                        </a:spcAft>
                      </a:pPr>
                      <a:r>
                        <a:rPr lang="en-US" sz="1400" dirty="0">
                          <a:effectLst/>
                          <a:latin typeface="+mn-lt"/>
                        </a:rPr>
                        <a:t> </a:t>
                      </a:r>
                      <a:endParaRPr lang="en-US" sz="1400" dirty="0">
                        <a:effectLst/>
                        <a:latin typeface="+mn-lt"/>
                        <a:ea typeface="Calibri"/>
                        <a:cs typeface="Times New Roman"/>
                      </a:endParaRPr>
                    </a:p>
                  </a:txBody>
                  <a:tcPr marL="54769" marR="54769" marT="0" marB="0"/>
                </a:tc>
                <a:extLst>
                  <a:ext uri="{0D108BD9-81ED-4DB2-BD59-A6C34878D82A}">
                    <a16:rowId xmlns:a16="http://schemas.microsoft.com/office/drawing/2014/main" val="10003"/>
                  </a:ext>
                </a:extLst>
              </a:tr>
              <a:tr h="223891">
                <a:tc>
                  <a:txBody>
                    <a:bodyPr/>
                    <a:lstStyle/>
                    <a:p>
                      <a:pPr marL="0" marR="0">
                        <a:lnSpc>
                          <a:spcPct val="100000"/>
                        </a:lnSpc>
                        <a:spcBef>
                          <a:spcPts val="0"/>
                        </a:spcBef>
                        <a:spcAft>
                          <a:spcPts val="800"/>
                        </a:spcAft>
                      </a:pPr>
                      <a:r>
                        <a:rPr lang="en-US" sz="1400" dirty="0">
                          <a:effectLst/>
                          <a:latin typeface="+mn-lt"/>
                        </a:rPr>
                        <a:t>             Male </a:t>
                      </a:r>
                      <a:endParaRPr lang="en-US" sz="1400" dirty="0">
                        <a:solidFill>
                          <a:schemeClr val="bg1"/>
                        </a:solidFill>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800"/>
                        </a:spcAft>
                      </a:pPr>
                      <a:r>
                        <a:rPr lang="en-US" sz="1400" dirty="0">
                          <a:effectLst/>
                          <a:latin typeface="+mn-lt"/>
                        </a:rPr>
                        <a:t>77.37</a:t>
                      </a:r>
                      <a:endParaRPr lang="en-US" sz="1400" dirty="0">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800"/>
                        </a:spcAft>
                      </a:pPr>
                      <a:r>
                        <a:rPr lang="en-US" sz="1400" dirty="0">
                          <a:effectLst/>
                          <a:latin typeface="+mn-lt"/>
                        </a:rPr>
                        <a:t>74.72</a:t>
                      </a:r>
                      <a:endParaRPr lang="en-US" sz="1400" dirty="0">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800"/>
                        </a:spcAft>
                      </a:pPr>
                      <a:r>
                        <a:rPr lang="en-US" sz="1400" dirty="0">
                          <a:effectLst/>
                          <a:latin typeface="+mn-lt"/>
                        </a:rPr>
                        <a:t>85.17</a:t>
                      </a:r>
                      <a:endParaRPr lang="en-US" sz="1400" dirty="0">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800"/>
                        </a:spcAft>
                      </a:pPr>
                      <a:r>
                        <a:rPr lang="en-US" sz="1400" dirty="0">
                          <a:effectLst/>
                          <a:latin typeface="+mn-lt"/>
                        </a:rPr>
                        <a:t>6.90*</a:t>
                      </a:r>
                      <a:endParaRPr lang="en-US" sz="1400" dirty="0">
                        <a:effectLst/>
                        <a:latin typeface="+mn-lt"/>
                        <a:ea typeface="Calibri"/>
                        <a:cs typeface="Times New Roman"/>
                      </a:endParaRPr>
                    </a:p>
                  </a:txBody>
                  <a:tcPr marL="54769" marR="54769" marT="0" marB="0"/>
                </a:tc>
                <a:extLst>
                  <a:ext uri="{0D108BD9-81ED-4DB2-BD59-A6C34878D82A}">
                    <a16:rowId xmlns:a16="http://schemas.microsoft.com/office/drawing/2014/main" val="10004"/>
                  </a:ext>
                </a:extLst>
              </a:tr>
              <a:tr h="223891">
                <a:tc>
                  <a:txBody>
                    <a:bodyPr/>
                    <a:lstStyle/>
                    <a:p>
                      <a:pPr marL="0" marR="0">
                        <a:lnSpc>
                          <a:spcPct val="100000"/>
                        </a:lnSpc>
                        <a:spcBef>
                          <a:spcPts val="0"/>
                        </a:spcBef>
                        <a:spcAft>
                          <a:spcPts val="800"/>
                        </a:spcAft>
                      </a:pPr>
                      <a:r>
                        <a:rPr lang="en-US" sz="1400" dirty="0">
                          <a:effectLst/>
                          <a:latin typeface="+mn-lt"/>
                        </a:rPr>
                        <a:t>             Female</a:t>
                      </a:r>
                      <a:endParaRPr lang="en-US" sz="1400" dirty="0">
                        <a:solidFill>
                          <a:schemeClr val="bg1"/>
                        </a:solidFill>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800"/>
                        </a:spcAft>
                      </a:pPr>
                      <a:r>
                        <a:rPr lang="en-US" sz="1400" dirty="0">
                          <a:effectLst/>
                          <a:latin typeface="+mn-lt"/>
                        </a:rPr>
                        <a:t>22.63</a:t>
                      </a:r>
                      <a:endParaRPr lang="en-US" sz="1400" dirty="0">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800"/>
                        </a:spcAft>
                      </a:pPr>
                      <a:r>
                        <a:rPr lang="en-US" sz="1400" dirty="0">
                          <a:effectLst/>
                          <a:latin typeface="+mn-lt"/>
                        </a:rPr>
                        <a:t>25.28</a:t>
                      </a:r>
                      <a:endParaRPr lang="en-US" sz="1400" dirty="0">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800"/>
                        </a:spcAft>
                      </a:pPr>
                      <a:r>
                        <a:rPr lang="en-US" sz="1400" dirty="0">
                          <a:effectLst/>
                          <a:latin typeface="+mn-lt"/>
                        </a:rPr>
                        <a:t>14.83</a:t>
                      </a:r>
                      <a:endParaRPr lang="en-US" sz="1400" dirty="0">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800"/>
                        </a:spcAft>
                      </a:pPr>
                      <a:r>
                        <a:rPr lang="en-US" sz="1400">
                          <a:effectLst/>
                          <a:latin typeface="+mn-lt"/>
                        </a:rPr>
                        <a:t> </a:t>
                      </a:r>
                      <a:endParaRPr lang="en-US" sz="1400">
                        <a:effectLst/>
                        <a:latin typeface="+mn-lt"/>
                        <a:ea typeface="Calibri"/>
                        <a:cs typeface="Times New Roman"/>
                      </a:endParaRPr>
                    </a:p>
                  </a:txBody>
                  <a:tcPr marL="54769" marR="54769" marT="0" marB="0"/>
                </a:tc>
                <a:extLst>
                  <a:ext uri="{0D108BD9-81ED-4DB2-BD59-A6C34878D82A}">
                    <a16:rowId xmlns:a16="http://schemas.microsoft.com/office/drawing/2014/main" val="10005"/>
                  </a:ext>
                </a:extLst>
              </a:tr>
              <a:tr h="223891">
                <a:tc>
                  <a:txBody>
                    <a:bodyPr/>
                    <a:lstStyle/>
                    <a:p>
                      <a:pPr marL="0" marR="0" indent="0" algn="l" defTabSz="914400" rtl="0" eaLnBrk="1" fontAlgn="auto" latinLnBrk="0" hangingPunct="1">
                        <a:lnSpc>
                          <a:spcPct val="100000"/>
                        </a:lnSpc>
                        <a:spcBef>
                          <a:spcPts val="0"/>
                        </a:spcBef>
                        <a:spcAft>
                          <a:spcPts val="800"/>
                        </a:spcAft>
                        <a:buClrTx/>
                        <a:buSzTx/>
                        <a:buFontTx/>
                        <a:buNone/>
                        <a:tabLst/>
                        <a:defRPr/>
                      </a:pPr>
                      <a:r>
                        <a:rPr lang="en-US" sz="1400" dirty="0">
                          <a:effectLst/>
                          <a:latin typeface="+mn-lt"/>
                        </a:rPr>
                        <a:t>     Rank</a:t>
                      </a:r>
                      <a:endParaRPr lang="en-US" sz="1400" dirty="0">
                        <a:solidFill>
                          <a:schemeClr val="bg1"/>
                        </a:solidFill>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800"/>
                        </a:spcAft>
                      </a:pPr>
                      <a:r>
                        <a:rPr lang="en-US" sz="1400" dirty="0">
                          <a:effectLst/>
                          <a:latin typeface="+mn-lt"/>
                        </a:rPr>
                        <a:t> </a:t>
                      </a:r>
                      <a:endParaRPr lang="en-US" sz="1400" dirty="0">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800"/>
                        </a:spcAft>
                      </a:pPr>
                      <a:r>
                        <a:rPr lang="en-US" sz="1400" dirty="0">
                          <a:effectLst/>
                          <a:latin typeface="+mn-lt"/>
                        </a:rPr>
                        <a:t> </a:t>
                      </a:r>
                      <a:endParaRPr lang="en-US" sz="1400" dirty="0">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800"/>
                        </a:spcAft>
                      </a:pPr>
                      <a:r>
                        <a:rPr lang="en-US" sz="1400" dirty="0">
                          <a:effectLst/>
                          <a:latin typeface="+mn-lt"/>
                        </a:rPr>
                        <a:t> </a:t>
                      </a:r>
                      <a:endParaRPr lang="en-US" sz="1400" dirty="0">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800"/>
                        </a:spcAft>
                      </a:pPr>
                      <a:r>
                        <a:rPr lang="en-US" sz="1400">
                          <a:effectLst/>
                          <a:latin typeface="+mn-lt"/>
                        </a:rPr>
                        <a:t> </a:t>
                      </a:r>
                      <a:endParaRPr lang="en-US" sz="1400">
                        <a:effectLst/>
                        <a:latin typeface="+mn-lt"/>
                        <a:ea typeface="Calibri"/>
                        <a:cs typeface="Times New Roman"/>
                      </a:endParaRPr>
                    </a:p>
                  </a:txBody>
                  <a:tcPr marL="54769" marR="54769" marT="0" marB="0"/>
                </a:tc>
                <a:extLst>
                  <a:ext uri="{0D108BD9-81ED-4DB2-BD59-A6C34878D82A}">
                    <a16:rowId xmlns:a16="http://schemas.microsoft.com/office/drawing/2014/main" val="10006"/>
                  </a:ext>
                </a:extLst>
              </a:tr>
              <a:tr h="223891">
                <a:tc>
                  <a:txBody>
                    <a:bodyPr/>
                    <a:lstStyle/>
                    <a:p>
                      <a:pPr marL="0" marR="0">
                        <a:lnSpc>
                          <a:spcPct val="100000"/>
                        </a:lnSpc>
                        <a:spcBef>
                          <a:spcPts val="0"/>
                        </a:spcBef>
                        <a:spcAft>
                          <a:spcPts val="800"/>
                        </a:spcAft>
                      </a:pPr>
                      <a:r>
                        <a:rPr lang="en-US" sz="1400" dirty="0">
                          <a:effectLst/>
                          <a:latin typeface="+mn-lt"/>
                        </a:rPr>
                        <a:t>             Enlisted</a:t>
                      </a:r>
                      <a:endParaRPr lang="en-US" sz="1400" dirty="0">
                        <a:solidFill>
                          <a:schemeClr val="bg1"/>
                        </a:solidFill>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800"/>
                        </a:spcAft>
                      </a:pPr>
                      <a:r>
                        <a:rPr lang="en-US" sz="1400" dirty="0">
                          <a:effectLst/>
                          <a:latin typeface="+mn-lt"/>
                        </a:rPr>
                        <a:t>88.08</a:t>
                      </a:r>
                      <a:endParaRPr lang="en-US" sz="1400" dirty="0">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800"/>
                        </a:spcAft>
                      </a:pPr>
                      <a:r>
                        <a:rPr lang="en-US" sz="1400" dirty="0">
                          <a:effectLst/>
                          <a:latin typeface="+mn-lt"/>
                        </a:rPr>
                        <a:t>84.79</a:t>
                      </a:r>
                      <a:endParaRPr lang="en-US" sz="1400" dirty="0">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800"/>
                        </a:spcAft>
                      </a:pPr>
                      <a:r>
                        <a:rPr lang="en-US" sz="1400" dirty="0">
                          <a:effectLst/>
                          <a:latin typeface="+mn-lt"/>
                        </a:rPr>
                        <a:t>83.07</a:t>
                      </a:r>
                      <a:endParaRPr lang="en-US" sz="1400" dirty="0">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800"/>
                        </a:spcAft>
                      </a:pPr>
                      <a:r>
                        <a:rPr lang="en-US" sz="1400" dirty="0">
                          <a:effectLst/>
                          <a:latin typeface="+mn-lt"/>
                        </a:rPr>
                        <a:t>8.40*</a:t>
                      </a:r>
                      <a:endParaRPr lang="en-US" sz="1400" dirty="0">
                        <a:effectLst/>
                        <a:latin typeface="+mn-lt"/>
                        <a:ea typeface="Calibri"/>
                        <a:cs typeface="Times New Roman"/>
                      </a:endParaRPr>
                    </a:p>
                  </a:txBody>
                  <a:tcPr marL="54769" marR="54769" marT="0" marB="0"/>
                </a:tc>
                <a:extLst>
                  <a:ext uri="{0D108BD9-81ED-4DB2-BD59-A6C34878D82A}">
                    <a16:rowId xmlns:a16="http://schemas.microsoft.com/office/drawing/2014/main" val="10007"/>
                  </a:ext>
                </a:extLst>
              </a:tr>
              <a:tr h="223891">
                <a:tc>
                  <a:txBody>
                    <a:bodyPr/>
                    <a:lstStyle/>
                    <a:p>
                      <a:pPr marL="0" marR="0">
                        <a:lnSpc>
                          <a:spcPct val="100000"/>
                        </a:lnSpc>
                        <a:spcBef>
                          <a:spcPts val="0"/>
                        </a:spcBef>
                        <a:spcAft>
                          <a:spcPts val="800"/>
                        </a:spcAft>
                      </a:pPr>
                      <a:r>
                        <a:rPr lang="en-US" sz="1400" dirty="0">
                          <a:effectLst/>
                          <a:latin typeface="+mn-lt"/>
                        </a:rPr>
                        <a:t>             Officer</a:t>
                      </a:r>
                      <a:endParaRPr lang="en-US" sz="1400" dirty="0">
                        <a:solidFill>
                          <a:schemeClr val="bg1"/>
                        </a:solidFill>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800"/>
                        </a:spcAft>
                      </a:pPr>
                      <a:r>
                        <a:rPr lang="en-US" sz="1400" dirty="0">
                          <a:effectLst/>
                          <a:latin typeface="+mn-lt"/>
                        </a:rPr>
                        <a:t>11.92</a:t>
                      </a:r>
                      <a:endParaRPr lang="en-US" sz="1400" dirty="0">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800"/>
                        </a:spcAft>
                      </a:pPr>
                      <a:r>
                        <a:rPr lang="en-US" sz="1400" dirty="0">
                          <a:effectLst/>
                          <a:latin typeface="+mn-lt"/>
                        </a:rPr>
                        <a:t>15.21</a:t>
                      </a:r>
                      <a:endParaRPr lang="en-US" sz="1400" dirty="0">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800"/>
                        </a:spcAft>
                      </a:pPr>
                      <a:r>
                        <a:rPr lang="en-US" sz="1400" dirty="0">
                          <a:effectLst/>
                          <a:latin typeface="+mn-lt"/>
                        </a:rPr>
                        <a:t>16.93</a:t>
                      </a:r>
                      <a:endParaRPr lang="en-US" sz="1400" dirty="0">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800"/>
                        </a:spcAft>
                      </a:pPr>
                      <a:r>
                        <a:rPr lang="en-US" sz="1400">
                          <a:effectLst/>
                          <a:latin typeface="+mn-lt"/>
                        </a:rPr>
                        <a:t> </a:t>
                      </a:r>
                      <a:endParaRPr lang="en-US" sz="1400">
                        <a:effectLst/>
                        <a:latin typeface="+mn-lt"/>
                        <a:ea typeface="Calibri"/>
                        <a:cs typeface="Times New Roman"/>
                      </a:endParaRPr>
                    </a:p>
                  </a:txBody>
                  <a:tcPr marL="54769" marR="54769" marT="0" marB="0"/>
                </a:tc>
                <a:extLst>
                  <a:ext uri="{0D108BD9-81ED-4DB2-BD59-A6C34878D82A}">
                    <a16:rowId xmlns:a16="http://schemas.microsoft.com/office/drawing/2014/main" val="10008"/>
                  </a:ext>
                </a:extLst>
              </a:tr>
              <a:tr h="223891">
                <a:tc gridSpan="5">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sz="1400" u="sng" dirty="0">
                          <a:effectLst/>
                          <a:latin typeface="+mn-lt"/>
                        </a:rPr>
                        <a:t>Reported Barriers to Treatment Seeking</a:t>
                      </a:r>
                      <a:r>
                        <a:rPr lang="en-US" sz="1400" dirty="0">
                          <a:effectLst/>
                          <a:latin typeface="+mn-lt"/>
                        </a:rPr>
                        <a:t> (mean ± SD)</a:t>
                      </a:r>
                      <a:endParaRPr lang="en-US" sz="1400" dirty="0">
                        <a:solidFill>
                          <a:schemeClr val="bg1"/>
                        </a:solidFill>
                        <a:effectLst/>
                        <a:latin typeface="+mn-lt"/>
                        <a:ea typeface="Calibri"/>
                        <a:cs typeface="Times New Roman"/>
                      </a:endParaRPr>
                    </a:p>
                  </a:txBody>
                  <a:tcPr marL="54769" marR="5476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23891">
                <a:tc>
                  <a:txBody>
                    <a:bodyPr/>
                    <a:lstStyle/>
                    <a:p>
                      <a:pPr marL="0" marR="0">
                        <a:lnSpc>
                          <a:spcPct val="100000"/>
                        </a:lnSpc>
                        <a:spcBef>
                          <a:spcPts val="0"/>
                        </a:spcBef>
                        <a:spcAft>
                          <a:spcPts val="0"/>
                        </a:spcAft>
                      </a:pPr>
                      <a:r>
                        <a:rPr lang="en-US" sz="1400" dirty="0">
                          <a:effectLst/>
                          <a:latin typeface="+mn-lt"/>
                        </a:rPr>
                        <a:t>     Knowledge of suicide</a:t>
                      </a:r>
                      <a:r>
                        <a:rPr lang="en-US" sz="1400" baseline="0" dirty="0">
                          <a:effectLst/>
                          <a:latin typeface="+mn-lt"/>
                        </a:rPr>
                        <a:t> </a:t>
                      </a:r>
                      <a:r>
                        <a:rPr lang="en-US" sz="1400" dirty="0">
                          <a:effectLst/>
                          <a:latin typeface="+mn-lt"/>
                        </a:rPr>
                        <a:t>prevention  </a:t>
                      </a:r>
                      <a:endParaRPr lang="en-US" sz="1400" dirty="0">
                        <a:solidFill>
                          <a:schemeClr val="bg1"/>
                        </a:solidFill>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800"/>
                        </a:spcAft>
                      </a:pPr>
                      <a:r>
                        <a:rPr lang="en-US" sz="1400" dirty="0">
                          <a:effectLst/>
                          <a:latin typeface="+mn-lt"/>
                        </a:rPr>
                        <a:t>4.22 (0.05)</a:t>
                      </a:r>
                      <a:endParaRPr lang="en-US" sz="1400" dirty="0">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800"/>
                        </a:spcAft>
                      </a:pPr>
                      <a:r>
                        <a:rPr lang="en-US" sz="1400" dirty="0">
                          <a:effectLst/>
                          <a:latin typeface="+mn-lt"/>
                        </a:rPr>
                        <a:t>3.88 (0.13)</a:t>
                      </a:r>
                      <a:endParaRPr lang="en-US" sz="1400" dirty="0">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800"/>
                        </a:spcAft>
                      </a:pPr>
                      <a:r>
                        <a:rPr lang="en-US" sz="1400" dirty="0">
                          <a:effectLst/>
                          <a:latin typeface="+mn-lt"/>
                        </a:rPr>
                        <a:t>3.88 (0.06)</a:t>
                      </a:r>
                      <a:endParaRPr lang="en-US" sz="1400" dirty="0">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800"/>
                        </a:spcAft>
                      </a:pPr>
                      <a:r>
                        <a:rPr lang="en-US" sz="1400" dirty="0">
                          <a:effectLst/>
                          <a:latin typeface="+mn-lt"/>
                        </a:rPr>
                        <a:t>12.31*</a:t>
                      </a:r>
                      <a:endParaRPr lang="en-US" sz="1400" dirty="0">
                        <a:effectLst/>
                        <a:latin typeface="+mn-lt"/>
                        <a:ea typeface="Calibri"/>
                        <a:cs typeface="Times New Roman"/>
                      </a:endParaRPr>
                    </a:p>
                  </a:txBody>
                  <a:tcPr marL="54769" marR="54769" marT="0" marB="0"/>
                </a:tc>
                <a:extLst>
                  <a:ext uri="{0D108BD9-81ED-4DB2-BD59-A6C34878D82A}">
                    <a16:rowId xmlns:a16="http://schemas.microsoft.com/office/drawing/2014/main" val="10010"/>
                  </a:ext>
                </a:extLst>
              </a:tr>
              <a:tr h="223891">
                <a:tc>
                  <a:txBody>
                    <a:bodyPr/>
                    <a:lstStyle/>
                    <a:p>
                      <a:pPr marL="0" marR="0">
                        <a:lnSpc>
                          <a:spcPct val="100000"/>
                        </a:lnSpc>
                        <a:spcBef>
                          <a:spcPts val="0"/>
                        </a:spcBef>
                        <a:spcAft>
                          <a:spcPts val="0"/>
                        </a:spcAft>
                      </a:pPr>
                      <a:r>
                        <a:rPr lang="en-US" sz="1400" dirty="0">
                          <a:effectLst/>
                          <a:latin typeface="+mn-lt"/>
                        </a:rPr>
                        <a:t>     Skills in addressing suicide</a:t>
                      </a:r>
                      <a:endParaRPr lang="en-US" sz="1400" dirty="0">
                        <a:solidFill>
                          <a:schemeClr val="bg1"/>
                        </a:solidFill>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0"/>
                        </a:spcAft>
                      </a:pPr>
                      <a:r>
                        <a:rPr lang="en-US" sz="1400" dirty="0">
                          <a:effectLst/>
                          <a:latin typeface="+mn-lt"/>
                        </a:rPr>
                        <a:t>4.27 (0.04)</a:t>
                      </a:r>
                      <a:endParaRPr lang="en-US" sz="1400" dirty="0">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0"/>
                        </a:spcAft>
                      </a:pPr>
                      <a:r>
                        <a:rPr lang="en-US" sz="1400" dirty="0">
                          <a:effectLst/>
                          <a:latin typeface="+mn-lt"/>
                        </a:rPr>
                        <a:t>4.00 (0.14)</a:t>
                      </a:r>
                      <a:endParaRPr lang="en-US" sz="1400" dirty="0">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0"/>
                        </a:spcAft>
                      </a:pPr>
                      <a:r>
                        <a:rPr lang="en-US" sz="1400" dirty="0">
                          <a:effectLst/>
                          <a:latin typeface="+mn-lt"/>
                        </a:rPr>
                        <a:t>3.91 (0.05)</a:t>
                      </a:r>
                      <a:endParaRPr lang="en-US" sz="1400" dirty="0">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0"/>
                        </a:spcAft>
                      </a:pPr>
                      <a:r>
                        <a:rPr lang="en-US" sz="1400" dirty="0">
                          <a:effectLst/>
                          <a:latin typeface="+mn-lt"/>
                        </a:rPr>
                        <a:t>14.22*</a:t>
                      </a:r>
                      <a:endParaRPr lang="en-US" sz="1400" dirty="0">
                        <a:effectLst/>
                        <a:latin typeface="+mn-lt"/>
                        <a:ea typeface="Calibri"/>
                        <a:cs typeface="Times New Roman"/>
                      </a:endParaRPr>
                    </a:p>
                  </a:txBody>
                  <a:tcPr marL="54769" marR="54769" marT="0" marB="0"/>
                </a:tc>
                <a:extLst>
                  <a:ext uri="{0D108BD9-81ED-4DB2-BD59-A6C34878D82A}">
                    <a16:rowId xmlns:a16="http://schemas.microsoft.com/office/drawing/2014/main" val="10011"/>
                  </a:ext>
                </a:extLst>
              </a:tr>
              <a:tr h="223891">
                <a:tc>
                  <a:txBody>
                    <a:bodyPr/>
                    <a:lstStyle/>
                    <a:p>
                      <a:pPr marL="0" marR="0">
                        <a:lnSpc>
                          <a:spcPct val="100000"/>
                        </a:lnSpc>
                        <a:spcBef>
                          <a:spcPts val="0"/>
                        </a:spcBef>
                        <a:spcAft>
                          <a:spcPts val="0"/>
                        </a:spcAft>
                      </a:pPr>
                      <a:r>
                        <a:rPr lang="en-US" sz="1400" dirty="0">
                          <a:effectLst/>
                          <a:latin typeface="+mn-lt"/>
                        </a:rPr>
                        <a:t>     Negative Career Impact</a:t>
                      </a:r>
                      <a:endParaRPr lang="en-US" sz="1400" dirty="0">
                        <a:solidFill>
                          <a:schemeClr val="bg1"/>
                        </a:solidFill>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0"/>
                        </a:spcAft>
                      </a:pPr>
                      <a:r>
                        <a:rPr lang="en-US" sz="1400" dirty="0">
                          <a:effectLst/>
                          <a:latin typeface="+mn-lt"/>
                        </a:rPr>
                        <a:t>3.73 (0.07)</a:t>
                      </a:r>
                      <a:endParaRPr lang="en-US" sz="1400" dirty="0">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0"/>
                        </a:spcAft>
                      </a:pPr>
                      <a:r>
                        <a:rPr lang="en-US" sz="1400" dirty="0">
                          <a:effectLst/>
                          <a:latin typeface="+mn-lt"/>
                        </a:rPr>
                        <a:t>4.06 (0.08)</a:t>
                      </a:r>
                      <a:endParaRPr lang="en-US" sz="1400" dirty="0">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0"/>
                        </a:spcAft>
                      </a:pPr>
                      <a:r>
                        <a:rPr lang="en-US" sz="1400" dirty="0">
                          <a:effectLst/>
                          <a:latin typeface="+mn-lt"/>
                        </a:rPr>
                        <a:t>3.93 (0.07)</a:t>
                      </a:r>
                      <a:endParaRPr lang="en-US" sz="1400" dirty="0">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0"/>
                        </a:spcAft>
                      </a:pPr>
                      <a:r>
                        <a:rPr lang="en-US" sz="1400" dirty="0">
                          <a:effectLst/>
                          <a:latin typeface="+mn-lt"/>
                        </a:rPr>
                        <a:t>5.20*</a:t>
                      </a:r>
                      <a:endParaRPr lang="en-US" sz="1400" dirty="0">
                        <a:effectLst/>
                        <a:latin typeface="+mn-lt"/>
                        <a:ea typeface="Calibri"/>
                        <a:cs typeface="Times New Roman"/>
                      </a:endParaRPr>
                    </a:p>
                  </a:txBody>
                  <a:tcPr marL="54769" marR="54769" marT="0" marB="0"/>
                </a:tc>
                <a:extLst>
                  <a:ext uri="{0D108BD9-81ED-4DB2-BD59-A6C34878D82A}">
                    <a16:rowId xmlns:a16="http://schemas.microsoft.com/office/drawing/2014/main" val="10012"/>
                  </a:ext>
                </a:extLst>
              </a:tr>
              <a:tr h="223891">
                <a:tc>
                  <a:txBody>
                    <a:bodyPr/>
                    <a:lstStyle/>
                    <a:p>
                      <a:pPr marL="0" marR="0">
                        <a:lnSpc>
                          <a:spcPct val="100000"/>
                        </a:lnSpc>
                        <a:spcBef>
                          <a:spcPts val="0"/>
                        </a:spcBef>
                        <a:spcAft>
                          <a:spcPts val="0"/>
                        </a:spcAft>
                      </a:pPr>
                      <a:r>
                        <a:rPr lang="en-US" sz="1400" dirty="0">
                          <a:effectLst/>
                          <a:latin typeface="+mn-lt"/>
                        </a:rPr>
                        <a:t>     Not knowing who to turn to</a:t>
                      </a:r>
                      <a:endParaRPr lang="en-US" sz="1400" dirty="0">
                        <a:solidFill>
                          <a:schemeClr val="bg1"/>
                        </a:solidFill>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0"/>
                        </a:spcAft>
                      </a:pPr>
                      <a:r>
                        <a:rPr lang="en-US" sz="1400" dirty="0">
                          <a:effectLst/>
                          <a:latin typeface="+mn-lt"/>
                        </a:rPr>
                        <a:t>3.13 (0.07)</a:t>
                      </a:r>
                      <a:endParaRPr lang="en-US" sz="1400" dirty="0">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0"/>
                        </a:spcAft>
                      </a:pPr>
                      <a:r>
                        <a:rPr lang="en-US" sz="1400" dirty="0">
                          <a:effectLst/>
                          <a:latin typeface="+mn-lt"/>
                        </a:rPr>
                        <a:t>3.42 (0.10)</a:t>
                      </a:r>
                      <a:endParaRPr lang="en-US" sz="1400" dirty="0">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0"/>
                        </a:spcAft>
                      </a:pPr>
                      <a:r>
                        <a:rPr lang="en-US" sz="1400" dirty="0">
                          <a:effectLst/>
                          <a:latin typeface="+mn-lt"/>
                        </a:rPr>
                        <a:t>3.10 (0.09)</a:t>
                      </a:r>
                      <a:endParaRPr lang="en-US" sz="1400" dirty="0">
                        <a:effectLst/>
                        <a:latin typeface="+mn-lt"/>
                        <a:ea typeface="Calibri"/>
                        <a:cs typeface="Times New Roman"/>
                      </a:endParaRPr>
                    </a:p>
                  </a:txBody>
                  <a:tcPr marL="54769" marR="54769" marT="0" marB="0"/>
                </a:tc>
                <a:tc>
                  <a:txBody>
                    <a:bodyPr/>
                    <a:lstStyle/>
                    <a:p>
                      <a:pPr marL="0" marR="0" algn="r">
                        <a:lnSpc>
                          <a:spcPct val="100000"/>
                        </a:lnSpc>
                        <a:spcBef>
                          <a:spcPts val="0"/>
                        </a:spcBef>
                        <a:spcAft>
                          <a:spcPts val="0"/>
                        </a:spcAft>
                      </a:pPr>
                      <a:r>
                        <a:rPr lang="en-US" sz="1400" dirty="0">
                          <a:effectLst/>
                          <a:latin typeface="+mn-lt"/>
                        </a:rPr>
                        <a:t>3.52*</a:t>
                      </a:r>
                      <a:endParaRPr lang="en-US" sz="1400" dirty="0">
                        <a:effectLst/>
                        <a:latin typeface="+mn-lt"/>
                        <a:ea typeface="Calibri"/>
                        <a:cs typeface="Times New Roman"/>
                      </a:endParaRPr>
                    </a:p>
                  </a:txBody>
                  <a:tcPr marL="54769" marR="54769" marT="0" marB="0"/>
                </a:tc>
                <a:extLst>
                  <a:ext uri="{0D108BD9-81ED-4DB2-BD59-A6C34878D82A}">
                    <a16:rowId xmlns:a16="http://schemas.microsoft.com/office/drawing/2014/main" val="10013"/>
                  </a:ext>
                </a:extLst>
              </a:tr>
            </a:tbl>
          </a:graphicData>
        </a:graphic>
      </p:graphicFrame>
      <p:sp>
        <p:nvSpPr>
          <p:cNvPr id="9" name="TextBox 23"/>
          <p:cNvSpPr txBox="1">
            <a:spLocks noChangeArrowheads="1"/>
          </p:cNvSpPr>
          <p:nvPr/>
        </p:nvSpPr>
        <p:spPr bwMode="auto">
          <a:xfrm>
            <a:off x="152402" y="228600"/>
            <a:ext cx="6629399" cy="438582"/>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 eaLnBrk="1" hangingPunct="1">
              <a:lnSpc>
                <a:spcPts val="2700"/>
              </a:lnSpc>
            </a:pPr>
            <a:r>
              <a:rPr lang="en-US" altLang="en-US" sz="3200" b="1" dirty="0">
                <a:solidFill>
                  <a:schemeClr val="accent1">
                    <a:lumMod val="50000"/>
                  </a:schemeClr>
                </a:solidFill>
                <a:latin typeface="Calibri" pitchFamily="34" charset="0"/>
              </a:rPr>
              <a:t>Characteristics of Help-Seekers</a:t>
            </a:r>
          </a:p>
        </p:txBody>
      </p:sp>
      <p:sp>
        <p:nvSpPr>
          <p:cNvPr id="5" name="Rectangle 4"/>
          <p:cNvSpPr/>
          <p:nvPr/>
        </p:nvSpPr>
        <p:spPr>
          <a:xfrm>
            <a:off x="457200" y="5415533"/>
            <a:ext cx="1151277" cy="265457"/>
          </a:xfrm>
          <a:prstGeom prst="rect">
            <a:avLst/>
          </a:prstGeom>
        </p:spPr>
        <p:txBody>
          <a:bodyPr wrap="none">
            <a:spAutoFit/>
          </a:bodyPr>
          <a:lstStyle/>
          <a:p>
            <a:pPr>
              <a:defRPr/>
            </a:pPr>
            <a:r>
              <a:rPr lang="en-US" sz="1125" dirty="0"/>
              <a:t>Note. *</a:t>
            </a:r>
            <a:r>
              <a:rPr lang="en-US" sz="1125" i="1" dirty="0"/>
              <a:t>p</a:t>
            </a:r>
            <a:r>
              <a:rPr lang="en-US" sz="1125" dirty="0"/>
              <a:t> &lt; 0.05</a:t>
            </a:r>
          </a:p>
        </p:txBody>
      </p:sp>
      <p:cxnSp>
        <p:nvCxnSpPr>
          <p:cNvPr id="11" name="Straight Connector 10"/>
          <p:cNvCxnSpPr/>
          <p:nvPr/>
        </p:nvCxnSpPr>
        <p:spPr>
          <a:xfrm flipH="1">
            <a:off x="228600" y="641747"/>
            <a:ext cx="7848600" cy="0"/>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830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599" y="762000"/>
            <a:ext cx="8001000" cy="4791075"/>
          </a:xfrm>
        </p:spPr>
        <p:txBody>
          <a:bodyPr>
            <a:normAutofit/>
          </a:bodyPr>
          <a:lstStyle/>
          <a:p>
            <a:pPr marL="0" indent="0">
              <a:buNone/>
            </a:pPr>
            <a:r>
              <a:rPr lang="en-US" sz="1800" dirty="0"/>
              <a:t>Results from the </a:t>
            </a:r>
            <a:r>
              <a:rPr lang="en-US" sz="1800" u="sng" dirty="0"/>
              <a:t>multinomial logistic regression</a:t>
            </a:r>
            <a:r>
              <a:rPr lang="en-US" sz="1800" dirty="0"/>
              <a:t> where help-seekers serve as the reference group.</a:t>
            </a:r>
          </a:p>
        </p:txBody>
      </p:sp>
      <p:sp>
        <p:nvSpPr>
          <p:cNvPr id="9" name="TextBox 23"/>
          <p:cNvSpPr txBox="1">
            <a:spLocks noChangeArrowheads="1"/>
          </p:cNvSpPr>
          <p:nvPr/>
        </p:nvSpPr>
        <p:spPr bwMode="auto">
          <a:xfrm>
            <a:off x="152402" y="228600"/>
            <a:ext cx="7924799" cy="438582"/>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 eaLnBrk="1" hangingPunct="1">
              <a:lnSpc>
                <a:spcPts val="2700"/>
              </a:lnSpc>
            </a:pPr>
            <a:r>
              <a:rPr lang="en-US" altLang="en-US" sz="3200" b="1" dirty="0">
                <a:solidFill>
                  <a:schemeClr val="accent1">
                    <a:lumMod val="50000"/>
                  </a:schemeClr>
                </a:solidFill>
                <a:latin typeface="Calibri" pitchFamily="34" charset="0"/>
              </a:rPr>
              <a:t>Factors Associated with Non-Help Seekers</a:t>
            </a:r>
          </a:p>
        </p:txBody>
      </p:sp>
      <p:graphicFrame>
        <p:nvGraphicFramePr>
          <p:cNvPr id="11" name="Content Placeholder 2"/>
          <p:cNvGraphicFramePr>
            <a:graphicFrameLocks/>
          </p:cNvGraphicFramePr>
          <p:nvPr>
            <p:extLst>
              <p:ext uri="{D42A27DB-BD31-4B8C-83A1-F6EECF244321}">
                <p14:modId xmlns:p14="http://schemas.microsoft.com/office/powerpoint/2010/main" val="1654536443"/>
              </p:ext>
            </p:extLst>
          </p:nvPr>
        </p:nvGraphicFramePr>
        <p:xfrm>
          <a:off x="482240" y="1981200"/>
          <a:ext cx="8229002" cy="2982108"/>
        </p:xfrm>
        <a:graphic>
          <a:graphicData uri="http://schemas.openxmlformats.org/drawingml/2006/table">
            <a:tbl>
              <a:tblPr firstRow="1" firstCol="1" bandRow="1">
                <a:tableStyleId>{5C22544A-7EE6-4342-B048-85BDC9FD1C3A}</a:tableStyleId>
              </a:tblPr>
              <a:tblGrid>
                <a:gridCol w="2767937">
                  <a:extLst>
                    <a:ext uri="{9D8B030D-6E8A-4147-A177-3AD203B41FA5}">
                      <a16:colId xmlns:a16="http://schemas.microsoft.com/office/drawing/2014/main" val="20000"/>
                    </a:ext>
                  </a:extLst>
                </a:gridCol>
                <a:gridCol w="897709">
                  <a:extLst>
                    <a:ext uri="{9D8B030D-6E8A-4147-A177-3AD203B41FA5}">
                      <a16:colId xmlns:a16="http://schemas.microsoft.com/office/drawing/2014/main" val="20001"/>
                    </a:ext>
                  </a:extLst>
                </a:gridCol>
                <a:gridCol w="673282">
                  <a:extLst>
                    <a:ext uri="{9D8B030D-6E8A-4147-A177-3AD203B41FA5}">
                      <a16:colId xmlns:a16="http://schemas.microsoft.com/office/drawing/2014/main" val="20002"/>
                    </a:ext>
                  </a:extLst>
                </a:gridCol>
                <a:gridCol w="1196945">
                  <a:extLst>
                    <a:ext uri="{9D8B030D-6E8A-4147-A177-3AD203B41FA5}">
                      <a16:colId xmlns:a16="http://schemas.microsoft.com/office/drawing/2014/main" val="20003"/>
                    </a:ext>
                  </a:extLst>
                </a:gridCol>
                <a:gridCol w="929772">
                  <a:extLst>
                    <a:ext uri="{9D8B030D-6E8A-4147-A177-3AD203B41FA5}">
                      <a16:colId xmlns:a16="http://schemas.microsoft.com/office/drawing/2014/main" val="20004"/>
                    </a:ext>
                  </a:extLst>
                </a:gridCol>
                <a:gridCol w="605073">
                  <a:extLst>
                    <a:ext uri="{9D8B030D-6E8A-4147-A177-3AD203B41FA5}">
                      <a16:colId xmlns:a16="http://schemas.microsoft.com/office/drawing/2014/main" val="20005"/>
                    </a:ext>
                  </a:extLst>
                </a:gridCol>
                <a:gridCol w="1158284">
                  <a:extLst>
                    <a:ext uri="{9D8B030D-6E8A-4147-A177-3AD203B41FA5}">
                      <a16:colId xmlns:a16="http://schemas.microsoft.com/office/drawing/2014/main" val="20006"/>
                    </a:ext>
                  </a:extLst>
                </a:gridCol>
              </a:tblGrid>
              <a:tr h="237753">
                <a:tc>
                  <a:txBody>
                    <a:bodyPr/>
                    <a:lstStyle/>
                    <a:p>
                      <a:pPr marL="0" marR="0">
                        <a:lnSpc>
                          <a:spcPts val="1450"/>
                        </a:lnSpc>
                        <a:spcBef>
                          <a:spcPts val="240"/>
                        </a:spcBef>
                        <a:spcAft>
                          <a:spcPts val="240"/>
                        </a:spcAft>
                      </a:pPr>
                      <a:r>
                        <a:rPr lang="en-US" sz="1400" dirty="0">
                          <a:effectLst/>
                        </a:rPr>
                        <a:t>Factor</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b"/>
                </a:tc>
                <a:tc gridSpan="6">
                  <a:txBody>
                    <a:bodyPr/>
                    <a:lstStyle/>
                    <a:p>
                      <a:pPr marL="0" marR="0" algn="ctr">
                        <a:lnSpc>
                          <a:spcPts val="1450"/>
                        </a:lnSpc>
                        <a:spcBef>
                          <a:spcPts val="240"/>
                        </a:spcBef>
                        <a:spcAft>
                          <a:spcPts val="240"/>
                        </a:spcAft>
                      </a:pPr>
                      <a:r>
                        <a:rPr lang="en-US" sz="1400" dirty="0">
                          <a:effectLst/>
                        </a:rPr>
                        <a:t>Type of Non-Help Seeker</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7801">
                <a:tc>
                  <a:txBody>
                    <a:bodyPr/>
                    <a:lstStyle/>
                    <a:p>
                      <a:pPr marL="0" marR="0">
                        <a:lnSpc>
                          <a:spcPts val="1450"/>
                        </a:lnSpc>
                        <a:spcBef>
                          <a:spcPts val="240"/>
                        </a:spcBef>
                        <a:spcAft>
                          <a:spcPts val="240"/>
                        </a:spcAft>
                      </a:pPr>
                      <a:r>
                        <a:rPr lang="en-US" sz="1400" dirty="0">
                          <a:effectLst/>
                        </a:rPr>
                        <a:t> </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b"/>
                </a:tc>
                <a:tc gridSpan="3">
                  <a:txBody>
                    <a:bodyPr/>
                    <a:lstStyle/>
                    <a:p>
                      <a:pPr marL="0" marR="0" algn="ctr">
                        <a:lnSpc>
                          <a:spcPts val="1450"/>
                        </a:lnSpc>
                        <a:spcBef>
                          <a:spcPts val="240"/>
                        </a:spcBef>
                        <a:spcAft>
                          <a:spcPts val="240"/>
                        </a:spcAft>
                      </a:pPr>
                      <a:r>
                        <a:rPr lang="en-US" sz="1400" dirty="0">
                          <a:effectLst/>
                        </a:rPr>
                        <a:t>Considered</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b"/>
                </a:tc>
                <a:tc hMerge="1">
                  <a:txBody>
                    <a:bodyPr/>
                    <a:lstStyle/>
                    <a:p>
                      <a:endParaRPr lang="en-US"/>
                    </a:p>
                  </a:txBody>
                  <a:tcPr/>
                </a:tc>
                <a:tc hMerge="1">
                  <a:txBody>
                    <a:bodyPr/>
                    <a:lstStyle/>
                    <a:p>
                      <a:endParaRPr lang="en-US"/>
                    </a:p>
                  </a:txBody>
                  <a:tcPr/>
                </a:tc>
                <a:tc gridSpan="3">
                  <a:txBody>
                    <a:bodyPr/>
                    <a:lstStyle/>
                    <a:p>
                      <a:pPr marL="0" marR="0" algn="ctr">
                        <a:lnSpc>
                          <a:spcPts val="1450"/>
                        </a:lnSpc>
                        <a:spcBef>
                          <a:spcPts val="240"/>
                        </a:spcBef>
                        <a:spcAft>
                          <a:spcPts val="240"/>
                        </a:spcAft>
                      </a:pPr>
                      <a:r>
                        <a:rPr lang="en-US" sz="1400" dirty="0">
                          <a:effectLst/>
                        </a:rPr>
                        <a:t>Never Considered</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37753">
                <a:tc>
                  <a:txBody>
                    <a:bodyPr/>
                    <a:lstStyle/>
                    <a:p>
                      <a:pPr marL="0" marR="0">
                        <a:lnSpc>
                          <a:spcPts val="1450"/>
                        </a:lnSpc>
                        <a:spcBef>
                          <a:spcPts val="240"/>
                        </a:spcBef>
                        <a:spcAft>
                          <a:spcPts val="240"/>
                        </a:spcAft>
                      </a:pPr>
                      <a:r>
                        <a:rPr lang="en-US" sz="1400">
                          <a:effectLst/>
                        </a:rPr>
                        <a:t> </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b"/>
                </a:tc>
                <a:tc>
                  <a:txBody>
                    <a:bodyPr/>
                    <a:lstStyle/>
                    <a:p>
                      <a:pPr marL="0" marR="0" algn="ctr">
                        <a:lnSpc>
                          <a:spcPts val="1450"/>
                        </a:lnSpc>
                        <a:spcBef>
                          <a:spcPts val="240"/>
                        </a:spcBef>
                        <a:spcAft>
                          <a:spcPts val="240"/>
                        </a:spcAft>
                      </a:pPr>
                      <a:r>
                        <a:rPr lang="en-US" sz="1400">
                          <a:effectLst/>
                        </a:rPr>
                        <a:t>Estimate</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b"/>
                </a:tc>
                <a:tc>
                  <a:txBody>
                    <a:bodyPr/>
                    <a:lstStyle/>
                    <a:p>
                      <a:pPr marL="0" marR="0" algn="ctr">
                        <a:lnSpc>
                          <a:spcPts val="1450"/>
                        </a:lnSpc>
                        <a:spcBef>
                          <a:spcPts val="240"/>
                        </a:spcBef>
                        <a:spcAft>
                          <a:spcPts val="240"/>
                        </a:spcAft>
                      </a:pPr>
                      <a:r>
                        <a:rPr lang="en-US" sz="1400">
                          <a:effectLst/>
                        </a:rPr>
                        <a:t>OR</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b"/>
                </a:tc>
                <a:tc>
                  <a:txBody>
                    <a:bodyPr/>
                    <a:lstStyle/>
                    <a:p>
                      <a:pPr marL="0" marR="0" algn="ctr">
                        <a:lnSpc>
                          <a:spcPts val="1450"/>
                        </a:lnSpc>
                        <a:spcBef>
                          <a:spcPts val="240"/>
                        </a:spcBef>
                        <a:spcAft>
                          <a:spcPts val="240"/>
                        </a:spcAft>
                      </a:pPr>
                      <a:r>
                        <a:rPr lang="en-US" sz="1400" dirty="0">
                          <a:effectLst/>
                        </a:rPr>
                        <a:t>95% CI</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b"/>
                </a:tc>
                <a:tc>
                  <a:txBody>
                    <a:bodyPr/>
                    <a:lstStyle/>
                    <a:p>
                      <a:pPr marL="0" marR="0" algn="ctr">
                        <a:lnSpc>
                          <a:spcPts val="1450"/>
                        </a:lnSpc>
                        <a:spcBef>
                          <a:spcPts val="240"/>
                        </a:spcBef>
                        <a:spcAft>
                          <a:spcPts val="240"/>
                        </a:spcAft>
                      </a:pPr>
                      <a:r>
                        <a:rPr lang="en-US" sz="1400">
                          <a:effectLst/>
                        </a:rPr>
                        <a:t>Estimate</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b"/>
                </a:tc>
                <a:tc>
                  <a:txBody>
                    <a:bodyPr/>
                    <a:lstStyle/>
                    <a:p>
                      <a:pPr marL="0" marR="0" algn="ctr">
                        <a:lnSpc>
                          <a:spcPts val="1450"/>
                        </a:lnSpc>
                        <a:spcBef>
                          <a:spcPts val="240"/>
                        </a:spcBef>
                        <a:spcAft>
                          <a:spcPts val="240"/>
                        </a:spcAft>
                      </a:pPr>
                      <a:r>
                        <a:rPr lang="en-US" sz="1400">
                          <a:effectLst/>
                        </a:rPr>
                        <a:t>OR</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b"/>
                </a:tc>
                <a:tc>
                  <a:txBody>
                    <a:bodyPr/>
                    <a:lstStyle/>
                    <a:p>
                      <a:pPr marL="0" marR="0" algn="ctr">
                        <a:lnSpc>
                          <a:spcPts val="1450"/>
                        </a:lnSpc>
                        <a:spcBef>
                          <a:spcPts val="240"/>
                        </a:spcBef>
                        <a:spcAft>
                          <a:spcPts val="240"/>
                        </a:spcAft>
                      </a:pPr>
                      <a:r>
                        <a:rPr lang="en-US" sz="1400">
                          <a:effectLst/>
                        </a:rPr>
                        <a:t>95% CI</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b"/>
                </a:tc>
                <a:extLst>
                  <a:ext uri="{0D108BD9-81ED-4DB2-BD59-A6C34878D82A}">
                    <a16:rowId xmlns:a16="http://schemas.microsoft.com/office/drawing/2014/main" val="10002"/>
                  </a:ext>
                </a:extLst>
              </a:tr>
              <a:tr h="265011">
                <a:tc>
                  <a:txBody>
                    <a:bodyPr/>
                    <a:lstStyle/>
                    <a:p>
                      <a:pPr marL="0" marR="0">
                        <a:lnSpc>
                          <a:spcPts val="1450"/>
                        </a:lnSpc>
                        <a:spcBef>
                          <a:spcPts val="240"/>
                        </a:spcBef>
                        <a:spcAft>
                          <a:spcPts val="240"/>
                        </a:spcAft>
                      </a:pPr>
                      <a:r>
                        <a:rPr lang="en-US" sz="1400" dirty="0">
                          <a:effectLst/>
                        </a:rPr>
                        <a:t>Rank</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nSpc>
                          <a:spcPts val="1450"/>
                        </a:lnSpc>
                        <a:spcBef>
                          <a:spcPts val="240"/>
                        </a:spcBef>
                        <a:spcAft>
                          <a:spcPts val="240"/>
                        </a:spcAft>
                        <a:tabLst>
                          <a:tab pos="213995" algn="dec"/>
                        </a:tabLst>
                      </a:pPr>
                      <a:r>
                        <a:rPr lang="en-US" sz="1400">
                          <a:effectLst/>
                        </a:rPr>
                        <a:t> </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45720" algn="r">
                        <a:lnSpc>
                          <a:spcPts val="1450"/>
                        </a:lnSpc>
                        <a:spcBef>
                          <a:spcPts val="240"/>
                        </a:spcBef>
                        <a:spcAft>
                          <a:spcPts val="240"/>
                        </a:spcAft>
                      </a:pPr>
                      <a:r>
                        <a:rPr lang="en-US" sz="1400">
                          <a:effectLst/>
                        </a:rPr>
                        <a:t> </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nSpc>
                          <a:spcPts val="1450"/>
                        </a:lnSpc>
                        <a:spcBef>
                          <a:spcPts val="240"/>
                        </a:spcBef>
                        <a:spcAft>
                          <a:spcPts val="240"/>
                        </a:spcAft>
                        <a:tabLst>
                          <a:tab pos="180340" algn="dec"/>
                        </a:tabLst>
                      </a:pPr>
                      <a:r>
                        <a:rPr lang="en-US" sz="1400" dirty="0">
                          <a:effectLst/>
                        </a:rPr>
                        <a:t> </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nSpc>
                          <a:spcPts val="1450"/>
                        </a:lnSpc>
                        <a:spcBef>
                          <a:spcPts val="240"/>
                        </a:spcBef>
                        <a:spcAft>
                          <a:spcPts val="240"/>
                        </a:spcAft>
                        <a:tabLst>
                          <a:tab pos="201930" algn="dec"/>
                        </a:tabLst>
                      </a:pPr>
                      <a:r>
                        <a:rPr lang="en-US" sz="1400">
                          <a:effectLst/>
                        </a:rPr>
                        <a:t> </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ctr">
                        <a:lnSpc>
                          <a:spcPts val="1450"/>
                        </a:lnSpc>
                        <a:spcBef>
                          <a:spcPts val="240"/>
                        </a:spcBef>
                        <a:spcAft>
                          <a:spcPts val="240"/>
                        </a:spcAft>
                      </a:pPr>
                      <a:r>
                        <a:rPr lang="en-US" sz="1400">
                          <a:effectLst/>
                        </a:rPr>
                        <a:t> </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tc>
                <a:tc>
                  <a:txBody>
                    <a:bodyPr/>
                    <a:lstStyle/>
                    <a:p>
                      <a:pPr marL="0" marR="0" algn="ctr">
                        <a:lnSpc>
                          <a:spcPts val="1450"/>
                        </a:lnSpc>
                        <a:spcBef>
                          <a:spcPts val="240"/>
                        </a:spcBef>
                        <a:spcAft>
                          <a:spcPts val="240"/>
                        </a:spcAft>
                      </a:pPr>
                      <a:r>
                        <a:rPr lang="en-US" sz="1400">
                          <a:effectLst/>
                        </a:rPr>
                        <a:t> </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extLst>
                  <a:ext uri="{0D108BD9-81ED-4DB2-BD59-A6C34878D82A}">
                    <a16:rowId xmlns:a16="http://schemas.microsoft.com/office/drawing/2014/main" val="10003"/>
                  </a:ext>
                </a:extLst>
              </a:tr>
              <a:tr h="265011">
                <a:tc>
                  <a:txBody>
                    <a:bodyPr/>
                    <a:lstStyle/>
                    <a:p>
                      <a:pPr marL="0" marR="0">
                        <a:lnSpc>
                          <a:spcPts val="1450"/>
                        </a:lnSpc>
                        <a:spcBef>
                          <a:spcPts val="240"/>
                        </a:spcBef>
                        <a:spcAft>
                          <a:spcPts val="240"/>
                        </a:spcAft>
                      </a:pPr>
                      <a:r>
                        <a:rPr lang="en-US" sz="1400" dirty="0">
                          <a:effectLst/>
                        </a:rPr>
                        <a:t>         Enlisted</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ctr">
                        <a:lnSpc>
                          <a:spcPts val="1450"/>
                        </a:lnSpc>
                        <a:spcBef>
                          <a:spcPts val="240"/>
                        </a:spcBef>
                        <a:spcAft>
                          <a:spcPts val="240"/>
                        </a:spcAft>
                      </a:pPr>
                      <a:r>
                        <a:rPr lang="en-US" sz="1400">
                          <a:effectLst/>
                        </a:rPr>
                        <a:t>--</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45720" algn="ctr">
                        <a:lnSpc>
                          <a:spcPts val="1450"/>
                        </a:lnSpc>
                        <a:spcBef>
                          <a:spcPts val="240"/>
                        </a:spcBef>
                        <a:spcAft>
                          <a:spcPts val="240"/>
                        </a:spcAft>
                      </a:pPr>
                      <a:r>
                        <a:rPr lang="en-US" sz="1400">
                          <a:effectLst/>
                        </a:rPr>
                        <a:t>--</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ctr">
                        <a:lnSpc>
                          <a:spcPts val="1450"/>
                        </a:lnSpc>
                        <a:spcBef>
                          <a:spcPts val="240"/>
                        </a:spcBef>
                        <a:spcAft>
                          <a:spcPts val="240"/>
                        </a:spcAft>
                        <a:tabLst>
                          <a:tab pos="180340" algn="dec"/>
                        </a:tabLst>
                      </a:pPr>
                      <a:r>
                        <a:rPr lang="en-US" sz="1400" dirty="0">
                          <a:effectLst/>
                        </a:rPr>
                        <a:t>--</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ctr">
                        <a:lnSpc>
                          <a:spcPts val="1450"/>
                        </a:lnSpc>
                        <a:spcBef>
                          <a:spcPts val="240"/>
                        </a:spcBef>
                        <a:spcAft>
                          <a:spcPts val="240"/>
                        </a:spcAft>
                      </a:pPr>
                      <a:r>
                        <a:rPr lang="en-US" sz="1400">
                          <a:effectLst/>
                        </a:rPr>
                        <a:t>--</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ctr">
                        <a:lnSpc>
                          <a:spcPts val="1450"/>
                        </a:lnSpc>
                        <a:spcBef>
                          <a:spcPts val="240"/>
                        </a:spcBef>
                        <a:spcAft>
                          <a:spcPts val="240"/>
                        </a:spcAft>
                      </a:pPr>
                      <a:r>
                        <a:rPr lang="en-US" sz="1400">
                          <a:effectLst/>
                        </a:rPr>
                        <a:t>--</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tc>
                <a:tc>
                  <a:txBody>
                    <a:bodyPr/>
                    <a:lstStyle/>
                    <a:p>
                      <a:pPr marL="0" marR="0" algn="ctr">
                        <a:lnSpc>
                          <a:spcPts val="1450"/>
                        </a:lnSpc>
                        <a:spcBef>
                          <a:spcPts val="240"/>
                        </a:spcBef>
                        <a:spcAft>
                          <a:spcPts val="240"/>
                        </a:spcAft>
                      </a:pPr>
                      <a:r>
                        <a:rPr lang="en-US" sz="1400">
                          <a:effectLst/>
                        </a:rPr>
                        <a:t>--</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extLst>
                  <a:ext uri="{0D108BD9-81ED-4DB2-BD59-A6C34878D82A}">
                    <a16:rowId xmlns:a16="http://schemas.microsoft.com/office/drawing/2014/main" val="10004"/>
                  </a:ext>
                </a:extLst>
              </a:tr>
              <a:tr h="265011">
                <a:tc>
                  <a:txBody>
                    <a:bodyPr/>
                    <a:lstStyle/>
                    <a:p>
                      <a:pPr marL="0" marR="0">
                        <a:lnSpc>
                          <a:spcPts val="1450"/>
                        </a:lnSpc>
                        <a:spcBef>
                          <a:spcPts val="240"/>
                        </a:spcBef>
                        <a:spcAft>
                          <a:spcPts val="240"/>
                        </a:spcAft>
                      </a:pPr>
                      <a:r>
                        <a:rPr lang="en-US" sz="1400" dirty="0">
                          <a:effectLst/>
                        </a:rPr>
                        <a:t>         Officer</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ctr">
                        <a:lnSpc>
                          <a:spcPts val="1450"/>
                        </a:lnSpc>
                        <a:spcBef>
                          <a:spcPts val="240"/>
                        </a:spcBef>
                        <a:spcAft>
                          <a:spcPts val="240"/>
                        </a:spcAft>
                        <a:tabLst>
                          <a:tab pos="213995" algn="dec"/>
                        </a:tabLst>
                      </a:pPr>
                      <a:r>
                        <a:rPr lang="en-US" sz="1400" dirty="0">
                          <a:effectLst/>
                        </a:rPr>
                        <a:t>0.29</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45720" algn="ctr">
                        <a:lnSpc>
                          <a:spcPts val="1450"/>
                        </a:lnSpc>
                        <a:spcBef>
                          <a:spcPts val="240"/>
                        </a:spcBef>
                        <a:spcAft>
                          <a:spcPts val="240"/>
                        </a:spcAft>
                      </a:pPr>
                      <a:r>
                        <a:rPr lang="en-US" sz="1400" dirty="0">
                          <a:effectLst/>
                        </a:rPr>
                        <a:t>1.33</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r">
                        <a:lnSpc>
                          <a:spcPts val="1450"/>
                        </a:lnSpc>
                        <a:spcBef>
                          <a:spcPts val="240"/>
                        </a:spcBef>
                        <a:spcAft>
                          <a:spcPts val="240"/>
                        </a:spcAft>
                        <a:tabLst>
                          <a:tab pos="180340" algn="dec"/>
                        </a:tabLst>
                      </a:pPr>
                      <a:r>
                        <a:rPr lang="en-US" sz="1400" dirty="0">
                          <a:effectLst/>
                        </a:rPr>
                        <a:t>[0.90, 1.96]</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ctr">
                        <a:lnSpc>
                          <a:spcPts val="1450"/>
                        </a:lnSpc>
                        <a:spcBef>
                          <a:spcPts val="240"/>
                        </a:spcBef>
                        <a:spcAft>
                          <a:spcPts val="240"/>
                        </a:spcAft>
                        <a:tabLst>
                          <a:tab pos="201930" algn="dec"/>
                        </a:tabLst>
                      </a:pPr>
                      <a:r>
                        <a:rPr lang="en-US" sz="1400" b="1" dirty="0">
                          <a:effectLst/>
                        </a:rPr>
                        <a:t>0.39</a:t>
                      </a:r>
                      <a:endParaRPr lang="en-US" sz="1400" b="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ctr">
                        <a:lnSpc>
                          <a:spcPts val="1450"/>
                        </a:lnSpc>
                        <a:spcBef>
                          <a:spcPts val="240"/>
                        </a:spcBef>
                        <a:spcAft>
                          <a:spcPts val="240"/>
                        </a:spcAft>
                      </a:pPr>
                      <a:r>
                        <a:rPr lang="en-US" sz="1400" b="1" dirty="0">
                          <a:effectLst/>
                        </a:rPr>
                        <a:t>1.48</a:t>
                      </a:r>
                      <a:endParaRPr lang="en-US" sz="1400" b="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r">
                        <a:lnSpc>
                          <a:spcPts val="1450"/>
                        </a:lnSpc>
                        <a:spcBef>
                          <a:spcPts val="240"/>
                        </a:spcBef>
                        <a:spcAft>
                          <a:spcPts val="240"/>
                        </a:spcAft>
                      </a:pPr>
                      <a:r>
                        <a:rPr lang="en-US" sz="1400" b="1" dirty="0">
                          <a:effectLst/>
                        </a:rPr>
                        <a:t>[1.11, 1.97]</a:t>
                      </a:r>
                      <a:endParaRPr lang="en-US" sz="1400" b="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extLst>
                  <a:ext uri="{0D108BD9-81ED-4DB2-BD59-A6C34878D82A}">
                    <a16:rowId xmlns:a16="http://schemas.microsoft.com/office/drawing/2014/main" val="10005"/>
                  </a:ext>
                </a:extLst>
              </a:tr>
              <a:tr h="227151">
                <a:tc>
                  <a:txBody>
                    <a:bodyPr/>
                    <a:lstStyle/>
                    <a:p>
                      <a:pPr marL="0" marR="0">
                        <a:lnSpc>
                          <a:spcPts val="1450"/>
                        </a:lnSpc>
                        <a:spcBef>
                          <a:spcPts val="240"/>
                        </a:spcBef>
                        <a:spcAft>
                          <a:spcPts val="240"/>
                        </a:spcAft>
                      </a:pPr>
                      <a:r>
                        <a:rPr lang="en-US" sz="1400">
                          <a:effectLst/>
                        </a:rPr>
                        <a:t>Sex</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ctr">
                        <a:lnSpc>
                          <a:spcPts val="1450"/>
                        </a:lnSpc>
                        <a:spcBef>
                          <a:spcPts val="240"/>
                        </a:spcBef>
                        <a:spcAft>
                          <a:spcPts val="240"/>
                        </a:spcAft>
                        <a:tabLst>
                          <a:tab pos="213995" algn="dec"/>
                        </a:tabLst>
                      </a:pPr>
                      <a:r>
                        <a:rPr lang="en-US" sz="1400">
                          <a:effectLst/>
                        </a:rPr>
                        <a:t> </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45720" algn="ctr">
                        <a:lnSpc>
                          <a:spcPts val="1450"/>
                        </a:lnSpc>
                        <a:spcBef>
                          <a:spcPts val="240"/>
                        </a:spcBef>
                        <a:spcAft>
                          <a:spcPts val="240"/>
                        </a:spcAft>
                      </a:pPr>
                      <a:r>
                        <a:rPr lang="en-US" sz="1400" dirty="0">
                          <a:effectLst/>
                        </a:rPr>
                        <a:t> </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nSpc>
                          <a:spcPts val="1450"/>
                        </a:lnSpc>
                        <a:spcBef>
                          <a:spcPts val="240"/>
                        </a:spcBef>
                        <a:spcAft>
                          <a:spcPts val="240"/>
                        </a:spcAft>
                        <a:tabLst>
                          <a:tab pos="180340" algn="dec"/>
                        </a:tabLst>
                      </a:pPr>
                      <a:r>
                        <a:rPr lang="en-US" sz="1400" dirty="0">
                          <a:effectLst/>
                        </a:rPr>
                        <a:t> </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ctr">
                        <a:lnSpc>
                          <a:spcPts val="1450"/>
                        </a:lnSpc>
                        <a:spcBef>
                          <a:spcPts val="240"/>
                        </a:spcBef>
                        <a:spcAft>
                          <a:spcPts val="240"/>
                        </a:spcAft>
                        <a:tabLst>
                          <a:tab pos="201930" algn="dec"/>
                        </a:tabLst>
                      </a:pPr>
                      <a:r>
                        <a:rPr lang="en-US" sz="1400" dirty="0">
                          <a:effectLst/>
                        </a:rPr>
                        <a:t> </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ctr">
                        <a:lnSpc>
                          <a:spcPts val="1450"/>
                        </a:lnSpc>
                        <a:spcBef>
                          <a:spcPts val="240"/>
                        </a:spcBef>
                        <a:spcAft>
                          <a:spcPts val="240"/>
                        </a:spcAft>
                      </a:pPr>
                      <a:r>
                        <a:rPr lang="en-US" sz="1400" dirty="0">
                          <a:effectLst/>
                        </a:rPr>
                        <a:t> </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ctr">
                        <a:lnSpc>
                          <a:spcPts val="1450"/>
                        </a:lnSpc>
                        <a:spcBef>
                          <a:spcPts val="240"/>
                        </a:spcBef>
                        <a:spcAft>
                          <a:spcPts val="240"/>
                        </a:spcAft>
                      </a:pPr>
                      <a:r>
                        <a:rPr lang="en-US" sz="1400">
                          <a:effectLst/>
                        </a:rPr>
                        <a:t> </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extLst>
                  <a:ext uri="{0D108BD9-81ED-4DB2-BD59-A6C34878D82A}">
                    <a16:rowId xmlns:a16="http://schemas.microsoft.com/office/drawing/2014/main" val="10006"/>
                  </a:ext>
                </a:extLst>
              </a:tr>
              <a:tr h="227151">
                <a:tc>
                  <a:txBody>
                    <a:bodyPr/>
                    <a:lstStyle/>
                    <a:p>
                      <a:pPr marL="0" marR="0">
                        <a:lnSpc>
                          <a:spcPts val="1450"/>
                        </a:lnSpc>
                        <a:spcBef>
                          <a:spcPts val="240"/>
                        </a:spcBef>
                        <a:spcAft>
                          <a:spcPts val="240"/>
                        </a:spcAft>
                      </a:pPr>
                      <a:r>
                        <a:rPr lang="en-US" sz="1400" dirty="0">
                          <a:effectLst/>
                        </a:rPr>
                        <a:t>         Female</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ctr">
                        <a:lnSpc>
                          <a:spcPts val="1450"/>
                        </a:lnSpc>
                        <a:spcBef>
                          <a:spcPts val="240"/>
                        </a:spcBef>
                        <a:spcAft>
                          <a:spcPts val="240"/>
                        </a:spcAft>
                      </a:pPr>
                      <a:r>
                        <a:rPr lang="en-US" sz="1400" dirty="0">
                          <a:effectLst/>
                        </a:rPr>
                        <a:t>--</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45720" algn="ctr">
                        <a:lnSpc>
                          <a:spcPts val="1450"/>
                        </a:lnSpc>
                        <a:spcBef>
                          <a:spcPts val="240"/>
                        </a:spcBef>
                        <a:spcAft>
                          <a:spcPts val="240"/>
                        </a:spcAft>
                      </a:pPr>
                      <a:r>
                        <a:rPr lang="en-US" sz="1400" dirty="0">
                          <a:effectLst/>
                        </a:rPr>
                        <a:t>--</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ctr">
                        <a:lnSpc>
                          <a:spcPts val="1450"/>
                        </a:lnSpc>
                        <a:spcBef>
                          <a:spcPts val="240"/>
                        </a:spcBef>
                        <a:spcAft>
                          <a:spcPts val="240"/>
                        </a:spcAft>
                        <a:tabLst>
                          <a:tab pos="180340" algn="dec"/>
                        </a:tabLst>
                      </a:pPr>
                      <a:r>
                        <a:rPr lang="en-US" sz="1400" dirty="0">
                          <a:effectLst/>
                        </a:rPr>
                        <a:t>--</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ctr">
                        <a:lnSpc>
                          <a:spcPts val="1450"/>
                        </a:lnSpc>
                        <a:spcBef>
                          <a:spcPts val="240"/>
                        </a:spcBef>
                        <a:spcAft>
                          <a:spcPts val="240"/>
                        </a:spcAft>
                      </a:pPr>
                      <a:r>
                        <a:rPr lang="en-US" sz="1400" dirty="0">
                          <a:effectLst/>
                        </a:rPr>
                        <a:t>--</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ctr">
                        <a:lnSpc>
                          <a:spcPts val="1450"/>
                        </a:lnSpc>
                        <a:spcBef>
                          <a:spcPts val="240"/>
                        </a:spcBef>
                        <a:spcAft>
                          <a:spcPts val="240"/>
                        </a:spcAft>
                      </a:pPr>
                      <a:r>
                        <a:rPr lang="en-US" sz="1400" dirty="0">
                          <a:effectLst/>
                        </a:rPr>
                        <a:t>--</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ctr">
                        <a:lnSpc>
                          <a:spcPts val="1450"/>
                        </a:lnSpc>
                        <a:spcBef>
                          <a:spcPts val="240"/>
                        </a:spcBef>
                        <a:spcAft>
                          <a:spcPts val="240"/>
                        </a:spcAft>
                      </a:pPr>
                      <a:r>
                        <a:rPr lang="en-US" sz="1400">
                          <a:effectLst/>
                        </a:rPr>
                        <a:t>--</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extLst>
                  <a:ext uri="{0D108BD9-81ED-4DB2-BD59-A6C34878D82A}">
                    <a16:rowId xmlns:a16="http://schemas.microsoft.com/office/drawing/2014/main" val="10007"/>
                  </a:ext>
                </a:extLst>
              </a:tr>
              <a:tr h="227151">
                <a:tc>
                  <a:txBody>
                    <a:bodyPr/>
                    <a:lstStyle/>
                    <a:p>
                      <a:pPr marL="0" marR="0">
                        <a:lnSpc>
                          <a:spcPts val="1450"/>
                        </a:lnSpc>
                        <a:spcBef>
                          <a:spcPts val="240"/>
                        </a:spcBef>
                        <a:spcAft>
                          <a:spcPts val="240"/>
                        </a:spcAft>
                      </a:pPr>
                      <a:r>
                        <a:rPr lang="en-US" sz="1400" dirty="0">
                          <a:effectLst/>
                        </a:rPr>
                        <a:t>         Male</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ctr">
                        <a:lnSpc>
                          <a:spcPts val="1450"/>
                        </a:lnSpc>
                        <a:spcBef>
                          <a:spcPts val="240"/>
                        </a:spcBef>
                        <a:spcAft>
                          <a:spcPts val="240"/>
                        </a:spcAft>
                        <a:tabLst>
                          <a:tab pos="213995" algn="dec"/>
                        </a:tabLst>
                      </a:pPr>
                      <a:r>
                        <a:rPr lang="en-US" sz="1400" dirty="0">
                          <a:effectLst/>
                        </a:rPr>
                        <a:t>-0.08</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45720" algn="ctr">
                        <a:lnSpc>
                          <a:spcPts val="1450"/>
                        </a:lnSpc>
                        <a:spcBef>
                          <a:spcPts val="240"/>
                        </a:spcBef>
                        <a:spcAft>
                          <a:spcPts val="240"/>
                        </a:spcAft>
                      </a:pPr>
                      <a:r>
                        <a:rPr lang="en-US" sz="1400" dirty="0">
                          <a:effectLst/>
                        </a:rPr>
                        <a:t>0.92</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r">
                        <a:lnSpc>
                          <a:spcPts val="1450"/>
                        </a:lnSpc>
                        <a:spcBef>
                          <a:spcPts val="240"/>
                        </a:spcBef>
                        <a:spcAft>
                          <a:spcPts val="240"/>
                        </a:spcAft>
                        <a:tabLst>
                          <a:tab pos="180340" algn="dec"/>
                        </a:tabLst>
                      </a:pPr>
                      <a:r>
                        <a:rPr lang="en-US" sz="1400">
                          <a:effectLst/>
                        </a:rPr>
                        <a:t>[0.52, 1.64]</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ctr">
                        <a:lnSpc>
                          <a:spcPts val="1450"/>
                        </a:lnSpc>
                        <a:spcBef>
                          <a:spcPts val="240"/>
                        </a:spcBef>
                        <a:spcAft>
                          <a:spcPts val="240"/>
                        </a:spcAft>
                        <a:tabLst>
                          <a:tab pos="201930" algn="dec"/>
                        </a:tabLst>
                      </a:pPr>
                      <a:r>
                        <a:rPr lang="en-US" sz="1400" b="1" dirty="0">
                          <a:effectLst/>
                        </a:rPr>
                        <a:t>0.51</a:t>
                      </a:r>
                      <a:endParaRPr lang="en-US" sz="1400" b="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ctr">
                        <a:lnSpc>
                          <a:spcPts val="1450"/>
                        </a:lnSpc>
                        <a:spcBef>
                          <a:spcPts val="240"/>
                        </a:spcBef>
                        <a:spcAft>
                          <a:spcPts val="240"/>
                        </a:spcAft>
                      </a:pPr>
                      <a:r>
                        <a:rPr lang="en-US" sz="1400" b="1" dirty="0">
                          <a:effectLst/>
                        </a:rPr>
                        <a:t>1.67</a:t>
                      </a:r>
                      <a:endParaRPr lang="en-US" sz="1400" b="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r">
                        <a:lnSpc>
                          <a:spcPts val="1450"/>
                        </a:lnSpc>
                        <a:spcBef>
                          <a:spcPts val="240"/>
                        </a:spcBef>
                        <a:spcAft>
                          <a:spcPts val="240"/>
                        </a:spcAft>
                      </a:pPr>
                      <a:r>
                        <a:rPr lang="en-US" sz="1400" b="1">
                          <a:effectLst/>
                        </a:rPr>
                        <a:t>[1.11, 2.51]</a:t>
                      </a:r>
                      <a:endParaRPr lang="en-US" sz="1400" b="1">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extLst>
                  <a:ext uri="{0D108BD9-81ED-4DB2-BD59-A6C34878D82A}">
                    <a16:rowId xmlns:a16="http://schemas.microsoft.com/office/drawing/2014/main" val="10008"/>
                  </a:ext>
                </a:extLst>
              </a:tr>
              <a:tr h="227151">
                <a:tc>
                  <a:txBody>
                    <a:bodyPr/>
                    <a:lstStyle/>
                    <a:p>
                      <a:pPr marL="0" marR="0">
                        <a:lnSpc>
                          <a:spcPts val="1450"/>
                        </a:lnSpc>
                        <a:spcBef>
                          <a:spcPts val="240"/>
                        </a:spcBef>
                        <a:spcAft>
                          <a:spcPts val="240"/>
                        </a:spcAft>
                      </a:pPr>
                      <a:r>
                        <a:rPr lang="en-US" sz="1400" dirty="0">
                          <a:effectLst/>
                        </a:rPr>
                        <a:t>Knowledge &amp; Skills </a:t>
                      </a:r>
                      <a:r>
                        <a:rPr lang="en-US" sz="1400" baseline="30000" dirty="0">
                          <a:effectLst/>
                        </a:rPr>
                        <a:t>a</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ctr">
                        <a:lnSpc>
                          <a:spcPts val="1450"/>
                        </a:lnSpc>
                        <a:spcBef>
                          <a:spcPts val="240"/>
                        </a:spcBef>
                        <a:spcAft>
                          <a:spcPts val="240"/>
                        </a:spcAft>
                        <a:tabLst>
                          <a:tab pos="213995" algn="dec"/>
                        </a:tabLst>
                      </a:pPr>
                      <a:r>
                        <a:rPr lang="en-US" sz="1400" b="1" dirty="0">
                          <a:effectLst/>
                        </a:rPr>
                        <a:t>0.43</a:t>
                      </a:r>
                      <a:endParaRPr lang="en-US" sz="1400" b="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45720" algn="ctr">
                        <a:lnSpc>
                          <a:spcPts val="1450"/>
                        </a:lnSpc>
                        <a:spcBef>
                          <a:spcPts val="240"/>
                        </a:spcBef>
                        <a:spcAft>
                          <a:spcPts val="240"/>
                        </a:spcAft>
                      </a:pPr>
                      <a:r>
                        <a:rPr lang="en-US" sz="1400" b="1" dirty="0">
                          <a:effectLst/>
                        </a:rPr>
                        <a:t>1.53</a:t>
                      </a:r>
                      <a:endParaRPr lang="en-US" sz="1400" b="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r">
                        <a:lnSpc>
                          <a:spcPts val="1450"/>
                        </a:lnSpc>
                        <a:spcBef>
                          <a:spcPts val="240"/>
                        </a:spcBef>
                        <a:spcAft>
                          <a:spcPts val="240"/>
                        </a:spcAft>
                        <a:tabLst>
                          <a:tab pos="180340" algn="dec"/>
                        </a:tabLst>
                      </a:pPr>
                      <a:r>
                        <a:rPr lang="en-US" sz="1400" b="1" dirty="0">
                          <a:effectLst/>
                        </a:rPr>
                        <a:t>[1.08, 2.18]</a:t>
                      </a:r>
                      <a:endParaRPr lang="en-US" sz="1400" b="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ctr">
                        <a:lnSpc>
                          <a:spcPts val="1450"/>
                        </a:lnSpc>
                        <a:spcBef>
                          <a:spcPts val="240"/>
                        </a:spcBef>
                        <a:spcAft>
                          <a:spcPts val="240"/>
                        </a:spcAft>
                        <a:tabLst>
                          <a:tab pos="201930" algn="dec"/>
                        </a:tabLst>
                      </a:pPr>
                      <a:r>
                        <a:rPr lang="en-US" sz="1400" b="1" dirty="0">
                          <a:effectLst/>
                        </a:rPr>
                        <a:t>0.54</a:t>
                      </a:r>
                      <a:endParaRPr lang="en-US" sz="1400" b="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ctr">
                        <a:lnSpc>
                          <a:spcPts val="1450"/>
                        </a:lnSpc>
                        <a:spcBef>
                          <a:spcPts val="240"/>
                        </a:spcBef>
                        <a:spcAft>
                          <a:spcPts val="240"/>
                        </a:spcAft>
                      </a:pPr>
                      <a:r>
                        <a:rPr lang="en-US" sz="1400" b="1" dirty="0">
                          <a:effectLst/>
                        </a:rPr>
                        <a:t>1.72</a:t>
                      </a:r>
                      <a:endParaRPr lang="en-US" sz="1400" b="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r">
                        <a:lnSpc>
                          <a:spcPts val="1450"/>
                        </a:lnSpc>
                        <a:spcBef>
                          <a:spcPts val="240"/>
                        </a:spcBef>
                        <a:spcAft>
                          <a:spcPts val="240"/>
                        </a:spcAft>
                      </a:pPr>
                      <a:r>
                        <a:rPr lang="en-US" sz="1400" b="1" dirty="0">
                          <a:effectLst/>
                        </a:rPr>
                        <a:t>[1.39, 2.13]</a:t>
                      </a:r>
                      <a:endParaRPr lang="en-US" sz="1400" b="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extLst>
                  <a:ext uri="{0D108BD9-81ED-4DB2-BD59-A6C34878D82A}">
                    <a16:rowId xmlns:a16="http://schemas.microsoft.com/office/drawing/2014/main" val="10009"/>
                  </a:ext>
                </a:extLst>
              </a:tr>
              <a:tr h="272582">
                <a:tc>
                  <a:txBody>
                    <a:bodyPr/>
                    <a:lstStyle/>
                    <a:p>
                      <a:pPr marL="0" marR="0">
                        <a:lnSpc>
                          <a:spcPts val="1450"/>
                        </a:lnSpc>
                        <a:spcBef>
                          <a:spcPts val="240"/>
                        </a:spcBef>
                        <a:spcAft>
                          <a:spcPts val="240"/>
                        </a:spcAft>
                      </a:pPr>
                      <a:r>
                        <a:rPr lang="en-US" sz="1400">
                          <a:effectLst/>
                        </a:rPr>
                        <a:t>Career Impact Concern</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ctr">
                        <a:lnSpc>
                          <a:spcPts val="1450"/>
                        </a:lnSpc>
                        <a:spcBef>
                          <a:spcPts val="240"/>
                        </a:spcBef>
                        <a:spcAft>
                          <a:spcPts val="240"/>
                        </a:spcAft>
                        <a:tabLst>
                          <a:tab pos="213995" algn="dec"/>
                        </a:tabLst>
                      </a:pPr>
                      <a:r>
                        <a:rPr lang="en-US" sz="1400" b="1" dirty="0">
                          <a:effectLst/>
                        </a:rPr>
                        <a:t>0.21</a:t>
                      </a:r>
                      <a:endParaRPr lang="en-US" sz="1400" b="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45720" algn="ctr">
                        <a:lnSpc>
                          <a:spcPts val="1450"/>
                        </a:lnSpc>
                        <a:spcBef>
                          <a:spcPts val="240"/>
                        </a:spcBef>
                        <a:spcAft>
                          <a:spcPts val="240"/>
                        </a:spcAft>
                      </a:pPr>
                      <a:r>
                        <a:rPr lang="en-US" sz="1400" b="1" dirty="0">
                          <a:effectLst/>
                        </a:rPr>
                        <a:t>1.23</a:t>
                      </a:r>
                      <a:endParaRPr lang="en-US" sz="1400" b="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r">
                        <a:lnSpc>
                          <a:spcPts val="1450"/>
                        </a:lnSpc>
                        <a:spcBef>
                          <a:spcPts val="240"/>
                        </a:spcBef>
                        <a:spcAft>
                          <a:spcPts val="240"/>
                        </a:spcAft>
                        <a:tabLst>
                          <a:tab pos="180340" algn="dec"/>
                        </a:tabLst>
                      </a:pPr>
                      <a:r>
                        <a:rPr lang="en-US" sz="1400" b="1" dirty="0">
                          <a:effectLst/>
                        </a:rPr>
                        <a:t>[1.01, 1.51]</a:t>
                      </a:r>
                      <a:endParaRPr lang="en-US" sz="1400" b="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ctr">
                        <a:lnSpc>
                          <a:spcPts val="1450"/>
                        </a:lnSpc>
                        <a:spcBef>
                          <a:spcPts val="240"/>
                        </a:spcBef>
                        <a:spcAft>
                          <a:spcPts val="240"/>
                        </a:spcAft>
                        <a:tabLst>
                          <a:tab pos="201930" algn="dec"/>
                        </a:tabLst>
                      </a:pPr>
                      <a:r>
                        <a:rPr lang="en-US" sz="1400" dirty="0">
                          <a:effectLst/>
                        </a:rPr>
                        <a:t>0.16</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ctr">
                        <a:lnSpc>
                          <a:spcPts val="1450"/>
                        </a:lnSpc>
                        <a:spcBef>
                          <a:spcPts val="240"/>
                        </a:spcBef>
                        <a:spcAft>
                          <a:spcPts val="240"/>
                        </a:spcAft>
                      </a:pPr>
                      <a:r>
                        <a:rPr lang="en-US" sz="1400" dirty="0">
                          <a:effectLst/>
                        </a:rPr>
                        <a:t>1.18</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r">
                        <a:lnSpc>
                          <a:spcPts val="1450"/>
                        </a:lnSpc>
                        <a:spcBef>
                          <a:spcPts val="240"/>
                        </a:spcBef>
                        <a:spcAft>
                          <a:spcPts val="240"/>
                        </a:spcAft>
                      </a:pPr>
                      <a:r>
                        <a:rPr lang="en-US" sz="1400" dirty="0">
                          <a:effectLst/>
                        </a:rPr>
                        <a:t>[1.00, 1.39]</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extLst>
                  <a:ext uri="{0D108BD9-81ED-4DB2-BD59-A6C34878D82A}">
                    <a16:rowId xmlns:a16="http://schemas.microsoft.com/office/drawing/2014/main" val="10010"/>
                  </a:ext>
                </a:extLst>
              </a:tr>
              <a:tr h="272582">
                <a:tc>
                  <a:txBody>
                    <a:bodyPr/>
                    <a:lstStyle/>
                    <a:p>
                      <a:pPr marL="0" marR="0">
                        <a:lnSpc>
                          <a:spcPts val="1450"/>
                        </a:lnSpc>
                        <a:spcBef>
                          <a:spcPts val="240"/>
                        </a:spcBef>
                        <a:spcAft>
                          <a:spcPts val="240"/>
                        </a:spcAft>
                      </a:pPr>
                      <a:r>
                        <a:rPr lang="en-US" sz="1400" dirty="0">
                          <a:effectLst/>
                        </a:rPr>
                        <a:t>Not knowing who to turn to</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ctr">
                        <a:lnSpc>
                          <a:spcPts val="1450"/>
                        </a:lnSpc>
                        <a:spcBef>
                          <a:spcPts val="240"/>
                        </a:spcBef>
                        <a:spcAft>
                          <a:spcPts val="240"/>
                        </a:spcAft>
                        <a:tabLst>
                          <a:tab pos="213995" algn="dec"/>
                        </a:tabLst>
                      </a:pPr>
                      <a:r>
                        <a:rPr lang="en-US" sz="1400" dirty="0">
                          <a:effectLst/>
                        </a:rPr>
                        <a:t>0.09</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45720" algn="ctr">
                        <a:lnSpc>
                          <a:spcPts val="1450"/>
                        </a:lnSpc>
                        <a:spcBef>
                          <a:spcPts val="240"/>
                        </a:spcBef>
                        <a:spcAft>
                          <a:spcPts val="240"/>
                        </a:spcAft>
                      </a:pPr>
                      <a:r>
                        <a:rPr lang="en-US" sz="1400">
                          <a:effectLst/>
                        </a:rPr>
                        <a:t>1.09</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r">
                        <a:lnSpc>
                          <a:spcPts val="1450"/>
                        </a:lnSpc>
                        <a:spcBef>
                          <a:spcPts val="240"/>
                        </a:spcBef>
                        <a:spcAft>
                          <a:spcPts val="240"/>
                        </a:spcAft>
                        <a:tabLst>
                          <a:tab pos="180340" algn="dec"/>
                        </a:tabLst>
                      </a:pPr>
                      <a:r>
                        <a:rPr lang="en-US" sz="1400" dirty="0">
                          <a:effectLst/>
                        </a:rPr>
                        <a:t>[0.92, 1.30]</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ctr">
                        <a:lnSpc>
                          <a:spcPts val="1450"/>
                        </a:lnSpc>
                        <a:spcBef>
                          <a:spcPts val="240"/>
                        </a:spcBef>
                        <a:spcAft>
                          <a:spcPts val="240"/>
                        </a:spcAft>
                        <a:tabLst>
                          <a:tab pos="201930" algn="dec"/>
                        </a:tabLst>
                      </a:pPr>
                      <a:r>
                        <a:rPr lang="en-US" sz="1400" dirty="0">
                          <a:effectLst/>
                        </a:rPr>
                        <a:t>-0.12</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ctr">
                        <a:lnSpc>
                          <a:spcPts val="1450"/>
                        </a:lnSpc>
                        <a:spcBef>
                          <a:spcPts val="240"/>
                        </a:spcBef>
                        <a:spcAft>
                          <a:spcPts val="240"/>
                        </a:spcAft>
                      </a:pPr>
                      <a:r>
                        <a:rPr lang="en-US" sz="1400" dirty="0">
                          <a:effectLst/>
                        </a:rPr>
                        <a:t>0.89</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tc>
                  <a:txBody>
                    <a:bodyPr/>
                    <a:lstStyle/>
                    <a:p>
                      <a:pPr marL="0" marR="0" algn="r">
                        <a:lnSpc>
                          <a:spcPts val="1450"/>
                        </a:lnSpc>
                        <a:spcBef>
                          <a:spcPts val="240"/>
                        </a:spcBef>
                        <a:spcAft>
                          <a:spcPts val="240"/>
                        </a:spcAft>
                      </a:pPr>
                      <a:r>
                        <a:rPr lang="en-US" sz="1400" dirty="0">
                          <a:effectLst/>
                        </a:rPr>
                        <a:t>[0.76, 1.04]</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0479" marR="20479" marT="0" marB="0" anchor="ctr"/>
                </a:tc>
                <a:extLst>
                  <a:ext uri="{0D108BD9-81ED-4DB2-BD59-A6C34878D82A}">
                    <a16:rowId xmlns:a16="http://schemas.microsoft.com/office/drawing/2014/main" val="10011"/>
                  </a:ext>
                </a:extLst>
              </a:tr>
            </a:tbl>
          </a:graphicData>
        </a:graphic>
      </p:graphicFrame>
      <p:sp>
        <p:nvSpPr>
          <p:cNvPr id="12" name="Rectangle 1"/>
          <p:cNvSpPr>
            <a:spLocks noChangeArrowheads="1"/>
          </p:cNvSpPr>
          <p:nvPr/>
        </p:nvSpPr>
        <p:spPr bwMode="auto">
          <a:xfrm>
            <a:off x="457798" y="4953000"/>
            <a:ext cx="8229002"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900" i="1" dirty="0">
                <a:latin typeface="+mj-lt"/>
                <a:ea typeface="Times New Roman" panose="02020603050405020304" pitchFamily="18" charset="0"/>
                <a:cs typeface="Times New Roman" panose="02020603050405020304" pitchFamily="18" charset="0"/>
              </a:rPr>
              <a:t>Note.</a:t>
            </a:r>
            <a:r>
              <a:rPr lang="en-US" altLang="en-US" sz="900" dirty="0">
                <a:latin typeface="+mj-lt"/>
                <a:ea typeface="Times New Roman" panose="02020603050405020304" pitchFamily="18" charset="0"/>
                <a:cs typeface="Times New Roman" panose="02020603050405020304" pitchFamily="18" charset="0"/>
              </a:rPr>
              <a:t> The reference group of the dependent variable is help-seekers. ORs significant at </a:t>
            </a:r>
            <a:r>
              <a:rPr lang="en-US" altLang="en-US" sz="900" i="1" dirty="0">
                <a:latin typeface="+mj-lt"/>
                <a:ea typeface="Times New Roman" panose="02020603050405020304" pitchFamily="18" charset="0"/>
                <a:cs typeface="Times New Roman" panose="02020603050405020304" pitchFamily="18" charset="0"/>
              </a:rPr>
              <a:t>p </a:t>
            </a:r>
            <a:r>
              <a:rPr lang="en-US" altLang="en-US" sz="900" dirty="0">
                <a:latin typeface="+mj-lt"/>
                <a:ea typeface="Times New Roman" panose="02020603050405020304" pitchFamily="18" charset="0"/>
                <a:cs typeface="Times New Roman" panose="02020603050405020304" pitchFamily="18" charset="0"/>
              </a:rPr>
              <a:t>&lt; .05 are bolded. </a:t>
            </a:r>
            <a:endParaRPr lang="en-US" altLang="en-US" sz="900" dirty="0">
              <a:latin typeface="+mj-lt"/>
            </a:endParaRPr>
          </a:p>
          <a:p>
            <a:pPr eaLnBrk="0" fontAlgn="base" hangingPunct="0">
              <a:spcBef>
                <a:spcPct val="0"/>
              </a:spcBef>
              <a:spcAft>
                <a:spcPct val="0"/>
              </a:spcAft>
            </a:pPr>
            <a:r>
              <a:rPr lang="en-US" altLang="en-US" sz="900" baseline="30000" dirty="0">
                <a:latin typeface="+mj-lt"/>
                <a:ea typeface="Times New Roman" panose="02020603050405020304" pitchFamily="18" charset="0"/>
                <a:cs typeface="Times New Roman" panose="02020603050405020304" pitchFamily="18" charset="0"/>
              </a:rPr>
              <a:t>a </a:t>
            </a:r>
            <a:r>
              <a:rPr lang="en-US" altLang="en-US" sz="900" dirty="0">
                <a:latin typeface="+mj-lt"/>
                <a:ea typeface="Times New Roman" panose="02020603050405020304" pitchFamily="18" charset="0"/>
                <a:cs typeface="Times New Roman" panose="02020603050405020304" pitchFamily="18" charset="0"/>
              </a:rPr>
              <a:t>For ease of interpretation, the “Knowledge &amp; Skills” item was reverse coded, so that a unit increase represents a decrease in knowledge and skills of suicide prevention.</a:t>
            </a:r>
            <a:endParaRPr lang="en-US" altLang="en-US" sz="900" dirty="0">
              <a:latin typeface="+mj-lt"/>
            </a:endParaRPr>
          </a:p>
        </p:txBody>
      </p:sp>
      <p:cxnSp>
        <p:nvCxnSpPr>
          <p:cNvPr id="14" name="Straight Connector 13"/>
          <p:cNvCxnSpPr/>
          <p:nvPr/>
        </p:nvCxnSpPr>
        <p:spPr>
          <a:xfrm flipH="1">
            <a:off x="228600" y="641747"/>
            <a:ext cx="7848600" cy="0"/>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102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txBox="1">
            <a:spLocks/>
          </p:cNvSpPr>
          <p:nvPr/>
        </p:nvSpPr>
        <p:spPr>
          <a:xfrm>
            <a:off x="228600" y="838200"/>
            <a:ext cx="7848600" cy="4648200"/>
          </a:xfrm>
          <a:prstGeom prst="rect">
            <a:avLst/>
          </a:prstGeom>
          <a:noFill/>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900"/>
              </a:spcAft>
              <a:buNone/>
            </a:pPr>
            <a:r>
              <a:rPr lang="en-US" sz="1800" dirty="0"/>
              <a:t>Compared to help-seekers, </a:t>
            </a:r>
            <a:r>
              <a:rPr lang="en-US" sz="1800" b="1" dirty="0"/>
              <a:t>non-help seekers (never considered) </a:t>
            </a:r>
            <a:r>
              <a:rPr lang="en-US" sz="1800" dirty="0"/>
              <a:t>were: </a:t>
            </a:r>
          </a:p>
          <a:p>
            <a:pPr lvl="1"/>
            <a:r>
              <a:rPr lang="en-US" sz="1800" dirty="0"/>
              <a:t>More likely to be </a:t>
            </a:r>
            <a:r>
              <a:rPr lang="en-US" sz="1800" b="1" dirty="0"/>
              <a:t>officers</a:t>
            </a:r>
            <a:r>
              <a:rPr lang="en-US" sz="1800" dirty="0"/>
              <a:t> than enlisted personnel</a:t>
            </a:r>
          </a:p>
          <a:p>
            <a:pPr lvl="1"/>
            <a:r>
              <a:rPr lang="en-US" sz="1800" dirty="0"/>
              <a:t>More likely to be</a:t>
            </a:r>
            <a:r>
              <a:rPr lang="en-US" sz="1800" b="1" dirty="0"/>
              <a:t> men</a:t>
            </a:r>
            <a:r>
              <a:rPr lang="en-US" sz="1800" dirty="0"/>
              <a:t> than women</a:t>
            </a:r>
          </a:p>
          <a:p>
            <a:pPr lvl="1"/>
            <a:r>
              <a:rPr lang="en-US" sz="1800" dirty="0"/>
              <a:t>Less likely to report </a:t>
            </a:r>
            <a:r>
              <a:rPr lang="en-US" sz="1800" b="1" dirty="0"/>
              <a:t>knowledge and skills </a:t>
            </a:r>
            <a:r>
              <a:rPr lang="en-US" sz="1800" dirty="0"/>
              <a:t>of suicide prevention</a:t>
            </a:r>
          </a:p>
        </p:txBody>
      </p:sp>
      <p:sp>
        <p:nvSpPr>
          <p:cNvPr id="10" name="TextBox 23"/>
          <p:cNvSpPr txBox="1">
            <a:spLocks noChangeArrowheads="1"/>
          </p:cNvSpPr>
          <p:nvPr/>
        </p:nvSpPr>
        <p:spPr bwMode="auto">
          <a:xfrm>
            <a:off x="152402" y="228600"/>
            <a:ext cx="8000999" cy="438582"/>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 eaLnBrk="1" hangingPunct="1">
              <a:lnSpc>
                <a:spcPts val="2700"/>
              </a:lnSpc>
            </a:pPr>
            <a:r>
              <a:rPr lang="en-US" altLang="en-US" sz="2600" b="1" dirty="0">
                <a:solidFill>
                  <a:schemeClr val="accent1">
                    <a:lumMod val="50000"/>
                  </a:schemeClr>
                </a:solidFill>
                <a:latin typeface="Calibri" pitchFamily="34" charset="0"/>
              </a:rPr>
              <a:t>Characteristics of Non-Help Seekers (never considered)</a:t>
            </a:r>
          </a:p>
        </p:txBody>
      </p:sp>
      <p:cxnSp>
        <p:nvCxnSpPr>
          <p:cNvPr id="12" name="Straight Connector 11"/>
          <p:cNvCxnSpPr/>
          <p:nvPr/>
        </p:nvCxnSpPr>
        <p:spPr>
          <a:xfrm flipH="1">
            <a:off x="228600" y="641747"/>
            <a:ext cx="7848600" cy="0"/>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987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txBox="1">
            <a:spLocks/>
          </p:cNvSpPr>
          <p:nvPr/>
        </p:nvSpPr>
        <p:spPr>
          <a:xfrm>
            <a:off x="228600" y="838200"/>
            <a:ext cx="7848600" cy="4648200"/>
          </a:xfrm>
          <a:prstGeom prst="rect">
            <a:avLst/>
          </a:prstGeom>
          <a:noFill/>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900"/>
              </a:spcAft>
              <a:buNone/>
            </a:pPr>
            <a:r>
              <a:rPr lang="en-US" sz="1800" dirty="0"/>
              <a:t>Compared to help-seekers, </a:t>
            </a:r>
            <a:r>
              <a:rPr lang="en-US" sz="1800" b="1" dirty="0"/>
              <a:t>non-help seekers (considered) </a:t>
            </a:r>
            <a:r>
              <a:rPr lang="en-US" sz="1800" dirty="0"/>
              <a:t>were: </a:t>
            </a:r>
          </a:p>
          <a:p>
            <a:pPr lvl="1"/>
            <a:r>
              <a:rPr lang="en-US" sz="1800" dirty="0"/>
              <a:t>Less likely to report </a:t>
            </a:r>
            <a:r>
              <a:rPr lang="en-US" sz="1800" b="1" dirty="0"/>
              <a:t>knowledge and skills </a:t>
            </a:r>
            <a:r>
              <a:rPr lang="en-US" sz="1800" dirty="0"/>
              <a:t>of suicide prevention</a:t>
            </a:r>
          </a:p>
          <a:p>
            <a:pPr lvl="1"/>
            <a:r>
              <a:rPr lang="en-US" sz="1800" dirty="0"/>
              <a:t>More likely to report concerns about negative </a:t>
            </a:r>
            <a:r>
              <a:rPr lang="en-US" sz="1800" b="1" dirty="0"/>
              <a:t>career impact</a:t>
            </a:r>
          </a:p>
        </p:txBody>
      </p:sp>
      <p:sp>
        <p:nvSpPr>
          <p:cNvPr id="10" name="TextBox 23"/>
          <p:cNvSpPr txBox="1">
            <a:spLocks noChangeArrowheads="1"/>
          </p:cNvSpPr>
          <p:nvPr/>
        </p:nvSpPr>
        <p:spPr bwMode="auto">
          <a:xfrm>
            <a:off x="152402" y="228600"/>
            <a:ext cx="7696199" cy="446789"/>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 eaLnBrk="1" hangingPunct="1">
              <a:lnSpc>
                <a:spcPts val="2700"/>
              </a:lnSpc>
            </a:pPr>
            <a:r>
              <a:rPr lang="en-US" altLang="en-US" sz="2800" b="1" dirty="0">
                <a:solidFill>
                  <a:schemeClr val="accent1">
                    <a:lumMod val="50000"/>
                  </a:schemeClr>
                </a:solidFill>
                <a:latin typeface="Calibri" pitchFamily="34" charset="0"/>
              </a:rPr>
              <a:t>Characteristics of Non-Help Seekers (considered)</a:t>
            </a:r>
          </a:p>
        </p:txBody>
      </p:sp>
      <p:cxnSp>
        <p:nvCxnSpPr>
          <p:cNvPr id="12" name="Straight Connector 11"/>
          <p:cNvCxnSpPr/>
          <p:nvPr/>
        </p:nvCxnSpPr>
        <p:spPr>
          <a:xfrm flipH="1">
            <a:off x="228600" y="641746"/>
            <a:ext cx="7848600" cy="0"/>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971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153400" cy="4895850"/>
          </a:xfrm>
        </p:spPr>
        <p:txBody>
          <a:bodyPr>
            <a:normAutofit/>
          </a:bodyPr>
          <a:lstStyle/>
          <a:p>
            <a:pPr marL="385763" indent="-385763">
              <a:spcAft>
                <a:spcPts val="900"/>
              </a:spcAft>
              <a:buFont typeface="+mj-lt"/>
              <a:buAutoNum type="arabicPeriod"/>
            </a:pPr>
            <a:r>
              <a:rPr lang="en-US" sz="2100" dirty="0"/>
              <a:t>Non-help seekers differ from help-seekers in terms of individual factors and report concerns about different barriers.</a:t>
            </a:r>
          </a:p>
          <a:p>
            <a:pPr marL="385763" indent="-385763">
              <a:spcAft>
                <a:spcPts val="900"/>
              </a:spcAft>
              <a:buFont typeface="+mj-lt"/>
              <a:buAutoNum type="arabicPeriod"/>
            </a:pPr>
            <a:r>
              <a:rPr lang="en-US" sz="2100" dirty="0"/>
              <a:t>Non-help seekers (never considered) were more likely to be officers and male, and report less knowledge and skills in suicide prevention. </a:t>
            </a:r>
            <a:r>
              <a:rPr lang="en-US" sz="2100" u="sng" dirty="0"/>
              <a:t>However, they were not more likely to report career impact concerns.</a:t>
            </a:r>
          </a:p>
          <a:p>
            <a:pPr marL="385763" indent="-385763">
              <a:spcAft>
                <a:spcPts val="900"/>
              </a:spcAft>
              <a:buFont typeface="+mj-lt"/>
              <a:buAutoNum type="arabicPeriod"/>
            </a:pPr>
            <a:r>
              <a:rPr lang="en-US" sz="2100" dirty="0"/>
              <a:t>Whereas, </a:t>
            </a:r>
            <a:r>
              <a:rPr lang="en-US" sz="2100" u="sng" dirty="0"/>
              <a:t>non-help seekers (considered) were more likely to report career impact concerns.</a:t>
            </a:r>
          </a:p>
        </p:txBody>
      </p:sp>
      <p:sp>
        <p:nvSpPr>
          <p:cNvPr id="8" name="TextBox 23"/>
          <p:cNvSpPr txBox="1">
            <a:spLocks noChangeArrowheads="1"/>
          </p:cNvSpPr>
          <p:nvPr/>
        </p:nvSpPr>
        <p:spPr bwMode="auto">
          <a:xfrm>
            <a:off x="152402" y="171018"/>
            <a:ext cx="6476999" cy="460382"/>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 eaLnBrk="1" hangingPunct="1">
              <a:lnSpc>
                <a:spcPts val="2700"/>
              </a:lnSpc>
            </a:pPr>
            <a:r>
              <a:rPr lang="en-US" altLang="en-US" sz="3200" b="1" dirty="0">
                <a:solidFill>
                  <a:schemeClr val="accent1">
                    <a:lumMod val="50000"/>
                  </a:schemeClr>
                </a:solidFill>
                <a:latin typeface="Calibri" pitchFamily="34" charset="0"/>
              </a:rPr>
              <a:t>Conclusions</a:t>
            </a:r>
          </a:p>
        </p:txBody>
      </p:sp>
      <p:cxnSp>
        <p:nvCxnSpPr>
          <p:cNvPr id="12" name="Straight Connector 11"/>
          <p:cNvCxnSpPr/>
          <p:nvPr/>
        </p:nvCxnSpPr>
        <p:spPr>
          <a:xfrm flipH="1">
            <a:off x="228600" y="584165"/>
            <a:ext cx="7848600" cy="0"/>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682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3"/>
          <p:cNvSpPr txBox="1">
            <a:spLocks noChangeArrowheads="1"/>
          </p:cNvSpPr>
          <p:nvPr/>
        </p:nvSpPr>
        <p:spPr bwMode="auto">
          <a:xfrm>
            <a:off x="152401" y="228600"/>
            <a:ext cx="8381999" cy="438582"/>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 eaLnBrk="1" hangingPunct="1">
              <a:lnSpc>
                <a:spcPts val="2700"/>
              </a:lnSpc>
            </a:pPr>
            <a:r>
              <a:rPr lang="en-US" altLang="en-US" sz="3200" b="1" dirty="0">
                <a:solidFill>
                  <a:schemeClr val="accent1">
                    <a:lumMod val="50000"/>
                  </a:schemeClr>
                </a:solidFill>
                <a:latin typeface="Calibri" pitchFamily="34" charset="0"/>
              </a:rPr>
              <a:t>Contact Information</a:t>
            </a:r>
          </a:p>
        </p:txBody>
      </p:sp>
      <p:cxnSp>
        <p:nvCxnSpPr>
          <p:cNvPr id="4" name="Straight Connector 3"/>
          <p:cNvCxnSpPr/>
          <p:nvPr/>
        </p:nvCxnSpPr>
        <p:spPr>
          <a:xfrm flipH="1">
            <a:off x="228600" y="641747"/>
            <a:ext cx="7848600" cy="0"/>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28600" y="838200"/>
            <a:ext cx="8686800" cy="4705350"/>
          </a:xfrm>
        </p:spPr>
        <p:txBody>
          <a:bodyPr numCol="2" spcCol="274320">
            <a:normAutofit lnSpcReduction="10000"/>
          </a:bodyPr>
          <a:lstStyle/>
          <a:p>
            <a:pPr marL="0" indent="0">
              <a:buNone/>
            </a:pPr>
            <a:r>
              <a:rPr lang="en-US" b="1" dirty="0">
                <a:latin typeface="+mn-lt"/>
              </a:rPr>
              <a:t>Tiffany E. Ho, MPH</a:t>
            </a:r>
          </a:p>
          <a:p>
            <a:pPr marL="0" indent="0">
              <a:spcBef>
                <a:spcPts val="0"/>
              </a:spcBef>
              <a:buNone/>
            </a:pPr>
            <a:r>
              <a:rPr lang="en-US" dirty="0">
                <a:latin typeface="+mn-lt"/>
              </a:rPr>
              <a:t>Behavioral Research Scientist</a:t>
            </a:r>
          </a:p>
          <a:p>
            <a:pPr marL="0" indent="0">
              <a:spcBef>
                <a:spcPts val="0"/>
              </a:spcBef>
              <a:buNone/>
            </a:pPr>
            <a:r>
              <a:rPr lang="en-US" dirty="0">
                <a:latin typeface="+mn-lt"/>
              </a:rPr>
              <a:t>Northrop Grumman Technology Services</a:t>
            </a:r>
          </a:p>
          <a:p>
            <a:pPr marL="0" indent="0">
              <a:spcBef>
                <a:spcPts val="0"/>
              </a:spcBef>
              <a:buNone/>
            </a:pPr>
            <a:r>
              <a:rPr lang="en-US" dirty="0">
                <a:latin typeface="+mn-lt"/>
              </a:rPr>
              <a:t>PERSEREC/OPA</a:t>
            </a:r>
          </a:p>
          <a:p>
            <a:pPr marL="0" indent="0">
              <a:spcBef>
                <a:spcPts val="0"/>
              </a:spcBef>
              <a:buNone/>
            </a:pPr>
            <a:r>
              <a:rPr lang="en-US" dirty="0">
                <a:latin typeface="+mn-lt"/>
                <a:hlinkClick r:id="rId3"/>
              </a:rPr>
              <a:t>Tiffany.E.Ho.ctr@mail.mil</a:t>
            </a:r>
            <a:endParaRPr lang="en-US" dirty="0">
              <a:latin typeface="+mn-lt"/>
            </a:endParaRPr>
          </a:p>
          <a:p>
            <a:pPr marL="0" indent="0">
              <a:spcBef>
                <a:spcPts val="0"/>
              </a:spcBef>
              <a:buNone/>
            </a:pPr>
            <a:r>
              <a:rPr lang="en-US" dirty="0">
                <a:latin typeface="+mn-lt"/>
                <a:hlinkClick r:id="rId4"/>
              </a:rPr>
              <a:t>Tiffany.Ho2@ngc.com</a:t>
            </a:r>
            <a:endParaRPr lang="en-US" dirty="0">
              <a:latin typeface="+mn-lt"/>
            </a:endParaRPr>
          </a:p>
          <a:p>
            <a:pPr marL="0" indent="0">
              <a:spcBef>
                <a:spcPts val="0"/>
              </a:spcBef>
              <a:buNone/>
            </a:pPr>
            <a:endParaRPr lang="en-US" b="1" dirty="0">
              <a:latin typeface="+mj-lt"/>
            </a:endParaRPr>
          </a:p>
          <a:p>
            <a:pPr marL="0" indent="0">
              <a:spcBef>
                <a:spcPts val="0"/>
              </a:spcBef>
              <a:buNone/>
            </a:pPr>
            <a:endParaRPr lang="en-US" b="1" dirty="0">
              <a:latin typeface="+mj-lt"/>
            </a:endParaRPr>
          </a:p>
          <a:p>
            <a:pPr marL="0" indent="0">
              <a:spcBef>
                <a:spcPts val="0"/>
              </a:spcBef>
              <a:buNone/>
            </a:pPr>
            <a:endParaRPr lang="en-US" b="1" dirty="0">
              <a:latin typeface="+mj-lt"/>
            </a:endParaRPr>
          </a:p>
          <a:p>
            <a:pPr marL="0" indent="0">
              <a:spcBef>
                <a:spcPts val="0"/>
              </a:spcBef>
              <a:buNone/>
            </a:pPr>
            <a:endParaRPr lang="en-US" b="1" dirty="0">
              <a:latin typeface="+mj-lt"/>
            </a:endParaRPr>
          </a:p>
          <a:p>
            <a:pPr marL="0" indent="0">
              <a:spcBef>
                <a:spcPts val="0"/>
              </a:spcBef>
              <a:buNone/>
            </a:pPr>
            <a:endParaRPr lang="en-US" b="1" dirty="0">
              <a:latin typeface="+mj-lt"/>
            </a:endParaRPr>
          </a:p>
          <a:p>
            <a:pPr marL="0" indent="0">
              <a:spcBef>
                <a:spcPts val="0"/>
              </a:spcBef>
              <a:buNone/>
            </a:pPr>
            <a:endParaRPr lang="en-US" b="1" dirty="0">
              <a:latin typeface="+mj-lt"/>
            </a:endParaRPr>
          </a:p>
          <a:p>
            <a:pPr marL="0" indent="0">
              <a:spcBef>
                <a:spcPts val="0"/>
              </a:spcBef>
              <a:buNone/>
            </a:pPr>
            <a:endParaRPr lang="en-US" b="1" dirty="0">
              <a:latin typeface="+mj-lt"/>
            </a:endParaRPr>
          </a:p>
          <a:p>
            <a:pPr marL="0" indent="0">
              <a:spcBef>
                <a:spcPts val="0"/>
              </a:spcBef>
              <a:buNone/>
            </a:pPr>
            <a:r>
              <a:rPr lang="en-US" b="1" dirty="0">
                <a:latin typeface="+mn-lt"/>
              </a:rPr>
              <a:t>Olga G. Schechter, Ph.D.</a:t>
            </a:r>
          </a:p>
          <a:p>
            <a:pPr marL="0" indent="0">
              <a:spcBef>
                <a:spcPts val="0"/>
              </a:spcBef>
              <a:buNone/>
            </a:pPr>
            <a:r>
              <a:rPr lang="en-US" dirty="0">
                <a:latin typeface="+mn-lt"/>
              </a:rPr>
              <a:t>Project Director</a:t>
            </a:r>
          </a:p>
          <a:p>
            <a:pPr marL="0" indent="0">
              <a:spcBef>
                <a:spcPts val="0"/>
              </a:spcBef>
              <a:buNone/>
            </a:pPr>
            <a:r>
              <a:rPr lang="en-US" dirty="0">
                <a:latin typeface="+mn-lt"/>
              </a:rPr>
              <a:t>Office of People Analytics (OPA)</a:t>
            </a:r>
          </a:p>
          <a:p>
            <a:pPr marL="0" indent="0">
              <a:spcBef>
                <a:spcPts val="0"/>
              </a:spcBef>
              <a:buNone/>
            </a:pPr>
            <a:r>
              <a:rPr lang="en-US" dirty="0">
                <a:latin typeface="+mn-lt"/>
              </a:rPr>
              <a:t>Defense Personnel and Security Research Center (PERSEREC)</a:t>
            </a:r>
          </a:p>
          <a:p>
            <a:pPr marL="0" indent="0">
              <a:spcBef>
                <a:spcPts val="0"/>
              </a:spcBef>
              <a:buNone/>
            </a:pPr>
            <a:r>
              <a:rPr lang="en-US" dirty="0">
                <a:latin typeface="+mn-lt"/>
                <a:hlinkClick r:id="rId5"/>
              </a:rPr>
              <a:t>olga.g.shechter.civ@mail.mil</a:t>
            </a:r>
            <a:r>
              <a:rPr lang="en-US" dirty="0">
                <a:latin typeface="+mn-lt"/>
              </a:rPr>
              <a:t> </a:t>
            </a:r>
          </a:p>
          <a:p>
            <a:pPr marL="0" indent="0">
              <a:spcBef>
                <a:spcPts val="0"/>
              </a:spcBef>
              <a:buNone/>
            </a:pPr>
            <a:endParaRPr lang="en-US" dirty="0"/>
          </a:p>
          <a:p>
            <a:pPr marL="0" indent="0">
              <a:buNone/>
            </a:pPr>
            <a:endParaRPr lang="en-US" baseline="30000" dirty="0"/>
          </a:p>
          <a:p>
            <a:pPr marL="0" indent="0">
              <a:buNone/>
            </a:pPr>
            <a:endParaRPr lang="en-US" b="1" baseline="30000"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3075162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OPA </a:t>
            </a:r>
            <a:r>
              <a:rPr lang="en-US" sz="2000" kern="0" dirty="0"/>
              <a:t>uses well-established, scientific procedures to randomly select a sample representing the military population based on combinations of demographic characteristics</a:t>
            </a:r>
          </a:p>
          <a:p>
            <a:pPr lvl="1"/>
            <a:r>
              <a:rPr lang="en-US" sz="1800" kern="0" dirty="0"/>
              <a:t>Demographic groups with lower response rates are oversampled </a:t>
            </a:r>
          </a:p>
          <a:p>
            <a:pPr lvl="1"/>
            <a:r>
              <a:rPr lang="en-US" sz="1800" kern="0" dirty="0"/>
              <a:t>Weighted response rate was 23 percent</a:t>
            </a:r>
          </a:p>
          <a:p>
            <a:r>
              <a:rPr lang="en-US" sz="2000" kern="0" dirty="0"/>
              <a:t>Data are weighted using an industry standard process to produce survey estimates representative of their respective populations</a:t>
            </a:r>
          </a:p>
          <a:p>
            <a:pPr lvl="1"/>
            <a:r>
              <a:rPr lang="en-US" sz="1800" kern="0" dirty="0"/>
              <a:t>Results can be generalized to full military population</a:t>
            </a:r>
          </a:p>
          <a:p>
            <a:r>
              <a:rPr lang="en-US" sz="2000" kern="0" dirty="0"/>
              <a:t>OPA and DSPO collaborated on development of suicide prevention items; example topics include:</a:t>
            </a:r>
          </a:p>
          <a:p>
            <a:pPr lvl="1"/>
            <a:r>
              <a:rPr lang="en-US" sz="1800" kern="0" dirty="0"/>
              <a:t>Suicidal thoughts and attempts</a:t>
            </a:r>
          </a:p>
          <a:p>
            <a:pPr lvl="1"/>
            <a:r>
              <a:rPr lang="en-US" sz="1800" kern="0" dirty="0"/>
              <a:t>Awareness and perceived effectiveness of training and outreach</a:t>
            </a:r>
          </a:p>
          <a:p>
            <a:pPr lvl="1"/>
            <a:r>
              <a:rPr lang="en-US" sz="1800" kern="0" dirty="0"/>
              <a:t>Resiliency</a:t>
            </a:r>
          </a:p>
          <a:p>
            <a:pPr lvl="1"/>
            <a:r>
              <a:rPr lang="en-US" sz="1800" kern="0" dirty="0"/>
              <a:t>Help seeking</a:t>
            </a:r>
          </a:p>
          <a:p>
            <a:pPr lvl="1"/>
            <a:r>
              <a:rPr lang="en-US" sz="1800" kern="0" dirty="0"/>
              <a:t>Barriers to care</a:t>
            </a:r>
            <a:endParaRPr lang="en-US" kern="0" dirty="0"/>
          </a:p>
          <a:p>
            <a:endParaRPr lang="en-US" dirty="0"/>
          </a:p>
        </p:txBody>
      </p:sp>
      <p:sp>
        <p:nvSpPr>
          <p:cNvPr id="3" name="Title 2"/>
          <p:cNvSpPr>
            <a:spLocks noGrp="1"/>
          </p:cNvSpPr>
          <p:nvPr>
            <p:ph type="title"/>
          </p:nvPr>
        </p:nvSpPr>
        <p:spPr/>
        <p:txBody>
          <a:bodyPr/>
          <a:lstStyle/>
          <a:p>
            <a:r>
              <a:rPr lang="en-US" dirty="0">
                <a:solidFill>
                  <a:srgbClr val="002060"/>
                </a:solidFill>
              </a:rPr>
              <a:t>Methodological Notes</a:t>
            </a:r>
          </a:p>
        </p:txBody>
      </p:sp>
      <p:sp>
        <p:nvSpPr>
          <p:cNvPr id="4" name="Slide Number Placeholder 3"/>
          <p:cNvSpPr>
            <a:spLocks noGrp="1"/>
          </p:cNvSpPr>
          <p:nvPr>
            <p:ph type="sldNum" sz="quarter" idx="12"/>
          </p:nvPr>
        </p:nvSpPr>
        <p:spPr/>
        <p:txBody>
          <a:bodyPr/>
          <a:lstStyle/>
          <a:p>
            <a:pPr>
              <a:defRPr/>
            </a:pPr>
            <a:fld id="{2866A3C2-01FD-480D-937A-1689A91DD280}" type="slidenum">
              <a:rPr lang="en-US" smtClean="0"/>
              <a:pPr>
                <a:defRPr/>
              </a:pPr>
              <a:t>4</a:t>
            </a:fld>
            <a:endParaRPr lang="en-US" dirty="0"/>
          </a:p>
        </p:txBody>
      </p:sp>
    </p:spTree>
    <p:extLst>
      <p:ext uri="{BB962C8B-B14F-4D97-AF65-F5344CB8AC3E}">
        <p14:creationId xmlns:p14="http://schemas.microsoft.com/office/powerpoint/2010/main" val="4140932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Box"/>
          <p:cNvSpPr txBox="1">
            <a:spLocks noChangeArrowheads="1"/>
          </p:cNvSpPr>
          <p:nvPr/>
        </p:nvSpPr>
        <p:spPr bwMode="auto">
          <a:xfrm>
            <a:off x="0" y="66344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t" anchorCtr="0">
            <a:spAutoFit/>
          </a:bodyPr>
          <a:lstStyle/>
          <a:p>
            <a:pPr algn="ctr"/>
            <a:r>
              <a:rPr lang="en-US" sz="2800" b="1" dirty="0">
                <a:solidFill>
                  <a:srgbClr val="000066"/>
                </a:solidFill>
              </a:rPr>
              <a:t>Suicidal Thoughts</a:t>
            </a:r>
          </a:p>
        </p:txBody>
      </p:sp>
      <p:sp>
        <p:nvSpPr>
          <p:cNvPr id="6" name="SC_ME"/>
          <p:cNvSpPr txBox="1">
            <a:spLocks noChangeArrowheads="1"/>
          </p:cNvSpPr>
          <p:nvPr/>
        </p:nvSpPr>
        <p:spPr bwMode="auto">
          <a:xfrm>
            <a:off x="4338217" y="3876906"/>
            <a:ext cx="4445000" cy="23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800" dirty="0"/>
              <a:t>Margins of error do not exceed ±2%</a:t>
            </a:r>
          </a:p>
        </p:txBody>
      </p:sp>
      <p:graphicFrame>
        <p:nvGraphicFramePr>
          <p:cNvPr id="7" name="SChart"/>
          <p:cNvGraphicFramePr/>
          <p:nvPr>
            <p:extLst>
              <p:ext uri="{D42A27DB-BD31-4B8C-83A1-F6EECF244321}">
                <p14:modId xmlns:p14="http://schemas.microsoft.com/office/powerpoint/2010/main" val="345233421"/>
              </p:ext>
            </p:extLst>
          </p:nvPr>
        </p:nvGraphicFramePr>
        <p:xfrm>
          <a:off x="301347" y="2496340"/>
          <a:ext cx="8541305" cy="157436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743200" y="2191056"/>
            <a:ext cx="4114800" cy="307777"/>
          </a:xfrm>
          <a:prstGeom prst="rect">
            <a:avLst/>
          </a:prstGeom>
          <a:noFill/>
        </p:spPr>
        <p:txBody>
          <a:bodyPr wrap="square" rtlCol="0">
            <a:spAutoFit/>
          </a:bodyPr>
          <a:lstStyle/>
          <a:p>
            <a:pPr algn="ctr"/>
            <a:r>
              <a:rPr lang="en-US" sz="1400" b="1" dirty="0">
                <a:solidFill>
                  <a:srgbClr val="000066"/>
                </a:solidFill>
              </a:rPr>
              <a:t>Percent of All Active Duty Members</a:t>
            </a:r>
          </a:p>
        </p:txBody>
      </p:sp>
      <p:graphicFrame>
        <p:nvGraphicFramePr>
          <p:cNvPr id="10" name="SChart"/>
          <p:cNvGraphicFramePr/>
          <p:nvPr>
            <p:extLst>
              <p:ext uri="{D42A27DB-BD31-4B8C-83A1-F6EECF244321}">
                <p14:modId xmlns:p14="http://schemas.microsoft.com/office/powerpoint/2010/main" val="2959773380"/>
              </p:ext>
            </p:extLst>
          </p:nvPr>
        </p:nvGraphicFramePr>
        <p:xfrm>
          <a:off x="241914" y="4373496"/>
          <a:ext cx="8600738" cy="241827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218335" y="4081234"/>
            <a:ext cx="6647895" cy="307777"/>
          </a:xfrm>
          <a:prstGeom prst="rect">
            <a:avLst/>
          </a:prstGeom>
          <a:noFill/>
        </p:spPr>
        <p:txBody>
          <a:bodyPr wrap="square" rtlCol="0">
            <a:spAutoFit/>
          </a:bodyPr>
          <a:lstStyle/>
          <a:p>
            <a:pPr algn="ctr"/>
            <a:r>
              <a:rPr lang="en-US" sz="1400" b="1" dirty="0">
                <a:solidFill>
                  <a:srgbClr val="000066"/>
                </a:solidFill>
              </a:rPr>
              <a:t>Percent of Active Duty Members Who Have </a:t>
            </a:r>
            <a:r>
              <a:rPr lang="en-US" sz="1400" b="1" u="sng" dirty="0">
                <a:solidFill>
                  <a:srgbClr val="000066"/>
                </a:solidFill>
              </a:rPr>
              <a:t>Ever</a:t>
            </a:r>
            <a:r>
              <a:rPr lang="en-US" sz="1400" b="1" dirty="0">
                <a:solidFill>
                  <a:srgbClr val="000066"/>
                </a:solidFill>
              </a:rPr>
              <a:t> Had Suicidal Thoughts</a:t>
            </a:r>
          </a:p>
        </p:txBody>
      </p:sp>
      <p:sp>
        <p:nvSpPr>
          <p:cNvPr id="8" name="Slide Number Placeholder 3"/>
          <p:cNvSpPr>
            <a:spLocks noGrp="1"/>
          </p:cNvSpPr>
          <p:nvPr>
            <p:ph type="sldNum" sz="quarter" idx="12"/>
          </p:nvPr>
        </p:nvSpPr>
        <p:spPr>
          <a:xfrm>
            <a:off x="8610600" y="6629400"/>
            <a:ext cx="533400" cy="365125"/>
          </a:xfrm>
        </p:spPr>
        <p:txBody>
          <a:bodyPr/>
          <a:lstStyle/>
          <a:p>
            <a:pPr>
              <a:defRPr/>
            </a:pPr>
            <a:fld id="{A52C208B-CDAD-453F-BCA8-A62C8C073534}" type="slidenum">
              <a:rPr lang="en-US" smtClean="0"/>
              <a:t>5</a:t>
            </a:fld>
            <a:endParaRPr lang="en-US" dirty="0"/>
          </a:p>
        </p:txBody>
      </p:sp>
      <p:sp>
        <p:nvSpPr>
          <p:cNvPr id="9" name="TextBox 8"/>
          <p:cNvSpPr txBox="1"/>
          <p:nvPr/>
        </p:nvSpPr>
        <p:spPr>
          <a:xfrm>
            <a:off x="533400" y="1547218"/>
            <a:ext cx="83439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These are the first Department-wide estimates of suicidal thoughts that include Service members not being treated for behavioral health problems </a:t>
            </a:r>
            <a:r>
              <a:rPr lang="en-US" sz="1400" dirty="0"/>
              <a:t> </a:t>
            </a:r>
          </a:p>
        </p:txBody>
      </p:sp>
    </p:spTree>
    <p:extLst>
      <p:ext uri="{BB962C8B-B14F-4D97-AF65-F5344CB8AC3E}">
        <p14:creationId xmlns:p14="http://schemas.microsoft.com/office/powerpoint/2010/main" val="312926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Box"/>
          <p:cNvSpPr txBox="1">
            <a:spLocks noChangeArrowheads="1"/>
          </p:cNvSpPr>
          <p:nvPr/>
        </p:nvSpPr>
        <p:spPr bwMode="auto">
          <a:xfrm>
            <a:off x="609600" y="756047"/>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t" anchorCtr="0">
            <a:spAutoFit/>
          </a:bodyPr>
          <a:lstStyle/>
          <a:p>
            <a:pPr algn="ctr"/>
            <a:r>
              <a:rPr lang="en-US" sz="2800" b="1" dirty="0">
                <a:solidFill>
                  <a:srgbClr val="000066"/>
                </a:solidFill>
              </a:rPr>
              <a:t>Suicidal Thoughts and Attempts</a:t>
            </a:r>
          </a:p>
        </p:txBody>
      </p:sp>
      <p:graphicFrame>
        <p:nvGraphicFramePr>
          <p:cNvPr id="5" name="SChart"/>
          <p:cNvGraphicFramePr/>
          <p:nvPr>
            <p:extLst>
              <p:ext uri="{D42A27DB-BD31-4B8C-83A1-F6EECF244321}">
                <p14:modId xmlns:p14="http://schemas.microsoft.com/office/powerpoint/2010/main" val="2120313836"/>
              </p:ext>
            </p:extLst>
          </p:nvPr>
        </p:nvGraphicFramePr>
        <p:xfrm>
          <a:off x="304800" y="2576784"/>
          <a:ext cx="8686800" cy="1802918"/>
        </p:xfrm>
        <a:graphic>
          <a:graphicData uri="http://schemas.openxmlformats.org/drawingml/2006/chart">
            <c:chart xmlns:c="http://schemas.openxmlformats.org/drawingml/2006/chart" xmlns:r="http://schemas.openxmlformats.org/officeDocument/2006/relationships" r:id="rId2"/>
          </a:graphicData>
        </a:graphic>
      </p:graphicFrame>
      <p:sp>
        <p:nvSpPr>
          <p:cNvPr id="8" name="SC_ME"/>
          <p:cNvSpPr txBox="1">
            <a:spLocks noChangeArrowheads="1"/>
          </p:cNvSpPr>
          <p:nvPr/>
        </p:nvSpPr>
        <p:spPr bwMode="auto">
          <a:xfrm>
            <a:off x="4505171" y="4198158"/>
            <a:ext cx="4445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800" dirty="0">
                <a:solidFill>
                  <a:prstClr val="black"/>
                </a:solidFill>
              </a:rPr>
              <a:t>Margins of error do not exceed ±4%</a:t>
            </a:r>
          </a:p>
        </p:txBody>
      </p:sp>
      <p:sp>
        <p:nvSpPr>
          <p:cNvPr id="9" name="TitleBox"/>
          <p:cNvSpPr txBox="1">
            <a:spLocks noChangeArrowheads="1"/>
          </p:cNvSpPr>
          <p:nvPr/>
        </p:nvSpPr>
        <p:spPr bwMode="auto">
          <a:xfrm>
            <a:off x="838200" y="2234651"/>
            <a:ext cx="7924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t" anchorCtr="0">
            <a:spAutoFit/>
          </a:bodyPr>
          <a:lstStyle/>
          <a:p>
            <a:pPr algn="ctr"/>
            <a:r>
              <a:rPr lang="en-US" sz="1400" b="1" dirty="0">
                <a:solidFill>
                  <a:srgbClr val="000066"/>
                </a:solidFill>
              </a:rPr>
              <a:t>Percent of Active Duty Members Who Have Had Suicidal Thoughts </a:t>
            </a:r>
            <a:r>
              <a:rPr lang="en-US" sz="1400" b="1" u="sng" dirty="0">
                <a:solidFill>
                  <a:srgbClr val="000066"/>
                </a:solidFill>
              </a:rPr>
              <a:t>Since Joining the Military</a:t>
            </a:r>
          </a:p>
        </p:txBody>
      </p:sp>
      <p:graphicFrame>
        <p:nvGraphicFramePr>
          <p:cNvPr id="10" name="SChart"/>
          <p:cNvGraphicFramePr/>
          <p:nvPr>
            <p:extLst>
              <p:ext uri="{D42A27DB-BD31-4B8C-83A1-F6EECF244321}">
                <p14:modId xmlns:p14="http://schemas.microsoft.com/office/powerpoint/2010/main" val="35374341"/>
              </p:ext>
            </p:extLst>
          </p:nvPr>
        </p:nvGraphicFramePr>
        <p:xfrm>
          <a:off x="266330" y="4864103"/>
          <a:ext cx="8686800" cy="168612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Box"/>
          <p:cNvSpPr txBox="1">
            <a:spLocks noChangeArrowheads="1"/>
          </p:cNvSpPr>
          <p:nvPr/>
        </p:nvSpPr>
        <p:spPr bwMode="auto">
          <a:xfrm>
            <a:off x="1025371" y="4548308"/>
            <a:ext cx="7924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t" anchorCtr="0">
            <a:spAutoFit/>
          </a:bodyPr>
          <a:lstStyle/>
          <a:p>
            <a:pPr algn="ctr"/>
            <a:r>
              <a:rPr lang="en-US" sz="1400" b="1" dirty="0">
                <a:solidFill>
                  <a:srgbClr val="000066"/>
                </a:solidFill>
              </a:rPr>
              <a:t>Percent of Active Duty Members Who Have </a:t>
            </a:r>
            <a:r>
              <a:rPr lang="en-US" sz="1400" b="1" u="sng" dirty="0">
                <a:solidFill>
                  <a:srgbClr val="000066"/>
                </a:solidFill>
              </a:rPr>
              <a:t>Ever</a:t>
            </a:r>
            <a:r>
              <a:rPr lang="en-US" sz="1400" b="1" dirty="0">
                <a:solidFill>
                  <a:srgbClr val="000066"/>
                </a:solidFill>
              </a:rPr>
              <a:t> Had Suicidal Thoughts</a:t>
            </a:r>
          </a:p>
        </p:txBody>
      </p:sp>
      <p:sp>
        <p:nvSpPr>
          <p:cNvPr id="12" name="TextBox 11"/>
          <p:cNvSpPr txBox="1"/>
          <p:nvPr/>
        </p:nvSpPr>
        <p:spPr>
          <a:xfrm>
            <a:off x="609600" y="1446053"/>
            <a:ext cx="8278551" cy="646331"/>
          </a:xfrm>
          <a:prstGeom prst="rect">
            <a:avLst/>
          </a:prstGeom>
          <a:noFill/>
        </p:spPr>
        <p:txBody>
          <a:bodyPr wrap="square" rtlCol="0">
            <a:spAutoFit/>
          </a:bodyPr>
          <a:lstStyle/>
          <a:p>
            <a:pPr marL="285750" indent="-285750">
              <a:buFont typeface="Arial" panose="020B0604020202020204" pitchFamily="34" charset="0"/>
              <a:buChar char="•"/>
            </a:pPr>
            <a:r>
              <a:rPr lang="en-US" dirty="0"/>
              <a:t>Suicidal thoughts that include a method and/or a plan can be important precursors to lethal or near-lethal suicide attempts</a:t>
            </a:r>
            <a:endParaRPr lang="en-US" sz="1400" dirty="0"/>
          </a:p>
        </p:txBody>
      </p:sp>
    </p:spTree>
    <p:extLst>
      <p:ext uri="{BB962C8B-B14F-4D97-AF65-F5344CB8AC3E}">
        <p14:creationId xmlns:p14="http://schemas.microsoft.com/office/powerpoint/2010/main" val="2837644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00058" y="1676400"/>
            <a:ext cx="3124200" cy="533400"/>
          </a:xfrm>
          <a:solidFill>
            <a:schemeClr val="bg1">
              <a:lumMod val="95000"/>
            </a:schemeClr>
          </a:solidFill>
          <a:ln>
            <a:solidFill>
              <a:schemeClr val="bg1"/>
            </a:solidFill>
          </a:ln>
        </p:spPr>
        <p:txBody>
          <a:bodyPr/>
          <a:lstStyle/>
          <a:p>
            <a:r>
              <a:rPr lang="en-US" sz="1400" b="0" dirty="0">
                <a:latin typeface="Arial" panose="020B0604020202020204" pitchFamily="34" charset="0"/>
                <a:cs typeface="Arial" panose="020B0604020202020204" pitchFamily="34" charset="0"/>
              </a:rPr>
              <a:t>Have you ever in your life had thoughts of actually killing yourself?</a:t>
            </a:r>
          </a:p>
        </p:txBody>
      </p:sp>
      <p:grpSp>
        <p:nvGrpSpPr>
          <p:cNvPr id="28" name="Group 27"/>
          <p:cNvGrpSpPr/>
          <p:nvPr/>
        </p:nvGrpSpPr>
        <p:grpSpPr>
          <a:xfrm>
            <a:off x="304800" y="2362200"/>
            <a:ext cx="2057400" cy="3657600"/>
            <a:chOff x="1946589" y="1601427"/>
            <a:chExt cx="1062996" cy="1978745"/>
          </a:xfrm>
          <a:effectLst/>
        </p:grpSpPr>
        <p:sp>
          <p:nvSpPr>
            <p:cNvPr id="29" name="Donut 28"/>
            <p:cNvSpPr/>
            <p:nvPr/>
          </p:nvSpPr>
          <p:spPr>
            <a:xfrm>
              <a:off x="2297909" y="1601427"/>
              <a:ext cx="360355" cy="360350"/>
            </a:xfrm>
            <a:prstGeom prst="donut">
              <a:avLst>
                <a:gd name="adj" fmla="val 11010"/>
              </a:avLst>
            </a:prstGeom>
            <a:solidFill>
              <a:schemeClr val="bg1">
                <a:lumMod val="75000"/>
              </a:schemeClr>
            </a:solidFill>
            <a:ln>
              <a:solidFill>
                <a:schemeClr val="bg1">
                  <a:lumMod val="9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1946589" y="1614039"/>
              <a:ext cx="443163" cy="335120"/>
            </a:xfrm>
            <a:prstGeom prst="rect">
              <a:avLst/>
            </a:prstGeom>
            <a:solidFill>
              <a:schemeClr val="accent3">
                <a:lumMod val="75000"/>
              </a:schemeClr>
            </a:solidFill>
            <a:ln>
              <a:solidFill>
                <a:schemeClr val="bg1">
                  <a:lumMod val="9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hueOff val="0"/>
                      <a:satOff val="0"/>
                      <a:lumOff val="0"/>
                      <a:alphaOff val="0"/>
                    </a:prstClr>
                  </a:solidFill>
                  <a:effectLst/>
                  <a:uLnTx/>
                  <a:uFillTx/>
                  <a:latin typeface="Arial" panose="020B0604020202020204" pitchFamily="34" charset="0"/>
                  <a:cs typeface="Arial" panose="020B0604020202020204" pitchFamily="34" charset="0"/>
                </a:rPr>
                <a:t>USA</a:t>
              </a:r>
            </a:p>
          </p:txBody>
        </p:sp>
        <p:sp>
          <p:nvSpPr>
            <p:cNvPr id="31" name="Freeform 30"/>
            <p:cNvSpPr/>
            <p:nvPr/>
          </p:nvSpPr>
          <p:spPr>
            <a:xfrm>
              <a:off x="2337559" y="1641076"/>
              <a:ext cx="281056" cy="281051"/>
            </a:xfrm>
            <a:custGeom>
              <a:avLst/>
              <a:gdLst>
                <a:gd name="connsiteX0" fmla="*/ 0 w 281056"/>
                <a:gd name="connsiteY0" fmla="*/ 140526 h 281051"/>
                <a:gd name="connsiteX1" fmla="*/ 140528 w 281056"/>
                <a:gd name="connsiteY1" fmla="*/ 0 h 281051"/>
                <a:gd name="connsiteX2" fmla="*/ 281056 w 281056"/>
                <a:gd name="connsiteY2" fmla="*/ 140526 h 281051"/>
                <a:gd name="connsiteX3" fmla="*/ 140528 w 281056"/>
                <a:gd name="connsiteY3" fmla="*/ 281052 h 281051"/>
                <a:gd name="connsiteX4" fmla="*/ 0 w 281056"/>
                <a:gd name="connsiteY4" fmla="*/ 140526 h 281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056" h="281051">
                  <a:moveTo>
                    <a:pt x="0" y="140526"/>
                  </a:moveTo>
                  <a:cubicBezTo>
                    <a:pt x="0" y="62916"/>
                    <a:pt x="62917" y="0"/>
                    <a:pt x="140528" y="0"/>
                  </a:cubicBezTo>
                  <a:cubicBezTo>
                    <a:pt x="218139" y="0"/>
                    <a:pt x="281056" y="62916"/>
                    <a:pt x="281056" y="140526"/>
                  </a:cubicBezTo>
                  <a:cubicBezTo>
                    <a:pt x="281056" y="218136"/>
                    <a:pt x="218139" y="281052"/>
                    <a:pt x="140528" y="281052"/>
                  </a:cubicBezTo>
                  <a:cubicBezTo>
                    <a:pt x="62917" y="281052"/>
                    <a:pt x="0" y="218136"/>
                    <a:pt x="0" y="140526"/>
                  </a:cubicBezTo>
                  <a:close/>
                </a:path>
              </a:pathLst>
            </a:custGeom>
            <a:solidFill>
              <a:schemeClr val="bg1">
                <a:lumMod val="85000"/>
                <a:alpha val="90000"/>
              </a:schemeClr>
            </a:solidFill>
            <a:ln>
              <a:solidFill>
                <a:schemeClr val="bg1">
                  <a:lumMod val="9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160" tIns="41159" rIns="41160" bIns="41159" numCol="1" spcCol="1270" anchor="ctr" anchorCtr="0">
              <a:noAutofit/>
            </a:bodyPr>
            <a:lstStyle/>
            <a:p>
              <a:pPr marL="0" marR="0" lvl="0" indent="0" algn="ctr" defTabSz="400050" rtl="0" eaLnBrk="1" fontAlgn="base"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cs typeface="Arial" panose="020B0604020202020204" pitchFamily="34" charset="0"/>
                </a:rPr>
                <a:t>15%</a:t>
              </a:r>
            </a:p>
          </p:txBody>
        </p:sp>
        <p:sp>
          <p:nvSpPr>
            <p:cNvPr id="32" name="Flowchart: Connector 31"/>
            <p:cNvSpPr/>
            <p:nvPr/>
          </p:nvSpPr>
          <p:spPr>
            <a:xfrm>
              <a:off x="2442264" y="2015511"/>
              <a:ext cx="71645" cy="71645"/>
            </a:xfrm>
            <a:prstGeom prst="flowChartConnector">
              <a:avLst/>
            </a:prstGeom>
            <a:solidFill>
              <a:schemeClr val="bg1">
                <a:lumMod val="75000"/>
              </a:schemeClr>
            </a:solidFill>
            <a:ln>
              <a:solidFill>
                <a:schemeClr val="bg1">
                  <a:lumMod val="9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Donut 32"/>
            <p:cNvSpPr/>
            <p:nvPr/>
          </p:nvSpPr>
          <p:spPr>
            <a:xfrm>
              <a:off x="2297909" y="2140892"/>
              <a:ext cx="360355" cy="360350"/>
            </a:xfrm>
            <a:prstGeom prst="donut">
              <a:avLst>
                <a:gd name="adj" fmla="val 11010"/>
              </a:avLst>
            </a:prstGeom>
            <a:solidFill>
              <a:schemeClr val="bg1">
                <a:lumMod val="75000"/>
              </a:schemeClr>
            </a:solidFill>
            <a:ln>
              <a:solidFill>
                <a:schemeClr val="bg1">
                  <a:lumMod val="9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Rectangle 33"/>
            <p:cNvSpPr/>
            <p:nvPr/>
          </p:nvSpPr>
          <p:spPr>
            <a:xfrm>
              <a:off x="2566422" y="2153504"/>
              <a:ext cx="443163" cy="335120"/>
            </a:xfrm>
            <a:prstGeom prst="rect">
              <a:avLst/>
            </a:prstGeom>
            <a:solidFill>
              <a:schemeClr val="accent1">
                <a:lumMod val="75000"/>
              </a:schemeClr>
            </a:solidFill>
            <a:ln>
              <a:solidFill>
                <a:schemeClr val="bg1">
                  <a:lumMod val="9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hueOff val="0"/>
                      <a:satOff val="0"/>
                      <a:lumOff val="0"/>
                      <a:alphaOff val="0"/>
                    </a:prstClr>
                  </a:solidFill>
                  <a:effectLst/>
                  <a:uLnTx/>
                  <a:uFillTx/>
                  <a:latin typeface="Arial" panose="020B0604020202020204" pitchFamily="34" charset="0"/>
                  <a:cs typeface="Arial" panose="020B0604020202020204" pitchFamily="34" charset="0"/>
                </a:rPr>
                <a:t>USN</a:t>
              </a:r>
            </a:p>
          </p:txBody>
        </p:sp>
        <p:sp>
          <p:nvSpPr>
            <p:cNvPr id="35" name="Freeform 34"/>
            <p:cNvSpPr/>
            <p:nvPr/>
          </p:nvSpPr>
          <p:spPr>
            <a:xfrm>
              <a:off x="2337559" y="2180541"/>
              <a:ext cx="281056" cy="281051"/>
            </a:xfrm>
            <a:custGeom>
              <a:avLst/>
              <a:gdLst>
                <a:gd name="connsiteX0" fmla="*/ 0 w 281056"/>
                <a:gd name="connsiteY0" fmla="*/ 140526 h 281051"/>
                <a:gd name="connsiteX1" fmla="*/ 140528 w 281056"/>
                <a:gd name="connsiteY1" fmla="*/ 0 h 281051"/>
                <a:gd name="connsiteX2" fmla="*/ 281056 w 281056"/>
                <a:gd name="connsiteY2" fmla="*/ 140526 h 281051"/>
                <a:gd name="connsiteX3" fmla="*/ 140528 w 281056"/>
                <a:gd name="connsiteY3" fmla="*/ 281052 h 281051"/>
                <a:gd name="connsiteX4" fmla="*/ 0 w 281056"/>
                <a:gd name="connsiteY4" fmla="*/ 140526 h 281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056" h="281051">
                  <a:moveTo>
                    <a:pt x="0" y="140526"/>
                  </a:moveTo>
                  <a:cubicBezTo>
                    <a:pt x="0" y="62916"/>
                    <a:pt x="62917" y="0"/>
                    <a:pt x="140528" y="0"/>
                  </a:cubicBezTo>
                  <a:cubicBezTo>
                    <a:pt x="218139" y="0"/>
                    <a:pt x="281056" y="62916"/>
                    <a:pt x="281056" y="140526"/>
                  </a:cubicBezTo>
                  <a:cubicBezTo>
                    <a:pt x="281056" y="218136"/>
                    <a:pt x="218139" y="281052"/>
                    <a:pt x="140528" y="281052"/>
                  </a:cubicBezTo>
                  <a:cubicBezTo>
                    <a:pt x="62917" y="281052"/>
                    <a:pt x="0" y="218136"/>
                    <a:pt x="0" y="140526"/>
                  </a:cubicBezTo>
                  <a:close/>
                </a:path>
              </a:pathLst>
            </a:custGeom>
            <a:solidFill>
              <a:schemeClr val="bg1">
                <a:lumMod val="85000"/>
                <a:alpha val="90000"/>
              </a:schemeClr>
            </a:solidFill>
            <a:ln>
              <a:solidFill>
                <a:schemeClr val="bg1">
                  <a:lumMod val="9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160" tIns="41159" rIns="41160" bIns="41159" numCol="1" spcCol="1270" anchor="ctr" anchorCtr="0">
              <a:noAutofit/>
            </a:bodyPr>
            <a:lstStyle/>
            <a:p>
              <a:pPr marL="0" marR="0" lvl="0" indent="0" algn="ctr" defTabSz="400050" rtl="0" eaLnBrk="1" fontAlgn="base"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cs typeface="Arial" panose="020B0604020202020204" pitchFamily="34" charset="0"/>
                </a:rPr>
                <a:t>17%</a:t>
              </a:r>
            </a:p>
          </p:txBody>
        </p:sp>
        <p:sp>
          <p:nvSpPr>
            <p:cNvPr id="36" name="Flowchart: Connector 35"/>
            <p:cNvSpPr/>
            <p:nvPr/>
          </p:nvSpPr>
          <p:spPr>
            <a:xfrm>
              <a:off x="2442264" y="2554977"/>
              <a:ext cx="71645" cy="71645"/>
            </a:xfrm>
            <a:prstGeom prst="flowChartConnector">
              <a:avLst/>
            </a:prstGeom>
            <a:solidFill>
              <a:schemeClr val="bg1">
                <a:lumMod val="75000"/>
              </a:schemeClr>
            </a:solidFill>
            <a:ln>
              <a:solidFill>
                <a:schemeClr val="bg1">
                  <a:lumMod val="9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Donut 36"/>
            <p:cNvSpPr/>
            <p:nvPr/>
          </p:nvSpPr>
          <p:spPr>
            <a:xfrm>
              <a:off x="2297909" y="2680357"/>
              <a:ext cx="360355" cy="360350"/>
            </a:xfrm>
            <a:prstGeom prst="donut">
              <a:avLst>
                <a:gd name="adj" fmla="val 11010"/>
              </a:avLst>
            </a:prstGeom>
            <a:solidFill>
              <a:schemeClr val="bg1">
                <a:lumMod val="75000"/>
              </a:schemeClr>
            </a:solidFill>
            <a:ln>
              <a:solidFill>
                <a:schemeClr val="bg1">
                  <a:lumMod val="9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Rectangle 37"/>
            <p:cNvSpPr/>
            <p:nvPr/>
          </p:nvSpPr>
          <p:spPr>
            <a:xfrm>
              <a:off x="1946589" y="2692969"/>
              <a:ext cx="443163" cy="335120"/>
            </a:xfrm>
            <a:prstGeom prst="rect">
              <a:avLst/>
            </a:prstGeom>
            <a:solidFill>
              <a:schemeClr val="accent1">
                <a:lumMod val="40000"/>
                <a:lumOff val="60000"/>
              </a:schemeClr>
            </a:solidFill>
            <a:ln>
              <a:solidFill>
                <a:schemeClr val="bg1">
                  <a:lumMod val="9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hueOff val="0"/>
                      <a:satOff val="0"/>
                      <a:lumOff val="0"/>
                      <a:alphaOff val="0"/>
                    </a:prstClr>
                  </a:solidFill>
                  <a:effectLst/>
                  <a:uLnTx/>
                  <a:uFillTx/>
                  <a:latin typeface="Arial" panose="020B0604020202020204" pitchFamily="34" charset="0"/>
                  <a:cs typeface="Arial" panose="020B0604020202020204" pitchFamily="34" charset="0"/>
                </a:rPr>
                <a:t>USAF</a:t>
              </a:r>
            </a:p>
          </p:txBody>
        </p:sp>
        <p:sp>
          <p:nvSpPr>
            <p:cNvPr id="39" name="Freeform 38"/>
            <p:cNvSpPr/>
            <p:nvPr/>
          </p:nvSpPr>
          <p:spPr>
            <a:xfrm>
              <a:off x="2337559" y="2720006"/>
              <a:ext cx="281056" cy="281051"/>
            </a:xfrm>
            <a:custGeom>
              <a:avLst/>
              <a:gdLst>
                <a:gd name="connsiteX0" fmla="*/ 0 w 281056"/>
                <a:gd name="connsiteY0" fmla="*/ 140526 h 281051"/>
                <a:gd name="connsiteX1" fmla="*/ 140528 w 281056"/>
                <a:gd name="connsiteY1" fmla="*/ 0 h 281051"/>
                <a:gd name="connsiteX2" fmla="*/ 281056 w 281056"/>
                <a:gd name="connsiteY2" fmla="*/ 140526 h 281051"/>
                <a:gd name="connsiteX3" fmla="*/ 140528 w 281056"/>
                <a:gd name="connsiteY3" fmla="*/ 281052 h 281051"/>
                <a:gd name="connsiteX4" fmla="*/ 0 w 281056"/>
                <a:gd name="connsiteY4" fmla="*/ 140526 h 281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056" h="281051">
                  <a:moveTo>
                    <a:pt x="0" y="140526"/>
                  </a:moveTo>
                  <a:cubicBezTo>
                    <a:pt x="0" y="62916"/>
                    <a:pt x="62917" y="0"/>
                    <a:pt x="140528" y="0"/>
                  </a:cubicBezTo>
                  <a:cubicBezTo>
                    <a:pt x="218139" y="0"/>
                    <a:pt x="281056" y="62916"/>
                    <a:pt x="281056" y="140526"/>
                  </a:cubicBezTo>
                  <a:cubicBezTo>
                    <a:pt x="281056" y="218136"/>
                    <a:pt x="218139" y="281052"/>
                    <a:pt x="140528" y="281052"/>
                  </a:cubicBezTo>
                  <a:cubicBezTo>
                    <a:pt x="62917" y="281052"/>
                    <a:pt x="0" y="218136"/>
                    <a:pt x="0" y="140526"/>
                  </a:cubicBezTo>
                  <a:close/>
                </a:path>
              </a:pathLst>
            </a:custGeom>
            <a:solidFill>
              <a:schemeClr val="bg1">
                <a:lumMod val="85000"/>
                <a:alpha val="90000"/>
              </a:schemeClr>
            </a:solidFill>
            <a:ln>
              <a:solidFill>
                <a:schemeClr val="bg1">
                  <a:lumMod val="9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160" tIns="41159" rIns="41160" bIns="41159" numCol="1" spcCol="1270" anchor="ctr" anchorCtr="0">
              <a:noAutofit/>
            </a:bodyPr>
            <a:lstStyle/>
            <a:p>
              <a:pPr marL="0" marR="0" lvl="0" indent="0" algn="ctr" defTabSz="400050" rtl="0" eaLnBrk="1" fontAlgn="base"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cs typeface="Arial" panose="020B0604020202020204" pitchFamily="34" charset="0"/>
                </a:rPr>
                <a:t>10%</a:t>
              </a:r>
            </a:p>
          </p:txBody>
        </p:sp>
        <p:sp>
          <p:nvSpPr>
            <p:cNvPr id="40" name="Flowchart: Connector 39"/>
            <p:cNvSpPr/>
            <p:nvPr/>
          </p:nvSpPr>
          <p:spPr>
            <a:xfrm>
              <a:off x="2442264" y="3094442"/>
              <a:ext cx="71645" cy="71645"/>
            </a:xfrm>
            <a:prstGeom prst="flowChartConnector">
              <a:avLst/>
            </a:prstGeom>
            <a:solidFill>
              <a:schemeClr val="bg1">
                <a:lumMod val="75000"/>
              </a:schemeClr>
            </a:solidFill>
            <a:ln>
              <a:solidFill>
                <a:schemeClr val="bg1">
                  <a:lumMod val="9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Donut 40"/>
            <p:cNvSpPr/>
            <p:nvPr/>
          </p:nvSpPr>
          <p:spPr>
            <a:xfrm>
              <a:off x="2297909" y="3219822"/>
              <a:ext cx="360355" cy="360350"/>
            </a:xfrm>
            <a:prstGeom prst="donut">
              <a:avLst>
                <a:gd name="adj" fmla="val 11010"/>
              </a:avLst>
            </a:prstGeom>
            <a:solidFill>
              <a:schemeClr val="bg1">
                <a:lumMod val="75000"/>
              </a:schemeClr>
            </a:solidFill>
            <a:ln>
              <a:solidFill>
                <a:schemeClr val="bg1">
                  <a:lumMod val="9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Rectangle 41"/>
            <p:cNvSpPr/>
            <p:nvPr/>
          </p:nvSpPr>
          <p:spPr>
            <a:xfrm>
              <a:off x="2566422" y="3232434"/>
              <a:ext cx="443163" cy="335120"/>
            </a:xfrm>
            <a:prstGeom prst="rect">
              <a:avLst/>
            </a:prstGeom>
            <a:solidFill>
              <a:srgbClr val="C00000"/>
            </a:solidFill>
            <a:ln>
              <a:solidFill>
                <a:schemeClr val="bg1">
                  <a:lumMod val="9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hueOff val="0"/>
                      <a:satOff val="0"/>
                      <a:lumOff val="0"/>
                      <a:alphaOff val="0"/>
                    </a:prstClr>
                  </a:solidFill>
                  <a:effectLst/>
                  <a:uLnTx/>
                  <a:uFillTx/>
                  <a:latin typeface="Arial" panose="020B0604020202020204" pitchFamily="34" charset="0"/>
                  <a:cs typeface="Arial" panose="020B0604020202020204" pitchFamily="34" charset="0"/>
                </a:rPr>
                <a:t>USMC</a:t>
              </a:r>
            </a:p>
          </p:txBody>
        </p:sp>
        <p:sp>
          <p:nvSpPr>
            <p:cNvPr id="43" name="Freeform 42"/>
            <p:cNvSpPr/>
            <p:nvPr/>
          </p:nvSpPr>
          <p:spPr>
            <a:xfrm>
              <a:off x="2337559" y="3259471"/>
              <a:ext cx="281056" cy="281051"/>
            </a:xfrm>
            <a:custGeom>
              <a:avLst/>
              <a:gdLst>
                <a:gd name="connsiteX0" fmla="*/ 0 w 281056"/>
                <a:gd name="connsiteY0" fmla="*/ 140526 h 281051"/>
                <a:gd name="connsiteX1" fmla="*/ 140528 w 281056"/>
                <a:gd name="connsiteY1" fmla="*/ 0 h 281051"/>
                <a:gd name="connsiteX2" fmla="*/ 281056 w 281056"/>
                <a:gd name="connsiteY2" fmla="*/ 140526 h 281051"/>
                <a:gd name="connsiteX3" fmla="*/ 140528 w 281056"/>
                <a:gd name="connsiteY3" fmla="*/ 281052 h 281051"/>
                <a:gd name="connsiteX4" fmla="*/ 0 w 281056"/>
                <a:gd name="connsiteY4" fmla="*/ 140526 h 281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056" h="281051">
                  <a:moveTo>
                    <a:pt x="0" y="140526"/>
                  </a:moveTo>
                  <a:cubicBezTo>
                    <a:pt x="0" y="62916"/>
                    <a:pt x="62917" y="0"/>
                    <a:pt x="140528" y="0"/>
                  </a:cubicBezTo>
                  <a:cubicBezTo>
                    <a:pt x="218139" y="0"/>
                    <a:pt x="281056" y="62916"/>
                    <a:pt x="281056" y="140526"/>
                  </a:cubicBezTo>
                  <a:cubicBezTo>
                    <a:pt x="281056" y="218136"/>
                    <a:pt x="218139" y="281052"/>
                    <a:pt x="140528" y="281052"/>
                  </a:cubicBezTo>
                  <a:cubicBezTo>
                    <a:pt x="62917" y="281052"/>
                    <a:pt x="0" y="218136"/>
                    <a:pt x="0" y="140526"/>
                  </a:cubicBezTo>
                  <a:close/>
                </a:path>
              </a:pathLst>
            </a:custGeom>
            <a:solidFill>
              <a:schemeClr val="bg1">
                <a:lumMod val="85000"/>
                <a:alpha val="90000"/>
              </a:schemeClr>
            </a:solidFill>
            <a:ln>
              <a:solidFill>
                <a:schemeClr val="bg1">
                  <a:lumMod val="9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160" tIns="41159" rIns="41160" bIns="41159" numCol="1" spcCol="1270" anchor="ctr" anchorCtr="0">
              <a:noAutofit/>
            </a:bodyPr>
            <a:lstStyle/>
            <a:p>
              <a:pPr marL="0" marR="0" lvl="0" indent="0" algn="ctr" defTabSz="400050" rtl="0" eaLnBrk="1" fontAlgn="base"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cs typeface="Arial" panose="020B0604020202020204" pitchFamily="34" charset="0"/>
                </a:rPr>
                <a:t>16%</a:t>
              </a:r>
            </a:p>
          </p:txBody>
        </p:sp>
      </p:grpSp>
      <p:sp>
        <p:nvSpPr>
          <p:cNvPr id="7" name="Title 6"/>
          <p:cNvSpPr>
            <a:spLocks noGrp="1"/>
          </p:cNvSpPr>
          <p:nvPr>
            <p:ph type="title"/>
          </p:nvPr>
        </p:nvSpPr>
        <p:spPr>
          <a:xfrm>
            <a:off x="1289566" y="586277"/>
            <a:ext cx="7391400" cy="1016832"/>
          </a:xfrm>
        </p:spPr>
        <p:txBody>
          <a:bodyPr/>
          <a:lstStyle/>
          <a:p>
            <a:pPr algn="ctr"/>
            <a:r>
              <a:rPr lang="en-US" dirty="0">
                <a:solidFill>
                  <a:schemeClr val="tx2">
                    <a:lumMod val="50000"/>
                  </a:schemeClr>
                </a:solidFill>
                <a:latin typeface="Arial" panose="020B0604020202020204" pitchFamily="34" charset="0"/>
                <a:cs typeface="Arial" panose="020B0604020202020204" pitchFamily="34" charset="0"/>
              </a:rPr>
              <a:t>Suicidal Thoughts and Attempts</a:t>
            </a:r>
            <a:br>
              <a:rPr lang="en-US" dirty="0">
                <a:solidFill>
                  <a:schemeClr val="tx2">
                    <a:lumMod val="50000"/>
                  </a:schemeClr>
                </a:solidFill>
                <a:latin typeface="Arial" panose="020B0604020202020204" pitchFamily="34" charset="0"/>
                <a:cs typeface="Arial" panose="020B0604020202020204" pitchFamily="34" charset="0"/>
              </a:rPr>
            </a:br>
            <a:r>
              <a:rPr lang="en-US" sz="2400" dirty="0">
                <a:solidFill>
                  <a:schemeClr val="tx2">
                    <a:lumMod val="50000"/>
                  </a:schemeClr>
                </a:solidFill>
                <a:latin typeface="Arial" panose="020B0604020202020204" pitchFamily="34" charset="0"/>
                <a:cs typeface="Arial" panose="020B0604020202020204" pitchFamily="34" charset="0"/>
              </a:rPr>
              <a:t>During Specific Timeframes</a:t>
            </a:r>
            <a:br>
              <a:rPr lang="en-US" sz="2400" dirty="0">
                <a:solidFill>
                  <a:schemeClr val="tx2">
                    <a:lumMod val="50000"/>
                  </a:schemeClr>
                </a:solidFill>
                <a:latin typeface="Arial" panose="020B0604020202020204" pitchFamily="34" charset="0"/>
                <a:cs typeface="Arial" panose="020B0604020202020204" pitchFamily="34" charset="0"/>
              </a:rPr>
            </a:br>
            <a:r>
              <a:rPr lang="en-US" sz="1400" dirty="0">
                <a:solidFill>
                  <a:schemeClr val="tx2">
                    <a:lumMod val="50000"/>
                  </a:schemeClr>
                </a:solidFill>
                <a:latin typeface="Arial" panose="020B0604020202020204" pitchFamily="34" charset="0"/>
                <a:cs typeface="Arial" panose="020B0604020202020204" pitchFamily="34" charset="0"/>
              </a:rPr>
              <a:t>Service Comparisons</a:t>
            </a:r>
            <a:endParaRPr lang="en-US" dirty="0">
              <a:solidFill>
                <a:schemeClr val="tx2">
                  <a:lumMod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66A3C2-01FD-480D-937A-1689A91DD280}" type="slidenum">
              <a:rPr kumimoji="0" 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Chart 5"/>
          <p:cNvGraphicFramePr>
            <a:graphicFrameLocks/>
          </p:cNvGraphicFramePr>
          <p:nvPr>
            <p:extLst/>
          </p:nvPr>
        </p:nvGraphicFramePr>
        <p:xfrm>
          <a:off x="4096431" y="2106952"/>
          <a:ext cx="5033962" cy="4545806"/>
        </p:xfrm>
        <a:graphic>
          <a:graphicData uri="http://schemas.openxmlformats.org/drawingml/2006/chart">
            <c:chart xmlns:c="http://schemas.openxmlformats.org/drawingml/2006/chart" xmlns:r="http://schemas.openxmlformats.org/officeDocument/2006/relationships" r:id="rId3"/>
          </a:graphicData>
        </a:graphic>
      </p:graphicFrame>
      <p:sp>
        <p:nvSpPr>
          <p:cNvPr id="45" name="Right Triangle 44"/>
          <p:cNvSpPr/>
          <p:nvPr/>
        </p:nvSpPr>
        <p:spPr>
          <a:xfrm rot="13347590">
            <a:off x="2686359" y="3640042"/>
            <a:ext cx="1038221" cy="1107896"/>
          </a:xfrm>
          <a:prstGeom prst="rtTriangl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Text Placeholder 7"/>
          <p:cNvSpPr>
            <a:spLocks noGrp="1"/>
          </p:cNvSpPr>
          <p:nvPr>
            <p:ph type="body" idx="1"/>
          </p:nvPr>
        </p:nvSpPr>
        <p:spPr>
          <a:xfrm>
            <a:off x="4114800" y="1676400"/>
            <a:ext cx="4038600" cy="533400"/>
          </a:xfrm>
          <a:solidFill>
            <a:schemeClr val="bg1">
              <a:lumMod val="95000"/>
            </a:schemeClr>
          </a:solidFill>
          <a:ln>
            <a:solidFill>
              <a:schemeClr val="bg1"/>
            </a:solidFill>
          </a:ln>
        </p:spPr>
        <p:txBody>
          <a:bodyPr/>
          <a:lstStyle/>
          <a:p>
            <a:r>
              <a:rPr lang="en-US" sz="1400" b="0" dirty="0">
                <a:latin typeface="Arial" panose="020B0604020202020204" pitchFamily="34" charset="0"/>
                <a:cs typeface="Arial" panose="020B0604020202020204" pitchFamily="34" charset="0"/>
              </a:rPr>
              <a:t>Have you ever had thoughts of actually killing yourself during the following periods?</a:t>
            </a:r>
          </a:p>
        </p:txBody>
      </p:sp>
      <p:sp>
        <p:nvSpPr>
          <p:cNvPr id="48" name="TextBox 47"/>
          <p:cNvSpPr txBox="1"/>
          <p:nvPr/>
        </p:nvSpPr>
        <p:spPr>
          <a:xfrm>
            <a:off x="152400" y="6290846"/>
            <a:ext cx="259080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 14% Across all Services</a:t>
            </a:r>
          </a:p>
        </p:txBody>
      </p:sp>
    </p:spTree>
    <p:extLst>
      <p:ext uri="{BB962C8B-B14F-4D97-AF65-F5344CB8AC3E}">
        <p14:creationId xmlns:p14="http://schemas.microsoft.com/office/powerpoint/2010/main" val="3091170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Box"/>
          <p:cNvSpPr txBox="1">
            <a:spLocks noChangeArrowheads="1"/>
          </p:cNvSpPr>
          <p:nvPr/>
        </p:nvSpPr>
        <p:spPr bwMode="auto">
          <a:xfrm>
            <a:off x="1143000" y="579537"/>
            <a:ext cx="78486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t" anchorCtr="0">
            <a:spAutoFit/>
          </a:bodyPr>
          <a:lstStyle/>
          <a:p>
            <a:pPr algn="ctr"/>
            <a:r>
              <a:rPr lang="en-US" sz="2400" b="1" dirty="0">
                <a:solidFill>
                  <a:srgbClr val="000066"/>
                </a:solidFill>
              </a:rPr>
              <a:t>Talked to Someone Since Joining the Military </a:t>
            </a:r>
          </a:p>
          <a:p>
            <a:pPr algn="ctr"/>
            <a:r>
              <a:rPr lang="en-US" sz="2400" b="1" dirty="0">
                <a:solidFill>
                  <a:srgbClr val="000066"/>
                </a:solidFill>
              </a:rPr>
              <a:t>About Suicidal Thoughts or Attempts</a:t>
            </a:r>
          </a:p>
          <a:p>
            <a:pPr algn="ctr"/>
            <a:r>
              <a:rPr lang="en-US" sz="1400" b="1" dirty="0">
                <a:solidFill>
                  <a:srgbClr val="000066"/>
                </a:solidFill>
              </a:rPr>
              <a:t>Percent of Active Duty Members Who Have Ever Had Suicidal Thoughts or Attempted Suicide </a:t>
            </a:r>
            <a:r>
              <a:rPr lang="en-US" sz="1400" b="1" u="sng" dirty="0">
                <a:solidFill>
                  <a:srgbClr val="000066"/>
                </a:solidFill>
              </a:rPr>
              <a:t>Since Joining the Military</a:t>
            </a:r>
          </a:p>
        </p:txBody>
      </p:sp>
      <p:sp>
        <p:nvSpPr>
          <p:cNvPr id="5" name="SC_ME"/>
          <p:cNvSpPr txBox="1">
            <a:spLocks noChangeArrowheads="1"/>
          </p:cNvSpPr>
          <p:nvPr/>
        </p:nvSpPr>
        <p:spPr bwMode="auto">
          <a:xfrm>
            <a:off x="6612467" y="3827752"/>
            <a:ext cx="2286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800" dirty="0"/>
              <a:t>Margins of error range from ±3% to ±4%</a:t>
            </a:r>
          </a:p>
        </p:txBody>
      </p:sp>
      <p:graphicFrame>
        <p:nvGraphicFramePr>
          <p:cNvPr id="2" name="SChart"/>
          <p:cNvGraphicFramePr/>
          <p:nvPr>
            <p:extLst>
              <p:ext uri="{D42A27DB-BD31-4B8C-83A1-F6EECF244321}">
                <p14:modId xmlns:p14="http://schemas.microsoft.com/office/powerpoint/2010/main" val="622022896"/>
              </p:ext>
            </p:extLst>
          </p:nvPr>
        </p:nvGraphicFramePr>
        <p:xfrm>
          <a:off x="482600" y="1993051"/>
          <a:ext cx="8686800" cy="2014220"/>
        </p:xfrm>
        <a:graphic>
          <a:graphicData uri="http://schemas.openxmlformats.org/drawingml/2006/chart">
            <c:chart xmlns:c="http://schemas.openxmlformats.org/drawingml/2006/chart" xmlns:r="http://schemas.openxmlformats.org/officeDocument/2006/relationships" r:id="rId3"/>
          </a:graphicData>
        </a:graphic>
      </p:graphicFrame>
      <p:pic>
        <p:nvPicPr>
          <p:cNvPr id="13" name="Table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5305"/>
          <a:stretch/>
        </p:blipFill>
        <p:spPr bwMode="auto">
          <a:xfrm>
            <a:off x="304800" y="4073287"/>
            <a:ext cx="5522754" cy="254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Table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060" r="469"/>
          <a:stretch/>
        </p:blipFill>
        <p:spPr bwMode="auto">
          <a:xfrm>
            <a:off x="5827554" y="4081064"/>
            <a:ext cx="2882058" cy="252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C_ME"/>
          <p:cNvSpPr txBox="1">
            <a:spLocks noChangeArrowheads="1"/>
          </p:cNvSpPr>
          <p:nvPr/>
        </p:nvSpPr>
        <p:spPr bwMode="auto">
          <a:xfrm>
            <a:off x="3962400" y="6613304"/>
            <a:ext cx="4445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800"/>
              <a:t>Margins of error range from ±3% to ±12%</a:t>
            </a:r>
            <a:endParaRPr lang="en-US" sz="800" dirty="0"/>
          </a:p>
        </p:txBody>
      </p:sp>
    </p:spTree>
    <p:extLst>
      <p:ext uri="{BB962C8B-B14F-4D97-AF65-F5344CB8AC3E}">
        <p14:creationId xmlns:p14="http://schemas.microsoft.com/office/powerpoint/2010/main" val="2377345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Box"/>
          <p:cNvSpPr txBox="1">
            <a:spLocks noChangeArrowheads="1"/>
          </p:cNvSpPr>
          <p:nvPr/>
        </p:nvSpPr>
        <p:spPr bwMode="auto">
          <a:xfrm>
            <a:off x="914400" y="506449"/>
            <a:ext cx="8026400"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t" anchorCtr="0">
            <a:spAutoFit/>
          </a:bodyPr>
          <a:lstStyle/>
          <a:p>
            <a:pPr algn="ctr"/>
            <a:r>
              <a:rPr lang="en-US" sz="2400" b="1" dirty="0">
                <a:solidFill>
                  <a:srgbClr val="000066"/>
                </a:solidFill>
              </a:rPr>
              <a:t>Effectiveness of Training in Preparing </a:t>
            </a:r>
          </a:p>
          <a:p>
            <a:pPr algn="ctr"/>
            <a:r>
              <a:rPr lang="en-US" sz="2400" b="1" dirty="0">
                <a:solidFill>
                  <a:srgbClr val="000066"/>
                </a:solidFill>
              </a:rPr>
              <a:t>Member To Handle Possible Suicide Prevention Situation</a:t>
            </a:r>
          </a:p>
          <a:p>
            <a:pPr algn="ctr"/>
            <a:r>
              <a:rPr lang="en-US" sz="1400" b="1" dirty="0">
                <a:solidFill>
                  <a:srgbClr val="000066"/>
                </a:solidFill>
              </a:rPr>
              <a:t>Percent of Active Duty Members Who Received Suicide Prevention Training in Past 12 Months</a:t>
            </a:r>
          </a:p>
        </p:txBody>
      </p:sp>
      <p:sp>
        <p:nvSpPr>
          <p:cNvPr id="4" name="Qst_Reference"/>
          <p:cNvSpPr txBox="1">
            <a:spLocks noChangeArrowheads="1"/>
          </p:cNvSpPr>
          <p:nvPr/>
        </p:nvSpPr>
        <p:spPr bwMode="auto">
          <a:xfrm>
            <a:off x="228600" y="3962400"/>
            <a:ext cx="317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t>SOFS-A Feb 16 Q68</a:t>
            </a:r>
          </a:p>
        </p:txBody>
      </p:sp>
      <p:sp>
        <p:nvSpPr>
          <p:cNvPr id="5" name="SC_ME"/>
          <p:cNvSpPr txBox="1">
            <a:spLocks noChangeArrowheads="1"/>
          </p:cNvSpPr>
          <p:nvPr/>
        </p:nvSpPr>
        <p:spPr bwMode="auto">
          <a:xfrm>
            <a:off x="4495800" y="3962400"/>
            <a:ext cx="4445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800" dirty="0"/>
              <a:t>Margins of error range from ±1% to ±2%</a:t>
            </a:r>
          </a:p>
        </p:txBody>
      </p:sp>
      <p:graphicFrame>
        <p:nvGraphicFramePr>
          <p:cNvPr id="2" name="SChart"/>
          <p:cNvGraphicFramePr/>
          <p:nvPr>
            <p:extLst>
              <p:ext uri="{D42A27DB-BD31-4B8C-83A1-F6EECF244321}">
                <p14:modId xmlns:p14="http://schemas.microsoft.com/office/powerpoint/2010/main" val="3629535873"/>
              </p:ext>
            </p:extLst>
          </p:nvPr>
        </p:nvGraphicFramePr>
        <p:xfrm>
          <a:off x="266700" y="2286000"/>
          <a:ext cx="8686800" cy="190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8218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AEDDCC65AFC049A9A57DEA7AF53221" ma:contentTypeVersion="20" ma:contentTypeDescription="Create a new document." ma:contentTypeScope="" ma:versionID="7fba44df909285a1451650a400c8a0bb">
  <xsd:schema xmlns:xsd="http://www.w3.org/2001/XMLSchema" xmlns:xs="http://www.w3.org/2001/XMLSchema" xmlns:p="http://schemas.microsoft.com/office/2006/metadata/properties" xmlns:ns2="12ee7b90-6dee-4b55-a04a-7d3847d17797" xmlns:ns3="3bf94fb1-c992-4600-9b3b-dec8f5ef6a66" targetNamespace="http://schemas.microsoft.com/office/2006/metadata/properties" ma:root="true" ma:fieldsID="367c2748df2b629590aa8f64ab22c046" ns2:_="" ns3:_="">
    <xsd:import namespace="12ee7b90-6dee-4b55-a04a-7d3847d17797"/>
    <xsd:import namespace="3bf94fb1-c992-4600-9b3b-dec8f5ef6a66"/>
    <xsd:element name="properties">
      <xsd:complexType>
        <xsd:sequence>
          <xsd:element name="documentManagement">
            <xsd:complexType>
              <xsd:all>
                <xsd:element ref="ns2:Display_x0020_on_x0020_homepage_x003f_" minOccurs="0"/>
                <xsd:element ref="ns2:Suspense" minOccurs="0"/>
                <xsd:element ref="ns2:Comment" minOccurs="0"/>
                <xsd:element ref="ns2:Lead_x0020_Directorate" minOccurs="0"/>
                <xsd:element ref="ns2:Folder_x0020_Category"/>
                <xsd:element ref="ns2:Ready_x0020_for_x0020_MPP_x0020_Review_x003a_" minOccurs="0"/>
                <xsd:element ref="ns2:Final_x0020_Remark_x002f_Comment" minOccurs="0"/>
                <xsd:element ref="ns3: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ee7b90-6dee-4b55-a04a-7d3847d17797" elementFormDefault="qualified">
    <xsd:import namespace="http://schemas.microsoft.com/office/2006/documentManagement/types"/>
    <xsd:import namespace="http://schemas.microsoft.com/office/infopath/2007/PartnerControls"/>
    <xsd:element name="Display_x0020_on_x0020_homepage_x003f_" ma:index="1" nillable="true" ma:displayName="Display on homepage?" ma:default="0" ma:description="Mark box to display on homepage." ma:internalName="Display_x0020_on_x0020_homepage_x003f_">
      <xsd:simpleType>
        <xsd:restriction base="dms:Boolean"/>
      </xsd:simpleType>
    </xsd:element>
    <xsd:element name="Suspense" ma:index="2" nillable="true" ma:displayName="Suspense" ma:description="Set a suspense date if applicable." ma:format="DateOnly" ma:internalName="Suspense">
      <xsd:simpleType>
        <xsd:restriction base="dms:DateTime"/>
      </xsd:simpleType>
    </xsd:element>
    <xsd:element name="Comment" ma:index="3" nillable="true" ma:displayName="Comment" ma:description="Provide brief description and requirements of tasker." ma:internalName="Comment">
      <xsd:simpleType>
        <xsd:restriction base="dms:Note">
          <xsd:maxLength value="255"/>
        </xsd:restriction>
      </xsd:simpleType>
    </xsd:element>
    <xsd:element name="Lead_x0020_Directorate" ma:index="4" nillable="true" ma:displayName="Originator/Uploader" ma:description="Which directorate did this information originate? Or, who's uploading?" ma:format="Dropdown" ma:internalName="Lead_x0020_Directorate">
      <xsd:simpleType>
        <xsd:restriction base="dms:Choice">
          <xsd:enumeration value="AP"/>
          <xsd:enumeration value="AFCB"/>
          <xsd:enumeration value="Compensation"/>
          <xsd:enumeration value="DTMO"/>
          <xsd:enumeration value="Legislation"/>
          <xsd:enumeration value="MPP Front Office"/>
          <xsd:enumeration value="OEPM"/>
        </xsd:restriction>
      </xsd:simpleType>
    </xsd:element>
    <xsd:element name="Folder_x0020_Category" ma:index="6" ma:displayName="Folder Category" ma:format="RadioButtons" ma:internalName="Folder_x0020_Category">
      <xsd:simpleType>
        <xsd:union memberTypes="dms:Text">
          <xsd:simpleType>
            <xsd:restriction base="dms:Choice">
              <xsd:enumeration value="Briefs"/>
              <xsd:enumeration value="Forms/Templates (MPP)"/>
              <xsd:enumeration value="Info/Talking Papers"/>
              <xsd:enumeration value="Policies/Issuances (MPP)"/>
              <xsd:enumeration value="Reports"/>
              <xsd:enumeration value="Office Admin"/>
              <xsd:enumeration value="Personnel"/>
              <xsd:enumeration value="Travel"/>
            </xsd:restriction>
          </xsd:simpleType>
        </xsd:union>
      </xsd:simpleType>
    </xsd:element>
    <xsd:element name="Ready_x0020_for_x0020_MPP_x0020_Review_x003a_" ma:index="7" nillable="true" ma:displayName="Ready for MPP Review:" ma:default="No" ma:format="Dropdown" ma:internalName="Ready_x0020_for_x0020_MPP_x0020_Review_x003a_">
      <xsd:simpleType>
        <xsd:restriction base="dms:Choice">
          <xsd:enumeration value="No"/>
          <xsd:enumeration value="Yes"/>
        </xsd:restriction>
      </xsd:simpleType>
    </xsd:element>
    <xsd:element name="Final_x0020_Remark_x002f_Comment" ma:index="8" nillable="true" ma:displayName="Final Remark/Comment" ma:hidden="true" ma:internalName="Final_x0020_Remark_x002f_Comment"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f94fb1-c992-4600-9b3b-dec8f5ef6a66"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hidden="true" ma:list="{bdd65c16-093f-4423-a7d6-2f142add3e62}" ma:internalName="TaxCatchAll" ma:showField="CatchAllData" ma:web="3bf94fb1-c992-4600-9b3b-dec8f5ef6a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3bf94fb1-c992-4600-9b3b-dec8f5ef6a66">
      <Terms xmlns="http://schemas.microsoft.com/office/infopath/2007/PartnerControls">
        <TermInfo xmlns="http://schemas.microsoft.com/office/infopath/2007/PartnerControls">
          <TermName xmlns="http://schemas.microsoft.com/office/infopath/2007/PartnerControls">Mission Brief</TermName>
          <TermId xmlns="http://schemas.microsoft.com/office/infopath/2007/PartnerControls">d8bb8dd7-976f-4f5b-895c-c4009317071e</TermId>
        </TermInfo>
      </Terms>
    </TaxKeywordTaxHTField>
    <TaxCatchAll xmlns="3bf94fb1-c992-4600-9b3b-dec8f5ef6a66">
      <Value>183</Value>
    </TaxCatchAll>
    <Comment xmlns="12ee7b90-6dee-4b55-a04a-7d3847d17797">Updated</Comment>
    <Suspense xmlns="12ee7b90-6dee-4b55-a04a-7d3847d17797" xsi:nil="true"/>
    <Final_x0020_Remark_x002f_Comment xmlns="12ee7b90-6dee-4b55-a04a-7d3847d17797" xsi:nil="true"/>
    <Folder_x0020_Category xmlns="12ee7b90-6dee-4b55-a04a-7d3847d17797">Briefs</Folder_x0020_Category>
    <Display_x0020_on_x0020_homepage_x003f_ xmlns="12ee7b90-6dee-4b55-a04a-7d3847d17797">false</Display_x0020_on_x0020_homepage_x003f_>
    <Lead_x0020_Directorate xmlns="12ee7b90-6dee-4b55-a04a-7d3847d17797">MPP Front Office</Lead_x0020_Directorate>
    <Ready_x0020_for_x0020_MPP_x0020_Review_x003a_ xmlns="12ee7b90-6dee-4b55-a04a-7d3847d17797">No</Ready_x0020_for_x0020_MPP_x0020_Review_x003a_>
  </documentManagement>
</p:properties>
</file>

<file path=customXml/itemProps1.xml><?xml version="1.0" encoding="utf-8"?>
<ds:datastoreItem xmlns:ds="http://schemas.openxmlformats.org/officeDocument/2006/customXml" ds:itemID="{33DBE683-3CB4-4764-AAEC-A90986A93A71}">
  <ds:schemaRefs>
    <ds:schemaRef ds:uri="http://schemas.microsoft.com/sharepoint/v3/contenttype/forms"/>
  </ds:schemaRefs>
</ds:datastoreItem>
</file>

<file path=customXml/itemProps2.xml><?xml version="1.0" encoding="utf-8"?>
<ds:datastoreItem xmlns:ds="http://schemas.openxmlformats.org/officeDocument/2006/customXml" ds:itemID="{6B4BA6B7-54FC-4838-83D3-165F2A2A1A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ee7b90-6dee-4b55-a04a-7d3847d17797"/>
    <ds:schemaRef ds:uri="3bf94fb1-c992-4600-9b3b-dec8f5ef6a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1E487A-FE6A-4DD6-AEC1-79477AC51FCA}">
  <ds:schemaRefs>
    <ds:schemaRef ds:uri="3bf94fb1-c992-4600-9b3b-dec8f5ef6a66"/>
    <ds:schemaRef ds:uri="http://schemas.openxmlformats.org/package/2006/metadata/core-properties"/>
    <ds:schemaRef ds:uri="http://purl.org/dc/terms/"/>
    <ds:schemaRef ds:uri="12ee7b90-6dee-4b55-a04a-7d3847d17797"/>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17653</TotalTime>
  <Words>2510</Words>
  <Application>Microsoft Office PowerPoint</Application>
  <PresentationFormat>On-screen Show (4:3)</PresentationFormat>
  <Paragraphs>611</Paragraphs>
  <Slides>38</Slides>
  <Notes>31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38</vt:i4>
      </vt:variant>
    </vt:vector>
  </HeadingPairs>
  <TitlesOfParts>
    <vt:vector size="51" baseType="lpstr">
      <vt:lpstr>ＭＳ Ｐゴシック</vt:lpstr>
      <vt:lpstr>Arial</vt:lpstr>
      <vt:lpstr>Bookman Old Style</vt:lpstr>
      <vt:lpstr>Calibri</vt:lpstr>
      <vt:lpstr>Century Gothic</vt:lpstr>
      <vt:lpstr>Copperplate-Gothic-Light</vt:lpstr>
      <vt:lpstr>Cordia New</vt:lpstr>
      <vt:lpstr>Garamond</vt:lpstr>
      <vt:lpstr>Osaka</vt:lpstr>
      <vt:lpstr>Times New Roman</vt:lpstr>
      <vt:lpstr>Verdana</vt:lpstr>
      <vt:lpstr>Office Theme</vt:lpstr>
      <vt:lpstr>1_Office Theme</vt:lpstr>
      <vt:lpstr>Military Suicide Data Surveillance:   Baseline Results from Non-clinical Populations on Proximal Outcomes for Suicide Prevention</vt:lpstr>
      <vt:lpstr>Introduction</vt:lpstr>
      <vt:lpstr>Overview</vt:lpstr>
      <vt:lpstr>Methodological Notes</vt:lpstr>
      <vt:lpstr>PowerPoint Presentation</vt:lpstr>
      <vt:lpstr>PowerPoint Presentation</vt:lpstr>
      <vt:lpstr>Suicidal Thoughts and Attempts During Specific Timeframes Service Comparisons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Help Seeking Given Suicidal Thoughts</vt:lpstr>
      <vt:lpstr>Barriers to Care</vt:lpstr>
      <vt:lpstr>Reasons Individuals Would Not Seek Mental Health Care Percent of all Active Duty Members</vt:lpstr>
      <vt:lpstr>Reasons Individuals Would Not Seek Mental Health Care Percent of all Active Duty Members</vt:lpstr>
      <vt:lpstr>Implications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DTMO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MPP Mission Brief</dc:title>
  <dc:creator>TB</dc:creator>
  <cp:keywords>Mission Brief</cp:keywords>
  <cp:lastModifiedBy>Marina Spenner</cp:lastModifiedBy>
  <cp:revision>1295</cp:revision>
  <cp:lastPrinted>2017-05-22T21:14:22Z</cp:lastPrinted>
  <dcterms:created xsi:type="dcterms:W3CDTF">2010-06-01T14:20:52Z</dcterms:created>
  <dcterms:modified xsi:type="dcterms:W3CDTF">2017-08-09T18:45:19Z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0x010100DCAEDDCC65AFC049A9A57DEA7AF53221</vt:lpwstr>
  </property>
  <property fmtid="{D5CDD505-2E9C-101B-9397-08002B2CF9AE}" pid="3" name="TaxKeyword">
    <vt:lpwstr>183;#Mission Brief|d8bb8dd7-976f-4f5b-895c-c4009317071e</vt:lpwstr>
  </property>
  <property fmtid="{D5CDD505-2E9C-101B-9397-08002B2CF9AE}" pid="4" name="Directorate Subfolder">
    <vt:lpwstr>Mission Briefs</vt:lpwstr>
  </property>
  <property fmtid="{D5CDD505-2E9C-101B-9397-08002B2CF9AE}" pid="5" name="Order">
    <vt:r8>26300</vt:r8>
  </property>
  <property fmtid="{D5CDD505-2E9C-101B-9397-08002B2CF9AE}" pid="6" name="xd_ProgID">
    <vt:lpwstr/>
  </property>
  <property fmtid="{D5CDD505-2E9C-101B-9397-08002B2CF9AE}" pid="7" name="_CopySource">
    <vt:lpwstr>https://prext.osd.mil/RFM/mpp/Shared Documents/Briefs/MPP Mission Brief - 04 Aug 14.pptx</vt:lpwstr>
  </property>
  <property fmtid="{D5CDD505-2E9C-101B-9397-08002B2CF9AE}" pid="8" name="TemplateUrl">
    <vt:lpwstr/>
  </property>
  <property fmtid="{D5CDD505-2E9C-101B-9397-08002B2CF9AE}" pid="9" name="Hot Issue Subject">
    <vt:lpwstr>MPP Mission Brief - 04 Aug 14</vt:lpwstr>
  </property>
</Properties>
</file>