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3"/>
  </p:notesMasterIdLst>
  <p:handoutMasterIdLst>
    <p:handoutMasterId r:id="rId24"/>
  </p:handoutMasterIdLst>
  <p:sldIdLst>
    <p:sldId id="256" r:id="rId2"/>
    <p:sldId id="263" r:id="rId3"/>
    <p:sldId id="258" r:id="rId4"/>
    <p:sldId id="283" r:id="rId5"/>
    <p:sldId id="313" r:id="rId6"/>
    <p:sldId id="288" r:id="rId7"/>
    <p:sldId id="262" r:id="rId8"/>
    <p:sldId id="289" r:id="rId9"/>
    <p:sldId id="307" r:id="rId10"/>
    <p:sldId id="308" r:id="rId11"/>
    <p:sldId id="309" r:id="rId12"/>
    <p:sldId id="310" r:id="rId13"/>
    <p:sldId id="297" r:id="rId14"/>
    <p:sldId id="315" r:id="rId15"/>
    <p:sldId id="303" r:id="rId16"/>
    <p:sldId id="317" r:id="rId17"/>
    <p:sldId id="304" r:id="rId18"/>
    <p:sldId id="320" r:id="rId19"/>
    <p:sldId id="318" r:id="rId20"/>
    <p:sldId id="319" r:id="rId21"/>
    <p:sldId id="306" r:id="rId22"/>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2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075" cy="466725"/>
          </a:xfrm>
          <a:prstGeom prst="rect">
            <a:avLst/>
          </a:prstGeom>
        </p:spPr>
        <p:txBody>
          <a:bodyPr vert="horz" lIns="91674" tIns="45836" rIns="91674" bIns="45836" rtlCol="0"/>
          <a:lstStyle>
            <a:lvl1pPr algn="l">
              <a:defRPr sz="1200"/>
            </a:lvl1pPr>
          </a:lstStyle>
          <a:p>
            <a:endParaRPr lang="en-US"/>
          </a:p>
        </p:txBody>
      </p:sp>
      <p:sp>
        <p:nvSpPr>
          <p:cNvPr id="3" name="Date Placeholder 2"/>
          <p:cNvSpPr>
            <a:spLocks noGrp="1"/>
          </p:cNvSpPr>
          <p:nvPr>
            <p:ph type="dt" sz="quarter" idx="1"/>
          </p:nvPr>
        </p:nvSpPr>
        <p:spPr>
          <a:xfrm>
            <a:off x="3940176" y="0"/>
            <a:ext cx="3013075" cy="466725"/>
          </a:xfrm>
          <a:prstGeom prst="rect">
            <a:avLst/>
          </a:prstGeom>
        </p:spPr>
        <p:txBody>
          <a:bodyPr vert="horz" lIns="91674" tIns="45836" rIns="91674" bIns="45836" rtlCol="0"/>
          <a:lstStyle>
            <a:lvl1pPr algn="r">
              <a:defRPr sz="1200"/>
            </a:lvl1pPr>
          </a:lstStyle>
          <a:p>
            <a:fld id="{E6E52A6F-0C03-4118-92B7-D27515A394BE}" type="datetimeFigureOut">
              <a:rPr lang="en-US" smtClean="0"/>
              <a:t>8/9/2017</a:t>
            </a:fld>
            <a:endParaRPr lang="en-US"/>
          </a:p>
        </p:txBody>
      </p:sp>
      <p:sp>
        <p:nvSpPr>
          <p:cNvPr id="4" name="Footer Placeholder 3"/>
          <p:cNvSpPr>
            <a:spLocks noGrp="1"/>
          </p:cNvSpPr>
          <p:nvPr>
            <p:ph type="ftr" sz="quarter" idx="2"/>
          </p:nvPr>
        </p:nvSpPr>
        <p:spPr>
          <a:xfrm>
            <a:off x="1" y="8842376"/>
            <a:ext cx="3013075" cy="466725"/>
          </a:xfrm>
          <a:prstGeom prst="rect">
            <a:avLst/>
          </a:prstGeom>
        </p:spPr>
        <p:txBody>
          <a:bodyPr vert="horz" lIns="91674" tIns="45836" rIns="91674" bIns="45836" rtlCol="0" anchor="b"/>
          <a:lstStyle>
            <a:lvl1pPr algn="l">
              <a:defRPr sz="1200"/>
            </a:lvl1pPr>
          </a:lstStyle>
          <a:p>
            <a:r>
              <a:rPr lang="en-US"/>
              <a:t>2016 08 22 AAPCC Webinar for School-Based Healthcare Practitioners</a:t>
            </a:r>
          </a:p>
        </p:txBody>
      </p:sp>
      <p:sp>
        <p:nvSpPr>
          <p:cNvPr id="5" name="Slide Number Placeholder 4"/>
          <p:cNvSpPr>
            <a:spLocks noGrp="1"/>
          </p:cNvSpPr>
          <p:nvPr>
            <p:ph type="sldNum" sz="quarter" idx="3"/>
          </p:nvPr>
        </p:nvSpPr>
        <p:spPr>
          <a:xfrm>
            <a:off x="3940176" y="8842376"/>
            <a:ext cx="3013075" cy="466725"/>
          </a:xfrm>
          <a:prstGeom prst="rect">
            <a:avLst/>
          </a:prstGeom>
        </p:spPr>
        <p:txBody>
          <a:bodyPr vert="horz" lIns="91674" tIns="45836" rIns="91674" bIns="45836" rtlCol="0" anchor="b"/>
          <a:lstStyle>
            <a:lvl1pPr algn="r">
              <a:defRPr sz="1200"/>
            </a:lvl1pPr>
          </a:lstStyle>
          <a:p>
            <a:fld id="{17E7D8EF-FF82-41F3-8AE8-00E69407B4F7}" type="slidenum">
              <a:rPr lang="en-US" smtClean="0"/>
              <a:t>‹#›</a:t>
            </a:fld>
            <a:endParaRPr lang="en-US"/>
          </a:p>
        </p:txBody>
      </p:sp>
    </p:spTree>
    <p:extLst>
      <p:ext uri="{BB962C8B-B14F-4D97-AF65-F5344CB8AC3E}">
        <p14:creationId xmlns:p14="http://schemas.microsoft.com/office/powerpoint/2010/main" val="11506562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7072"/>
          </a:xfrm>
          <a:prstGeom prst="rect">
            <a:avLst/>
          </a:prstGeom>
        </p:spPr>
        <p:txBody>
          <a:bodyPr vert="horz" lIns="93167" tIns="46583" rIns="93167" bIns="46583" rtlCol="0"/>
          <a:lstStyle>
            <a:lvl1pPr algn="l">
              <a:defRPr sz="1200"/>
            </a:lvl1pPr>
          </a:lstStyle>
          <a:p>
            <a:endParaRPr lang="en-US"/>
          </a:p>
        </p:txBody>
      </p:sp>
      <p:sp>
        <p:nvSpPr>
          <p:cNvPr id="3" name="Date Placeholder 2"/>
          <p:cNvSpPr>
            <a:spLocks noGrp="1"/>
          </p:cNvSpPr>
          <p:nvPr>
            <p:ph type="dt" idx="1"/>
          </p:nvPr>
        </p:nvSpPr>
        <p:spPr>
          <a:xfrm>
            <a:off x="3939467" y="1"/>
            <a:ext cx="3013763" cy="467072"/>
          </a:xfrm>
          <a:prstGeom prst="rect">
            <a:avLst/>
          </a:prstGeom>
        </p:spPr>
        <p:txBody>
          <a:bodyPr vert="horz" lIns="93167" tIns="46583" rIns="93167" bIns="46583" rtlCol="0"/>
          <a:lstStyle>
            <a:lvl1pPr algn="r">
              <a:defRPr sz="1200"/>
            </a:lvl1pPr>
          </a:lstStyle>
          <a:p>
            <a:fld id="{C323A54A-FFF5-4525-B245-C894933FAA20}" type="datetimeFigureOut">
              <a:rPr lang="en-US" smtClean="0"/>
              <a:t>8/9/2017</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3167" tIns="46583" rIns="93167" bIns="46583"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3167" tIns="46583" rIns="93167"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13763" cy="467071"/>
          </a:xfrm>
          <a:prstGeom prst="rect">
            <a:avLst/>
          </a:prstGeom>
        </p:spPr>
        <p:txBody>
          <a:bodyPr vert="horz" lIns="93167" tIns="46583" rIns="93167" bIns="46583" rtlCol="0" anchor="b"/>
          <a:lstStyle>
            <a:lvl1pPr algn="l">
              <a:defRPr sz="1200"/>
            </a:lvl1pPr>
          </a:lstStyle>
          <a:p>
            <a:r>
              <a:rPr lang="en-US"/>
              <a:t>2016 08 22 AAPCC Webinar for School-Based Healthcare Practitioners</a:t>
            </a:r>
          </a:p>
        </p:txBody>
      </p:sp>
      <p:sp>
        <p:nvSpPr>
          <p:cNvPr id="7" name="Slide Number Placeholder 6"/>
          <p:cNvSpPr>
            <a:spLocks noGrp="1"/>
          </p:cNvSpPr>
          <p:nvPr>
            <p:ph type="sldNum" sz="quarter" idx="5"/>
          </p:nvPr>
        </p:nvSpPr>
        <p:spPr>
          <a:xfrm>
            <a:off x="3939467" y="8842031"/>
            <a:ext cx="3013763" cy="467071"/>
          </a:xfrm>
          <a:prstGeom prst="rect">
            <a:avLst/>
          </a:prstGeom>
        </p:spPr>
        <p:txBody>
          <a:bodyPr vert="horz" lIns="93167" tIns="46583" rIns="93167" bIns="46583" rtlCol="0" anchor="b"/>
          <a:lstStyle>
            <a:lvl1pPr algn="r">
              <a:defRPr sz="1200"/>
            </a:lvl1pPr>
          </a:lstStyle>
          <a:p>
            <a:fld id="{9EB227F3-CCFC-4479-ADD0-EF4F5DD8BF39}" type="slidenum">
              <a:rPr lang="en-US" smtClean="0"/>
              <a:t>‹#›</a:t>
            </a:fld>
            <a:endParaRPr lang="en-US"/>
          </a:p>
        </p:txBody>
      </p:sp>
    </p:spTree>
    <p:extLst>
      <p:ext uri="{BB962C8B-B14F-4D97-AF65-F5344CB8AC3E}">
        <p14:creationId xmlns:p14="http://schemas.microsoft.com/office/powerpoint/2010/main" val="28823421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F84BC-6788-2247-9D59-C72810B44E8E}" type="slidenum">
              <a:rPr lang="en-US" smtClean="0"/>
              <a:pPr/>
              <a:t>2</a:t>
            </a:fld>
            <a:endParaRPr lang="en-US" dirty="0"/>
          </a:p>
        </p:txBody>
      </p:sp>
      <p:sp>
        <p:nvSpPr>
          <p:cNvPr id="5" name="Footer Placeholder 4"/>
          <p:cNvSpPr>
            <a:spLocks noGrp="1"/>
          </p:cNvSpPr>
          <p:nvPr>
            <p:ph type="ftr" sz="quarter" idx="11"/>
          </p:nvPr>
        </p:nvSpPr>
        <p:spPr/>
        <p:txBody>
          <a:bodyPr/>
          <a:lstStyle/>
          <a:p>
            <a:r>
              <a:rPr lang="en-US"/>
              <a:t>2016 08 22 AAPCC Webinar for School-Based Healthcare Practitioners</a:t>
            </a:r>
          </a:p>
        </p:txBody>
      </p:sp>
    </p:spTree>
    <p:extLst>
      <p:ext uri="{BB962C8B-B14F-4D97-AF65-F5344CB8AC3E}">
        <p14:creationId xmlns:p14="http://schemas.microsoft.com/office/powerpoint/2010/main" val="372471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Clr>
                <a:srgbClr val="660066"/>
              </a:buClr>
              <a:buFont typeface="Wingdings" charset="2"/>
              <a:buNone/>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ADCF84BC-6788-2247-9D59-C72810B44E8E}" type="slidenum">
              <a:rPr lang="en-US" smtClean="0"/>
              <a:pPr/>
              <a:t>3</a:t>
            </a:fld>
            <a:endParaRPr lang="en-US" dirty="0"/>
          </a:p>
        </p:txBody>
      </p:sp>
      <p:sp>
        <p:nvSpPr>
          <p:cNvPr id="5" name="Footer Placeholder 4"/>
          <p:cNvSpPr>
            <a:spLocks noGrp="1"/>
          </p:cNvSpPr>
          <p:nvPr>
            <p:ph type="ftr" sz="quarter" idx="11"/>
          </p:nvPr>
        </p:nvSpPr>
        <p:spPr/>
        <p:txBody>
          <a:bodyPr/>
          <a:lstStyle/>
          <a:p>
            <a:r>
              <a:rPr lang="en-US"/>
              <a:t>2016 08 22 AAPCC Webinar for School-Based Healthcare Practitioners</a:t>
            </a:r>
          </a:p>
        </p:txBody>
      </p:sp>
    </p:spTree>
    <p:extLst>
      <p:ext uri="{BB962C8B-B14F-4D97-AF65-F5344CB8AC3E}">
        <p14:creationId xmlns:p14="http://schemas.microsoft.com/office/powerpoint/2010/main" val="366567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F84BC-6788-2247-9D59-C72810B44E8E}" type="slidenum">
              <a:rPr lang="en-US" smtClean="0"/>
              <a:pPr/>
              <a:t>4</a:t>
            </a:fld>
            <a:endParaRPr lang="en-US" dirty="0"/>
          </a:p>
        </p:txBody>
      </p:sp>
      <p:sp>
        <p:nvSpPr>
          <p:cNvPr id="5" name="Footer Placeholder 4"/>
          <p:cNvSpPr>
            <a:spLocks noGrp="1"/>
          </p:cNvSpPr>
          <p:nvPr>
            <p:ph type="ftr" sz="quarter" idx="11"/>
          </p:nvPr>
        </p:nvSpPr>
        <p:spPr/>
        <p:txBody>
          <a:bodyPr/>
          <a:lstStyle/>
          <a:p>
            <a:r>
              <a:rPr lang="en-US"/>
              <a:t>2016 08 22 AAPCC Webinar for School-Based Healthcare Practitioners</a:t>
            </a:r>
          </a:p>
        </p:txBody>
      </p:sp>
    </p:spTree>
    <p:extLst>
      <p:ext uri="{BB962C8B-B14F-4D97-AF65-F5344CB8AC3E}">
        <p14:creationId xmlns:p14="http://schemas.microsoft.com/office/powerpoint/2010/main" val="42870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F84BC-6788-2247-9D59-C72810B44E8E}" type="slidenum">
              <a:rPr lang="en-US" smtClean="0"/>
              <a:pPr/>
              <a:t>7</a:t>
            </a:fld>
            <a:endParaRPr lang="en-US" dirty="0"/>
          </a:p>
        </p:txBody>
      </p:sp>
      <p:sp>
        <p:nvSpPr>
          <p:cNvPr id="5" name="Footer Placeholder 4"/>
          <p:cNvSpPr>
            <a:spLocks noGrp="1"/>
          </p:cNvSpPr>
          <p:nvPr>
            <p:ph type="ftr" sz="quarter" idx="11"/>
          </p:nvPr>
        </p:nvSpPr>
        <p:spPr/>
        <p:txBody>
          <a:bodyPr/>
          <a:lstStyle/>
          <a:p>
            <a:r>
              <a:rPr lang="en-US"/>
              <a:t>2016 08 22 AAPCC Webinar for School-Based Healthcare Practitioners</a:t>
            </a:r>
          </a:p>
        </p:txBody>
      </p:sp>
    </p:spTree>
    <p:extLst>
      <p:ext uri="{BB962C8B-B14F-4D97-AF65-F5344CB8AC3E}">
        <p14:creationId xmlns:p14="http://schemas.microsoft.com/office/powerpoint/2010/main" val="271008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If age is not provided, an estimated age group is used.</a:t>
            </a:r>
          </a:p>
          <a:p>
            <a:endParaRPr lang="en-US" baseline="0" dirty="0"/>
          </a:p>
          <a:p>
            <a:r>
              <a:rPr lang="en-US" baseline="0" dirty="0"/>
              <a:t>READ: As you can see, suspected suicides are most prevalent amount Adults ages 19+</a:t>
            </a:r>
          </a:p>
        </p:txBody>
      </p:sp>
      <p:sp>
        <p:nvSpPr>
          <p:cNvPr id="4" name="Slide Number Placeholder 3"/>
          <p:cNvSpPr>
            <a:spLocks noGrp="1"/>
          </p:cNvSpPr>
          <p:nvPr>
            <p:ph type="sldNum" sz="quarter" idx="10"/>
          </p:nvPr>
        </p:nvSpPr>
        <p:spPr/>
        <p:txBody>
          <a:bodyPr/>
          <a:lstStyle/>
          <a:p>
            <a:fld id="{45988E77-D960-4945-B095-7915C1B418FD}" type="slidenum">
              <a:rPr lang="en-US" smtClean="0"/>
              <a:t>9</a:t>
            </a:fld>
            <a:endParaRPr lang="en-US"/>
          </a:p>
        </p:txBody>
      </p:sp>
    </p:spTree>
    <p:extLst>
      <p:ext uri="{BB962C8B-B14F-4D97-AF65-F5344CB8AC3E}">
        <p14:creationId xmlns:p14="http://schemas.microsoft.com/office/powerpoint/2010/main" val="128686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the number of suspected suicides has increased over the years, so has the number of Female suspected suicides.  </a:t>
            </a:r>
            <a:endParaRPr lang="en-US" dirty="0"/>
          </a:p>
        </p:txBody>
      </p:sp>
      <p:sp>
        <p:nvSpPr>
          <p:cNvPr id="4" name="Slide Number Placeholder 3"/>
          <p:cNvSpPr>
            <a:spLocks noGrp="1"/>
          </p:cNvSpPr>
          <p:nvPr>
            <p:ph type="sldNum" sz="quarter" idx="10"/>
          </p:nvPr>
        </p:nvSpPr>
        <p:spPr/>
        <p:txBody>
          <a:bodyPr/>
          <a:lstStyle/>
          <a:p>
            <a:fld id="{25B76DEC-7DB0-44FE-AF58-C2EF1E8D869B}" type="slidenum">
              <a:rPr lang="en-US" smtClean="0"/>
              <a:t>10</a:t>
            </a:fld>
            <a:endParaRPr lang="en-US"/>
          </a:p>
        </p:txBody>
      </p:sp>
    </p:spTree>
    <p:extLst>
      <p:ext uri="{BB962C8B-B14F-4D97-AF65-F5344CB8AC3E}">
        <p14:creationId xmlns:p14="http://schemas.microsoft.com/office/powerpoint/2010/main" val="420890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76DEC-7DB0-44FE-AF58-C2EF1E8D869B}" type="slidenum">
              <a:rPr lang="en-US" smtClean="0"/>
              <a:t>11</a:t>
            </a:fld>
            <a:endParaRPr lang="en-US"/>
          </a:p>
        </p:txBody>
      </p:sp>
    </p:spTree>
    <p:extLst>
      <p:ext uri="{BB962C8B-B14F-4D97-AF65-F5344CB8AC3E}">
        <p14:creationId xmlns:p14="http://schemas.microsoft.com/office/powerpoint/2010/main" val="201276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76DEC-7DB0-44FE-AF58-C2EF1E8D869B}" type="slidenum">
              <a:rPr lang="en-US" smtClean="0"/>
              <a:t>12</a:t>
            </a:fld>
            <a:endParaRPr lang="en-US"/>
          </a:p>
        </p:txBody>
      </p:sp>
    </p:spTree>
    <p:extLst>
      <p:ext uri="{BB962C8B-B14F-4D97-AF65-F5344CB8AC3E}">
        <p14:creationId xmlns:p14="http://schemas.microsoft.com/office/powerpoint/2010/main" val="61285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lvl1pPr>
              <a:defRPr>
                <a:solidFill>
                  <a:schemeClr val="tx1"/>
                </a:solidFill>
              </a:defRPr>
            </a:lvl1pPr>
          </a:lstStyle>
          <a:p>
            <a:fld id="{227CFC4F-F5D6-419E-A865-44842A8CFFE4}" type="datetime1">
              <a:rPr lang="en-US" smtClean="0"/>
              <a:t>8/9/2017</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lvl1pPr>
              <a:defRPr>
                <a:solidFill>
                  <a:schemeClr val="tx1"/>
                </a:solidFill>
              </a:defRPr>
            </a:lvl1pPr>
          </a:lstStyle>
          <a:p>
            <a:r>
              <a:rPr lang="en-US"/>
              <a:t>osterthaler@aapcc.org</a:t>
            </a:r>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lvl1pPr>
              <a:defRPr>
                <a:solidFill>
                  <a:schemeClr val="tx1"/>
                </a:solidFill>
              </a:defRPr>
            </a:lvl1pPr>
          </a:lstStyle>
          <a:p>
            <a:fld id="{490149E7-3862-4296-9876-478D0F3C3DC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24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9768" y="457200"/>
            <a:ext cx="10588752" cy="150876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902CCEF6-36A3-45FD-94FE-6FDF377229EA}" type="datetime1">
              <a:rPr lang="en-US" smtClean="0"/>
              <a:t>8/9/2017</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r>
              <a:rPr lang="en-US"/>
              <a:t>osterthaler@aapcc.org</a:t>
            </a:r>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490149E7-3862-4296-9876-478D0F3C3DC5}" type="slidenum">
              <a:rPr lang="en-US" smtClean="0"/>
              <a:t>‹#›</a:t>
            </a:fld>
            <a:endParaRPr lang="en-US"/>
          </a:p>
        </p:txBody>
      </p:sp>
    </p:spTree>
    <p:extLst>
      <p:ext uri="{BB962C8B-B14F-4D97-AF65-F5344CB8AC3E}">
        <p14:creationId xmlns:p14="http://schemas.microsoft.com/office/powerpoint/2010/main" val="127479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FF6C18BF-5439-41A0-A88F-D51B16D85940}" type="datetime1">
              <a:rPr lang="en-US" smtClean="0"/>
              <a:t>8/9/2017</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r>
              <a:rPr lang="en-US"/>
              <a:t>osterthaler@aapcc.org</a:t>
            </a:r>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490149E7-3862-4296-9876-478D0F3C3DC5}" type="slidenum">
              <a:rPr lang="en-US" smtClean="0"/>
              <a:t>‹#›</a:t>
            </a:fld>
            <a:endParaRPr lang="en-US"/>
          </a:p>
        </p:txBody>
      </p:sp>
    </p:spTree>
    <p:extLst>
      <p:ext uri="{BB962C8B-B14F-4D97-AF65-F5344CB8AC3E}">
        <p14:creationId xmlns:p14="http://schemas.microsoft.com/office/powerpoint/2010/main" val="4153990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7600" y="6243638"/>
            <a:ext cx="2844800" cy="457200"/>
          </a:xfrm>
          <a:prstGeom prst="rect">
            <a:avLst/>
          </a:prstGeom>
        </p:spPr>
        <p:txBody>
          <a:bodyPr/>
          <a:lstStyle>
            <a:lvl1pPr>
              <a:defRPr/>
            </a:lvl1pPr>
          </a:lstStyle>
          <a:p>
            <a:fld id="{59EC9B7C-3071-4DC6-83B5-A82774A14FC1}" type="slidenum">
              <a:rPr lang="en-US"/>
              <a:pPr/>
              <a:t>‹#›</a:t>
            </a:fld>
            <a:endParaRPr lang="en-US"/>
          </a:p>
        </p:txBody>
      </p:sp>
      <p:sp>
        <p:nvSpPr>
          <p:cNvPr id="6" name="Date Placeholder 5"/>
          <p:cNvSpPr>
            <a:spLocks noGrp="1"/>
          </p:cNvSpPr>
          <p:nvPr>
            <p:ph type="dt" sz="half" idx="11"/>
          </p:nvPr>
        </p:nvSpPr>
        <p:spPr>
          <a:xfrm>
            <a:off x="609600" y="6243638"/>
            <a:ext cx="2844800" cy="457200"/>
          </a:xfrm>
          <a:prstGeom prst="rect">
            <a:avLst/>
          </a:prstGeom>
        </p:spPr>
        <p:txBody>
          <a:bodyPr/>
          <a:lstStyle>
            <a:lvl1pPr>
              <a:defRPr/>
            </a:lvl1pPr>
          </a:lstStyle>
          <a:p>
            <a:endParaRPr lang="en-US"/>
          </a:p>
        </p:txBody>
      </p:sp>
      <p:sp>
        <p:nvSpPr>
          <p:cNvPr id="7" name="Footer Placeholder 6"/>
          <p:cNvSpPr>
            <a:spLocks noGrp="1"/>
          </p:cNvSpPr>
          <p:nvPr>
            <p:ph type="ftr" sz="quarter" idx="12"/>
          </p:nvPr>
        </p:nvSpPr>
        <p:spPr>
          <a:xfrm>
            <a:off x="4165600" y="6243638"/>
            <a:ext cx="3860800"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94422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118" y="463296"/>
            <a:ext cx="11268057" cy="1356360"/>
          </a:xfrm>
        </p:spPr>
        <p:txBody>
          <a:bodyPr/>
          <a:lstStyle/>
          <a:p>
            <a:r>
              <a:rPr lang="en-US" dirty="0"/>
              <a:t>Click to edit Master title style</a:t>
            </a:r>
          </a:p>
        </p:txBody>
      </p:sp>
      <p:sp>
        <p:nvSpPr>
          <p:cNvPr id="3" name="Content Placeholder 2"/>
          <p:cNvSpPr>
            <a:spLocks noGrp="1"/>
          </p:cNvSpPr>
          <p:nvPr>
            <p:ph idx="1"/>
          </p:nvPr>
        </p:nvSpPr>
        <p:spPr>
          <a:xfrm>
            <a:off x="427118" y="2057400"/>
            <a:ext cx="11268057" cy="443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02159" y="6111779"/>
            <a:ext cx="714049" cy="682213"/>
          </a:xfrm>
          <a:prstGeom prst="rect">
            <a:avLst/>
          </a:prstGeom>
        </p:spPr>
      </p:pic>
    </p:spTree>
    <p:extLst>
      <p:ext uri="{BB962C8B-B14F-4D97-AF65-F5344CB8AC3E}">
        <p14:creationId xmlns:p14="http://schemas.microsoft.com/office/powerpoint/2010/main" val="373731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9DCD646F-F5F6-4D8B-BEFC-12289A5188E1}" type="datetime1">
              <a:rPr lang="en-US" smtClean="0"/>
              <a:t>8/9/2017</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r>
              <a:rPr lang="en-US"/>
              <a:t>osterthaler@aapcc.org</a:t>
            </a:r>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490149E7-3862-4296-9876-478D0F3C3DC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71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56616" y="353568"/>
            <a:ext cx="11457432" cy="1356360"/>
          </a:xfrm>
        </p:spPr>
        <p:txBody>
          <a:bodyPr/>
          <a:lstStyle/>
          <a:p>
            <a:r>
              <a:rPr lang="en-US" dirty="0"/>
              <a:t>Click to edit Master title style</a:t>
            </a:r>
          </a:p>
        </p:txBody>
      </p:sp>
      <p:sp>
        <p:nvSpPr>
          <p:cNvPr id="3" name="Content Placeholder 2"/>
          <p:cNvSpPr>
            <a:spLocks noGrp="1"/>
          </p:cNvSpPr>
          <p:nvPr>
            <p:ph sz="half" idx="1"/>
          </p:nvPr>
        </p:nvSpPr>
        <p:spPr>
          <a:xfrm>
            <a:off x="356616" y="1783080"/>
            <a:ext cx="5541264" cy="42976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783080"/>
            <a:ext cx="5546436" cy="42976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26CE87D6-A93F-4173-9C98-F696DA4455B7}" type="datetime1">
              <a:rPr lang="en-US" smtClean="0"/>
              <a:t>8/9/2017</a:t>
            </a:fld>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490149E7-3862-4296-9876-478D0F3C3DC5}" type="slidenum">
              <a:rPr lang="en-US" smtClean="0"/>
              <a:t>‹#›</a:t>
            </a:fld>
            <a:endParaRPr lang="en-US"/>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02159" y="6111779"/>
            <a:ext cx="714049" cy="682213"/>
          </a:xfrm>
          <a:prstGeom prst="rect">
            <a:avLst/>
          </a:prstGeom>
        </p:spPr>
      </p:pic>
    </p:spTree>
    <p:extLst>
      <p:ext uri="{BB962C8B-B14F-4D97-AF65-F5344CB8AC3E}">
        <p14:creationId xmlns:p14="http://schemas.microsoft.com/office/powerpoint/2010/main" val="314798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2996" y="6223828"/>
            <a:ext cx="2329074" cy="365125"/>
          </a:xfrm>
          <a:prstGeom prst="rect">
            <a:avLst/>
          </a:prstGeom>
        </p:spPr>
        <p:txBody>
          <a:bodyPr/>
          <a:lstStyle/>
          <a:p>
            <a:fld id="{6397EFC4-2B9C-419B-A4B6-66FAF1323428}" type="datetime1">
              <a:rPr lang="en-US" smtClean="0"/>
              <a:t>8/9/2017</a:t>
            </a:fld>
            <a:endParaRPr lang="en-US"/>
          </a:p>
        </p:txBody>
      </p:sp>
      <p:sp>
        <p:nvSpPr>
          <p:cNvPr id="8" name="Footer Placeholder 7"/>
          <p:cNvSpPr>
            <a:spLocks noGrp="1"/>
          </p:cNvSpPr>
          <p:nvPr>
            <p:ph type="ftr" sz="quarter" idx="11"/>
          </p:nvPr>
        </p:nvSpPr>
        <p:spPr>
          <a:xfrm>
            <a:off x="3949148" y="6223828"/>
            <a:ext cx="4717774" cy="365125"/>
          </a:xfrm>
          <a:prstGeom prst="rect">
            <a:avLst/>
          </a:prstGeom>
        </p:spPr>
        <p:txBody>
          <a:bodyPr/>
          <a:lstStyle/>
          <a:p>
            <a:r>
              <a:rPr lang="en-US"/>
              <a:t>osterthaler@aapcc.org</a:t>
            </a:r>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490149E7-3862-4296-9876-478D0F3C3DC5}" type="slidenum">
              <a:rPr lang="en-US" smtClean="0"/>
              <a:t>‹#›</a:t>
            </a:fld>
            <a:endParaRPr lang="en-US"/>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02159" y="6111779"/>
            <a:ext cx="714049" cy="682213"/>
          </a:xfrm>
          <a:prstGeom prst="rect">
            <a:avLst/>
          </a:prstGeom>
        </p:spPr>
      </p:pic>
    </p:spTree>
    <p:extLst>
      <p:ext uri="{BB962C8B-B14F-4D97-AF65-F5344CB8AC3E}">
        <p14:creationId xmlns:p14="http://schemas.microsoft.com/office/powerpoint/2010/main" val="316880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D5E38224-7817-4AD1-B0A6-BB327C118B97}" type="datetime1">
              <a:rPr lang="en-US" smtClean="0"/>
              <a:t>8/9/2017</a:t>
            </a:fld>
            <a:endParaRPr lang="en-US"/>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r>
              <a:rPr lang="en-US"/>
              <a:t>osterthaler@aapcc.org</a:t>
            </a:r>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490149E7-3862-4296-9876-478D0F3C3DC5}" type="slidenum">
              <a:rPr lang="en-US" smtClean="0"/>
              <a:t>‹#›</a:t>
            </a:fld>
            <a:endParaRPr lang="en-US"/>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02159" y="6111779"/>
            <a:ext cx="714049" cy="682213"/>
          </a:xfrm>
          <a:prstGeom prst="rect">
            <a:avLst/>
          </a:prstGeom>
        </p:spPr>
      </p:pic>
    </p:spTree>
    <p:extLst>
      <p:ext uri="{BB962C8B-B14F-4D97-AF65-F5344CB8AC3E}">
        <p14:creationId xmlns:p14="http://schemas.microsoft.com/office/powerpoint/2010/main" val="105173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28"/>
            <a:ext cx="2329074" cy="365125"/>
          </a:xfrm>
          <a:prstGeom prst="rect">
            <a:avLst/>
          </a:prstGeom>
        </p:spPr>
        <p:txBody>
          <a:bodyPr/>
          <a:lstStyle/>
          <a:p>
            <a:fld id="{86716C77-14A3-4D1A-AEFF-9E611001CABC}" type="datetime1">
              <a:rPr lang="en-US" smtClean="0"/>
              <a:t>8/9/2017</a:t>
            </a:fld>
            <a:endParaRPr lang="en-US"/>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r>
              <a:rPr lang="en-US"/>
              <a:t>osterthaler@aapcc.org</a:t>
            </a:r>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490149E7-3862-4296-9876-478D0F3C3DC5}" type="slidenum">
              <a:rPr lang="en-US" smtClean="0"/>
              <a:t>‹#›</a:t>
            </a:fld>
            <a:endParaRPr lang="en-US"/>
          </a:p>
        </p:txBody>
      </p:sp>
    </p:spTree>
    <p:extLst>
      <p:ext uri="{BB962C8B-B14F-4D97-AF65-F5344CB8AC3E}">
        <p14:creationId xmlns:p14="http://schemas.microsoft.com/office/powerpoint/2010/main" val="341270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4FAACB53-A1F1-4FD5-B09F-69A46BA9076C}" type="datetime1">
              <a:rPr lang="en-US" smtClean="0"/>
              <a:t>8/9/2017</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r>
              <a:rPr lang="en-US"/>
              <a:t>osterthaler@aapcc.org</a:t>
            </a:r>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490149E7-3862-4296-9876-478D0F3C3DC5}" type="slidenum">
              <a:rPr lang="en-US" smtClean="0"/>
              <a:t>‹#›</a:t>
            </a:fld>
            <a:endParaRPr lang="en-US"/>
          </a:p>
        </p:txBody>
      </p:sp>
    </p:spTree>
    <p:extLst>
      <p:ext uri="{BB962C8B-B14F-4D97-AF65-F5344CB8AC3E}">
        <p14:creationId xmlns:p14="http://schemas.microsoft.com/office/powerpoint/2010/main" val="352067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2194616A-9849-4CD3-9337-983F4C487556}" type="datetime1">
              <a:rPr lang="en-US" smtClean="0"/>
              <a:t>8/9/2017</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r>
              <a:rPr lang="en-US"/>
              <a:t>osterthaler@aapcc.org</a:t>
            </a:r>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490149E7-3862-4296-9876-478D0F3C3DC5}" type="slidenum">
              <a:rPr lang="en-US" smtClean="0"/>
              <a:t>‹#›</a:t>
            </a:fld>
            <a:endParaRPr lang="en-US"/>
          </a:p>
        </p:txBody>
      </p:sp>
    </p:spTree>
    <p:extLst>
      <p:ext uri="{BB962C8B-B14F-4D97-AF65-F5344CB8AC3E}">
        <p14:creationId xmlns:p14="http://schemas.microsoft.com/office/powerpoint/2010/main" val="201827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472" y="371856"/>
            <a:ext cx="11411712"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7472" y="2057400"/>
            <a:ext cx="11411712"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05718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List_of_veterans_organizations#United_Stat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tsd.va.gov/public/problems/ptsd_substance_abuse_veterans.asp" TargetMode="External"/><Relationship Id="rId2" Type="http://schemas.openxmlformats.org/officeDocument/2006/relationships/hyperlink" Target="http://health.usf.edu/cms_author/docs/Templates/COPH/ceoram/pdfs/06-veterans-poste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1.usa.gov/1Bq0A9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679176"/>
            <a:ext cx="10533380" cy="2926080"/>
          </a:xfrm>
        </p:spPr>
        <p:txBody>
          <a:bodyPr>
            <a:normAutofit/>
          </a:bodyPr>
          <a:lstStyle/>
          <a:p>
            <a:r>
              <a:rPr lang="en-US" sz="6000" b="0" cap="none" dirty="0"/>
              <a:t>Poison Control, Suicide Prevention, &amp; Military Outreach</a:t>
            </a:r>
            <a:endParaRPr lang="en-US" sz="6000" cap="none" dirty="0">
              <a:latin typeface="+mn-lt"/>
            </a:endParaRPr>
          </a:p>
        </p:txBody>
      </p:sp>
      <p:sp>
        <p:nvSpPr>
          <p:cNvPr id="3" name="Subtitle 2"/>
          <p:cNvSpPr>
            <a:spLocks noGrp="1"/>
          </p:cNvSpPr>
          <p:nvPr>
            <p:ph type="subTitle" idx="1"/>
          </p:nvPr>
        </p:nvSpPr>
        <p:spPr>
          <a:xfrm>
            <a:off x="1709530" y="3869634"/>
            <a:ext cx="8767860" cy="2033016"/>
          </a:xfrm>
        </p:spPr>
        <p:txBody>
          <a:bodyPr>
            <a:normAutofit fontScale="77500" lnSpcReduction="20000"/>
          </a:bodyPr>
          <a:lstStyle/>
          <a:p>
            <a:pPr algn="l">
              <a:lnSpc>
                <a:spcPct val="100000"/>
              </a:lnSpc>
              <a:spcBef>
                <a:spcPts val="0"/>
              </a:spcBef>
            </a:pPr>
            <a:r>
              <a:rPr lang="en-US" sz="2400" b="1" dirty="0"/>
              <a:t>2017 DoD / VA Suicide Prevention Conference #</a:t>
            </a:r>
            <a:r>
              <a:rPr lang="en-US" sz="2400" b="1" dirty="0" err="1"/>
              <a:t>BeThere</a:t>
            </a:r>
            <a:r>
              <a:rPr lang="en-US" sz="2400" b="1" dirty="0"/>
              <a:t> – It Takes a Community</a:t>
            </a:r>
            <a:br>
              <a:rPr lang="en-US" sz="2400" b="1" dirty="0"/>
            </a:br>
            <a:r>
              <a:rPr lang="en-US" sz="2400" dirty="0"/>
              <a:t>August 3, 2017</a:t>
            </a:r>
          </a:p>
          <a:p>
            <a:pPr algn="l">
              <a:lnSpc>
                <a:spcPct val="100000"/>
              </a:lnSpc>
              <a:spcBef>
                <a:spcPts val="0"/>
              </a:spcBef>
            </a:pPr>
            <a:endParaRPr lang="en-US" dirty="0"/>
          </a:p>
          <a:p>
            <a:pPr algn="l">
              <a:lnSpc>
                <a:spcPct val="100000"/>
              </a:lnSpc>
              <a:spcBef>
                <a:spcPts val="0"/>
              </a:spcBef>
            </a:pPr>
            <a:r>
              <a:rPr lang="en-US" dirty="0"/>
              <a:t>Stephen T. Kaminski, JD</a:t>
            </a:r>
          </a:p>
          <a:p>
            <a:pPr algn="l">
              <a:lnSpc>
                <a:spcPct val="100000"/>
              </a:lnSpc>
              <a:spcBef>
                <a:spcPts val="0"/>
              </a:spcBef>
            </a:pPr>
            <a:r>
              <a:rPr lang="en-US" dirty="0"/>
              <a:t>Executive Director</a:t>
            </a:r>
          </a:p>
          <a:p>
            <a:pPr algn="l">
              <a:lnSpc>
                <a:spcPct val="100000"/>
              </a:lnSpc>
              <a:spcBef>
                <a:spcPts val="0"/>
              </a:spcBef>
            </a:pPr>
            <a:r>
              <a:rPr lang="en-US" dirty="0"/>
              <a:t>American Association of Poison Control Centers</a:t>
            </a:r>
          </a:p>
          <a:p>
            <a:pPr algn="l">
              <a:lnSpc>
                <a:spcPct val="100000"/>
              </a:lnSpc>
              <a:spcBef>
                <a:spcPts val="0"/>
              </a:spcBef>
            </a:pPr>
            <a:r>
              <a:rPr lang="en-US" dirty="0"/>
              <a:t>Kaminski@aapcc.org</a:t>
            </a:r>
          </a:p>
          <a:p>
            <a:pPr algn="l">
              <a:lnSpc>
                <a:spcPct val="100000"/>
              </a:lnSpc>
              <a:spcBef>
                <a:spcPts val="0"/>
              </a:spcBef>
            </a:pPr>
            <a:r>
              <a:rPr lang="en-US" dirty="0"/>
              <a:t>(703) 894-1871</a:t>
            </a: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30445" y="4867563"/>
            <a:ext cx="1651460" cy="1577830"/>
          </a:xfrm>
          <a:prstGeom prst="rect">
            <a:avLst/>
          </a:prstGeom>
        </p:spPr>
      </p:pic>
    </p:spTree>
    <p:extLst>
      <p:ext uri="{BB962C8B-B14F-4D97-AF65-F5344CB8AC3E}">
        <p14:creationId xmlns:p14="http://schemas.microsoft.com/office/powerpoint/2010/main" val="338765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 of Suspected Suicide Cases Reported to PCCs, By Gender (2012-2016)</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7638445"/>
              </p:ext>
            </p:extLst>
          </p:nvPr>
        </p:nvGraphicFramePr>
        <p:xfrm>
          <a:off x="427038" y="2057400"/>
          <a:ext cx="8153397" cy="2514600"/>
        </p:xfrm>
        <a:graphic>
          <a:graphicData uri="http://schemas.openxmlformats.org/drawingml/2006/table">
            <a:tbl>
              <a:tblPr/>
              <a:tblGrid>
                <a:gridCol w="2132427">
                  <a:extLst>
                    <a:ext uri="{9D8B030D-6E8A-4147-A177-3AD203B41FA5}">
                      <a16:colId xmlns:a16="http://schemas.microsoft.com/office/drawing/2014/main" val="3820912006"/>
                    </a:ext>
                  </a:extLst>
                </a:gridCol>
                <a:gridCol w="1204194">
                  <a:extLst>
                    <a:ext uri="{9D8B030D-6E8A-4147-A177-3AD203B41FA5}">
                      <a16:colId xmlns:a16="http://schemas.microsoft.com/office/drawing/2014/main" val="3685998881"/>
                    </a:ext>
                  </a:extLst>
                </a:gridCol>
                <a:gridCol w="1204194">
                  <a:extLst>
                    <a:ext uri="{9D8B030D-6E8A-4147-A177-3AD203B41FA5}">
                      <a16:colId xmlns:a16="http://schemas.microsoft.com/office/drawing/2014/main" val="898642299"/>
                    </a:ext>
                  </a:extLst>
                </a:gridCol>
                <a:gridCol w="1204194">
                  <a:extLst>
                    <a:ext uri="{9D8B030D-6E8A-4147-A177-3AD203B41FA5}">
                      <a16:colId xmlns:a16="http://schemas.microsoft.com/office/drawing/2014/main" val="3071390575"/>
                    </a:ext>
                  </a:extLst>
                </a:gridCol>
                <a:gridCol w="1204194">
                  <a:extLst>
                    <a:ext uri="{9D8B030D-6E8A-4147-A177-3AD203B41FA5}">
                      <a16:colId xmlns:a16="http://schemas.microsoft.com/office/drawing/2014/main" val="2055298265"/>
                    </a:ext>
                  </a:extLst>
                </a:gridCol>
                <a:gridCol w="1204194">
                  <a:extLst>
                    <a:ext uri="{9D8B030D-6E8A-4147-A177-3AD203B41FA5}">
                      <a16:colId xmlns:a16="http://schemas.microsoft.com/office/drawing/2014/main" val="3089105503"/>
                    </a:ext>
                  </a:extLst>
                </a:gridCol>
              </a:tblGrid>
              <a:tr h="419100">
                <a:tc>
                  <a:txBody>
                    <a:bodyPr/>
                    <a:lstStyle/>
                    <a:p>
                      <a:pPr algn="ctr" fontAlgn="ctr"/>
                      <a:r>
                        <a:rPr lang="en-US" sz="1800" b="1" i="0" u="none" strike="noStrike">
                          <a:solidFill>
                            <a:srgbClr val="FFFFFF"/>
                          </a:solidFill>
                          <a:effectLst/>
                          <a:latin typeface="Calibri" panose="020F0502020204030204" pitchFamily="34" charset="0"/>
                        </a:rPr>
                        <a:t>Gender</a:t>
                      </a:r>
                    </a:p>
                  </a:txBody>
                  <a:tcPr marL="12813" marR="12813" marT="12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800" b="1" i="0" u="none" strike="noStrike">
                          <a:solidFill>
                            <a:srgbClr val="FFFFFF"/>
                          </a:solidFill>
                          <a:effectLst/>
                          <a:latin typeface="Calibri" panose="020F0502020204030204" pitchFamily="34" charset="0"/>
                        </a:rPr>
                        <a:t>2012</a:t>
                      </a:r>
                    </a:p>
                  </a:txBody>
                  <a:tcPr marL="12813" marR="12813" marT="12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800" b="1" i="0" u="none" strike="noStrike">
                          <a:solidFill>
                            <a:srgbClr val="FFFFFF"/>
                          </a:solidFill>
                          <a:effectLst/>
                          <a:latin typeface="Calibri" panose="020F0502020204030204" pitchFamily="34" charset="0"/>
                        </a:rPr>
                        <a:t>2013</a:t>
                      </a:r>
                    </a:p>
                  </a:txBody>
                  <a:tcPr marL="12813" marR="12813" marT="12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800" b="1" i="0" u="none" strike="noStrike">
                          <a:solidFill>
                            <a:srgbClr val="FFFFFF"/>
                          </a:solidFill>
                          <a:effectLst/>
                          <a:latin typeface="Calibri" panose="020F0502020204030204" pitchFamily="34" charset="0"/>
                        </a:rPr>
                        <a:t>2014</a:t>
                      </a:r>
                    </a:p>
                  </a:txBody>
                  <a:tcPr marL="12813" marR="12813" marT="12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800" b="1" i="0" u="none" strike="noStrike">
                          <a:solidFill>
                            <a:srgbClr val="FFFFFF"/>
                          </a:solidFill>
                          <a:effectLst/>
                          <a:latin typeface="Calibri" panose="020F0502020204030204" pitchFamily="34" charset="0"/>
                        </a:rPr>
                        <a:t>2015</a:t>
                      </a:r>
                    </a:p>
                  </a:txBody>
                  <a:tcPr marL="12813" marR="12813" marT="12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800" b="1" i="0" u="none" strike="noStrike">
                          <a:solidFill>
                            <a:srgbClr val="FFFFFF"/>
                          </a:solidFill>
                          <a:effectLst/>
                          <a:latin typeface="Calibri" panose="020F0502020204030204" pitchFamily="34" charset="0"/>
                        </a:rPr>
                        <a:t>2016</a:t>
                      </a:r>
                    </a:p>
                  </a:txBody>
                  <a:tcPr marL="12813" marR="12813" marT="12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515805662"/>
                  </a:ext>
                </a:extLst>
              </a:tr>
              <a:tr h="419100">
                <a:tc>
                  <a:txBody>
                    <a:bodyPr/>
                    <a:lstStyle/>
                    <a:p>
                      <a:pPr algn="l" fontAlgn="b"/>
                      <a:r>
                        <a:rPr lang="en-US" sz="1800" b="1" i="0" u="none" strike="noStrike">
                          <a:effectLst/>
                          <a:latin typeface="Calibri" panose="020F0502020204030204" pitchFamily="34" charset="0"/>
                        </a:rPr>
                        <a:t>Female</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144,023</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149,443</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159,453</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167,604</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174,498</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076204"/>
                  </a:ext>
                </a:extLst>
              </a:tr>
              <a:tr h="419100">
                <a:tc>
                  <a:txBody>
                    <a:bodyPr/>
                    <a:lstStyle/>
                    <a:p>
                      <a:pPr algn="l" fontAlgn="b"/>
                      <a:r>
                        <a:rPr lang="en-US" sz="1800" b="1" i="0" u="none" strike="noStrike">
                          <a:effectLst/>
                          <a:latin typeface="Calibri" panose="020F0502020204030204" pitchFamily="34" charset="0"/>
                        </a:rPr>
                        <a:t>Male</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80,720</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79,326</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81,110</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84,181</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87,046</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417662"/>
                  </a:ext>
                </a:extLst>
              </a:tr>
              <a:tr h="419100">
                <a:tc>
                  <a:txBody>
                    <a:bodyPr/>
                    <a:lstStyle/>
                    <a:p>
                      <a:pPr algn="l" fontAlgn="b"/>
                      <a:r>
                        <a:rPr lang="en-US" sz="1800" b="1" i="0" u="none" strike="noStrike">
                          <a:effectLst/>
                          <a:latin typeface="Calibri" panose="020F0502020204030204" pitchFamily="34" charset="0"/>
                        </a:rPr>
                        <a:t>Pregnant</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Calibri" panose="020F0502020204030204" pitchFamily="34" charset="0"/>
                        </a:rPr>
                        <a:t>340</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331</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Calibri" panose="020F0502020204030204" pitchFamily="34" charset="0"/>
                        </a:rPr>
                        <a:t>362</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Calibri" panose="020F0502020204030204" pitchFamily="34" charset="0"/>
                        </a:rPr>
                        <a:t>318</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Calibri" panose="020F0502020204030204" pitchFamily="34" charset="0"/>
                        </a:rPr>
                        <a:t>373</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887909"/>
                  </a:ext>
                </a:extLst>
              </a:tr>
              <a:tr h="419100">
                <a:tc>
                  <a:txBody>
                    <a:bodyPr/>
                    <a:lstStyle/>
                    <a:p>
                      <a:pPr algn="l" fontAlgn="b"/>
                      <a:r>
                        <a:rPr lang="en-US" sz="1800" b="1" i="0" u="none" strike="noStrike">
                          <a:effectLst/>
                          <a:latin typeface="Calibri" panose="020F0502020204030204" pitchFamily="34" charset="0"/>
                        </a:rPr>
                        <a:t>Unknown</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Calibri" panose="020F0502020204030204" pitchFamily="34" charset="0"/>
                        </a:rPr>
                        <a:t>1,009</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Calibri" panose="020F0502020204030204" pitchFamily="34" charset="0"/>
                        </a:rPr>
                        <a:t>980</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Calibri" panose="020F0502020204030204" pitchFamily="34" charset="0"/>
                        </a:rPr>
                        <a:t>879</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Calibri" panose="020F0502020204030204" pitchFamily="34" charset="0"/>
                        </a:rPr>
                        <a:t>856</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Calibri" panose="020F0502020204030204" pitchFamily="34" charset="0"/>
                        </a:rPr>
                        <a:t>944</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369091"/>
                  </a:ext>
                </a:extLst>
              </a:tr>
              <a:tr h="419100">
                <a:tc>
                  <a:txBody>
                    <a:bodyPr/>
                    <a:lstStyle/>
                    <a:p>
                      <a:pPr algn="l" fontAlgn="b"/>
                      <a:r>
                        <a:rPr lang="en-US" sz="1800" b="1" i="0" u="none" strike="noStrike">
                          <a:solidFill>
                            <a:srgbClr val="C00000"/>
                          </a:solidFill>
                          <a:effectLst/>
                          <a:latin typeface="Calibri" panose="020F0502020204030204" pitchFamily="34" charset="0"/>
                        </a:rPr>
                        <a:t>Total</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C00000"/>
                          </a:solidFill>
                          <a:effectLst/>
                          <a:latin typeface="Calibri" panose="020F0502020204030204" pitchFamily="34" charset="0"/>
                        </a:rPr>
                        <a:t>226,092</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C00000"/>
                          </a:solidFill>
                          <a:effectLst/>
                          <a:latin typeface="Calibri" panose="020F0502020204030204" pitchFamily="34" charset="0"/>
                        </a:rPr>
                        <a:t>230,080</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C00000"/>
                          </a:solidFill>
                          <a:effectLst/>
                          <a:latin typeface="Calibri" panose="020F0502020204030204" pitchFamily="34" charset="0"/>
                        </a:rPr>
                        <a:t>241,804</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C00000"/>
                          </a:solidFill>
                          <a:effectLst/>
                          <a:latin typeface="Calibri" panose="020F0502020204030204" pitchFamily="34" charset="0"/>
                        </a:rPr>
                        <a:t>252,959</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C00000"/>
                          </a:solidFill>
                          <a:effectLst/>
                          <a:latin typeface="Calibri" panose="020F0502020204030204" pitchFamily="34" charset="0"/>
                        </a:rPr>
                        <a:t>262,861</a:t>
                      </a:r>
                    </a:p>
                  </a:txBody>
                  <a:tcPr marL="12813" marR="12813" marT="12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660873"/>
                  </a:ext>
                </a:extLst>
              </a:tr>
            </a:tbl>
          </a:graphicData>
        </a:graphic>
      </p:graphicFrame>
    </p:spTree>
    <p:extLst>
      <p:ext uri="{BB962C8B-B14F-4D97-AF65-F5344CB8AC3E}">
        <p14:creationId xmlns:p14="http://schemas.microsoft.com/office/powerpoint/2010/main" val="357288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2016 Top Suspected Suicide Exposure Substances </a:t>
            </a:r>
            <a:endParaRPr lang="en-US" dirty="0"/>
          </a:p>
        </p:txBody>
      </p:sp>
      <p:graphicFrame>
        <p:nvGraphicFramePr>
          <p:cNvPr id="5" name="Content Placeholder 4"/>
          <p:cNvGraphicFramePr>
            <a:graphicFrameLocks noGrp="1"/>
          </p:cNvGraphicFramePr>
          <p:nvPr>
            <p:ph idx="1"/>
            <p:extLst/>
          </p:nvPr>
        </p:nvGraphicFramePr>
        <p:xfrm>
          <a:off x="427038" y="2057400"/>
          <a:ext cx="7600950" cy="4618733"/>
        </p:xfrm>
        <a:graphic>
          <a:graphicData uri="http://schemas.openxmlformats.org/drawingml/2006/table">
            <a:tbl>
              <a:tblPr/>
              <a:tblGrid>
                <a:gridCol w="6785323">
                  <a:extLst>
                    <a:ext uri="{9D8B030D-6E8A-4147-A177-3AD203B41FA5}">
                      <a16:colId xmlns:a16="http://schemas.microsoft.com/office/drawing/2014/main" val="1352208007"/>
                    </a:ext>
                  </a:extLst>
                </a:gridCol>
                <a:gridCol w="815627">
                  <a:extLst>
                    <a:ext uri="{9D8B030D-6E8A-4147-A177-3AD203B41FA5}">
                      <a16:colId xmlns:a16="http://schemas.microsoft.com/office/drawing/2014/main" val="3199362250"/>
                    </a:ext>
                  </a:extLst>
                </a:gridCol>
              </a:tblGrid>
              <a:tr h="307967">
                <a:tc>
                  <a:txBody>
                    <a:bodyPr/>
                    <a:lstStyle/>
                    <a:p>
                      <a:pPr algn="ctr" rtl="0" fontAlgn="ctr"/>
                      <a:r>
                        <a:rPr lang="en-US" sz="1700" b="1" i="0" u="none" strike="noStrike">
                          <a:solidFill>
                            <a:srgbClr val="FFFFFF"/>
                          </a:solidFill>
                          <a:effectLst/>
                          <a:latin typeface="Calibri" panose="020F0502020204030204" pitchFamily="34" charset="0"/>
                        </a:rPr>
                        <a:t>Generic Code Name</a:t>
                      </a:r>
                    </a:p>
                  </a:txBody>
                  <a:tcPr marL="9867" marR="9867" marT="9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sz="1700" b="1" i="0" u="none" strike="noStrike">
                          <a:solidFill>
                            <a:srgbClr val="FFFFFF"/>
                          </a:solidFill>
                          <a:effectLst/>
                          <a:latin typeface="Calibri" panose="020F0502020204030204" pitchFamily="34" charset="0"/>
                        </a:rPr>
                        <a:t>2016</a:t>
                      </a:r>
                    </a:p>
                  </a:txBody>
                  <a:tcPr marL="9867" marR="9867" marT="9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661030441"/>
                  </a:ext>
                </a:extLst>
              </a:tr>
              <a:tr h="307967">
                <a:tc>
                  <a:txBody>
                    <a:bodyPr/>
                    <a:lstStyle/>
                    <a:p>
                      <a:pPr algn="l" rtl="0" fontAlgn="b"/>
                      <a:r>
                        <a:rPr lang="en-US" sz="1700" b="0" i="0" u="none" strike="noStrike" dirty="0">
                          <a:solidFill>
                            <a:srgbClr val="000000"/>
                          </a:solidFill>
                          <a:effectLst/>
                          <a:latin typeface="Calibri" panose="020F0502020204030204" pitchFamily="34" charset="0"/>
                        </a:rPr>
                        <a:t>Benzodiazepines  </a:t>
                      </a:r>
                      <a:r>
                        <a:rPr lang="en-US" sz="1700" b="1" i="0" u="none" strike="noStrike" dirty="0">
                          <a:solidFill>
                            <a:srgbClr val="000000"/>
                          </a:solidFill>
                          <a:effectLst/>
                          <a:latin typeface="Calibri" panose="020F0502020204030204" pitchFamily="34" charset="0"/>
                        </a:rPr>
                        <a:t>(i.e.</a:t>
                      </a:r>
                      <a:r>
                        <a:rPr lang="en-US" sz="1700" b="1" i="0" u="none" strike="noStrike" baseline="0" dirty="0">
                          <a:solidFill>
                            <a:srgbClr val="000000"/>
                          </a:solidFill>
                          <a:effectLst/>
                          <a:latin typeface="Calibri" panose="020F0502020204030204" pitchFamily="34" charset="0"/>
                        </a:rPr>
                        <a:t> Xanax, Valium</a:t>
                      </a:r>
                      <a:r>
                        <a:rPr lang="en-US" sz="1700" b="1" i="0" u="none" strike="noStrike" dirty="0">
                          <a:solidFill>
                            <a:srgbClr val="000000"/>
                          </a:solidFill>
                          <a:effectLst/>
                          <a:latin typeface="Calibri" panose="020F0502020204030204" pitchFamily="34" charset="0"/>
                        </a:rPr>
                        <a:t>)</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a:solidFill>
                            <a:srgbClr val="000000"/>
                          </a:solidFill>
                          <a:effectLst/>
                          <a:latin typeface="Calibri" panose="020F0502020204030204" pitchFamily="34" charset="0"/>
                        </a:rPr>
                        <a:t> 47,173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712363"/>
                  </a:ext>
                </a:extLst>
              </a:tr>
              <a:tr h="307967">
                <a:tc>
                  <a:txBody>
                    <a:bodyPr/>
                    <a:lstStyle/>
                    <a:p>
                      <a:pPr algn="l" rtl="0" fontAlgn="b"/>
                      <a:r>
                        <a:rPr lang="en-US" sz="1700" b="0" i="0" u="none" strike="noStrike" dirty="0">
                          <a:solidFill>
                            <a:srgbClr val="000000"/>
                          </a:solidFill>
                          <a:effectLst/>
                          <a:latin typeface="Calibri" panose="020F0502020204030204" pitchFamily="34" charset="0"/>
                        </a:rPr>
                        <a:t>Ethanol </a:t>
                      </a:r>
                      <a:r>
                        <a:rPr lang="en-US" sz="1700" b="1" i="0" u="none" strike="noStrike" dirty="0">
                          <a:solidFill>
                            <a:srgbClr val="000000"/>
                          </a:solidFill>
                          <a:effectLst/>
                          <a:latin typeface="Calibri" panose="020F0502020204030204" pitchFamily="34" charset="0"/>
                        </a:rPr>
                        <a:t>(Alcoholic Beverages)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a:solidFill>
                            <a:srgbClr val="000000"/>
                          </a:solidFill>
                          <a:effectLst/>
                          <a:latin typeface="Calibri" panose="020F0502020204030204" pitchFamily="34" charset="0"/>
                        </a:rPr>
                        <a:t> 33,987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481109"/>
                  </a:ext>
                </a:extLst>
              </a:tr>
              <a:tr h="307967">
                <a:tc>
                  <a:txBody>
                    <a:bodyPr/>
                    <a:lstStyle/>
                    <a:p>
                      <a:pPr algn="l" rtl="0" fontAlgn="b"/>
                      <a:r>
                        <a:rPr lang="en-US" sz="1700" b="0" i="0" u="none" strike="noStrike" dirty="0">
                          <a:solidFill>
                            <a:srgbClr val="000000"/>
                          </a:solidFill>
                          <a:effectLst/>
                          <a:latin typeface="Calibri" panose="020F0502020204030204" pitchFamily="34" charset="0"/>
                        </a:rPr>
                        <a:t>Atypical Antipsychotics  </a:t>
                      </a:r>
                      <a:r>
                        <a:rPr lang="en-US" sz="1700" b="1" i="0" u="none" strike="noStrike" dirty="0">
                          <a:solidFill>
                            <a:srgbClr val="000000"/>
                          </a:solidFill>
                          <a:effectLst/>
                          <a:latin typeface="Calibri" panose="020F0502020204030204" pitchFamily="34" charset="0"/>
                        </a:rPr>
                        <a:t>(i.e.</a:t>
                      </a:r>
                      <a:r>
                        <a:rPr lang="en-US" sz="1700" b="1" i="0" u="none" strike="noStrike" baseline="0" dirty="0">
                          <a:solidFill>
                            <a:srgbClr val="000000"/>
                          </a:solidFill>
                          <a:effectLst/>
                          <a:latin typeface="Calibri" panose="020F0502020204030204" pitchFamily="34" charset="0"/>
                        </a:rPr>
                        <a:t> </a:t>
                      </a:r>
                      <a:r>
                        <a:rPr lang="en-US" sz="1700" b="1" i="0" u="none" strike="noStrike" baseline="0" dirty="0" err="1">
                          <a:solidFill>
                            <a:srgbClr val="000000"/>
                          </a:solidFill>
                          <a:effectLst/>
                          <a:latin typeface="Calibri" panose="020F0502020204030204" pitchFamily="34" charset="0"/>
                        </a:rPr>
                        <a:t>Latuda</a:t>
                      </a:r>
                      <a:r>
                        <a:rPr lang="en-US" sz="1700" b="1" i="0" u="none" strike="noStrike" baseline="0" dirty="0">
                          <a:solidFill>
                            <a:srgbClr val="000000"/>
                          </a:solidFill>
                          <a:effectLst/>
                          <a:latin typeface="Calibri" panose="020F0502020204030204" pitchFamily="34" charset="0"/>
                        </a:rPr>
                        <a:t>, Seroquel ) </a:t>
                      </a:r>
                      <a:endParaRPr lang="en-US" sz="1700" b="1" i="0" u="none" strike="noStrike" dirty="0">
                        <a:solidFill>
                          <a:srgbClr val="000000"/>
                        </a:solidFill>
                        <a:effectLst/>
                        <a:latin typeface="Calibri" panose="020F0502020204030204" pitchFamily="34" charset="0"/>
                      </a:endParaRP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a:solidFill>
                            <a:srgbClr val="000000"/>
                          </a:solidFill>
                          <a:effectLst/>
                          <a:latin typeface="Calibri" panose="020F0502020204030204" pitchFamily="34" charset="0"/>
                        </a:rPr>
                        <a:t> 28,173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376661"/>
                  </a:ext>
                </a:extLst>
              </a:tr>
              <a:tr h="368332">
                <a:tc>
                  <a:txBody>
                    <a:bodyPr/>
                    <a:lstStyle/>
                    <a:p>
                      <a:pPr algn="l" rtl="0" fontAlgn="b"/>
                      <a:r>
                        <a:rPr lang="en-US" sz="1700" b="0" i="0" u="none" strike="noStrike" dirty="0">
                          <a:solidFill>
                            <a:srgbClr val="000000"/>
                          </a:solidFill>
                          <a:effectLst/>
                          <a:latin typeface="Calibri" panose="020F0502020204030204" pitchFamily="34" charset="0"/>
                        </a:rPr>
                        <a:t>Ibuprofen  </a:t>
                      </a:r>
                      <a:r>
                        <a:rPr lang="en-US" sz="1700" b="1" i="0" u="none" strike="noStrike" dirty="0">
                          <a:solidFill>
                            <a:srgbClr val="000000"/>
                          </a:solidFill>
                          <a:effectLst/>
                          <a:latin typeface="Calibri" panose="020F0502020204030204" pitchFamily="34" charset="0"/>
                        </a:rPr>
                        <a:t>(i.e. Advil, Motrin)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a:solidFill>
                            <a:srgbClr val="000000"/>
                          </a:solidFill>
                          <a:effectLst/>
                          <a:latin typeface="Calibri" panose="020F0502020204030204" pitchFamily="34" charset="0"/>
                        </a:rPr>
                        <a:t> 21,348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263202"/>
                  </a:ext>
                </a:extLst>
              </a:tr>
              <a:tr h="307967">
                <a:tc>
                  <a:txBody>
                    <a:bodyPr/>
                    <a:lstStyle/>
                    <a:p>
                      <a:pPr algn="l" rtl="0" fontAlgn="b"/>
                      <a:r>
                        <a:rPr lang="en-US" sz="1700" b="0" i="0" u="none" strike="noStrike" dirty="0">
                          <a:solidFill>
                            <a:srgbClr val="000000"/>
                          </a:solidFill>
                          <a:effectLst/>
                          <a:latin typeface="Calibri" panose="020F0502020204030204" pitchFamily="34" charset="0"/>
                        </a:rPr>
                        <a:t>Acetaminophen Alone</a:t>
                      </a:r>
                      <a:r>
                        <a:rPr lang="en-US" sz="1700" b="0" i="0" u="none" strike="noStrike" baseline="0" dirty="0">
                          <a:solidFill>
                            <a:srgbClr val="000000"/>
                          </a:solidFill>
                          <a:effectLst/>
                          <a:latin typeface="Calibri" panose="020F0502020204030204" pitchFamily="34" charset="0"/>
                        </a:rPr>
                        <a:t> </a:t>
                      </a:r>
                      <a:r>
                        <a:rPr lang="en-US" sz="1700" b="1" i="0" u="none" strike="noStrike" dirty="0">
                          <a:solidFill>
                            <a:srgbClr val="000000"/>
                          </a:solidFill>
                          <a:effectLst/>
                          <a:latin typeface="Calibri" panose="020F0502020204030204" pitchFamily="34" charset="0"/>
                        </a:rPr>
                        <a:t>(i.e. Tylenol Extra Strength)</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a:solidFill>
                            <a:srgbClr val="000000"/>
                          </a:solidFill>
                          <a:effectLst/>
                          <a:latin typeface="Calibri" panose="020F0502020204030204" pitchFamily="34" charset="0"/>
                        </a:rPr>
                        <a:t> 17,043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779605"/>
                  </a:ext>
                </a:extLst>
              </a:tr>
              <a:tr h="307967">
                <a:tc>
                  <a:txBody>
                    <a:bodyPr/>
                    <a:lstStyle/>
                    <a:p>
                      <a:pPr algn="l" rtl="0" fontAlgn="b"/>
                      <a:r>
                        <a:rPr lang="en-US" sz="1700" b="0" i="0" u="none" strike="noStrike" dirty="0">
                          <a:solidFill>
                            <a:srgbClr val="000000"/>
                          </a:solidFill>
                          <a:effectLst/>
                          <a:latin typeface="Calibri" panose="020F0502020204030204" pitchFamily="34" charset="0"/>
                        </a:rPr>
                        <a:t>Trazodone </a:t>
                      </a:r>
                      <a:r>
                        <a:rPr lang="en-US" sz="1700" b="1" i="0" u="none" strike="noStrike" dirty="0">
                          <a:solidFill>
                            <a:srgbClr val="000000"/>
                          </a:solidFill>
                          <a:effectLst/>
                          <a:latin typeface="Calibri" panose="020F0502020204030204" pitchFamily="34" charset="0"/>
                        </a:rPr>
                        <a:t>(i.e. </a:t>
                      </a:r>
                      <a:r>
                        <a:rPr lang="en-US" sz="1700" b="1" i="0" u="none" strike="noStrike" dirty="0" err="1">
                          <a:solidFill>
                            <a:srgbClr val="000000"/>
                          </a:solidFill>
                          <a:effectLst/>
                          <a:latin typeface="Calibri" panose="020F0502020204030204" pitchFamily="34" charset="0"/>
                        </a:rPr>
                        <a:t>Oleptro</a:t>
                      </a:r>
                      <a:r>
                        <a:rPr lang="en-US" sz="1700" b="1" i="0" u="none" strike="noStrike" dirty="0">
                          <a:solidFill>
                            <a:srgbClr val="000000"/>
                          </a:solidFill>
                          <a:effectLst/>
                          <a:latin typeface="Calibri" panose="020F0502020204030204" pitchFamily="34" charset="0"/>
                        </a:rPr>
                        <a:t>)</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dirty="0">
                          <a:solidFill>
                            <a:srgbClr val="000000"/>
                          </a:solidFill>
                          <a:effectLst/>
                          <a:latin typeface="Calibri" panose="020F0502020204030204" pitchFamily="34" charset="0"/>
                        </a:rPr>
                        <a:t> 14,587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429992"/>
                  </a:ext>
                </a:extLst>
              </a:tr>
              <a:tr h="307967">
                <a:tc>
                  <a:txBody>
                    <a:bodyPr/>
                    <a:lstStyle/>
                    <a:p>
                      <a:pPr algn="l" rtl="0" fontAlgn="b"/>
                      <a:r>
                        <a:rPr lang="en-US" sz="1700" b="0" i="0" u="none" strike="noStrike" dirty="0">
                          <a:solidFill>
                            <a:srgbClr val="000000"/>
                          </a:solidFill>
                          <a:effectLst/>
                          <a:latin typeface="Calibri" panose="020F0502020204030204" pitchFamily="34" charset="0"/>
                        </a:rPr>
                        <a:t>Other Antihistamines Alone (Excluding Cough and Cold Preparations)  </a:t>
                      </a:r>
                    </a:p>
                    <a:p>
                      <a:pPr algn="l" rtl="0" fontAlgn="b"/>
                      <a:r>
                        <a:rPr lang="en-US" sz="1700" b="1" i="0" u="none" strike="noStrike" dirty="0">
                          <a:solidFill>
                            <a:srgbClr val="000000"/>
                          </a:solidFill>
                          <a:effectLst/>
                          <a:latin typeface="Calibri" panose="020F0502020204030204" pitchFamily="34" charset="0"/>
                        </a:rPr>
                        <a:t>(i.e.</a:t>
                      </a:r>
                      <a:r>
                        <a:rPr lang="en-US" sz="1700" b="1" i="0" u="none" strike="noStrike" baseline="0" dirty="0">
                          <a:solidFill>
                            <a:srgbClr val="000000"/>
                          </a:solidFill>
                          <a:effectLst/>
                          <a:latin typeface="Calibri" panose="020F0502020204030204" pitchFamily="34" charset="0"/>
                        </a:rPr>
                        <a:t> </a:t>
                      </a:r>
                      <a:r>
                        <a:rPr lang="en-US" sz="1700" b="1" i="0" u="none" strike="noStrike" dirty="0">
                          <a:solidFill>
                            <a:srgbClr val="000000"/>
                          </a:solidFill>
                          <a:effectLst/>
                          <a:latin typeface="Calibri" panose="020F0502020204030204" pitchFamily="34" charset="0"/>
                        </a:rPr>
                        <a:t>Allegra,</a:t>
                      </a:r>
                      <a:r>
                        <a:rPr lang="en-US" sz="1700" b="1" i="0" u="none" strike="noStrike" baseline="0" dirty="0">
                          <a:solidFill>
                            <a:srgbClr val="000000"/>
                          </a:solidFill>
                          <a:effectLst/>
                          <a:latin typeface="Calibri" panose="020F0502020204030204" pitchFamily="34" charset="0"/>
                        </a:rPr>
                        <a:t> Zyrtec</a:t>
                      </a:r>
                      <a:r>
                        <a:rPr lang="en-US" sz="1700" b="1" i="0" u="none" strike="noStrike" dirty="0">
                          <a:solidFill>
                            <a:srgbClr val="000000"/>
                          </a:solidFill>
                          <a:effectLst/>
                          <a:latin typeface="Calibri" panose="020F0502020204030204" pitchFamily="34" charset="0"/>
                        </a:rPr>
                        <a:t>)</a:t>
                      </a:r>
                      <a:r>
                        <a:rPr lang="en-US" sz="1700" b="1" i="0" u="none" strike="noStrike" baseline="0" dirty="0">
                          <a:solidFill>
                            <a:srgbClr val="000000"/>
                          </a:solidFill>
                          <a:effectLst/>
                          <a:latin typeface="Calibri" panose="020F0502020204030204" pitchFamily="34" charset="0"/>
                        </a:rPr>
                        <a:t> </a:t>
                      </a:r>
                      <a:endParaRPr lang="en-US" sz="1700" b="1" i="0" u="none" strike="noStrike" dirty="0">
                        <a:solidFill>
                          <a:srgbClr val="000000"/>
                        </a:solidFill>
                        <a:effectLst/>
                        <a:latin typeface="Calibri" panose="020F0502020204030204" pitchFamily="34" charset="0"/>
                      </a:endParaRP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a:solidFill>
                            <a:srgbClr val="000000"/>
                          </a:solidFill>
                          <a:effectLst/>
                          <a:latin typeface="Calibri" panose="020F0502020204030204" pitchFamily="34" charset="0"/>
                        </a:rPr>
                        <a:t> 12,880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46303"/>
                  </a:ext>
                </a:extLst>
              </a:tr>
              <a:tr h="307967">
                <a:tc>
                  <a:txBody>
                    <a:bodyPr/>
                    <a:lstStyle/>
                    <a:p>
                      <a:pPr algn="l" rtl="0" fontAlgn="b"/>
                      <a:r>
                        <a:rPr lang="en-US" sz="1700" b="0" i="0" u="none" strike="noStrike" dirty="0">
                          <a:solidFill>
                            <a:srgbClr val="000000"/>
                          </a:solidFill>
                          <a:effectLst/>
                          <a:latin typeface="Calibri" panose="020F0502020204030204" pitchFamily="34" charset="0"/>
                        </a:rPr>
                        <a:t>Gabapentin </a:t>
                      </a:r>
                      <a:r>
                        <a:rPr lang="en-US" sz="1700" b="0" i="0" u="none" strike="noStrike" baseline="0" dirty="0">
                          <a:solidFill>
                            <a:srgbClr val="000000"/>
                          </a:solidFill>
                          <a:effectLst/>
                          <a:latin typeface="Calibri" panose="020F0502020204030204" pitchFamily="34" charset="0"/>
                        </a:rPr>
                        <a:t> </a:t>
                      </a:r>
                      <a:r>
                        <a:rPr lang="en-US" sz="1700" b="1" i="0" u="none" strike="noStrike" dirty="0">
                          <a:solidFill>
                            <a:srgbClr val="000000"/>
                          </a:solidFill>
                          <a:effectLst/>
                          <a:latin typeface="Calibri" panose="020F0502020204030204" pitchFamily="34" charset="0"/>
                        </a:rPr>
                        <a:t>(i.e. Neurontin)</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a:solidFill>
                            <a:srgbClr val="000000"/>
                          </a:solidFill>
                          <a:effectLst/>
                          <a:latin typeface="Calibri" panose="020F0502020204030204" pitchFamily="34" charset="0"/>
                        </a:rPr>
                        <a:t> 10,467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901030"/>
                  </a:ext>
                </a:extLst>
              </a:tr>
              <a:tr h="307967">
                <a:tc>
                  <a:txBody>
                    <a:bodyPr/>
                    <a:lstStyle/>
                    <a:p>
                      <a:pPr algn="l" rtl="0" fontAlgn="b"/>
                      <a:r>
                        <a:rPr lang="en-US" sz="1700" b="0" i="0" u="none" strike="noStrike" dirty="0">
                          <a:solidFill>
                            <a:srgbClr val="000000"/>
                          </a:solidFill>
                          <a:effectLst/>
                          <a:latin typeface="Calibri" panose="020F0502020204030204" pitchFamily="34" charset="0"/>
                        </a:rPr>
                        <a:t>Sertraline </a:t>
                      </a:r>
                      <a:r>
                        <a:rPr lang="en-US" sz="1700" b="1" i="0" u="none" strike="noStrike" dirty="0">
                          <a:solidFill>
                            <a:srgbClr val="000000"/>
                          </a:solidFill>
                          <a:effectLst/>
                          <a:latin typeface="Calibri" panose="020F0502020204030204" pitchFamily="34" charset="0"/>
                        </a:rPr>
                        <a:t>(i.e. Zoloft)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a:solidFill>
                            <a:srgbClr val="000000"/>
                          </a:solidFill>
                          <a:effectLst/>
                          <a:latin typeface="Calibri" panose="020F0502020204030204" pitchFamily="34" charset="0"/>
                        </a:rPr>
                        <a:t>   9,444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09635"/>
                  </a:ext>
                </a:extLst>
              </a:tr>
              <a:tr h="339826">
                <a:tc>
                  <a:txBody>
                    <a:bodyPr/>
                    <a:lstStyle/>
                    <a:p>
                      <a:pPr algn="l" rtl="0" fontAlgn="b"/>
                      <a:r>
                        <a:rPr lang="en-US" sz="1700" b="0" i="0" u="none" strike="noStrike" dirty="0">
                          <a:solidFill>
                            <a:srgbClr val="000000"/>
                          </a:solidFill>
                          <a:effectLst/>
                          <a:latin typeface="Calibri" panose="020F0502020204030204" pitchFamily="34" charset="0"/>
                        </a:rPr>
                        <a:t>Other Types of Sedative</a:t>
                      </a:r>
                      <a:r>
                        <a:rPr lang="en-US" sz="1700" b="0" i="0" u="none" strike="noStrike" baseline="0" dirty="0">
                          <a:solidFill>
                            <a:srgbClr val="000000"/>
                          </a:solidFill>
                          <a:effectLst/>
                          <a:latin typeface="Calibri" panose="020F0502020204030204" pitchFamily="34" charset="0"/>
                        </a:rPr>
                        <a:t> </a:t>
                      </a:r>
                      <a:r>
                        <a:rPr lang="en-US" sz="1700" b="0" i="0" u="none" strike="noStrike" dirty="0">
                          <a:solidFill>
                            <a:srgbClr val="000000"/>
                          </a:solidFill>
                          <a:effectLst/>
                          <a:latin typeface="Calibri" panose="020F0502020204030204" pitchFamily="34" charset="0"/>
                        </a:rPr>
                        <a:t>or Anti-Psychotic Drug </a:t>
                      </a:r>
                      <a:r>
                        <a:rPr lang="en-US" sz="1700" b="0" i="0" u="none" strike="noStrike" baseline="0" dirty="0">
                          <a:solidFill>
                            <a:srgbClr val="000000"/>
                          </a:solidFill>
                          <a:effectLst/>
                          <a:latin typeface="Calibri" panose="020F0502020204030204" pitchFamily="34" charset="0"/>
                        </a:rPr>
                        <a:t> </a:t>
                      </a:r>
                      <a:r>
                        <a:rPr lang="en-US" sz="1700" b="1" i="0" u="none" strike="noStrike" dirty="0">
                          <a:solidFill>
                            <a:srgbClr val="000000"/>
                          </a:solidFill>
                          <a:effectLst/>
                          <a:latin typeface="Calibri" panose="020F0502020204030204" pitchFamily="34" charset="0"/>
                        </a:rPr>
                        <a:t>(i.e.</a:t>
                      </a:r>
                      <a:r>
                        <a:rPr lang="en-US" sz="1700" b="1" i="0" u="none" strike="noStrike" baseline="0" dirty="0">
                          <a:solidFill>
                            <a:srgbClr val="000000"/>
                          </a:solidFill>
                          <a:effectLst/>
                          <a:latin typeface="Calibri" panose="020F0502020204030204" pitchFamily="34" charset="0"/>
                        </a:rPr>
                        <a:t> Ambien)</a:t>
                      </a:r>
                      <a:endParaRPr lang="en-US" sz="1700" b="1" i="0" u="none" strike="noStrike" dirty="0">
                        <a:solidFill>
                          <a:srgbClr val="000000"/>
                        </a:solidFill>
                        <a:effectLst/>
                        <a:latin typeface="Calibri" panose="020F0502020204030204" pitchFamily="34" charset="0"/>
                      </a:endParaRP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a:solidFill>
                            <a:srgbClr val="000000"/>
                          </a:solidFill>
                          <a:effectLst/>
                          <a:latin typeface="Calibri" panose="020F0502020204030204" pitchFamily="34" charset="0"/>
                        </a:rPr>
                        <a:t>   9,220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184702"/>
                  </a:ext>
                </a:extLst>
              </a:tr>
              <a:tr h="302878">
                <a:tc>
                  <a:txBody>
                    <a:bodyPr/>
                    <a:lstStyle/>
                    <a:p>
                      <a:pPr algn="l" rtl="0" fontAlgn="b"/>
                      <a:r>
                        <a:rPr lang="en-US" sz="1700" b="0" i="0" u="none" strike="noStrike" dirty="0">
                          <a:solidFill>
                            <a:srgbClr val="000000"/>
                          </a:solidFill>
                          <a:effectLst/>
                          <a:latin typeface="Calibri" panose="020F0502020204030204" pitchFamily="34" charset="0"/>
                        </a:rPr>
                        <a:t>Acetaminophen with Hydrocodone</a:t>
                      </a:r>
                      <a:r>
                        <a:rPr lang="en-US" sz="1700" b="0" i="0" u="none" strike="noStrike" baseline="0" dirty="0">
                          <a:solidFill>
                            <a:srgbClr val="000000"/>
                          </a:solidFill>
                          <a:effectLst/>
                          <a:latin typeface="Calibri" panose="020F0502020204030204" pitchFamily="34" charset="0"/>
                        </a:rPr>
                        <a:t> </a:t>
                      </a:r>
                      <a:r>
                        <a:rPr lang="en-US" sz="1700" b="1" i="0" u="none" strike="noStrike" baseline="0" dirty="0">
                          <a:solidFill>
                            <a:srgbClr val="000000"/>
                          </a:solidFill>
                          <a:effectLst/>
                          <a:latin typeface="Calibri" panose="020F0502020204030204" pitchFamily="34" charset="0"/>
                        </a:rPr>
                        <a:t>(i.e. Vicodin) </a:t>
                      </a:r>
                      <a:endParaRPr lang="en-US" sz="1700" b="1" i="0" u="none" strike="noStrike" dirty="0">
                        <a:solidFill>
                          <a:srgbClr val="000000"/>
                        </a:solidFill>
                        <a:effectLst/>
                        <a:latin typeface="Calibri" panose="020F0502020204030204" pitchFamily="34" charset="0"/>
                      </a:endParaRP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a:solidFill>
                            <a:srgbClr val="000000"/>
                          </a:solidFill>
                          <a:effectLst/>
                          <a:latin typeface="Calibri" panose="020F0502020204030204" pitchFamily="34" charset="0"/>
                        </a:rPr>
                        <a:t>   8,236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862727"/>
                  </a:ext>
                </a:extLst>
              </a:tr>
              <a:tr h="307967">
                <a:tc>
                  <a:txBody>
                    <a:bodyPr/>
                    <a:lstStyle/>
                    <a:p>
                      <a:pPr algn="l" rtl="0" fontAlgn="b"/>
                      <a:r>
                        <a:rPr lang="en-US" sz="1700" b="0" i="0" u="none" strike="noStrike" dirty="0">
                          <a:solidFill>
                            <a:srgbClr val="000000"/>
                          </a:solidFill>
                          <a:effectLst/>
                          <a:latin typeface="Calibri" panose="020F0502020204030204" pitchFamily="34" charset="0"/>
                        </a:rPr>
                        <a:t>Other Types of Selective Serotonin Reuptake Inhibitor </a:t>
                      </a:r>
                      <a:r>
                        <a:rPr lang="en-US" sz="1700" b="1" i="0" u="none" strike="noStrike" dirty="0">
                          <a:solidFill>
                            <a:srgbClr val="000000"/>
                          </a:solidFill>
                          <a:effectLst/>
                          <a:latin typeface="Calibri" panose="020F0502020204030204" pitchFamily="34" charset="0"/>
                        </a:rPr>
                        <a:t>(i.e.</a:t>
                      </a:r>
                      <a:r>
                        <a:rPr lang="en-US" sz="1700" b="1" i="0" u="none" strike="noStrike" baseline="0" dirty="0">
                          <a:solidFill>
                            <a:srgbClr val="000000"/>
                          </a:solidFill>
                          <a:effectLst/>
                          <a:latin typeface="Calibri" panose="020F0502020204030204" pitchFamily="34" charset="0"/>
                        </a:rPr>
                        <a:t> </a:t>
                      </a:r>
                      <a:r>
                        <a:rPr lang="en-US" sz="1700" b="1" i="0" u="none" strike="noStrike" dirty="0" err="1">
                          <a:solidFill>
                            <a:srgbClr val="000000"/>
                          </a:solidFill>
                          <a:effectLst/>
                          <a:latin typeface="Calibri" panose="020F0502020204030204" pitchFamily="34" charset="0"/>
                        </a:rPr>
                        <a:t>Vilazodone</a:t>
                      </a:r>
                      <a:r>
                        <a:rPr lang="en-US" sz="1700" b="1" i="0" u="none" strike="noStrike" dirty="0">
                          <a:solidFill>
                            <a:srgbClr val="000000"/>
                          </a:solidFill>
                          <a:effectLst/>
                          <a:latin typeface="Calibri" panose="020F0502020204030204" pitchFamily="34" charset="0"/>
                        </a:rPr>
                        <a:t>)</a:t>
                      </a:r>
                      <a:r>
                        <a:rPr lang="en-US" sz="1700" b="1" i="0" u="none" strike="noStrike" baseline="0" dirty="0">
                          <a:solidFill>
                            <a:srgbClr val="000000"/>
                          </a:solidFill>
                          <a:effectLst/>
                          <a:latin typeface="Calibri" panose="020F0502020204030204" pitchFamily="34" charset="0"/>
                        </a:rPr>
                        <a:t> </a:t>
                      </a:r>
                      <a:endParaRPr lang="en-US" sz="1700" b="1" i="0" u="none" strike="noStrike" dirty="0">
                        <a:solidFill>
                          <a:srgbClr val="000000"/>
                        </a:solidFill>
                        <a:effectLst/>
                        <a:latin typeface="Calibri" panose="020F0502020204030204" pitchFamily="34" charset="0"/>
                      </a:endParaRP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a:solidFill>
                            <a:srgbClr val="000000"/>
                          </a:solidFill>
                          <a:effectLst/>
                          <a:latin typeface="Calibri" panose="020F0502020204030204" pitchFamily="34" charset="0"/>
                        </a:rPr>
                        <a:t>   2,446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339773"/>
                  </a:ext>
                </a:extLst>
              </a:tr>
              <a:tr h="307967">
                <a:tc>
                  <a:txBody>
                    <a:bodyPr/>
                    <a:lstStyle/>
                    <a:p>
                      <a:pPr algn="l" rtl="0" fontAlgn="b"/>
                      <a:r>
                        <a:rPr lang="en-US" sz="1700" b="0" i="0" u="none" strike="noStrike" dirty="0">
                          <a:solidFill>
                            <a:srgbClr val="000000"/>
                          </a:solidFill>
                          <a:effectLst/>
                          <a:latin typeface="Calibri" panose="020F0502020204030204" pitchFamily="34" charset="0"/>
                        </a:rPr>
                        <a:t>Other Types of Antidepressant </a:t>
                      </a:r>
                      <a:r>
                        <a:rPr lang="en-US" sz="1700" b="1" i="0" u="none" strike="noStrike" dirty="0">
                          <a:solidFill>
                            <a:srgbClr val="000000"/>
                          </a:solidFill>
                          <a:effectLst/>
                          <a:latin typeface="Calibri" panose="020F0502020204030204" pitchFamily="34" charset="0"/>
                        </a:rPr>
                        <a:t>(i.e.</a:t>
                      </a:r>
                      <a:r>
                        <a:rPr lang="en-US" sz="1700" b="1" i="0" u="none" strike="noStrike" baseline="0" dirty="0">
                          <a:solidFill>
                            <a:srgbClr val="000000"/>
                          </a:solidFill>
                          <a:effectLst/>
                          <a:latin typeface="Calibri" panose="020F0502020204030204" pitchFamily="34" charset="0"/>
                        </a:rPr>
                        <a:t> Venlafaxine) </a:t>
                      </a:r>
                      <a:endParaRPr lang="en-US" sz="1700" b="1" i="0" u="none" strike="noStrike" dirty="0">
                        <a:solidFill>
                          <a:srgbClr val="000000"/>
                        </a:solidFill>
                        <a:effectLst/>
                        <a:latin typeface="Calibri" panose="020F0502020204030204" pitchFamily="34" charset="0"/>
                      </a:endParaRP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700" b="0" i="0" u="none" strike="noStrike" dirty="0">
                          <a:solidFill>
                            <a:srgbClr val="000000"/>
                          </a:solidFill>
                          <a:effectLst/>
                          <a:latin typeface="Calibri" panose="020F0502020204030204" pitchFamily="34" charset="0"/>
                        </a:rPr>
                        <a:t>      223 </a:t>
                      </a:r>
                    </a:p>
                  </a:txBody>
                  <a:tcPr marL="9867" marR="9867" marT="9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920030"/>
                  </a:ext>
                </a:extLst>
              </a:tr>
            </a:tbl>
          </a:graphicData>
        </a:graphic>
      </p:graphicFrame>
    </p:spTree>
    <p:extLst>
      <p:ext uri="{BB962C8B-B14F-4D97-AF65-F5344CB8AC3E}">
        <p14:creationId xmlns:p14="http://schemas.microsoft.com/office/powerpoint/2010/main" val="4125100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Suspected Suicide By Medical Outcome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9976414"/>
              </p:ext>
            </p:extLst>
          </p:nvPr>
        </p:nvGraphicFramePr>
        <p:xfrm>
          <a:off x="427038" y="2057400"/>
          <a:ext cx="8787040" cy="2478348"/>
        </p:xfrm>
        <a:graphic>
          <a:graphicData uri="http://schemas.openxmlformats.org/drawingml/2006/table">
            <a:tbl>
              <a:tblPr/>
              <a:tblGrid>
                <a:gridCol w="3859730">
                  <a:extLst>
                    <a:ext uri="{9D8B030D-6E8A-4147-A177-3AD203B41FA5}">
                      <a16:colId xmlns:a16="http://schemas.microsoft.com/office/drawing/2014/main" val="1081290877"/>
                    </a:ext>
                  </a:extLst>
                </a:gridCol>
                <a:gridCol w="985462">
                  <a:extLst>
                    <a:ext uri="{9D8B030D-6E8A-4147-A177-3AD203B41FA5}">
                      <a16:colId xmlns:a16="http://schemas.microsoft.com/office/drawing/2014/main" val="2925527012"/>
                    </a:ext>
                  </a:extLst>
                </a:gridCol>
                <a:gridCol w="985462">
                  <a:extLst>
                    <a:ext uri="{9D8B030D-6E8A-4147-A177-3AD203B41FA5}">
                      <a16:colId xmlns:a16="http://schemas.microsoft.com/office/drawing/2014/main" val="1563765697"/>
                    </a:ext>
                  </a:extLst>
                </a:gridCol>
                <a:gridCol w="985462">
                  <a:extLst>
                    <a:ext uri="{9D8B030D-6E8A-4147-A177-3AD203B41FA5}">
                      <a16:colId xmlns:a16="http://schemas.microsoft.com/office/drawing/2014/main" val="2739563155"/>
                    </a:ext>
                  </a:extLst>
                </a:gridCol>
                <a:gridCol w="985462">
                  <a:extLst>
                    <a:ext uri="{9D8B030D-6E8A-4147-A177-3AD203B41FA5}">
                      <a16:colId xmlns:a16="http://schemas.microsoft.com/office/drawing/2014/main" val="3470116016"/>
                    </a:ext>
                  </a:extLst>
                </a:gridCol>
                <a:gridCol w="985462">
                  <a:extLst>
                    <a:ext uri="{9D8B030D-6E8A-4147-A177-3AD203B41FA5}">
                      <a16:colId xmlns:a16="http://schemas.microsoft.com/office/drawing/2014/main" val="768121531"/>
                    </a:ext>
                  </a:extLst>
                </a:gridCol>
              </a:tblGrid>
              <a:tr h="295638">
                <a:tc>
                  <a:txBody>
                    <a:bodyPr/>
                    <a:lstStyle/>
                    <a:p>
                      <a:pPr algn="ctr" fontAlgn="ctr"/>
                      <a:r>
                        <a:rPr lang="en-US" sz="1700" b="1" i="0" u="none" strike="noStrike">
                          <a:solidFill>
                            <a:srgbClr val="FFFFFF"/>
                          </a:solidFill>
                          <a:effectLst/>
                          <a:latin typeface="Calibri" panose="020F0502020204030204" pitchFamily="34" charset="0"/>
                        </a:rPr>
                        <a:t>Medical Outcome</a:t>
                      </a:r>
                    </a:p>
                  </a:txBody>
                  <a:tcPr marL="12318" marR="12318" marT="12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700" b="1" i="0" u="none" strike="noStrike">
                          <a:solidFill>
                            <a:srgbClr val="FFFFFF"/>
                          </a:solidFill>
                          <a:effectLst/>
                          <a:latin typeface="Calibri" panose="020F0502020204030204" pitchFamily="34" charset="0"/>
                        </a:rPr>
                        <a:t>2012</a:t>
                      </a:r>
                    </a:p>
                  </a:txBody>
                  <a:tcPr marL="12318" marR="12318" marT="12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700" b="1" i="0" u="none" strike="noStrike">
                          <a:solidFill>
                            <a:srgbClr val="FFFFFF"/>
                          </a:solidFill>
                          <a:effectLst/>
                          <a:latin typeface="Calibri" panose="020F0502020204030204" pitchFamily="34" charset="0"/>
                        </a:rPr>
                        <a:t>2013</a:t>
                      </a:r>
                    </a:p>
                  </a:txBody>
                  <a:tcPr marL="12318" marR="12318" marT="12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700" b="1" i="0" u="none" strike="noStrike">
                          <a:solidFill>
                            <a:srgbClr val="FFFFFF"/>
                          </a:solidFill>
                          <a:effectLst/>
                          <a:latin typeface="Calibri" panose="020F0502020204030204" pitchFamily="34" charset="0"/>
                        </a:rPr>
                        <a:t>2014</a:t>
                      </a:r>
                    </a:p>
                  </a:txBody>
                  <a:tcPr marL="12318" marR="12318" marT="12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700" b="1" i="0" u="none" strike="noStrike">
                          <a:solidFill>
                            <a:srgbClr val="FFFFFF"/>
                          </a:solidFill>
                          <a:effectLst/>
                          <a:latin typeface="Calibri" panose="020F0502020204030204" pitchFamily="34" charset="0"/>
                        </a:rPr>
                        <a:t>2015</a:t>
                      </a:r>
                    </a:p>
                  </a:txBody>
                  <a:tcPr marL="12318" marR="12318" marT="12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700" b="1" i="0" u="none" strike="noStrike">
                          <a:solidFill>
                            <a:srgbClr val="FFFFFF"/>
                          </a:solidFill>
                          <a:effectLst/>
                          <a:latin typeface="Calibri" panose="020F0502020204030204" pitchFamily="34" charset="0"/>
                        </a:rPr>
                        <a:t>2016</a:t>
                      </a:r>
                    </a:p>
                  </a:txBody>
                  <a:tcPr marL="12318" marR="12318" marT="12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091853473"/>
                  </a:ext>
                </a:extLst>
              </a:tr>
              <a:tr h="295638">
                <a:tc>
                  <a:txBody>
                    <a:bodyPr/>
                    <a:lstStyle/>
                    <a:p>
                      <a:pPr algn="l" fontAlgn="b"/>
                      <a:r>
                        <a:rPr lang="en-US" sz="1700" b="1" i="0" u="none" strike="noStrike">
                          <a:effectLst/>
                          <a:latin typeface="Calibri" panose="020F0502020204030204" pitchFamily="34" charset="0"/>
                        </a:rPr>
                        <a:t>Death</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effectLst/>
                          <a:latin typeface="Calibri" panose="020F0502020204030204" pitchFamily="34" charset="0"/>
                        </a:rPr>
                        <a:t>890</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effectLst/>
                          <a:latin typeface="Calibri" panose="020F0502020204030204" pitchFamily="34" charset="0"/>
                        </a:rPr>
                        <a:t>785</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effectLst/>
                          <a:latin typeface="Calibri" panose="020F0502020204030204" pitchFamily="34" charset="0"/>
                        </a:rPr>
                        <a:t>790</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effectLst/>
                          <a:latin typeface="Calibri" panose="020F0502020204030204" pitchFamily="34" charset="0"/>
                        </a:rPr>
                        <a:t>814</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effectLst/>
                          <a:latin typeface="Calibri" panose="020F0502020204030204" pitchFamily="34" charset="0"/>
                        </a:rPr>
                        <a:t>902</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415997"/>
                  </a:ext>
                </a:extLst>
              </a:tr>
              <a:tr h="295638">
                <a:tc>
                  <a:txBody>
                    <a:bodyPr/>
                    <a:lstStyle/>
                    <a:p>
                      <a:pPr algn="l" fontAlgn="b"/>
                      <a:r>
                        <a:rPr lang="en-US" sz="1700" b="1" i="0" u="none" strike="noStrike" dirty="0">
                          <a:effectLst/>
                          <a:latin typeface="Calibri" panose="020F0502020204030204" pitchFamily="34" charset="0"/>
                        </a:rPr>
                        <a:t>Major effect</a:t>
                      </a:r>
                    </a:p>
                    <a:p>
                      <a:pPr algn="l" fontAlgn="b"/>
                      <a:r>
                        <a:rPr lang="en-US" sz="1700" b="1" i="0" u="none" strike="noStrike" dirty="0">
                          <a:effectLst/>
                          <a:latin typeface="Calibri" panose="020F0502020204030204" pitchFamily="34" charset="0"/>
                        </a:rPr>
                        <a:t> (i.e.</a:t>
                      </a:r>
                      <a:r>
                        <a:rPr lang="en-US" sz="1700" b="1" i="0" u="none" strike="noStrike" baseline="0" dirty="0">
                          <a:effectLst/>
                          <a:latin typeface="Calibri" panose="020F0502020204030204" pitchFamily="34" charset="0"/>
                        </a:rPr>
                        <a:t> cardiac arrest, coma) </a:t>
                      </a:r>
                      <a:endParaRPr lang="en-US" sz="1700" b="1" i="0" u="none" strike="noStrike" dirty="0">
                        <a:effectLst/>
                        <a:latin typeface="Calibri" panose="020F0502020204030204" pitchFamily="34" charset="0"/>
                      </a:endParaRP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12,001</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11,680</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12,617</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13,006</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13,407</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265843"/>
                  </a:ext>
                </a:extLst>
              </a:tr>
              <a:tr h="295638">
                <a:tc>
                  <a:txBody>
                    <a:bodyPr/>
                    <a:lstStyle/>
                    <a:p>
                      <a:pPr algn="l" fontAlgn="b"/>
                      <a:r>
                        <a:rPr lang="en-US" sz="1700" b="1" i="0" u="none" strike="noStrike" dirty="0">
                          <a:effectLst/>
                          <a:latin typeface="Calibri" panose="020F0502020204030204" pitchFamily="34" charset="0"/>
                        </a:rPr>
                        <a:t>Moderate effect </a:t>
                      </a:r>
                    </a:p>
                    <a:p>
                      <a:pPr algn="l" fontAlgn="b"/>
                      <a:r>
                        <a:rPr lang="en-US" sz="1700" b="1" i="0" u="none" strike="noStrike" dirty="0">
                          <a:effectLst/>
                          <a:latin typeface="Calibri" panose="020F0502020204030204" pitchFamily="34" charset="0"/>
                        </a:rPr>
                        <a:t>(i.e.</a:t>
                      </a:r>
                      <a:r>
                        <a:rPr lang="en-US" sz="1700" b="1" i="0" u="none" strike="noStrike" baseline="0" dirty="0">
                          <a:effectLst/>
                          <a:latin typeface="Calibri" panose="020F0502020204030204" pitchFamily="34" charset="0"/>
                        </a:rPr>
                        <a:t> high fever, disorientation)</a:t>
                      </a:r>
                      <a:endParaRPr lang="en-US" sz="1700" b="1" i="0" u="none" strike="noStrike" dirty="0">
                        <a:effectLst/>
                        <a:latin typeface="Calibri" panose="020F0502020204030204" pitchFamily="34" charset="0"/>
                      </a:endParaRP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62,079</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64,923</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67,868</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72,854</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76,938</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840654"/>
                  </a:ext>
                </a:extLst>
              </a:tr>
              <a:tr h="295638">
                <a:tc>
                  <a:txBody>
                    <a:bodyPr/>
                    <a:lstStyle/>
                    <a:p>
                      <a:pPr algn="l" fontAlgn="b"/>
                      <a:r>
                        <a:rPr lang="en-US" sz="1700" b="1" i="0" u="none" strike="noStrike" dirty="0">
                          <a:effectLst/>
                          <a:latin typeface="Calibri" panose="020F0502020204030204" pitchFamily="34" charset="0"/>
                        </a:rPr>
                        <a:t>Minor effect</a:t>
                      </a:r>
                    </a:p>
                    <a:p>
                      <a:pPr algn="l" fontAlgn="b"/>
                      <a:r>
                        <a:rPr lang="en-US" sz="1700" b="1" i="0" u="none" strike="noStrike" dirty="0">
                          <a:effectLst/>
                          <a:latin typeface="Calibri" panose="020F0502020204030204" pitchFamily="34" charset="0"/>
                        </a:rPr>
                        <a:t>(i.e.</a:t>
                      </a:r>
                      <a:r>
                        <a:rPr lang="en-US" sz="1700" b="1" i="0" u="none" strike="noStrike" baseline="0" dirty="0">
                          <a:effectLst/>
                          <a:latin typeface="Calibri" panose="020F0502020204030204" pitchFamily="34" charset="0"/>
                        </a:rPr>
                        <a:t> </a:t>
                      </a:r>
                      <a:r>
                        <a:rPr lang="en-US" sz="1700" b="1" i="0" u="none" strike="noStrike" dirty="0">
                          <a:effectLst/>
                          <a:latin typeface="Calibri" panose="020F0502020204030204" pitchFamily="34" charset="0"/>
                        </a:rPr>
                        <a:t>drowsiness,</a:t>
                      </a:r>
                      <a:r>
                        <a:rPr lang="en-US" sz="1700" b="1" i="0" u="none" strike="noStrike" baseline="0" dirty="0">
                          <a:effectLst/>
                          <a:latin typeface="Calibri" panose="020F0502020204030204" pitchFamily="34" charset="0"/>
                        </a:rPr>
                        <a:t> cough)</a:t>
                      </a:r>
                      <a:endParaRPr lang="en-US" sz="1700" b="1" i="0" u="none" strike="noStrike" dirty="0">
                        <a:effectLst/>
                        <a:latin typeface="Calibri" panose="020F0502020204030204" pitchFamily="34" charset="0"/>
                      </a:endParaRP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71,110</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72,010</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77,242</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81,129</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86,103</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752676"/>
                  </a:ext>
                </a:extLst>
              </a:tr>
              <a:tr h="295638">
                <a:tc>
                  <a:txBody>
                    <a:bodyPr/>
                    <a:lstStyle/>
                    <a:p>
                      <a:pPr algn="l" fontAlgn="b"/>
                      <a:r>
                        <a:rPr lang="en-US" sz="1700" b="1" i="0" u="none" strike="noStrike" dirty="0">
                          <a:effectLst/>
                          <a:latin typeface="Calibri" panose="020F0502020204030204" pitchFamily="34" charset="0"/>
                        </a:rPr>
                        <a:t>No effect</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42,448</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44,498</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47,601</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49,841</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effectLst/>
                          <a:latin typeface="Calibri" panose="020F0502020204030204" pitchFamily="34" charset="0"/>
                        </a:rPr>
                        <a:t>51,308</a:t>
                      </a:r>
                    </a:p>
                  </a:txBody>
                  <a:tcPr marL="12318" marR="12318" marT="12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29759"/>
                  </a:ext>
                </a:extLst>
              </a:tr>
            </a:tbl>
          </a:graphicData>
        </a:graphic>
      </p:graphicFrame>
      <p:sp>
        <p:nvSpPr>
          <p:cNvPr id="4" name="Slide Number Placeholder 3"/>
          <p:cNvSpPr>
            <a:spLocks noGrp="1"/>
          </p:cNvSpPr>
          <p:nvPr>
            <p:ph type="sldNum" sz="quarter" idx="4294967295"/>
          </p:nvPr>
        </p:nvSpPr>
        <p:spPr>
          <a:xfrm>
            <a:off x="10485438" y="6224588"/>
            <a:ext cx="1706562" cy="365125"/>
          </a:xfrm>
          <a:prstGeom prst="rect">
            <a:avLst/>
          </a:prstGeom>
        </p:spPr>
        <p:txBody>
          <a:bodyPr/>
          <a:lstStyle/>
          <a:p>
            <a:fld id="{96F2858E-EC99-4084-B4C2-079B4FD8BE51}" type="slidenum">
              <a:rPr lang="en-US" smtClean="0"/>
              <a:t>12</a:t>
            </a:fld>
            <a:endParaRPr lang="en-US"/>
          </a:p>
        </p:txBody>
      </p:sp>
    </p:spTree>
    <p:extLst>
      <p:ext uri="{BB962C8B-B14F-4D97-AF65-F5344CB8AC3E}">
        <p14:creationId xmlns:p14="http://schemas.microsoft.com/office/powerpoint/2010/main" val="47254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Intersections of Suicide, the Military, and Poison Control Centers</a:t>
            </a:r>
          </a:p>
        </p:txBody>
      </p:sp>
      <p:sp>
        <p:nvSpPr>
          <p:cNvPr id="3" name="Content Placeholder 2"/>
          <p:cNvSpPr>
            <a:spLocks noGrp="1"/>
          </p:cNvSpPr>
          <p:nvPr>
            <p:ph idx="1"/>
          </p:nvPr>
        </p:nvSpPr>
        <p:spPr/>
        <p:txBody>
          <a:bodyPr>
            <a:normAutofit/>
          </a:bodyPr>
          <a:lstStyle/>
          <a:p>
            <a:r>
              <a:rPr lang="en-US" sz="2400" dirty="0"/>
              <a:t>Studies indicate that suicide has become a leading cause of death among the US military, with rates possibly greater than that observed among the civilian population.</a:t>
            </a:r>
            <a:r>
              <a:rPr lang="en-US" sz="2400" baseline="30000" dirty="0"/>
              <a:t>1-3</a:t>
            </a:r>
          </a:p>
          <a:p>
            <a:r>
              <a:rPr lang="en-US" sz="2400" dirty="0"/>
              <a:t>The US has 65 military hospitals worldwide and 150 VA hospitals.  Currently, information on poisonings managed at military and VA hospitals is limited.  </a:t>
            </a:r>
          </a:p>
        </p:txBody>
      </p:sp>
    </p:spTree>
    <p:extLst>
      <p:ext uri="{BB962C8B-B14F-4D97-AF65-F5344CB8AC3E}">
        <p14:creationId xmlns:p14="http://schemas.microsoft.com/office/powerpoint/2010/main" val="286089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AAPCC Developing a Comprehensive Military Outreach Strategy</a:t>
            </a:r>
          </a:p>
        </p:txBody>
      </p:sp>
      <p:sp>
        <p:nvSpPr>
          <p:cNvPr id="3" name="Content Placeholder 2"/>
          <p:cNvSpPr>
            <a:spLocks noGrp="1"/>
          </p:cNvSpPr>
          <p:nvPr>
            <p:ph idx="1"/>
          </p:nvPr>
        </p:nvSpPr>
        <p:spPr/>
        <p:txBody>
          <a:bodyPr/>
          <a:lstStyle/>
          <a:p>
            <a:pPr marL="45720" indent="0">
              <a:buNone/>
            </a:pPr>
            <a:r>
              <a:rPr lang="en-US" b="1" dirty="0"/>
              <a:t>Two Goals:</a:t>
            </a:r>
          </a:p>
          <a:p>
            <a:pPr marL="502920" indent="-457200">
              <a:buFont typeface="+mj-lt"/>
              <a:buAutoNum type="arabicPeriod"/>
            </a:pPr>
            <a:r>
              <a:rPr lang="en-US" dirty="0"/>
              <a:t>Raise awareness- what is poison control, why would I want to take advantage of the resource, and how do I do so? </a:t>
            </a:r>
          </a:p>
          <a:p>
            <a:pPr marL="502920" indent="-457200">
              <a:buFont typeface="+mj-lt"/>
              <a:buAutoNum type="arabicPeriod"/>
            </a:pPr>
            <a:r>
              <a:rPr lang="en-US" dirty="0"/>
              <a:t>Get the poison control contact information into smartphones</a:t>
            </a:r>
          </a:p>
          <a:p>
            <a:pPr marL="45720" indent="0">
              <a:buNone/>
            </a:pPr>
            <a:r>
              <a:rPr lang="en-US" b="1" dirty="0"/>
              <a:t>Targeting by Audience:</a:t>
            </a:r>
          </a:p>
          <a:p>
            <a:pPr marL="502920" indent="-457200">
              <a:buFont typeface="+mj-lt"/>
              <a:buAutoNum type="arabicPeriod"/>
            </a:pPr>
            <a:r>
              <a:rPr lang="en-US" dirty="0"/>
              <a:t>Active Duty: Families</a:t>
            </a:r>
          </a:p>
          <a:p>
            <a:pPr marL="502920" indent="-457200">
              <a:buFont typeface="+mj-lt"/>
              <a:buAutoNum type="arabicPeriod"/>
            </a:pPr>
            <a:r>
              <a:rPr lang="en-US" dirty="0"/>
              <a:t>Active Duty: Single Soldiers/New Recruits</a:t>
            </a:r>
          </a:p>
          <a:p>
            <a:pPr marL="502920" indent="-457200">
              <a:buFont typeface="+mj-lt"/>
              <a:buAutoNum type="arabicPeriod"/>
            </a:pPr>
            <a:r>
              <a:rPr lang="en-US" dirty="0"/>
              <a:t>Veterans/Retirees</a:t>
            </a:r>
          </a:p>
        </p:txBody>
      </p:sp>
    </p:spTree>
    <p:extLst>
      <p:ext uri="{BB962C8B-B14F-4D97-AF65-F5344CB8AC3E}">
        <p14:creationId xmlns:p14="http://schemas.microsoft.com/office/powerpoint/2010/main" val="142024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can military families and active duty members benefit from Poison Centers?</a:t>
            </a:r>
          </a:p>
        </p:txBody>
      </p:sp>
      <p:sp>
        <p:nvSpPr>
          <p:cNvPr id="3" name="Content Placeholder 2"/>
          <p:cNvSpPr>
            <a:spLocks noGrp="1"/>
          </p:cNvSpPr>
          <p:nvPr>
            <p:ph idx="1"/>
          </p:nvPr>
        </p:nvSpPr>
        <p:spPr/>
        <p:txBody>
          <a:bodyPr>
            <a:normAutofit/>
          </a:bodyPr>
          <a:lstStyle/>
          <a:p>
            <a:r>
              <a:rPr lang="en-US" dirty="0"/>
              <a:t>Frequent moves and long deployments place a tremendous amount of stress on service members, and can often leave their families in unfamiliar territory, with a lack of resources.</a:t>
            </a:r>
          </a:p>
          <a:p>
            <a:r>
              <a:rPr lang="en-US" dirty="0"/>
              <a:t>Poison centers offer free, confidential, expert medical advice 24 hours a day, seven days a week, to both stateside and overseas military installations, through the Poison Help line at 1-800-222-1222 and online at www.PoisonHelp.org. </a:t>
            </a:r>
          </a:p>
          <a:p>
            <a:r>
              <a:rPr lang="en-US" b="1" dirty="0"/>
              <a:t>By texting “POISON” to 797979</a:t>
            </a:r>
            <a:r>
              <a:rPr lang="en-US" dirty="0"/>
              <a:t>, members and their families can save the poison contact information in their smart phones, and can call for advice on anything from alcohol poisoning and food poisoning, to common household poisoning hazards.</a:t>
            </a:r>
          </a:p>
          <a:p>
            <a:r>
              <a:rPr lang="en-US" dirty="0"/>
              <a:t>Poison centers can also provide both print and digital resources to installations for use in the workplace, child development and youth centers, community centers, and installation medical facilities.</a:t>
            </a:r>
          </a:p>
          <a:p>
            <a:endParaRPr lang="en-US" dirty="0"/>
          </a:p>
        </p:txBody>
      </p:sp>
    </p:spTree>
    <p:extLst>
      <p:ext uri="{BB962C8B-B14F-4D97-AF65-F5344CB8AC3E}">
        <p14:creationId xmlns:p14="http://schemas.microsoft.com/office/powerpoint/2010/main" val="199662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can AAPCC reach military families and active duty members?</a:t>
            </a:r>
          </a:p>
        </p:txBody>
      </p:sp>
      <p:sp>
        <p:nvSpPr>
          <p:cNvPr id="3" name="Content Placeholder 2"/>
          <p:cNvSpPr>
            <a:spLocks noGrp="1"/>
          </p:cNvSpPr>
          <p:nvPr>
            <p:ph idx="1"/>
          </p:nvPr>
        </p:nvSpPr>
        <p:spPr/>
        <p:txBody>
          <a:bodyPr>
            <a:normAutofit/>
          </a:bodyPr>
          <a:lstStyle/>
          <a:p>
            <a:r>
              <a:rPr lang="en-US" b="1" dirty="0"/>
              <a:t>General Online Resources:  </a:t>
            </a:r>
            <a:r>
              <a:rPr lang="en-US" dirty="0"/>
              <a:t>Both long and short-form opportunities to via Military OneSource</a:t>
            </a:r>
          </a:p>
          <a:p>
            <a:r>
              <a:rPr lang="en-US" b="1" dirty="0"/>
              <a:t>Social Media:</a:t>
            </a:r>
            <a:r>
              <a:rPr lang="en-US" dirty="0"/>
              <a:t>  Targeting the Twitter and Facebook pages of each military branch and relevant support &amp; resource groups, contributing digital assets to specific campaigns like the “101 Critical Days of Summer Campaign”</a:t>
            </a:r>
          </a:p>
          <a:p>
            <a:r>
              <a:rPr lang="en-US" b="1" dirty="0"/>
              <a:t>Parents and Caregivers of Children:  </a:t>
            </a:r>
            <a:r>
              <a:rPr lang="en-US" dirty="0"/>
              <a:t>Reaching out to each branch’s Child &amp; Youth Services departments and DOD schools with free program- “Over-the-Counter Medicine Safety”</a:t>
            </a:r>
          </a:p>
          <a:p>
            <a:r>
              <a:rPr lang="en-US" b="1" dirty="0"/>
              <a:t>Military Medicine:  </a:t>
            </a:r>
            <a:r>
              <a:rPr lang="en-US" dirty="0"/>
              <a:t>Military Health System News, medicine by branch, Tricare</a:t>
            </a:r>
          </a:p>
          <a:p>
            <a:r>
              <a:rPr lang="en-US" b="1" dirty="0"/>
              <a:t>Military Installations:  </a:t>
            </a:r>
            <a:r>
              <a:rPr lang="en-US" dirty="0"/>
              <a:t>Community centers</a:t>
            </a:r>
          </a:p>
          <a:p>
            <a:endParaRPr lang="en-US" dirty="0"/>
          </a:p>
        </p:txBody>
      </p:sp>
    </p:spTree>
    <p:extLst>
      <p:ext uri="{BB962C8B-B14F-4D97-AF65-F5344CB8AC3E}">
        <p14:creationId xmlns:p14="http://schemas.microsoft.com/office/powerpoint/2010/main" val="249594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veterans benefit from Poison Control Centers?</a:t>
            </a:r>
          </a:p>
        </p:txBody>
      </p:sp>
      <p:sp>
        <p:nvSpPr>
          <p:cNvPr id="3" name="Content Placeholder 2"/>
          <p:cNvSpPr>
            <a:spLocks noGrp="1"/>
          </p:cNvSpPr>
          <p:nvPr>
            <p:ph idx="1"/>
          </p:nvPr>
        </p:nvSpPr>
        <p:spPr/>
        <p:txBody>
          <a:bodyPr/>
          <a:lstStyle/>
          <a:p>
            <a:r>
              <a:rPr lang="en-US" dirty="0"/>
              <a:t>An estimated 1.6 million military personnel have served in the Iraq and Afghanistan wars, from which at least 300,000 troops have returned with some type of mental health issue or substance abuse problem.</a:t>
            </a:r>
            <a:r>
              <a:rPr lang="en-US" baseline="30000" dirty="0"/>
              <a:t>4</a:t>
            </a:r>
            <a:r>
              <a:rPr lang="en-US" dirty="0"/>
              <a:t>  </a:t>
            </a:r>
          </a:p>
          <a:p>
            <a:r>
              <a:rPr lang="en-US" dirty="0"/>
              <a:t>More than 2 of 10 Veterans with post-traumatic stress disorder (PTSD) also have substance use disorders (SUD).</a:t>
            </a:r>
            <a:r>
              <a:rPr lang="en-US" baseline="30000" dirty="0"/>
              <a:t>5</a:t>
            </a:r>
          </a:p>
          <a:p>
            <a:r>
              <a:rPr lang="en-US" dirty="0"/>
              <a:t>War Veterans with PTSD and alcohol problems tend to be binge drinkers. Binges may be in response to bad memories of combat trauma.</a:t>
            </a:r>
          </a:p>
          <a:p>
            <a:r>
              <a:rPr lang="en-US" dirty="0"/>
              <a:t>Almost 1 out of every 3 Veterans seeking treatment for SUD also has PTSD.</a:t>
            </a:r>
          </a:p>
        </p:txBody>
      </p:sp>
      <p:sp>
        <p:nvSpPr>
          <p:cNvPr id="4" name="Slide Number Placeholder 3"/>
          <p:cNvSpPr>
            <a:spLocks noGrp="1"/>
          </p:cNvSpPr>
          <p:nvPr>
            <p:ph type="sldNum" sz="quarter" idx="4294967295"/>
          </p:nvPr>
        </p:nvSpPr>
        <p:spPr>
          <a:xfrm>
            <a:off x="10485438" y="6224588"/>
            <a:ext cx="1706562" cy="365125"/>
          </a:xfrm>
          <a:prstGeom prst="rect">
            <a:avLst/>
          </a:prstGeom>
        </p:spPr>
        <p:txBody>
          <a:bodyPr/>
          <a:lstStyle/>
          <a:p>
            <a:fld id="{96F2858E-EC99-4084-B4C2-079B4FD8BE51}" type="slidenum">
              <a:rPr lang="en-US" smtClean="0"/>
              <a:t>17</a:t>
            </a:fld>
            <a:endParaRPr lang="en-US"/>
          </a:p>
        </p:txBody>
      </p:sp>
    </p:spTree>
    <p:extLst>
      <p:ext uri="{BB962C8B-B14F-4D97-AF65-F5344CB8AC3E}">
        <p14:creationId xmlns:p14="http://schemas.microsoft.com/office/powerpoint/2010/main" val="314948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veterans benefit from Poison Control Centers?</a:t>
            </a:r>
          </a:p>
        </p:txBody>
      </p:sp>
      <p:sp>
        <p:nvSpPr>
          <p:cNvPr id="3" name="Content Placeholder 2"/>
          <p:cNvSpPr>
            <a:spLocks noGrp="1"/>
          </p:cNvSpPr>
          <p:nvPr>
            <p:ph idx="1"/>
          </p:nvPr>
        </p:nvSpPr>
        <p:spPr/>
        <p:txBody>
          <a:bodyPr>
            <a:normAutofit/>
          </a:bodyPr>
          <a:lstStyle/>
          <a:p>
            <a:r>
              <a:rPr lang="en-US" dirty="0"/>
              <a:t>Pharmaceutical treatment of mental and physical disorders has led to additional poisoning risks within the veteran population.  Prescription medications have been cited as the cause of both intentional deaths and unintentional deaths in veterans, often as a result of inappropriately combining prescriptions.</a:t>
            </a:r>
            <a:r>
              <a:rPr lang="en-US" baseline="30000" dirty="0"/>
              <a:t>5</a:t>
            </a:r>
          </a:p>
          <a:p>
            <a:r>
              <a:rPr lang="en-US" dirty="0"/>
              <a:t>The involvement of alcohol use or antidepressant medications may be associated with worse clinical outcomes in poisoning cases among veterans compared to other substances.</a:t>
            </a:r>
          </a:p>
          <a:p>
            <a:r>
              <a:rPr lang="en-US" dirty="0"/>
              <a:t>Studies have shown an association between the use of antidepressant medications and opioid analgesics in attempted suicides among veteran poisonings.</a:t>
            </a:r>
          </a:p>
        </p:txBody>
      </p:sp>
    </p:spTree>
    <p:extLst>
      <p:ext uri="{BB962C8B-B14F-4D97-AF65-F5344CB8AC3E}">
        <p14:creationId xmlns:p14="http://schemas.microsoft.com/office/powerpoint/2010/main" val="2415341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can AAPCC reach veterans?</a:t>
            </a:r>
          </a:p>
        </p:txBody>
      </p:sp>
      <p:sp>
        <p:nvSpPr>
          <p:cNvPr id="3" name="Content Placeholder 2"/>
          <p:cNvSpPr>
            <a:spLocks noGrp="1"/>
          </p:cNvSpPr>
          <p:nvPr>
            <p:ph idx="1"/>
          </p:nvPr>
        </p:nvSpPr>
        <p:spPr/>
        <p:txBody>
          <a:bodyPr>
            <a:normAutofit/>
          </a:bodyPr>
          <a:lstStyle/>
          <a:p>
            <a:r>
              <a:rPr lang="en-US" b="1" dirty="0"/>
              <a:t>Department of Veterans Affairs </a:t>
            </a:r>
            <a:r>
              <a:rPr lang="en-US" dirty="0"/>
              <a:t>and National Association of State Directors of Veterans Affairs</a:t>
            </a:r>
          </a:p>
          <a:p>
            <a:r>
              <a:rPr lang="en-US" b="1" dirty="0"/>
              <a:t>Tricare</a:t>
            </a:r>
          </a:p>
          <a:p>
            <a:r>
              <a:rPr lang="en-US" b="1" dirty="0"/>
              <a:t>Information dissemination via associations and other groups:  </a:t>
            </a:r>
            <a:r>
              <a:rPr lang="en-US" dirty="0"/>
              <a:t>National Association of American Veterans, AARP, National Organization of Veterans' Advocates, National Veterans Services Fund, Retired Enlisted Association, and </a:t>
            </a:r>
            <a:r>
              <a:rPr lang="en-US" dirty="0">
                <a:hlinkClick r:id="rId2"/>
              </a:rPr>
              <a:t>many more. </a:t>
            </a:r>
            <a:endParaRPr lang="en-US" dirty="0"/>
          </a:p>
          <a:p>
            <a:r>
              <a:rPr lang="en-US" b="1" dirty="0"/>
              <a:t>Social media and online resources </a:t>
            </a:r>
            <a:r>
              <a:rPr lang="en-US" dirty="0"/>
              <a:t>(similar to active duty and family outreach)</a:t>
            </a:r>
          </a:p>
        </p:txBody>
      </p:sp>
    </p:spTree>
    <p:extLst>
      <p:ext uri="{BB962C8B-B14F-4D97-AF65-F5344CB8AC3E}">
        <p14:creationId xmlns:p14="http://schemas.microsoft.com/office/powerpoint/2010/main" val="155934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AAPCC</a:t>
            </a:r>
          </a:p>
        </p:txBody>
      </p:sp>
      <p:sp>
        <p:nvSpPr>
          <p:cNvPr id="6" name="Content Placeholder 3"/>
          <p:cNvSpPr>
            <a:spLocks noGrp="1"/>
          </p:cNvSpPr>
          <p:nvPr>
            <p:ph sz="half" idx="1"/>
          </p:nvPr>
        </p:nvSpPr>
        <p:spPr>
          <a:xfrm>
            <a:off x="356616" y="1783080"/>
            <a:ext cx="5541264" cy="4635137"/>
          </a:xfrm>
        </p:spPr>
        <p:txBody>
          <a:bodyPr>
            <a:normAutofit fontScale="92500" lnSpcReduction="20000"/>
          </a:bodyPr>
          <a:lstStyle/>
          <a:p>
            <a:pPr>
              <a:spcBef>
                <a:spcPts val="1000"/>
              </a:spcBef>
            </a:pPr>
            <a:r>
              <a:rPr lang="en-US" sz="2400" dirty="0"/>
              <a:t>Non-profit member organization founded in 1958 </a:t>
            </a:r>
          </a:p>
          <a:p>
            <a:pPr>
              <a:spcBef>
                <a:spcPts val="1000"/>
              </a:spcBef>
            </a:pPr>
            <a:r>
              <a:rPr lang="en-US" dirty="0"/>
              <a:t>Represents 55 U.S. poison centers and ~1700 poison center staff</a:t>
            </a:r>
            <a:endParaRPr lang="en-US" sz="2000" dirty="0"/>
          </a:p>
          <a:p>
            <a:pPr marL="231775" indent="-231775">
              <a:buSzPct val="100000"/>
              <a:buFont typeface="Arial"/>
              <a:buChar char="•"/>
            </a:pPr>
            <a:r>
              <a:rPr lang="en-US" sz="2000" dirty="0"/>
              <a:t>Support 55 member poison centers through:</a:t>
            </a:r>
          </a:p>
          <a:p>
            <a:pPr marL="0" indent="0">
              <a:buSzPct val="100000"/>
              <a:buNone/>
            </a:pPr>
            <a:endParaRPr lang="en-US" sz="2000" dirty="0"/>
          </a:p>
          <a:p>
            <a:pPr lvl="1" indent="-138113">
              <a:buClr>
                <a:srgbClr val="FF2537"/>
              </a:buClr>
              <a:buSzPct val="100000"/>
              <a:buFont typeface="Arial"/>
              <a:buChar char="•"/>
            </a:pPr>
            <a:r>
              <a:rPr lang="en-US" sz="1800" dirty="0"/>
              <a:t>Advocacy and Government Affairs</a:t>
            </a:r>
          </a:p>
          <a:p>
            <a:pPr lvl="1" indent="-138113">
              <a:buClr>
                <a:srgbClr val="FF2537"/>
              </a:buClr>
              <a:buSzPct val="100000"/>
              <a:buFont typeface="Arial"/>
              <a:buChar char="•"/>
            </a:pPr>
            <a:r>
              <a:rPr lang="en-US" sz="1800" dirty="0"/>
              <a:t>Accreditation (centers)</a:t>
            </a:r>
          </a:p>
          <a:p>
            <a:pPr lvl="1" indent="-138113">
              <a:buClr>
                <a:srgbClr val="FF2537"/>
              </a:buClr>
              <a:buSzPct val="100000"/>
              <a:buFont typeface="Arial"/>
              <a:buChar char="•"/>
            </a:pPr>
            <a:r>
              <a:rPr lang="en-US" sz="1800" dirty="0"/>
              <a:t>Certification (experts)</a:t>
            </a:r>
          </a:p>
          <a:p>
            <a:pPr lvl="1" indent="-138113">
              <a:buClr>
                <a:srgbClr val="FF2537"/>
              </a:buClr>
              <a:buSzPct val="100000"/>
              <a:buFont typeface="Arial"/>
              <a:buChar char="•"/>
            </a:pPr>
            <a:r>
              <a:rPr lang="en-US" sz="1800" dirty="0"/>
              <a:t>Communications</a:t>
            </a:r>
          </a:p>
          <a:p>
            <a:pPr lvl="1" indent="-138113">
              <a:buClr>
                <a:srgbClr val="FF2537"/>
              </a:buClr>
              <a:buSzPct val="100000"/>
              <a:buFont typeface="Arial"/>
              <a:buChar char="•"/>
            </a:pPr>
            <a:r>
              <a:rPr lang="en-US" sz="1800" dirty="0"/>
              <a:t>Promotion of local services</a:t>
            </a:r>
          </a:p>
          <a:p>
            <a:pPr lvl="1" indent="-138113">
              <a:buClr>
                <a:srgbClr val="FF2537"/>
              </a:buClr>
              <a:buSzPct val="100000"/>
              <a:buFont typeface="Arial"/>
              <a:buChar char="•"/>
            </a:pPr>
            <a:r>
              <a:rPr lang="en-US" sz="1800" dirty="0"/>
              <a:t>Public education</a:t>
            </a:r>
          </a:p>
          <a:p>
            <a:pPr lvl="1" indent="-138113">
              <a:buClr>
                <a:srgbClr val="FF2537"/>
              </a:buClr>
              <a:buSzPct val="100000"/>
              <a:buFont typeface="Arial"/>
              <a:buChar char="•"/>
            </a:pPr>
            <a:r>
              <a:rPr lang="en-US" sz="1800" dirty="0"/>
              <a:t>National meetings</a:t>
            </a:r>
          </a:p>
          <a:p>
            <a:pPr marL="231775" indent="-231775">
              <a:buSzPct val="100000"/>
              <a:buFont typeface="Arial"/>
              <a:buChar char="•"/>
            </a:pPr>
            <a:r>
              <a:rPr lang="en-US" sz="2000" dirty="0"/>
              <a:t>Collate and disseminate national data (NPDS).</a:t>
            </a:r>
          </a:p>
          <a:p>
            <a:pPr marL="231775" indent="-231775">
              <a:buSzPct val="100000"/>
              <a:buFont typeface="Arial"/>
              <a:buChar char="•"/>
            </a:pPr>
            <a:r>
              <a:rPr lang="en-US" sz="2000" dirty="0"/>
              <a:t>Located in Alexandria, VA</a:t>
            </a:r>
          </a:p>
        </p:txBody>
      </p:sp>
      <p:pic>
        <p:nvPicPr>
          <p:cNvPr id="3" name="Picture 2"/>
          <p:cNvPicPr>
            <a:picLocks noChangeAspect="1"/>
          </p:cNvPicPr>
          <p:nvPr/>
        </p:nvPicPr>
        <p:blipFill rotWithShape="1">
          <a:blip r:embed="rId3"/>
          <a:srcRect l="23703" t="12647" r="25537"/>
          <a:stretch/>
        </p:blipFill>
        <p:spPr>
          <a:xfrm>
            <a:off x="6857451" y="452388"/>
            <a:ext cx="4750616" cy="436024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857451" y="5022655"/>
            <a:ext cx="3875204" cy="1015663"/>
          </a:xfrm>
          <a:prstGeom prst="rect">
            <a:avLst/>
          </a:prstGeom>
          <a:noFill/>
        </p:spPr>
        <p:txBody>
          <a:bodyPr wrap="square" rtlCol="0">
            <a:spAutoFit/>
          </a:bodyPr>
          <a:lstStyle/>
          <a:p>
            <a:r>
              <a:rPr lang="en-US" sz="3000" b="1" dirty="0"/>
              <a:t>AAPCC.org</a:t>
            </a:r>
          </a:p>
          <a:p>
            <a:r>
              <a:rPr lang="en-US" sz="3000" b="1" dirty="0"/>
              <a:t>PoisonHelp.org</a:t>
            </a:r>
          </a:p>
        </p:txBody>
      </p:sp>
    </p:spTree>
    <p:extLst>
      <p:ext uri="{BB962C8B-B14F-4D97-AF65-F5344CB8AC3E}">
        <p14:creationId xmlns:p14="http://schemas.microsoft.com/office/powerpoint/2010/main" val="153439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fade">
                                      <p:cBhvr>
                                        <p:cTn id="40" dur="500"/>
                                        <p:tgtEl>
                                          <p:spTgt spid="6">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Effect transition="in" filter="fade">
                                      <p:cBhvr>
                                        <p:cTn id="46" dur="500"/>
                                        <p:tgtEl>
                                          <p:spTgt spid="6">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fade">
                                      <p:cBhvr>
                                        <p:cTn id="51" dur="500"/>
                                        <p:tgtEl>
                                          <p:spTgt spid="6">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12" end="12"/>
                                            </p:txEl>
                                          </p:spTgt>
                                        </p:tgtEl>
                                        <p:attrNameLst>
                                          <p:attrName>style.visibility</p:attrName>
                                        </p:attrNameLst>
                                      </p:cBhvr>
                                      <p:to>
                                        <p:strVal val="visible"/>
                                      </p:to>
                                    </p:set>
                                    <p:animEffect transition="in" filter="fade">
                                      <p:cBhvr>
                                        <p:cTn id="56"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 or suggestions?</a:t>
            </a:r>
          </a:p>
        </p:txBody>
      </p:sp>
      <p:sp>
        <p:nvSpPr>
          <p:cNvPr id="3" name="Content Placeholder 2"/>
          <p:cNvSpPr>
            <a:spLocks noGrp="1"/>
          </p:cNvSpPr>
          <p:nvPr>
            <p:ph idx="1"/>
          </p:nvPr>
        </p:nvSpPr>
        <p:spPr/>
        <p:txBody>
          <a:bodyPr/>
          <a:lstStyle/>
          <a:p>
            <a:pPr marL="45720" indent="0">
              <a:lnSpc>
                <a:spcPct val="100000"/>
              </a:lnSpc>
              <a:spcBef>
                <a:spcPts val="0"/>
              </a:spcBef>
              <a:buNone/>
            </a:pPr>
            <a:r>
              <a:rPr lang="en-US" dirty="0"/>
              <a:t>Stephen T. Kaminski, JD</a:t>
            </a:r>
          </a:p>
          <a:p>
            <a:pPr marL="45720" indent="0">
              <a:lnSpc>
                <a:spcPct val="100000"/>
              </a:lnSpc>
              <a:spcBef>
                <a:spcPts val="0"/>
              </a:spcBef>
              <a:buNone/>
            </a:pPr>
            <a:r>
              <a:rPr lang="en-US" dirty="0"/>
              <a:t>Executive Director</a:t>
            </a:r>
          </a:p>
          <a:p>
            <a:pPr marL="45720" indent="0">
              <a:lnSpc>
                <a:spcPct val="100000"/>
              </a:lnSpc>
              <a:spcBef>
                <a:spcPts val="0"/>
              </a:spcBef>
              <a:buNone/>
            </a:pPr>
            <a:r>
              <a:rPr lang="en-US" dirty="0"/>
              <a:t>American Association of Poison Control Centers</a:t>
            </a:r>
          </a:p>
          <a:p>
            <a:pPr marL="45720" indent="0">
              <a:lnSpc>
                <a:spcPct val="100000"/>
              </a:lnSpc>
              <a:spcBef>
                <a:spcPts val="0"/>
              </a:spcBef>
              <a:buNone/>
            </a:pPr>
            <a:r>
              <a:rPr lang="en-US" dirty="0"/>
              <a:t>Kaminski@aapcc.org</a:t>
            </a:r>
          </a:p>
          <a:p>
            <a:pPr marL="45720" indent="0">
              <a:lnSpc>
                <a:spcPct val="100000"/>
              </a:lnSpc>
              <a:spcBef>
                <a:spcPts val="0"/>
              </a:spcBef>
              <a:buNone/>
            </a:pPr>
            <a:r>
              <a:rPr lang="en-US" dirty="0"/>
              <a:t>(703) 894-1871</a:t>
            </a:r>
          </a:p>
          <a:p>
            <a:pPr marL="45720" indent="0">
              <a:buNone/>
            </a:pPr>
            <a:endParaRPr lang="en-US" dirty="0"/>
          </a:p>
        </p:txBody>
      </p:sp>
    </p:spTree>
    <p:extLst>
      <p:ext uri="{BB962C8B-B14F-4D97-AF65-F5344CB8AC3E}">
        <p14:creationId xmlns:p14="http://schemas.microsoft.com/office/powerpoint/2010/main" val="1886970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endParaRPr lang="en-US" dirty="0"/>
          </a:p>
        </p:txBody>
      </p:sp>
      <p:sp>
        <p:nvSpPr>
          <p:cNvPr id="3" name="Content Placeholder 2"/>
          <p:cNvSpPr>
            <a:spLocks noGrp="1"/>
          </p:cNvSpPr>
          <p:nvPr>
            <p:ph idx="1"/>
          </p:nvPr>
        </p:nvSpPr>
        <p:spPr/>
        <p:txBody>
          <a:bodyPr>
            <a:normAutofit lnSpcReduction="10000"/>
          </a:bodyPr>
          <a:lstStyle/>
          <a:p>
            <a:pPr marL="502920" indent="-457200">
              <a:buFont typeface="+mj-lt"/>
              <a:buAutoNum type="arabicPeriod"/>
            </a:pPr>
            <a:r>
              <a:rPr lang="en-US" dirty="0"/>
              <a:t>Armed Forces Health Surveillance Center (AFHSC). Deaths by suicide while on active duty, active and reserve components, US Armed Forces, 1998e2011. MSMR 2012;19:7e10.</a:t>
            </a:r>
          </a:p>
          <a:p>
            <a:pPr marL="502920" indent="-457200">
              <a:buFont typeface="+mj-lt"/>
              <a:buAutoNum type="arabicPeriod"/>
            </a:pPr>
            <a:r>
              <a:rPr lang="en-US" dirty="0"/>
              <a:t>Black SA, </a:t>
            </a:r>
            <a:r>
              <a:rPr lang="en-US" dirty="0" err="1"/>
              <a:t>Gallaway</a:t>
            </a:r>
            <a:r>
              <a:rPr lang="en-US" dirty="0"/>
              <a:t> MS, Bell MR, Ritchie EC. Prevalence and risk factors associated with suicides of army soldiers 2001e2009. Mil </a:t>
            </a:r>
            <a:r>
              <a:rPr lang="en-US" dirty="0" err="1"/>
              <a:t>Psychol</a:t>
            </a:r>
            <a:r>
              <a:rPr lang="en-US" dirty="0"/>
              <a:t> 2011;23:433e51.</a:t>
            </a:r>
          </a:p>
          <a:p>
            <a:pPr marL="502920" indent="-457200">
              <a:buFont typeface="+mj-lt"/>
              <a:buAutoNum type="arabicPeriod"/>
            </a:pPr>
            <a:r>
              <a:rPr lang="en-US" dirty="0" err="1"/>
              <a:t>Ramchand</a:t>
            </a:r>
            <a:r>
              <a:rPr lang="en-US" dirty="0"/>
              <a:t> R, Acosta J, Burns RM, </a:t>
            </a:r>
            <a:r>
              <a:rPr lang="en-US" dirty="0" err="1"/>
              <a:t>Jaycox</a:t>
            </a:r>
            <a:r>
              <a:rPr lang="en-US" dirty="0"/>
              <a:t> LH, </a:t>
            </a:r>
            <a:r>
              <a:rPr lang="en-US" dirty="0" err="1"/>
              <a:t>Pernin</a:t>
            </a:r>
            <a:r>
              <a:rPr lang="en-US" dirty="0"/>
              <a:t> CG. The war within: preventing suicide in the US military. Santa </a:t>
            </a:r>
            <a:r>
              <a:rPr lang="en-US" dirty="0" err="1"/>
              <a:t>Monica,CA</a:t>
            </a:r>
            <a:r>
              <a:rPr lang="en-US" dirty="0"/>
              <a:t>: RAND Corporation; 2011.</a:t>
            </a:r>
          </a:p>
          <a:p>
            <a:pPr marL="502920" indent="-457200">
              <a:buFont typeface="+mj-lt"/>
              <a:buAutoNum type="arabicPeriod"/>
            </a:pPr>
            <a:r>
              <a:rPr lang="en-US" dirty="0"/>
              <a:t>University of South Florida College of Public Health.  (</a:t>
            </a:r>
            <a:r>
              <a:rPr lang="en-US" dirty="0" err="1"/>
              <a:t>n.d.</a:t>
            </a:r>
            <a:r>
              <a:rPr lang="en-US" dirty="0"/>
              <a:t>).  Characterizations of Veteran’s Poisonings in the State of Florida.  Retrieved from </a:t>
            </a:r>
            <a:r>
              <a:rPr lang="en-US" dirty="0">
                <a:hlinkClick r:id="rId2"/>
              </a:rPr>
              <a:t>http://health.usf.edu/cms_author/docs/Templates/COPH/ceoram/pdfs/06-veterans-poster.pdf</a:t>
            </a:r>
            <a:r>
              <a:rPr lang="en-US" dirty="0"/>
              <a:t>  </a:t>
            </a:r>
          </a:p>
          <a:p>
            <a:pPr marL="502920" indent="-457200">
              <a:buFont typeface="+mj-lt"/>
              <a:buAutoNum type="arabicPeriod"/>
            </a:pPr>
            <a:r>
              <a:rPr lang="en-US" dirty="0"/>
              <a:t>U.S. Department of Veterans Affairs.  (2015).  PTSD and Substance Abuse in Veterans.  Retrieved from </a:t>
            </a:r>
            <a:r>
              <a:rPr lang="en-US" dirty="0">
                <a:hlinkClick r:id="rId3"/>
              </a:rPr>
              <a:t>https://www.ptsd.va.gov/public/problems/ptsd_substance_abuse_veterans.asp</a:t>
            </a:r>
            <a:r>
              <a:rPr lang="en-US" dirty="0"/>
              <a:t>  </a:t>
            </a:r>
          </a:p>
          <a:p>
            <a:endParaRPr lang="en-US" dirty="0"/>
          </a:p>
          <a:p>
            <a:endParaRPr lang="en-US" dirty="0"/>
          </a:p>
          <a:p>
            <a:endParaRPr lang="en-US" dirty="0"/>
          </a:p>
        </p:txBody>
      </p:sp>
      <p:sp>
        <p:nvSpPr>
          <p:cNvPr id="4" name="Slide Number Placeholder 3"/>
          <p:cNvSpPr>
            <a:spLocks noGrp="1"/>
          </p:cNvSpPr>
          <p:nvPr>
            <p:ph type="sldNum" sz="quarter" idx="4294967295"/>
          </p:nvPr>
        </p:nvSpPr>
        <p:spPr>
          <a:xfrm>
            <a:off x="10485438" y="6224588"/>
            <a:ext cx="1706562" cy="365125"/>
          </a:xfrm>
          <a:prstGeom prst="rect">
            <a:avLst/>
          </a:prstGeom>
        </p:spPr>
        <p:txBody>
          <a:bodyPr/>
          <a:lstStyle/>
          <a:p>
            <a:fld id="{96F2858E-EC99-4084-B4C2-079B4FD8BE51}" type="slidenum">
              <a:rPr lang="en-US" smtClean="0"/>
              <a:t>21</a:t>
            </a:fld>
            <a:endParaRPr lang="en-US"/>
          </a:p>
        </p:txBody>
      </p:sp>
    </p:spTree>
    <p:extLst>
      <p:ext uri="{BB962C8B-B14F-4D97-AF65-F5344CB8AC3E}">
        <p14:creationId xmlns:p14="http://schemas.microsoft.com/office/powerpoint/2010/main" val="70803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800" dirty="0"/>
              <a:t>Poisoning is the #1 Cause of Injury Death in the U.S. </a:t>
            </a:r>
          </a:p>
        </p:txBody>
      </p:sp>
      <p:pic>
        <p:nvPicPr>
          <p:cNvPr id="16"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8560" t="30076" r="21091" b="19566"/>
          <a:stretch/>
        </p:blipFill>
        <p:spPr bwMode="auto">
          <a:xfrm>
            <a:off x="376375" y="1709928"/>
            <a:ext cx="5891237" cy="356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lstStyle/>
          <a:p>
            <a:pPr marL="231775" indent="-231775">
              <a:buClr>
                <a:schemeClr val="accent1"/>
              </a:buClr>
              <a:buSzPct val="100000"/>
              <a:buFont typeface="Arial" panose="020B0604020202020204" pitchFamily="34" charset="0"/>
              <a:buChar char="•"/>
            </a:pPr>
            <a:r>
              <a:rPr lang="en-US" sz="2000" dirty="0"/>
              <a:t>Each year in poisoning accounts for:</a:t>
            </a:r>
          </a:p>
          <a:p>
            <a:pPr marL="688975" lvl="1" indent="-231775">
              <a:buClr>
                <a:schemeClr val="accent1"/>
              </a:buClr>
              <a:buSzPct val="100000"/>
              <a:buFont typeface="Arial" panose="020B0604020202020204" pitchFamily="34" charset="0"/>
              <a:buChar char="•"/>
            </a:pPr>
            <a:r>
              <a:rPr lang="en-US" dirty="0"/>
              <a:t>41,600 fatalities</a:t>
            </a:r>
          </a:p>
          <a:p>
            <a:pPr marL="688975" lvl="1" indent="-231775">
              <a:buClr>
                <a:schemeClr val="accent1"/>
              </a:buClr>
              <a:buSzPct val="100000"/>
              <a:buFont typeface="Arial" panose="020B0604020202020204" pitchFamily="34" charset="0"/>
              <a:buChar char="•"/>
            </a:pPr>
            <a:r>
              <a:rPr lang="en-US" dirty="0"/>
              <a:t>1.5 million days of acute hospital care admissions</a:t>
            </a:r>
          </a:p>
          <a:p>
            <a:pPr marL="688975" lvl="1" indent="-231775">
              <a:buClr>
                <a:schemeClr val="accent1"/>
              </a:buClr>
              <a:buSzPct val="100000"/>
              <a:buFont typeface="Arial" panose="020B0604020202020204" pitchFamily="34" charset="0"/>
              <a:buChar char="•"/>
            </a:pPr>
            <a:r>
              <a:rPr lang="en-US" dirty="0"/>
              <a:t>438,000 hospitalizations</a:t>
            </a:r>
            <a:endParaRPr lang="en-US" sz="2000" dirty="0"/>
          </a:p>
          <a:p>
            <a:pPr marL="231775" indent="-231775">
              <a:buClr>
                <a:schemeClr val="accent1"/>
              </a:buClr>
              <a:buSzPct val="100000"/>
              <a:buFont typeface="Arial" panose="020B0604020202020204" pitchFamily="34" charset="0"/>
              <a:buChar char="•"/>
            </a:pPr>
            <a:r>
              <a:rPr lang="en-US" sz="2000" dirty="0"/>
              <a:t>Death rate for drug poisoning has more than quadrupled since 1979. </a:t>
            </a:r>
          </a:p>
          <a:p>
            <a:pPr marL="231775" indent="-231775">
              <a:buClr>
                <a:schemeClr val="accent1"/>
              </a:buClr>
              <a:buSzPct val="100000"/>
              <a:buFont typeface="Arial" panose="020B0604020202020204" pitchFamily="34" charset="0"/>
              <a:buChar char="•"/>
            </a:pPr>
            <a:r>
              <a:rPr lang="en-US" sz="2000" dirty="0"/>
              <a:t>Drug poisoning death rate exceeded the motor vehicle traffic death rate beginning in 2009.</a:t>
            </a:r>
          </a:p>
        </p:txBody>
      </p:sp>
      <p:sp>
        <p:nvSpPr>
          <p:cNvPr id="18" name="TextBox 17"/>
          <p:cNvSpPr txBox="1"/>
          <p:nvPr/>
        </p:nvSpPr>
        <p:spPr>
          <a:xfrm>
            <a:off x="307117" y="6406390"/>
            <a:ext cx="7924800" cy="246221"/>
          </a:xfrm>
          <a:prstGeom prst="rect">
            <a:avLst/>
          </a:prstGeom>
          <a:noFill/>
        </p:spPr>
        <p:txBody>
          <a:bodyPr wrap="square" rtlCol="0">
            <a:spAutoFit/>
          </a:bodyPr>
          <a:lstStyle/>
          <a:p>
            <a:pPr defTabSz="914400"/>
            <a:r>
              <a:rPr lang="en-US" sz="1000" dirty="0">
                <a:solidFill>
                  <a:prstClr val="black"/>
                </a:solidFill>
                <a:cs typeface="Arial" panose="020B0604020202020204" pitchFamily="34" charset="0"/>
              </a:rPr>
              <a:t>CDC MMWR.  Source can be accessed at: </a:t>
            </a:r>
            <a:r>
              <a:rPr lang="en-US" sz="1000" dirty="0">
                <a:solidFill>
                  <a:prstClr val="black"/>
                </a:solidFill>
                <a:cs typeface="Arial" panose="020B0604020202020204" pitchFamily="34" charset="0"/>
                <a:hlinkClick r:id="rId4"/>
              </a:rPr>
              <a:t>http://1.usa.gov/1Bq0A9N</a:t>
            </a:r>
            <a:r>
              <a:rPr lang="en-US" sz="1000" dirty="0">
                <a:solidFill>
                  <a:prstClr val="black"/>
                </a:solidFill>
                <a:cs typeface="Arial" panose="020B0604020202020204" pitchFamily="34" charset="0"/>
              </a:rPr>
              <a:t> </a:t>
            </a:r>
          </a:p>
        </p:txBody>
      </p:sp>
    </p:spTree>
    <p:extLst>
      <p:ext uri="{BB962C8B-B14F-4D97-AF65-F5344CB8AC3E}">
        <p14:creationId xmlns:p14="http://schemas.microsoft.com/office/powerpoint/2010/main" val="338124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About Poison Control Centers</a:t>
            </a:r>
          </a:p>
        </p:txBody>
      </p:sp>
      <p:sp>
        <p:nvSpPr>
          <p:cNvPr id="6" name="Content Placeholder 3"/>
          <p:cNvSpPr>
            <a:spLocks noGrp="1"/>
          </p:cNvSpPr>
          <p:nvPr>
            <p:ph sz="half" idx="1"/>
          </p:nvPr>
        </p:nvSpPr>
        <p:spPr/>
        <p:txBody>
          <a:bodyPr>
            <a:normAutofit fontScale="92500" lnSpcReduction="20000"/>
          </a:bodyPr>
          <a:lstStyle/>
          <a:p>
            <a:pPr marL="231775" indent="-231775">
              <a:buSzPct val="100000"/>
              <a:buFont typeface="Arial"/>
              <a:buChar char="•"/>
            </a:pPr>
            <a:r>
              <a:rPr lang="en-US" sz="2000" dirty="0">
                <a:cs typeface="Arial" panose="020B0604020202020204" pitchFamily="34" charset="0"/>
              </a:rPr>
              <a:t>55 poison control centers in the U.S. provide information and treatment advice, 24/7/365, through the national Poison Help line – </a:t>
            </a:r>
          </a:p>
          <a:p>
            <a:pPr marL="0" indent="0" algn="ctr">
              <a:buSzPct val="100000"/>
              <a:buNone/>
            </a:pPr>
            <a:r>
              <a:rPr lang="en-US" sz="2800" b="1" dirty="0">
                <a:solidFill>
                  <a:srgbClr val="FF2537"/>
                </a:solidFill>
                <a:effectLst>
                  <a:outerShdw blurRad="38100" dist="38100" dir="2700000" algn="tl">
                    <a:srgbClr val="000000">
                      <a:alpha val="43137"/>
                    </a:srgbClr>
                  </a:outerShdw>
                </a:effectLst>
                <a:cs typeface="Arial" panose="020B0604020202020204" pitchFamily="34" charset="0"/>
              </a:rPr>
              <a:t>+1 (800) 222-1222</a:t>
            </a:r>
          </a:p>
          <a:p>
            <a:pPr marL="231775" indent="-231775">
              <a:buSzPct val="100000"/>
              <a:buFont typeface="Arial"/>
              <a:buChar char="•"/>
            </a:pPr>
            <a:r>
              <a:rPr lang="en-US" sz="2000" dirty="0">
                <a:cs typeface="Arial" panose="020B0604020202020204" pitchFamily="34" charset="0"/>
              </a:rPr>
              <a:t>Poison Help line covers 100% of the U.S. population; help is provided in 150 languages.</a:t>
            </a:r>
          </a:p>
          <a:p>
            <a:pPr marL="231775" indent="-231775">
              <a:buSzPct val="100000"/>
              <a:buFont typeface="Arial"/>
              <a:buChar char="•"/>
            </a:pPr>
            <a:r>
              <a:rPr lang="en-US" sz="2000" dirty="0">
                <a:cs typeface="Arial" panose="020B0604020202020204" pitchFamily="34" charset="0"/>
              </a:rPr>
              <a:t>Calls to Poison Help are free, confidential, and answered by </a:t>
            </a:r>
            <a:r>
              <a:rPr lang="en-US" sz="2000" i="1" dirty="0">
                <a:cs typeface="Arial" panose="020B0604020202020204" pitchFamily="34" charset="0"/>
              </a:rPr>
              <a:t>experts</a:t>
            </a:r>
            <a:r>
              <a:rPr lang="en-US" sz="2000" dirty="0">
                <a:cs typeface="Arial" panose="020B0604020202020204" pitchFamily="34" charset="0"/>
              </a:rPr>
              <a:t>:  primarily specially trained pharmacists and nurses, with 24/7 Board-certified clinical and medical toxicologist oversight.</a:t>
            </a:r>
          </a:p>
          <a:p>
            <a:pPr marL="231775" indent="-231775">
              <a:buSzPct val="100000"/>
              <a:buFont typeface="Arial"/>
              <a:buChar char="•"/>
            </a:pPr>
            <a:r>
              <a:rPr lang="en-US" sz="2000" dirty="0">
                <a:cs typeface="Arial" panose="020B0604020202020204" pitchFamily="34" charset="0"/>
              </a:rPr>
              <a:t>Poison specialists: assess, triage, manage, monitor, and follow-up on all calls. </a:t>
            </a:r>
          </a:p>
          <a:p>
            <a:pPr marL="231775" indent="-231775">
              <a:buSzPct val="100000"/>
              <a:buFont typeface="Arial"/>
              <a:buChar char="•"/>
            </a:pPr>
            <a:r>
              <a:rPr lang="en-US" sz="2000" dirty="0">
                <a:cs typeface="Arial" panose="020B0604020202020204" pitchFamily="34" charset="0"/>
              </a:rPr>
              <a:t>Approximately 3 million calls annually (over 8,000 per day).</a:t>
            </a:r>
          </a:p>
        </p:txBody>
      </p:sp>
      <p:pic>
        <p:nvPicPr>
          <p:cNvPr id="8" name="Content Placeholder 7"/>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5696970" y="1709928"/>
            <a:ext cx="6117078" cy="3829731"/>
          </a:xfrm>
          <a:prstGeom prst="rect">
            <a:avLst/>
          </a:prstGeom>
        </p:spPr>
      </p:pic>
    </p:spTree>
    <p:extLst>
      <p:ext uri="{BB962C8B-B14F-4D97-AF65-F5344CB8AC3E}">
        <p14:creationId xmlns:p14="http://schemas.microsoft.com/office/powerpoint/2010/main" val="1864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Calls Poison Control Centers?</a:t>
            </a:r>
          </a:p>
        </p:txBody>
      </p:sp>
      <p:sp>
        <p:nvSpPr>
          <p:cNvPr id="3" name="Content Placeholder 2"/>
          <p:cNvSpPr>
            <a:spLocks noGrp="1"/>
          </p:cNvSpPr>
          <p:nvPr>
            <p:ph sz="half" idx="1"/>
          </p:nvPr>
        </p:nvSpPr>
        <p:spPr>
          <a:xfrm>
            <a:off x="356616" y="1515292"/>
            <a:ext cx="5541264" cy="4565468"/>
          </a:xfrm>
        </p:spPr>
        <p:txBody>
          <a:bodyPr>
            <a:normAutofit/>
          </a:bodyPr>
          <a:lstStyle/>
          <a:p>
            <a:r>
              <a:rPr lang="en-US" sz="2400" b="1" dirty="0"/>
              <a:t>About 21% of call volume comes from health care practitioners</a:t>
            </a:r>
            <a:r>
              <a:rPr lang="en-US" sz="2400" dirty="0"/>
              <a:t>, 71% from private residences, rest from, e.g., school and workplaces. </a:t>
            </a:r>
          </a:p>
          <a:p>
            <a:r>
              <a:rPr lang="en-US" sz="2400" dirty="0"/>
              <a:t>Contrary to popular belief, less than half of all exposure calls are about children.</a:t>
            </a:r>
          </a:p>
        </p:txBody>
      </p:sp>
      <p:sp>
        <p:nvSpPr>
          <p:cNvPr id="4" name="Content Placeholder 3"/>
          <p:cNvSpPr>
            <a:spLocks noGrp="1"/>
          </p:cNvSpPr>
          <p:nvPr>
            <p:ph sz="half" idx="2"/>
          </p:nvPr>
        </p:nvSpPr>
        <p:spPr/>
        <p:txBody>
          <a:bodyPr>
            <a:normAutofit fontScale="70000" lnSpcReduction="20000"/>
          </a:bodyPr>
          <a:lstStyle/>
          <a:p>
            <a:pPr>
              <a:spcBef>
                <a:spcPts val="500"/>
              </a:spcBef>
            </a:pPr>
            <a:r>
              <a:rPr lang="en-US" sz="2400" dirty="0"/>
              <a:t>Public</a:t>
            </a:r>
          </a:p>
          <a:p>
            <a:pPr>
              <a:spcBef>
                <a:spcPts val="500"/>
              </a:spcBef>
            </a:pPr>
            <a:r>
              <a:rPr lang="en-US" sz="2400" dirty="0"/>
              <a:t>Physicians</a:t>
            </a:r>
          </a:p>
          <a:p>
            <a:pPr>
              <a:spcBef>
                <a:spcPts val="500"/>
              </a:spcBef>
            </a:pPr>
            <a:r>
              <a:rPr lang="en-US" sz="2400" dirty="0"/>
              <a:t>Nurses</a:t>
            </a:r>
          </a:p>
          <a:p>
            <a:pPr>
              <a:spcBef>
                <a:spcPts val="500"/>
              </a:spcBef>
            </a:pPr>
            <a:r>
              <a:rPr lang="en-US" sz="2400" dirty="0"/>
              <a:t>Pharmacists</a:t>
            </a:r>
          </a:p>
          <a:p>
            <a:pPr>
              <a:spcBef>
                <a:spcPts val="500"/>
              </a:spcBef>
            </a:pPr>
            <a:r>
              <a:rPr lang="en-US" sz="2400" dirty="0"/>
              <a:t>Veterinarians</a:t>
            </a:r>
          </a:p>
          <a:p>
            <a:pPr>
              <a:spcBef>
                <a:spcPts val="500"/>
              </a:spcBef>
            </a:pPr>
            <a:r>
              <a:rPr lang="en-US" sz="2400" dirty="0"/>
              <a:t>Urgent Care Centers</a:t>
            </a:r>
          </a:p>
          <a:p>
            <a:pPr>
              <a:spcBef>
                <a:spcPts val="500"/>
              </a:spcBef>
            </a:pPr>
            <a:r>
              <a:rPr lang="en-US" sz="2400" dirty="0"/>
              <a:t>Occupational Medicine Centers</a:t>
            </a:r>
          </a:p>
          <a:p>
            <a:pPr>
              <a:spcBef>
                <a:spcPts val="500"/>
              </a:spcBef>
            </a:pPr>
            <a:r>
              <a:rPr lang="en-US" sz="2400" dirty="0"/>
              <a:t>Health Departments</a:t>
            </a:r>
          </a:p>
          <a:p>
            <a:pPr>
              <a:spcBef>
                <a:spcPts val="500"/>
              </a:spcBef>
            </a:pPr>
            <a:r>
              <a:rPr lang="en-US" sz="2400" dirty="0"/>
              <a:t>Government</a:t>
            </a:r>
          </a:p>
          <a:p>
            <a:pPr>
              <a:spcBef>
                <a:spcPts val="500"/>
              </a:spcBef>
            </a:pPr>
            <a:r>
              <a:rPr lang="en-US" sz="2400" dirty="0"/>
              <a:t>911 PSAP (Public Safety Answering Point)</a:t>
            </a:r>
          </a:p>
          <a:p>
            <a:pPr>
              <a:spcBef>
                <a:spcPts val="500"/>
              </a:spcBef>
            </a:pPr>
            <a:r>
              <a:rPr lang="en-US" sz="2400" dirty="0"/>
              <a:t>Paramedics</a:t>
            </a:r>
          </a:p>
          <a:p>
            <a:pPr>
              <a:spcBef>
                <a:spcPts val="500"/>
              </a:spcBef>
            </a:pPr>
            <a:r>
              <a:rPr lang="en-US" sz="2400" dirty="0"/>
              <a:t>Police</a:t>
            </a:r>
          </a:p>
          <a:p>
            <a:pPr>
              <a:spcBef>
                <a:spcPts val="500"/>
              </a:spcBef>
            </a:pPr>
            <a:r>
              <a:rPr lang="en-US" sz="2400" dirty="0"/>
              <a:t>Fire Services</a:t>
            </a:r>
          </a:p>
          <a:p>
            <a:pPr>
              <a:spcBef>
                <a:spcPts val="500"/>
              </a:spcBef>
            </a:pPr>
            <a:r>
              <a:rPr lang="en-US" sz="2400" dirty="0"/>
              <a:t>Prison Officials</a:t>
            </a:r>
          </a:p>
          <a:p>
            <a:pPr>
              <a:spcBef>
                <a:spcPts val="500"/>
              </a:spcBef>
            </a:pPr>
            <a:r>
              <a:rPr lang="en-US" sz="2400" dirty="0"/>
              <a:t>Coroners</a:t>
            </a:r>
          </a:p>
          <a:p>
            <a:pPr>
              <a:spcBef>
                <a:spcPts val="500"/>
              </a:spcBef>
            </a:pPr>
            <a:r>
              <a:rPr lang="en-US" sz="2400" dirty="0"/>
              <a:t>Industry</a:t>
            </a:r>
          </a:p>
          <a:p>
            <a:pPr>
              <a:spcBef>
                <a:spcPts val="500"/>
              </a:spcBef>
            </a:pPr>
            <a:r>
              <a:rPr lang="en-US" sz="2400" dirty="0"/>
              <a:t>Schools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01788" y="2893845"/>
            <a:ext cx="5196092" cy="33589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29552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Value of Poison Control Centers: Healthcare System Cost Savings</a:t>
            </a:r>
            <a:endParaRPr lang="en-US" dirty="0"/>
          </a:p>
        </p:txBody>
      </p:sp>
      <p:sp>
        <p:nvSpPr>
          <p:cNvPr id="3" name="Content Placeholder 2"/>
          <p:cNvSpPr>
            <a:spLocks noGrp="1"/>
          </p:cNvSpPr>
          <p:nvPr>
            <p:ph idx="1"/>
          </p:nvPr>
        </p:nvSpPr>
        <p:spPr/>
        <p:txBody>
          <a:bodyPr/>
          <a:lstStyle/>
          <a:p>
            <a:endParaRPr lang="en-US" dirty="0"/>
          </a:p>
          <a:p>
            <a:r>
              <a:rPr lang="en-US" dirty="0"/>
              <a:t>Total cost to fund the national poison center system is about $150 million annually; current HRSA support is $18.8M appropriated of $30.1M authorized.</a:t>
            </a:r>
          </a:p>
          <a:p>
            <a:r>
              <a:rPr lang="en-US" dirty="0"/>
              <a:t>Poison centers save an estimated $307.6M in Medicare dollars and $382.4M in Medicaid dollars annually ($689.6M total of federal dollars) and approximately $1.8B overall in medical care and lost productivity.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2229" t="5704" r="1907" b="5939"/>
          <a:stretch>
            <a:fillRect/>
          </a:stretch>
        </p:blipFill>
        <p:spPr bwMode="auto">
          <a:xfrm>
            <a:off x="3733801" y="4572000"/>
            <a:ext cx="5029199" cy="184924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829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About Poison Control Centers’ Cases and Data</a:t>
            </a:r>
          </a:p>
        </p:txBody>
      </p:sp>
      <p:sp>
        <p:nvSpPr>
          <p:cNvPr id="3" name="Content Placeholder 2"/>
          <p:cNvSpPr>
            <a:spLocks noGrp="1"/>
          </p:cNvSpPr>
          <p:nvPr>
            <p:ph sz="half" idx="1"/>
          </p:nvPr>
        </p:nvSpPr>
        <p:spPr/>
        <p:txBody>
          <a:bodyPr>
            <a:normAutofit fontScale="92500"/>
          </a:bodyPr>
          <a:lstStyle/>
          <a:p>
            <a:r>
              <a:rPr lang="en-US" sz="2400" dirty="0">
                <a:cs typeface="Arial" panose="020B0604020202020204" pitchFamily="34" charset="0"/>
              </a:rPr>
              <a:t>PCCs continuously feed call data into the National Poison Data System (NPDS)</a:t>
            </a:r>
            <a:r>
              <a:rPr lang="en-US" sz="2400" spc="-150" dirty="0">
                <a:cs typeface="Arial" panose="020B0604020202020204" pitchFamily="34" charset="0"/>
              </a:rPr>
              <a:t>— </a:t>
            </a:r>
            <a:r>
              <a:rPr lang="en-US" sz="2400" dirty="0">
                <a:cs typeface="Arial" panose="020B0604020202020204" pitchFamily="34" charset="0"/>
              </a:rPr>
              <a:t>the only near real-time comprehensive poisoning surveillance database in the U.S.</a:t>
            </a:r>
          </a:p>
          <a:p>
            <a:r>
              <a:rPr lang="en-US" sz="2400" dirty="0"/>
              <a:t>Each year, poison centers manage approximately 3 million cases  -- one every 11 seconds.</a:t>
            </a:r>
          </a:p>
          <a:p>
            <a:r>
              <a:rPr lang="en-US" sz="2400" dirty="0"/>
              <a:t>57% of human exposures involve pharmaceuticals. Other exposures include household products, plants, mushrooms, pesticides, animal bites and stings, carbon monoxide, and many other substances.</a:t>
            </a:r>
          </a:p>
        </p:txBody>
      </p:sp>
      <p:sp>
        <p:nvSpPr>
          <p:cNvPr id="7" name="Content Placeholder 6"/>
          <p:cNvSpPr>
            <a:spLocks noGrp="1"/>
          </p:cNvSpPr>
          <p:nvPr>
            <p:ph sz="half" idx="2"/>
          </p:nvPr>
        </p:nvSpPr>
        <p:spPr/>
        <p:txBody>
          <a:bodyPr>
            <a:normAutofit/>
          </a:bodyPr>
          <a:lstStyle/>
          <a:p>
            <a:endParaRPr lang="en-US"/>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45466" y="3365408"/>
            <a:ext cx="2930144" cy="2450951"/>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2" descr="T:\LOGOS, PHOTOS, IMAGES\Photos\Poison Center Photos\Jacksonville\DSCF12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368" t="5659" r="5891" b="8909"/>
          <a:stretch/>
        </p:blipFill>
        <p:spPr bwMode="auto">
          <a:xfrm>
            <a:off x="6452339" y="1709928"/>
            <a:ext cx="2954624" cy="252797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47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A3BDDD"/>
                                      </p:to>
                                    </p:animClr>
                                  </p:sub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A3B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133600" y="762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endParaRPr lang="en-US" altLang="en-US" sz="2800" b="1" spc="-150" dirty="0">
              <a:latin typeface="Verdana" pitchFamily="34" charset="0"/>
              <a:ea typeface="Verdana" pitchFamily="34" charset="0"/>
              <a:cs typeface="Verdana" pitchFamily="34" charset="0"/>
            </a:endParaRPr>
          </a:p>
        </p:txBody>
      </p:sp>
      <p:sp>
        <p:nvSpPr>
          <p:cNvPr id="3" name="Content Placeholder 2"/>
          <p:cNvSpPr txBox="1">
            <a:spLocks/>
          </p:cNvSpPr>
          <p:nvPr/>
        </p:nvSpPr>
        <p:spPr bwMode="auto">
          <a:xfrm>
            <a:off x="1981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eaLnBrk="1" hangingPunct="1">
              <a:defRPr/>
            </a:pPr>
            <a:endParaRPr lang="en-US" altLang="en-US" sz="2400" dirty="0">
              <a:solidFill>
                <a:sysClr val="windowText" lastClr="000000"/>
              </a:solidFill>
              <a:latin typeface="Calibri"/>
            </a:endParaRPr>
          </a:p>
          <a:p>
            <a:pPr defTabSz="914400" eaLnBrk="1" hangingPunct="1">
              <a:defRPr/>
            </a:pPr>
            <a:endParaRPr lang="en-US" altLang="en-US" sz="2400" dirty="0">
              <a:solidFill>
                <a:sysClr val="windowText" lastClr="000000"/>
              </a:solidFill>
              <a:latin typeface="Calibri"/>
            </a:endParaRPr>
          </a:p>
        </p:txBody>
      </p:sp>
      <p:sp>
        <p:nvSpPr>
          <p:cNvPr id="7" name="Title 6"/>
          <p:cNvSpPr>
            <a:spLocks noGrp="1"/>
          </p:cNvSpPr>
          <p:nvPr>
            <p:ph type="title"/>
          </p:nvPr>
        </p:nvSpPr>
        <p:spPr/>
        <p:txBody>
          <a:bodyPr>
            <a:normAutofit/>
          </a:bodyPr>
          <a:lstStyle/>
          <a:p>
            <a:r>
              <a:rPr lang="en-US" dirty="0"/>
              <a:t>Value of Poison Centers: National Poison Data System (NPDS)</a:t>
            </a:r>
          </a:p>
        </p:txBody>
      </p:sp>
      <p:sp>
        <p:nvSpPr>
          <p:cNvPr id="11" name="Content Placeholder 10"/>
          <p:cNvSpPr>
            <a:spLocks noGrp="1"/>
          </p:cNvSpPr>
          <p:nvPr>
            <p:ph idx="1"/>
          </p:nvPr>
        </p:nvSpPr>
        <p:spPr/>
        <p:txBody>
          <a:bodyPr/>
          <a:lstStyle/>
          <a:p>
            <a:pPr lvl="0"/>
            <a:r>
              <a:rPr lang="en-US" altLang="en-US" dirty="0"/>
              <a:t>NPDS as a nationwide repository of info/exposure data </a:t>
            </a:r>
          </a:p>
          <a:p>
            <a:pPr lvl="1"/>
            <a:r>
              <a:rPr lang="en-US" altLang="en-US" dirty="0"/>
              <a:t>The only near real-time comprehensive poisoning surveillance database in the U.S. </a:t>
            </a:r>
          </a:p>
          <a:p>
            <a:pPr lvl="1"/>
            <a:r>
              <a:rPr lang="en-US" altLang="en-US" dirty="0"/>
              <a:t>Standardized, systematic, defined data fields</a:t>
            </a:r>
          </a:p>
          <a:p>
            <a:pPr lvl="1"/>
            <a:r>
              <a:rPr lang="en-US" dirty="0"/>
              <a:t>Data automatically uploaded in near-real time (avg. every 8 min.)</a:t>
            </a:r>
          </a:p>
          <a:p>
            <a:pPr lvl="1"/>
            <a:r>
              <a:rPr lang="en-US" dirty="0"/>
              <a:t>Product-specific identifiers used </a:t>
            </a:r>
          </a:p>
          <a:p>
            <a:pPr lvl="2"/>
            <a:r>
              <a:rPr lang="en-US" altLang="en-US" dirty="0"/>
              <a:t>420,000+ products with product identifiers (product name, strength, dosage form, manufacturer</a:t>
            </a:r>
          </a:p>
          <a:p>
            <a:pPr lvl="1"/>
            <a:r>
              <a:rPr lang="en-US" dirty="0"/>
              <a:t>Geocoded data (caller location as granular as 5-digit ZIP code)</a:t>
            </a:r>
          </a:p>
          <a:p>
            <a:pPr lvl="1"/>
            <a:r>
              <a:rPr lang="en-US" dirty="0"/>
              <a:t>Captures information calls and exposure events</a:t>
            </a:r>
          </a:p>
          <a:p>
            <a:pPr lvl="1"/>
            <a:endParaRPr lang="en-US" dirty="0"/>
          </a:p>
          <a:p>
            <a:pPr lvl="1"/>
            <a:r>
              <a:rPr lang="en-US" dirty="0"/>
              <a:t>*Data collection began in 1983, providing &gt;30 years of data and more than 60 million exposure case records</a:t>
            </a:r>
            <a:r>
              <a:rPr lang="en-US" altLang="en-US" dirty="0"/>
              <a:t> </a:t>
            </a:r>
          </a:p>
        </p:txBody>
      </p:sp>
    </p:spTree>
    <p:extLst>
      <p:ext uri="{BB962C8B-B14F-4D97-AF65-F5344CB8AC3E}">
        <p14:creationId xmlns:p14="http://schemas.microsoft.com/office/powerpoint/2010/main" val="137680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Number of Suspected Suicides Reported to PCCs By Age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9973376"/>
              </p:ext>
            </p:extLst>
          </p:nvPr>
        </p:nvGraphicFramePr>
        <p:xfrm>
          <a:off x="427038" y="2057400"/>
          <a:ext cx="11268076" cy="4537364"/>
        </p:xfrm>
        <a:graphic>
          <a:graphicData uri="http://schemas.openxmlformats.org/drawingml/2006/table">
            <a:tbl>
              <a:tblPr/>
              <a:tblGrid>
                <a:gridCol w="2131796">
                  <a:extLst>
                    <a:ext uri="{9D8B030D-6E8A-4147-A177-3AD203B41FA5}">
                      <a16:colId xmlns:a16="http://schemas.microsoft.com/office/drawing/2014/main" val="3005136471"/>
                    </a:ext>
                  </a:extLst>
                </a:gridCol>
                <a:gridCol w="1827256">
                  <a:extLst>
                    <a:ext uri="{9D8B030D-6E8A-4147-A177-3AD203B41FA5}">
                      <a16:colId xmlns:a16="http://schemas.microsoft.com/office/drawing/2014/main" val="4112252516"/>
                    </a:ext>
                  </a:extLst>
                </a:gridCol>
                <a:gridCol w="1827256">
                  <a:extLst>
                    <a:ext uri="{9D8B030D-6E8A-4147-A177-3AD203B41FA5}">
                      <a16:colId xmlns:a16="http://schemas.microsoft.com/office/drawing/2014/main" val="3791783971"/>
                    </a:ext>
                  </a:extLst>
                </a:gridCol>
                <a:gridCol w="1827256">
                  <a:extLst>
                    <a:ext uri="{9D8B030D-6E8A-4147-A177-3AD203B41FA5}">
                      <a16:colId xmlns:a16="http://schemas.microsoft.com/office/drawing/2014/main" val="3869946608"/>
                    </a:ext>
                  </a:extLst>
                </a:gridCol>
                <a:gridCol w="1827256">
                  <a:extLst>
                    <a:ext uri="{9D8B030D-6E8A-4147-A177-3AD203B41FA5}">
                      <a16:colId xmlns:a16="http://schemas.microsoft.com/office/drawing/2014/main" val="2070063067"/>
                    </a:ext>
                  </a:extLst>
                </a:gridCol>
                <a:gridCol w="1827256">
                  <a:extLst>
                    <a:ext uri="{9D8B030D-6E8A-4147-A177-3AD203B41FA5}">
                      <a16:colId xmlns:a16="http://schemas.microsoft.com/office/drawing/2014/main" val="2312927911"/>
                    </a:ext>
                  </a:extLst>
                </a:gridCol>
              </a:tblGrid>
              <a:tr h="349028">
                <a:tc>
                  <a:txBody>
                    <a:bodyPr/>
                    <a:lstStyle/>
                    <a:p>
                      <a:pPr algn="ctr" fontAlgn="ctr"/>
                      <a:r>
                        <a:rPr lang="en-US" sz="1700" b="1" i="0" u="none" strike="noStrike" dirty="0">
                          <a:solidFill>
                            <a:srgbClr val="FFFFFF"/>
                          </a:solidFill>
                          <a:effectLst/>
                          <a:latin typeface="Calibri" panose="020F0502020204030204" pitchFamily="34" charset="0"/>
                        </a:rPr>
                        <a:t>Age Group</a:t>
                      </a:r>
                    </a:p>
                  </a:txBody>
                  <a:tcPr marL="15242" marR="15242" marT="11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700" b="1" i="0" u="none" strike="noStrike">
                          <a:solidFill>
                            <a:srgbClr val="FFFFFF"/>
                          </a:solidFill>
                          <a:effectLst/>
                          <a:latin typeface="Calibri" panose="020F0502020204030204" pitchFamily="34" charset="0"/>
                        </a:rPr>
                        <a:t>2012</a:t>
                      </a:r>
                    </a:p>
                  </a:txBody>
                  <a:tcPr marL="15242" marR="15242" marT="11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700" b="1" i="0" u="none" strike="noStrike">
                          <a:solidFill>
                            <a:srgbClr val="FFFFFF"/>
                          </a:solidFill>
                          <a:effectLst/>
                          <a:latin typeface="Calibri" panose="020F0502020204030204" pitchFamily="34" charset="0"/>
                        </a:rPr>
                        <a:t>2013</a:t>
                      </a:r>
                    </a:p>
                  </a:txBody>
                  <a:tcPr marL="15242" marR="15242" marT="11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700" b="1" i="0" u="none" strike="noStrike">
                          <a:solidFill>
                            <a:srgbClr val="FFFFFF"/>
                          </a:solidFill>
                          <a:effectLst/>
                          <a:latin typeface="Calibri" panose="020F0502020204030204" pitchFamily="34" charset="0"/>
                        </a:rPr>
                        <a:t>2014</a:t>
                      </a:r>
                    </a:p>
                  </a:txBody>
                  <a:tcPr marL="15242" marR="15242" marT="11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700" b="1" i="0" u="none" strike="noStrike">
                          <a:solidFill>
                            <a:srgbClr val="FFFFFF"/>
                          </a:solidFill>
                          <a:effectLst/>
                          <a:latin typeface="Calibri" panose="020F0502020204030204" pitchFamily="34" charset="0"/>
                        </a:rPr>
                        <a:t>2015</a:t>
                      </a:r>
                    </a:p>
                  </a:txBody>
                  <a:tcPr marL="15242" marR="15242" marT="11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700" b="1" i="0" u="none" strike="noStrike">
                          <a:solidFill>
                            <a:srgbClr val="FFFFFF"/>
                          </a:solidFill>
                          <a:effectLst/>
                          <a:latin typeface="Calibri" panose="020F0502020204030204" pitchFamily="34" charset="0"/>
                        </a:rPr>
                        <a:t>2016</a:t>
                      </a:r>
                    </a:p>
                  </a:txBody>
                  <a:tcPr marL="15242" marR="15242" marT="11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567265988"/>
                  </a:ext>
                </a:extLst>
              </a:tr>
              <a:tr h="349028">
                <a:tc>
                  <a:txBody>
                    <a:bodyPr/>
                    <a:lstStyle/>
                    <a:p>
                      <a:pPr algn="l" fontAlgn="b"/>
                      <a:r>
                        <a:rPr lang="en-US" sz="1700" b="1" i="0" u="none" strike="noStrike">
                          <a:solidFill>
                            <a:srgbClr val="C00000"/>
                          </a:solidFill>
                          <a:effectLst/>
                          <a:latin typeface="Calibri" panose="020F0502020204030204" pitchFamily="34" charset="0"/>
                        </a:rPr>
                        <a:t>&lt; = 5 years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137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167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39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8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12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442545"/>
                  </a:ext>
                </a:extLst>
              </a:tr>
              <a:tr h="349028">
                <a:tc>
                  <a:txBody>
                    <a:bodyPr/>
                    <a:lstStyle/>
                    <a:p>
                      <a:pPr algn="l" fontAlgn="b"/>
                      <a:r>
                        <a:rPr lang="en-US" sz="1700" b="1" i="0" u="none" strike="noStrike">
                          <a:solidFill>
                            <a:srgbClr val="C00000"/>
                          </a:solidFill>
                          <a:effectLst/>
                          <a:latin typeface="Calibri" panose="020F0502020204030204" pitchFamily="34" charset="0"/>
                        </a:rPr>
                        <a:t>6-12 years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1,892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2,465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2,998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3,311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3,674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48190"/>
                  </a:ext>
                </a:extLst>
              </a:tr>
              <a:tr h="349028">
                <a:tc>
                  <a:txBody>
                    <a:bodyPr/>
                    <a:lstStyle/>
                    <a:p>
                      <a:pPr algn="l" fontAlgn="b"/>
                      <a:r>
                        <a:rPr lang="en-US" sz="1700" b="1" i="0" u="none" strike="noStrike">
                          <a:solidFill>
                            <a:srgbClr val="C00000"/>
                          </a:solidFill>
                          <a:effectLst/>
                          <a:latin typeface="Calibri" panose="020F0502020204030204" pitchFamily="34" charset="0"/>
                        </a:rPr>
                        <a:t>13-19 years</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51,033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56,844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65,149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71,868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76,495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664764"/>
                  </a:ext>
                </a:extLst>
              </a:tr>
              <a:tr h="349028">
                <a:tc>
                  <a:txBody>
                    <a:bodyPr/>
                    <a:lstStyle/>
                    <a:p>
                      <a:pPr algn="l" fontAlgn="b"/>
                      <a:r>
                        <a:rPr lang="en-US" sz="1700" b="1" i="0" u="none" strike="noStrike">
                          <a:solidFill>
                            <a:srgbClr val="C00000"/>
                          </a:solidFill>
                          <a:effectLst/>
                          <a:latin typeface="Calibri" panose="020F0502020204030204" pitchFamily="34" charset="0"/>
                        </a:rPr>
                        <a:t>20-29 years</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53,620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51,958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52,703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55,117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58,060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800526"/>
                  </a:ext>
                </a:extLst>
              </a:tr>
              <a:tr h="349028">
                <a:tc>
                  <a:txBody>
                    <a:bodyPr/>
                    <a:lstStyle/>
                    <a:p>
                      <a:pPr algn="l" fontAlgn="b"/>
                      <a:r>
                        <a:rPr lang="en-US" sz="1700" b="1" i="0" u="none" strike="noStrike">
                          <a:solidFill>
                            <a:srgbClr val="C00000"/>
                          </a:solidFill>
                          <a:effectLst/>
                          <a:latin typeface="Calibri" panose="020F0502020204030204" pitchFamily="34" charset="0"/>
                        </a:rPr>
                        <a:t>30-39 years</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40,032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39,587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40,100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41,034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41,907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910322"/>
                  </a:ext>
                </a:extLst>
              </a:tr>
              <a:tr h="349028">
                <a:tc>
                  <a:txBody>
                    <a:bodyPr/>
                    <a:lstStyle/>
                    <a:p>
                      <a:pPr algn="l" fontAlgn="b"/>
                      <a:r>
                        <a:rPr lang="en-US" sz="1700" b="1" i="0" u="none" strike="noStrike">
                          <a:solidFill>
                            <a:srgbClr val="C00000"/>
                          </a:solidFill>
                          <a:effectLst/>
                          <a:latin typeface="Calibri" panose="020F0502020204030204" pitchFamily="34" charset="0"/>
                        </a:rPr>
                        <a:t>40-49 years</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37,120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35,912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35,667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35,345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35,008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548213"/>
                  </a:ext>
                </a:extLst>
              </a:tr>
              <a:tr h="349028">
                <a:tc>
                  <a:txBody>
                    <a:bodyPr/>
                    <a:lstStyle/>
                    <a:p>
                      <a:pPr algn="l" fontAlgn="b"/>
                      <a:r>
                        <a:rPr lang="en-US" sz="1700" b="1" i="0" u="none" strike="noStrike">
                          <a:solidFill>
                            <a:srgbClr val="C00000"/>
                          </a:solidFill>
                          <a:effectLst/>
                          <a:latin typeface="Calibri" panose="020F0502020204030204" pitchFamily="34" charset="0"/>
                        </a:rPr>
                        <a:t>50-59 years</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24,082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25,126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26,395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27,105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27,648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056884"/>
                  </a:ext>
                </a:extLst>
              </a:tr>
              <a:tr h="349028">
                <a:tc>
                  <a:txBody>
                    <a:bodyPr/>
                    <a:lstStyle/>
                    <a:p>
                      <a:pPr algn="l" fontAlgn="b"/>
                      <a:r>
                        <a:rPr lang="en-US" sz="1700" b="1" i="0" u="none" strike="noStrike">
                          <a:solidFill>
                            <a:srgbClr val="C00000"/>
                          </a:solidFill>
                          <a:effectLst/>
                          <a:latin typeface="Calibri" panose="020F0502020204030204" pitchFamily="34" charset="0"/>
                        </a:rPr>
                        <a:t>60-69 years</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7,466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8,127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8,940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9,594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10,523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400412"/>
                  </a:ext>
                </a:extLst>
              </a:tr>
              <a:tr h="349028">
                <a:tc>
                  <a:txBody>
                    <a:bodyPr/>
                    <a:lstStyle/>
                    <a:p>
                      <a:pPr algn="l" fontAlgn="b"/>
                      <a:r>
                        <a:rPr lang="en-US" sz="1700" b="1" i="0" u="none" strike="noStrike">
                          <a:solidFill>
                            <a:srgbClr val="C00000"/>
                          </a:solidFill>
                          <a:effectLst/>
                          <a:latin typeface="Calibri" panose="020F0502020204030204" pitchFamily="34" charset="0"/>
                        </a:rPr>
                        <a:t>70-79 years</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2,104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2,363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2,568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2,722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3,055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838604"/>
                  </a:ext>
                </a:extLst>
              </a:tr>
              <a:tr h="349028">
                <a:tc>
                  <a:txBody>
                    <a:bodyPr/>
                    <a:lstStyle/>
                    <a:p>
                      <a:pPr algn="l" fontAlgn="b"/>
                      <a:r>
                        <a:rPr lang="en-US" sz="1700" b="1" i="0" u="none" strike="noStrike">
                          <a:solidFill>
                            <a:srgbClr val="C00000"/>
                          </a:solidFill>
                          <a:effectLst/>
                          <a:latin typeface="Calibri" panose="020F0502020204030204" pitchFamily="34" charset="0"/>
                        </a:rPr>
                        <a:t>&gt;= 80 years</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1,012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1,087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1,133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1,157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1,224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192539"/>
                  </a:ext>
                </a:extLst>
              </a:tr>
              <a:tr h="349028">
                <a:tc>
                  <a:txBody>
                    <a:bodyPr/>
                    <a:lstStyle/>
                    <a:p>
                      <a:pPr algn="l" fontAlgn="b"/>
                      <a:r>
                        <a:rPr lang="en-US" sz="1700" b="1" i="0" u="none" strike="noStrike">
                          <a:solidFill>
                            <a:srgbClr val="C00000"/>
                          </a:solidFill>
                          <a:effectLst/>
                          <a:latin typeface="Calibri" panose="020F0502020204030204" pitchFamily="34" charset="0"/>
                        </a:rPr>
                        <a:t>Unknown Age</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7,594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6,444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6,111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5,698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5,255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603399"/>
                  </a:ext>
                </a:extLst>
              </a:tr>
              <a:tr h="349028">
                <a:tc>
                  <a:txBody>
                    <a:bodyPr/>
                    <a:lstStyle/>
                    <a:p>
                      <a:pPr algn="l" fontAlgn="b"/>
                      <a:r>
                        <a:rPr lang="en-US" sz="1700" b="1" i="0" u="none" strike="noStrike">
                          <a:solidFill>
                            <a:srgbClr val="C00000"/>
                          </a:solidFill>
                          <a:effectLst/>
                          <a:latin typeface="Calibri" panose="020F0502020204030204" pitchFamily="34" charset="0"/>
                        </a:rPr>
                        <a:t>Total:</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226,092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230,080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241,803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effectLst/>
                          <a:latin typeface="Calibri" panose="020F0502020204030204" pitchFamily="34" charset="0"/>
                        </a:rPr>
                        <a:t>       252,959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dirty="0">
                          <a:effectLst/>
                          <a:latin typeface="Calibri" panose="020F0502020204030204" pitchFamily="34" charset="0"/>
                        </a:rPr>
                        <a:t>       262,861 </a:t>
                      </a:r>
                    </a:p>
                  </a:txBody>
                  <a:tcPr marL="15242" marR="15242" marT="11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978889"/>
                  </a:ext>
                </a:extLst>
              </a:tr>
            </a:tbl>
          </a:graphicData>
        </a:graphic>
      </p:graphicFrame>
    </p:spTree>
    <p:extLst>
      <p:ext uri="{BB962C8B-B14F-4D97-AF65-F5344CB8AC3E}">
        <p14:creationId xmlns:p14="http://schemas.microsoft.com/office/powerpoint/2010/main" val="18024561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1565</TotalTime>
  <Words>1987</Words>
  <Application>Microsoft Office PowerPoint</Application>
  <PresentationFormat>Widescreen</PresentationFormat>
  <Paragraphs>332</Paragraphs>
  <Slides>21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Corbel</vt:lpstr>
      <vt:lpstr>Verdana</vt:lpstr>
      <vt:lpstr>Wingdings</vt:lpstr>
      <vt:lpstr>Basis</vt:lpstr>
      <vt:lpstr>Poison Control, Suicide Prevention, &amp; Military Outreach</vt:lpstr>
      <vt:lpstr>About AAPCC</vt:lpstr>
      <vt:lpstr>Poisoning is the #1 Cause of Injury Death in the U.S. </vt:lpstr>
      <vt:lpstr>About Poison Control Centers</vt:lpstr>
      <vt:lpstr>Who Calls Poison Control Centers?</vt:lpstr>
      <vt:lpstr>Value of Poison Control Centers: Healthcare System Cost Savings</vt:lpstr>
      <vt:lpstr>About Poison Control Centers’ Cases and Data</vt:lpstr>
      <vt:lpstr>Value of Poison Centers: National Poison Data System (NPDS)</vt:lpstr>
      <vt:lpstr>Total Number of Suspected Suicides Reported to PCCs By Age </vt:lpstr>
      <vt:lpstr>Total # of Suspected Suicide Cases Reported to PCCs, By Gender (2012-2016)</vt:lpstr>
      <vt:lpstr>2016 Top Suspected Suicide Exposure Substances </vt:lpstr>
      <vt:lpstr>Suspected Suicide By Medical Outcome</vt:lpstr>
      <vt:lpstr>Intersections of Suicide, the Military, and Poison Control Centers</vt:lpstr>
      <vt:lpstr>AAPCC Developing a Comprehensive Military Outreach Strategy</vt:lpstr>
      <vt:lpstr>How can military families and active duty members benefit from Poison Centers?</vt:lpstr>
      <vt:lpstr>How can AAPCC reach military families and active duty members?</vt:lpstr>
      <vt:lpstr>How can veterans benefit from Poison Control Centers?</vt:lpstr>
      <vt:lpstr>How can veterans benefit from Poison Control Centers?</vt:lpstr>
      <vt:lpstr>How can AAPCC reach veterans?</vt:lpstr>
      <vt:lpstr>Questions, comments, or suggestions?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Osterthaler</dc:creator>
  <cp:lastModifiedBy>Marina Spenner</cp:lastModifiedBy>
  <cp:revision>215</cp:revision>
  <cp:lastPrinted>2017-07-27T18:38:19Z</cp:lastPrinted>
  <dcterms:created xsi:type="dcterms:W3CDTF">2016-07-29T16:46:38Z</dcterms:created>
  <dcterms:modified xsi:type="dcterms:W3CDTF">2017-08-09T19:47:34Z</dcterms:modified>
</cp:coreProperties>
</file>