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346" r:id="rId3"/>
    <p:sldId id="350" r:id="rId4"/>
    <p:sldId id="375" r:id="rId5"/>
    <p:sldId id="373" r:id="rId6"/>
    <p:sldId id="333" r:id="rId7"/>
    <p:sldId id="354" r:id="rId8"/>
    <p:sldId id="355" r:id="rId9"/>
    <p:sldId id="381" r:id="rId10"/>
    <p:sldId id="366" r:id="rId11"/>
    <p:sldId id="364" r:id="rId12"/>
    <p:sldId id="365" r:id="rId13"/>
    <p:sldId id="316" r:id="rId14"/>
    <p:sldId id="384" r:id="rId15"/>
    <p:sldId id="3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FF4"/>
    <a:srgbClr val="292A3B"/>
    <a:srgbClr val="0A248D"/>
    <a:srgbClr val="323A61"/>
    <a:srgbClr val="3F63E5"/>
    <a:srgbClr val="CFCFCF"/>
    <a:srgbClr val="C2C2C2"/>
    <a:srgbClr val="3D3D3D"/>
    <a:srgbClr val="D7D7D7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4660"/>
  </p:normalViewPr>
  <p:slideViewPr>
    <p:cSldViewPr>
      <p:cViewPr varScale="1">
        <p:scale>
          <a:sx n="96" d="100"/>
          <a:sy n="96" d="100"/>
        </p:scale>
        <p:origin x="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C65D-4A3B-284F-80AA-6BB0377DB50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57797-77AD-B145-8630-1BCBE5B2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7797-77AD-B145-8630-1BCBE5B21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4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had someone to call</a:t>
            </a:r>
          </a:p>
          <a:p>
            <a:r>
              <a:rPr lang="en-US" dirty="0"/>
              <a:t>65% looked</a:t>
            </a:r>
            <a:r>
              <a:rPr lang="en-US" baseline="0" dirty="0"/>
              <a:t> at plan at least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AB656-ABA9-0B4D-910B-CED12D44F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9A3C-56EA-A84F-AA56-3B211F33F7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1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57797-77AD-B145-8630-1BCBE5B219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D3D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9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C2C2"/>
            </a:gs>
            <a:gs pos="39000">
              <a:srgbClr val="CFCFCF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022A-D7EE-45C2-ABD5-64083650B61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BA7-DF5B-40AA-82C5-83C478500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4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1450"/>
            <a:ext cx="7543800" cy="24003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“Project Life Force” </a:t>
            </a:r>
            <a:br>
              <a:rPr lang="en-US" sz="4000" b="1" dirty="0"/>
            </a:br>
            <a:r>
              <a:rPr lang="en-US" sz="4000" b="1" dirty="0"/>
              <a:t>Suicide Safety Planning Group Intervention for </a:t>
            </a:r>
            <a:br>
              <a:rPr lang="en-US" sz="4000" b="1" dirty="0"/>
            </a:br>
            <a:r>
              <a:rPr lang="en-US" sz="4000" b="1" dirty="0"/>
              <a:t>High Risk Suicidal Veterans</a:t>
            </a:r>
            <a:br>
              <a:rPr lang="en-US" sz="4000" b="1" dirty="0"/>
            </a:br>
            <a:br>
              <a:rPr lang="en-US" sz="4000" i="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4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743200"/>
            <a:ext cx="5486400" cy="24003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</a:rPr>
              <a:t>Marianne Goodman, M.D.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</a:rPr>
              <a:t>James J. Peters VAMC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</a:rPr>
              <a:t>VISN 2S MIRECC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DoD</a:t>
            </a:r>
            <a:r>
              <a:rPr lang="en-US" sz="2800" b="1" dirty="0">
                <a:solidFill>
                  <a:srgbClr val="000000"/>
                </a:solidFill>
              </a:rPr>
              <a:t>/VA Conference– August 2017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Screen shot 2015-09-03 at 1.1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49"/>
            <a:ext cx="2344371" cy="23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0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Qualitative Feedback on PLF-I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394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Hope/Improved Depressive and Suicidal Feelings</a:t>
            </a:r>
            <a:endParaRPr lang="en-US" dirty="0"/>
          </a:p>
          <a:p>
            <a:r>
              <a:rPr lang="en-US" dirty="0"/>
              <a:t>-“I wake up wanting to live now.” (004)</a:t>
            </a:r>
          </a:p>
          <a:p>
            <a:r>
              <a:rPr lang="en-US" dirty="0"/>
              <a:t>-“Hanging up my safety plan and making it visible was reinforced in PLF. Seeing it daily is a positive reminder that help is out there.” (005)</a:t>
            </a:r>
          </a:p>
          <a:p>
            <a:r>
              <a:rPr lang="en-US" dirty="0"/>
              <a:t>-“PLF has had profound effects on my will to live, the most in the past 4 years. I now have a reason to get out of bed in the morning and can last through the week until the next PLF meeting.” (013) </a:t>
            </a:r>
          </a:p>
        </p:txBody>
      </p:sp>
    </p:spTree>
    <p:extLst>
      <p:ext uri="{BB962C8B-B14F-4D97-AF65-F5344CB8AC3E}">
        <p14:creationId xmlns:p14="http://schemas.microsoft.com/office/powerpoint/2010/main" val="207267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Qualitative Feedback on PLF-II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37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b="1" dirty="0"/>
              <a:t>Increased Connection &amp; Sense of Belongingness</a:t>
            </a:r>
            <a:r>
              <a:rPr lang="en-US" sz="5100" dirty="0"/>
              <a:t>/</a:t>
            </a:r>
            <a:r>
              <a:rPr lang="en-US" sz="5100" b="1" dirty="0"/>
              <a:t>Lessened Loneliness </a:t>
            </a:r>
            <a:endParaRPr lang="en-US" sz="5100" dirty="0"/>
          </a:p>
          <a:p>
            <a:r>
              <a:rPr lang="en-US" sz="4200" dirty="0"/>
              <a:t>-“It was most helpful to hear other veteran’s stories, feedback and perspectives. It made me realize I was not the only one struggling with this.” (001,007)</a:t>
            </a:r>
          </a:p>
          <a:p>
            <a:r>
              <a:rPr lang="en-US" sz="4200" dirty="0"/>
              <a:t>-“The program led me to call friends I haven’t spoken to in a while and become more open to starting new friendships, especially with other group members.” (015)</a:t>
            </a:r>
          </a:p>
          <a:p>
            <a:r>
              <a:rPr lang="en-US" sz="4200" dirty="0"/>
              <a:t>-“I got to listen to the stories of my brothers. It opened up sympathy and empathy in my heart because I could relate so much. I thought I was a misfit even though you hear about people struggling with suicide. To actually connect with my brothers in this fight was powerful. It’s another battle we are facing.” (011)</a:t>
            </a:r>
          </a:p>
          <a:p>
            <a:r>
              <a:rPr lang="en-US" sz="4200" dirty="0"/>
              <a:t>-“The group helped me get over my embarrassment of struggling with mental illness” (04) </a:t>
            </a:r>
          </a:p>
          <a:p>
            <a:r>
              <a:rPr lang="en-US" sz="4200" dirty="0"/>
              <a:t>‘came out’ to some of my family members as having these struggles as a result of talking with the group members.” (008) </a:t>
            </a:r>
          </a:p>
        </p:txBody>
      </p:sp>
    </p:spTree>
    <p:extLst>
      <p:ext uri="{BB962C8B-B14F-4D97-AF65-F5344CB8AC3E}">
        <p14:creationId xmlns:p14="http://schemas.microsoft.com/office/powerpoint/2010/main" val="8743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Qualitative Feedback on PLF-III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153400" cy="33908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More Effective Use of Safety Plan</a:t>
            </a:r>
          </a:p>
          <a:p>
            <a:r>
              <a:rPr lang="en-US" dirty="0"/>
              <a:t>-“I learned about the Crisis Line, and used the text feature.” (001,002)</a:t>
            </a:r>
          </a:p>
          <a:p>
            <a:pPr lvl="0"/>
            <a:r>
              <a:rPr lang="en-US" dirty="0"/>
              <a:t>-“Virtual hope box app was a favorite.” (002, 004, 011) </a:t>
            </a:r>
          </a:p>
          <a:p>
            <a:pPr lvl="0"/>
            <a:r>
              <a:rPr lang="en-US" dirty="0"/>
              <a:t>-“Going through each step in depth makes it a living document, instead of just filling it out on the fly and never using it. Knowing warning signs, when a bad feeling was coming and knowing which distractions are available to get me through, that was huge.” (002)</a:t>
            </a:r>
          </a:p>
          <a:p>
            <a:pPr lvl="0"/>
            <a:r>
              <a:rPr lang="en-US" dirty="0"/>
              <a:t>-“I put the safety plan on my phone.“ (004)</a:t>
            </a:r>
          </a:p>
          <a:p>
            <a:r>
              <a:rPr lang="en-US" dirty="0"/>
              <a:t>-“Actually calling people on my plan.” (015, 016, 018) </a:t>
            </a:r>
          </a:p>
        </p:txBody>
      </p:sp>
    </p:spTree>
    <p:extLst>
      <p:ext uri="{BB962C8B-B14F-4D97-AF65-F5344CB8AC3E}">
        <p14:creationId xmlns:p14="http://schemas.microsoft.com/office/powerpoint/2010/main" val="271936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Pre/post PLF Suicidal Ideation scores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292A3B">
                <a:tint val="45000"/>
                <a:satMod val="400000"/>
              </a:srgbClr>
            </a:duotone>
          </a:blip>
          <a:srcRect t="31668" b="31668"/>
          <a:stretch>
            <a:fillRect/>
          </a:stretch>
        </p:blipFill>
        <p:spPr>
          <a:xfrm>
            <a:off x="762000" y="1257301"/>
            <a:ext cx="7620000" cy="3394472"/>
          </a:xfrm>
        </p:spPr>
      </p:pic>
      <p:pic>
        <p:nvPicPr>
          <p:cNvPr id="5" name="Picture 4" descr="Goodman-PLF-graph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1733550"/>
            <a:ext cx="3733800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1276350"/>
            <a:ext cx="22098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 Mean values for CSSRS Ideation score are shown (error bar is SD) for 17 Veterans pre- and post- PLF intervention. A significant decrease in suicidal ideation was observed (paired t=6.469, </a:t>
            </a:r>
            <a:r>
              <a:rPr lang="en-US" dirty="0" err="1"/>
              <a:t>df</a:t>
            </a:r>
            <a:r>
              <a:rPr lang="en-US" dirty="0"/>
              <a:t>=16, p&lt;0.000003).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76350"/>
            <a:ext cx="54864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11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Pre/post PLF Outcome Measures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292A3B">
                <a:tint val="45000"/>
                <a:satMod val="400000"/>
              </a:srgbClr>
            </a:duotone>
          </a:blip>
          <a:srcRect t="31668" b="31668"/>
          <a:stretch>
            <a:fillRect/>
          </a:stretch>
        </p:blipFill>
        <p:spPr>
          <a:xfrm>
            <a:off x="-1" y="895350"/>
            <a:ext cx="9204326" cy="4248150"/>
          </a:xfrm>
        </p:spPr>
      </p:pic>
      <p:pic>
        <p:nvPicPr>
          <p:cNvPr id="6" name="Picture 5" descr="Graph-% chan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71550"/>
            <a:ext cx="7543800" cy="364331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4497169"/>
            <a:ext cx="7543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CSSRS= Columbia Suicide Severity Rating Scale, BDI= Beck Depression Inventory BHS= Beck Hopelessness Scale BSS= Beck Suicide Ideation Scale</a:t>
            </a:r>
          </a:p>
        </p:txBody>
      </p:sp>
    </p:spTree>
    <p:extLst>
      <p:ext uri="{BB962C8B-B14F-4D97-AF65-F5344CB8AC3E}">
        <p14:creationId xmlns:p14="http://schemas.microsoft.com/office/powerpoint/2010/main" val="292217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979"/>
            <a:ext cx="5486400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now finalized</a:t>
            </a:r>
          </a:p>
          <a:p>
            <a:r>
              <a:rPr lang="en-US" dirty="0"/>
              <a:t>Pilot test adherence ratings</a:t>
            </a:r>
          </a:p>
          <a:p>
            <a:r>
              <a:rPr lang="en-US" dirty="0"/>
              <a:t>MERIT grant application for multi-site trial</a:t>
            </a:r>
          </a:p>
        </p:txBody>
      </p:sp>
    </p:spTree>
    <p:extLst>
      <p:ext uri="{BB962C8B-B14F-4D97-AF65-F5344CB8AC3E}">
        <p14:creationId xmlns:p14="http://schemas.microsoft.com/office/powerpoint/2010/main" val="375996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Suicide Safety Planning (SSP)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29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Developed initially by Greg Brown as part of a 10 session CBT treatment for suicide attempters</a:t>
            </a:r>
          </a:p>
          <a:p>
            <a:r>
              <a:rPr lang="en-US" dirty="0"/>
              <a:t>Stanley and Brown adapted for VA use</a:t>
            </a:r>
          </a:p>
          <a:p>
            <a:r>
              <a:rPr lang="en-US" dirty="0"/>
              <a:t>Minimal research on safety plan as “stand alone” intervention</a:t>
            </a:r>
          </a:p>
          <a:p>
            <a:r>
              <a:rPr lang="en-US" dirty="0"/>
              <a:t>Despite this, SSP is considered a “best practice” by the Suicide Prevention Resource Center</a:t>
            </a:r>
          </a:p>
          <a:p>
            <a:pPr marL="525780" indent="-457200"/>
            <a:r>
              <a:rPr lang="en-US" dirty="0"/>
              <a:t>VA now mandates safety plans be constructed for all Veterans admitted for </a:t>
            </a:r>
            <a:r>
              <a:rPr lang="en-US" dirty="0" err="1"/>
              <a:t>suicidality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8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817"/>
            <a:ext cx="8382000" cy="1162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Qualitative Study of SSP use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Kayman</a:t>
            </a:r>
            <a:r>
              <a:rPr lang="en-US" dirty="0">
                <a:solidFill>
                  <a:srgbClr val="000000"/>
                </a:solidFill>
              </a:rPr>
              <a:t> et al.,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4950"/>
            <a:ext cx="7005918" cy="3179488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n-US" sz="5600" b="1" u="sng" dirty="0">
                <a:latin typeface="Cambria"/>
                <a:cs typeface="Cambria"/>
              </a:rPr>
              <a:t>Findings notable for </a:t>
            </a:r>
            <a:r>
              <a:rPr lang="en-US" sz="5600" b="1" dirty="0">
                <a:latin typeface="Cambria"/>
                <a:cs typeface="Cambria"/>
              </a:rPr>
              <a:t>: </a:t>
            </a:r>
          </a:p>
          <a:p>
            <a:r>
              <a:rPr lang="en-US" sz="5600" b="1" dirty="0">
                <a:latin typeface="Cambria"/>
                <a:cs typeface="Cambria"/>
              </a:rPr>
              <a:t>wide range of use (none to several times daily)</a:t>
            </a:r>
          </a:p>
          <a:p>
            <a:r>
              <a:rPr lang="en-US" sz="5600" b="1" dirty="0">
                <a:latin typeface="Cambria"/>
                <a:cs typeface="Cambria"/>
              </a:rPr>
              <a:t>Importance of clinician collaboration</a:t>
            </a:r>
          </a:p>
          <a:p>
            <a:pPr marL="68580" indent="0">
              <a:buNone/>
            </a:pPr>
            <a:r>
              <a:rPr lang="en-US" sz="5600" b="1" u="sng" dirty="0">
                <a:latin typeface="Cambria"/>
                <a:cs typeface="Cambria"/>
              </a:rPr>
              <a:t>Problem</a:t>
            </a:r>
            <a:r>
              <a:rPr lang="en-US" sz="5600" b="1" dirty="0">
                <a:latin typeface="Cambria"/>
                <a:cs typeface="Cambria"/>
              </a:rPr>
              <a:t>s</a:t>
            </a:r>
            <a:r>
              <a:rPr lang="en-US" sz="5600" b="1" u="sng" dirty="0">
                <a:latin typeface="Cambria"/>
                <a:cs typeface="Cambria"/>
              </a:rPr>
              <a:t>/obstacles</a:t>
            </a:r>
            <a:r>
              <a:rPr lang="en-US" sz="5600" b="1" dirty="0">
                <a:latin typeface="Cambria"/>
                <a:cs typeface="Cambria"/>
              </a:rPr>
              <a:t>:</a:t>
            </a:r>
          </a:p>
          <a:p>
            <a:r>
              <a:rPr lang="en-US" sz="5600" b="1" dirty="0">
                <a:latin typeface="Cambria"/>
                <a:cs typeface="Cambria"/>
              </a:rPr>
              <a:t>Lack of social network</a:t>
            </a:r>
          </a:p>
          <a:p>
            <a:r>
              <a:rPr lang="en-US" sz="5600" b="1" dirty="0">
                <a:latin typeface="Cambria"/>
                <a:cs typeface="Cambria"/>
              </a:rPr>
              <a:t>Social withdrawal/depression</a:t>
            </a:r>
          </a:p>
          <a:p>
            <a:r>
              <a:rPr lang="en-US" sz="5600" b="1" dirty="0">
                <a:latin typeface="Cambria"/>
                <a:cs typeface="Cambria"/>
              </a:rPr>
              <a:t>Avoidant style of coping</a:t>
            </a:r>
          </a:p>
          <a:p>
            <a:r>
              <a:rPr lang="en-US" sz="5600" b="1" dirty="0">
                <a:latin typeface="Cambria"/>
                <a:cs typeface="Cambria"/>
              </a:rPr>
              <a:t>Burden too great to carry out plan alone</a:t>
            </a:r>
          </a:p>
          <a:p>
            <a:pPr marL="68580" indent="0">
              <a:buNone/>
            </a:pPr>
            <a:r>
              <a:rPr lang="en-US" sz="5600" b="1" u="sng" dirty="0">
                <a:latin typeface="Cambria"/>
                <a:cs typeface="Cambria"/>
              </a:rPr>
              <a:t>Facilitators of use of the plan:</a:t>
            </a:r>
          </a:p>
          <a:p>
            <a:r>
              <a:rPr lang="en-US" sz="5600" b="1" dirty="0">
                <a:latin typeface="Cambria"/>
                <a:cs typeface="Cambria"/>
              </a:rPr>
              <a:t>Sharing of plan with significant others</a:t>
            </a:r>
          </a:p>
          <a:p>
            <a:r>
              <a:rPr lang="en-US" sz="5600" b="1" dirty="0">
                <a:latin typeface="Cambria"/>
                <a:cs typeface="Cambria"/>
              </a:rPr>
              <a:t>Mobile formats of the plan</a:t>
            </a:r>
          </a:p>
          <a:p>
            <a:r>
              <a:rPr lang="en-US" sz="4800" b="1" dirty="0"/>
              <a:t>Individualize plan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09" y="1047750"/>
            <a:ext cx="867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 Veterans interviewed after SSP construction and 1 month later </a:t>
            </a:r>
          </a:p>
        </p:txBody>
      </p:sp>
      <p:sp>
        <p:nvSpPr>
          <p:cNvPr id="5" name="Frame 4"/>
          <p:cNvSpPr/>
          <p:nvPr/>
        </p:nvSpPr>
        <p:spPr>
          <a:xfrm>
            <a:off x="-228600" y="2032000"/>
            <a:ext cx="5257800" cy="32829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38350"/>
            <a:ext cx="3962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PLF aims to address these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581150"/>
            <a:ext cx="36576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PLF incorporates</a:t>
            </a:r>
            <a:r>
              <a:rPr lang="en-US" dirty="0"/>
              <a:t>:</a:t>
            </a:r>
          </a:p>
          <a:p>
            <a:r>
              <a:rPr lang="en-US" dirty="0"/>
              <a:t>1) teaching of distress tolerance and emotion regulation skills applied to individual steps of the SSP,</a:t>
            </a:r>
          </a:p>
          <a:p>
            <a:r>
              <a:rPr lang="en-US" dirty="0"/>
              <a:t>2) Introduces use of a mobile SSP Application, </a:t>
            </a:r>
          </a:p>
          <a:p>
            <a:r>
              <a:rPr lang="en-US" dirty="0"/>
              <a:t>3) Helps Veterans identify individuals they can call for help, and practice asking for help, </a:t>
            </a:r>
          </a:p>
          <a:p>
            <a:r>
              <a:rPr lang="en-US" dirty="0"/>
              <a:t>4) Aims to development detailed, personalized and meaningful SSPs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1935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Project Life Force Session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581839"/>
              </p:ext>
            </p:extLst>
          </p:nvPr>
        </p:nvGraphicFramePr>
        <p:xfrm>
          <a:off x="914400" y="1085850"/>
          <a:ext cx="7644412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3" imgW="5829300" imgH="4241800" progId="Word.Document.12">
                  <p:embed/>
                </p:oleObj>
              </mc:Choice>
              <mc:Fallback>
                <p:oleObj name="Document" r:id="rId3" imgW="58293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85850"/>
                        <a:ext cx="7644412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91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282"/>
            <a:ext cx="8382000" cy="1938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NY Office of Mental Health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Suicide Safety Plan Mobile App &amp; Virtual Hope Box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29944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29531"/>
            <a:ext cx="6400800" cy="29139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FF88-72D1-7149-8DF7-68D3E14D4C4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4" descr="Screen shot 2014-06-16 at 11.01.30 AM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17" r="-96417"/>
          <a:stretch>
            <a:fillRect/>
          </a:stretch>
        </p:blipFill>
        <p:spPr>
          <a:xfrm>
            <a:off x="4495800" y="1698427"/>
            <a:ext cx="6718300" cy="34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200150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763000" cy="1085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Project Life Force “PLF” = safety planning in a group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9028"/>
            <a:ext cx="8915400" cy="3394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971550"/>
            <a:ext cx="8229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PLF is one of the only </a:t>
            </a:r>
            <a:r>
              <a:rPr lang="en-US" dirty="0" err="1"/>
              <a:t>manualized</a:t>
            </a:r>
            <a:r>
              <a:rPr lang="en-US" dirty="0"/>
              <a:t> outpatient </a:t>
            </a:r>
            <a:r>
              <a:rPr lang="en-US" i="1" dirty="0"/>
              <a:t>group treatments </a:t>
            </a:r>
            <a:r>
              <a:rPr lang="en-US" dirty="0"/>
              <a:t>for suicidal individuals </a:t>
            </a:r>
          </a:p>
          <a:p>
            <a:pPr lvl="1"/>
            <a:endParaRPr lang="en-US" dirty="0"/>
          </a:p>
          <a:p>
            <a:pPr lvl="1"/>
            <a:r>
              <a:rPr lang="en-US" sz="2400" dirty="0"/>
              <a:t>This is surprising given that groups:</a:t>
            </a:r>
          </a:p>
          <a:p>
            <a:pPr lvl="2"/>
            <a:r>
              <a:rPr lang="en-US" sz="2400" dirty="0"/>
              <a:t>1) diminish social isolation and increasing social support, a protective factor against suicide; </a:t>
            </a:r>
          </a:p>
          <a:p>
            <a:pPr lvl="2"/>
            <a:r>
              <a:rPr lang="en-US" sz="2400" dirty="0"/>
              <a:t>2) it’s cost effectiveness and maximizing staff time;</a:t>
            </a:r>
          </a:p>
          <a:p>
            <a:pPr lvl="2"/>
            <a:r>
              <a:rPr lang="en-US" sz="2400" dirty="0"/>
              <a:t>3) the peer movement among those who have experienced suicidal crises is strong and growing; and </a:t>
            </a:r>
          </a:p>
          <a:p>
            <a:pPr lvl="2"/>
            <a:r>
              <a:rPr lang="en-US" sz="2400" dirty="0"/>
              <a:t>4) Veterans and military service members are used to working with a team approach to problems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026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5979"/>
            <a:ext cx="4267200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Study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Test feasibility and tolerability of intervention on 50 Veterans</a:t>
            </a:r>
          </a:p>
          <a:p>
            <a:r>
              <a:rPr lang="en-US" dirty="0"/>
              <a:t>Initial effectiveness in depression, suicidal symptoms, hopelessness and community integration (exploratory)</a:t>
            </a:r>
          </a:p>
          <a:p>
            <a:r>
              <a:rPr lang="en-US" dirty="0"/>
              <a:t>Feedback on each session from patient, and PLF therapist</a:t>
            </a:r>
          </a:p>
          <a:p>
            <a:pPr lvl="1"/>
            <a:r>
              <a:rPr lang="en-US" dirty="0"/>
              <a:t>Plus post-intervention feedback from treating clinician(s)</a:t>
            </a:r>
          </a:p>
        </p:txBody>
      </p:sp>
    </p:spTree>
    <p:extLst>
      <p:ext uri="{BB962C8B-B14F-4D97-AF65-F5344CB8AC3E}">
        <p14:creationId xmlns:p14="http://schemas.microsoft.com/office/powerpoint/2010/main" val="294488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2900"/>
            <a:ext cx="7024744" cy="85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Feasibility Ratings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1" r="907" b="8314"/>
          <a:stretch/>
        </p:blipFill>
        <p:spPr>
          <a:xfrm>
            <a:off x="381000" y="1459707"/>
            <a:ext cx="8331200" cy="2940844"/>
          </a:xfrm>
        </p:spPr>
      </p:pic>
    </p:spTree>
    <p:extLst>
      <p:ext uri="{BB962C8B-B14F-4D97-AF65-F5344CB8AC3E}">
        <p14:creationId xmlns:p14="http://schemas.microsoft.com/office/powerpoint/2010/main" val="261232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52400" y="623418"/>
            <a:ext cx="8763000" cy="45148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28650"/>
            <a:ext cx="2743200" cy="10858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Flow diagram for currently funded PLF Pilot Study January 2016- April 2017 data to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742950"/>
            <a:ext cx="4876800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Assessed for eligibility* and signed consent: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(N= 38)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Veteran recently completed a suicide safety plan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828801"/>
            <a:ext cx="2362200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Pre-Treatment Trial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143250"/>
            <a:ext cx="23622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Begin PLF 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229100"/>
            <a:ext cx="23622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Finish PLF Treatment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428750"/>
            <a:ext cx="43434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Did not meet study criteria (N=1)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Declined to participate (N=2)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Moved out of state or received care outside of JJPVAMC (N=2)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Dropped before baseline assessment (N=6)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Started full time job/school (N=3)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3028950"/>
            <a:ext cx="35814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Drop out after session 1 (N=2)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Drop out after session 3 (N=1)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Drop out after session 6 (N=1)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Still ongoing in treatment (N=3)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4171950"/>
            <a:ext cx="3200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Average # of sessions attended by treatment completers: 9.1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Acceptability rating: 4.7 (out of 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3028950"/>
            <a:ext cx="1905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Started Project Life Force Pilot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N=24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4057650"/>
            <a:ext cx="1905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Completed Project Life Force Pilot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N=17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10000" y="1123950"/>
            <a:ext cx="0" cy="18859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0" y="165735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00" y="325755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0800" y="43434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00600" y="417195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14800" y="3657600"/>
            <a:ext cx="0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00600" y="314325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>
            <a:off x="2667000" y="800100"/>
            <a:ext cx="990600" cy="211455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53400" y="4189393"/>
            <a:ext cx="990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*75% have completed &gt;7.5  of 10 sessions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"/>
            <a:ext cx="586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Clinical Trial Progress to 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383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14142</TotalTime>
  <Words>1110</Words>
  <Application>Microsoft Office PowerPoint</Application>
  <PresentationFormat>On-screen Show (16:9)</PresentationFormat>
  <Paragraphs>105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Lucida Sans</vt:lpstr>
      <vt:lpstr>Wingdings</vt:lpstr>
      <vt:lpstr>Office Theme</vt:lpstr>
      <vt:lpstr>Document</vt:lpstr>
      <vt:lpstr>  “Project Life Force”  Suicide Safety Planning Group Intervention for  High Risk Suicidal Veterans  </vt:lpstr>
      <vt:lpstr>Suicide Safety Planning (SSP) </vt:lpstr>
      <vt:lpstr>Qualitative Study of SSP use (Kayman et al., 2015)</vt:lpstr>
      <vt:lpstr>Project Life Force Session Content</vt:lpstr>
      <vt:lpstr>NY Office of Mental Health  Suicide Safety Plan Mobile App &amp; Virtual Hope Box </vt:lpstr>
      <vt:lpstr>Project Life Force “PLF” = safety planning in a group format</vt:lpstr>
      <vt:lpstr>Study Aims</vt:lpstr>
      <vt:lpstr>Feasibility Ratings</vt:lpstr>
      <vt:lpstr>PowerPoint Presentation</vt:lpstr>
      <vt:lpstr>Qualitative Feedback on PLF-I</vt:lpstr>
      <vt:lpstr>Qualitative Feedback on PLF-II</vt:lpstr>
      <vt:lpstr>Qualitative Feedback on PLF-III</vt:lpstr>
      <vt:lpstr>Pre/post PLF Suicidal Ideation scores </vt:lpstr>
      <vt:lpstr>Pre/post PLF Outcome Measures</vt:lpstr>
      <vt:lpstr>Next Steps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Kilmade</dc:creator>
  <cp:lastModifiedBy>Marina Spenner</cp:lastModifiedBy>
  <cp:revision>149</cp:revision>
  <cp:lastPrinted>2017-06-27T01:35:20Z</cp:lastPrinted>
  <dcterms:created xsi:type="dcterms:W3CDTF">2015-05-27T15:14:04Z</dcterms:created>
  <dcterms:modified xsi:type="dcterms:W3CDTF">2017-08-09T18:51:19Z</dcterms:modified>
</cp:coreProperties>
</file>