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32"/>
  </p:notesMasterIdLst>
  <p:handoutMasterIdLst>
    <p:handoutMasterId r:id="rId33"/>
  </p:handoutMasterIdLst>
  <p:sldIdLst>
    <p:sldId id="269" r:id="rId5"/>
    <p:sldId id="340" r:id="rId6"/>
    <p:sldId id="282" r:id="rId7"/>
    <p:sldId id="273" r:id="rId8"/>
    <p:sldId id="318" r:id="rId9"/>
    <p:sldId id="330" r:id="rId10"/>
    <p:sldId id="331" r:id="rId11"/>
    <p:sldId id="332" r:id="rId12"/>
    <p:sldId id="333" r:id="rId13"/>
    <p:sldId id="334" r:id="rId14"/>
    <p:sldId id="341" r:id="rId15"/>
    <p:sldId id="342" r:id="rId16"/>
    <p:sldId id="343" r:id="rId17"/>
    <p:sldId id="344" r:id="rId18"/>
    <p:sldId id="345" r:id="rId19"/>
    <p:sldId id="346" r:id="rId20"/>
    <p:sldId id="348" r:id="rId21"/>
    <p:sldId id="349" r:id="rId22"/>
    <p:sldId id="350" r:id="rId23"/>
    <p:sldId id="351" r:id="rId24"/>
    <p:sldId id="338" r:id="rId25"/>
    <p:sldId id="360" r:id="rId26"/>
    <p:sldId id="353" r:id="rId27"/>
    <p:sldId id="359" r:id="rId28"/>
    <p:sldId id="339" r:id="rId29"/>
    <p:sldId id="291" r:id="rId30"/>
    <p:sldId id="358"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95167" autoAdjust="0"/>
  </p:normalViewPr>
  <p:slideViewPr>
    <p:cSldViewPr snapToGrid="0" snapToObjects="1">
      <p:cViewPr varScale="1">
        <p:scale>
          <a:sx n="103" d="100"/>
          <a:sy n="103" d="100"/>
        </p:scale>
        <p:origin x="198" y="108"/>
      </p:cViewPr>
      <p:guideLst>
        <p:guide orient="horz" pos="215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8D3CD19-8B5D-4BCF-A44C-26A5C001E019}" type="datetimeFigureOut">
              <a:rPr lang="en-US"/>
              <a:pPr>
                <a:defRPr/>
              </a:pPr>
              <a:t>7/27/2017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FF41C9C-81AC-48B0-9E55-6FF9AAA7F0CD}" type="slidenum">
              <a:rPr lang="en-US"/>
              <a:pPr>
                <a:defRPr/>
              </a:pPr>
              <a:t>‹#›</a:t>
            </a:fld>
            <a:endParaRPr lang="en-US"/>
          </a:p>
        </p:txBody>
      </p:sp>
    </p:spTree>
    <p:extLst>
      <p:ext uri="{BB962C8B-B14F-4D97-AF65-F5344CB8AC3E}">
        <p14:creationId xmlns:p14="http://schemas.microsoft.com/office/powerpoint/2010/main" val="28675505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2DC3C9A-516B-4D5F-867F-80E377EC6DA3}" type="datetimeFigureOut">
              <a:rPr lang="en-US"/>
              <a:pPr>
                <a:defRPr/>
              </a:pPr>
              <a:t>7/27/2017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891992B-A607-43DF-9E43-CCBFD2CD9782}" type="slidenum">
              <a:rPr lang="en-US"/>
              <a:pPr>
                <a:defRPr/>
              </a:pPr>
              <a:t>‹#›</a:t>
            </a:fld>
            <a:endParaRPr lang="en-US"/>
          </a:p>
        </p:txBody>
      </p:sp>
    </p:spTree>
    <p:extLst>
      <p:ext uri="{BB962C8B-B14F-4D97-AF65-F5344CB8AC3E}">
        <p14:creationId xmlns:p14="http://schemas.microsoft.com/office/powerpoint/2010/main" val="399661075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0</a:t>
            </a:fld>
            <a:endParaRPr lang="en-US"/>
          </a:p>
        </p:txBody>
      </p:sp>
    </p:spTree>
    <p:extLst>
      <p:ext uri="{BB962C8B-B14F-4D97-AF65-F5344CB8AC3E}">
        <p14:creationId xmlns:p14="http://schemas.microsoft.com/office/powerpoint/2010/main" val="389688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2</a:t>
            </a:fld>
            <a:endParaRPr lang="en-US"/>
          </a:p>
        </p:txBody>
      </p:sp>
    </p:spTree>
    <p:extLst>
      <p:ext uri="{BB962C8B-B14F-4D97-AF65-F5344CB8AC3E}">
        <p14:creationId xmlns:p14="http://schemas.microsoft.com/office/powerpoint/2010/main" val="203820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vs statistical</a:t>
            </a:r>
            <a:r>
              <a:rPr lang="en-US" baseline="0" dirty="0"/>
              <a:t> risk</a:t>
            </a:r>
          </a:p>
          <a:p>
            <a:r>
              <a:rPr lang="en-US" baseline="0" dirty="0"/>
              <a:t>Veterans we are already aware of and those who we didn’t know are at risk</a:t>
            </a:r>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10</a:t>
            </a:fld>
            <a:endParaRPr lang="en-US"/>
          </a:p>
        </p:txBody>
      </p:sp>
    </p:spTree>
    <p:extLst>
      <p:ext uri="{BB962C8B-B14F-4D97-AF65-F5344CB8AC3E}">
        <p14:creationId xmlns:p14="http://schemas.microsoft.com/office/powerpoint/2010/main" val="156390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a:t>
            </a:r>
            <a:r>
              <a:rPr lang="en-US" baseline="0" dirty="0"/>
              <a:t> alert system slide; Mention that names are released every month </a:t>
            </a:r>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11</a:t>
            </a:fld>
            <a:endParaRPr lang="en-US"/>
          </a:p>
        </p:txBody>
      </p:sp>
    </p:spTree>
    <p:extLst>
      <p:ext uri="{BB962C8B-B14F-4D97-AF65-F5344CB8AC3E}">
        <p14:creationId xmlns:p14="http://schemas.microsoft.com/office/powerpoint/2010/main" val="2816615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1992B-A607-43DF-9E43-CCBFD2CD9782}" type="slidenum">
              <a:rPr lang="en-US" smtClean="0"/>
              <a:pPr>
                <a:defRPr/>
              </a:pPr>
              <a:t>13</a:t>
            </a:fld>
            <a:endParaRPr lang="en-US"/>
          </a:p>
        </p:txBody>
      </p:sp>
    </p:spTree>
    <p:extLst>
      <p:ext uri="{BB962C8B-B14F-4D97-AF65-F5344CB8AC3E}">
        <p14:creationId xmlns:p14="http://schemas.microsoft.com/office/powerpoint/2010/main" val="3252041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op block is a close-up photo of red-white-blue flag pattern. Bottom block is a light blue circle-star pattern. Bottom right is the VA emblem-Excellence logo lock-up."/>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2000" b="1">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90C895C-648C-4CC4-B97E-715852255F6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endParaRPr lang="en-US" dirty="0"/>
          </a:p>
        </p:txBody>
      </p:sp>
      <p:sp>
        <p:nvSpPr>
          <p:cNvPr id="3" name="Content Placeholder 2"/>
          <p:cNvSpPr>
            <a:spLocks noGrp="1"/>
          </p:cNvSpPr>
          <p:nvPr>
            <p:ph idx="1"/>
          </p:nvPr>
        </p:nvSpPr>
        <p:spPr>
          <a:xfrm>
            <a:off x="457200" y="1935650"/>
            <a:ext cx="8229600" cy="4190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E511308B-ABD8-4D40-A8D5-E6D0DF657ED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24FB2A58-08ED-462D-9A1A-397F75AF7B5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10"/>
          </p:nvPr>
        </p:nvSpPr>
        <p:spPr/>
        <p:txBody>
          <a:bodyPr/>
          <a:lstStyle>
            <a:lvl1pPr>
              <a:defRPr/>
            </a:lvl1pPr>
          </a:lstStyle>
          <a:p>
            <a:pPr>
              <a:defRPr/>
            </a:pPr>
            <a:fld id="{07618536-31CD-4F46-A830-8B79387281C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2910D807-3C6D-4924-B488-146D38718AA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0EB90F6A-6885-40E8-A4A8-80577CF104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7CE8C1DB-8A68-430E-A981-B3212B28A1C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50C5D961-4FE0-4488-A0F3-CF55CD76FDE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3" descr="Slide background with light blue circle-star pattern block behind title. Bottom left reads &quot;Veterans Health Administration.&quot;"/>
          <p:cNvPicPr>
            <a:picLocks noChangeAspect="1"/>
          </p:cNvPicPr>
          <p:nvPr/>
        </p:nvPicPr>
        <p:blipFill>
          <a:blip r:embed="rId12"/>
          <a:srcRect/>
          <a:stretch>
            <a:fillRect/>
          </a:stretch>
        </p:blipFill>
        <p:spPr bwMode="auto">
          <a:xfrm>
            <a:off x="-69850" y="0"/>
            <a:ext cx="9144000" cy="6858000"/>
          </a:xfrm>
          <a:prstGeom prst="rect">
            <a:avLst/>
          </a:prstGeom>
          <a:noFill/>
          <a:ln w="9525">
            <a:noFill/>
            <a:miter lim="800000"/>
            <a:headEnd/>
            <a:tailEnd/>
          </a:ln>
        </p:spPr>
      </p:pic>
      <p:sp>
        <p:nvSpPr>
          <p:cNvPr id="5123"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5124"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Georgia"/>
                <a:cs typeface="Georgia"/>
              </a:defRPr>
            </a:lvl1pPr>
          </a:lstStyle>
          <a:p>
            <a:pPr>
              <a:defRPr/>
            </a:pPr>
            <a:fld id="{787D328E-D3AD-4A57-8A75-7CDE3429A6C3}" type="slidenum">
              <a:rPr lang="en-US"/>
              <a:pPr>
                <a:defRPr/>
              </a:pPr>
              <a:t>‹#›</a:t>
            </a:fld>
            <a:endParaRPr lang="en-US" dirty="0"/>
          </a:p>
        </p:txBody>
      </p:sp>
      <p:sp>
        <p:nvSpPr>
          <p:cNvPr id="7" name="TextBox 6"/>
          <p:cNvSpPr txBox="1"/>
          <p:nvPr/>
        </p:nvSpPr>
        <p:spPr>
          <a:xfrm>
            <a:off x="457200" y="6284913"/>
            <a:ext cx="4311650" cy="276225"/>
          </a:xfrm>
          <a:prstGeom prst="rect">
            <a:avLst/>
          </a:prstGeom>
          <a:noFill/>
        </p:spPr>
        <p:txBody>
          <a:bodyPr>
            <a:spAutoFit/>
          </a:bodyPr>
          <a:lstStyle/>
          <a:p>
            <a:pPr fontAlgn="auto">
              <a:spcBef>
                <a:spcPts val="0"/>
              </a:spcBef>
              <a:spcAft>
                <a:spcPts val="0"/>
              </a:spcAft>
              <a:defRPr/>
            </a:pPr>
            <a:r>
              <a:rPr lang="en-US" sz="1200" spc="100" dirty="0">
                <a:solidFill>
                  <a:schemeClr val="bg1">
                    <a:lumMod val="65000"/>
                  </a:schemeClr>
                </a:solidFill>
                <a:latin typeface="+mn-lt"/>
              </a:rPr>
              <a:t>VETERANS HEALTH ADMINISTRATION</a:t>
            </a:r>
          </a:p>
        </p:txBody>
      </p:sp>
    </p:spTree>
  </p:cSld>
  <p:clrMap bg1="lt1" tx1="dk1" bg2="lt2" tx2="dk2" accent1="accent1" accent2="accent2" accent3="accent3" accent4="accent4" accent5="accent5" accent6="accent6" hlink="hlink" folHlink="folHlink"/>
  <p:sldLayoutIdLst>
    <p:sldLayoutId id="2147483734" r:id="rId1"/>
    <p:sldLayoutId id="2147483727" r:id="rId2"/>
    <p:sldLayoutId id="2147483735" r:id="rId3"/>
    <p:sldLayoutId id="2147483728" r:id="rId4"/>
    <p:sldLayoutId id="2147483729" r:id="rId5"/>
    <p:sldLayoutId id="2147483730" r:id="rId6"/>
    <p:sldLayoutId id="2147483736" r:id="rId7"/>
    <p:sldLayoutId id="2147483731" r:id="rId8"/>
    <p:sldLayoutId id="2147483732" r:id="rId9"/>
    <p:sldLayoutId id="2147483733" r:id="rId10"/>
  </p:sldLayoutIdLst>
  <p:hf hdr="0" ftr="0" dt="0"/>
  <p:txStyles>
    <p:titleStyle>
      <a:lvl1pPr algn="l" defTabSz="457200" rtl="0" eaLnBrk="0" fontAlgn="base" hangingPunct="0">
        <a:spcBef>
          <a:spcPct val="0"/>
        </a:spcBef>
        <a:spcAft>
          <a:spcPct val="0"/>
        </a:spcAft>
        <a:defRPr sz="2800" kern="1200">
          <a:solidFill>
            <a:schemeClr val="bg1"/>
          </a:solidFill>
          <a:latin typeface="Myriad Pro"/>
          <a:ea typeface="Myriad Pro"/>
          <a:cs typeface="Myriad Pro"/>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Aaron.Eagan@v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42899" y="4821829"/>
            <a:ext cx="8278813" cy="730250"/>
          </a:xfrm>
        </p:spPr>
        <p:txBody>
          <a:bodyPr>
            <a:normAutofit/>
          </a:bodyPr>
          <a:lstStyle/>
          <a:p>
            <a:pPr algn="ctr" eaLnBrk="1" hangingPunct="1">
              <a:defRPr/>
            </a:pPr>
            <a:endParaRPr lang="en-US" sz="2700" b="0" dirty="0">
              <a:latin typeface="+mj-lt"/>
              <a:ea typeface="Calibri" pitchFamily="34" charset="0"/>
              <a:cs typeface="Calibri" pitchFamily="34" charset="0"/>
            </a:endParaRPr>
          </a:p>
        </p:txBody>
      </p:sp>
      <p:sp>
        <p:nvSpPr>
          <p:cNvPr id="4" name="TextBox 3"/>
          <p:cNvSpPr txBox="1"/>
          <p:nvPr/>
        </p:nvSpPr>
        <p:spPr>
          <a:xfrm>
            <a:off x="142378" y="6226175"/>
            <a:ext cx="3573463" cy="339725"/>
          </a:xfrm>
          <a:prstGeom prst="rect">
            <a:avLst/>
          </a:prstGeom>
          <a:noFill/>
        </p:spPr>
        <p:txBody>
          <a:bodyPr>
            <a:spAutoFit/>
          </a:bodyPr>
          <a:lstStyle/>
          <a:p>
            <a:pPr fontAlgn="auto">
              <a:spcBef>
                <a:spcPts val="0"/>
              </a:spcBef>
              <a:spcAft>
                <a:spcPts val="0"/>
              </a:spcAft>
              <a:defRPr/>
            </a:pPr>
            <a:r>
              <a:rPr lang="en-US" sz="1600" b="1" dirty="0">
                <a:solidFill>
                  <a:schemeClr val="bg1">
                    <a:lumMod val="65000"/>
                  </a:schemeClr>
                </a:solidFill>
                <a:latin typeface="+mn-lt"/>
              </a:rPr>
              <a:t>August 2017</a:t>
            </a:r>
            <a:endParaRPr lang="en-US" sz="1600" b="1" dirty="0">
              <a:solidFill>
                <a:schemeClr val="bg1">
                  <a:lumMod val="50000"/>
                </a:schemeClr>
              </a:solidFill>
              <a:latin typeface="+mn-lt"/>
            </a:endParaRPr>
          </a:p>
        </p:txBody>
      </p:sp>
      <p:pic>
        <p:nvPicPr>
          <p:cNvPr id="5" name="Picture 2" descr="C:\Users\VHANFLEAGANA\AppData\Local\Microsoft\Windows\Temporary Internet Files\Content.Outlook\YRHWNUT3\REACHVET_f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110" y="3161945"/>
            <a:ext cx="5106390" cy="2672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Predictors</a:t>
            </a:r>
          </a:p>
        </p:txBody>
      </p:sp>
      <p:sp>
        <p:nvSpPr>
          <p:cNvPr id="3" name="Content Placeholder 2"/>
          <p:cNvSpPr>
            <a:spLocks noGrp="1"/>
          </p:cNvSpPr>
          <p:nvPr>
            <p:ph idx="1"/>
          </p:nvPr>
        </p:nvSpPr>
        <p:spPr/>
        <p:txBody>
          <a:bodyPr/>
          <a:lstStyle/>
          <a:p>
            <a:pPr marL="0" indent="0">
              <a:buNone/>
            </a:pPr>
            <a:r>
              <a:rPr lang="en-US" sz="2000" b="1" u="sng" dirty="0"/>
              <a:t>Interactions</a:t>
            </a:r>
            <a:endParaRPr lang="en-US" sz="2000" dirty="0"/>
          </a:p>
          <a:p>
            <a:pPr marL="0" lvl="0" indent="0">
              <a:buNone/>
            </a:pPr>
            <a:r>
              <a:rPr lang="en-US" sz="2000" dirty="0"/>
              <a:t>Between Other anxiety disorder (prior 24 months) and Personality disorder (prior 24 months)</a:t>
            </a:r>
          </a:p>
          <a:p>
            <a:pPr marL="0" lvl="0" indent="0">
              <a:buNone/>
            </a:pPr>
            <a:r>
              <a:rPr lang="en-US" sz="2000" dirty="0"/>
              <a:t>Interaction between Divorced and Male</a:t>
            </a:r>
          </a:p>
          <a:p>
            <a:pPr marL="0" lvl="0" indent="0">
              <a:buNone/>
            </a:pPr>
            <a:r>
              <a:rPr lang="en-US" sz="2000" dirty="0"/>
              <a:t>Interaction between Widowed and Male</a:t>
            </a:r>
          </a:p>
          <a:p>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9</a:t>
            </a:fld>
            <a:endParaRPr lang="en-US" dirty="0"/>
          </a:p>
        </p:txBody>
      </p:sp>
    </p:spTree>
    <p:extLst>
      <p:ext uri="{BB962C8B-B14F-4D97-AF65-F5344CB8AC3E}">
        <p14:creationId xmlns:p14="http://schemas.microsoft.com/office/powerpoint/2010/main" val="128992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REACH VET </a:t>
            </a:r>
            <a:r>
              <a:rPr lang="en-US" dirty="0"/>
              <a:t>is an alert system that provides opportunities for enhanced care</a:t>
            </a:r>
          </a:p>
        </p:txBody>
      </p:sp>
      <p:sp>
        <p:nvSpPr>
          <p:cNvPr id="3" name="Content Placeholder 2"/>
          <p:cNvSpPr>
            <a:spLocks noGrp="1"/>
          </p:cNvSpPr>
          <p:nvPr>
            <p:ph idx="1"/>
          </p:nvPr>
        </p:nvSpPr>
        <p:spPr>
          <a:xfrm>
            <a:off x="457200" y="1900052"/>
            <a:ext cx="8229600" cy="4441371"/>
          </a:xfrm>
        </p:spPr>
        <p:txBody>
          <a:bodyPr/>
          <a:lstStyle/>
          <a:p>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endParaRPr lang="en-US" sz="2800"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10</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426543"/>
            <a:ext cx="2036618" cy="203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3348840" y="2956957"/>
            <a:ext cx="1294412" cy="104502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TextBox 5"/>
          <p:cNvSpPr txBox="1"/>
          <p:nvPr/>
        </p:nvSpPr>
        <p:spPr>
          <a:xfrm>
            <a:off x="5353524" y="2602307"/>
            <a:ext cx="3402281" cy="15696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4800" dirty="0">
                <a:solidFill>
                  <a:schemeClr val="accent1">
                    <a:lumMod val="50000"/>
                  </a:schemeClr>
                </a:solidFill>
                <a:latin typeface="Aharoni" panose="02010803020104030203" pitchFamily="2" charset="-79"/>
                <a:cs typeface="Aharoni" panose="02010803020104030203" pitchFamily="2" charset="-79"/>
              </a:rPr>
              <a:t>Enhanced Care</a:t>
            </a:r>
          </a:p>
        </p:txBody>
      </p:sp>
    </p:spTree>
    <p:extLst>
      <p:ext uri="{BB962C8B-B14F-4D97-AF65-F5344CB8AC3E}">
        <p14:creationId xmlns:p14="http://schemas.microsoft.com/office/powerpoint/2010/main" val="125329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 VET Steps</a:t>
            </a:r>
          </a:p>
        </p:txBody>
      </p:sp>
      <p:sp>
        <p:nvSpPr>
          <p:cNvPr id="5" name="Content Placeholder 4"/>
          <p:cNvSpPr>
            <a:spLocks noGrp="1"/>
          </p:cNvSpPr>
          <p:nvPr>
            <p:ph sz="half" idx="1"/>
          </p:nvPr>
        </p:nvSpPr>
        <p:spPr/>
        <p:txBody>
          <a:bodyPr/>
          <a:lstStyle/>
          <a:p>
            <a:pPr marL="0" indent="0">
              <a:buNone/>
            </a:pPr>
            <a:r>
              <a:rPr lang="en-US" sz="1800" b="1" i="1" dirty="0">
                <a:solidFill>
                  <a:schemeClr val="accent3"/>
                </a:solidFill>
              </a:rPr>
              <a:t>REACH</a:t>
            </a:r>
            <a:r>
              <a:rPr lang="en-US" sz="1800" b="1" dirty="0">
                <a:solidFill>
                  <a:schemeClr val="accent3"/>
                </a:solidFill>
              </a:rPr>
              <a:t> VET</a:t>
            </a:r>
            <a:r>
              <a:rPr lang="en-US" sz="1800" dirty="0">
                <a:solidFill>
                  <a:schemeClr val="accent3"/>
                </a:solidFill>
              </a:rPr>
              <a:t> </a:t>
            </a:r>
            <a:r>
              <a:rPr lang="en-US" sz="1800" b="1" dirty="0">
                <a:solidFill>
                  <a:schemeClr val="accent3"/>
                </a:solidFill>
              </a:rPr>
              <a:t>Coordinators</a:t>
            </a:r>
          </a:p>
          <a:p>
            <a:pPr marL="0" indent="0">
              <a:buNone/>
            </a:pPr>
            <a:endParaRPr lang="en-US" dirty="0"/>
          </a:p>
          <a:p>
            <a:pPr marL="457200" lvl="0" indent="-457200">
              <a:buFont typeface="+mj-lt"/>
              <a:buAutoNum type="arabicPeriod"/>
            </a:pPr>
            <a:r>
              <a:rPr lang="en-US" sz="1800" dirty="0"/>
              <a:t>Access the dashboard</a:t>
            </a:r>
          </a:p>
          <a:p>
            <a:pPr marL="457200" lvl="0" indent="-457200">
              <a:buFont typeface="+mj-lt"/>
              <a:buAutoNum type="arabicPeriod"/>
            </a:pPr>
            <a:r>
              <a:rPr lang="en-US" sz="1800" dirty="0"/>
              <a:t>Identify appropriate provider </a:t>
            </a:r>
          </a:p>
          <a:p>
            <a:pPr marL="457200" lvl="0" indent="-457200">
              <a:buFont typeface="+mj-lt"/>
              <a:buAutoNum type="arabicPeriod"/>
            </a:pPr>
            <a:r>
              <a:rPr lang="en-US" sz="1800" dirty="0"/>
              <a:t>Communicate with identified provider</a:t>
            </a:r>
          </a:p>
          <a:p>
            <a:pPr marL="457200" lvl="0" indent="-457200">
              <a:buFont typeface="+mj-lt"/>
              <a:buAutoNum type="arabicPeriod"/>
            </a:pPr>
            <a:r>
              <a:rPr lang="en-US" sz="1800" dirty="0"/>
              <a:t>Document in EMR</a:t>
            </a:r>
          </a:p>
          <a:p>
            <a:pPr marL="0" indent="0">
              <a:buNone/>
            </a:pPr>
            <a:endParaRPr lang="en-US" dirty="0"/>
          </a:p>
        </p:txBody>
      </p:sp>
      <p:sp>
        <p:nvSpPr>
          <p:cNvPr id="6" name="Content Placeholder 5"/>
          <p:cNvSpPr>
            <a:spLocks noGrp="1"/>
          </p:cNvSpPr>
          <p:nvPr>
            <p:ph sz="half" idx="2"/>
          </p:nvPr>
        </p:nvSpPr>
        <p:spPr/>
        <p:txBody>
          <a:bodyPr/>
          <a:lstStyle/>
          <a:p>
            <a:pPr marL="0" lvl="0" indent="0">
              <a:buNone/>
            </a:pPr>
            <a:r>
              <a:rPr lang="en-US" sz="1800" b="1" dirty="0">
                <a:solidFill>
                  <a:srgbClr val="0070C0"/>
                </a:solidFill>
              </a:rPr>
              <a:t>MH and Primary Care Providers</a:t>
            </a:r>
          </a:p>
          <a:p>
            <a:pPr marL="0" indent="0">
              <a:buNone/>
            </a:pPr>
            <a:endParaRPr lang="en-US" dirty="0"/>
          </a:p>
          <a:p>
            <a:pPr lvl="0">
              <a:buFont typeface="+mj-lt"/>
              <a:buAutoNum type="arabicPeriod"/>
            </a:pPr>
            <a:r>
              <a:rPr lang="en-US" sz="1800" dirty="0"/>
              <a:t>Receive notification about a high risk Veteran  </a:t>
            </a:r>
          </a:p>
          <a:p>
            <a:pPr lvl="0">
              <a:buFont typeface="+mj-lt"/>
              <a:buAutoNum type="arabicPeriod"/>
            </a:pPr>
            <a:r>
              <a:rPr lang="en-US" sz="1800" dirty="0"/>
              <a:t>Re-evaluate care</a:t>
            </a:r>
          </a:p>
          <a:p>
            <a:pPr lvl="0">
              <a:buFont typeface="+mj-lt"/>
              <a:buAutoNum type="arabicPeriod"/>
            </a:pPr>
            <a:r>
              <a:rPr lang="en-US" sz="1800" dirty="0"/>
              <a:t>Consider treatment enhancement strategies</a:t>
            </a:r>
          </a:p>
          <a:p>
            <a:pPr lvl="0">
              <a:buFont typeface="+mj-lt"/>
              <a:buAutoNum type="arabicPeriod"/>
            </a:pPr>
            <a:r>
              <a:rPr lang="en-US" sz="1800" dirty="0"/>
              <a:t>Outreach the Veteran</a:t>
            </a:r>
          </a:p>
          <a:p>
            <a:pPr lvl="0">
              <a:buFont typeface="+mj-lt"/>
              <a:buAutoNum type="arabicPeriod"/>
            </a:pPr>
            <a:r>
              <a:rPr lang="en-US" sz="1800" dirty="0"/>
              <a:t>Document in EMR</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11</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054" y="1864078"/>
            <a:ext cx="297352" cy="65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221" y="1795839"/>
            <a:ext cx="784391" cy="78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7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 VET Dashboard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74" y="1952492"/>
            <a:ext cx="7987409" cy="4190513"/>
          </a:xfrm>
          <a:prstGeom prst="rect">
            <a:avLst/>
          </a:prstGeom>
          <a:noFill/>
          <a:ln w="3810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077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Re-Evaluation of Care</a:t>
            </a:r>
          </a:p>
        </p:txBody>
      </p:sp>
      <p:sp>
        <p:nvSpPr>
          <p:cNvPr id="7" name="Content Placeholder 6"/>
          <p:cNvSpPr>
            <a:spLocks noGrp="1"/>
          </p:cNvSpPr>
          <p:nvPr>
            <p:ph idx="1"/>
          </p:nvPr>
        </p:nvSpPr>
        <p:spPr/>
        <p:txBody>
          <a:bodyPr/>
          <a:lstStyle/>
          <a:p>
            <a:r>
              <a:rPr lang="en-US" sz="2000" dirty="0"/>
              <a:t>Reviews medical record to re-evaluate the care the Veteran has been provided. </a:t>
            </a:r>
          </a:p>
          <a:p>
            <a:r>
              <a:rPr lang="en-US" sz="2000" dirty="0"/>
              <a:t>Care should be evaluated in a </a:t>
            </a:r>
            <a:r>
              <a:rPr lang="en-US" sz="2000" dirty="0">
                <a:solidFill>
                  <a:schemeClr val="accent1">
                    <a:lumMod val="75000"/>
                  </a:schemeClr>
                </a:solidFill>
              </a:rPr>
              <a:t>comprehensive</a:t>
            </a:r>
            <a:r>
              <a:rPr lang="en-US" sz="2000" dirty="0"/>
              <a:t> manner and not limited to the services that  are provided by that provider.</a:t>
            </a:r>
          </a:p>
          <a:p>
            <a:pPr lvl="1"/>
            <a:r>
              <a:rPr lang="en-US" sz="2000" dirty="0"/>
              <a:t>Reviews screening evaluations and re-screen as needed.</a:t>
            </a:r>
          </a:p>
          <a:p>
            <a:pPr lvl="1"/>
            <a:r>
              <a:rPr lang="en-US" sz="2000" dirty="0"/>
              <a:t>Reviews diagnoses, current problems and treatment plans.</a:t>
            </a:r>
          </a:p>
          <a:p>
            <a:pPr lvl="1"/>
            <a:r>
              <a:rPr lang="en-US" sz="2000" dirty="0"/>
              <a:t>Ensures patients have access to all services requested and needed  and are receiving evidence-based care.</a:t>
            </a:r>
          </a:p>
          <a:p>
            <a:endParaRPr lang="en-US" sz="2000" dirty="0"/>
          </a:p>
        </p:txBody>
      </p:sp>
      <p:sp>
        <p:nvSpPr>
          <p:cNvPr id="5" name="Slide Number Placeholder 4"/>
          <p:cNvSpPr>
            <a:spLocks noGrp="1"/>
          </p:cNvSpPr>
          <p:nvPr>
            <p:ph type="sldNum" sz="quarter" idx="10"/>
          </p:nvPr>
        </p:nvSpPr>
        <p:spPr/>
        <p:txBody>
          <a:bodyPr/>
          <a:lstStyle/>
          <a:p>
            <a:pPr>
              <a:defRPr/>
            </a:pPr>
            <a:fld id="{24FB2A58-08ED-462D-9A1A-397F75AF7B52}" type="slidenum">
              <a:rPr lang="en-US" smtClean="0"/>
              <a:pPr>
                <a:defRPr/>
              </a:pPr>
              <a:t>13</a:t>
            </a:fld>
            <a:endParaRPr lang="en-US" dirty="0"/>
          </a:p>
        </p:txBody>
      </p:sp>
    </p:spTree>
    <p:extLst>
      <p:ext uri="{BB962C8B-B14F-4D97-AF65-F5344CB8AC3E}">
        <p14:creationId xmlns:p14="http://schemas.microsoft.com/office/powerpoint/2010/main" val="930247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Care Enhancement Strategies</a:t>
            </a:r>
          </a:p>
        </p:txBody>
      </p:sp>
      <p:sp>
        <p:nvSpPr>
          <p:cNvPr id="7" name="Content Placeholder 6"/>
          <p:cNvSpPr>
            <a:spLocks noGrp="1"/>
          </p:cNvSpPr>
          <p:nvPr>
            <p:ph idx="1"/>
          </p:nvPr>
        </p:nvSpPr>
        <p:spPr/>
        <p:txBody>
          <a:bodyPr/>
          <a:lstStyle/>
          <a:p>
            <a:pPr lvl="0"/>
            <a:r>
              <a:rPr lang="en-US" sz="2000" dirty="0"/>
              <a:t>Considers additional treatment </a:t>
            </a:r>
            <a:r>
              <a:rPr lang="en-US" sz="2000" dirty="0">
                <a:solidFill>
                  <a:schemeClr val="accent1">
                    <a:lumMod val="75000"/>
                  </a:schemeClr>
                </a:solidFill>
              </a:rPr>
              <a:t>enhancement strategies</a:t>
            </a:r>
          </a:p>
          <a:p>
            <a:pPr lvl="1"/>
            <a:r>
              <a:rPr lang="en-US" sz="2000" dirty="0"/>
              <a:t>Enhanced communication (e.g., via caring communications)</a:t>
            </a:r>
          </a:p>
          <a:p>
            <a:pPr lvl="1"/>
            <a:r>
              <a:rPr lang="en-US" sz="2000" dirty="0"/>
              <a:t>Safety planning</a:t>
            </a:r>
          </a:p>
          <a:p>
            <a:pPr lvl="1"/>
            <a:r>
              <a:rPr lang="en-US" sz="2000" dirty="0"/>
              <a:t>Increased monitoring of stressful life events</a:t>
            </a:r>
          </a:p>
          <a:p>
            <a:pPr lvl="1"/>
            <a:r>
              <a:rPr lang="en-US" sz="2000" dirty="0"/>
              <a:t>Interventions designed to enhance coping strategies</a:t>
            </a:r>
          </a:p>
          <a:p>
            <a:endParaRPr lang="en-US" dirty="0"/>
          </a:p>
        </p:txBody>
      </p:sp>
      <p:sp>
        <p:nvSpPr>
          <p:cNvPr id="5" name="Slide Number Placeholder 4"/>
          <p:cNvSpPr>
            <a:spLocks noGrp="1"/>
          </p:cNvSpPr>
          <p:nvPr>
            <p:ph type="sldNum" sz="quarter" idx="10"/>
          </p:nvPr>
        </p:nvSpPr>
        <p:spPr/>
        <p:txBody>
          <a:bodyPr/>
          <a:lstStyle/>
          <a:p>
            <a:pPr>
              <a:defRPr/>
            </a:pPr>
            <a:fld id="{24FB2A58-08ED-462D-9A1A-397F75AF7B52}" type="slidenum">
              <a:rPr lang="en-US" smtClean="0"/>
              <a:pPr>
                <a:defRPr/>
              </a:pPr>
              <a:t>14</a:t>
            </a:fld>
            <a:endParaRPr lang="en-US" dirty="0"/>
          </a:p>
        </p:txBody>
      </p:sp>
    </p:spTree>
    <p:extLst>
      <p:ext uri="{BB962C8B-B14F-4D97-AF65-F5344CB8AC3E}">
        <p14:creationId xmlns:p14="http://schemas.microsoft.com/office/powerpoint/2010/main" val="2928834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Provider to Veteran Outreach</a:t>
            </a:r>
          </a:p>
        </p:txBody>
      </p:sp>
      <p:sp>
        <p:nvSpPr>
          <p:cNvPr id="7" name="Content Placeholder 6"/>
          <p:cNvSpPr>
            <a:spLocks noGrp="1"/>
          </p:cNvSpPr>
          <p:nvPr>
            <p:ph idx="1"/>
          </p:nvPr>
        </p:nvSpPr>
        <p:spPr/>
        <p:txBody>
          <a:bodyPr/>
          <a:lstStyle/>
          <a:p>
            <a:r>
              <a:rPr lang="en-US" sz="2000" dirty="0"/>
              <a:t>Provides information about REACH VET</a:t>
            </a:r>
          </a:p>
          <a:p>
            <a:r>
              <a:rPr lang="en-US" sz="2000" dirty="0">
                <a:solidFill>
                  <a:schemeClr val="accent1">
                    <a:lumMod val="75000"/>
                  </a:schemeClr>
                </a:solidFill>
              </a:rPr>
              <a:t>Informs</a:t>
            </a:r>
            <a:r>
              <a:rPr lang="en-US" sz="2000" dirty="0"/>
              <a:t> the Veteran that s/he has been identified as a patient who may benefit from enhanced care</a:t>
            </a:r>
          </a:p>
          <a:p>
            <a:r>
              <a:rPr lang="en-US" sz="2000" dirty="0"/>
              <a:t>Checks-in regarding current symptoms and stressors</a:t>
            </a:r>
          </a:p>
          <a:p>
            <a:r>
              <a:rPr lang="en-US" sz="2000" dirty="0"/>
              <a:t>As is clinically indicated, </a:t>
            </a:r>
            <a:r>
              <a:rPr lang="en-US" sz="2000" dirty="0">
                <a:solidFill>
                  <a:schemeClr val="accent1">
                    <a:lumMod val="75000"/>
                  </a:schemeClr>
                </a:solidFill>
              </a:rPr>
              <a:t>collaboratively </a:t>
            </a:r>
            <a:r>
              <a:rPr lang="en-US" sz="2000" dirty="0"/>
              <a:t>discusses changes to the treatment plan and/or care enhancement strategies</a:t>
            </a:r>
          </a:p>
        </p:txBody>
      </p:sp>
      <p:sp>
        <p:nvSpPr>
          <p:cNvPr id="5" name="Slide Number Placeholder 4"/>
          <p:cNvSpPr>
            <a:spLocks noGrp="1"/>
          </p:cNvSpPr>
          <p:nvPr>
            <p:ph type="sldNum" sz="quarter" idx="10"/>
          </p:nvPr>
        </p:nvSpPr>
        <p:spPr/>
        <p:txBody>
          <a:bodyPr/>
          <a:lstStyle/>
          <a:p>
            <a:pPr>
              <a:defRPr/>
            </a:pPr>
            <a:fld id="{24FB2A58-08ED-462D-9A1A-397F75AF7B52}" type="slidenum">
              <a:rPr lang="en-US" smtClean="0"/>
              <a:pPr>
                <a:defRPr/>
              </a:pPr>
              <a:t>15</a:t>
            </a:fld>
            <a:endParaRPr lang="en-US" dirty="0"/>
          </a:p>
        </p:txBody>
      </p:sp>
    </p:spTree>
    <p:extLst>
      <p:ext uri="{BB962C8B-B14F-4D97-AF65-F5344CB8AC3E}">
        <p14:creationId xmlns:p14="http://schemas.microsoft.com/office/powerpoint/2010/main" val="64530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 Outreach</a:t>
            </a:r>
            <a:br>
              <a:rPr lang="en-US" dirty="0"/>
            </a:br>
            <a:r>
              <a:rPr lang="en-US" sz="2400" i="1" dirty="0"/>
              <a:t>Increasing Awareness of Risk</a:t>
            </a:r>
          </a:p>
        </p:txBody>
      </p:sp>
      <p:sp>
        <p:nvSpPr>
          <p:cNvPr id="3" name="Content Placeholder 2"/>
          <p:cNvSpPr>
            <a:spLocks noGrp="1"/>
          </p:cNvSpPr>
          <p:nvPr>
            <p:ph idx="1"/>
          </p:nvPr>
        </p:nvSpPr>
        <p:spPr>
          <a:xfrm>
            <a:off x="457201" y="2216294"/>
            <a:ext cx="8229599" cy="3644220"/>
          </a:xfrm>
        </p:spPr>
        <p:txBody>
          <a:bodyPr anchor="ctr"/>
          <a:lstStyle/>
          <a:p>
            <a:pPr marL="0" indent="0">
              <a:lnSpc>
                <a:spcPct val="150000"/>
              </a:lnSpc>
              <a:buNone/>
            </a:pPr>
            <a:r>
              <a:rPr lang="en-US" sz="2000" b="1" i="1" dirty="0"/>
              <a:t>“So far I only have one Veteran on the REACH VET program. I educated him about how Veterans are “selected” for the designation... I then educated about how this would impact his treatment by pointing out he was already engaged as we would want him to be. Veteran expressed gratitude for the increased awareness of suicidality as well as for the CAMS group, which he finds very helpful. I think it’s a relief for him to know we are all aware of his risks – seems to have increased his accountability!”</a:t>
            </a:r>
          </a:p>
          <a:p>
            <a:pPr marL="0" indent="0" algn="r">
              <a:lnSpc>
                <a:spcPct val="150000"/>
              </a:lnSpc>
              <a:buNone/>
            </a:pPr>
            <a:r>
              <a:rPr lang="en-US" sz="2000" b="1" i="1" dirty="0"/>
              <a:t>- Lexington, KY	</a:t>
            </a:r>
          </a:p>
          <a:p>
            <a:pPr marL="0" lvl="0" indent="0">
              <a:buNone/>
            </a:pPr>
            <a:endParaRPr lang="en-US" sz="2000"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16</a:t>
            </a:fld>
            <a:endParaRPr lang="en-US" dirty="0"/>
          </a:p>
        </p:txBody>
      </p:sp>
    </p:spTree>
    <p:extLst>
      <p:ext uri="{BB962C8B-B14F-4D97-AF65-F5344CB8AC3E}">
        <p14:creationId xmlns:p14="http://schemas.microsoft.com/office/powerpoint/2010/main" val="282075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 Outreach</a:t>
            </a:r>
            <a:br>
              <a:rPr lang="en-US" dirty="0"/>
            </a:br>
            <a:r>
              <a:rPr lang="en-US" sz="2400" i="1" dirty="0"/>
              <a:t>An Opportunity for Re-engagement</a:t>
            </a:r>
          </a:p>
        </p:txBody>
      </p:sp>
      <p:sp>
        <p:nvSpPr>
          <p:cNvPr id="3" name="Content Placeholder 2"/>
          <p:cNvSpPr>
            <a:spLocks noGrp="1"/>
          </p:cNvSpPr>
          <p:nvPr>
            <p:ph idx="1"/>
          </p:nvPr>
        </p:nvSpPr>
        <p:spPr>
          <a:xfrm>
            <a:off x="457200" y="2133167"/>
            <a:ext cx="8229599" cy="3644220"/>
          </a:xfrm>
        </p:spPr>
        <p:txBody>
          <a:bodyPr anchor="ctr"/>
          <a:lstStyle/>
          <a:p>
            <a:pPr marL="0" indent="0">
              <a:lnSpc>
                <a:spcPct val="150000"/>
              </a:lnSpc>
              <a:buNone/>
            </a:pPr>
            <a:r>
              <a:rPr lang="en-US" sz="2000" b="1" i="1" dirty="0"/>
              <a:t>“I explained REACH VET by informing [the] Veteran he had been identified as being at higher risk due to diagnosis and inpatient VA utilization. Veteran responded by stating he felt he could benefit from mental health counseling to assist with depression and anxiety issues.”</a:t>
            </a:r>
          </a:p>
          <a:p>
            <a:pPr marL="0" indent="0" algn="r">
              <a:lnSpc>
                <a:spcPct val="150000"/>
              </a:lnSpc>
              <a:buNone/>
            </a:pPr>
            <a:r>
              <a:rPr lang="en-US" sz="2000" b="1" i="1" dirty="0"/>
              <a:t>- Lexington, KY	</a:t>
            </a:r>
          </a:p>
          <a:p>
            <a:pPr marL="0" indent="0" algn="r">
              <a:lnSpc>
                <a:spcPct val="150000"/>
              </a:lnSpc>
              <a:buNone/>
            </a:pPr>
            <a:endParaRPr lang="en-US" sz="2400" b="1" i="1"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17</a:t>
            </a:fld>
            <a:endParaRPr lang="en-US" dirty="0"/>
          </a:p>
        </p:txBody>
      </p:sp>
    </p:spTree>
    <p:extLst>
      <p:ext uri="{BB962C8B-B14F-4D97-AF65-F5344CB8AC3E}">
        <p14:creationId xmlns:p14="http://schemas.microsoft.com/office/powerpoint/2010/main" val="2392745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 Outreach</a:t>
            </a:r>
            <a:br>
              <a:rPr lang="en-US" dirty="0"/>
            </a:br>
            <a:r>
              <a:rPr lang="en-US" sz="2400" i="1" dirty="0"/>
              <a:t>An Opportunity for Re-engagement</a:t>
            </a:r>
          </a:p>
        </p:txBody>
      </p:sp>
      <p:sp>
        <p:nvSpPr>
          <p:cNvPr id="3" name="Content Placeholder 2"/>
          <p:cNvSpPr>
            <a:spLocks noGrp="1"/>
          </p:cNvSpPr>
          <p:nvPr>
            <p:ph idx="1"/>
          </p:nvPr>
        </p:nvSpPr>
        <p:spPr>
          <a:xfrm>
            <a:off x="457200" y="2133167"/>
            <a:ext cx="8229599" cy="3644220"/>
          </a:xfrm>
        </p:spPr>
        <p:txBody>
          <a:bodyPr anchor="ctr"/>
          <a:lstStyle/>
          <a:p>
            <a:pPr marL="0" indent="0">
              <a:lnSpc>
                <a:spcPct val="150000"/>
              </a:lnSpc>
              <a:buNone/>
            </a:pPr>
            <a:r>
              <a:rPr lang="en-US" sz="2000" b="1" i="1" dirty="0"/>
              <a:t>“Yesterday, I nudged a provider to “try one more time.” He [the Veteran] was just discharged from a non-VA BH facility; he AGAIN told her no….but about an hour later he called back and scheduled an appointment!”</a:t>
            </a:r>
          </a:p>
          <a:p>
            <a:pPr marL="0" indent="0" algn="r">
              <a:lnSpc>
                <a:spcPct val="150000"/>
              </a:lnSpc>
              <a:buNone/>
            </a:pPr>
            <a:r>
              <a:rPr lang="en-US" sz="2000" b="1" i="1" dirty="0"/>
              <a:t>- Alexandria, LA	 </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18</a:t>
            </a:fld>
            <a:endParaRPr lang="en-US" dirty="0"/>
          </a:p>
        </p:txBody>
      </p:sp>
    </p:spTree>
    <p:extLst>
      <p:ext uri="{BB962C8B-B14F-4D97-AF65-F5344CB8AC3E}">
        <p14:creationId xmlns:p14="http://schemas.microsoft.com/office/powerpoint/2010/main" val="102565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00000"/>
              </a:lnSpc>
              <a:buNone/>
            </a:pPr>
            <a:r>
              <a:rPr lang="en-US" altLang="en-US" sz="2000" dirty="0"/>
              <a:t>This presentation is based on work supported by the Department of Veterans Affairs, but does not necessarily represent the views of the Department of Veterans Affairs or the United States Government.</a:t>
            </a:r>
          </a:p>
          <a:p>
            <a:endParaRPr lang="en-US" altLang="en-US" sz="2000" dirty="0"/>
          </a:p>
          <a:p>
            <a:pPr marL="0" indent="0">
              <a:lnSpc>
                <a:spcPct val="100000"/>
              </a:lnSpc>
              <a:buNone/>
            </a:pPr>
            <a:r>
              <a:rPr lang="en-US" altLang="en-US" sz="2000" dirty="0"/>
              <a:t>The REACH VET program is funded by the Department of Veterans Affairs Office of Mental Health and Suicide Prevention.</a:t>
            </a:r>
          </a:p>
          <a:p>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1</a:t>
            </a:fld>
            <a:endParaRPr lang="en-US" dirty="0"/>
          </a:p>
        </p:txBody>
      </p:sp>
      <p:sp>
        <p:nvSpPr>
          <p:cNvPr id="5" name="Title 1"/>
          <p:cNvSpPr>
            <a:spLocks noGrp="1"/>
          </p:cNvSpPr>
          <p:nvPr>
            <p:ph type="title"/>
          </p:nvPr>
        </p:nvSpPr>
        <p:spPr>
          <a:xfrm>
            <a:off x="457200" y="274638"/>
            <a:ext cx="8229600" cy="1290637"/>
          </a:xfrm>
        </p:spPr>
        <p:txBody>
          <a:bodyPr/>
          <a:lstStyle/>
          <a:p>
            <a:r>
              <a:rPr lang="en-US" dirty="0"/>
              <a:t>Disclosure</a:t>
            </a:r>
          </a:p>
        </p:txBody>
      </p:sp>
    </p:spTree>
    <p:extLst>
      <p:ext uri="{BB962C8B-B14F-4D97-AF65-F5344CB8AC3E}">
        <p14:creationId xmlns:p14="http://schemas.microsoft.com/office/powerpoint/2010/main" val="1480161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 Outreach</a:t>
            </a:r>
            <a:br>
              <a:rPr lang="en-US" dirty="0"/>
            </a:br>
            <a:r>
              <a:rPr lang="en-US" sz="2400" i="1" dirty="0"/>
              <a:t>Enhancing Care</a:t>
            </a:r>
          </a:p>
        </p:txBody>
      </p:sp>
      <p:sp>
        <p:nvSpPr>
          <p:cNvPr id="3" name="Content Placeholder 2"/>
          <p:cNvSpPr>
            <a:spLocks noGrp="1"/>
          </p:cNvSpPr>
          <p:nvPr>
            <p:ph idx="1"/>
          </p:nvPr>
        </p:nvSpPr>
        <p:spPr>
          <a:xfrm>
            <a:off x="457201" y="2216294"/>
            <a:ext cx="8229599" cy="3644220"/>
          </a:xfrm>
        </p:spPr>
        <p:txBody>
          <a:bodyPr anchor="ctr"/>
          <a:lstStyle/>
          <a:p>
            <a:pPr marL="0" indent="0">
              <a:lnSpc>
                <a:spcPct val="150000"/>
              </a:lnSpc>
              <a:buNone/>
            </a:pPr>
            <a:r>
              <a:rPr lang="en-US" sz="2000" b="1" i="1" dirty="0"/>
              <a:t>“Regarding the REACH VET program… most of [our providers] conveyed that the Veterans “were grateful for the extra concern.” In many instances, Veterans did engage in enhanced services, and clinicians felt that the additional attention and interventions were beneficial. One of our therapists noted that the Veterans on her panel were “optimistic and grateful for the additional attention.”</a:t>
            </a:r>
          </a:p>
          <a:p>
            <a:pPr marL="0" indent="0" algn="r">
              <a:lnSpc>
                <a:spcPct val="150000"/>
              </a:lnSpc>
              <a:buNone/>
            </a:pPr>
            <a:r>
              <a:rPr lang="en-US" sz="2000" b="1" i="1" dirty="0"/>
              <a:t>- Erie, PA	</a:t>
            </a:r>
          </a:p>
          <a:p>
            <a:pPr marL="0" lvl="0" indent="0">
              <a:buNone/>
            </a:pPr>
            <a:endParaRPr lang="en-US" sz="2000"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19</a:t>
            </a:fld>
            <a:endParaRPr lang="en-US" dirty="0"/>
          </a:p>
        </p:txBody>
      </p:sp>
    </p:spTree>
    <p:extLst>
      <p:ext uri="{BB962C8B-B14F-4D97-AF65-F5344CB8AC3E}">
        <p14:creationId xmlns:p14="http://schemas.microsoft.com/office/powerpoint/2010/main" val="53297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Dashboard Updates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520" y="1736993"/>
            <a:ext cx="8286998" cy="4309916"/>
          </a:xfrm>
        </p:spPr>
      </p:pic>
    </p:spTree>
    <p:extLst>
      <p:ext uri="{BB962C8B-B14F-4D97-AF65-F5344CB8AC3E}">
        <p14:creationId xmlns:p14="http://schemas.microsoft.com/office/powerpoint/2010/main" val="1876338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risk data</a:t>
            </a:r>
          </a:p>
        </p:txBody>
      </p:sp>
      <p:sp>
        <p:nvSpPr>
          <p:cNvPr id="3" name="Content Placeholder 2"/>
          <p:cNvSpPr>
            <a:spLocks noGrp="1"/>
          </p:cNvSpPr>
          <p:nvPr>
            <p:ph idx="1"/>
          </p:nvPr>
        </p:nvSpPr>
        <p:spPr/>
        <p:txBody>
          <a:bodyPr/>
          <a:lstStyle/>
          <a:p>
            <a:r>
              <a:rPr lang="en-US" dirty="0"/>
              <a:t>REACH VET</a:t>
            </a:r>
          </a:p>
          <a:p>
            <a:endParaRPr lang="en-US" dirty="0"/>
          </a:p>
          <a:p>
            <a:r>
              <a:rPr lang="en-US" dirty="0"/>
              <a:t>STRATIFICATION TOOL for OPIOID RISK MITIGATION (STORM)</a:t>
            </a:r>
          </a:p>
          <a:p>
            <a:endParaRPr lang="en-US" dirty="0"/>
          </a:p>
          <a:p>
            <a:r>
              <a:rPr lang="en-US" dirty="0"/>
              <a:t>The Veterans Crisis Line</a:t>
            </a:r>
          </a:p>
          <a:p>
            <a:endParaRPr lang="en-US" dirty="0"/>
          </a:p>
          <a:p>
            <a:r>
              <a:rPr lang="en-US" dirty="0"/>
              <a:t>CPRS</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21</a:t>
            </a:fld>
            <a:endParaRPr lang="en-US" dirty="0"/>
          </a:p>
        </p:txBody>
      </p:sp>
    </p:spTree>
    <p:extLst>
      <p:ext uri="{BB962C8B-B14F-4D97-AF65-F5344CB8AC3E}">
        <p14:creationId xmlns:p14="http://schemas.microsoft.com/office/powerpoint/2010/main" val="2634607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Randomized Program Implementation Evaluation</a:t>
            </a:r>
          </a:p>
        </p:txBody>
      </p:sp>
      <p:sp>
        <p:nvSpPr>
          <p:cNvPr id="5" name="Content Placeholder 4"/>
          <p:cNvSpPr>
            <a:spLocks noGrp="1"/>
          </p:cNvSpPr>
          <p:nvPr>
            <p:ph idx="1"/>
          </p:nvPr>
        </p:nvSpPr>
        <p:spPr/>
        <p:txBody>
          <a:bodyPr>
            <a:normAutofit/>
          </a:bodyPr>
          <a:lstStyle/>
          <a:p>
            <a:r>
              <a:rPr lang="en-US" sz="2000" dirty="0"/>
              <a:t>A VA HSR&amp;D Service Directed Research (SDR) randomized program evaluation grant was funded to evaluate REACH VET </a:t>
            </a:r>
          </a:p>
          <a:p>
            <a:pPr marL="0" indent="0">
              <a:buNone/>
            </a:pPr>
            <a:r>
              <a:rPr lang="en-US" sz="2000" dirty="0"/>
              <a:t>	</a:t>
            </a:r>
            <a:r>
              <a:rPr lang="en-US" dirty="0"/>
              <a:t>(PI Landes, SDR-16-195)</a:t>
            </a:r>
          </a:p>
          <a:p>
            <a:r>
              <a:rPr lang="en-US" sz="2000" dirty="0"/>
              <a:t>Focused on the implementation outcomes of REACH VET and the effect of the implementation strategies used</a:t>
            </a:r>
          </a:p>
          <a:p>
            <a:pPr lvl="1"/>
            <a:r>
              <a:rPr lang="en-US" sz="1800" dirty="0"/>
              <a:t>Implementation as usual (IAU)</a:t>
            </a:r>
          </a:p>
          <a:p>
            <a:pPr lvl="2"/>
            <a:r>
              <a:rPr lang="en-US" sz="1600" dirty="0"/>
              <a:t>Coordinator and provider training, provision of resources on MIRECC website, and technical assistance as requested</a:t>
            </a:r>
          </a:p>
          <a:p>
            <a:pPr lvl="1"/>
            <a:r>
              <a:rPr lang="en-US" sz="1800" dirty="0"/>
              <a:t>IAU + Virtual External Facilitation</a:t>
            </a:r>
          </a:p>
          <a:p>
            <a:pPr lvl="2"/>
            <a:r>
              <a:rPr lang="en-US" sz="1600" dirty="0"/>
              <a:t>Facilitation: A process of interactive problem solving and support that occurs in a context of a recognized need for improvement and a supportive interpersonal relationship</a:t>
            </a:r>
          </a:p>
          <a:p>
            <a:pPr lvl="1"/>
            <a:endParaRPr lang="en-US" sz="1800" dirty="0"/>
          </a:p>
        </p:txBody>
      </p:sp>
    </p:spTree>
    <p:extLst>
      <p:ext uri="{BB962C8B-B14F-4D97-AF65-F5344CB8AC3E}">
        <p14:creationId xmlns:p14="http://schemas.microsoft.com/office/powerpoint/2010/main" val="1335262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Effectiveness Evaluation</a:t>
            </a:r>
          </a:p>
        </p:txBody>
      </p:sp>
      <p:sp>
        <p:nvSpPr>
          <p:cNvPr id="3" name="Content Placeholder 2"/>
          <p:cNvSpPr>
            <a:spLocks noGrp="1"/>
          </p:cNvSpPr>
          <p:nvPr>
            <p:ph idx="1"/>
          </p:nvPr>
        </p:nvSpPr>
        <p:spPr/>
        <p:txBody>
          <a:bodyPr/>
          <a:lstStyle/>
          <a:p>
            <a:r>
              <a:rPr lang="en-US" sz="2000" dirty="0"/>
              <a:t>Led by SMITREC</a:t>
            </a:r>
          </a:p>
          <a:p>
            <a:pPr marL="0" indent="0">
              <a:buNone/>
            </a:pPr>
            <a:endParaRPr lang="en-US" sz="2000" dirty="0"/>
          </a:p>
          <a:p>
            <a:r>
              <a:rPr lang="en-US" sz="2000" dirty="0"/>
              <a:t>Does REACH VET decrease Veteran suicide?</a:t>
            </a:r>
          </a:p>
          <a:p>
            <a:pPr marL="0" indent="0">
              <a:buNone/>
            </a:pPr>
            <a:endParaRPr lang="en-US" sz="2000" dirty="0"/>
          </a:p>
          <a:p>
            <a:r>
              <a:rPr lang="en-US" sz="2000" dirty="0"/>
              <a:t>What other impacts are there from REACH VET?</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23</a:t>
            </a:fld>
            <a:endParaRPr lang="en-US" dirty="0"/>
          </a:p>
        </p:txBody>
      </p:sp>
    </p:spTree>
    <p:extLst>
      <p:ext uri="{BB962C8B-B14F-4D97-AF65-F5344CB8AC3E}">
        <p14:creationId xmlns:p14="http://schemas.microsoft.com/office/powerpoint/2010/main" val="2141134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24</a:t>
            </a:fld>
            <a:endParaRPr lang="en-US" dirty="0"/>
          </a:p>
        </p:txBody>
      </p:sp>
      <p:sp>
        <p:nvSpPr>
          <p:cNvPr id="3" name="Content Placeholder 2"/>
          <p:cNvSpPr>
            <a:spLocks noGrp="1"/>
          </p:cNvSpPr>
          <p:nvPr>
            <p:ph idx="1"/>
          </p:nvPr>
        </p:nvSpPr>
        <p:spPr/>
        <p:txBody>
          <a:bodyPr/>
          <a:lstStyle/>
          <a:p>
            <a:r>
              <a:rPr lang="en-US" sz="2000" dirty="0"/>
              <a:t>~ 6 months in after full implementation</a:t>
            </a:r>
          </a:p>
          <a:p>
            <a:pPr marL="0" indent="0">
              <a:buNone/>
            </a:pPr>
            <a:endParaRPr lang="en-US" sz="2000" dirty="0"/>
          </a:p>
          <a:p>
            <a:r>
              <a:rPr lang="en-US" sz="2000" dirty="0"/>
              <a:t>Identifying ~6,700 Veterans per month</a:t>
            </a:r>
          </a:p>
          <a:p>
            <a:pPr marL="0" indent="0">
              <a:buNone/>
            </a:pPr>
            <a:endParaRPr lang="en-US" sz="2000" dirty="0"/>
          </a:p>
          <a:p>
            <a:r>
              <a:rPr lang="en-US" sz="2000" dirty="0"/>
              <a:t>Identified more than 20,000 unique Veterans to date</a:t>
            </a:r>
          </a:p>
          <a:p>
            <a:pPr marL="0" indent="0">
              <a:buNone/>
            </a:pPr>
            <a:endParaRPr lang="en-US" sz="2000" dirty="0"/>
          </a:p>
          <a:p>
            <a:r>
              <a:rPr lang="en-US" sz="2000" dirty="0"/>
              <a:t>Launched CPRS templated that substantially decrease administrative burden</a:t>
            </a:r>
          </a:p>
          <a:p>
            <a:endParaRPr lang="en-US" dirty="0"/>
          </a:p>
        </p:txBody>
      </p:sp>
    </p:spTree>
    <p:extLst>
      <p:ext uri="{BB962C8B-B14F-4D97-AF65-F5344CB8AC3E}">
        <p14:creationId xmlns:p14="http://schemas.microsoft.com/office/powerpoint/2010/main" val="2286182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going? </a:t>
            </a:r>
          </a:p>
        </p:txBody>
      </p:sp>
      <p:sp>
        <p:nvSpPr>
          <p:cNvPr id="3" name="Content Placeholder 2"/>
          <p:cNvSpPr>
            <a:spLocks noGrp="1"/>
          </p:cNvSpPr>
          <p:nvPr>
            <p:ph idx="1"/>
          </p:nvPr>
        </p:nvSpPr>
        <p:spPr>
          <a:xfrm>
            <a:off x="457200" y="1935650"/>
            <a:ext cx="8229600" cy="4405773"/>
          </a:xfrm>
        </p:spPr>
        <p:txBody>
          <a:bodyPr/>
          <a:lstStyle/>
          <a:p>
            <a:r>
              <a:rPr lang="en-US" sz="2000" dirty="0"/>
              <a:t>Evaluation</a:t>
            </a:r>
          </a:p>
          <a:p>
            <a:endParaRPr lang="en-US" sz="2000" dirty="0"/>
          </a:p>
          <a:p>
            <a:r>
              <a:rPr lang="en-US" sz="2000" dirty="0"/>
              <a:t>Update modeling</a:t>
            </a:r>
          </a:p>
          <a:p>
            <a:endParaRPr lang="en-US" sz="2000" dirty="0"/>
          </a:p>
          <a:p>
            <a:r>
              <a:rPr lang="en-US" sz="2000" dirty="0"/>
              <a:t>Streamline process</a:t>
            </a:r>
          </a:p>
          <a:p>
            <a:endParaRPr lang="en-US" sz="2000" dirty="0"/>
          </a:p>
          <a:p>
            <a:r>
              <a:rPr lang="en-US" sz="2000" dirty="0"/>
              <a:t>Share risk data</a:t>
            </a:r>
          </a:p>
          <a:p>
            <a:endParaRPr lang="en-US" sz="2000" dirty="0"/>
          </a:p>
          <a:p>
            <a:r>
              <a:rPr lang="en-US" sz="2000" dirty="0"/>
              <a:t>Expand use of predictive analytics</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25</a:t>
            </a:fld>
            <a:endParaRPr lang="en-US" dirty="0"/>
          </a:p>
        </p:txBody>
      </p:sp>
    </p:spTree>
    <p:extLst>
      <p:ext uri="{BB962C8B-B14F-4D97-AF65-F5344CB8AC3E}">
        <p14:creationId xmlns:p14="http://schemas.microsoft.com/office/powerpoint/2010/main" val="1602127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REACH VET </a:t>
            </a:r>
            <a:r>
              <a:rPr lang="en-US" dirty="0"/>
              <a:t>Point of Contact</a:t>
            </a:r>
            <a:r>
              <a:rPr lang="en-US" sz="3200" dirty="0">
                <a:latin typeface="+mj-lt"/>
              </a:rPr>
              <a:t>	</a:t>
            </a:r>
          </a:p>
        </p:txBody>
      </p:sp>
      <p:sp>
        <p:nvSpPr>
          <p:cNvPr id="3" name="Content Placeholder 2"/>
          <p:cNvSpPr>
            <a:spLocks noGrp="1"/>
          </p:cNvSpPr>
          <p:nvPr>
            <p:ph idx="1"/>
          </p:nvPr>
        </p:nvSpPr>
        <p:spPr/>
        <p:txBody>
          <a:bodyPr/>
          <a:lstStyle/>
          <a:p>
            <a:pPr marL="0" lvl="0" indent="0">
              <a:buNone/>
            </a:pPr>
            <a:r>
              <a:rPr lang="en-US" sz="2000" dirty="0"/>
              <a:t>Aaron Eagan, RN, MPH</a:t>
            </a:r>
          </a:p>
          <a:p>
            <a:pPr marL="0" lvl="0" indent="0">
              <a:buNone/>
            </a:pPr>
            <a:r>
              <a:rPr lang="en-US" sz="2000" dirty="0"/>
              <a:t>REACH VET </a:t>
            </a:r>
            <a:r>
              <a:rPr lang="en-US" sz="2000" dirty="0">
                <a:solidFill>
                  <a:prstClr val="black"/>
                </a:solidFill>
              </a:rPr>
              <a:t>Program Manager</a:t>
            </a:r>
          </a:p>
          <a:p>
            <a:pPr marL="0" lvl="0" indent="0">
              <a:buNone/>
            </a:pPr>
            <a:r>
              <a:rPr lang="en-US" sz="2000" dirty="0">
                <a:solidFill>
                  <a:prstClr val="black"/>
                </a:solidFill>
                <a:hlinkClick r:id="rId2"/>
              </a:rPr>
              <a:t>Aaron.Eagan@va.gov</a:t>
            </a:r>
            <a:endParaRPr lang="en-US" sz="2000" dirty="0">
              <a:solidFill>
                <a:prstClr val="black"/>
              </a:solidFill>
            </a:endParaRPr>
          </a:p>
          <a:p>
            <a:pPr marL="0" lvl="0" indent="0">
              <a:buNone/>
            </a:pPr>
            <a:endParaRPr lang="en-US" sz="2000" dirty="0">
              <a:solidFill>
                <a:prstClr val="black"/>
              </a:solidFill>
            </a:endParaRPr>
          </a:p>
          <a:p>
            <a:pPr marL="0" lvl="0" indent="0">
              <a:buNone/>
            </a:pPr>
            <a:endParaRPr lang="en-US" sz="2000" dirty="0">
              <a:solidFill>
                <a:prstClr val="black"/>
              </a:solidFill>
            </a:endParaRP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26</a:t>
            </a:fld>
            <a:endParaRPr lang="en-US" dirty="0"/>
          </a:p>
        </p:txBody>
      </p:sp>
    </p:spTree>
    <p:extLst>
      <p:ext uri="{BB962C8B-B14F-4D97-AF65-F5344CB8AC3E}">
        <p14:creationId xmlns:p14="http://schemas.microsoft.com/office/powerpoint/2010/main" val="331247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REACH VET?</a:t>
            </a:r>
          </a:p>
        </p:txBody>
      </p:sp>
      <p:sp>
        <p:nvSpPr>
          <p:cNvPr id="3" name="Content Placeholder 2"/>
          <p:cNvSpPr>
            <a:spLocks noGrp="1"/>
          </p:cNvSpPr>
          <p:nvPr>
            <p:ph idx="1"/>
          </p:nvPr>
        </p:nvSpPr>
        <p:spPr/>
        <p:txBody>
          <a:bodyPr/>
          <a:lstStyle/>
          <a:p>
            <a:r>
              <a:rPr lang="en-US" sz="2000" dirty="0"/>
              <a:t>Based on the finding that although suicide rates in VHA patients have decreased relative to the US adult population as a whole, they remain high</a:t>
            </a:r>
          </a:p>
          <a:p>
            <a:r>
              <a:rPr lang="en-US" sz="2000" dirty="0"/>
              <a:t>Supported by senior VA leadership as part of establishing suicide prevention as a major priority</a:t>
            </a:r>
          </a:p>
          <a:p>
            <a:r>
              <a:rPr lang="en-US" sz="2000" dirty="0"/>
              <a:t>Goes beyond intercepting people on the trajectory towards suicide</a:t>
            </a:r>
          </a:p>
          <a:p>
            <a:r>
              <a:rPr lang="en-US" sz="2000" dirty="0"/>
              <a:t>Uses predictive models to identify Veterans whose care should be enhanced</a:t>
            </a:r>
          </a:p>
          <a:p>
            <a:r>
              <a:rPr lang="en-US" sz="2000" dirty="0"/>
              <a:t>S</a:t>
            </a:r>
            <a:r>
              <a:rPr lang="en-US" sz="2000" b="1" dirty="0"/>
              <a:t>upplements </a:t>
            </a:r>
            <a:r>
              <a:rPr lang="en-US" sz="2000" dirty="0"/>
              <a:t>current clinical strategies to identify at-risk Veterans</a:t>
            </a:r>
          </a:p>
          <a:p>
            <a:r>
              <a:rPr lang="en-US" sz="2000" dirty="0"/>
              <a:t>C</a:t>
            </a:r>
            <a:r>
              <a:rPr lang="en-US" sz="2000" b="1" dirty="0"/>
              <a:t>omplements </a:t>
            </a:r>
            <a:r>
              <a:rPr lang="en-US" sz="2000" dirty="0"/>
              <a:t>other VHA initiatives designed to identify new opportunities to enhance care for Veterans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2</a:t>
            </a:fld>
            <a:endParaRPr lang="en-US" dirty="0"/>
          </a:p>
        </p:txBody>
      </p:sp>
    </p:spTree>
    <p:extLst>
      <p:ext uri="{BB962C8B-B14F-4D97-AF65-F5344CB8AC3E}">
        <p14:creationId xmlns:p14="http://schemas.microsoft.com/office/powerpoint/2010/main" val="301167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The Predictive Model</a:t>
            </a:r>
          </a:p>
        </p:txBody>
      </p:sp>
      <p:sp>
        <p:nvSpPr>
          <p:cNvPr id="3" name="Content Placeholder 2"/>
          <p:cNvSpPr>
            <a:spLocks noGrp="1"/>
          </p:cNvSpPr>
          <p:nvPr>
            <p:ph idx="1"/>
          </p:nvPr>
        </p:nvSpPr>
        <p:spPr>
          <a:xfrm>
            <a:off x="279069" y="1805050"/>
            <a:ext cx="8532421" cy="4156363"/>
          </a:xfrm>
        </p:spPr>
        <p:txBody>
          <a:bodyPr/>
          <a:lstStyle/>
          <a:p>
            <a:pPr marL="166688" indent="-166688"/>
            <a:r>
              <a:rPr lang="en-US" sz="2000" dirty="0"/>
              <a:t>Developed by VA and NIMH researchers </a:t>
            </a:r>
          </a:p>
          <a:p>
            <a:pPr marL="166688" indent="-166688"/>
            <a:r>
              <a:rPr lang="en-US" sz="2000" dirty="0"/>
              <a:t>Includes clinical and administrative data for each Veteran who utilizes VHA health care services</a:t>
            </a:r>
          </a:p>
          <a:p>
            <a:pPr marL="0" indent="0">
              <a:spcBef>
                <a:spcPts val="0"/>
              </a:spcBef>
              <a:buNone/>
            </a:pPr>
            <a:r>
              <a:rPr lang="en-US" b="1" dirty="0"/>
              <a:t>    </a:t>
            </a:r>
          </a:p>
          <a:p>
            <a:pPr marL="0" indent="0">
              <a:spcBef>
                <a:spcPts val="0"/>
              </a:spcBef>
              <a:buNone/>
            </a:pPr>
            <a:r>
              <a:rPr lang="en-US" b="1" dirty="0"/>
              <a:t>Calculated Risk </a:t>
            </a:r>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sz="1200" i="1" dirty="0"/>
          </a:p>
          <a:p>
            <a:pPr marL="0" indent="0">
              <a:buNone/>
            </a:pPr>
            <a:r>
              <a:rPr lang="en-US" sz="1200" i="1" dirty="0"/>
              <a:t>                                                                                                                                                                  *As compared to overall VHA population</a:t>
            </a:r>
          </a:p>
          <a:p>
            <a:pPr marL="0" indent="0">
              <a:buNone/>
            </a:pPr>
            <a:endParaRPr lang="en-US" b="1"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58737539"/>
              </p:ext>
            </p:extLst>
          </p:nvPr>
        </p:nvGraphicFramePr>
        <p:xfrm>
          <a:off x="279069" y="3562597"/>
          <a:ext cx="8304544" cy="2481944"/>
        </p:xfrm>
        <a:graphic>
          <a:graphicData uri="http://schemas.openxmlformats.org/drawingml/2006/table">
            <a:tbl>
              <a:tblPr firstRow="1" bandRow="1">
                <a:tableStyleId>{5C22544A-7EE6-4342-B048-85BDC9FD1C3A}</a:tableStyleId>
              </a:tblPr>
              <a:tblGrid>
                <a:gridCol w="6382669">
                  <a:extLst>
                    <a:ext uri="{9D8B030D-6E8A-4147-A177-3AD203B41FA5}">
                      <a16:colId xmlns:a16="http://schemas.microsoft.com/office/drawing/2014/main" val="20000"/>
                    </a:ext>
                  </a:extLst>
                </a:gridCol>
                <a:gridCol w="1921875">
                  <a:extLst>
                    <a:ext uri="{9D8B030D-6E8A-4147-A177-3AD203B41FA5}">
                      <a16:colId xmlns:a16="http://schemas.microsoft.com/office/drawing/2014/main" val="20001"/>
                    </a:ext>
                  </a:extLst>
                </a:gridCol>
              </a:tblGrid>
              <a:tr h="877815">
                <a:tc>
                  <a:txBody>
                    <a:bodyPr/>
                    <a:lstStyle/>
                    <a:p>
                      <a:r>
                        <a:rPr lang="en-US" sz="1600" dirty="0"/>
                        <a:t>Outcome</a:t>
                      </a:r>
                    </a:p>
                  </a:txBody>
                  <a:tcPr/>
                </a:tc>
                <a:tc>
                  <a:txBody>
                    <a:bodyPr/>
                    <a:lstStyle/>
                    <a:p>
                      <a:pPr algn="ctr"/>
                      <a:r>
                        <a:rPr lang="en-US" sz="1600" dirty="0"/>
                        <a:t>Top .1%</a:t>
                      </a:r>
                    </a:p>
                    <a:p>
                      <a:pPr algn="ctr"/>
                      <a:r>
                        <a:rPr lang="en-US" sz="1600" dirty="0"/>
                        <a:t>Top Risk</a:t>
                      </a:r>
                    </a:p>
                  </a:txBody>
                  <a:tcPr/>
                </a:tc>
                <a:extLst>
                  <a:ext uri="{0D108BD9-81ED-4DB2-BD59-A6C34878D82A}">
                    <a16:rowId xmlns:a16="http://schemas.microsoft.com/office/drawing/2014/main" val="10000"/>
                  </a:ext>
                </a:extLst>
              </a:tr>
              <a:tr h="587711">
                <a:tc>
                  <a:txBody>
                    <a:bodyPr/>
                    <a:lstStyle/>
                    <a:p>
                      <a:r>
                        <a:rPr lang="en-US" sz="1600" dirty="0"/>
                        <a:t>Suicide (one month)</a:t>
                      </a:r>
                    </a:p>
                  </a:txBody>
                  <a:tcPr/>
                </a:tc>
                <a:tc>
                  <a:txBody>
                    <a:bodyPr/>
                    <a:lstStyle/>
                    <a:p>
                      <a:pPr algn="ctr"/>
                      <a:r>
                        <a:rPr lang="en-US" sz="1600" dirty="0"/>
                        <a:t>33 x</a:t>
                      </a:r>
                    </a:p>
                  </a:txBody>
                  <a:tcPr/>
                </a:tc>
                <a:extLst>
                  <a:ext uri="{0D108BD9-81ED-4DB2-BD59-A6C34878D82A}">
                    <a16:rowId xmlns:a16="http://schemas.microsoft.com/office/drawing/2014/main" val="10001"/>
                  </a:ext>
                </a:extLst>
              </a:tr>
              <a:tr h="508209">
                <a:tc>
                  <a:txBody>
                    <a:bodyPr/>
                    <a:lstStyle/>
                    <a:p>
                      <a:r>
                        <a:rPr lang="en-US" sz="1600" dirty="0"/>
                        <a:t>Suicide (one</a:t>
                      </a:r>
                      <a:r>
                        <a:rPr lang="en-US" sz="1600" baseline="0" dirty="0"/>
                        <a:t> year)</a:t>
                      </a:r>
                      <a:endParaRPr lang="en-US" sz="1600" dirty="0"/>
                    </a:p>
                  </a:txBody>
                  <a:tcPr/>
                </a:tc>
                <a:tc>
                  <a:txBody>
                    <a:bodyPr/>
                    <a:lstStyle/>
                    <a:p>
                      <a:pPr algn="ctr"/>
                      <a:r>
                        <a:rPr lang="en-US" sz="1600" dirty="0"/>
                        <a:t>15 x</a:t>
                      </a:r>
                    </a:p>
                  </a:txBody>
                  <a:tcPr/>
                </a:tc>
                <a:extLst>
                  <a:ext uri="{0D108BD9-81ED-4DB2-BD59-A6C34878D82A}">
                    <a16:rowId xmlns:a16="http://schemas.microsoft.com/office/drawing/2014/main" val="10002"/>
                  </a:ext>
                </a:extLst>
              </a:tr>
              <a:tr h="508209">
                <a:tc>
                  <a:txBody>
                    <a:bodyPr/>
                    <a:lstStyle/>
                    <a:p>
                      <a:r>
                        <a:rPr lang="en-US" sz="1600" dirty="0"/>
                        <a:t>Suicide attempt (one year)</a:t>
                      </a:r>
                    </a:p>
                  </a:txBody>
                  <a:tcPr/>
                </a:tc>
                <a:tc>
                  <a:txBody>
                    <a:bodyPr/>
                    <a:lstStyle/>
                    <a:p>
                      <a:pPr algn="ctr"/>
                      <a:r>
                        <a:rPr lang="en-US" sz="1600" dirty="0"/>
                        <a:t>81 x</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0336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Other Adverse Outcomes</a:t>
            </a:r>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4</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51279064"/>
              </p:ext>
            </p:extLst>
          </p:nvPr>
        </p:nvGraphicFramePr>
        <p:xfrm>
          <a:off x="176213" y="2384425"/>
          <a:ext cx="8632825" cy="2714625"/>
        </p:xfrm>
        <a:graphic>
          <a:graphicData uri="http://schemas.openxmlformats.org/presentationml/2006/ole">
            <mc:AlternateContent xmlns:mc="http://schemas.openxmlformats.org/markup-compatibility/2006">
              <mc:Choice xmlns:v="urn:schemas-microsoft-com:vml" Requires="v">
                <p:oleObj spid="_x0000_s1072" name="Worksheet" r:id="rId3" imgW="5210129" imgH="1638227" progId="Excel.Sheet.12">
                  <p:embed/>
                </p:oleObj>
              </mc:Choice>
              <mc:Fallback>
                <p:oleObj name="Worksheet" r:id="rId3" imgW="5210129" imgH="1638227" progId="Excel.Sheet.12">
                  <p:embed/>
                  <p:pic>
                    <p:nvPicPr>
                      <p:cNvPr id="0" name=""/>
                      <p:cNvPicPr/>
                      <p:nvPr/>
                    </p:nvPicPr>
                    <p:blipFill>
                      <a:blip r:embed="rId4"/>
                      <a:stretch>
                        <a:fillRect/>
                      </a:stretch>
                    </p:blipFill>
                    <p:spPr>
                      <a:xfrm>
                        <a:off x="176213" y="2384425"/>
                        <a:ext cx="8632825" cy="2714625"/>
                      </a:xfrm>
                      <a:prstGeom prst="rect">
                        <a:avLst/>
                      </a:prstGeom>
                    </p:spPr>
                  </p:pic>
                </p:oleObj>
              </mc:Fallback>
            </mc:AlternateContent>
          </a:graphicData>
        </a:graphic>
      </p:graphicFrame>
    </p:spTree>
    <p:extLst>
      <p:ext uri="{BB962C8B-B14F-4D97-AF65-F5344CB8AC3E}">
        <p14:creationId xmlns:p14="http://schemas.microsoft.com/office/powerpoint/2010/main" val="1991392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Predictors</a:t>
            </a:r>
          </a:p>
        </p:txBody>
      </p:sp>
      <p:sp>
        <p:nvSpPr>
          <p:cNvPr id="3" name="Content Placeholder 2"/>
          <p:cNvSpPr>
            <a:spLocks noGrp="1"/>
          </p:cNvSpPr>
          <p:nvPr>
            <p:ph idx="1"/>
          </p:nvPr>
        </p:nvSpPr>
        <p:spPr/>
        <p:txBody>
          <a:bodyPr/>
          <a:lstStyle/>
          <a:p>
            <a:pPr marL="0" indent="0">
              <a:buNone/>
            </a:pPr>
            <a:r>
              <a:rPr lang="en-US" sz="2000" b="1" u="sng" dirty="0"/>
              <a:t>Demographics</a:t>
            </a:r>
            <a:endParaRPr lang="en-US" sz="2000" dirty="0"/>
          </a:p>
          <a:p>
            <a:pPr marL="0" indent="0">
              <a:buNone/>
            </a:pPr>
            <a:r>
              <a:rPr lang="en-US" sz="2000" dirty="0"/>
              <a:t>Age &gt;= 80</a:t>
            </a:r>
          </a:p>
          <a:p>
            <a:pPr marL="0" indent="0">
              <a:buNone/>
            </a:pPr>
            <a:r>
              <a:rPr lang="en-US" sz="2000" dirty="0"/>
              <a:t>Male</a:t>
            </a:r>
          </a:p>
          <a:p>
            <a:pPr marL="0" indent="0">
              <a:buNone/>
            </a:pPr>
            <a:r>
              <a:rPr lang="en-US" sz="2000" dirty="0"/>
              <a:t>Currently married</a:t>
            </a:r>
          </a:p>
          <a:p>
            <a:pPr marL="0" indent="0">
              <a:buNone/>
            </a:pPr>
            <a:r>
              <a:rPr lang="en-US" sz="2000" dirty="0"/>
              <a:t>Region (West)</a:t>
            </a:r>
          </a:p>
          <a:p>
            <a:pPr marL="0" indent="0">
              <a:buNone/>
            </a:pPr>
            <a:r>
              <a:rPr lang="en-US" sz="2000" dirty="0"/>
              <a:t>Race/ethnicity (White)(Non-white)</a:t>
            </a:r>
          </a:p>
          <a:p>
            <a:pPr marL="0" indent="0">
              <a:buNone/>
            </a:pPr>
            <a:r>
              <a:rPr lang="en-US" sz="2000" dirty="0"/>
              <a:t>Service Connected (SC) Disability Status</a:t>
            </a:r>
          </a:p>
          <a:p>
            <a:pPr marL="0" indent="0">
              <a:buNone/>
            </a:pPr>
            <a:r>
              <a:rPr lang="en-US" sz="2000" dirty="0"/>
              <a:t>	SC &gt; 30%  </a:t>
            </a:r>
          </a:p>
          <a:p>
            <a:pPr marL="0" indent="0">
              <a:buNone/>
            </a:pPr>
            <a:r>
              <a:rPr lang="en-US" sz="2000" dirty="0"/>
              <a:t>	SC &gt; 70% </a:t>
            </a:r>
          </a:p>
          <a:p>
            <a:pPr marL="0" indent="0">
              <a:buNone/>
            </a:pPr>
            <a:r>
              <a:rPr lang="en-US" b="1" dirty="0"/>
              <a:t> </a:t>
            </a:r>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5</a:t>
            </a:fld>
            <a:endParaRPr lang="en-US" dirty="0"/>
          </a:p>
        </p:txBody>
      </p:sp>
    </p:spTree>
    <p:extLst>
      <p:ext uri="{BB962C8B-B14F-4D97-AF65-F5344CB8AC3E}">
        <p14:creationId xmlns:p14="http://schemas.microsoft.com/office/powerpoint/2010/main" val="2156313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Predictors</a:t>
            </a:r>
          </a:p>
        </p:txBody>
      </p:sp>
      <p:sp>
        <p:nvSpPr>
          <p:cNvPr id="3" name="Content Placeholder 2"/>
          <p:cNvSpPr>
            <a:spLocks noGrp="1"/>
          </p:cNvSpPr>
          <p:nvPr>
            <p:ph idx="1"/>
          </p:nvPr>
        </p:nvSpPr>
        <p:spPr>
          <a:xfrm>
            <a:off x="354013" y="1675822"/>
            <a:ext cx="8229600" cy="4463618"/>
          </a:xfrm>
        </p:spPr>
        <p:txBody>
          <a:bodyPr/>
          <a:lstStyle/>
          <a:p>
            <a:pPr marL="0" indent="0">
              <a:buNone/>
            </a:pPr>
            <a:r>
              <a:rPr lang="en-US" sz="2000" b="1" u="sng" dirty="0"/>
              <a:t>Prior Suicide Attempts</a:t>
            </a:r>
            <a:endParaRPr lang="en-US" sz="2000" dirty="0"/>
          </a:p>
          <a:p>
            <a:pPr marL="0" indent="0">
              <a:buNone/>
            </a:pPr>
            <a:r>
              <a:rPr lang="en-US" sz="2000" dirty="0"/>
              <a:t>Any suicide attempt (prior 1 month), (prior 6 months), (prior 18 months)</a:t>
            </a:r>
          </a:p>
          <a:p>
            <a:pPr marL="0" indent="0">
              <a:buNone/>
            </a:pPr>
            <a:r>
              <a:rPr lang="en-US" sz="2000" b="1" u="sng" dirty="0"/>
              <a:t>Diagnoses</a:t>
            </a:r>
            <a:endParaRPr lang="en-US" sz="2000" dirty="0"/>
          </a:p>
          <a:p>
            <a:pPr marL="0" indent="0">
              <a:buNone/>
            </a:pPr>
            <a:r>
              <a:rPr lang="en-US" sz="2000" dirty="0"/>
              <a:t>Arthritis (prior 12 months) (prior 24 months)</a:t>
            </a:r>
          </a:p>
          <a:p>
            <a:pPr marL="0" indent="0">
              <a:buNone/>
            </a:pPr>
            <a:r>
              <a:rPr lang="en-US" sz="2000" dirty="0"/>
              <a:t>Bipolar I (prior 24 months)</a:t>
            </a:r>
          </a:p>
          <a:p>
            <a:pPr marL="0" indent="0">
              <a:buNone/>
            </a:pPr>
            <a:r>
              <a:rPr lang="en-US" sz="2000" dirty="0"/>
              <a:t>Head and neck cancer (prior 12 months) (prior 24 months)</a:t>
            </a:r>
          </a:p>
          <a:p>
            <a:pPr marL="0" indent="0">
              <a:buNone/>
            </a:pPr>
            <a:r>
              <a:rPr lang="en-US" sz="2000" dirty="0"/>
              <a:t>Chronic pain (prior 24 months)</a:t>
            </a:r>
          </a:p>
          <a:p>
            <a:pPr marL="0" indent="0">
              <a:buNone/>
            </a:pPr>
            <a:r>
              <a:rPr lang="en-US" sz="2000" dirty="0"/>
              <a:t>Depression (prior 12 months) (prior 24 months)</a:t>
            </a:r>
          </a:p>
          <a:p>
            <a:pPr marL="0" indent="0">
              <a:buNone/>
            </a:pPr>
            <a:r>
              <a:rPr lang="en-US" sz="2000" dirty="0"/>
              <a:t>Diabetes mellitus (prior 12 months)</a:t>
            </a:r>
          </a:p>
          <a:p>
            <a:pPr marL="0" indent="0">
              <a:buNone/>
            </a:pPr>
            <a:r>
              <a:rPr lang="en-US" sz="2000" dirty="0"/>
              <a:t>Systemic lupus erythematosus (prior 24 months)</a:t>
            </a:r>
          </a:p>
          <a:p>
            <a:pPr marL="0" indent="0">
              <a:buNone/>
            </a:pPr>
            <a:r>
              <a:rPr lang="en-US" sz="2000" dirty="0"/>
              <a:t>Substance Use Disorder (prior 24 months)</a:t>
            </a:r>
          </a:p>
          <a:p>
            <a:pPr marL="0" indent="0">
              <a:buNone/>
            </a:pPr>
            <a:r>
              <a:rPr lang="en-US" sz="2000" dirty="0"/>
              <a:t>Homelessness  or services (prior 24 months)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6</a:t>
            </a:fld>
            <a:endParaRPr lang="en-US" dirty="0"/>
          </a:p>
        </p:txBody>
      </p:sp>
    </p:spTree>
    <p:extLst>
      <p:ext uri="{BB962C8B-B14F-4D97-AF65-F5344CB8AC3E}">
        <p14:creationId xmlns:p14="http://schemas.microsoft.com/office/powerpoint/2010/main" val="261627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Predictors</a:t>
            </a:r>
          </a:p>
        </p:txBody>
      </p:sp>
      <p:sp>
        <p:nvSpPr>
          <p:cNvPr id="3" name="Content Placeholder 2"/>
          <p:cNvSpPr>
            <a:spLocks noGrp="1"/>
          </p:cNvSpPr>
          <p:nvPr>
            <p:ph idx="1"/>
          </p:nvPr>
        </p:nvSpPr>
        <p:spPr>
          <a:xfrm>
            <a:off x="354013" y="1739707"/>
            <a:ext cx="8229600" cy="4510281"/>
          </a:xfrm>
        </p:spPr>
        <p:txBody>
          <a:bodyPr/>
          <a:lstStyle/>
          <a:p>
            <a:pPr marL="0" indent="0">
              <a:buNone/>
            </a:pPr>
            <a:r>
              <a:rPr lang="en-US" sz="2000" b="1" u="sng" dirty="0"/>
              <a:t>VHA utilization</a:t>
            </a:r>
            <a:endParaRPr lang="en-US" sz="2000" dirty="0"/>
          </a:p>
          <a:p>
            <a:pPr marL="0" indent="0">
              <a:buNone/>
            </a:pPr>
            <a:r>
              <a:rPr lang="en-US" sz="2000" dirty="0"/>
              <a:t>Emergency </a:t>
            </a:r>
            <a:r>
              <a:rPr lang="en-US" sz="2000" dirty="0" err="1"/>
              <a:t>Dept</a:t>
            </a:r>
            <a:r>
              <a:rPr lang="en-US" sz="2000" dirty="0"/>
              <a:t> visit  (prior month)(prior 2 months)  </a:t>
            </a:r>
          </a:p>
          <a:p>
            <a:pPr marL="0" indent="0">
              <a:buNone/>
            </a:pPr>
            <a:r>
              <a:rPr lang="en-US" sz="2000" dirty="0"/>
              <a:t>Psychiatric Discharge (prior month)(prior 6 months) (prior 12 months) (prior 24 months)</a:t>
            </a:r>
          </a:p>
          <a:p>
            <a:pPr marL="0" indent="0">
              <a:buNone/>
            </a:pPr>
            <a:r>
              <a:rPr lang="en-US" sz="2000" dirty="0"/>
              <a:t>Any mental health (MH) </a:t>
            </a:r>
            <a:r>
              <a:rPr lang="en-US" sz="2000" dirty="0" err="1"/>
              <a:t>tx</a:t>
            </a:r>
            <a:r>
              <a:rPr lang="en-US" sz="2000" dirty="0"/>
              <a:t> (prior 12 months) (prior 24 months)</a:t>
            </a:r>
          </a:p>
          <a:p>
            <a:pPr marL="0" indent="0">
              <a:buNone/>
            </a:pPr>
            <a:r>
              <a:rPr lang="en-US" sz="2000" dirty="0"/>
              <a:t>Days of Use (0-30) (in the 13th month prior)(in the 7th month prior)</a:t>
            </a:r>
          </a:p>
          <a:p>
            <a:pPr marL="0" indent="0">
              <a:buNone/>
            </a:pPr>
            <a:r>
              <a:rPr lang="en-US" sz="2000" dirty="0"/>
              <a:t>Emergency </a:t>
            </a:r>
            <a:r>
              <a:rPr lang="en-US" sz="2000" dirty="0" err="1"/>
              <a:t>Dept</a:t>
            </a:r>
            <a:r>
              <a:rPr lang="en-US" sz="2000" dirty="0"/>
              <a:t> visits (prior month)(prior 24 months)</a:t>
            </a:r>
          </a:p>
          <a:p>
            <a:pPr marL="0" indent="0">
              <a:buNone/>
            </a:pPr>
            <a:r>
              <a:rPr lang="en-US" sz="2000" dirty="0"/>
              <a:t>First Use in Prior 5 Years was in the Prior Year</a:t>
            </a:r>
          </a:p>
          <a:p>
            <a:pPr marL="0" indent="0">
              <a:buNone/>
            </a:pPr>
            <a:r>
              <a:rPr lang="en-US" sz="2000" dirty="0"/>
              <a:t>Days of Inpatient MH (0-30)  (in 7th month prior) (Squared)</a:t>
            </a:r>
          </a:p>
          <a:p>
            <a:pPr marL="0" indent="0">
              <a:buNone/>
            </a:pPr>
            <a:r>
              <a:rPr lang="en-US" sz="2000" dirty="0"/>
              <a:t>Days of Outpatient (0-30) (in 7th month prior) (in 8th month prior)(in 15th month prior) (in 23rd month prior)</a:t>
            </a:r>
          </a:p>
          <a:p>
            <a:pPr marL="0" indent="0">
              <a:buNone/>
            </a:pPr>
            <a:r>
              <a:rPr lang="en-US" sz="2000" dirty="0"/>
              <a:t>Days with </a:t>
            </a:r>
            <a:r>
              <a:rPr lang="en-US" sz="2000" dirty="0" err="1"/>
              <a:t>outpt</a:t>
            </a:r>
            <a:r>
              <a:rPr lang="en-US" sz="2000" dirty="0"/>
              <a:t> MH use in prior month, squared</a:t>
            </a:r>
          </a:p>
          <a:p>
            <a:pPr marL="0" indent="0">
              <a:buNone/>
            </a:pPr>
            <a:r>
              <a:rPr lang="en-US" b="1" dirty="0"/>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7</a:t>
            </a:fld>
            <a:endParaRPr lang="en-US" dirty="0"/>
          </a:p>
        </p:txBody>
      </p:sp>
    </p:spTree>
    <p:extLst>
      <p:ext uri="{BB962C8B-B14F-4D97-AF65-F5344CB8AC3E}">
        <p14:creationId xmlns:p14="http://schemas.microsoft.com/office/powerpoint/2010/main" val="29891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Predictors</a:t>
            </a:r>
          </a:p>
        </p:txBody>
      </p:sp>
      <p:sp>
        <p:nvSpPr>
          <p:cNvPr id="3" name="Content Placeholder 2"/>
          <p:cNvSpPr>
            <a:spLocks noGrp="1"/>
          </p:cNvSpPr>
          <p:nvPr>
            <p:ph idx="1"/>
          </p:nvPr>
        </p:nvSpPr>
        <p:spPr>
          <a:xfrm>
            <a:off x="354013" y="1716834"/>
            <a:ext cx="8229600" cy="4599990"/>
          </a:xfrm>
        </p:spPr>
        <p:txBody>
          <a:bodyPr/>
          <a:lstStyle/>
          <a:p>
            <a:pPr marL="0" indent="0">
              <a:buNone/>
            </a:pPr>
            <a:r>
              <a:rPr lang="en-US" sz="2000" b="1" u="sng" dirty="0"/>
              <a:t>Medications</a:t>
            </a:r>
            <a:endParaRPr lang="en-US" sz="2000" dirty="0"/>
          </a:p>
          <a:p>
            <a:pPr marL="0" indent="0">
              <a:buNone/>
            </a:pPr>
            <a:r>
              <a:rPr lang="en-US" sz="2000" dirty="0"/>
              <a:t>Alprazolam  (prior 24 months)</a:t>
            </a:r>
          </a:p>
          <a:p>
            <a:pPr marL="0" indent="0">
              <a:buNone/>
            </a:pPr>
            <a:r>
              <a:rPr lang="en-US" sz="2000" dirty="0"/>
              <a:t>Antidepressant (prior 24 months)</a:t>
            </a:r>
          </a:p>
          <a:p>
            <a:pPr marL="0" indent="0">
              <a:buNone/>
            </a:pPr>
            <a:r>
              <a:rPr lang="en-US" sz="2000" dirty="0"/>
              <a:t>Antipsychotic (prior 12 months)</a:t>
            </a:r>
          </a:p>
          <a:p>
            <a:pPr marL="0" indent="0">
              <a:buNone/>
            </a:pPr>
            <a:r>
              <a:rPr lang="en-US" sz="2000" dirty="0"/>
              <a:t>Clonazepam (prior 12 months)(prior 24 months)</a:t>
            </a:r>
          </a:p>
          <a:p>
            <a:pPr marL="0" indent="0">
              <a:buNone/>
            </a:pPr>
            <a:r>
              <a:rPr lang="en-US" sz="2000" dirty="0"/>
              <a:t>Lorazepam (prior 12 months)</a:t>
            </a:r>
          </a:p>
          <a:p>
            <a:pPr marL="0" indent="0">
              <a:buNone/>
            </a:pPr>
            <a:r>
              <a:rPr lang="en-US" sz="2000" dirty="0"/>
              <a:t>Mirtazapine (prior 12 months)(prior 24 months)</a:t>
            </a:r>
          </a:p>
          <a:p>
            <a:pPr marL="0" indent="0">
              <a:buNone/>
            </a:pPr>
            <a:r>
              <a:rPr lang="en-US" sz="2000" dirty="0"/>
              <a:t>Mood stabilizers (prior 12 months)</a:t>
            </a:r>
          </a:p>
          <a:p>
            <a:pPr marL="0" indent="0">
              <a:buNone/>
            </a:pPr>
            <a:r>
              <a:rPr lang="en-US" sz="2000" dirty="0"/>
              <a:t>Opioids (prior 12 months)</a:t>
            </a:r>
          </a:p>
          <a:p>
            <a:pPr marL="0" indent="0">
              <a:buNone/>
            </a:pPr>
            <a:r>
              <a:rPr lang="en-US" sz="2000" dirty="0"/>
              <a:t>Sedatives or anxiolytics (prior 12 months) (prior 24 months)</a:t>
            </a:r>
          </a:p>
          <a:p>
            <a:pPr marL="0" indent="0">
              <a:buNone/>
            </a:pPr>
            <a:r>
              <a:rPr lang="en-US" sz="2000" dirty="0"/>
              <a:t>Statins (prior 12 months)</a:t>
            </a:r>
          </a:p>
          <a:p>
            <a:pPr marL="0" indent="0">
              <a:buNone/>
            </a:pPr>
            <a:r>
              <a:rPr lang="en-US" sz="2000" dirty="0"/>
              <a:t>Zolpidem (prior 24 months)</a:t>
            </a:r>
          </a:p>
          <a:p>
            <a:pPr marL="0" indent="0">
              <a:buNone/>
            </a:pP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511308B-ABD8-4D40-A8D5-E6D0DF657ED9}" type="slidenum">
              <a:rPr lang="en-US" smtClean="0"/>
              <a:pPr>
                <a:defRPr/>
              </a:pPr>
              <a:t>8</a:t>
            </a:fld>
            <a:endParaRPr lang="en-US" dirty="0"/>
          </a:p>
        </p:txBody>
      </p:sp>
    </p:spTree>
    <p:extLst>
      <p:ext uri="{BB962C8B-B14F-4D97-AF65-F5344CB8AC3E}">
        <p14:creationId xmlns:p14="http://schemas.microsoft.com/office/powerpoint/2010/main" val="326302495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_x0020_Type xmlns="c2637ed3-ca2e-408c-bd02-df896c52b2a1">Work Product (Final)</Document_x0020_Type>
    <Archive xmlns="c2637ed3-ca2e-408c-bd02-df896c52b2a1">false</Archive>
    <Related_x0020_Deliverable xmlns="c2637ed3-ca2e-408c-bd02-df896c52b2a1">VHA Identity and Print and Online Style Guide</Related_x0020_Deliverable>
    <Acceptance_x0020_Form_x0020_Complete xmlns="ca16cabb-c3e9-47bf-8563-dfddfb166a71">false</Acceptance_x0020_Form_x0020_Comple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7E7E181B547746B5E093A6EE6666FA" ma:contentTypeVersion="6" ma:contentTypeDescription="Create a new document." ma:contentTypeScope="" ma:versionID="18ba6be538e737698d722d73dd068e05">
  <xsd:schema xmlns:xsd="http://www.w3.org/2001/XMLSchema" xmlns:p="http://schemas.microsoft.com/office/2006/metadata/properties" xmlns:ns2="c2637ed3-ca2e-408c-bd02-df896c52b2a1" xmlns:ns3="ca16cabb-c3e9-47bf-8563-dfddfb166a71" targetNamespace="http://schemas.microsoft.com/office/2006/metadata/properties" ma:root="true" ma:fieldsID="4247828aebb6116de647cbced2c8783f" ns2:_="" ns3:_="">
    <xsd:import namespace="c2637ed3-ca2e-408c-bd02-df896c52b2a1"/>
    <xsd:import namespace="ca16cabb-c3e9-47bf-8563-dfddfb166a71"/>
    <xsd:element name="properties">
      <xsd:complexType>
        <xsd:sequence>
          <xsd:element name="documentManagement">
            <xsd:complexType>
              <xsd:all>
                <xsd:element ref="ns2:Related_x0020_Deliverable"/>
                <xsd:element ref="ns2:Document_x0020_Type"/>
                <xsd:element ref="ns2:Archive" minOccurs="0"/>
                <xsd:element ref="ns3:Acceptance_x0020_Form_x0020_Complete" minOccurs="0"/>
              </xsd:all>
            </xsd:complexType>
          </xsd:element>
        </xsd:sequence>
      </xsd:complexType>
    </xsd:element>
  </xsd:schema>
  <xsd:schema xmlns:xsd="http://www.w3.org/2001/XMLSchema" xmlns:dms="http://schemas.microsoft.com/office/2006/documentManagement/types" targetNamespace="c2637ed3-ca2e-408c-bd02-df896c52b2a1" elementFormDefault="qualified">
    <xsd:import namespace="http://schemas.microsoft.com/office/2006/documentManagement/types"/>
    <xsd:element name="Related_x0020_Deliverable" ma:index="8" ma:displayName="Related Deliverable" ma:format="Dropdown" ma:internalName="Related_x0020_Deliverable">
      <xsd:simpleType>
        <xsd:restriction base="dms:Choice">
          <xsd:enumeration value="Data Gathering Summary of Key Findings"/>
          <xsd:enumeration value="Health &amp; Wellness Strategic Communications and Outreach Plan"/>
          <xsd:enumeration value="Health &amp; Wellness Identity and Print and Online Style Guide"/>
          <xsd:enumeration value="Integrated Strategic Communications Plan"/>
          <xsd:enumeration value="Segmented Audience Study and Analysis"/>
          <xsd:enumeration value="VHA Identity and Print and Online Style Guide"/>
          <xsd:enumeration value="Work Plan"/>
        </xsd:restriction>
      </xsd:simpleType>
    </xsd:element>
    <xsd:element name="Document_x0020_Type" ma:index="9" ma:displayName="Document Type" ma:format="Dropdown" ma:internalName="Document_x0020_Type">
      <xsd:simpleType>
        <xsd:restriction base="dms:Choice">
          <xsd:enumeration value="Client Meeting/Presentation"/>
          <xsd:enumeration value="Deliverable (Draft)"/>
          <xsd:enumeration value="Deliverable (Final)"/>
          <xsd:enumeration value="Input"/>
          <xsd:enumeration value="Work Product (Draft)"/>
          <xsd:enumeration value="Work Product (Final)"/>
          <xsd:enumeration value="Other"/>
        </xsd:restriction>
      </xsd:simpleType>
    </xsd:element>
    <xsd:element name="Archive" ma:index="10" nillable="true" ma:displayName="Archive" ma:default="0" ma:internalName="Archive">
      <xsd:simpleType>
        <xsd:restriction base="dms:Boolean"/>
      </xsd:simpleType>
    </xsd:element>
  </xsd:schema>
  <xsd:schema xmlns:xsd="http://www.w3.org/2001/XMLSchema" xmlns:dms="http://schemas.microsoft.com/office/2006/documentManagement/types" targetNamespace="ca16cabb-c3e9-47bf-8563-dfddfb166a71" elementFormDefault="qualified">
    <xsd:import namespace="http://schemas.microsoft.com/office/2006/documentManagement/types"/>
    <xsd:element name="Acceptance_x0020_Form_x0020_Complete" ma:index="11" nillable="true" ma:displayName="Acceptance Form Complete" ma:default="0" ma:internalName="Acceptance_x0020_Form_x0020_Complet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207BD3-8695-449B-B7CF-8A50F4786DFE}">
  <ds:schemaRefs>
    <ds:schemaRef ds:uri="http://schemas.microsoft.com/office/2006/metadata/properties"/>
    <ds:schemaRef ds:uri="http://www.w3.org/XML/1998/namespace"/>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ca16cabb-c3e9-47bf-8563-dfddfb166a71"/>
    <ds:schemaRef ds:uri="c2637ed3-ca2e-408c-bd02-df896c52b2a1"/>
  </ds:schemaRefs>
</ds:datastoreItem>
</file>

<file path=customXml/itemProps2.xml><?xml version="1.0" encoding="utf-8"?>
<ds:datastoreItem xmlns:ds="http://schemas.openxmlformats.org/officeDocument/2006/customXml" ds:itemID="{4112F129-858B-4B05-851C-B89D213EC8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637ed3-ca2e-408c-bd02-df896c52b2a1"/>
    <ds:schemaRef ds:uri="ca16cabb-c3e9-47bf-8563-dfddfb166a7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7926BB3-7045-43F3-8964-696B3C3480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4624</TotalTime>
  <Words>995</Words>
  <Application>Microsoft Office PowerPoint</Application>
  <PresentationFormat>On-screen Show (4:3)</PresentationFormat>
  <Paragraphs>221</Paragraphs>
  <Slides>27</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Aharoni</vt:lpstr>
      <vt:lpstr>Arial</vt:lpstr>
      <vt:lpstr>Calibri</vt:lpstr>
      <vt:lpstr>Georgia</vt:lpstr>
      <vt:lpstr>Myriad Pro</vt:lpstr>
      <vt:lpstr>Office Theme</vt:lpstr>
      <vt:lpstr>Worksheet</vt:lpstr>
      <vt:lpstr>PowerPoint Presentation</vt:lpstr>
      <vt:lpstr>Disclosure</vt:lpstr>
      <vt:lpstr>What is REACH VET?</vt:lpstr>
      <vt:lpstr>Background:  The Predictive Model</vt:lpstr>
      <vt:lpstr>Preventing Other Adverse Outcomes</vt:lpstr>
      <vt:lpstr>Model Predictors</vt:lpstr>
      <vt:lpstr>Model Predictors</vt:lpstr>
      <vt:lpstr>Model Predictors</vt:lpstr>
      <vt:lpstr>Model Predictors</vt:lpstr>
      <vt:lpstr>Model Predictors</vt:lpstr>
      <vt:lpstr>REACH VET is an alert system that provides opportunities for enhanced care</vt:lpstr>
      <vt:lpstr>REACH VET Steps</vt:lpstr>
      <vt:lpstr>REACH VET Dashboard</vt:lpstr>
      <vt:lpstr>Re-Evaluation of Care</vt:lpstr>
      <vt:lpstr>Care Enhancement Strategies</vt:lpstr>
      <vt:lpstr>Provider to Veteran Outreach</vt:lpstr>
      <vt:lpstr>Veteran Outreach Increasing Awareness of Risk</vt:lpstr>
      <vt:lpstr>Veteran Outreach An Opportunity for Re-engagement</vt:lpstr>
      <vt:lpstr>Veteran Outreach An Opportunity for Re-engagement</vt:lpstr>
      <vt:lpstr>Veteran Outreach Enhancing Care</vt:lpstr>
      <vt:lpstr>Dashboard Updates</vt:lpstr>
      <vt:lpstr>Sharing risk data</vt:lpstr>
      <vt:lpstr>Randomized Program Implementation Evaluation</vt:lpstr>
      <vt:lpstr>Effectiveness Evaluation</vt:lpstr>
      <vt:lpstr>Where Are We Now</vt:lpstr>
      <vt:lpstr>Where are we going? </vt:lpstr>
      <vt:lpstr>REACH VET Point of Contact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Eagan, Aaron E.</cp:lastModifiedBy>
  <cp:revision>309</cp:revision>
  <cp:lastPrinted>2011-05-13T15:25:22Z</cp:lastPrinted>
  <dcterms:created xsi:type="dcterms:W3CDTF">2011-05-12T19:56:03Z</dcterms:created>
  <dcterms:modified xsi:type="dcterms:W3CDTF">2017-07-27T14:37:31Z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0x010100717E7E181B547746B5E093A6EE6666FA</vt:lpwstr>
  </property>
</Properties>
</file>