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9" r:id="rId4"/>
    <p:sldId id="346" r:id="rId5"/>
    <p:sldId id="258" r:id="rId6"/>
    <p:sldId id="285" r:id="rId7"/>
    <p:sldId id="293" r:id="rId8"/>
    <p:sldId id="308" r:id="rId9"/>
    <p:sldId id="332" r:id="rId10"/>
    <p:sldId id="301" r:id="rId11"/>
    <p:sldId id="313" r:id="rId12"/>
    <p:sldId id="345" r:id="rId13"/>
    <p:sldId id="336" r:id="rId14"/>
    <p:sldId id="337" r:id="rId15"/>
    <p:sldId id="338" r:id="rId16"/>
    <p:sldId id="344" r:id="rId17"/>
    <p:sldId id="340" r:id="rId18"/>
    <p:sldId id="339" r:id="rId19"/>
    <p:sldId id="335" r:id="rId20"/>
    <p:sldId id="341" r:id="rId21"/>
    <p:sldId id="342" r:id="rId22"/>
    <p:sldId id="33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B525-32BC-5D44-8EF2-FD13AE2F7BD5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48CFA-8D04-6C4A-8B02-69C776902E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63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D6416-9338-164D-8112-9DF53904BEF3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70971-74BC-EE4F-9555-FAA34CD3D1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7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Overall portal for: </a:t>
            </a:r>
          </a:p>
          <a:p>
            <a:pPr lvl="2"/>
            <a:r>
              <a:rPr lang="en-US" dirty="0"/>
              <a:t>Information and Resources </a:t>
            </a:r>
          </a:p>
          <a:p>
            <a:pPr lvl="2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Texas Suicide Prevention Symposium Portal</a:t>
            </a:r>
          </a:p>
          <a:p>
            <a:pPr lvl="2"/>
            <a:r>
              <a:rPr lang="en-US" dirty="0"/>
              <a:t>Mobile apps, PSAs</a:t>
            </a:r>
          </a:p>
          <a:p>
            <a:pPr lvl="2"/>
            <a:r>
              <a:rPr lang="en-US" dirty="0"/>
              <a:t>Training resources </a:t>
            </a:r>
          </a:p>
          <a:p>
            <a:pPr lvl="3"/>
            <a:r>
              <a:rPr lang="en-US" dirty="0"/>
              <a:t>ASK, CALM Others</a:t>
            </a:r>
          </a:p>
          <a:p>
            <a:pPr lvl="3"/>
            <a:r>
              <a:rPr lang="en-US" dirty="0"/>
              <a:t>Protocol and Best Practices for prevention, intervention and postvention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0971-74BC-EE4F-9555-FAA34CD3D1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can try and try to make a meme that’ll catch everyone’s attention (this didn’t)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Then you find out that Betty’s “Fleagles are the most re-posted and viewed thing on your site.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Reinforce actions communities are taking that align with suicide safe best practices.</a:t>
            </a:r>
          </a:p>
          <a:p>
            <a:r>
              <a:rPr lang="en-US" sz="1200" dirty="0"/>
              <a:t>Inform clinical &amp; research studies</a:t>
            </a:r>
          </a:p>
          <a:p>
            <a:r>
              <a:rPr lang="en-US" sz="1200" dirty="0"/>
              <a:t>Safe messaging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0971-74BC-EE4F-9555-FAA34CD3D1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#1 ASIST Training with Reserve unit in San Antonio. </a:t>
            </a:r>
          </a:p>
          <a:p>
            <a:r>
              <a:rPr lang="en-US" baseline="0" dirty="0"/>
              <a:t>#2:  Aggressive outreach to support veteran events across the state to drive participation</a:t>
            </a:r>
          </a:p>
          <a:p>
            <a:r>
              <a:rPr lang="en-US" baseline="0" dirty="0"/>
              <a:t>#3 FT HOOD SPOUSE and connecting to MVPN</a:t>
            </a:r>
          </a:p>
          <a:p>
            <a:endParaRPr lang="en-US" baseline="0" dirty="0"/>
          </a:p>
          <a:p>
            <a:r>
              <a:rPr lang="en-US" baseline="0" dirty="0"/>
              <a:t>#4 Employer outreach for a person at risk </a:t>
            </a:r>
          </a:p>
          <a:p>
            <a:r>
              <a:rPr lang="en-US" baseline="0" dirty="0"/>
              <a:t># 5 Promoting STRONG STAR PTSD trainings, clinical trials, NIMH clinical trials, community training events</a:t>
            </a:r>
          </a:p>
          <a:p>
            <a:r>
              <a:rPr lang="en-US" baseline="0" dirty="0"/>
              <a:t>Promote help seeking behavior in community and SMVF </a:t>
            </a:r>
          </a:p>
          <a:p>
            <a:r>
              <a:rPr lang="en-US" baseline="0" dirty="0"/>
              <a:t>Reinforce positive suicide prevention actions underway in communities across the state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0971-74BC-EE4F-9555-FAA34CD3D1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over to Perry</a:t>
            </a:r>
            <a:r>
              <a:rPr lang="en-US" baseline="0" dirty="0"/>
              <a:t> Jefferies from </a:t>
            </a:r>
            <a:r>
              <a:rPr lang="en-US" baseline="0" dirty="0" err="1"/>
              <a:t>TexVet</a:t>
            </a:r>
            <a:r>
              <a:rPr lang="en-US" baseline="0" dirty="0"/>
              <a:t> to discuss </a:t>
            </a:r>
            <a:r>
              <a:rPr lang="en-US" baseline="0" dirty="0" err="1"/>
              <a:t>SoMe</a:t>
            </a:r>
            <a:r>
              <a:rPr lang="en-US" baseline="0" dirty="0"/>
              <a:t> from his organization’s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70971-74BC-EE4F-9555-FAA34CD3D1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0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make a Facebook group and understand that pages rarely make it to someone’s feed unless they are looking for your content.  We get better leverage out of a 300 person group full of social workers and veteran advocates than we do 5,000 semi-interested people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schedulers, check the analytics provided.  Unless you are a big, big or commercial organization you probably don’t need and don’t have the time to use the “big-iron” tools that the Hootsuites and all will sell you.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scan a bunch of groups and Reddit - probably a good idea to not be too easily offended.  We find and reach out to folks on Reddit all the time.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There’s plenty of data you can get for free (3 months of hits on Facebook)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 wish I did have the secret.  But I don’t trust anyone that says they do.  </a:t>
            </a:r>
          </a:p>
          <a:p>
            <a:r>
              <a:t>In human services you don’t have the always fun and, as an agency, should stay away from the edge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890F-8271-FE4F-8FEF-8BC6EE851232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4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FCF0-C3AB-7347-BF98-5188765DE4CE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1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E5F5-A6E3-0146-A9A1-73E98F30B382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7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0475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7751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89F1-3E73-D84C-B096-CEB86C6949FD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5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8714-935E-CD4F-B533-8D5BE2B6B9B8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8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78C2-7773-5747-AFC8-0796DAA50B67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0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18FC-8C36-8548-87C7-6660A6DC8B1A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8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6465-4219-F542-BE03-D2AB939A613B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5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0D6-3978-0B4A-AB18-D361A6C95F58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6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9CB6-5ECC-1447-8941-1737C7663DE5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5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5BA-DB69-EB49-84C1-983FD528BBAF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1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E29F-39B3-294C-B9AF-4C5F5D15CFF8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7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0966-F5D8-C549-BF89-A7F2790426E4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77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F68-5E8C-1642-96A6-98BD33BF0075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55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5DB6-01FB-B54B-ABDD-065D1C37C3CE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F59E-33E3-064D-913B-B6E8CE5D1F82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5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1641-643F-6C47-90D8-E2E8A76F146F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1CD-3BB7-8041-A69F-7EC8C3696BC7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BB3-DB96-8040-9DEE-D5FE803C2D18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6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E2E-EF0B-554E-987D-B3521672AFE3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74E-EEA3-6241-BD28-660D7E6E6B6A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9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25DD-3951-1948-8920-274E55254FE6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7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441B-3661-4047-BD5D-E854A29B3DB1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AC0C-321E-C848-A30C-0AB6D4C05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8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52E3-AEDE-824D-B6EC-EDC84874942E}" type="datetime1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E65C-9305-DF40-B831-1D1A43200A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0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69" y="75383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Reaching Geographically and Culturally Diverse Regions to Expand Suicide Prevention Impact: </a:t>
            </a:r>
            <a:br>
              <a:rPr lang="en-US" dirty="0"/>
            </a:br>
            <a:r>
              <a:rPr lang="en-US" sz="3100" dirty="0"/>
              <a:t>Diffusing Vital Suicide Prevention Information, Data through Social Media Channels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300" y="3843544"/>
            <a:ext cx="1188652" cy="909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717" y="2587167"/>
            <a:ext cx="7801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 Sullivan </a:t>
            </a:r>
            <a:r>
              <a:rPr lang="en-US" dirty="0">
                <a:solidFill>
                  <a:srgbClr val="3366FF"/>
                </a:solidFill>
              </a:rPr>
              <a:t>@StopTXSuicides </a:t>
            </a:r>
            <a:r>
              <a:rPr lang="en-US" dirty="0"/>
              <a:t>- Texas Suicide Prevention Council  </a:t>
            </a:r>
            <a:r>
              <a:rPr lang="en-US" dirty="0">
                <a:solidFill>
                  <a:srgbClr val="3366FF"/>
                </a:solidFill>
              </a:rPr>
              <a:t>@LisaSul</a:t>
            </a:r>
          </a:p>
          <a:p>
            <a:r>
              <a:rPr lang="en-US" dirty="0"/>
              <a:t>Merily Keller,  </a:t>
            </a:r>
            <a:r>
              <a:rPr lang="en-US" dirty="0">
                <a:solidFill>
                  <a:srgbClr val="3366FF"/>
                </a:solidFill>
              </a:rPr>
              <a:t>@StopTXSuicides  </a:t>
            </a:r>
            <a:r>
              <a:rPr lang="en-US" dirty="0"/>
              <a:t>– Texas Suicide Prevention Council </a:t>
            </a:r>
            <a:r>
              <a:rPr lang="en-US" dirty="0">
                <a:solidFill>
                  <a:srgbClr val="3366FF"/>
                </a:solidFill>
              </a:rPr>
              <a:t>@hodgekeller</a:t>
            </a:r>
          </a:p>
          <a:p>
            <a:r>
              <a:rPr lang="en-US" dirty="0"/>
              <a:t>Perry Jefferies</a:t>
            </a:r>
            <a:r>
              <a:rPr lang="en-US" dirty="0">
                <a:solidFill>
                  <a:srgbClr val="3366FF"/>
                </a:solidFill>
              </a:rPr>
              <a:t>, @TexVet  - </a:t>
            </a:r>
            <a:r>
              <a:rPr lang="en-US" dirty="0">
                <a:solidFill>
                  <a:srgbClr val="000000"/>
                </a:solidFill>
              </a:rPr>
              <a:t>TexVet Initiative</a:t>
            </a:r>
            <a:r>
              <a:rPr lang="en-US" dirty="0">
                <a:solidFill>
                  <a:srgbClr val="3366FF"/>
                </a:solidFill>
              </a:rPr>
              <a:t>, @PerryJefferies</a:t>
            </a:r>
          </a:p>
          <a:p>
            <a:pPr algn="ctr"/>
            <a:r>
              <a:rPr lang="en-US" sz="24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4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Outcomes for #TxSP16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7" y="1250497"/>
            <a:ext cx="8082283" cy="2743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324350"/>
            <a:ext cx="795426" cy="6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7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707" y="287245"/>
            <a:ext cx="7772400" cy="681227"/>
          </a:xfrm>
        </p:spPr>
        <p:txBody>
          <a:bodyPr>
            <a:normAutofit/>
          </a:bodyPr>
          <a:lstStyle/>
          <a:p>
            <a:r>
              <a:rPr lang="en-US" sz="2800" dirty="0"/>
              <a:t>Using Social Networks to Identify Suicidality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3825" y="1402856"/>
            <a:ext cx="6400800" cy="1314450"/>
          </a:xfrm>
        </p:spPr>
        <p:txBody>
          <a:bodyPr/>
          <a:lstStyle/>
          <a:p>
            <a:r>
              <a:rPr lang="en-US" dirty="0"/>
              <a:t>Durkheim Project</a:t>
            </a:r>
          </a:p>
        </p:txBody>
      </p:sp>
      <p:pic>
        <p:nvPicPr>
          <p:cNvPr id="4" name="Picture 3" descr="http-%2F%2Fmashable.com%2Fwp-content%2Fuploads%2F2013%2F08%2FDurkheimProjectDataSamp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7" y="2201070"/>
            <a:ext cx="3557978" cy="2497088"/>
          </a:xfrm>
          <a:prstGeom prst="rect">
            <a:avLst/>
          </a:prstGeom>
        </p:spPr>
      </p:pic>
      <p:pic>
        <p:nvPicPr>
          <p:cNvPr id="7" name="Picture 6" descr="Screen Shot 2017-06-26 at 2.41.46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455" y="1402857"/>
            <a:ext cx="2736874" cy="1352338"/>
          </a:xfrm>
          <a:prstGeom prst="rect">
            <a:avLst/>
          </a:prstGeom>
        </p:spPr>
      </p:pic>
      <p:pic>
        <p:nvPicPr>
          <p:cNvPr id="5" name="Picture 4" descr="IMG_064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6244">
            <a:off x="4496624" y="2223961"/>
            <a:ext cx="1960703" cy="26142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95848" y="1960953"/>
            <a:ext cx="1515551" cy="568277"/>
          </a:xfrm>
          <a:prstGeom prst="ellipse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6190277" y="2245092"/>
            <a:ext cx="405570" cy="396193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81172" y="3890244"/>
            <a:ext cx="2910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1300+ Calls</a:t>
            </a:r>
          </a:p>
          <a:p>
            <a:pPr algn="ctr"/>
            <a:r>
              <a:rPr lang="en-US" sz="3200" b="1" dirty="0"/>
              <a:t>to VA Crisis Line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300" y="205980"/>
            <a:ext cx="1079502" cy="8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1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uild Commun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Build </a:t>
            </a:r>
            <a:r>
              <a:rPr lang="en-US" dirty="0"/>
              <a:t>C</a:t>
            </a:r>
            <a:r>
              <a:rPr dirty="0"/>
              <a:t>ommunity</a:t>
            </a:r>
          </a:p>
        </p:txBody>
      </p:sp>
      <p:pic>
        <p:nvPicPr>
          <p:cNvPr id="132" name="Screen Shot 2017-06-25 at 17.38.10.png" descr="Screen Shot 2017-06-25 at 17.38.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0301" y="1471634"/>
            <a:ext cx="3958963" cy="323035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33" name="Screen Shot 2017-06-25 at 17.46.25.png" descr="Screen Shot 2017-06-25 at 17.46.2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2" y="1527986"/>
            <a:ext cx="4404143" cy="317400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029" y="205980"/>
            <a:ext cx="1394773" cy="10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746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se free too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Use </a:t>
            </a:r>
            <a:r>
              <a:rPr lang="en-US" dirty="0"/>
              <a:t>F</a:t>
            </a:r>
            <a:r>
              <a:rPr dirty="0"/>
              <a:t>ree </a:t>
            </a:r>
            <a:r>
              <a:rPr lang="en-US" dirty="0"/>
              <a:t>T</a:t>
            </a:r>
            <a:r>
              <a:rPr dirty="0"/>
              <a:t>ools</a:t>
            </a:r>
          </a:p>
        </p:txBody>
      </p:sp>
      <p:sp>
        <p:nvSpPr>
          <p:cNvPr id="138" name="Hint:  They’re cheap"/>
          <p:cNvSpPr txBox="1">
            <a:spLocks noGrp="1"/>
          </p:cNvSpPr>
          <p:nvPr>
            <p:ph type="body" sz="quarter" idx="1"/>
          </p:nvPr>
        </p:nvSpPr>
        <p:spPr>
          <a:xfrm>
            <a:off x="191603" y="3859430"/>
            <a:ext cx="5168896" cy="1060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sz="4800"/>
            </a:lvl1pPr>
          </a:lstStyle>
          <a:p>
            <a:r>
              <a:rPr sz="2800" dirty="0"/>
              <a:t>Hint:  They’re cheap</a:t>
            </a:r>
          </a:p>
        </p:txBody>
      </p:sp>
      <p:pic>
        <p:nvPicPr>
          <p:cNvPr id="139" name="Screen Shot 2017-06-25 at 17.12.10.png" descr="Screen Shot 2017-06-25 at 17.12.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522" y="1681248"/>
            <a:ext cx="3783702" cy="285145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40" name="Screen Shot 2017-06-25 at 17.16.48.png" descr="Screen Shot 2017-06-25 at 17.16.4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30" y="1116054"/>
            <a:ext cx="4478625" cy="229005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924" y="205979"/>
            <a:ext cx="1511300" cy="11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28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Make Friends and Play Nice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0" y="1063230"/>
            <a:ext cx="6140316" cy="344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30" y="205980"/>
            <a:ext cx="1245871" cy="9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35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 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6-26 at 2.01.46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58901"/>
            <a:ext cx="4241800" cy="1455242"/>
          </a:xfrm>
          <a:prstGeom prst="rect">
            <a:avLst/>
          </a:prstGeom>
        </p:spPr>
      </p:pic>
      <p:pic>
        <p:nvPicPr>
          <p:cNvPr id="5" name="Picture 4" descr="Screen Shot 2017-06-26 at 2.02.13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086" y="1597423"/>
            <a:ext cx="4024714" cy="2997200"/>
          </a:xfrm>
          <a:prstGeom prst="rect">
            <a:avLst/>
          </a:prstGeom>
        </p:spPr>
      </p:pic>
      <p:pic>
        <p:nvPicPr>
          <p:cNvPr id="6" name="Picture 5" descr="Screen Shot 2017-06-26 at 2.01.46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124200"/>
            <a:ext cx="1676400" cy="1003300"/>
          </a:xfrm>
          <a:prstGeom prst="rect">
            <a:avLst/>
          </a:prstGeom>
        </p:spPr>
      </p:pic>
      <p:pic>
        <p:nvPicPr>
          <p:cNvPr id="7" name="Picture 6" descr="Screen Shot 2017-06-26 at 2.02.13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500" y="444500"/>
            <a:ext cx="1625600" cy="1028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05200" y="1473200"/>
            <a:ext cx="1003300" cy="47267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83500" y="1709539"/>
            <a:ext cx="1003300" cy="47267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9" idx="6"/>
          </p:cNvCxnSpPr>
          <p:nvPr/>
        </p:nvCxnSpPr>
        <p:spPr>
          <a:xfrm flipH="1" flipV="1">
            <a:off x="8420100" y="444500"/>
            <a:ext cx="266700" cy="1501377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</p:cNvCxnSpPr>
          <p:nvPr/>
        </p:nvCxnSpPr>
        <p:spPr>
          <a:xfrm flipH="1" flipV="1">
            <a:off x="6794500" y="1473200"/>
            <a:ext cx="889000" cy="472677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4500" y="444500"/>
            <a:ext cx="0" cy="102870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94500" y="444500"/>
            <a:ext cx="1625600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</p:cNvCxnSpPr>
          <p:nvPr/>
        </p:nvCxnSpPr>
        <p:spPr>
          <a:xfrm flipH="1">
            <a:off x="2667000" y="1709540"/>
            <a:ext cx="838200" cy="1414661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</p:cNvCxnSpPr>
          <p:nvPr/>
        </p:nvCxnSpPr>
        <p:spPr>
          <a:xfrm flipH="1">
            <a:off x="4343400" y="1709540"/>
            <a:ext cx="165100" cy="2417961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667000" y="4127500"/>
            <a:ext cx="1676400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67000" y="3124200"/>
            <a:ext cx="0" cy="100330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978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 where the veterans 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19937">
              <a:defRPr sz="7119"/>
            </a:lvl1pPr>
          </a:lstStyle>
          <a:p>
            <a:r>
              <a:rPr sz="4100" dirty="0"/>
              <a:t>Go </a:t>
            </a:r>
            <a:r>
              <a:rPr lang="en-US" sz="4100" dirty="0"/>
              <a:t>W</a:t>
            </a:r>
            <a:r>
              <a:rPr sz="4100" dirty="0"/>
              <a:t>here the </a:t>
            </a:r>
            <a:r>
              <a:rPr lang="en-US" sz="4100" dirty="0"/>
              <a:t>V</a:t>
            </a:r>
            <a:r>
              <a:rPr sz="4100" dirty="0"/>
              <a:t>eterans </a:t>
            </a:r>
            <a:r>
              <a:rPr lang="en-US" sz="4100" dirty="0"/>
              <a:t>A</a:t>
            </a:r>
            <a:r>
              <a:rPr sz="4100" dirty="0"/>
              <a:t>re</a:t>
            </a:r>
          </a:p>
        </p:txBody>
      </p:sp>
      <p:pic>
        <p:nvPicPr>
          <p:cNvPr id="151" name="Screen Shot 2017-06-25 at 17.59.46.png" descr="Screen Shot 2017-06-25 at 17.59.4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1142849"/>
            <a:ext cx="4212487" cy="232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17-06-25 at 17.52.24.png" descr="Screen Shot 2017-06-25 at 17.52.2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02" y="2169181"/>
            <a:ext cx="3810000" cy="241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402" y="205979"/>
            <a:ext cx="1309898" cy="9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7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on’t make yourself craz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7200"/>
            </a:lvl1pPr>
          </a:lstStyle>
          <a:p>
            <a:r>
              <a:rPr sz="4000" dirty="0"/>
              <a:t>Don’t make yourself crazy</a:t>
            </a:r>
          </a:p>
        </p:txBody>
      </p:sp>
      <p:pic>
        <p:nvPicPr>
          <p:cNvPr id="146" name="Screen Shot 2017-06-25 at 17.14.39.png" descr="Screen Shot 2017-06-25 at 17.14.3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916" y="1676400"/>
            <a:ext cx="5679223" cy="300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0" y="205979"/>
            <a:ext cx="1435100" cy="10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72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ow to NOT go Vir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NOT go </a:t>
            </a:r>
            <a:r>
              <a:rPr lang="en-US" dirty="0"/>
              <a:t>v</a:t>
            </a:r>
            <a:r>
              <a:rPr dirty="0"/>
              <a:t>iral</a:t>
            </a:r>
          </a:p>
        </p:txBody>
      </p:sp>
      <p:sp>
        <p:nvSpPr>
          <p:cNvPr id="126" name="Try to go Viral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Try to go Viral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205980"/>
            <a:ext cx="1638300" cy="12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76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4f04093867d37f7e9a7f3e78ff7e0f9d--memes.jpg" descr="4f04093867d37f7e9a7f3e78ff7e0f9d--meme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9802" y="406400"/>
            <a:ext cx="4673881" cy="427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0" y="218819"/>
            <a:ext cx="1712580" cy="13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1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Suicide in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3886200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5100" dirty="0">
                <a:cs typeface="Times New Roman" panose="02020603050405020304" pitchFamily="18" charset="0"/>
              </a:rPr>
              <a:t>Zero Suicides in Systems </a:t>
            </a:r>
          </a:p>
          <a:p>
            <a:pPr lvl="1">
              <a:defRPr/>
            </a:pPr>
            <a:r>
              <a:rPr lang="en-US" sz="4300" dirty="0">
                <a:cs typeface="Times New Roman" panose="02020603050405020304" pitchFamily="18" charset="0"/>
              </a:rPr>
              <a:t>A commitment to suicide prevention in health and behavioral health care systems</a:t>
            </a:r>
          </a:p>
          <a:p>
            <a:pPr lvl="1">
              <a:defRPr/>
            </a:pPr>
            <a:r>
              <a:rPr lang="en-US" sz="4300" dirty="0">
                <a:cs typeface="Times New Roman" panose="02020603050405020304" pitchFamily="18" charset="0"/>
              </a:rPr>
              <a:t>Includes a specific set of tools and strategies (concept and practice)</a:t>
            </a:r>
          </a:p>
          <a:p>
            <a:pPr lvl="1">
              <a:defRPr/>
            </a:pPr>
            <a:r>
              <a:rPr lang="en-US" sz="4300" dirty="0">
                <a:cs typeface="Times New Roman" panose="02020603050405020304" pitchFamily="18" charset="0"/>
              </a:rPr>
              <a:t>39 Suicide Prevention Coordinators at LMHAs across state/ state hospitals</a:t>
            </a:r>
          </a:p>
          <a:p>
            <a:pPr lvl="1">
              <a:defRPr/>
            </a:pPr>
            <a:r>
              <a:rPr lang="en-US" sz="4300" dirty="0">
                <a:cs typeface="Times New Roman" panose="02020603050405020304" pitchFamily="18" charset="0"/>
              </a:rPr>
              <a:t>23 Local Mental Health Authorities participating to be Suicide Safe Care Centers</a:t>
            </a:r>
          </a:p>
          <a:p>
            <a:pPr lvl="1">
              <a:defRPr/>
            </a:pPr>
            <a:r>
              <a:rPr lang="en-US" sz="4300" dirty="0">
                <a:cs typeface="Times New Roman" panose="02020603050405020304" pitchFamily="18" charset="0"/>
              </a:rPr>
              <a:t>Texas is being used as a model to train all of the SAMHSA Gov Project Officers</a:t>
            </a:r>
          </a:p>
          <a:p>
            <a:pPr>
              <a:defRPr/>
            </a:pPr>
            <a:r>
              <a:rPr lang="en-US" sz="5000" dirty="0">
                <a:latin typeface="+mj-lt"/>
                <a:cs typeface="Times New Roman" panose="02020603050405020304" pitchFamily="18" charset="0"/>
              </a:rPr>
              <a:t>Public Awareness</a:t>
            </a:r>
          </a:p>
          <a:p>
            <a:pPr lvl="1"/>
            <a:r>
              <a:rPr lang="en-US" sz="4300" dirty="0">
                <a:cs typeface="Times New Roman" panose="02020603050405020304" pitchFamily="18" charset="0"/>
              </a:rPr>
              <a:t>Texas suicide prevention website, bilingual print materials, suicide prevention toolkits, newsletters , exhibits, 17 youth videos about health and hope &amp; discussion guide and easy to use Apps. </a:t>
            </a:r>
          </a:p>
          <a:p>
            <a:pPr>
              <a:lnSpc>
                <a:spcPct val="90000"/>
              </a:lnSpc>
            </a:pPr>
            <a:r>
              <a:rPr lang="en-US" altLang="en-US" sz="5000" dirty="0">
                <a:latin typeface="+mj-lt"/>
              </a:rPr>
              <a:t>Texas State Plan for Suicide Prevention </a:t>
            </a:r>
          </a:p>
          <a:p>
            <a:pPr>
              <a:lnSpc>
                <a:spcPct val="90000"/>
              </a:lnSpc>
            </a:pPr>
            <a:r>
              <a:rPr lang="en-US" altLang="en-US" sz="5000" dirty="0">
                <a:solidFill>
                  <a:schemeClr val="hlink"/>
                </a:solidFill>
                <a:latin typeface="+mj-lt"/>
              </a:rPr>
              <a:t>TexasSuicidePrevention.org</a:t>
            </a:r>
          </a:p>
          <a:p>
            <a:pPr>
              <a:lnSpc>
                <a:spcPct val="90000"/>
              </a:lnSpc>
              <a:buNone/>
            </a:pPr>
            <a:endParaRPr lang="en-US" altLang="en-US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5000" dirty="0">
                <a:latin typeface="+mj-lt"/>
              </a:rPr>
              <a:t>The Texas Suicide Prevention Council has 30 + local suicide prevention coalitions &amp; 25+ statewide partners </a:t>
            </a:r>
          </a:p>
          <a:p>
            <a:pPr>
              <a:lnSpc>
                <a:spcPct val="90000"/>
              </a:lnSpc>
            </a:pPr>
            <a:r>
              <a:rPr lang="en-US" sz="5000" dirty="0">
                <a:latin typeface="+mj-lt"/>
                <a:cs typeface="Times New Roman" panose="02020603050405020304" pitchFamily="18" charset="0"/>
              </a:rPr>
              <a:t>Training &amp; Tools</a:t>
            </a:r>
          </a:p>
          <a:p>
            <a:pPr lvl="1"/>
            <a:r>
              <a:rPr lang="en-US" sz="4300" dirty="0">
                <a:cs typeface="Times New Roman" panose="02020603050405020304" pitchFamily="18" charset="0"/>
              </a:rPr>
              <a:t>Best Practice Based Training </a:t>
            </a:r>
          </a:p>
          <a:p>
            <a:pPr lvl="1"/>
            <a:r>
              <a:rPr lang="en-US" sz="4300" dirty="0">
                <a:cs typeface="Times New Roman" panose="02020603050405020304" pitchFamily="18" charset="0"/>
              </a:rPr>
              <a:t>Workforce Survey, Screening &amp; Assessment Tools</a:t>
            </a:r>
          </a:p>
          <a:p>
            <a:pPr lvl="1"/>
            <a:r>
              <a:rPr lang="en-US" sz="4300" dirty="0">
                <a:cs typeface="Times New Roman" panose="02020603050405020304" pitchFamily="18" charset="0"/>
              </a:rPr>
              <a:t>ZEST Toolkit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761" y="4298950"/>
            <a:ext cx="838365" cy="6413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Screen Shot 2017-06-25 at 17.27.44.png" descr="Screen Shot 2017-06-25 at 17.27.4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844"/>
            <a:ext cx="9144000" cy="45659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17334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0" y="204788"/>
            <a:ext cx="4572000" cy="43894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@StopTXSuicides</a:t>
            </a:r>
          </a:p>
          <a:p>
            <a:pPr marL="0" indent="0">
              <a:buNone/>
            </a:pPr>
            <a:r>
              <a:rPr lang="en-US" sz="2800" dirty="0"/>
              <a:t>TexasSuicidePrevention.org</a:t>
            </a:r>
          </a:p>
        </p:txBody>
      </p:sp>
      <p:pic>
        <p:nvPicPr>
          <p:cNvPr id="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1879003"/>
            <a:ext cx="3879751" cy="17278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Vet.org"/>
          <p:cNvSpPr txBox="1"/>
          <p:nvPr/>
        </p:nvSpPr>
        <p:spPr>
          <a:xfrm>
            <a:off x="-12700" y="3653063"/>
            <a:ext cx="3460353" cy="89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r" defTabSz="457200">
              <a:defRPr sz="14400" b="0">
                <a:solidFill>
                  <a:srgbClr val="2825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5400" dirty="0"/>
              <a:t>TexVet.org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93303"/>
            <a:ext cx="711200" cy="5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Suicide Safe Care Model and Texas Suicide Prevention Council 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276350"/>
            <a:ext cx="4800600" cy="304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1352550"/>
            <a:ext cx="4724400" cy="304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1809750"/>
            <a:ext cx="3276600" cy="19104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67748" y="1945820"/>
            <a:ext cx="3009452" cy="19213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2343150"/>
            <a:ext cx="1560195" cy="955221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Suicide Safe Care Centers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2419350"/>
            <a:ext cx="1468419" cy="92712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19350"/>
            <a:ext cx="1303426" cy="997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24955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n-lt"/>
              </a:rPr>
              <a:t>Texas Suicide Prevention 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2038350"/>
            <a:ext cx="262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Suicide Safe Care Community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1428750"/>
            <a:ext cx="2087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Suicide Safe Care 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142875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Council and its 25+ State Partners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203835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30+ Local SP Coalitions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74" y="4241800"/>
            <a:ext cx="846226" cy="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SoME Suicide Prevention Outreach Goals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98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Outreach objectives Aligned with Zero Suicide in Texas (ZEST), NSSP, and CDC Preventing Suicide Technical Pkg : </a:t>
            </a:r>
          </a:p>
          <a:p>
            <a:pPr lvl="1"/>
            <a:r>
              <a:rPr lang="en-US" dirty="0"/>
              <a:t>Expand Reach Geographically, Culturally, and for At-Risk Populations</a:t>
            </a:r>
          </a:p>
          <a:p>
            <a:pPr lvl="1"/>
            <a:r>
              <a:rPr lang="en-US" dirty="0"/>
              <a:t>Reduce Stigma Associated with Suicide </a:t>
            </a:r>
          </a:p>
          <a:p>
            <a:pPr lvl="1"/>
            <a:r>
              <a:rPr lang="en-US" dirty="0"/>
              <a:t>Increase Acceptance and Use of Suicide Prevention Tools and Training</a:t>
            </a:r>
          </a:p>
          <a:p>
            <a:pPr lvl="1"/>
            <a:r>
              <a:rPr lang="en-US" dirty="0"/>
              <a:t>Improve Connectivity across Time, Distance</a:t>
            </a:r>
          </a:p>
          <a:p>
            <a:pPr lvl="1"/>
            <a:r>
              <a:rPr lang="en-US" dirty="0"/>
              <a:t>Leverage Opportunities across Disparate Communities</a:t>
            </a:r>
          </a:p>
          <a:p>
            <a:pPr lvl="1"/>
            <a:r>
              <a:rPr lang="en-US" dirty="0"/>
              <a:t>Create Communities of Engagement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71" y="4426705"/>
            <a:ext cx="803140" cy="6144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7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24057"/>
          </a:xfrm>
        </p:spPr>
        <p:txBody>
          <a:bodyPr>
            <a:normAutofit fontScale="90000"/>
          </a:bodyPr>
          <a:lstStyle/>
          <a:p>
            <a:r>
              <a:rPr lang="en-US" dirty="0"/>
              <a:t>Texas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063230"/>
            <a:ext cx="3201803" cy="3394472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2400" dirty="0"/>
              <a:t>254 autonomous counties 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268,000 Square Miles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Widely distributed population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540001"/>
            <a:ext cx="457200" cy="5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04" y="3098801"/>
            <a:ext cx="1942591" cy="1358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203" y="1063230"/>
            <a:ext cx="4183371" cy="2637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408" y="4216400"/>
            <a:ext cx="782392" cy="5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>
            <a:off x="3124201" y="1955800"/>
            <a:ext cx="1206500" cy="698500"/>
          </a:xfrm>
          <a:prstGeom prst="wedgeEllipseCallout">
            <a:avLst>
              <a:gd name="adj1" fmla="val -46096"/>
              <a:gd name="adj2" fmla="val 625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Texas SoMe Suicide Prevention Assets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059518"/>
            <a:ext cx="876300" cy="693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497086" y="923530"/>
            <a:ext cx="6220522" cy="919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353" y="3454401"/>
            <a:ext cx="2942847" cy="964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348" y="2157688"/>
            <a:ext cx="1250104" cy="820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" y="3231888"/>
            <a:ext cx="757547" cy="61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876" y="2079257"/>
            <a:ext cx="2160982" cy="977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3" y="3827726"/>
            <a:ext cx="1896906" cy="939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452" y="3333018"/>
            <a:ext cx="2565400" cy="1181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4201" y="2079257"/>
            <a:ext cx="132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20% SMVF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7086" y="1843087"/>
            <a:ext cx="1576444" cy="1193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2517" y="4372149"/>
            <a:ext cx="820670" cy="6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6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Community Engagement, Promote Resources, Lived Experience, Suicide Safe Practices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31" y="1314451"/>
            <a:ext cx="3412871" cy="1783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02" y="1322349"/>
            <a:ext cx="3145929" cy="177576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8" r="2648"/>
          <a:stretch>
            <a:fillRect/>
          </a:stretch>
        </p:blipFill>
        <p:spPr>
          <a:xfrm>
            <a:off x="2788473" y="3098116"/>
            <a:ext cx="3574228" cy="166914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604" y="4254500"/>
            <a:ext cx="811740" cy="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2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99287"/>
            <a:ext cx="1955800" cy="339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048" y="375957"/>
            <a:ext cx="2939512" cy="923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625" y="3284123"/>
            <a:ext cx="3109525" cy="1249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2" y="1140032"/>
            <a:ext cx="2383183" cy="1704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082" y="375957"/>
            <a:ext cx="3136900" cy="734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0" y="1403062"/>
            <a:ext cx="1651664" cy="1543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270" y="1462961"/>
            <a:ext cx="1975543" cy="1483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235" y="2946326"/>
            <a:ext cx="1897849" cy="18788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700" y="37595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aligns with CDC Technical Recommendations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4200" y="4401896"/>
            <a:ext cx="762000" cy="5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5067300" cy="370403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Building community resources to better align with SMVF needs </a:t>
            </a:r>
          </a:p>
          <a:p>
            <a:r>
              <a:rPr lang="en-US" dirty="0"/>
              <a:t>Amplify participation in community programs that support service members and veterans</a:t>
            </a:r>
          </a:p>
          <a:p>
            <a:r>
              <a:rPr lang="en-US" dirty="0"/>
              <a:t>Building the capability to direct SMVF persons at risk to MVPN or other local resources</a:t>
            </a:r>
          </a:p>
          <a:p>
            <a:r>
              <a:rPr lang="en-US" dirty="0"/>
              <a:t>Promote engagement for veteran organizations, events, trainings across Texas to new audiences </a:t>
            </a:r>
          </a:p>
          <a:p>
            <a:r>
              <a:rPr lang="en-US" dirty="0"/>
              <a:t>Expand engagement in Zero Suicide and Texas Suicide Prevention initiatives </a:t>
            </a:r>
          </a:p>
          <a:p>
            <a:r>
              <a:rPr lang="en-US" dirty="0"/>
              <a:t>Support far flung teams, expand Texas Suicide Prevention coalition SMVF engagement, and improve communication across SMVF and community resources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74970"/>
            <a:ext cx="2819400" cy="1271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1663135"/>
            <a:ext cx="2819400" cy="1242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3019901"/>
            <a:ext cx="2177902" cy="1747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4324350"/>
            <a:ext cx="795426" cy="6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26486</TotalTime>
  <Words>854</Words>
  <Application>Microsoft Office PowerPoint</Application>
  <PresentationFormat>On-screen Show (16:9)</PresentationFormat>
  <Paragraphs>106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ゴシック</vt:lpstr>
      <vt:lpstr>Arial</vt:lpstr>
      <vt:lpstr>Calibri</vt:lpstr>
      <vt:lpstr>Times New Roman</vt:lpstr>
      <vt:lpstr>Wingdings</vt:lpstr>
      <vt:lpstr>Office Theme</vt:lpstr>
      <vt:lpstr>Custom Design</vt:lpstr>
      <vt:lpstr>Reaching Geographically and Culturally Diverse Regions to Expand Suicide Prevention Impact:  Diffusing Vital Suicide Prevention Information, Data through Social Media Channels</vt:lpstr>
      <vt:lpstr>Zero Suicide in Texas</vt:lpstr>
      <vt:lpstr>Suicide Safe Care Model and Texas Suicide Prevention Council </vt:lpstr>
      <vt:lpstr>SoME Suicide Prevention Outreach Goals </vt:lpstr>
      <vt:lpstr>Texas Geography</vt:lpstr>
      <vt:lpstr>Texas SoMe Suicide Prevention Assets</vt:lpstr>
      <vt:lpstr>Community Engagement, Promote Resources, Lived Experience, Suicide Safe Practices  </vt:lpstr>
      <vt:lpstr>PowerPoint Presentation</vt:lpstr>
      <vt:lpstr>Outcomes </vt:lpstr>
      <vt:lpstr>SoMe Outcomes for #TxSP16</vt:lpstr>
      <vt:lpstr>Using Social Networks to Identify Suicidality</vt:lpstr>
      <vt:lpstr>Build Community</vt:lpstr>
      <vt:lpstr>Use Free Tools</vt:lpstr>
      <vt:lpstr>Make Friends and Play Nice</vt:lpstr>
      <vt:lpstr>Friends Matter</vt:lpstr>
      <vt:lpstr>Go Where the Veterans Are</vt:lpstr>
      <vt:lpstr>Don’t make yourself crazy</vt:lpstr>
      <vt:lpstr>How to NOT go viral</vt:lpstr>
      <vt:lpstr>PowerPoint Presentation</vt:lpstr>
      <vt:lpstr>PowerPoint Presentation</vt:lpstr>
      <vt:lpstr>Contact Information</vt:lpstr>
    </vt:vector>
  </TitlesOfParts>
  <Company>INFUSE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Sullivan</dc:creator>
  <cp:lastModifiedBy>Marina Spenner</cp:lastModifiedBy>
  <cp:revision>88</cp:revision>
  <cp:lastPrinted>2016-10-26T13:20:45Z</cp:lastPrinted>
  <dcterms:created xsi:type="dcterms:W3CDTF">2016-03-25T20:44:26Z</dcterms:created>
  <dcterms:modified xsi:type="dcterms:W3CDTF">2017-08-09T19:01:03Z</dcterms:modified>
</cp:coreProperties>
</file>