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89" r:id="rId4"/>
    <p:sldId id="288" r:id="rId5"/>
    <p:sldId id="291" r:id="rId6"/>
    <p:sldId id="290" r:id="rId7"/>
    <p:sldId id="292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49B"/>
    <a:srgbClr val="364078"/>
    <a:srgbClr val="006983"/>
    <a:srgbClr val="DB8720"/>
    <a:srgbClr val="DB9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36D16C-FFB1-5745-8476-39918186C19C}" type="datetimeFigureOut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C2106-2B44-A049-AC1F-7EE48DA09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3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EDA180-0B6C-A14B-A642-7F524753C4D7}" type="datetimeFigureOut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C6EC9B-13D3-574B-8F59-B012C320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0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DBBA8-097B-1D45-8DB5-BD8569BB20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588CB-EEAF-5E4E-A37A-339BC947EB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B434-C50B-9045-869B-F01A2CC1CDA6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B406-AAB8-F64E-B3E9-F575A95C1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5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682A-E970-AB43-8E54-978DCD24D314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78C1-3005-5E48-91BB-069BFE947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2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C0BA-4EA2-FC4D-81D3-A426DB9082A1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D16C-F859-FF46-B1D1-947312683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F4E-E5FA-4643-8E82-214E27893044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1C4D-AE9A-1B4C-95C3-578DC34FE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8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EEC6-4C4D-4240-AD80-B2EDC31E5775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73CB-81A3-734F-A15F-57EE60F51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BFBC-7187-3343-BC70-BB56E6F0086D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8A26-11DE-454A-9B3D-1B0667A9A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960D-1E4B-914A-8449-19190317CDE9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5F09-FC2E-9A4F-AEBA-F3E2DAF99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E4FB-E8B4-3847-8551-8A5EBDEBEB2A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916A-E6D3-794D-A56C-B89C1C35E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5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05DD-ED96-7249-BE0F-E9CF6263AF45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C922-A2C3-7B47-847C-13D8A167D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E53C-ED93-9C43-A7A2-09E47D33C937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7D44-44C3-1D4B-BF70-F2B7ACEC8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5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7B97-AD64-6D49-BC7D-8D319E26F0CB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57DE-8EC3-8A4E-A801-02A9B4CED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0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0548-4AC9-F141-AF33-C027DC7CDCA0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D835-4990-6B42-B3CB-825E7E7FC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3E6DE6-0D84-EB4A-BAF3-A6496B4A92CD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E72B41-9984-F948-BE04-B8F235175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80" y="735013"/>
            <a:ext cx="7772400" cy="1101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Reaching Veterans Outside of the VA System:  Texas’ Multi-Faceted Strategy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431" y="2914650"/>
            <a:ext cx="7526249" cy="1314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ea typeface="+mn-ea"/>
                <a:cs typeface="+mn-cs"/>
              </a:rPr>
              <a:t>Lisa Sullivan, Texas Suicide Prevention Council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05250"/>
            <a:ext cx="13795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7" y="206375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Texas Overview 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01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Zero Suicide State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Geography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240,000+ square miles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160 million acres  --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130 million classified as rural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Population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1.8 million Veterans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123k Active </a:t>
            </a:r>
            <a:r>
              <a:rPr lang="en-US" dirty="0">
                <a:ea typeface="+mn-ea"/>
              </a:rPr>
              <a:t>D</a:t>
            </a:r>
            <a:r>
              <a:rPr lang="en-US" dirty="0">
                <a:ea typeface="+mn-ea"/>
                <a:cs typeface="+mn-cs"/>
              </a:rPr>
              <a:t>uty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55k Guard and Reserve</a:t>
            </a: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4465638"/>
            <a:ext cx="8032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86" y="1063625"/>
            <a:ext cx="2662401" cy="1678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546" y="2163431"/>
            <a:ext cx="1942591" cy="135890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877646" y="3522332"/>
            <a:ext cx="486932" cy="8163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450981" y="4282673"/>
            <a:ext cx="1408220" cy="3659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2881" y="4338649"/>
            <a:ext cx="21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Collaboration and  Alignment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95" y="737011"/>
            <a:ext cx="1965371" cy="176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929" y="348151"/>
            <a:ext cx="23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Suicide in Texas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8" y="737011"/>
            <a:ext cx="1917673" cy="176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179" y="194582"/>
            <a:ext cx="276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Texas Veteran Mental Health Program and MVPN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752" y="2579687"/>
            <a:ext cx="276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 Full Time Peer Coordinators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ASK and CRP training</a:t>
            </a:r>
          </a:p>
          <a:p>
            <a:r>
              <a:rPr lang="en-US" sz="1400" dirty="0"/>
              <a:t>153 registered providers </a:t>
            </a:r>
          </a:p>
          <a:p>
            <a:r>
              <a:rPr lang="en-US" sz="1400" dirty="0"/>
              <a:t>3,514 registered peers 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SMVF Academy Team Tim </a:t>
            </a:r>
            <a:r>
              <a:rPr lang="en-US" sz="1400" dirty="0" err="1">
                <a:solidFill>
                  <a:srgbClr val="000000"/>
                </a:solidFill>
              </a:rPr>
              <a:t>Keesling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Co-located at LMHAs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Community partner for Clay Hunt Act implementation: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VISN 16 and 17 working through PCs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171" y="2501663"/>
            <a:ext cx="2897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32 LMHAs, </a:t>
            </a:r>
            <a:r>
              <a:rPr lang="en-US" sz="1400" dirty="0">
                <a:latin typeface="+mn-lt"/>
                <a:ea typeface="ＭＳ ゴシック"/>
                <a:cs typeface="ＭＳ ゴシック"/>
              </a:rPr>
              <a:t>≅ 30 ZS sites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SMVF Academy Team  Jenna Heise</a:t>
            </a:r>
          </a:p>
          <a:p>
            <a:r>
              <a:rPr lang="en-US" sz="1400" dirty="0"/>
              <a:t>All Staff: 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ASIST, safeTALK , ASK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Direct Providers: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C-SSRS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Safety Planning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CALM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Specialty Providers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CAMS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CBT-SP 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97" y="840912"/>
            <a:ext cx="1831712" cy="1658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3589" y="2738835"/>
            <a:ext cx="276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Cross Training w/ Zero Suicide Sites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7561" y="367679"/>
            <a:ext cx="306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Texas Public Health Coverage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5404824" y="1589134"/>
            <a:ext cx="685473" cy="14632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2415456" y="1593718"/>
            <a:ext cx="685473" cy="14174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uble Brace 15"/>
          <p:cNvSpPr/>
          <p:nvPr/>
        </p:nvSpPr>
        <p:spPr>
          <a:xfrm>
            <a:off x="6316597" y="3610734"/>
            <a:ext cx="2194370" cy="600169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16597" y="3537438"/>
            <a:ext cx="246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649B"/>
                </a:solidFill>
              </a:rPr>
              <a:t>VA Best Practices infused into</a:t>
            </a:r>
          </a:p>
          <a:p>
            <a:pPr algn="ctr"/>
            <a:r>
              <a:rPr lang="en-US" dirty="0">
                <a:solidFill>
                  <a:srgbClr val="0F649B"/>
                </a:solidFill>
              </a:rPr>
              <a:t>this work </a:t>
            </a: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430713"/>
            <a:ext cx="636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0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67292" y="206375"/>
            <a:ext cx="7882921" cy="85725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Suicide Safe Care Model 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and Texas Suicide Prevention Council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67292" y="1307847"/>
            <a:ext cx="4290408" cy="244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1287220"/>
            <a:ext cx="3962400" cy="2519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1407" y="1671197"/>
            <a:ext cx="3276600" cy="19097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57700" y="1880945"/>
            <a:ext cx="2552700" cy="16000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34276" y="2277820"/>
            <a:ext cx="1560513" cy="95567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Suicide Safe Care Centers</a:t>
            </a:r>
          </a:p>
        </p:txBody>
      </p:sp>
      <p:sp>
        <p:nvSpPr>
          <p:cNvPr id="10" name="Oval 9"/>
          <p:cNvSpPr/>
          <p:nvPr/>
        </p:nvSpPr>
        <p:spPr>
          <a:xfrm>
            <a:off x="5047802" y="2241784"/>
            <a:ext cx="1468438" cy="9271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3" y="2241784"/>
            <a:ext cx="1150938" cy="8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5068440" y="2354020"/>
            <a:ext cx="144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Texas Suicide Prevention Council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990600" y="1973020"/>
            <a:ext cx="2319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Suicide Safe Care Community</a:t>
            </a:r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1143000" y="1363420"/>
            <a:ext cx="18517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Suicide Safe Care State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4419600" y="1363420"/>
            <a:ext cx="243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25+ State Partners</a:t>
            </a:r>
          </a:p>
        </p:txBody>
      </p:sp>
      <p:sp>
        <p:nvSpPr>
          <p:cNvPr id="6157" name="TextBox 15"/>
          <p:cNvSpPr txBox="1">
            <a:spLocks noChangeArrowheads="1"/>
          </p:cNvSpPr>
          <p:nvPr/>
        </p:nvSpPr>
        <p:spPr bwMode="auto">
          <a:xfrm>
            <a:off x="4230999" y="1973020"/>
            <a:ext cx="30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30+ Local SP Coalitions</a:t>
            </a:r>
          </a:p>
        </p:txBody>
      </p:sp>
      <p:pic>
        <p:nvPicPr>
          <p:cNvPr id="615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430713"/>
            <a:ext cx="636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917497" y="851132"/>
            <a:ext cx="2226503" cy="1640129"/>
          </a:xfrm>
          <a:prstGeom prst="wedgeRoundRectCallout">
            <a:avLst>
              <a:gd name="adj1" fmla="val -76739"/>
              <a:gd name="adj2" fmla="val 9594"/>
              <a:gd name="adj3" fmla="val 16667"/>
            </a:avLst>
          </a:prstGeom>
          <a:solidFill>
            <a:srgbClr val="364078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1200" dirty="0"/>
              <a:t>USAR, 4th Sustainment Command (EXP),  ASPP-JBSA-FSH, Texas Military Department, Texas Veterans Commission- VMHP, U.S.C.G – E.A.P.  VA representatives NTX, STX, CTX, others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318357" y="3009648"/>
            <a:ext cx="2766146" cy="1421065"/>
          </a:xfrm>
          <a:prstGeom prst="wedgeEllipseCallout">
            <a:avLst>
              <a:gd name="adj1" fmla="val -71287"/>
              <a:gd name="adj2" fmla="val -23341"/>
            </a:avLst>
          </a:prstGeom>
          <a:solidFill>
            <a:srgbClr val="0069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Bell County (100+)</a:t>
            </a:r>
          </a:p>
          <a:p>
            <a:r>
              <a:rPr lang="en-US" sz="1200" dirty="0"/>
              <a:t>SA Area SP Coalition</a:t>
            </a:r>
          </a:p>
          <a:p>
            <a:r>
              <a:rPr lang="en-US" sz="1200" dirty="0"/>
              <a:t>El Paso-West TX SP Coalition </a:t>
            </a:r>
          </a:p>
          <a:p>
            <a:endParaRPr lang="en-US" sz="1200" dirty="0"/>
          </a:p>
        </p:txBody>
      </p:sp>
      <p:sp>
        <p:nvSpPr>
          <p:cNvPr id="14" name="Oval Callout 13"/>
          <p:cNvSpPr/>
          <p:nvPr/>
        </p:nvSpPr>
        <p:spPr>
          <a:xfrm>
            <a:off x="2074611" y="3806582"/>
            <a:ext cx="3822310" cy="1223735"/>
          </a:xfrm>
          <a:prstGeom prst="wedgeEllipseCallout">
            <a:avLst>
              <a:gd name="adj1" fmla="val 33792"/>
              <a:gd name="adj2" fmla="val -11979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Texas State Suicide Prevention Plan  </a:t>
            </a:r>
          </a:p>
          <a:p>
            <a:pPr algn="ctr"/>
            <a:r>
              <a:rPr lang="en-US" sz="1400" dirty="0">
                <a:solidFill>
                  <a:srgbClr val="3366FF"/>
                </a:solidFill>
              </a:rPr>
              <a:t>(aligned w/ NSSP DSPO VA SAMHSA CDC)</a:t>
            </a:r>
          </a:p>
        </p:txBody>
      </p:sp>
      <p:sp>
        <p:nvSpPr>
          <p:cNvPr id="19" name="Curved Down Arrow 18"/>
          <p:cNvSpPr/>
          <p:nvPr/>
        </p:nvSpPr>
        <p:spPr>
          <a:xfrm>
            <a:off x="2891880" y="1063625"/>
            <a:ext cx="2602693" cy="29979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2889562" y="1671197"/>
            <a:ext cx="2602693" cy="29979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6506"/>
          </a:xfrm>
        </p:spPr>
        <p:txBody>
          <a:bodyPr/>
          <a:lstStyle/>
          <a:p>
            <a:r>
              <a:rPr lang="en-US" sz="3200" dirty="0"/>
              <a:t>TexVet: Driving Traffic to Veterans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66" y="821924"/>
            <a:ext cx="6340581" cy="410532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003380" y="2269931"/>
            <a:ext cx="1545113" cy="89288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4815609" y="2666068"/>
            <a:ext cx="603523" cy="129530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430713"/>
            <a:ext cx="636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9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Extended Reach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60" y="1470530"/>
            <a:ext cx="1835716" cy="1469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696" y="1108456"/>
            <a:ext cx="310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Texas Workforce Commission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020" y="1096035"/>
            <a:ext cx="27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96" y="3150895"/>
            <a:ext cx="35079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Texas Veteran Leadership Program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ASK Trainers on staff</a:t>
            </a:r>
          </a:p>
          <a:p>
            <a:pPr marL="285750" indent="-285750">
              <a:buFontTx/>
              <a:buChar char="-"/>
            </a:pPr>
            <a:r>
              <a:rPr lang="en-US" dirty="0"/>
              <a:t>TWC Veteran Outreach Personnel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ASIST trained 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07" y="1432957"/>
            <a:ext cx="1496233" cy="150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10324" y="3161437"/>
            <a:ext cx="264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20% are SMVF 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a mechanism to drive traffic to SMVF services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779" y="1545903"/>
            <a:ext cx="1655508" cy="13945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46764" y="1108456"/>
            <a:ext cx="27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871" y="3206443"/>
            <a:ext cx="2649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SP training required for educators annually</a:t>
            </a:r>
          </a:p>
          <a:p>
            <a:pPr marL="285750" indent="-285750">
              <a:buFontTx/>
              <a:buChar char="-"/>
            </a:pPr>
            <a:r>
              <a:rPr lang="en-US" dirty="0"/>
              <a:t>SP training required for entering college students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430713"/>
            <a:ext cx="636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1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3" y="918033"/>
            <a:ext cx="8801375" cy="4061981"/>
          </a:xfrm>
        </p:spPr>
        <p:txBody>
          <a:bodyPr/>
          <a:lstStyle/>
          <a:p>
            <a:r>
              <a:rPr lang="en-US" sz="2800" dirty="0"/>
              <a:t>Texas engaged in aligned, integrated efforts to provide identification of veterans, families at risk and channel to appropriate resources </a:t>
            </a:r>
          </a:p>
          <a:p>
            <a:r>
              <a:rPr lang="en-US" sz="2800" dirty="0"/>
              <a:t>Actively engaged in supporting cross agency, cross resources to support veterans, families at risk </a:t>
            </a:r>
          </a:p>
          <a:p>
            <a:r>
              <a:rPr lang="en-US" sz="2800" dirty="0"/>
              <a:t>Engaged local initiatives through evidence informed, best practice tools aligned with the Texas State Suicide Prevention Plan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430713"/>
            <a:ext cx="6365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03906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DoDVAPresentationFINAL0727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CommunityDoDVAPresentationFINAL072717.pot</Template>
  <TotalTime>4833</TotalTime>
  <Words>365</Words>
  <Application>Microsoft Office PowerPoint</Application>
  <PresentationFormat>On-screen Show (16:9)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ゴシック</vt:lpstr>
      <vt:lpstr>ＭＳ Ｐゴシック</vt:lpstr>
      <vt:lpstr>Arial</vt:lpstr>
      <vt:lpstr>Calibri</vt:lpstr>
      <vt:lpstr>CommunityDoDVAPresentationFINAL072717</vt:lpstr>
      <vt:lpstr>Reaching Veterans Outside of the VA System:  Texas’ Multi-Faceted Strategy  </vt:lpstr>
      <vt:lpstr>Texas Overview  </vt:lpstr>
      <vt:lpstr>PowerPoint Presentation</vt:lpstr>
      <vt:lpstr>Suicide Safe Care Model  and Texas Suicide Prevention Council </vt:lpstr>
      <vt:lpstr>TexVet: Driving Traffic to Veterans Services</vt:lpstr>
      <vt:lpstr>Examples of Extended Reach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Suicide Prevention in Select Texas Military/Veteran Communities</dc:title>
  <dc:creator>@StopTXSuicides</dc:creator>
  <cp:lastModifiedBy>Marina Spenner</cp:lastModifiedBy>
  <cp:revision>72</cp:revision>
  <dcterms:created xsi:type="dcterms:W3CDTF">2017-06-24T19:02:20Z</dcterms:created>
  <dcterms:modified xsi:type="dcterms:W3CDTF">2017-08-09T19:03:24Z</dcterms:modified>
</cp:coreProperties>
</file>