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342" r:id="rId2"/>
    <p:sldId id="256" r:id="rId3"/>
    <p:sldId id="344" r:id="rId4"/>
    <p:sldId id="273" r:id="rId5"/>
    <p:sldId id="357" r:id="rId6"/>
    <p:sldId id="349" r:id="rId7"/>
    <p:sldId id="351" r:id="rId8"/>
    <p:sldId id="358" r:id="rId9"/>
    <p:sldId id="350" r:id="rId10"/>
    <p:sldId id="359" r:id="rId11"/>
    <p:sldId id="356" r:id="rId12"/>
    <p:sldId id="360" r:id="rId13"/>
    <p:sldId id="361" r:id="rId14"/>
    <p:sldId id="354" r:id="rId15"/>
    <p:sldId id="353" r:id="rId16"/>
    <p:sldId id="346" r:id="rId17"/>
    <p:sldId id="347" r:id="rId18"/>
    <p:sldId id="348" r:id="rId19"/>
  </p:sldIdLst>
  <p:sldSz cx="9144000" cy="6858000" type="screen4x3"/>
  <p:notesSz cx="7010400" cy="9236075"/>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xmlns:mv="urn:schemas-microsoft-com:mac:vml" xmlns:mc="http://schemas.openxmlformats.org/markup-compatibility/2006">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xmlns:mv="urn:schemas-microsoft-com:mac:vml" xmlns:mc="http://schemas.openxmlformats.org/markup-compatibility/2006"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75" autoAdjust="0"/>
    <p:restoredTop sz="65600" autoAdjust="0"/>
  </p:normalViewPr>
  <p:slideViewPr>
    <p:cSldViewPr snapToGrid="0">
      <p:cViewPr>
        <p:scale>
          <a:sx n="65" d="100"/>
          <a:sy n="65" d="100"/>
        </p:scale>
        <p:origin x="-2976" y="-330"/>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3407"/>
          </a:xfrm>
          <a:prstGeom prst="rect">
            <a:avLst/>
          </a:prstGeom>
        </p:spPr>
        <p:txBody>
          <a:bodyPr vert="horz" lIns="91440" tIns="45720" rIns="91440" bIns="45720" rtlCol="0"/>
          <a:lstStyle>
            <a:lvl1pPr algn="r">
              <a:defRPr sz="1200"/>
            </a:lvl1pPr>
          </a:lstStyle>
          <a:p>
            <a:fld id="{BA164E49-CAA5-4250-B6C5-B40039C7B97A}" type="datetimeFigureOut">
              <a:rPr lang="en-US" smtClean="0"/>
              <a:pPr/>
              <a:t>7/13/2017</a:t>
            </a:fld>
            <a:endParaRPr lang="en-US"/>
          </a:p>
        </p:txBody>
      </p:sp>
      <p:sp>
        <p:nvSpPr>
          <p:cNvPr id="4" name="Slide Image Placeholder 3"/>
          <p:cNvSpPr>
            <a:spLocks noGrp="1" noRot="1" noChangeAspect="1"/>
          </p:cNvSpPr>
          <p:nvPr>
            <p:ph type="sldImg" idx="2"/>
          </p:nvPr>
        </p:nvSpPr>
        <p:spPr>
          <a:xfrm>
            <a:off x="1427163" y="1154113"/>
            <a:ext cx="4156075" cy="31162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44862"/>
            <a:ext cx="5608320" cy="363670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70"/>
            <a:ext cx="3037840" cy="46340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70"/>
            <a:ext cx="3037840" cy="463406"/>
          </a:xfrm>
          <a:prstGeom prst="rect">
            <a:avLst/>
          </a:prstGeom>
        </p:spPr>
        <p:txBody>
          <a:bodyPr vert="horz" lIns="91440" tIns="45720" rIns="91440" bIns="45720" rtlCol="0" anchor="b"/>
          <a:lstStyle>
            <a:lvl1pPr algn="r">
              <a:defRPr sz="1200"/>
            </a:lvl1pPr>
          </a:lstStyle>
          <a:p>
            <a:fld id="{59F70D68-A115-40B7-8B39-0AE264E8735A}" type="slidenum">
              <a:rPr lang="en-US" smtClean="0"/>
              <a:pPr/>
              <a:t>‹#›</a:t>
            </a:fld>
            <a:endParaRPr lang="en-US"/>
          </a:p>
        </p:txBody>
      </p:sp>
    </p:spTree>
    <p:extLst>
      <p:ext uri="{BB962C8B-B14F-4D97-AF65-F5344CB8AC3E}">
        <p14:creationId xmlns:p14="http://schemas.microsoft.com/office/powerpoint/2010/main" val="493416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CDP Lead: Jeff Mann</a:t>
            </a:r>
          </a:p>
          <a:p>
            <a:endParaRPr lang="en-US" dirty="0" smtClean="0"/>
          </a:p>
        </p:txBody>
      </p:sp>
      <p:sp>
        <p:nvSpPr>
          <p:cNvPr id="4" name="Slide Number Placeholder 3"/>
          <p:cNvSpPr>
            <a:spLocks noGrp="1"/>
          </p:cNvSpPr>
          <p:nvPr>
            <p:ph type="sldNum" sz="quarter" idx="10"/>
          </p:nvPr>
        </p:nvSpPr>
        <p:spPr/>
        <p:txBody>
          <a:bodyPr/>
          <a:lstStyle/>
          <a:p>
            <a:fld id="{59F70D68-A115-40B7-8B39-0AE264E8735A}" type="slidenum">
              <a:rPr lang="en-US" smtClean="0"/>
              <a:pPr/>
              <a:t>1</a:t>
            </a:fld>
            <a:endParaRPr lang="en-US"/>
          </a:p>
        </p:txBody>
      </p:sp>
    </p:spTree>
    <p:extLst>
      <p:ext uri="{BB962C8B-B14F-4D97-AF65-F5344CB8AC3E}">
        <p14:creationId xmlns:p14="http://schemas.microsoft.com/office/powerpoint/2010/main" val="432742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95EDCC-B3ED-4BA7-8E72-55205A567C22}" type="slidenum">
              <a:rPr lang="en-US" smtClean="0"/>
              <a:pPr/>
              <a:t>16</a:t>
            </a:fld>
            <a:endParaRPr lang="en-US" dirty="0"/>
          </a:p>
        </p:txBody>
      </p:sp>
    </p:spTree>
    <p:extLst>
      <p:ext uri="{BB962C8B-B14F-4D97-AF65-F5344CB8AC3E}">
        <p14:creationId xmlns:p14="http://schemas.microsoft.com/office/powerpoint/2010/main" val="18777820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95EDCC-B3ED-4BA7-8E72-55205A567C22}" type="slidenum">
              <a:rPr lang="en-US" smtClean="0"/>
              <a:pPr/>
              <a:t>17</a:t>
            </a:fld>
            <a:endParaRPr lang="en-US" dirty="0"/>
          </a:p>
        </p:txBody>
      </p:sp>
    </p:spTree>
    <p:extLst>
      <p:ext uri="{BB962C8B-B14F-4D97-AF65-F5344CB8AC3E}">
        <p14:creationId xmlns:p14="http://schemas.microsoft.com/office/powerpoint/2010/main" val="1610544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95EDCC-B3ED-4BA7-8E72-55205A567C22}" type="slidenum">
              <a:rPr lang="en-US" smtClean="0"/>
              <a:pPr/>
              <a:t>18</a:t>
            </a:fld>
            <a:endParaRPr lang="en-US" dirty="0"/>
          </a:p>
        </p:txBody>
      </p:sp>
    </p:spTree>
    <p:extLst>
      <p:ext uri="{BB962C8B-B14F-4D97-AF65-F5344CB8AC3E}">
        <p14:creationId xmlns:p14="http://schemas.microsoft.com/office/powerpoint/2010/main" val="40481842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7163" y="1154113"/>
            <a:ext cx="4156075" cy="31162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F70D68-A115-40B7-8B39-0AE264E8735A}" type="slidenum">
              <a:rPr lang="en-US" smtClean="0"/>
              <a:pPr/>
              <a:t>2</a:t>
            </a:fld>
            <a:endParaRPr lang="en-US"/>
          </a:p>
        </p:txBody>
      </p:sp>
    </p:spTree>
    <p:extLst>
      <p:ext uri="{BB962C8B-B14F-4D97-AF65-F5344CB8AC3E}">
        <p14:creationId xmlns:p14="http://schemas.microsoft.com/office/powerpoint/2010/main" val="2467137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7163" y="1154113"/>
            <a:ext cx="4156075" cy="31162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F70D68-A115-40B7-8B39-0AE264E8735A}" type="slidenum">
              <a:rPr lang="en-US" smtClean="0"/>
              <a:pPr/>
              <a:t>4</a:t>
            </a:fld>
            <a:endParaRPr lang="en-US"/>
          </a:p>
        </p:txBody>
      </p:sp>
    </p:spTree>
    <p:extLst>
      <p:ext uri="{BB962C8B-B14F-4D97-AF65-F5344CB8AC3E}">
        <p14:creationId xmlns:p14="http://schemas.microsoft.com/office/powerpoint/2010/main" val="2299752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2.01 (</a:t>
            </a:r>
            <a:r>
              <a:rPr lang="en-US" dirty="0" err="1" smtClean="0"/>
              <a:t>d</a:t>
            </a:r>
            <a:r>
              <a:rPr lang="en-US" dirty="0" smtClean="0"/>
              <a:t>) When psychologists are asked to provide services to individuals for whom appropriate mental health services are not available and for which psychologists have not obtained the competence necessary, psychologists with closely related prior training or experience may provide such services in order to ensure that services are not denied if they make a reasonable effort to obtain the competence required by using relevant research, training, consultation, or study.</a:t>
            </a:r>
          </a:p>
          <a:p>
            <a:endParaRPr lang="en-US" dirty="0" smtClean="0"/>
          </a:p>
          <a:p>
            <a:r>
              <a:rPr lang="en-US" dirty="0" smtClean="0"/>
              <a:t>2.02 In emergencies, when psychologists provide services to individuals for whom other mental health services are not available and for which psychologists have not obtained the necessary training, psychologists may provide such services in order to ensure that services are not denied. The services are discontinued as soon as the emergency has ended or appropriate services are available.</a:t>
            </a:r>
          </a:p>
          <a:p>
            <a:endParaRPr lang="en-US" dirty="0" smtClean="0"/>
          </a:p>
          <a:p>
            <a:r>
              <a:rPr lang="en-US" dirty="0" smtClean="0"/>
              <a:t>2.04 Psychologists' work is based upon established scientific and professional knowledge of the discipline.</a:t>
            </a:r>
            <a:endParaRPr lang="en-US" dirty="0"/>
          </a:p>
        </p:txBody>
      </p:sp>
      <p:sp>
        <p:nvSpPr>
          <p:cNvPr id="4" name="Slide Number Placeholder 3"/>
          <p:cNvSpPr>
            <a:spLocks noGrp="1"/>
          </p:cNvSpPr>
          <p:nvPr>
            <p:ph type="sldNum" sz="quarter" idx="10"/>
          </p:nvPr>
        </p:nvSpPr>
        <p:spPr/>
        <p:txBody>
          <a:bodyPr/>
          <a:lstStyle/>
          <a:p>
            <a:fld id="{59F70D68-A115-40B7-8B39-0AE264E8735A}"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7163" y="1154113"/>
            <a:ext cx="4156075" cy="31162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F70D68-A115-40B7-8B39-0AE264E8735A}" type="slidenum">
              <a:rPr lang="en-US" smtClean="0"/>
              <a:pPr/>
              <a:t>6</a:t>
            </a:fld>
            <a:endParaRPr lang="en-US"/>
          </a:p>
        </p:txBody>
      </p:sp>
    </p:spTree>
    <p:extLst>
      <p:ext uri="{BB962C8B-B14F-4D97-AF65-F5344CB8AC3E}">
        <p14:creationId xmlns:p14="http://schemas.microsoft.com/office/powerpoint/2010/main" val="2299752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Bryan, C.J. (2016). Treating PTSD within the context of heightened suicide risk. Current Psychiatry Reports, 18, 73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59F70D68-A115-40B7-8B39-0AE264E8735A}"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dirty="0" smtClean="0"/>
              <a:t>Reduced suicide attempts, suicide ideation, medical severity of intentional self-injury, use of crisis services owing to </a:t>
            </a:r>
            <a:r>
              <a:rPr lang="en-US" dirty="0" err="1" smtClean="0"/>
              <a:t>suicidality</a:t>
            </a:r>
            <a:endParaRPr lang="en-US" dirty="0" smtClean="0"/>
          </a:p>
          <a:p>
            <a:endParaRPr lang="en-US" dirty="0"/>
          </a:p>
        </p:txBody>
      </p:sp>
      <p:sp>
        <p:nvSpPr>
          <p:cNvPr id="4" name="Slide Number Placeholder 3"/>
          <p:cNvSpPr>
            <a:spLocks noGrp="1"/>
          </p:cNvSpPr>
          <p:nvPr>
            <p:ph type="sldNum" sz="quarter" idx="10"/>
          </p:nvPr>
        </p:nvSpPr>
        <p:spPr/>
        <p:txBody>
          <a:bodyPr/>
          <a:lstStyle/>
          <a:p>
            <a:fld id="{59F70D68-A115-40B7-8B39-0AE264E8735A}"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err="1" smtClean="0">
                <a:solidFill>
                  <a:schemeClr val="tx1"/>
                </a:solidFill>
                <a:effectLst/>
                <a:latin typeface="+mn-lt"/>
                <a:ea typeface="+mn-ea"/>
                <a:cs typeface="+mn-cs"/>
              </a:rPr>
              <a:t>Scheiderer</a:t>
            </a:r>
            <a:endParaRPr lang="en-US" sz="1200" b="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Case study of DBT-PE in a VA hospital. 24 months of outpatient psychotherapy—76 individual therapy appointments and 65 skills group appointments. Approximately 22 months of DBT prior to the initiation of a 2-month, 11-session course of concurrent PE. DBT did not include 24/7 phone coaching, due to VA constraints, only available during business hours. Admitted to traditional inpatient psychiatric treatment (i.e., care outside of the DBT model) for stabilization of NSSI and suicidal ideation on three occasions, the longest of which lasted approximately 10 days.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Consider Modifications to the Usual DBT Phone Coaching Protocol - Consider working with established programs in your facility that may have increased accessibility during non-business hours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Make Full Use of Consultation - The consultation process is paramount to ensuring model fidelity and effective flexibility, as well as providing needed supports for clinicians working with high-risk patients.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Attend to Consistency of PE Availability and Access - would suggest that clinic structures be in place for consistent PE availability and access (e.g., 90-min session slots).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Consider the Use of Different Individual Clinicians for DBT and PE, Implemented in an Integrated Format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Consider Shorter Duration of Stabilization - Length of stabilization utilized in previous literature ranges from 2 to 6 months without self harm. The present case study provides support for shorter duration of stabilization from NSSI, given the 4- to 6-week period used.</a:t>
            </a:r>
          </a:p>
          <a:p>
            <a:endParaRPr lang="en-US" dirty="0" smtClean="0"/>
          </a:p>
          <a:p>
            <a:r>
              <a:rPr lang="en-US" b="1" dirty="0" err="1" smtClean="0"/>
              <a:t>Granato</a:t>
            </a:r>
            <a:endParaRPr lang="en-US" b="1" dirty="0" smtClean="0"/>
          </a:p>
          <a:p>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41 sessions! Of a case study. And DBT PE with 27 of those sessions! Researches suggest that increasing skills for decreasing dissociation and self-harm can aid in effectively implementing DBPT and PE treatment for a client who experiences dissociation and self-harm. </a:t>
            </a:r>
          </a:p>
          <a:p>
            <a:endParaRPr lang="en-US" b="1" dirty="0"/>
          </a:p>
        </p:txBody>
      </p:sp>
      <p:sp>
        <p:nvSpPr>
          <p:cNvPr id="4" name="Slide Number Placeholder 3"/>
          <p:cNvSpPr>
            <a:spLocks noGrp="1"/>
          </p:cNvSpPr>
          <p:nvPr>
            <p:ph type="sldNum" sz="quarter" idx="10"/>
          </p:nvPr>
        </p:nvSpPr>
        <p:spPr/>
        <p:txBody>
          <a:bodyPr/>
          <a:lstStyle/>
          <a:p>
            <a:fld id="{59F70D68-A115-40B7-8B39-0AE264E8735A}" type="slidenum">
              <a:rPr lang="en-US" smtClean="0"/>
              <a:pPr/>
              <a:t>11</a:t>
            </a:fld>
            <a:endParaRPr lang="en-US"/>
          </a:p>
        </p:txBody>
      </p:sp>
    </p:spTree>
    <p:extLst>
      <p:ext uri="{BB962C8B-B14F-4D97-AF65-F5344CB8AC3E}">
        <p14:creationId xmlns:p14="http://schemas.microsoft.com/office/powerpoint/2010/main" val="981768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F70D68-A115-40B7-8B39-0AE264E8735A}" type="slidenum">
              <a:rPr lang="en-US" smtClean="0"/>
              <a:pPr/>
              <a:t>13</a:t>
            </a:fld>
            <a:endParaRPr lang="en-US"/>
          </a:p>
        </p:txBody>
      </p:sp>
    </p:spTree>
    <p:extLst>
      <p:ext uri="{BB962C8B-B14F-4D97-AF65-F5344CB8AC3E}">
        <p14:creationId xmlns:p14="http://schemas.microsoft.com/office/powerpoint/2010/main" val="19933621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1.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slideMaster" Target="../slideMasters/slideMaster1.xml"/><Relationship Id="rId4" Type="http://schemas.openxmlformats.org/officeDocument/2006/relationships/tags" Target="../tags/tag1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slideMaster" Target="../slideMasters/slideMaster1.xml"/><Relationship Id="rId5" Type="http://schemas.openxmlformats.org/officeDocument/2006/relationships/tags" Target="../tags/tag25.xml"/><Relationship Id="rId4" Type="http://schemas.openxmlformats.org/officeDocument/2006/relationships/tags" Target="../tags/tag24.xml"/></Relationships>
</file>

<file path=ppt/slideLayouts/_rels/slideLayout7.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8.xml"/><Relationship Id="rId7" Type="http://schemas.openxmlformats.org/officeDocument/2006/relationships/tags" Target="../tags/tag32.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7.xml"/><Relationship Id="rId1" Type="http://schemas.openxmlformats.org/officeDocument/2006/relationships/tags" Target="../tags/tag3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DP Logo Always 1st Slide">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3" name="Picture 2"/>
          <p:cNvPicPr>
            <a:picLocks/>
          </p:cNvPicPr>
          <p:nvPr>
            <p:custDataLst>
              <p:tags r:id="rId2"/>
            </p:custDataLst>
          </p:nvPr>
        </p:nvPicPr>
        <p:blipFill>
          <a:blip r:embed="rId5" cstate="print">
            <a:extLst>
              <a:ext uri="{28A0092B-C50C-407E-A947-70E740481C1C}">
                <a14:useLocalDpi xmlns:a14="http://schemas.microsoft.com/office/drawing/2010/main" val="0"/>
              </a:ext>
            </a:extLst>
          </a:blip>
          <a:stretch>
            <a:fillRect/>
          </a:stretch>
        </p:blipFill>
        <p:spPr>
          <a:xfrm>
            <a:off x="4291584" y="6400800"/>
            <a:ext cx="365760" cy="438912"/>
          </a:xfrm>
          <a:prstGeom prst="rect">
            <a:avLst/>
          </a:prstGeom>
        </p:spPr>
      </p:pic>
    </p:spTree>
    <p:extLst>
      <p:ext uri="{BB962C8B-B14F-4D97-AF65-F5344CB8AC3E}">
        <p14:creationId xmlns:p14="http://schemas.microsoft.com/office/powerpoint/2010/main" val="386922826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resentation Title Slide (2nd Slide)">
    <p:spTree>
      <p:nvGrpSpPr>
        <p:cNvPr id="1" name=""/>
        <p:cNvGrpSpPr/>
        <p:nvPr/>
      </p:nvGrpSpPr>
      <p:grpSpPr>
        <a:xfrm>
          <a:off x="0" y="0"/>
          <a:ext cx="0" cy="0"/>
          <a:chOff x="0" y="0"/>
          <a:chExt cx="0" cy="0"/>
        </a:xfrm>
      </p:grpSpPr>
      <p:sp>
        <p:nvSpPr>
          <p:cNvPr id="2" name="Title 1"/>
          <p:cNvSpPr>
            <a:spLocks noGrp="1"/>
          </p:cNvSpPr>
          <p:nvPr>
            <p:ph type="ctrTitle" hasCustomPrompt="1"/>
            <p:custDataLst>
              <p:tags r:id="rId1"/>
            </p:custDataLst>
          </p:nvPr>
        </p:nvSpPr>
        <p:spPr>
          <a:xfrm>
            <a:off x="685800" y="2130428"/>
            <a:ext cx="7772400" cy="1470025"/>
          </a:xfrm>
        </p:spPr>
        <p:txBody>
          <a:bodyPr/>
          <a:lstStyle>
            <a:lvl1pPr>
              <a:defRPr>
                <a:solidFill>
                  <a:schemeClr val="tx1"/>
                </a:solidFill>
                <a:latin typeface="+mn-lt"/>
              </a:defRPr>
            </a:lvl1pPr>
          </a:lstStyle>
          <a:p>
            <a:r>
              <a:rPr lang="en-US" dirty="0" smtClean="0"/>
              <a:t>Click To Edit Slide Presentation Title</a:t>
            </a:r>
            <a:endParaRPr lang="en-US" dirty="0"/>
          </a:p>
        </p:txBody>
      </p:sp>
      <p:sp>
        <p:nvSpPr>
          <p:cNvPr id="3" name="Subtitle 2"/>
          <p:cNvSpPr>
            <a:spLocks noGrp="1"/>
          </p:cNvSpPr>
          <p:nvPr>
            <p:ph type="subTitle" idx="1" hasCustomPrompt="1"/>
            <p:custDataLst>
              <p:tags r:id="rId2"/>
            </p:custDataLst>
          </p:nvPr>
        </p:nvSpPr>
        <p:spPr>
          <a:xfrm>
            <a:off x="914400" y="3886200"/>
            <a:ext cx="7315200" cy="1752600"/>
          </a:xfrm>
        </p:spPr>
        <p:txBody>
          <a:bodyPr anchor="b">
            <a:normAutofit/>
          </a:bodyPr>
          <a:lstStyle>
            <a:lvl1pPr marL="0" indent="0" algn="ctr">
              <a:buNone/>
              <a:defRPr sz="2400" baseline="0">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dirty="0" smtClean="0"/>
              <a:t>Type out CDP &amp; USUHS Here</a:t>
            </a:r>
            <a:endParaRPr lang="en-US" dirty="0"/>
          </a:p>
        </p:txBody>
      </p:sp>
      <p:sp>
        <p:nvSpPr>
          <p:cNvPr id="8" name="Footer Placeholder 7"/>
          <p:cNvSpPr>
            <a:spLocks noGrp="1"/>
          </p:cNvSpPr>
          <p:nvPr>
            <p:ph type="ftr" sz="quarter" idx="10"/>
            <p:custDataLst>
              <p:tags r:id="rId3"/>
            </p:custDataLst>
          </p:nvPr>
        </p:nvSpPr>
        <p:spPr/>
        <p:txBody>
          <a:bodyPr/>
          <a:lstStyle>
            <a:lvl1pPr>
              <a:defRPr sz="1200"/>
            </a:lvl1pPr>
          </a:lstStyle>
          <a:p>
            <a:endParaRPr lang="en-US"/>
          </a:p>
        </p:txBody>
      </p:sp>
      <p:sp>
        <p:nvSpPr>
          <p:cNvPr id="9" name="Slide Number Placeholder 8"/>
          <p:cNvSpPr>
            <a:spLocks noGrp="1"/>
          </p:cNvSpPr>
          <p:nvPr>
            <p:ph type="sldNum" sz="quarter" idx="11"/>
            <p:custDataLst>
              <p:tags r:id="rId4"/>
            </p:custDataLst>
          </p:nvPr>
        </p:nvSpPr>
        <p:spPr/>
        <p:txBody>
          <a:bodyPr/>
          <a:lstStyle/>
          <a:p>
            <a:fld id="{769CA78B-8F00-4144-8708-740F4EF3539E}" type="slidenum">
              <a:rPr lang="en-US" smtClean="0"/>
              <a:pPr/>
              <a:t>‹#›</a:t>
            </a:fld>
            <a:endParaRPr lang="en-US"/>
          </a:p>
        </p:txBody>
      </p:sp>
    </p:spTree>
    <p:extLst>
      <p:ext uri="{BB962C8B-B14F-4D97-AF65-F5344CB8AC3E}">
        <p14:creationId xmlns:p14="http://schemas.microsoft.com/office/powerpoint/2010/main" val="31479043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sclaimer Slide (3rd Slide)">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 y="0"/>
            <a:ext cx="9143431" cy="6857572"/>
          </a:xfrm>
          <a:prstGeom prst="rect">
            <a:avLst/>
          </a:prstGeom>
        </p:spPr>
      </p:pic>
      <p:sp>
        <p:nvSpPr>
          <p:cNvPr id="9" name="Slide Number Placeholder 8"/>
          <p:cNvSpPr>
            <a:spLocks noGrp="1"/>
          </p:cNvSpPr>
          <p:nvPr>
            <p:ph type="sldNum" sz="quarter" idx="11"/>
            <p:custDataLst>
              <p:tags r:id="rId1"/>
            </p:custDataLst>
          </p:nvPr>
        </p:nvSpPr>
        <p:spPr>
          <a:xfrm>
            <a:off x="8568267" y="6344662"/>
            <a:ext cx="440267" cy="401205"/>
          </a:xfrm>
        </p:spPr>
        <p:txBody>
          <a:bodyPr/>
          <a:lstStyle/>
          <a:p>
            <a:fld id="{769CA78B-8F00-4144-8708-740F4EF3539E}" type="slidenum">
              <a:rPr lang="en-US" smtClean="0"/>
              <a:pPr/>
              <a:t>‹#›</a:t>
            </a:fld>
            <a:endParaRPr lang="en-US"/>
          </a:p>
        </p:txBody>
      </p:sp>
    </p:spTree>
    <p:extLst>
      <p:ext uri="{BB962C8B-B14F-4D97-AF65-F5344CB8AC3E}">
        <p14:creationId xmlns:p14="http://schemas.microsoft.com/office/powerpoint/2010/main" val="15041207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opic Header Slide">
    <p:spTree>
      <p:nvGrpSpPr>
        <p:cNvPr id="1" name=""/>
        <p:cNvGrpSpPr/>
        <p:nvPr/>
      </p:nvGrpSpPr>
      <p:grpSpPr>
        <a:xfrm>
          <a:off x="0" y="0"/>
          <a:ext cx="0" cy="0"/>
          <a:chOff x="0" y="0"/>
          <a:chExt cx="0" cy="0"/>
        </a:xfrm>
      </p:grpSpPr>
      <p:sp>
        <p:nvSpPr>
          <p:cNvPr id="2" name="Title 1"/>
          <p:cNvSpPr>
            <a:spLocks noGrp="1"/>
          </p:cNvSpPr>
          <p:nvPr>
            <p:ph type="ctrTitle" hasCustomPrompt="1"/>
            <p:custDataLst>
              <p:tags r:id="rId1"/>
            </p:custDataLst>
          </p:nvPr>
        </p:nvSpPr>
        <p:spPr>
          <a:xfrm>
            <a:off x="237067" y="1371600"/>
            <a:ext cx="8669867" cy="4724400"/>
          </a:xfrm>
        </p:spPr>
        <p:txBody>
          <a:bodyPr/>
          <a:lstStyle>
            <a:lvl1pPr algn="ctr">
              <a:defRPr>
                <a:solidFill>
                  <a:schemeClr val="tx1"/>
                </a:solidFill>
                <a:latin typeface="+mn-lt"/>
              </a:defRPr>
            </a:lvl1pPr>
          </a:lstStyle>
          <a:p>
            <a:r>
              <a:rPr lang="en-US" dirty="0" smtClean="0"/>
              <a:t>Click To Edit Topic Header</a:t>
            </a:r>
            <a:endParaRPr lang="en-US" dirty="0"/>
          </a:p>
        </p:txBody>
      </p:sp>
      <p:sp>
        <p:nvSpPr>
          <p:cNvPr id="8" name="Footer Placeholder 7"/>
          <p:cNvSpPr>
            <a:spLocks noGrp="1"/>
          </p:cNvSpPr>
          <p:nvPr>
            <p:ph type="ftr" sz="quarter" idx="10"/>
            <p:custDataLst>
              <p:tags r:id="rId2"/>
            </p:custDataLst>
          </p:nvPr>
        </p:nvSpPr>
        <p:spPr/>
        <p:txBody>
          <a:bodyPr/>
          <a:lstStyle>
            <a:lvl1pPr>
              <a:defRPr sz="1200"/>
            </a:lvl1pPr>
          </a:lstStyle>
          <a:p>
            <a:endParaRPr lang="en-US" dirty="0"/>
          </a:p>
        </p:txBody>
      </p:sp>
      <p:sp>
        <p:nvSpPr>
          <p:cNvPr id="9" name="Slide Number Placeholder 8"/>
          <p:cNvSpPr>
            <a:spLocks noGrp="1"/>
          </p:cNvSpPr>
          <p:nvPr>
            <p:ph type="sldNum" sz="quarter" idx="11"/>
            <p:custDataLst>
              <p:tags r:id="rId3"/>
            </p:custDataLst>
          </p:nvPr>
        </p:nvSpPr>
        <p:spPr/>
        <p:txBody>
          <a:bodyPr/>
          <a:lstStyle/>
          <a:p>
            <a:fld id="{769CA78B-8F00-4144-8708-740F4EF3539E}" type="slidenum">
              <a:rPr lang="en-US" smtClean="0"/>
              <a:pPr/>
              <a:t>‹#›</a:t>
            </a:fld>
            <a:endParaRPr lang="en-US"/>
          </a:p>
        </p:txBody>
      </p:sp>
    </p:spTree>
    <p:extLst>
      <p:ext uri="{BB962C8B-B14F-4D97-AF65-F5344CB8AC3E}">
        <p14:creationId xmlns:p14="http://schemas.microsoft.com/office/powerpoint/2010/main" val="13197090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dirty="0" smtClean="0"/>
              <a:t>Click to edit Master title style</a:t>
            </a:r>
            <a:endParaRPr lang="en-US" dirty="0"/>
          </a:p>
        </p:txBody>
      </p:sp>
      <p:sp>
        <p:nvSpPr>
          <p:cNvPr id="3" name="Content Placeholder 2"/>
          <p:cNvSpPr>
            <a:spLocks noGrp="1"/>
          </p:cNvSpPr>
          <p:nvPr>
            <p:ph idx="1"/>
            <p:custDataLst>
              <p:tags r:id="rId2"/>
            </p:custDataLst>
          </p:nvPr>
        </p:nvSpPr>
        <p:spPr/>
        <p:txBody>
          <a:bodyPr>
            <a:normAutofit/>
          </a:bodyPr>
          <a:lstStyle>
            <a:lvl1pPr>
              <a:defRPr sz="3300"/>
            </a:lvl1pPr>
            <a:lvl2pPr>
              <a:defRPr sz="3000"/>
            </a:lvl2pPr>
            <a:lvl3pPr>
              <a:defRPr sz="27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custDataLst>
              <p:tags r:id="rId3"/>
            </p:custDataLst>
          </p:nvPr>
        </p:nvSpPr>
        <p:spPr/>
        <p:txBody>
          <a:bodyPr/>
          <a:lstStyle>
            <a:lvl1pPr>
              <a:defRPr sz="1200"/>
            </a:lvl1pPr>
          </a:lstStyle>
          <a:p>
            <a:endParaRPr lang="en-US"/>
          </a:p>
        </p:txBody>
      </p:sp>
      <p:sp>
        <p:nvSpPr>
          <p:cNvPr id="8" name="Slide Number Placeholder 7"/>
          <p:cNvSpPr>
            <a:spLocks noGrp="1"/>
          </p:cNvSpPr>
          <p:nvPr>
            <p:ph type="sldNum" sz="quarter" idx="11"/>
            <p:custDataLst>
              <p:tags r:id="rId4"/>
            </p:custDataLst>
          </p:nvPr>
        </p:nvSpPr>
        <p:spPr/>
        <p:txBody>
          <a:bodyPr/>
          <a:lstStyle/>
          <a:p>
            <a:fld id="{769CA78B-8F00-4144-8708-740F4EF3539E}" type="slidenum">
              <a:rPr lang="en-US" smtClean="0"/>
              <a:pPr/>
              <a:t>‹#›</a:t>
            </a:fld>
            <a:endParaRPr lang="en-US"/>
          </a:p>
        </p:txBody>
      </p:sp>
    </p:spTree>
    <p:extLst>
      <p:ext uri="{BB962C8B-B14F-4D97-AF65-F5344CB8AC3E}">
        <p14:creationId xmlns:p14="http://schemas.microsoft.com/office/powerpoint/2010/main" val="15868777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dirty="0"/>
          </a:p>
        </p:txBody>
      </p:sp>
      <p:sp>
        <p:nvSpPr>
          <p:cNvPr id="3" name="Content Placeholder 2"/>
          <p:cNvSpPr>
            <a:spLocks noGrp="1"/>
          </p:cNvSpPr>
          <p:nvPr>
            <p:ph sz="half" idx="1"/>
            <p:custDataLst>
              <p:tags r:id="rId2"/>
            </p:custDataLst>
          </p:nvPr>
        </p:nvSpPr>
        <p:spPr>
          <a:xfrm>
            <a:off x="457201" y="1600203"/>
            <a:ext cx="4038600" cy="4525963"/>
          </a:xfrm>
        </p:spPr>
        <p:txBody>
          <a:bodyPr>
            <a:normAutofit/>
          </a:bodyPr>
          <a:lstStyle>
            <a:lvl1pPr>
              <a:defRPr sz="3000"/>
            </a:lvl1pPr>
            <a:lvl2pPr>
              <a:defRPr sz="2700"/>
            </a:lvl2pPr>
            <a:lvl3pPr>
              <a:defRPr sz="2400"/>
            </a:lvl3pPr>
            <a:lvl4pPr>
              <a:defRPr sz="2100"/>
            </a:lvl4pPr>
            <a:lvl5pPr>
              <a:defRPr sz="210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custDataLst>
              <p:tags r:id="rId3"/>
            </p:custDataLst>
          </p:nvPr>
        </p:nvSpPr>
        <p:spPr>
          <a:xfrm>
            <a:off x="4648201" y="1600203"/>
            <a:ext cx="4038600" cy="4525963"/>
          </a:xfrm>
        </p:spPr>
        <p:txBody>
          <a:bodyPr>
            <a:normAutofit/>
          </a:bodyPr>
          <a:lstStyle>
            <a:lvl1pPr>
              <a:defRPr sz="3000"/>
            </a:lvl1pPr>
            <a:lvl2pPr>
              <a:defRPr sz="2700"/>
            </a:lvl2pPr>
            <a:lvl3pPr>
              <a:defRPr sz="2400"/>
            </a:lvl3pPr>
            <a:lvl4pPr>
              <a:defRPr sz="2100"/>
            </a:lvl4pPr>
            <a:lvl5pPr>
              <a:defRPr sz="210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0"/>
            <p:custDataLst>
              <p:tags r:id="rId4"/>
            </p:custDataLst>
          </p:nvPr>
        </p:nvSpPr>
        <p:spPr/>
        <p:txBody>
          <a:bodyPr/>
          <a:lstStyle>
            <a:lvl1pPr>
              <a:defRPr sz="1200"/>
            </a:lvl1pPr>
          </a:lstStyle>
          <a:p>
            <a:endParaRPr lang="en-US" dirty="0"/>
          </a:p>
        </p:txBody>
      </p:sp>
      <p:sp>
        <p:nvSpPr>
          <p:cNvPr id="9" name="Slide Number Placeholder 8"/>
          <p:cNvSpPr>
            <a:spLocks noGrp="1"/>
          </p:cNvSpPr>
          <p:nvPr>
            <p:ph type="sldNum" sz="quarter" idx="11"/>
            <p:custDataLst>
              <p:tags r:id="rId5"/>
            </p:custDataLst>
          </p:nvPr>
        </p:nvSpPr>
        <p:spPr/>
        <p:txBody>
          <a:bodyPr/>
          <a:lstStyle/>
          <a:p>
            <a:fld id="{769CA78B-8F00-4144-8708-740F4EF3539E}" type="slidenum">
              <a:rPr lang="en-US" smtClean="0"/>
              <a:pPr/>
              <a:t>‹#›</a:t>
            </a:fld>
            <a:endParaRPr lang="en-US"/>
          </a:p>
        </p:txBody>
      </p:sp>
    </p:spTree>
    <p:extLst>
      <p:ext uri="{BB962C8B-B14F-4D97-AF65-F5344CB8AC3E}">
        <p14:creationId xmlns:p14="http://schemas.microsoft.com/office/powerpoint/2010/main" val="63693313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Title and Comparison">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custDataLst>
              <p:tags r:id="rId2"/>
            </p:custDataLst>
          </p:nvPr>
        </p:nvSpPr>
        <p:spPr>
          <a:xfrm>
            <a:off x="457200" y="1535113"/>
            <a:ext cx="4040189" cy="639762"/>
          </a:xfrm>
        </p:spPr>
        <p:txBody>
          <a:bodyPr anchor="b">
            <a:no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custDataLst>
              <p:tags r:id="rId3"/>
            </p:custDataLst>
          </p:nvPr>
        </p:nvSpPr>
        <p:spPr>
          <a:xfrm>
            <a:off x="457200" y="2174875"/>
            <a:ext cx="4040189" cy="3951288"/>
          </a:xfrm>
        </p:spPr>
        <p:txBody>
          <a:bodyPr>
            <a:normAutofit/>
          </a:bodyPr>
          <a:lstStyle>
            <a:lvl1pPr>
              <a:defRPr sz="2700"/>
            </a:lvl1pPr>
            <a:lvl2pPr>
              <a:defRPr sz="2400"/>
            </a:lvl2pPr>
            <a:lvl3pPr>
              <a:defRPr sz="2100"/>
            </a:lvl3pPr>
            <a:lvl4pPr>
              <a:defRPr sz="1800"/>
            </a:lvl4pPr>
            <a:lvl5pPr>
              <a:defRPr sz="18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custDataLst>
              <p:tags r:id="rId4"/>
            </p:custDataLst>
          </p:nvPr>
        </p:nvSpPr>
        <p:spPr>
          <a:xfrm>
            <a:off x="4645027" y="1535113"/>
            <a:ext cx="4041775" cy="639762"/>
          </a:xfrm>
        </p:spPr>
        <p:txBody>
          <a:bodyPr anchor="b">
            <a:no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custDataLst>
              <p:tags r:id="rId5"/>
            </p:custDataLst>
          </p:nvPr>
        </p:nvSpPr>
        <p:spPr>
          <a:xfrm>
            <a:off x="4645027" y="2174875"/>
            <a:ext cx="4041775" cy="3951288"/>
          </a:xfrm>
        </p:spPr>
        <p:txBody>
          <a:bodyPr>
            <a:normAutofit/>
          </a:bodyPr>
          <a:lstStyle>
            <a:lvl1pPr>
              <a:defRPr sz="2700"/>
            </a:lvl1pPr>
            <a:lvl2pPr>
              <a:defRPr sz="2400"/>
            </a:lvl2pPr>
            <a:lvl3pPr>
              <a:defRPr sz="2100"/>
            </a:lvl3pPr>
            <a:lvl4pPr>
              <a:defRPr sz="1800"/>
            </a:lvl4pPr>
            <a:lvl5pPr>
              <a:defRPr sz="18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Footer Placeholder 9"/>
          <p:cNvSpPr>
            <a:spLocks noGrp="1"/>
          </p:cNvSpPr>
          <p:nvPr>
            <p:ph type="ftr" sz="quarter" idx="10"/>
            <p:custDataLst>
              <p:tags r:id="rId6"/>
            </p:custDataLst>
          </p:nvPr>
        </p:nvSpPr>
        <p:spPr/>
        <p:txBody>
          <a:bodyPr/>
          <a:lstStyle>
            <a:lvl1pPr>
              <a:defRPr sz="1200"/>
            </a:lvl1pPr>
          </a:lstStyle>
          <a:p>
            <a:endParaRPr lang="en-US"/>
          </a:p>
        </p:txBody>
      </p:sp>
      <p:sp>
        <p:nvSpPr>
          <p:cNvPr id="11" name="Slide Number Placeholder 10"/>
          <p:cNvSpPr>
            <a:spLocks noGrp="1"/>
          </p:cNvSpPr>
          <p:nvPr>
            <p:ph type="sldNum" sz="quarter" idx="11"/>
            <p:custDataLst>
              <p:tags r:id="rId7"/>
            </p:custDataLst>
          </p:nvPr>
        </p:nvSpPr>
        <p:spPr/>
        <p:txBody>
          <a:bodyPr/>
          <a:lstStyle/>
          <a:p>
            <a:fld id="{769CA78B-8F00-4144-8708-740F4EF3539E}" type="slidenum">
              <a:rPr lang="en-US" smtClean="0"/>
              <a:pPr/>
              <a:t>‹#›</a:t>
            </a:fld>
            <a:endParaRPr lang="en-US"/>
          </a:p>
        </p:txBody>
      </p:sp>
    </p:spTree>
    <p:extLst>
      <p:ext uri="{BB962C8B-B14F-4D97-AF65-F5344CB8AC3E}">
        <p14:creationId xmlns:p14="http://schemas.microsoft.com/office/powerpoint/2010/main" val="8742211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bwMode="gray"/>
        <p:txBody>
          <a:bodyPr/>
          <a:lstStyle/>
          <a:p>
            <a:r>
              <a:rPr lang="en-US" smtClean="0"/>
              <a:t>Click to edit Master title style</a:t>
            </a:r>
            <a:endParaRPr lang="en-US"/>
          </a:p>
        </p:txBody>
      </p:sp>
      <p:sp>
        <p:nvSpPr>
          <p:cNvPr id="6" name="Footer Placeholder 5"/>
          <p:cNvSpPr>
            <a:spLocks noGrp="1"/>
          </p:cNvSpPr>
          <p:nvPr>
            <p:ph type="ftr" sz="quarter" idx="10"/>
            <p:custDataLst>
              <p:tags r:id="rId2"/>
            </p:custDataLst>
          </p:nvPr>
        </p:nvSpPr>
        <p:spPr/>
        <p:txBody>
          <a:bodyPr/>
          <a:lstStyle>
            <a:lvl1pPr>
              <a:defRPr sz="1200"/>
            </a:lvl1pPr>
          </a:lstStyle>
          <a:p>
            <a:endParaRPr lang="en-US"/>
          </a:p>
        </p:txBody>
      </p:sp>
      <p:sp>
        <p:nvSpPr>
          <p:cNvPr id="7" name="Slide Number Placeholder 6"/>
          <p:cNvSpPr>
            <a:spLocks noGrp="1"/>
          </p:cNvSpPr>
          <p:nvPr>
            <p:ph type="sldNum" sz="quarter" idx="11"/>
            <p:custDataLst>
              <p:tags r:id="rId3"/>
            </p:custDataLst>
          </p:nvPr>
        </p:nvSpPr>
        <p:spPr bwMode="gray"/>
        <p:txBody>
          <a:bodyPr/>
          <a:lstStyle/>
          <a:p>
            <a:fld id="{769CA78B-8F00-4144-8708-740F4EF3539E}" type="slidenum">
              <a:rPr lang="en-US" smtClean="0"/>
              <a:pPr/>
              <a:t>‹#›</a:t>
            </a:fld>
            <a:endParaRPr lang="en-US"/>
          </a:p>
        </p:txBody>
      </p:sp>
    </p:spTree>
    <p:extLst>
      <p:ext uri="{BB962C8B-B14F-4D97-AF65-F5344CB8AC3E}">
        <p14:creationId xmlns:p14="http://schemas.microsoft.com/office/powerpoint/2010/main" val="239381622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custDataLst>
              <p:tags r:id="rId1"/>
            </p:custDataLst>
          </p:nvPr>
        </p:nvSpPr>
        <p:spPr/>
        <p:txBody>
          <a:bodyPr/>
          <a:lstStyle>
            <a:lvl1pPr>
              <a:defRPr sz="1200"/>
            </a:lvl1pPr>
          </a:lstStyle>
          <a:p>
            <a:endParaRPr lang="en-US"/>
          </a:p>
        </p:txBody>
      </p:sp>
      <p:sp>
        <p:nvSpPr>
          <p:cNvPr id="6" name="Slide Number Placeholder 5"/>
          <p:cNvSpPr>
            <a:spLocks noGrp="1"/>
          </p:cNvSpPr>
          <p:nvPr>
            <p:ph type="sldNum" sz="quarter" idx="11"/>
            <p:custDataLst>
              <p:tags r:id="rId2"/>
            </p:custDataLst>
          </p:nvPr>
        </p:nvSpPr>
        <p:spPr/>
        <p:txBody>
          <a:bodyPr/>
          <a:lstStyle/>
          <a:p>
            <a:fld id="{769CA78B-8F00-4144-8708-740F4EF3539E}" type="slidenum">
              <a:rPr lang="en-US" smtClean="0"/>
              <a:pPr/>
              <a:t>‹#›</a:t>
            </a:fld>
            <a:endParaRPr lang="en-US"/>
          </a:p>
        </p:txBody>
      </p:sp>
    </p:spTree>
    <p:extLst>
      <p:ext uri="{BB962C8B-B14F-4D97-AF65-F5344CB8AC3E}">
        <p14:creationId xmlns:p14="http://schemas.microsoft.com/office/powerpoint/2010/main" val="29455299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3.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5" Type="http://schemas.openxmlformats.org/officeDocument/2006/relationships/tags" Target="../tags/tag6.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custDataLst>
              <p:tags r:id="rId11"/>
            </p:custDataLst>
          </p:nvPr>
        </p:nvPicPr>
        <p:blipFill>
          <a:blip r:embed="rId16">
            <a:extLst>
              <a:ext uri="{28A0092B-C50C-407E-A947-70E740481C1C}">
                <a14:useLocalDpi xmlns:a14="http://schemas.microsoft.com/office/drawing/2010/main" val="0"/>
              </a:ext>
            </a:extLst>
          </a:blip>
          <a:stretch>
            <a:fillRect/>
          </a:stretch>
        </p:blipFill>
        <p:spPr bwMode="gray">
          <a:xfrm>
            <a:off x="0" y="0"/>
            <a:ext cx="9144000" cy="6858000"/>
          </a:xfrm>
          <a:prstGeom prst="rect">
            <a:avLst/>
          </a:prstGeom>
        </p:spPr>
      </p:pic>
      <p:sp>
        <p:nvSpPr>
          <p:cNvPr id="2" name="Title Placeholder 1"/>
          <p:cNvSpPr>
            <a:spLocks noGrp="1"/>
          </p:cNvSpPr>
          <p:nvPr>
            <p:ph type="title"/>
            <p:custDataLst>
              <p:tags r:id="rId12"/>
            </p:custDataLst>
          </p:nvPr>
        </p:nvSpPr>
        <p:spPr bwMode="gray">
          <a:xfrm>
            <a:off x="440267" y="152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custDataLst>
              <p:tags r:id="rId13"/>
            </p:custDataLst>
          </p:nvPr>
        </p:nvSpPr>
        <p:spPr bwMode="gray">
          <a:xfrm>
            <a:off x="457200" y="1752600"/>
            <a:ext cx="8229600" cy="437356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custDataLst>
              <p:tags r:id="rId14"/>
            </p:custDataLst>
          </p:nvPr>
        </p:nvSpPr>
        <p:spPr bwMode="gray">
          <a:xfrm>
            <a:off x="826" y="6553202"/>
            <a:ext cx="6299201" cy="365125"/>
          </a:xfrm>
          <a:prstGeom prst="rect">
            <a:avLst/>
          </a:prstGeom>
        </p:spPr>
        <p:txBody>
          <a:bodyPr vert="horz" lIns="91440" tIns="45720" rIns="91440" bIns="45720" rtlCol="0" anchor="ctr"/>
          <a:lstStyle>
            <a:lvl1pPr algn="l">
              <a:defRPr sz="1200">
                <a:solidFill>
                  <a:schemeClr val="tx1"/>
                </a:solidFill>
                <a:latin typeface="+mn-lt"/>
              </a:defRPr>
            </a:lvl1pPr>
          </a:lstStyle>
          <a:p>
            <a:endParaRPr lang="en-US" dirty="0"/>
          </a:p>
        </p:txBody>
      </p:sp>
      <p:sp>
        <p:nvSpPr>
          <p:cNvPr id="6" name="Slide Number Placeholder 5"/>
          <p:cNvSpPr>
            <a:spLocks noGrp="1"/>
          </p:cNvSpPr>
          <p:nvPr>
            <p:ph type="sldNum" sz="quarter" idx="4"/>
            <p:custDataLst>
              <p:tags r:id="rId15"/>
            </p:custDataLst>
          </p:nvPr>
        </p:nvSpPr>
        <p:spPr bwMode="gray">
          <a:xfrm>
            <a:off x="8568267" y="6344662"/>
            <a:ext cx="440267" cy="401205"/>
          </a:xfrm>
          <a:prstGeom prst="rect">
            <a:avLst/>
          </a:prstGeom>
        </p:spPr>
        <p:txBody>
          <a:bodyPr vert="horz" lIns="91440" tIns="45720" rIns="91440" bIns="45720" rtlCol="0" anchor="ctr"/>
          <a:lstStyle>
            <a:lvl1pPr algn="ctr">
              <a:defRPr sz="1350">
                <a:solidFill>
                  <a:schemeClr val="bg1"/>
                </a:solidFill>
                <a:latin typeface="+mn-lt"/>
              </a:defRPr>
            </a:lvl1pPr>
          </a:lstStyle>
          <a:p>
            <a:fld id="{769CA78B-8F00-4144-8708-740F4EF3539E}" type="slidenum">
              <a:rPr lang="en-US" smtClean="0"/>
              <a:pPr/>
              <a:t>‹#›</a:t>
            </a:fld>
            <a:endParaRPr lang="en-US"/>
          </a:p>
        </p:txBody>
      </p:sp>
    </p:spTree>
    <p:extLst>
      <p:ext uri="{BB962C8B-B14F-4D97-AF65-F5344CB8AC3E}">
        <p14:creationId xmlns:p14="http://schemas.microsoft.com/office/powerpoint/2010/main" val="50470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hf hdr="0" ftr="0" dt="0"/>
  <p:txStyles>
    <p:titleStyle>
      <a:lvl1pPr algn="ctr" defTabSz="685800" rtl="0" eaLnBrk="1" latinLnBrk="0" hangingPunct="1">
        <a:spcBef>
          <a:spcPct val="0"/>
        </a:spcBef>
        <a:buNone/>
        <a:defRPr sz="3600" b="1" kern="1200">
          <a:solidFill>
            <a:schemeClr val="bg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www.deploymentpsych.org/content/online-courses"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mailto:General@DeploymentPsych.org"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 Id="rId4" Type="http://schemas.openxmlformats.org/officeDocument/2006/relationships/hyperlink" Target="http://www.facebook.com/DeploymentPsych"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86000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DBT Skills Research</a:t>
            </a:r>
            <a:endParaRPr lang="en-US" dirty="0"/>
          </a:p>
        </p:txBody>
      </p:sp>
      <p:sp>
        <p:nvSpPr>
          <p:cNvPr id="3" name="Content Placeholder 2"/>
          <p:cNvSpPr>
            <a:spLocks noGrp="1"/>
          </p:cNvSpPr>
          <p:nvPr>
            <p:ph idx="1"/>
          </p:nvPr>
        </p:nvSpPr>
        <p:spPr/>
        <p:txBody>
          <a:bodyPr>
            <a:normAutofit fontScale="92500"/>
          </a:bodyPr>
          <a:lstStyle/>
          <a:p>
            <a:r>
              <a:rPr lang="en-US" dirty="0" smtClean="0"/>
              <a:t>DBT Skills Group as a stand alone treatment</a:t>
            </a:r>
          </a:p>
          <a:p>
            <a:pPr lvl="1"/>
            <a:r>
              <a:rPr lang="en-US" dirty="0" smtClean="0"/>
              <a:t>Significantly reduces relevant symptoms</a:t>
            </a:r>
          </a:p>
          <a:p>
            <a:pPr lvl="1"/>
            <a:r>
              <a:rPr lang="en-US" dirty="0" smtClean="0"/>
              <a:t>Improved reasons for living	</a:t>
            </a:r>
          </a:p>
          <a:p>
            <a:pPr lvl="1"/>
            <a:r>
              <a:rPr lang="en-US" dirty="0" smtClean="0"/>
              <a:t>Skills training specifically correlated with reduced NSSI and faster improvement of mood symptoms</a:t>
            </a:r>
          </a:p>
          <a:p>
            <a:r>
              <a:rPr lang="en-US" dirty="0" smtClean="0"/>
              <a:t>Research is limited by small numbers</a:t>
            </a:r>
          </a:p>
          <a:p>
            <a:r>
              <a:rPr lang="en-US" dirty="0" smtClean="0"/>
              <a:t>Some mixed results in non-experimental implementations</a:t>
            </a:r>
          </a:p>
          <a:p>
            <a:pPr lvl="1"/>
            <a:endParaRPr lang="en-US" dirty="0"/>
          </a:p>
        </p:txBody>
      </p:sp>
      <p:sp>
        <p:nvSpPr>
          <p:cNvPr id="4" name="Slide Number Placeholder 3"/>
          <p:cNvSpPr>
            <a:spLocks noGrp="1"/>
          </p:cNvSpPr>
          <p:nvPr>
            <p:ph type="sldNum" sz="quarter" idx="11"/>
          </p:nvPr>
        </p:nvSpPr>
        <p:spPr/>
        <p:txBody>
          <a:bodyPr/>
          <a:lstStyle/>
          <a:p>
            <a:fld id="{769CA78B-8F00-4144-8708-740F4EF3539E}" type="slidenum">
              <a:rPr lang="en-US" smtClean="0"/>
              <a:pPr/>
              <a:t>10</a:t>
            </a:fld>
            <a:endParaRPr lang="en-US"/>
          </a:p>
        </p:txBody>
      </p:sp>
      <p:sp>
        <p:nvSpPr>
          <p:cNvPr id="5" name="TextBox 4"/>
          <p:cNvSpPr txBox="1"/>
          <p:nvPr/>
        </p:nvSpPr>
        <p:spPr>
          <a:xfrm>
            <a:off x="379368" y="6235295"/>
            <a:ext cx="4154240" cy="369332"/>
          </a:xfrm>
          <a:prstGeom prst="rect">
            <a:avLst/>
          </a:prstGeom>
          <a:noFill/>
        </p:spPr>
        <p:txBody>
          <a:bodyPr wrap="none" rtlCol="0">
            <a:spAutoFit/>
          </a:bodyPr>
          <a:lstStyle/>
          <a:p>
            <a:r>
              <a:rPr lang="en-US" dirty="0" err="1" smtClean="0"/>
              <a:t>Linehan</a:t>
            </a:r>
            <a:r>
              <a:rPr lang="en-US" dirty="0" smtClean="0"/>
              <a:t> et al (2015), Valentine et al (2015)</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to Trauma Treatment</a:t>
            </a:r>
            <a:endParaRPr lang="en-US" dirty="0"/>
          </a:p>
        </p:txBody>
      </p:sp>
      <p:sp>
        <p:nvSpPr>
          <p:cNvPr id="3" name="Content Placeholder 2"/>
          <p:cNvSpPr>
            <a:spLocks noGrp="1"/>
          </p:cNvSpPr>
          <p:nvPr>
            <p:ph idx="1"/>
          </p:nvPr>
        </p:nvSpPr>
        <p:spPr/>
        <p:txBody>
          <a:bodyPr>
            <a:normAutofit lnSpcReduction="10000"/>
          </a:bodyPr>
          <a:lstStyle/>
          <a:p>
            <a:r>
              <a:rPr lang="en-US" dirty="0" smtClean="0"/>
              <a:t>Life threatening symptoms MUST be addressed first</a:t>
            </a:r>
          </a:p>
          <a:p>
            <a:pPr lvl="1"/>
            <a:r>
              <a:rPr lang="en-US" dirty="0" smtClean="0"/>
              <a:t>Skills use demonstrates ability to tolerate trauma focused treatment</a:t>
            </a:r>
          </a:p>
          <a:p>
            <a:r>
              <a:rPr lang="en-US" dirty="0" smtClean="0"/>
              <a:t>Trauma focused treatment</a:t>
            </a:r>
          </a:p>
          <a:p>
            <a:pPr lvl="1"/>
            <a:r>
              <a:rPr lang="en-US" dirty="0" smtClean="0"/>
              <a:t>Consider the circumstances of patient in choosing the treatment</a:t>
            </a:r>
          </a:p>
          <a:p>
            <a:pPr lvl="1"/>
            <a:r>
              <a:rPr lang="en-US" dirty="0" smtClean="0"/>
              <a:t>Should be paused when/if life threatening behaviors re-emerge</a:t>
            </a:r>
          </a:p>
        </p:txBody>
      </p:sp>
      <p:sp>
        <p:nvSpPr>
          <p:cNvPr id="4" name="Slide Number Placeholder 3"/>
          <p:cNvSpPr>
            <a:spLocks noGrp="1"/>
          </p:cNvSpPr>
          <p:nvPr>
            <p:ph type="sldNum" sz="quarter" idx="11"/>
          </p:nvPr>
        </p:nvSpPr>
        <p:spPr/>
        <p:txBody>
          <a:bodyPr/>
          <a:lstStyle/>
          <a:p>
            <a:fld id="{769CA78B-8F00-4144-8708-740F4EF3539E}" type="slidenum">
              <a:rPr lang="en-US" smtClean="0"/>
              <a:pPr/>
              <a:t>11</a:t>
            </a:fld>
            <a:endParaRPr lang="en-US"/>
          </a:p>
        </p:txBody>
      </p:sp>
      <p:sp>
        <p:nvSpPr>
          <p:cNvPr id="5" name="TextBox 4"/>
          <p:cNvSpPr txBox="1"/>
          <p:nvPr/>
        </p:nvSpPr>
        <p:spPr>
          <a:xfrm>
            <a:off x="176981" y="6445051"/>
            <a:ext cx="4302653" cy="369332"/>
          </a:xfrm>
          <a:prstGeom prst="rect">
            <a:avLst/>
          </a:prstGeom>
          <a:noFill/>
        </p:spPr>
        <p:txBody>
          <a:bodyPr wrap="none" rtlCol="0">
            <a:spAutoFit/>
          </a:bodyPr>
          <a:lstStyle/>
          <a:p>
            <a:r>
              <a:rPr lang="en-US" dirty="0" err="1" smtClean="0"/>
              <a:t>Scheiderer</a:t>
            </a:r>
            <a:r>
              <a:rPr lang="en-US" dirty="0" smtClean="0"/>
              <a:t> et al (2017), </a:t>
            </a:r>
            <a:r>
              <a:rPr lang="en-US" dirty="0" err="1" smtClean="0"/>
              <a:t>Granato</a:t>
            </a:r>
            <a:r>
              <a:rPr lang="en-US" dirty="0" smtClean="0"/>
              <a:t> et al (2015)</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for Combined </a:t>
            </a:r>
            <a:r>
              <a:rPr lang="en-US" dirty="0" err="1" smtClean="0"/>
              <a:t>Tx</a:t>
            </a:r>
            <a:endParaRPr lang="en-US" dirty="0"/>
          </a:p>
        </p:txBody>
      </p:sp>
      <p:sp>
        <p:nvSpPr>
          <p:cNvPr id="3" name="Content Placeholder 2"/>
          <p:cNvSpPr>
            <a:spLocks noGrp="1"/>
          </p:cNvSpPr>
          <p:nvPr>
            <p:ph idx="1"/>
          </p:nvPr>
        </p:nvSpPr>
        <p:spPr/>
        <p:txBody>
          <a:bodyPr/>
          <a:lstStyle/>
          <a:p>
            <a:r>
              <a:rPr lang="en-US" dirty="0" smtClean="0"/>
              <a:t>Combination of BPD and PTSD significantly increase the risk of NSSI</a:t>
            </a:r>
          </a:p>
          <a:p>
            <a:r>
              <a:rPr lang="en-US" dirty="0" smtClean="0"/>
              <a:t>Combined protocol of DBT-PE developed to address this issue</a:t>
            </a:r>
          </a:p>
          <a:p>
            <a:r>
              <a:rPr lang="en-US" dirty="0" smtClean="0"/>
              <a:t>Treating PTSD significantly reduces risk of NSSI and suicide in the context of BPD</a:t>
            </a:r>
          </a:p>
        </p:txBody>
      </p:sp>
      <p:sp>
        <p:nvSpPr>
          <p:cNvPr id="4" name="Slide Number Placeholder 3"/>
          <p:cNvSpPr>
            <a:spLocks noGrp="1"/>
          </p:cNvSpPr>
          <p:nvPr>
            <p:ph type="sldNum" sz="quarter" idx="11"/>
          </p:nvPr>
        </p:nvSpPr>
        <p:spPr/>
        <p:txBody>
          <a:bodyPr/>
          <a:lstStyle/>
          <a:p>
            <a:fld id="{769CA78B-8F00-4144-8708-740F4EF3539E}" type="slidenum">
              <a:rPr lang="en-US" smtClean="0"/>
              <a:pPr/>
              <a:t>12</a:t>
            </a:fld>
            <a:endParaRPr lang="en-US"/>
          </a:p>
        </p:txBody>
      </p:sp>
      <p:sp>
        <p:nvSpPr>
          <p:cNvPr id="5" name="TextBox 4"/>
          <p:cNvSpPr txBox="1"/>
          <p:nvPr/>
        </p:nvSpPr>
        <p:spPr>
          <a:xfrm>
            <a:off x="412357" y="6488668"/>
            <a:ext cx="5838032" cy="369332"/>
          </a:xfrm>
          <a:prstGeom prst="rect">
            <a:avLst/>
          </a:prstGeom>
          <a:noFill/>
        </p:spPr>
        <p:txBody>
          <a:bodyPr wrap="none" rtlCol="0">
            <a:spAutoFit/>
          </a:bodyPr>
          <a:lstStyle/>
          <a:p>
            <a:r>
              <a:rPr lang="en-US" dirty="0" err="1" smtClean="0"/>
              <a:t>Harned</a:t>
            </a:r>
            <a:r>
              <a:rPr lang="en-US" dirty="0" smtClean="0"/>
              <a:t> et al (2010), </a:t>
            </a:r>
            <a:r>
              <a:rPr lang="en-US" dirty="0" err="1" smtClean="0"/>
              <a:t>Harned</a:t>
            </a:r>
            <a:r>
              <a:rPr lang="en-US" dirty="0" smtClean="0"/>
              <a:t> et al (2014), </a:t>
            </a:r>
            <a:r>
              <a:rPr lang="en-US" dirty="0" err="1" smtClean="0"/>
              <a:t>Harned</a:t>
            </a:r>
            <a:r>
              <a:rPr lang="en-US" dirty="0" smtClean="0"/>
              <a:t> et al (2008)</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 for </a:t>
            </a:r>
            <a:br>
              <a:rPr lang="en-US" dirty="0" smtClean="0"/>
            </a:br>
            <a:r>
              <a:rPr lang="en-US" dirty="0" smtClean="0"/>
              <a:t>Starting Trauma </a:t>
            </a:r>
            <a:r>
              <a:rPr lang="en-US" dirty="0" err="1" smtClean="0"/>
              <a:t>Tx</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Time period of behavioral stability</a:t>
            </a:r>
          </a:p>
          <a:p>
            <a:pPr lvl="1"/>
            <a:r>
              <a:rPr lang="en-US" dirty="0" smtClean="0"/>
              <a:t>Ranges from 1-3 months in research studies</a:t>
            </a:r>
          </a:p>
          <a:p>
            <a:r>
              <a:rPr lang="en-US" dirty="0" smtClean="0"/>
              <a:t>Relevant modification or protocols to manage safety issues</a:t>
            </a:r>
          </a:p>
          <a:p>
            <a:pPr lvl="1"/>
            <a:r>
              <a:rPr lang="en-US" dirty="0" smtClean="0"/>
              <a:t>PE protocols were modified to monitor exposure activities</a:t>
            </a:r>
          </a:p>
          <a:p>
            <a:r>
              <a:rPr lang="en-US" dirty="0" smtClean="0"/>
              <a:t>Duration of treatment</a:t>
            </a:r>
          </a:p>
          <a:p>
            <a:pPr lvl="1"/>
            <a:r>
              <a:rPr lang="en-US" dirty="0" smtClean="0"/>
              <a:t>Most studies involves provide treatment for 1-2 years</a:t>
            </a:r>
            <a:endParaRPr lang="en-US" dirty="0"/>
          </a:p>
        </p:txBody>
      </p:sp>
      <p:sp>
        <p:nvSpPr>
          <p:cNvPr id="4" name="Slide Number Placeholder 3"/>
          <p:cNvSpPr>
            <a:spLocks noGrp="1"/>
          </p:cNvSpPr>
          <p:nvPr>
            <p:ph type="sldNum" sz="quarter" idx="11"/>
          </p:nvPr>
        </p:nvSpPr>
        <p:spPr/>
        <p:txBody>
          <a:bodyPr/>
          <a:lstStyle/>
          <a:p>
            <a:fld id="{769CA78B-8F00-4144-8708-740F4EF3539E}" type="slidenum">
              <a:rPr lang="en-US" smtClean="0"/>
              <a:pPr/>
              <a:t>13</a:t>
            </a:fld>
            <a:endParaRPr lang="en-US"/>
          </a:p>
        </p:txBody>
      </p:sp>
      <p:sp>
        <p:nvSpPr>
          <p:cNvPr id="5" name="TextBox 4"/>
          <p:cNvSpPr txBox="1"/>
          <p:nvPr/>
        </p:nvSpPr>
        <p:spPr>
          <a:xfrm>
            <a:off x="176981" y="6445051"/>
            <a:ext cx="4302653" cy="369332"/>
          </a:xfrm>
          <a:prstGeom prst="rect">
            <a:avLst/>
          </a:prstGeom>
          <a:noFill/>
        </p:spPr>
        <p:txBody>
          <a:bodyPr wrap="none" rtlCol="0">
            <a:spAutoFit/>
          </a:bodyPr>
          <a:lstStyle/>
          <a:p>
            <a:r>
              <a:rPr lang="en-US" dirty="0" err="1" smtClean="0"/>
              <a:t>Scheiderer</a:t>
            </a:r>
            <a:r>
              <a:rPr lang="en-US" dirty="0" smtClean="0"/>
              <a:t> et al (2017), </a:t>
            </a:r>
            <a:r>
              <a:rPr lang="en-US" dirty="0" err="1" smtClean="0"/>
              <a:t>Granato</a:t>
            </a:r>
            <a:r>
              <a:rPr lang="en-US" dirty="0" smtClean="0"/>
              <a:t> et al (2015)</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Systemic Challenges</a:t>
            </a:r>
            <a:endParaRPr lang="en-US" dirty="0"/>
          </a:p>
        </p:txBody>
      </p:sp>
      <p:sp>
        <p:nvSpPr>
          <p:cNvPr id="3" name="Content Placeholder 2"/>
          <p:cNvSpPr>
            <a:spLocks noGrp="1"/>
          </p:cNvSpPr>
          <p:nvPr>
            <p:ph idx="1"/>
          </p:nvPr>
        </p:nvSpPr>
        <p:spPr/>
        <p:txBody>
          <a:bodyPr>
            <a:normAutofit lnSpcReduction="10000"/>
          </a:bodyPr>
          <a:lstStyle/>
          <a:p>
            <a:r>
              <a:rPr lang="en-US" dirty="0" smtClean="0"/>
              <a:t>Propensity to hospitalize without means of addressing self-harm/SI</a:t>
            </a:r>
          </a:p>
          <a:p>
            <a:r>
              <a:rPr lang="en-US" dirty="0" smtClean="0"/>
              <a:t>Poor access to provider for skills coaching</a:t>
            </a:r>
          </a:p>
          <a:p>
            <a:r>
              <a:rPr lang="en-US" dirty="0" smtClean="0"/>
              <a:t>Lack of training in DBT among providers</a:t>
            </a:r>
          </a:p>
          <a:p>
            <a:r>
              <a:rPr lang="en-US" dirty="0" smtClean="0"/>
              <a:t>Lack of provider time for more intensive cases and consultation</a:t>
            </a:r>
          </a:p>
          <a:p>
            <a:r>
              <a:rPr lang="en-US" dirty="0" smtClean="0"/>
              <a:t>Lack of provider continuity when transitioning from </a:t>
            </a:r>
            <a:r>
              <a:rPr lang="en-US" dirty="0" err="1" smtClean="0"/>
              <a:t>DoD</a:t>
            </a:r>
            <a:r>
              <a:rPr lang="en-US" dirty="0" smtClean="0"/>
              <a:t> to VA</a:t>
            </a:r>
            <a:endParaRPr lang="en-US" dirty="0"/>
          </a:p>
        </p:txBody>
      </p:sp>
      <p:sp>
        <p:nvSpPr>
          <p:cNvPr id="4" name="Slide Number Placeholder 3"/>
          <p:cNvSpPr>
            <a:spLocks noGrp="1"/>
          </p:cNvSpPr>
          <p:nvPr>
            <p:ph type="sldNum" sz="quarter" idx="11"/>
          </p:nvPr>
        </p:nvSpPr>
        <p:spPr/>
        <p:txBody>
          <a:bodyPr/>
          <a:lstStyle/>
          <a:p>
            <a:fld id="{769CA78B-8F00-4144-8708-740F4EF3539E}"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Systemic Recommendations</a:t>
            </a:r>
            <a:endParaRPr lang="en-US" dirty="0"/>
          </a:p>
        </p:txBody>
      </p:sp>
      <p:sp>
        <p:nvSpPr>
          <p:cNvPr id="3" name="Content Placeholder 2"/>
          <p:cNvSpPr>
            <a:spLocks noGrp="1"/>
          </p:cNvSpPr>
          <p:nvPr>
            <p:ph idx="1"/>
          </p:nvPr>
        </p:nvSpPr>
        <p:spPr/>
        <p:txBody>
          <a:bodyPr>
            <a:normAutofit lnSpcReduction="10000"/>
          </a:bodyPr>
          <a:lstStyle/>
          <a:p>
            <a:r>
              <a:rPr lang="en-US" dirty="0" smtClean="0"/>
              <a:t>Establish consultation team</a:t>
            </a:r>
          </a:p>
          <a:p>
            <a:r>
              <a:rPr lang="en-US" dirty="0" smtClean="0"/>
              <a:t>DBT Skills training groups</a:t>
            </a:r>
          </a:p>
          <a:p>
            <a:pPr lvl="1"/>
            <a:r>
              <a:rPr lang="en-US" dirty="0" smtClean="0"/>
              <a:t>Internal or community based</a:t>
            </a:r>
          </a:p>
          <a:p>
            <a:r>
              <a:rPr lang="en-US" dirty="0" smtClean="0"/>
              <a:t>Individual therapy that reinforces skills use and discourages treatment interfering behavior</a:t>
            </a:r>
          </a:p>
          <a:p>
            <a:r>
              <a:rPr lang="en-US" dirty="0" smtClean="0"/>
              <a:t>Access to coaching and risk assessment with knowledgeable provider </a:t>
            </a:r>
          </a:p>
          <a:p>
            <a:endParaRPr lang="en-US" dirty="0"/>
          </a:p>
        </p:txBody>
      </p:sp>
      <p:sp>
        <p:nvSpPr>
          <p:cNvPr id="4" name="Slide Number Placeholder 3"/>
          <p:cNvSpPr>
            <a:spLocks noGrp="1"/>
          </p:cNvSpPr>
          <p:nvPr>
            <p:ph type="sldNum" sz="quarter" idx="11"/>
          </p:nvPr>
        </p:nvSpPr>
        <p:spPr/>
        <p:txBody>
          <a:bodyPr/>
          <a:lstStyle/>
          <a:p>
            <a:fld id="{769CA78B-8F00-4144-8708-740F4EF3539E}"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Learning</a:t>
            </a:r>
            <a:endParaRPr lang="en-US" dirty="0"/>
          </a:p>
        </p:txBody>
      </p:sp>
      <p:sp>
        <p:nvSpPr>
          <p:cNvPr id="3" name="Content Placeholder 2"/>
          <p:cNvSpPr>
            <a:spLocks noGrp="1"/>
          </p:cNvSpPr>
          <p:nvPr>
            <p:ph idx="1"/>
          </p:nvPr>
        </p:nvSpPr>
        <p:spPr>
          <a:xfrm>
            <a:off x="190419" y="1833860"/>
            <a:ext cx="8729295" cy="4912007"/>
          </a:xfrm>
        </p:spPr>
        <p:txBody>
          <a:bodyPr>
            <a:noAutofit/>
          </a:bodyPr>
          <a:lstStyle/>
          <a:p>
            <a:pPr marL="0" indent="0">
              <a:buNone/>
            </a:pPr>
            <a:r>
              <a:rPr lang="en-US" sz="1500" dirty="0"/>
              <a:t>The following online courses are located on the CDP website at:</a:t>
            </a:r>
          </a:p>
          <a:p>
            <a:pPr marL="0" indent="0" algn="ctr">
              <a:buNone/>
            </a:pPr>
            <a:r>
              <a:rPr lang="en-US" sz="1500" dirty="0">
                <a:hlinkClick r:id="rId3"/>
              </a:rPr>
              <a:t>http://www.deploymentpsych.org/content/online-courses</a:t>
            </a:r>
            <a:endParaRPr lang="en-US" sz="1500" dirty="0"/>
          </a:p>
          <a:p>
            <a:pPr marL="0" indent="0" algn="ctr">
              <a:buNone/>
            </a:pPr>
            <a:r>
              <a:rPr lang="en-US" sz="1500" b="1" dirty="0"/>
              <a:t>NOTE: All of these courses can be take for free or for CE Credits for a </a:t>
            </a:r>
            <a:r>
              <a:rPr lang="en-US" sz="1500" b="1" dirty="0" smtClean="0"/>
              <a:t>fee</a:t>
            </a:r>
            <a:endParaRPr lang="en-US" sz="1500" b="1" dirty="0"/>
          </a:p>
          <a:p>
            <a:r>
              <a:rPr lang="en-US" sz="1500" dirty="0"/>
              <a:t>Cognitive Processing Therapy (CPT) for PTSD in Veterans and Military Personnel (1.25 CE Credits)</a:t>
            </a:r>
          </a:p>
          <a:p>
            <a:r>
              <a:rPr lang="en-US" sz="1500" dirty="0"/>
              <a:t>Prolonged Exposure Therapy for PTSD in Veterans and Military Personnel (1.25 CE Credits)</a:t>
            </a:r>
          </a:p>
          <a:p>
            <a:r>
              <a:rPr lang="en-US" sz="1500" dirty="0"/>
              <a:t>Epidemiology of PTSD in Veterans: Working with Service Members and Veterans with PTSD (1.5 CE Credits)</a:t>
            </a:r>
          </a:p>
          <a:p>
            <a:r>
              <a:rPr lang="en-US" sz="1500" dirty="0"/>
              <a:t>Provider Resiliency and Self-Care: An Ethical Issue (1 CE Credit)</a:t>
            </a:r>
          </a:p>
          <a:p>
            <a:r>
              <a:rPr lang="en-US" sz="1500" dirty="0"/>
              <a:t>Military Cultural Competence (1.25 CE Credits)</a:t>
            </a:r>
          </a:p>
          <a:p>
            <a:r>
              <a:rPr lang="en-US" sz="1500" dirty="0"/>
              <a:t>The Impact of Deployment and Combat Stress on Families and Children, Part 1 (2.25 CE Credits)</a:t>
            </a:r>
          </a:p>
          <a:p>
            <a:r>
              <a:rPr lang="en-US" sz="1500" dirty="0"/>
              <a:t>The Impact of Deployment and Combat Stress on Families and Children, Part 2 (1.75 CE Credits)</a:t>
            </a:r>
          </a:p>
          <a:p>
            <a:r>
              <a:rPr lang="en-US" sz="1500" dirty="0"/>
              <a:t>The Fundamentals of Traumatic Brain Injury (TBI) (1.5 CE Credits)</a:t>
            </a:r>
          </a:p>
          <a:p>
            <a:r>
              <a:rPr lang="en-US" sz="1500" dirty="0"/>
              <a:t>Identification, Prevention, &amp; Treatment of Suicidal Behavior in Service Members &amp; Veterans (2.25 CE Credits)</a:t>
            </a:r>
          </a:p>
          <a:p>
            <a:r>
              <a:rPr lang="en-US" sz="1500" dirty="0"/>
              <a:t>Depression in Service Members and Veterans (1.25 CE Credits</a:t>
            </a:r>
            <a:r>
              <a:rPr lang="en-US" sz="1500" dirty="0" smtClean="0"/>
              <a:t>)</a:t>
            </a:r>
            <a:endParaRPr lang="en-US" sz="1500" b="1" i="1" dirty="0"/>
          </a:p>
          <a:p>
            <a:pPr marL="0" indent="0" algn="ctr">
              <a:buNone/>
            </a:pPr>
            <a:r>
              <a:rPr lang="en-US" sz="1500" b="1" i="1" dirty="0"/>
              <a:t>All of these courses and several others are contained in the Serving Our Veterans Behavioral Health Certificate program, which also includes 20+ hours of Continuing Education Credits for $350.</a:t>
            </a:r>
          </a:p>
        </p:txBody>
      </p:sp>
      <p:sp>
        <p:nvSpPr>
          <p:cNvPr id="4" name="Slide Number Placeholder 3"/>
          <p:cNvSpPr>
            <a:spLocks noGrp="1"/>
          </p:cNvSpPr>
          <p:nvPr>
            <p:ph type="sldNum" sz="quarter" idx="11"/>
          </p:nvPr>
        </p:nvSpPr>
        <p:spPr/>
        <p:txBody>
          <a:bodyPr/>
          <a:lstStyle/>
          <a:p>
            <a:pPr>
              <a:defRPr/>
            </a:pPr>
            <a:fld id="{56990FC7-519C-47F6-888D-CE2B9A72EF30}" type="slidenum">
              <a:rPr lang="en-US" smtClean="0"/>
              <a:pPr>
                <a:defRPr/>
              </a:pPr>
              <a:t>16</a:t>
            </a:fld>
            <a:endParaRPr lang="en-US" dirty="0"/>
          </a:p>
        </p:txBody>
      </p:sp>
    </p:spTree>
    <p:extLst>
      <p:ext uri="{BB962C8B-B14F-4D97-AF65-F5344CB8AC3E}">
        <p14:creationId xmlns:p14="http://schemas.microsoft.com/office/powerpoint/2010/main" val="29631054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Provider Support</a:t>
            </a:r>
            <a:br>
              <a:rPr lang="en-US" sz="3200" dirty="0" smtClean="0"/>
            </a:br>
            <a:r>
              <a:rPr lang="en-US" sz="1600" dirty="0"/>
              <a:t>CDP’s “Provider Portal” is exclusively for individuals trained by </a:t>
            </a:r>
            <a:br>
              <a:rPr lang="en-US" sz="1600" dirty="0"/>
            </a:br>
            <a:r>
              <a:rPr lang="en-US" sz="1600" dirty="0"/>
              <a:t>the CDP in evidence-based psychotherapies (e.g., CPT, PE, and CBT-I)</a:t>
            </a:r>
          </a:p>
        </p:txBody>
      </p:sp>
      <p:sp>
        <p:nvSpPr>
          <p:cNvPr id="3" name="Content Placeholder 2"/>
          <p:cNvSpPr>
            <a:spLocks noGrp="1"/>
          </p:cNvSpPr>
          <p:nvPr>
            <p:ph idx="1"/>
          </p:nvPr>
        </p:nvSpPr>
        <p:spPr>
          <a:xfrm>
            <a:off x="321920" y="1878830"/>
            <a:ext cx="4320882" cy="3600450"/>
          </a:xfrm>
        </p:spPr>
        <p:txBody>
          <a:bodyPr>
            <a:noAutofit/>
          </a:bodyPr>
          <a:lstStyle/>
          <a:p>
            <a:pPr marL="0" indent="0">
              <a:buNone/>
            </a:pPr>
            <a:r>
              <a:rPr lang="en-US" sz="1800" b="1" dirty="0"/>
              <a:t>Features include:</a:t>
            </a:r>
          </a:p>
          <a:p>
            <a:r>
              <a:rPr lang="en-US" sz="1800" dirty="0" smtClean="0"/>
              <a:t>Consultation message boards</a:t>
            </a:r>
          </a:p>
          <a:p>
            <a:r>
              <a:rPr lang="en-US" sz="1800" dirty="0" smtClean="0"/>
              <a:t>Hosted consultation calls</a:t>
            </a:r>
          </a:p>
          <a:p>
            <a:r>
              <a:rPr lang="en-US" sz="1800" dirty="0" smtClean="0"/>
              <a:t>Printable fact sheets, manuals, handouts, and other materials</a:t>
            </a:r>
          </a:p>
          <a:p>
            <a:r>
              <a:rPr lang="en-US" sz="1800" dirty="0"/>
              <a:t>F</a:t>
            </a:r>
            <a:r>
              <a:rPr lang="en-US" sz="1800" dirty="0" smtClean="0"/>
              <a:t>AQs and one-on-one interaction with answers from SMEs</a:t>
            </a:r>
          </a:p>
          <a:p>
            <a:r>
              <a:rPr lang="en-US" sz="1800" dirty="0" smtClean="0"/>
              <a:t>Videos, webinars, and other multimedia training aids</a:t>
            </a:r>
          </a:p>
          <a:p>
            <a:endParaRPr lang="en-US" sz="1800" dirty="0" smtClean="0"/>
          </a:p>
          <a:p>
            <a:pPr marL="0" indent="0">
              <a:buNone/>
            </a:pPr>
            <a:r>
              <a:rPr lang="en-US" sz="1800" dirty="0" smtClean="0"/>
              <a:t>Participants in CDP’s evidence-based training will automatically receive an email instructing them how to activate their user name and access the “Provider Portal” section at Deploymentpsych.org. </a:t>
            </a:r>
            <a:endParaRPr lang="en-US" sz="1800" dirty="0"/>
          </a:p>
        </p:txBody>
      </p:sp>
      <p:sp>
        <p:nvSpPr>
          <p:cNvPr id="4" name="Slide Number Placeholder 3"/>
          <p:cNvSpPr>
            <a:spLocks noGrp="1"/>
          </p:cNvSpPr>
          <p:nvPr>
            <p:ph type="sldNum" sz="quarter" idx="11"/>
          </p:nvPr>
        </p:nvSpPr>
        <p:spPr/>
        <p:txBody>
          <a:bodyPr/>
          <a:lstStyle/>
          <a:p>
            <a:pPr>
              <a:defRPr/>
            </a:pPr>
            <a:fld id="{56990FC7-519C-47F6-888D-CE2B9A72EF30}" type="slidenum">
              <a:rPr lang="en-US" smtClean="0"/>
              <a:pPr>
                <a:defRPr/>
              </a:pPr>
              <a:t>17</a:t>
            </a:fld>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2802" y="1878830"/>
            <a:ext cx="4214831" cy="397774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14609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Contact Us</a:t>
            </a:r>
            <a:endParaRPr lang="en-US" dirty="0"/>
          </a:p>
        </p:txBody>
      </p:sp>
      <p:sp>
        <p:nvSpPr>
          <p:cNvPr id="3" name="Content Placeholder 2"/>
          <p:cNvSpPr>
            <a:spLocks noGrp="1"/>
          </p:cNvSpPr>
          <p:nvPr>
            <p:ph idx="1"/>
          </p:nvPr>
        </p:nvSpPr>
        <p:spPr/>
        <p:txBody>
          <a:bodyPr>
            <a:noAutofit/>
          </a:bodyPr>
          <a:lstStyle/>
          <a:p>
            <a:pPr marL="0" indent="0" algn="ctr">
              <a:spcBef>
                <a:spcPts val="0"/>
              </a:spcBef>
              <a:buNone/>
            </a:pPr>
            <a:r>
              <a:rPr lang="en-US" b="1" dirty="0"/>
              <a:t>Center for Deployment Psychology</a:t>
            </a:r>
          </a:p>
          <a:p>
            <a:pPr marL="0" indent="0" algn="ctr">
              <a:spcBef>
                <a:spcPts val="0"/>
              </a:spcBef>
              <a:buNone/>
            </a:pPr>
            <a:r>
              <a:rPr lang="en-US" sz="2650" dirty="0" smtClean="0"/>
              <a:t>Department of Medical &amp; Clinical Psychology</a:t>
            </a:r>
          </a:p>
          <a:p>
            <a:pPr marL="0" indent="0" algn="ctr">
              <a:spcBef>
                <a:spcPts val="0"/>
              </a:spcBef>
              <a:buNone/>
            </a:pPr>
            <a:r>
              <a:rPr lang="en-US" sz="2650" dirty="0" smtClean="0"/>
              <a:t>Uniformed Services University of the Health Sciences</a:t>
            </a:r>
          </a:p>
          <a:p>
            <a:pPr marL="0" indent="0" algn="ctr">
              <a:spcBef>
                <a:spcPts val="0"/>
              </a:spcBef>
              <a:buNone/>
            </a:pPr>
            <a:r>
              <a:rPr lang="en-US" sz="2650" dirty="0" smtClean="0"/>
              <a:t>4301 Jones Bridge Road, Executive Office: Bldg. 11300-602</a:t>
            </a:r>
          </a:p>
          <a:p>
            <a:pPr marL="0" indent="0" algn="ctr">
              <a:spcBef>
                <a:spcPts val="0"/>
              </a:spcBef>
              <a:buNone/>
            </a:pPr>
            <a:r>
              <a:rPr lang="en-US" sz="2650" dirty="0" smtClean="0"/>
              <a:t>Bethesda, MD 20813-4768</a:t>
            </a:r>
          </a:p>
          <a:p>
            <a:pPr>
              <a:spcBef>
                <a:spcPts val="0"/>
              </a:spcBef>
            </a:pPr>
            <a:endParaRPr lang="en-US" sz="2650" dirty="0"/>
          </a:p>
          <a:p>
            <a:pPr marL="0" indent="0">
              <a:spcBef>
                <a:spcPts val="0"/>
              </a:spcBef>
              <a:buNone/>
            </a:pPr>
            <a:r>
              <a:rPr lang="en-US" sz="2650" b="1" dirty="0" smtClean="0"/>
              <a:t>Email: </a:t>
            </a:r>
            <a:r>
              <a:rPr lang="en-US" sz="2650" dirty="0" smtClean="0">
                <a:hlinkClick r:id="rId3"/>
              </a:rPr>
              <a:t>General@DeploymentPsych.org</a:t>
            </a:r>
            <a:endParaRPr lang="en-US" sz="2650" dirty="0" smtClean="0"/>
          </a:p>
          <a:p>
            <a:pPr marL="0" indent="0">
              <a:spcBef>
                <a:spcPts val="0"/>
              </a:spcBef>
              <a:buNone/>
            </a:pPr>
            <a:r>
              <a:rPr lang="en-US" sz="2650" b="1" dirty="0" smtClean="0"/>
              <a:t>Website: </a:t>
            </a:r>
            <a:r>
              <a:rPr lang="en-US" sz="2650" dirty="0" smtClean="0"/>
              <a:t>DeploymentPsych.org</a:t>
            </a:r>
          </a:p>
          <a:p>
            <a:pPr marL="0" indent="0">
              <a:spcBef>
                <a:spcPts val="0"/>
              </a:spcBef>
              <a:buNone/>
            </a:pPr>
            <a:r>
              <a:rPr lang="en-US" sz="2650" b="1" dirty="0"/>
              <a:t>Facebook: </a:t>
            </a:r>
            <a:r>
              <a:rPr lang="en-US" sz="2650" dirty="0">
                <a:hlinkClick r:id="rId4"/>
              </a:rPr>
              <a:t>http://</a:t>
            </a:r>
            <a:r>
              <a:rPr lang="en-US" sz="2650" dirty="0" smtClean="0">
                <a:hlinkClick r:id="rId4"/>
              </a:rPr>
              <a:t>www.facebook.com/DeploymentPsych</a:t>
            </a:r>
            <a:endParaRPr lang="en-US" sz="2650" dirty="0" smtClean="0"/>
          </a:p>
          <a:p>
            <a:pPr marL="0" indent="0">
              <a:spcBef>
                <a:spcPts val="0"/>
              </a:spcBef>
              <a:buNone/>
            </a:pPr>
            <a:r>
              <a:rPr lang="en-US" sz="2650" b="1" dirty="0" smtClean="0"/>
              <a:t>Twitter: </a:t>
            </a:r>
            <a:r>
              <a:rPr lang="en-US" sz="2650" dirty="0" smtClean="0"/>
              <a:t>@DeploymentPsych</a:t>
            </a:r>
          </a:p>
          <a:p>
            <a:pPr marL="0" indent="0">
              <a:spcBef>
                <a:spcPts val="0"/>
              </a:spcBef>
              <a:buNone/>
            </a:pPr>
            <a:endParaRPr lang="en-US" dirty="0"/>
          </a:p>
          <a:p>
            <a:endParaRPr lang="en-US" dirty="0"/>
          </a:p>
        </p:txBody>
      </p:sp>
      <p:sp>
        <p:nvSpPr>
          <p:cNvPr id="4" name="Slide Number Placeholder 3"/>
          <p:cNvSpPr>
            <a:spLocks noGrp="1"/>
          </p:cNvSpPr>
          <p:nvPr>
            <p:ph type="sldNum" sz="quarter" idx="11"/>
          </p:nvPr>
        </p:nvSpPr>
        <p:spPr/>
        <p:txBody>
          <a:bodyPr/>
          <a:lstStyle/>
          <a:p>
            <a:pPr>
              <a:defRPr/>
            </a:pPr>
            <a:fld id="{56990FC7-519C-47F6-888D-CE2B9A72EF30}" type="slidenum">
              <a:rPr lang="en-US" smtClean="0"/>
              <a:pPr>
                <a:defRPr/>
              </a:pPr>
              <a:t>18</a:t>
            </a:fld>
            <a:endParaRPr lang="en-US" dirty="0"/>
          </a:p>
        </p:txBody>
      </p:sp>
    </p:spTree>
    <p:extLst>
      <p:ext uri="{BB962C8B-B14F-4D97-AF65-F5344CB8AC3E}">
        <p14:creationId xmlns:p14="http://schemas.microsoft.com/office/powerpoint/2010/main" val="266803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92656"/>
            <a:ext cx="7772400" cy="1470025"/>
          </a:xfrm>
        </p:spPr>
        <p:txBody>
          <a:bodyPr>
            <a:normAutofit fontScale="90000"/>
          </a:bodyPr>
          <a:lstStyle/>
          <a:p>
            <a:r>
              <a:rPr lang="en-US" dirty="0" smtClean="0"/>
              <a:t>The Risk Management Trifecta - Emotional Regulation, Suicidal/Non-Suicidal Self-Directed Injury (NSSI) and PTSD  </a:t>
            </a:r>
            <a:br>
              <a:rPr lang="en-US" dirty="0" smtClean="0"/>
            </a:br>
            <a:r>
              <a:rPr lang="en-US" sz="2667" dirty="0" smtClean="0"/>
              <a:t>Translating research into treatment planning within the Military Health System and </a:t>
            </a:r>
            <a:r>
              <a:rPr lang="en-US" sz="2667" dirty="0" smtClean="0"/>
              <a:t>VHA</a:t>
            </a:r>
            <a:br>
              <a:rPr lang="en-US" sz="2667" dirty="0" smtClean="0"/>
            </a:br>
            <a:endParaRPr lang="en-US" sz="3100" dirty="0"/>
          </a:p>
        </p:txBody>
      </p:sp>
      <p:sp>
        <p:nvSpPr>
          <p:cNvPr id="3" name="Subtitle 2"/>
          <p:cNvSpPr>
            <a:spLocks noGrp="1"/>
          </p:cNvSpPr>
          <p:nvPr>
            <p:ph type="subTitle" idx="1"/>
          </p:nvPr>
        </p:nvSpPr>
        <p:spPr>
          <a:xfrm>
            <a:off x="800100" y="4159045"/>
            <a:ext cx="7543800" cy="1479755"/>
          </a:xfrm>
        </p:spPr>
        <p:txBody>
          <a:bodyPr>
            <a:normAutofit fontScale="92500"/>
          </a:bodyPr>
          <a:lstStyle/>
          <a:p>
            <a:r>
              <a:rPr lang="en-US" sz="2700" dirty="0"/>
              <a:t>Center for Deployment Psychology</a:t>
            </a:r>
          </a:p>
          <a:p>
            <a:r>
              <a:rPr lang="en-US" sz="2700" dirty="0"/>
              <a:t>Uniformed Services University of the Health </a:t>
            </a:r>
            <a:r>
              <a:rPr lang="en-US" sz="2700" dirty="0" smtClean="0"/>
              <a:t>Sciences</a:t>
            </a:r>
          </a:p>
          <a:p>
            <a:r>
              <a:rPr lang="en-US" sz="2300" dirty="0"/>
              <a:t>Jeffrey C. Mann, </a:t>
            </a:r>
            <a:r>
              <a:rPr lang="en-US" sz="2300" dirty="0" err="1"/>
              <a:t>PsyD</a:t>
            </a:r>
            <a:r>
              <a:rPr lang="en-US" sz="2300" dirty="0"/>
              <a:t>, Sharon Birman, </a:t>
            </a:r>
            <a:r>
              <a:rPr lang="en-US" sz="2300" dirty="0" err="1"/>
              <a:t>PsyD</a:t>
            </a:r>
            <a:r>
              <a:rPr lang="en-US" sz="2300" dirty="0"/>
              <a:t>, </a:t>
            </a:r>
            <a:r>
              <a:rPr lang="en-US" sz="2300" dirty="0" smtClean="0"/>
              <a:t>Laura Cho-</a:t>
            </a:r>
            <a:r>
              <a:rPr lang="en-US" sz="2300" dirty="0" err="1" smtClean="0"/>
              <a:t>Stutler</a:t>
            </a:r>
            <a:r>
              <a:rPr lang="en-US" sz="2300" dirty="0" smtClean="0"/>
              <a:t>, </a:t>
            </a:r>
            <a:r>
              <a:rPr lang="en-US" sz="2300" dirty="0" err="1"/>
              <a:t>PsyD</a:t>
            </a:r>
            <a:endParaRPr lang="en-US" sz="2300" dirty="0"/>
          </a:p>
        </p:txBody>
      </p:sp>
      <p:sp>
        <p:nvSpPr>
          <p:cNvPr id="4" name="Slide Number Placeholder 3"/>
          <p:cNvSpPr>
            <a:spLocks noGrp="1"/>
          </p:cNvSpPr>
          <p:nvPr>
            <p:ph type="sldNum" sz="quarter" idx="11"/>
          </p:nvPr>
        </p:nvSpPr>
        <p:spPr/>
        <p:txBody>
          <a:bodyPr/>
          <a:lstStyle/>
          <a:p>
            <a:fld id="{769CA78B-8F00-4144-8708-740F4EF3539E}" type="slidenum">
              <a:rPr lang="en-US" smtClean="0"/>
              <a:pPr/>
              <a:t>2</a:t>
            </a:fld>
            <a:endParaRPr lang="en-US"/>
          </a:p>
        </p:txBody>
      </p:sp>
    </p:spTree>
    <p:extLst>
      <p:ext uri="{BB962C8B-B14F-4D97-AF65-F5344CB8AC3E}">
        <p14:creationId xmlns:p14="http://schemas.microsoft.com/office/powerpoint/2010/main" val="2459552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769CA78B-8F00-4144-8708-740F4EF3539E}" type="slidenum">
              <a:rPr lang="en-US" smtClean="0"/>
              <a:pPr/>
              <a:t>3</a:t>
            </a:fld>
            <a:endParaRPr lang="en-US"/>
          </a:p>
        </p:txBody>
      </p:sp>
    </p:spTree>
    <p:extLst>
      <p:ext uri="{BB962C8B-B14F-4D97-AF65-F5344CB8AC3E}">
        <p14:creationId xmlns:p14="http://schemas.microsoft.com/office/powerpoint/2010/main" val="26178661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Challenge	</a:t>
            </a:r>
            <a:endParaRPr lang="en-US" dirty="0"/>
          </a:p>
        </p:txBody>
      </p:sp>
      <p:sp>
        <p:nvSpPr>
          <p:cNvPr id="3" name="Content Placeholder 2"/>
          <p:cNvSpPr>
            <a:spLocks noGrp="1"/>
          </p:cNvSpPr>
          <p:nvPr>
            <p:ph idx="1"/>
          </p:nvPr>
        </p:nvSpPr>
        <p:spPr/>
        <p:txBody>
          <a:bodyPr>
            <a:noAutofit/>
          </a:bodyPr>
          <a:lstStyle/>
          <a:p>
            <a:r>
              <a:rPr lang="en-US" sz="2400" dirty="0" smtClean="0"/>
              <a:t>Individuals with this symptom combination generally present:</a:t>
            </a:r>
          </a:p>
          <a:p>
            <a:pPr lvl="1"/>
            <a:r>
              <a:rPr lang="en-US" sz="2400" dirty="0" smtClean="0"/>
              <a:t>Chronically elevated suicide risk</a:t>
            </a:r>
          </a:p>
          <a:p>
            <a:pPr lvl="1"/>
            <a:r>
              <a:rPr lang="en-US" sz="2400" dirty="0" smtClean="0"/>
              <a:t>Low threshold for attempts or NSSI</a:t>
            </a:r>
          </a:p>
          <a:p>
            <a:pPr lvl="1"/>
            <a:r>
              <a:rPr lang="en-US" sz="2400" dirty="0" smtClean="0"/>
              <a:t>High-levels of provider stress and burnout</a:t>
            </a:r>
          </a:p>
          <a:p>
            <a:r>
              <a:rPr lang="en-US" sz="2400" dirty="0" smtClean="0"/>
              <a:t>The best evidence supports high-fidelity DBT, but:</a:t>
            </a:r>
          </a:p>
          <a:p>
            <a:pPr lvl="1"/>
            <a:r>
              <a:rPr lang="en-US" sz="2400" dirty="0" smtClean="0"/>
              <a:t>It’s frequently not available</a:t>
            </a:r>
          </a:p>
          <a:p>
            <a:pPr lvl="1"/>
            <a:r>
              <a:rPr lang="en-US" sz="2400" dirty="0" smtClean="0"/>
              <a:t>Often not a practical alternative</a:t>
            </a:r>
          </a:p>
          <a:p>
            <a:r>
              <a:rPr lang="en-US" sz="2400" dirty="0" smtClean="0"/>
              <a:t>Provide the most efficacious treatment possible, given the constraints of the large institutional Active Duty and Veteran treatment facilities  </a:t>
            </a:r>
          </a:p>
        </p:txBody>
      </p:sp>
      <p:sp>
        <p:nvSpPr>
          <p:cNvPr id="4" name="Slide Number Placeholder 3"/>
          <p:cNvSpPr>
            <a:spLocks noGrp="1"/>
          </p:cNvSpPr>
          <p:nvPr>
            <p:ph type="sldNum" sz="quarter" idx="11"/>
          </p:nvPr>
        </p:nvSpPr>
        <p:spPr/>
        <p:txBody>
          <a:bodyPr/>
          <a:lstStyle/>
          <a:p>
            <a:fld id="{769CA78B-8F00-4144-8708-740F4EF3539E}" type="slidenum">
              <a:rPr lang="en-US" smtClean="0"/>
              <a:pPr/>
              <a:t>4</a:t>
            </a:fld>
            <a:endParaRPr lang="en-US"/>
          </a:p>
        </p:txBody>
      </p:sp>
    </p:spTree>
    <p:extLst>
      <p:ext uri="{BB962C8B-B14F-4D97-AF65-F5344CB8AC3E}">
        <p14:creationId xmlns:p14="http://schemas.microsoft.com/office/powerpoint/2010/main" val="32800191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Ethical Responsibilities</a:t>
            </a:r>
            <a:endParaRPr lang="en-US" dirty="0"/>
          </a:p>
        </p:txBody>
      </p:sp>
      <p:sp>
        <p:nvSpPr>
          <p:cNvPr id="3" name="Content Placeholder 2"/>
          <p:cNvSpPr>
            <a:spLocks noGrp="1"/>
          </p:cNvSpPr>
          <p:nvPr>
            <p:ph idx="1"/>
          </p:nvPr>
        </p:nvSpPr>
        <p:spPr/>
        <p:txBody>
          <a:bodyPr>
            <a:normAutofit lnSpcReduction="10000"/>
          </a:bodyPr>
          <a:lstStyle/>
          <a:p>
            <a:r>
              <a:rPr lang="en-US" dirty="0" smtClean="0"/>
              <a:t>We have strong evidence in support of high fidelity treatment approaches</a:t>
            </a:r>
          </a:p>
          <a:p>
            <a:r>
              <a:rPr lang="en-US" dirty="0" smtClean="0"/>
              <a:t>These treatments are not widely available </a:t>
            </a:r>
          </a:p>
          <a:p>
            <a:r>
              <a:rPr lang="en-US" dirty="0" smtClean="0"/>
              <a:t>APA Ethics </a:t>
            </a:r>
          </a:p>
          <a:p>
            <a:pPr lvl="1"/>
            <a:r>
              <a:rPr lang="en-US" dirty="0" smtClean="0"/>
              <a:t>2.01 (</a:t>
            </a:r>
            <a:r>
              <a:rPr lang="en-US" dirty="0" err="1" smtClean="0"/>
              <a:t>d</a:t>
            </a:r>
            <a:r>
              <a:rPr lang="en-US" dirty="0" smtClean="0"/>
              <a:t>) Boundaries of Competence</a:t>
            </a:r>
          </a:p>
          <a:p>
            <a:pPr lvl="1"/>
            <a:r>
              <a:rPr lang="en-US" dirty="0" smtClean="0"/>
              <a:t>2.02 Emergency Services</a:t>
            </a:r>
          </a:p>
          <a:p>
            <a:pPr lvl="1"/>
            <a:r>
              <a:rPr lang="en-US" dirty="0" smtClean="0"/>
              <a:t>2.04 Bases for Scientific and Professional Judgment</a:t>
            </a:r>
          </a:p>
          <a:p>
            <a:pPr lvl="2"/>
            <a:endParaRPr lang="en-US" dirty="0" smtClean="0"/>
          </a:p>
          <a:p>
            <a:pPr lvl="2"/>
            <a:endParaRPr lang="en-US" dirty="0"/>
          </a:p>
        </p:txBody>
      </p:sp>
      <p:sp>
        <p:nvSpPr>
          <p:cNvPr id="4" name="Slide Number Placeholder 3"/>
          <p:cNvSpPr>
            <a:spLocks noGrp="1"/>
          </p:cNvSpPr>
          <p:nvPr>
            <p:ph type="sldNum" sz="quarter" idx="11"/>
          </p:nvPr>
        </p:nvSpPr>
        <p:spPr/>
        <p:txBody>
          <a:bodyPr/>
          <a:lstStyle/>
          <a:p>
            <a:fld id="{769CA78B-8F00-4144-8708-740F4EF3539E}"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Overview </a:t>
            </a:r>
            <a:r>
              <a:rPr lang="en-US" dirty="0" smtClean="0"/>
              <a:t>of Suicide </a:t>
            </a:r>
            <a:r>
              <a:rPr lang="en-US" dirty="0" smtClean="0"/>
              <a:t>Data</a:t>
            </a:r>
            <a:endParaRPr lang="en-US" dirty="0"/>
          </a:p>
        </p:txBody>
      </p:sp>
      <p:sp>
        <p:nvSpPr>
          <p:cNvPr id="3" name="Content Placeholder 2"/>
          <p:cNvSpPr>
            <a:spLocks noGrp="1"/>
          </p:cNvSpPr>
          <p:nvPr>
            <p:ph idx="1"/>
          </p:nvPr>
        </p:nvSpPr>
        <p:spPr/>
        <p:txBody>
          <a:bodyPr>
            <a:noAutofit/>
          </a:bodyPr>
          <a:lstStyle/>
          <a:p>
            <a:r>
              <a:rPr lang="en-US" sz="2800" dirty="0" err="1" smtClean="0"/>
              <a:t>DoD</a:t>
            </a:r>
            <a:r>
              <a:rPr lang="en-US" sz="2800" dirty="0" smtClean="0"/>
              <a:t> </a:t>
            </a:r>
          </a:p>
          <a:p>
            <a:pPr lvl="1"/>
            <a:r>
              <a:rPr lang="en-US" sz="2800" dirty="0" smtClean="0"/>
              <a:t>Prevalence: 19.9/100k (Service range 16.3-23.8)</a:t>
            </a:r>
          </a:p>
          <a:p>
            <a:pPr lvl="1"/>
            <a:r>
              <a:rPr lang="en-US" sz="2800" dirty="0" smtClean="0"/>
              <a:t>Number: 269 (Service range 64 – 122)</a:t>
            </a:r>
          </a:p>
          <a:p>
            <a:r>
              <a:rPr lang="en-US" sz="2800" dirty="0" smtClean="0"/>
              <a:t>VHA Users</a:t>
            </a:r>
          </a:p>
          <a:p>
            <a:pPr lvl="1"/>
            <a:r>
              <a:rPr lang="en-US" sz="2800" dirty="0" smtClean="0"/>
              <a:t> Prevalence: 39/100k (2014)</a:t>
            </a:r>
          </a:p>
          <a:p>
            <a:pPr lvl="1"/>
            <a:r>
              <a:rPr lang="en-US" sz="2800" dirty="0" smtClean="0"/>
              <a:t> Attempts: ~650-700/month and trending up</a:t>
            </a:r>
          </a:p>
          <a:p>
            <a:r>
              <a:rPr lang="en-US" sz="2800" dirty="0" smtClean="0"/>
              <a:t>National</a:t>
            </a:r>
          </a:p>
          <a:p>
            <a:pPr lvl="1"/>
            <a:r>
              <a:rPr lang="en-US" sz="2800" dirty="0" smtClean="0"/>
              <a:t>Prevalence: 13/100k</a:t>
            </a:r>
          </a:p>
          <a:p>
            <a:pPr lvl="1"/>
            <a:r>
              <a:rPr lang="en-US" sz="2800" dirty="0" smtClean="0"/>
              <a:t>Attempts: 8-25 per death</a:t>
            </a:r>
          </a:p>
          <a:p>
            <a:pPr lvl="1"/>
            <a:endParaRPr lang="en-US" sz="2900" dirty="0" smtClean="0"/>
          </a:p>
        </p:txBody>
      </p:sp>
      <p:sp>
        <p:nvSpPr>
          <p:cNvPr id="4" name="Slide Number Placeholder 3"/>
          <p:cNvSpPr>
            <a:spLocks noGrp="1"/>
          </p:cNvSpPr>
          <p:nvPr>
            <p:ph type="sldNum" sz="quarter" idx="11"/>
          </p:nvPr>
        </p:nvSpPr>
        <p:spPr/>
        <p:txBody>
          <a:bodyPr/>
          <a:lstStyle/>
          <a:p>
            <a:fld id="{769CA78B-8F00-4144-8708-740F4EF3539E}" type="slidenum">
              <a:rPr lang="en-US" smtClean="0"/>
              <a:pPr/>
              <a:t>6</a:t>
            </a:fld>
            <a:endParaRPr lang="en-US"/>
          </a:p>
        </p:txBody>
      </p:sp>
      <p:sp>
        <p:nvSpPr>
          <p:cNvPr id="5" name="TextBox 4"/>
          <p:cNvSpPr txBox="1"/>
          <p:nvPr/>
        </p:nvSpPr>
        <p:spPr>
          <a:xfrm>
            <a:off x="176981" y="6504041"/>
            <a:ext cx="5353517" cy="369332"/>
          </a:xfrm>
          <a:prstGeom prst="rect">
            <a:avLst/>
          </a:prstGeom>
          <a:noFill/>
        </p:spPr>
        <p:txBody>
          <a:bodyPr wrap="none" rtlCol="0">
            <a:spAutoFit/>
          </a:bodyPr>
          <a:lstStyle/>
          <a:p>
            <a:r>
              <a:rPr lang="en-US" dirty="0" err="1" smtClean="0"/>
              <a:t>DoDSER</a:t>
            </a:r>
            <a:r>
              <a:rPr lang="en-US" dirty="0" smtClean="0"/>
              <a:t> Annual Report (2016), Am </a:t>
            </a:r>
            <a:r>
              <a:rPr lang="en-US" dirty="0" err="1" smtClean="0"/>
              <a:t>Assoc</a:t>
            </a:r>
            <a:r>
              <a:rPr lang="en-US" dirty="0" smtClean="0"/>
              <a:t> of </a:t>
            </a:r>
            <a:r>
              <a:rPr lang="en-US" dirty="0" err="1" smtClean="0"/>
              <a:t>Suic</a:t>
            </a:r>
            <a:r>
              <a:rPr lang="en-US" dirty="0" smtClean="0"/>
              <a:t> (2017)</a:t>
            </a:r>
            <a:endParaRPr lang="en-US" dirty="0"/>
          </a:p>
        </p:txBody>
      </p:sp>
    </p:spTree>
    <p:extLst>
      <p:ext uri="{BB962C8B-B14F-4D97-AF65-F5344CB8AC3E}">
        <p14:creationId xmlns:p14="http://schemas.microsoft.com/office/powerpoint/2010/main" val="3280019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a:t>
            </a:r>
            <a:br>
              <a:rPr lang="en-US" dirty="0" smtClean="0"/>
            </a:br>
            <a:r>
              <a:rPr lang="en-US" dirty="0" smtClean="0"/>
              <a:t>Immediate Risk</a:t>
            </a:r>
            <a:endParaRPr lang="en-US" dirty="0"/>
          </a:p>
        </p:txBody>
      </p:sp>
      <p:sp>
        <p:nvSpPr>
          <p:cNvPr id="3" name="Content Placeholder 2"/>
          <p:cNvSpPr>
            <a:spLocks noGrp="1"/>
          </p:cNvSpPr>
          <p:nvPr>
            <p:ph idx="1"/>
          </p:nvPr>
        </p:nvSpPr>
        <p:spPr/>
        <p:txBody>
          <a:bodyPr>
            <a:normAutofit fontScale="92500"/>
          </a:bodyPr>
          <a:lstStyle/>
          <a:p>
            <a:r>
              <a:rPr lang="en-US" dirty="0" smtClean="0"/>
              <a:t>The first priority is safety focused </a:t>
            </a:r>
            <a:r>
              <a:rPr lang="en-US" dirty="0" err="1" smtClean="0"/>
              <a:t>Tx</a:t>
            </a:r>
            <a:endParaRPr lang="en-US" dirty="0" smtClean="0"/>
          </a:p>
          <a:p>
            <a:pPr lvl="1"/>
            <a:r>
              <a:rPr lang="en-US" dirty="0" smtClean="0"/>
              <a:t>DBT Skills, CBT for Suicidal Patient</a:t>
            </a:r>
          </a:p>
          <a:p>
            <a:r>
              <a:rPr lang="en-US" dirty="0" smtClean="0"/>
              <a:t>Choosing the treatment that is most appropriate for your patients situation/circumstances</a:t>
            </a:r>
          </a:p>
          <a:p>
            <a:r>
              <a:rPr lang="en-US" dirty="0" smtClean="0"/>
              <a:t>Moderate-High Risk - must address suicide NSSI FIRST</a:t>
            </a:r>
          </a:p>
          <a:p>
            <a:r>
              <a:rPr lang="en-US" dirty="0" smtClean="0"/>
              <a:t>Low Risk - should proceed with a trauma focused therapy</a:t>
            </a:r>
          </a:p>
        </p:txBody>
      </p:sp>
      <p:sp>
        <p:nvSpPr>
          <p:cNvPr id="4" name="Slide Number Placeholder 3"/>
          <p:cNvSpPr>
            <a:spLocks noGrp="1"/>
          </p:cNvSpPr>
          <p:nvPr>
            <p:ph type="sldNum" sz="quarter" idx="11"/>
          </p:nvPr>
        </p:nvSpPr>
        <p:spPr/>
        <p:txBody>
          <a:bodyPr/>
          <a:lstStyle/>
          <a:p>
            <a:fld id="{769CA78B-8F00-4144-8708-740F4EF3539E}" type="slidenum">
              <a:rPr lang="en-US" smtClean="0"/>
              <a:pPr/>
              <a:t>7</a:t>
            </a:fld>
            <a:endParaRPr lang="en-US"/>
          </a:p>
        </p:txBody>
      </p:sp>
      <p:sp>
        <p:nvSpPr>
          <p:cNvPr id="5" name="TextBox 4"/>
          <p:cNvSpPr txBox="1"/>
          <p:nvPr/>
        </p:nvSpPr>
        <p:spPr>
          <a:xfrm>
            <a:off x="346379" y="6449742"/>
            <a:ext cx="1751689" cy="369332"/>
          </a:xfrm>
          <a:prstGeom prst="rect">
            <a:avLst/>
          </a:prstGeom>
          <a:noFill/>
        </p:spPr>
        <p:txBody>
          <a:bodyPr wrap="none" rtlCol="0">
            <a:spAutoFit/>
          </a:bodyPr>
          <a:lstStyle/>
          <a:p>
            <a:r>
              <a:rPr lang="en-US" dirty="0" smtClean="0"/>
              <a:t>Bryan, C.J (2016)</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a:t>
            </a:r>
            <a:br>
              <a:rPr lang="en-US" dirty="0" smtClean="0"/>
            </a:br>
            <a:r>
              <a:rPr lang="en-US" dirty="0" smtClean="0"/>
              <a:t>Immediate Risk</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Evidence Based approaches</a:t>
            </a:r>
          </a:p>
          <a:p>
            <a:pPr lvl="1"/>
            <a:r>
              <a:rPr lang="en-US" dirty="0" smtClean="0"/>
              <a:t>Written Crisis Response Plan</a:t>
            </a:r>
          </a:p>
          <a:p>
            <a:pPr lvl="1"/>
            <a:r>
              <a:rPr lang="en-US" dirty="0" smtClean="0"/>
              <a:t>Means restriction</a:t>
            </a:r>
          </a:p>
          <a:p>
            <a:pPr lvl="1"/>
            <a:r>
              <a:rPr lang="en-US" dirty="0" smtClean="0"/>
              <a:t>More frequent check-ins</a:t>
            </a:r>
          </a:p>
          <a:p>
            <a:pPr lvl="1"/>
            <a:r>
              <a:rPr lang="en-US" dirty="0" smtClean="0"/>
              <a:t>Focus on problem solving and skill building</a:t>
            </a:r>
          </a:p>
          <a:p>
            <a:pPr lvl="1"/>
            <a:r>
              <a:rPr lang="en-US" dirty="0" smtClean="0"/>
              <a:t>Assistance of invested individuals</a:t>
            </a:r>
          </a:p>
          <a:p>
            <a:r>
              <a:rPr lang="en-US" dirty="0" smtClean="0"/>
              <a:t>Common … but potentially problematic </a:t>
            </a:r>
            <a:r>
              <a:rPr lang="en-US" dirty="0" smtClean="0"/>
              <a:t>approaches</a:t>
            </a:r>
            <a:endParaRPr lang="en-US" dirty="0" smtClean="0"/>
          </a:p>
          <a:p>
            <a:pPr lvl="1"/>
            <a:r>
              <a:rPr lang="en-US" dirty="0" smtClean="0"/>
              <a:t>Frequent involuntary hospitalization</a:t>
            </a:r>
          </a:p>
          <a:p>
            <a:pPr lvl="1"/>
            <a:r>
              <a:rPr lang="en-US" dirty="0" smtClean="0"/>
              <a:t>One-to-one observation</a:t>
            </a:r>
          </a:p>
          <a:p>
            <a:endParaRPr lang="en-US" dirty="0" smtClean="0"/>
          </a:p>
          <a:p>
            <a:endParaRPr lang="en-US" dirty="0" smtClean="0"/>
          </a:p>
          <a:p>
            <a:endParaRPr lang="en-US" dirty="0" smtClean="0"/>
          </a:p>
        </p:txBody>
      </p:sp>
      <p:sp>
        <p:nvSpPr>
          <p:cNvPr id="4" name="Slide Number Placeholder 3"/>
          <p:cNvSpPr>
            <a:spLocks noGrp="1"/>
          </p:cNvSpPr>
          <p:nvPr>
            <p:ph type="sldNum" sz="quarter" idx="11"/>
          </p:nvPr>
        </p:nvSpPr>
        <p:spPr/>
        <p:txBody>
          <a:bodyPr/>
          <a:lstStyle/>
          <a:p>
            <a:fld id="{769CA78B-8F00-4144-8708-740F4EF3539E}"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DBT</a:t>
            </a:r>
            <a:endParaRPr lang="en-US" dirty="0"/>
          </a:p>
        </p:txBody>
      </p:sp>
      <p:sp>
        <p:nvSpPr>
          <p:cNvPr id="3" name="Content Placeholder 2"/>
          <p:cNvSpPr>
            <a:spLocks noGrp="1"/>
          </p:cNvSpPr>
          <p:nvPr>
            <p:ph idx="1"/>
          </p:nvPr>
        </p:nvSpPr>
        <p:spPr/>
        <p:txBody>
          <a:bodyPr>
            <a:normAutofit/>
          </a:bodyPr>
          <a:lstStyle/>
          <a:p>
            <a:r>
              <a:rPr lang="en-US" dirty="0" smtClean="0"/>
              <a:t>High Fidelity DBT contains several key components</a:t>
            </a:r>
          </a:p>
          <a:p>
            <a:pPr lvl="1"/>
            <a:r>
              <a:rPr lang="en-US" dirty="0" smtClean="0"/>
              <a:t>Pre-Treatment, Skills Training Group, Individual Therapy, Phone Coaching, Therapist Consultation Team</a:t>
            </a:r>
          </a:p>
          <a:p>
            <a:pPr lvl="1"/>
            <a:r>
              <a:rPr lang="en-US" dirty="0" smtClean="0"/>
              <a:t>Treatment involves multiple encounters per week in individual AND group modalities</a:t>
            </a:r>
          </a:p>
          <a:p>
            <a:pPr lvl="1"/>
            <a:r>
              <a:rPr lang="en-US" dirty="0" smtClean="0"/>
              <a:t>Continues for one year </a:t>
            </a:r>
            <a:endParaRPr lang="en-US" dirty="0"/>
          </a:p>
        </p:txBody>
      </p:sp>
      <p:sp>
        <p:nvSpPr>
          <p:cNvPr id="4" name="Slide Number Placeholder 3"/>
          <p:cNvSpPr>
            <a:spLocks noGrp="1"/>
          </p:cNvSpPr>
          <p:nvPr>
            <p:ph type="sldNum" sz="quarter" idx="11"/>
          </p:nvPr>
        </p:nvSpPr>
        <p:spPr/>
        <p:txBody>
          <a:bodyPr/>
          <a:lstStyle/>
          <a:p>
            <a:fld id="{769CA78B-8F00-4144-8708-740F4EF3539E}" type="slidenum">
              <a:rPr lang="en-US" smtClean="0"/>
              <a:pPr/>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57511&quot;&gt;&lt;object type=&quot;3&quot; unique_id=&quot;57512&quot;&gt;&lt;property id=&quot;20148&quot; value=&quot;5&quot;/&gt;&lt;property id=&quot;20300&quot; value=&quot;Slide 2 - &amp;quot;BEHAVIORAL HEALTH RESOURCES FOR PATIENTS AND PROVIDERS&amp;quot;&quot;/&gt;&lt;property id=&quot;20307&quot; value=&quot;256&quot;/&gt;&lt;/object&gt;&lt;object type=&quot;3&quot; unique_id=&quot;57513&quot;&gt;&lt;property id=&quot;20148&quot; value=&quot;5&quot;/&gt;&lt;property id=&quot;20300&quot; value=&quot;Slide 3 - &amp;quot;Learning Objectives&amp;amp;#x09;&amp;amp;#x09;&amp;quot;&quot;/&gt;&lt;property id=&quot;20307&quot; value=&quot;273&quot;/&gt;&lt;/object&gt;&lt;object type=&quot;3&quot; unique_id=&quot;57514&quot;&gt;&lt;property id=&quot;20148&quot; value=&quot;5&quot;/&gt;&lt;property id=&quot;20300&quot; value=&quot;Slide 4 - &amp;quot;Categories&amp;quot;&quot;/&gt;&lt;property id=&quot;20307&quot; value=&quot;274&quot;/&gt;&lt;/object&gt;&lt;object type=&quot;3&quot; unique_id=&quot;57515&quot;&gt;&lt;property id=&quot;20148&quot; value=&quot;5&quot;/&gt;&lt;property id=&quot;20300&quot; value=&quot;Slide 5 - &amp;quot;Resources&amp;quot;&quot;/&gt;&lt;property id=&quot;20307&quot; value=&quot;275&quot;/&gt;&lt;/object&gt;&lt;object type=&quot;3&quot; unique_id=&quot;57516&quot;&gt;&lt;property id=&quot;20148&quot; value=&quot;5&quot;/&gt;&lt;property id=&quot;20300&quot; value=&quot;Slide 6 - &amp;quot;MTF Resources&amp;quot;&quot;/&gt;&lt;property id=&quot;20307&quot; value=&quot;309&quot;/&gt;&lt;/object&gt;&lt;object type=&quot;3&quot; unique_id=&quot;57517&quot;&gt;&lt;property id=&quot;20148&quot; value=&quot;5&quot;/&gt;&lt;property id=&quot;20300&quot; value=&quot;Slide 7 - &amp;quot;MTF Resources&amp;quot;&quot;/&gt;&lt;property id=&quot;20307&quot; value=&quot;283&quot;/&gt;&lt;/object&gt;&lt;object type=&quot;3&quot; unique_id=&quot;57518&quot;&gt;&lt;property id=&quot;20148&quot; value=&quot;5&quot;/&gt;&lt;property id=&quot;20300&quot; value=&quot;Slide 8 - &amp;quot;Behavioral Health Clinic&amp;quot;&quot;/&gt;&lt;property id=&quot;20307&quot; value=&quot;284&quot;/&gt;&lt;/object&gt;&lt;object type=&quot;3&quot; unique_id=&quot;57519&quot;&gt;&lt;property id=&quot;20148&quot; value=&quot;5&quot;/&gt;&lt;property id=&quot;20300&quot; value=&quot;Slide 9 - &amp;quot;Neuropsychology&amp;quot;&quot;/&gt;&lt;property id=&quot;20307&quot; value=&quot;285&quot;/&gt;&lt;/object&gt;&lt;object type=&quot;3&quot; unique_id=&quot;57520&quot;&gt;&lt;property id=&quot;20148&quot; value=&quot;5&quot;/&gt;&lt;property id=&quot;20300&quot; value=&quot;Slide 10 - &amp;quot;Behavioral Health  in Primary Care&amp;quot;&quot;/&gt;&lt;property id=&quot;20307&quot; value=&quot;286&quot;/&gt;&lt;/object&gt;&lt;object type=&quot;3&quot; unique_id=&quot;57521&quot;&gt;&lt;property id=&quot;20148&quot; value=&quot;5&quot;/&gt;&lt;property id=&quot;20300&quot; value=&quot;Slide 11 - &amp;quot;Sleep Disorders Clinic&amp;quot;&quot;/&gt;&lt;property id=&quot;20307&quot; value=&quot;287&quot;/&gt;&lt;/object&gt;&lt;object type=&quot;3&quot; unique_id=&quot;57522&quot;&gt;&lt;property id=&quot;20148&quot; value=&quot;5&quot;/&gt;&lt;property id=&quot;20300&quot; value=&quot;Slide 12 - &amp;quot;Non-MTF Counseling Services&amp;quot;&quot;/&gt;&lt;property id=&quot;20307&quot; value=&quot;310&quot;/&gt;&lt;/object&gt;&lt;object type=&quot;3&quot; unique_id=&quot;57523&quot;&gt;&lt;property id=&quot;20148&quot; value=&quot;5&quot;/&gt;&lt;property id=&quot;20300&quot; value=&quot;Slide 13 - &amp;quot;Non-MTF Counseling Services&amp;quot;&quot;/&gt;&lt;property id=&quot;20307&quot; value=&quot;316&quot;/&gt;&lt;/object&gt;&lt;object type=&quot;3&quot; unique_id=&quot;57524&quot;&gt;&lt;property id=&quot;20148&quot; value=&quot;5&quot;/&gt;&lt;property id=&quot;20300&quot; value=&quot;Slide 14 - &amp;quot;TRICARE/MoA&amp;quot;&quot;/&gt;&lt;property id=&quot;20307&quot; value=&quot;337&quot;/&gt;&lt;/object&gt;&lt;object type=&quot;3&quot; unique_id=&quot;57525&quot;&gt;&lt;property id=&quot;20148&quot; value=&quot;5&quot;/&gt;&lt;property id=&quot;20300&quot; value=&quot;Slide 15 - &amp;quot;TRICARE&amp;quot;&quot;/&gt;&lt;property id=&quot;20307&quot; value=&quot;289&quot;/&gt;&lt;/object&gt;&lt;object type=&quot;3&quot; unique_id=&quot;57526&quot;&gt;&lt;property id=&quot;20148&quot; value=&quot;5&quot;/&gt;&lt;property id=&quot;20300&quot; value=&quot;Slide 16 - &amp;quot;Military OneSource&amp;quot;&quot;/&gt;&lt;property id=&quot;20307&quot; value=&quot;330&quot;/&gt;&lt;/object&gt;&lt;object type=&quot;3&quot; unique_id=&quot;57527&quot;&gt;&lt;property id=&quot;20148&quot; value=&quot;5&quot;/&gt;&lt;property id=&quot;20300&quot; value=&quot;Slide 17 - &amp;quot;Military Family  Life Consultant (MFLC)&amp;quot;&quot;/&gt;&lt;property id=&quot;20307&quot; value=&quot;331&quot;/&gt;&lt;/object&gt;&lt;object type=&quot;3&quot; unique_id=&quot;57528&quot;&gt;&lt;property id=&quot;20148&quot; value=&quot;5&quot;/&gt;&lt;property id=&quot;20300&quot; value=&quot;Slide 18 - &amp;quot;Military Family  Services Centers&amp;quot;&quot;/&gt;&lt;property id=&quot;20307&quot; value=&quot;332&quot;/&gt;&lt;/object&gt;&lt;object type=&quot;3&quot; unique_id=&quot;57529&quot;&gt;&lt;property id=&quot;20148&quot; value=&quot;5&quot;/&gt;&lt;property id=&quot;20300&quot; value=&quot;Slide 19 - &amp;quot;Military Family  Services Centers by Branch&amp;quot;&quot;/&gt;&lt;property id=&quot;20307&quot; value=&quot;334&quot;/&gt;&lt;/object&gt;&lt;object type=&quot;3&quot; unique_id=&quot;57530&quot;&gt;&lt;property id=&quot;20148&quot; value=&quot;5&quot;/&gt;&lt;property id=&quot;20300&quot; value=&quot;Slide 20 - &amp;quot;Chaplain Services&amp;quot;&quot;/&gt;&lt;property id=&quot;20307&quot; value=&quot;333&quot;/&gt;&lt;/object&gt;&lt;object type=&quot;3&quot; unique_id=&quot;57531&quot;&gt;&lt;property id=&quot;20148&quot; value=&quot;5&quot;/&gt;&lt;property id=&quot;20300&quot; value=&quot;Slide 21 - &amp;quot;National Military Family Association&amp;quot;&quot;/&gt;&lt;property id=&quot;20307&quot; value=&quot;335&quot;/&gt;&lt;/object&gt;&lt;object type=&quot;3&quot; unique_id=&quot;57532&quot;&gt;&lt;property id=&quot;20148&quot; value=&quot;5&quot;/&gt;&lt;property id=&quot;20300&quot; value=&quot;Slide 22 - &amp;quot;Operation Purple Camps&amp;quot;&quot;/&gt;&lt;property id=&quot;20307&quot; value=&quot;338&quot;/&gt;&lt;/object&gt;&lt;object type=&quot;3&quot; unique_id=&quot;57533&quot;&gt;&lt;property id=&quot;20148&quot; value=&quot;5&quot;/&gt;&lt;property id=&quot;20300&quot; value=&quot;Slide 23 - &amp;quot;Military Family Retreats&amp;quot;&quot;/&gt;&lt;property id=&quot;20307&quot; value=&quot;339&quot;/&gt;&lt;/object&gt;&lt;object type=&quot;3&quot; unique_id=&quot;57534&quot;&gt;&lt;property id=&quot;20148&quot; value=&quot;5&quot;/&gt;&lt;property id=&quot;20300&quot; value=&quot;Slide 24 - &amp;quot;Give An Hour&amp;quot;&quot;/&gt;&lt;property id=&quot;20307&quot; value=&quot;340&quot;/&gt;&lt;/object&gt;&lt;object type=&quot;3&quot; unique_id=&quot;57535&quot;&gt;&lt;property id=&quot;20148&quot; value=&quot;5&quot;/&gt;&lt;property id=&quot;20300&quot; value=&quot;Slide 25 - &amp;quot;The Soldiers Project&amp;quot;&quot;/&gt;&lt;property id=&quot;20307&quot; value=&quot;341&quot;/&gt;&lt;/object&gt;&lt;object type=&quot;3&quot; unique_id=&quot;57536&quot;&gt;&lt;property id=&quot;20148&quot; value=&quot;5&quot;/&gt;&lt;property id=&quot;20300&quot; value=&quot;Slide 26 - &amp;quot;National Residential Programs&amp;quot;&quot;/&gt;&lt;property id=&quot;20307&quot; value=&quot;311&quot;/&gt;&lt;/object&gt;&lt;object type=&quot;3&quot; unique_id=&quot;57537&quot;&gt;&lt;property id=&quot;20148&quot; value=&quot;5&quot;/&gt;&lt;property id=&quot;20300&quot; value=&quot;Slide 27 - &amp;quot;National Residential Programs&amp;quot;&quot;/&gt;&lt;property id=&quot;20307&quot; value=&quot;291&quot;/&gt;&lt;/object&gt;&lt;object type=&quot;3&quot; unique_id=&quot;57538&quot;&gt;&lt;property id=&quot;20148&quot; value=&quot;5&quot;/&gt;&lt;property id=&quot;20300&quot; value=&quot;Slide 28 - &amp;quot;Patriot Support Programs&amp;quot;&quot;/&gt;&lt;property id=&quot;20307&quot; value=&quot;322&quot;/&gt;&lt;/object&gt;&lt;object type=&quot;3&quot; unique_id=&quot;57539&quot;&gt;&lt;property id=&quot;20148&quot; value=&quot;5&quot;/&gt;&lt;property id=&quot;20300&quot; value=&quot;Slide 29 - &amp;quot;River Oaks Hospital&amp;quot;&quot;/&gt;&lt;property id=&quot;20307&quot; value=&quot;326&quot;/&gt;&lt;/object&gt;&lt;object type=&quot;3&quot; unique_id=&quot;57540&quot;&gt;&lt;property id=&quot;20148&quot; value=&quot;5&quot;/&gt;&lt;property id=&quot;20300&quot; value=&quot;Slide 30 - &amp;quot;River Oaks Hospital  ‘Recovery to Renewal – Military Program’&amp;quot;&quot;/&gt;&lt;property id=&quot;20307&quot; value=&quot;323&quot;/&gt;&lt;/object&gt;&lt;object type=&quot;3&quot; unique_id=&quot;57541&quot;&gt;&lt;property id=&quot;20148&quot; value=&quot;5&quot;/&gt;&lt;property id=&quot;20300&quot; value=&quot;Slide 31 - &amp;quot;River Oaks Hospital Eating Disorders Treatment Center&amp;quot;&quot;/&gt;&lt;property id=&quot;20307&quot; value=&quot;324&quot;/&gt;&lt;/object&gt;&lt;object type=&quot;3&quot; unique_id=&quot;57542&quot;&gt;&lt;property id=&quot;20148&quot; value=&quot;5&quot;/&gt;&lt;property id=&quot;20300&quot; value=&quot;Slide 32 - &amp;quot;Palmetto Health  Behavioral Care&amp;quot;&quot;/&gt;&lt;property id=&quot;20307&quot; value=&quot;325&quot;/&gt;&lt;/object&gt;&lt;object type=&quot;3&quot; unique_id=&quot;57543&quot;&gt;&lt;property id=&quot;20148&quot; value=&quot;5&quot;/&gt;&lt;property id=&quot;20300&quot; value=&quot;Slide 33 - &amp;quot;Research Psychiatric Center&amp;quot;&quot;/&gt;&lt;property id=&quot;20307&quot; value=&quot;327&quot;/&gt;&lt;/object&gt;&lt;object type=&quot;3&quot; unique_id=&quot;57544&quot;&gt;&lt;property id=&quot;20148&quot; value=&quot;5&quot;/&gt;&lt;property id=&quot;20300&quot; value=&quot;Slide 34 - &amp;quot;Haven Behavioral Health&amp;quot;&quot;/&gt;&lt;property id=&quot;20307&quot; value=&quot;292&quot;/&gt;&lt;/object&gt;&lt;object type=&quot;3&quot; unique_id=&quot;57545&quot;&gt;&lt;property id=&quot;20148&quot; value=&quot;5&quot;/&gt;&lt;property id=&quot;20300&quot; value=&quot;Slide 35 - &amp;quot;The OASIS Program&amp;quot;&quot;/&gt;&lt;property id=&quot;20307&quot; value=&quot;317&quot;/&gt;&lt;/object&gt;&lt;object type=&quot;3&quot; unique_id=&quot;57546&quot;&gt;&lt;property id=&quot;20148&quot; value=&quot;5&quot;/&gt;&lt;property id=&quot;20300&quot; value=&quot;Slide 36 - &amp;quot;VA Inpatient Programs&amp;quot;&quot;/&gt;&lt;property id=&quot;20307&quot; value=&quot;308&quot;/&gt;&lt;/object&gt;&lt;object type=&quot;3&quot; unique_id=&quot;57547&quot;&gt;&lt;property id=&quot;20148&quot; value=&quot;5&quot;/&gt;&lt;property id=&quot;20300&quot; value=&quot;Slide 37 - &amp;quot;VA  Palo Alto Health Care System&amp;quot;&quot;/&gt;&lt;property id=&quot;20307&quot; value=&quot;294&quot;/&gt;&lt;/object&gt;&lt;object type=&quot;3&quot; unique_id=&quot;57548&quot;&gt;&lt;property id=&quot;20148&quot; value=&quot;5&quot;/&gt;&lt;property id=&quot;20300&quot; value=&quot;Slide 38 - &amp;quot;Crisis Intervention Services&amp;quot;&quot;/&gt;&lt;property id=&quot;20307&quot; value=&quot;312&quot;/&gt;&lt;/object&gt;&lt;object type=&quot;3&quot; unique_id=&quot;57549&quot;&gt;&lt;property id=&quot;20148&quot; value=&quot;5&quot;/&gt;&lt;property id=&quot;20300&quot; value=&quot;Slide 39 - &amp;quot;Crisis Intervention Services&amp;quot;&quot;/&gt;&lt;property id=&quot;20307&quot; value=&quot;295&quot;/&gt;&lt;/object&gt;&lt;object type=&quot;3&quot; unique_id=&quot;57550&quot;&gt;&lt;property id=&quot;20148&quot; value=&quot;5&quot;/&gt;&lt;property id=&quot;20300&quot; value=&quot;Slide 40 - &amp;quot;National Suicide Prevention Lifeline/ Veteran Crisis Line&amp;quot;&quot;/&gt;&lt;property id=&quot;20307&quot; value=&quot;301&quot;/&gt;&lt;/object&gt;&lt;object type=&quot;3&quot; unique_id=&quot;57551&quot;&gt;&lt;property id=&quot;20148&quot; value=&quot;5&quot;/&gt;&lt;property id=&quot;20300&quot; value=&quot;Slide 41 - &amp;quot;American Red Cross&amp;quot;&quot;/&gt;&lt;property id=&quot;20307&quot; value=&quot;303&quot;/&gt;&lt;/object&gt;&lt;object type=&quot;3&quot; unique_id=&quot;57552&quot;&gt;&lt;property id=&quot;20148&quot; value=&quot;5&quot;/&gt;&lt;property id=&quot;20300&quot; value=&quot;Slide 42 - &amp;quot;Vet Center  Combat Call Center&amp;quot;&quot;/&gt;&lt;property id=&quot;20307&quot; value=&quot;306&quot;/&gt;&lt;/object&gt;&lt;object type=&quot;3&quot; unique_id=&quot;57553&quot;&gt;&lt;property id=&quot;20148&quot; value=&quot;5&quot;/&gt;&lt;property id=&quot;20300&quot; value=&quot;Slide 43 - &amp;quot;Peer-to-Peer Services&amp;quot;&quot;/&gt;&lt;property id=&quot;20307&quot; value=&quot;314&quot;/&gt;&lt;/object&gt;&lt;object type=&quot;3&quot; unique_id=&quot;57554&quot;&gt;&lt;property id=&quot;20148&quot; value=&quot;5&quot;/&gt;&lt;property id=&quot;20300&quot; value=&quot;Slide 44 - &amp;quot;Vets4Warriors&amp;quot;&quot;/&gt;&lt;property id=&quot;20307&quot; value=&quot;319&quot;/&gt;&lt;/object&gt;&lt;object type=&quot;3&quot; unique_id=&quot;57555&quot;&gt;&lt;property id=&quot;20148&quot; value=&quot;5&quot;/&gt;&lt;property id=&quot;20300&quot; value=&quot;Slide 45 - &amp;quot;Vet to Vet USA&amp;quot;&quot;/&gt;&lt;property id=&quot;20307&quot; value=&quot;307&quot;/&gt;&lt;/object&gt;&lt;object type=&quot;3&quot; unique_id=&quot;57556&quot;&gt;&lt;property id=&quot;20148&quot; value=&quot;5&quot;/&gt;&lt;property id=&quot;20300&quot; value=&quot;Slide 46 - &amp;quot;T*A*P*S&amp;quot;&quot;/&gt;&lt;property id=&quot;20307&quot; value=&quot;320&quot;/&gt;&lt;/object&gt;&lt;object type=&quot;3&quot; unique_id=&quot;57557&quot;&gt;&lt;property id=&quot;20148&quot; value=&quot;5&quot;/&gt;&lt;property id=&quot;20300&quot; value=&quot;Slide 47 - &amp;quot;Buddy to Buddy&amp;quot;&quot;/&gt;&lt;property id=&quot;20307&quot; value=&quot;321&quot;/&gt;&lt;/object&gt;&lt;object type=&quot;3&quot; unique_id=&quot;57558&quot;&gt;&lt;property id=&quot;20148&quot; value=&quot;5&quot;/&gt;&lt;property id=&quot;20300&quot; value=&quot;Slide 48 - &amp;quot;VA Vet Center Program&amp;quot;&quot;/&gt;&lt;property id=&quot;20307&quot; value=&quot;318&quot;/&gt;&lt;/object&gt;&lt;object type=&quot;3&quot; unique_id=&quot;57559&quot;&gt;&lt;property id=&quot;20148&quot; value=&quot;5&quot;/&gt;&lt;property id=&quot;20300&quot; value=&quot;Slide 49 - &amp;quot;Online Resources&amp;quot;&quot;/&gt;&lt;property id=&quot;20307&quot; value=&quot;315&quot;/&gt;&lt;/object&gt;&lt;object type=&quot;3&quot; unique_id=&quot;57560&quot;&gt;&lt;property id=&quot;20148&quot; value=&quot;5&quot;/&gt;&lt;property id=&quot;20300&quot; value=&quot;Slide 50 - &amp;quot;Real Warriors Campaign &amp;quot;&quot;/&gt;&lt;property id=&quot;20307&quot; value=&quot;336&quot;/&gt;&lt;/object&gt;&lt;object type=&quot;3&quot; unique_id=&quot;57561&quot;&gt;&lt;property id=&quot;20148&quot; value=&quot;5&quot;/&gt;&lt;property id=&quot;20300&quot; value=&quot;Slide 51 - &amp;quot;Defense Centers of Excellence (DCoE)&amp;quot;&quot;/&gt;&lt;property id=&quot;20307&quot; value=&quot;261&quot;/&gt;&lt;/object&gt;&lt;object type=&quot;3&quot; unique_id=&quot;57562&quot;&gt;&lt;property id=&quot;20148&quot; value=&quot;5&quot;/&gt;&lt;property id=&quot;20300&quot; value=&quot;Slide 52 - &amp;quot;Joining Forces&amp;quot;&quot;/&gt;&lt;property id=&quot;20307&quot; value=&quot;263&quot;/&gt;&lt;/object&gt;&lt;object type=&quot;3&quot; unique_id=&quot;57563&quot;&gt;&lt;property id=&quot;20148&quot; value=&quot;5&quot;/&gt;&lt;property id=&quot;20300&quot; value=&quot;Slide 53 - &amp;quot;National Center for PTSD  (NCPTSD)&amp;quot;&quot;/&gt;&lt;property id=&quot;20307&quot; value=&quot;264&quot;/&gt;&lt;/object&gt;&lt;object type=&quot;3&quot; unique_id=&quot;57564&quot;&gt;&lt;property id=&quot;20148&quot; value=&quot;5&quot;/&gt;&lt;property id=&quot;20300&quot; value=&quot;Slide 54 - &amp;quot;VA Mental Health Website&amp;quot;&quot;/&gt;&lt;property id=&quot;20307&quot; value=&quot;269&quot;/&gt;&lt;/object&gt;&lt;object type=&quot;3&quot; unique_id=&quot;57565&quot;&gt;&lt;property id=&quot;20148&quot; value=&quot;5&quot;/&gt;&lt;property id=&quot;20300&quot; value=&quot;Slide 55 - &amp;quot;Wounded Warrior Project&amp;quot;&quot;/&gt;&lt;property id=&quot;20307&quot; value=&quot;271&quot;/&gt;&lt;/object&gt;&lt;object type=&quot;3&quot; unique_id=&quot;57566&quot;&gt;&lt;property id=&quot;20148&quot; value=&quot;5&quot;/&gt;&lt;property id=&quot;20300&quot; value=&quot;Slide 56 - &amp;quot;Afterdeployment&amp;quot;&quot;/&gt;&lt;property id=&quot;20307&quot; value=&quot;277&quot;/&gt;&lt;/object&gt;&lt;object type=&quot;3&quot; unique_id=&quot;57567&quot;&gt;&lt;property id=&quot;20148&quot; value=&quot;5&quot;/&gt;&lt;property id=&quot;20300&quot; value=&quot;Slide 57 - &amp;quot;Military Kids Connect&amp;quot;&quot;/&gt;&lt;property id=&quot;20307&quot; value=&quot;329&quot;/&gt;&lt;/object&gt;&lt;object type=&quot;3&quot; unique_id=&quot;57568&quot;&gt;&lt;property id=&quot;20148&quot; value=&quot;5&quot;/&gt;&lt;property id=&quot;20300&quot; value=&quot;Slide 58 - &amp;quot;Take-Away&amp;amp;#x09;&amp;quot;&quot;/&gt;&lt;property id=&quot;20307&quot; value=&quot;278&quot;/&gt;&lt;/object&gt;&lt;object type=&quot;3&quot; unique_id=&quot;57982&quot;&gt;&lt;property id=&quot;20148&quot; value=&quot;5&quot;/&gt;&lt;property id=&quot;20300&quot; value=&quot;Slide 1&quot;/&gt;&lt;property id=&quot;20307&quot; value=&quot;342&quot;/&gt;&lt;/object&gt;&lt;/object&gt;&lt;object type=&quot;8&quot; unique_id=&quot;57627&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DVSHAPEID" val="KNJz36p6Z7YnOkUBCaqgEQ"/>
</p:tagLst>
</file>

<file path=ppt/tags/tag11.xml><?xml version="1.0" encoding="utf-8"?>
<p:tagLst xmlns:a="http://schemas.openxmlformats.org/drawingml/2006/main" xmlns:r="http://schemas.openxmlformats.org/officeDocument/2006/relationships" xmlns:p="http://schemas.openxmlformats.org/presentationml/2006/main">
  <p:tag name="DVSHAPEID" val="50EUoNABlaf52DP3IT6kYN"/>
</p:tagLst>
</file>

<file path=ppt/tags/tag12.xml><?xml version="1.0" encoding="utf-8"?>
<p:tagLst xmlns:a="http://schemas.openxmlformats.org/drawingml/2006/main" xmlns:r="http://schemas.openxmlformats.org/officeDocument/2006/relationships" xmlns:p="http://schemas.openxmlformats.org/presentationml/2006/main">
  <p:tag name="DVSHAPEID" val="SD5oU6WIlzJUHJU8ICvoLO"/>
</p:tagLst>
</file>

<file path=ppt/tags/tag13.xml><?xml version="1.0" encoding="utf-8"?>
<p:tagLst xmlns:a="http://schemas.openxmlformats.org/drawingml/2006/main" xmlns:r="http://schemas.openxmlformats.org/officeDocument/2006/relationships" xmlns:p="http://schemas.openxmlformats.org/presentationml/2006/main">
  <p:tag name="DVSHAPEID" val="SD5oU6WIlzJUHJU8ICvoLO"/>
</p:tagLst>
</file>

<file path=ppt/tags/tag14.xml><?xml version="1.0" encoding="utf-8"?>
<p:tagLst xmlns:a="http://schemas.openxmlformats.org/drawingml/2006/main" xmlns:r="http://schemas.openxmlformats.org/officeDocument/2006/relationships" xmlns:p="http://schemas.openxmlformats.org/presentationml/2006/main">
  <p:tag name="DVSHAPEID" val="43YWhDVotLTJ9ypRPuRqM0"/>
</p:tagLst>
</file>

<file path=ppt/tags/tag15.xml><?xml version="1.0" encoding="utf-8"?>
<p:tagLst xmlns:a="http://schemas.openxmlformats.org/drawingml/2006/main" xmlns:r="http://schemas.openxmlformats.org/officeDocument/2006/relationships" xmlns:p="http://schemas.openxmlformats.org/presentationml/2006/main">
  <p:tag name="DVSHAPEID" val="cr4PdcCTTIsmYrtWXxmYwu"/>
</p:tagLst>
</file>

<file path=ppt/tags/tag16.xml><?xml version="1.0" encoding="utf-8"?>
<p:tagLst xmlns:a="http://schemas.openxmlformats.org/drawingml/2006/main" xmlns:r="http://schemas.openxmlformats.org/officeDocument/2006/relationships" xmlns:p="http://schemas.openxmlformats.org/presentationml/2006/main">
  <p:tag name="DVSHAPEID" val="2mlVPnDgVp74QwRspJLzRb"/>
</p:tagLst>
</file>

<file path=ppt/tags/tag17.xml><?xml version="1.0" encoding="utf-8"?>
<p:tagLst xmlns:a="http://schemas.openxmlformats.org/drawingml/2006/main" xmlns:r="http://schemas.openxmlformats.org/officeDocument/2006/relationships" xmlns:p="http://schemas.openxmlformats.org/presentationml/2006/main">
  <p:tag name="DVSHAPEID" val="gNzXoSwk4NuHpHthmegCM3"/>
</p:tagLst>
</file>

<file path=ppt/tags/tag18.xml><?xml version="1.0" encoding="utf-8"?>
<p:tagLst xmlns:a="http://schemas.openxmlformats.org/drawingml/2006/main" xmlns:r="http://schemas.openxmlformats.org/officeDocument/2006/relationships" xmlns:p="http://schemas.openxmlformats.org/presentationml/2006/main">
  <p:tag name="DVSHAPEID" val="fUAX4v7CcWDR5ylSZKKBkj"/>
</p:tagLst>
</file>

<file path=ppt/tags/tag19.xml><?xml version="1.0" encoding="utf-8"?>
<p:tagLst xmlns:a="http://schemas.openxmlformats.org/drawingml/2006/main" xmlns:r="http://schemas.openxmlformats.org/officeDocument/2006/relationships" xmlns:p="http://schemas.openxmlformats.org/presentationml/2006/main">
  <p:tag name="DVSHAPEID" val="A87aY7nwjeodxEmrN0crAx"/>
</p:tagLst>
</file>

<file path=ppt/tags/tag2.xml><?xml version="1.0" encoding="utf-8"?>
<p:tagLst xmlns:a="http://schemas.openxmlformats.org/drawingml/2006/main" xmlns:r="http://schemas.openxmlformats.org/officeDocument/2006/relationships" xmlns:p="http://schemas.openxmlformats.org/presentationml/2006/main">
  <p:tag name="DVSHAPEID" val="XrazJSjA1ENH3HcsvqY2U7"/>
</p:tagLst>
</file>

<file path=ppt/tags/tag20.xml><?xml version="1.0" encoding="utf-8"?>
<p:tagLst xmlns:a="http://schemas.openxmlformats.org/drawingml/2006/main" xmlns:r="http://schemas.openxmlformats.org/officeDocument/2006/relationships" xmlns:p="http://schemas.openxmlformats.org/presentationml/2006/main">
  <p:tag name="DVSHAPEID" val="4yCUWufvSaIWkrPUwZfGCp"/>
</p:tagLst>
</file>

<file path=ppt/tags/tag21.xml><?xml version="1.0" encoding="utf-8"?>
<p:tagLst xmlns:a="http://schemas.openxmlformats.org/drawingml/2006/main" xmlns:r="http://schemas.openxmlformats.org/officeDocument/2006/relationships" xmlns:p="http://schemas.openxmlformats.org/presentationml/2006/main">
  <p:tag name="DVSHAPEID" val="sR1GvyXJoTI24zx3bThOle"/>
</p:tagLst>
</file>

<file path=ppt/tags/tag22.xml><?xml version="1.0" encoding="utf-8"?>
<p:tagLst xmlns:a="http://schemas.openxmlformats.org/drawingml/2006/main" xmlns:r="http://schemas.openxmlformats.org/officeDocument/2006/relationships" xmlns:p="http://schemas.openxmlformats.org/presentationml/2006/main">
  <p:tag name="DVSHAPEID" val="uBkVBStdbUUE5KTfYGy8LP"/>
</p:tagLst>
</file>

<file path=ppt/tags/tag23.xml><?xml version="1.0" encoding="utf-8"?>
<p:tagLst xmlns:a="http://schemas.openxmlformats.org/drawingml/2006/main" xmlns:r="http://schemas.openxmlformats.org/officeDocument/2006/relationships" xmlns:p="http://schemas.openxmlformats.org/presentationml/2006/main">
  <p:tag name="DVSHAPEID" val="dinfntNmpO3dnpmAX4gbHO"/>
</p:tagLst>
</file>

<file path=ppt/tags/tag24.xml><?xml version="1.0" encoding="utf-8"?>
<p:tagLst xmlns:a="http://schemas.openxmlformats.org/drawingml/2006/main" xmlns:r="http://schemas.openxmlformats.org/officeDocument/2006/relationships" xmlns:p="http://schemas.openxmlformats.org/presentationml/2006/main">
  <p:tag name="DVSHAPEID" val="7ptNaWUAgdsFo2ylv0pPv6"/>
</p:tagLst>
</file>

<file path=ppt/tags/tag25.xml><?xml version="1.0" encoding="utf-8"?>
<p:tagLst xmlns:a="http://schemas.openxmlformats.org/drawingml/2006/main" xmlns:r="http://schemas.openxmlformats.org/officeDocument/2006/relationships" xmlns:p="http://schemas.openxmlformats.org/presentationml/2006/main">
  <p:tag name="DVSHAPEID" val="BRntSoJtSA7paXMziQsOxP"/>
</p:tagLst>
</file>

<file path=ppt/tags/tag26.xml><?xml version="1.0" encoding="utf-8"?>
<p:tagLst xmlns:a="http://schemas.openxmlformats.org/drawingml/2006/main" xmlns:r="http://schemas.openxmlformats.org/officeDocument/2006/relationships" xmlns:p="http://schemas.openxmlformats.org/presentationml/2006/main">
  <p:tag name="DVSHAPEID" val="LH1k2ByfLSi1OBpG4vRMlS"/>
</p:tagLst>
</file>

<file path=ppt/tags/tag27.xml><?xml version="1.0" encoding="utf-8"?>
<p:tagLst xmlns:a="http://schemas.openxmlformats.org/drawingml/2006/main" xmlns:r="http://schemas.openxmlformats.org/officeDocument/2006/relationships" xmlns:p="http://schemas.openxmlformats.org/presentationml/2006/main">
  <p:tag name="DVSHAPEID" val="yYRAzVHymHyL6Fsxm8UCOe"/>
</p:tagLst>
</file>

<file path=ppt/tags/tag28.xml><?xml version="1.0" encoding="utf-8"?>
<p:tagLst xmlns:a="http://schemas.openxmlformats.org/drawingml/2006/main" xmlns:r="http://schemas.openxmlformats.org/officeDocument/2006/relationships" xmlns:p="http://schemas.openxmlformats.org/presentationml/2006/main">
  <p:tag name="DVSHAPEID" val="688aaCMXXLuT92sr2DxcwB"/>
</p:tagLst>
</file>

<file path=ppt/tags/tag29.xml><?xml version="1.0" encoding="utf-8"?>
<p:tagLst xmlns:a="http://schemas.openxmlformats.org/drawingml/2006/main" xmlns:r="http://schemas.openxmlformats.org/officeDocument/2006/relationships" xmlns:p="http://schemas.openxmlformats.org/presentationml/2006/main">
  <p:tag name="DVSHAPEID" val="s3uKew8JSI3jSIsoL5MpJN"/>
</p:tagLst>
</file>

<file path=ppt/tags/tag3.xml><?xml version="1.0" encoding="utf-8"?>
<p:tagLst xmlns:a="http://schemas.openxmlformats.org/drawingml/2006/main" xmlns:r="http://schemas.openxmlformats.org/officeDocument/2006/relationships" xmlns:p="http://schemas.openxmlformats.org/presentationml/2006/main">
  <p:tag name="DVSHAPEID" val="OFhWGoa9HncXtNxhBnUu2E"/>
</p:tagLst>
</file>

<file path=ppt/tags/tag30.xml><?xml version="1.0" encoding="utf-8"?>
<p:tagLst xmlns:a="http://schemas.openxmlformats.org/drawingml/2006/main" xmlns:r="http://schemas.openxmlformats.org/officeDocument/2006/relationships" xmlns:p="http://schemas.openxmlformats.org/presentationml/2006/main">
  <p:tag name="DVSHAPEID" val="gdwp4V5h5CIuG5FqnfOdSL"/>
</p:tagLst>
</file>

<file path=ppt/tags/tag31.xml><?xml version="1.0" encoding="utf-8"?>
<p:tagLst xmlns:a="http://schemas.openxmlformats.org/drawingml/2006/main" xmlns:r="http://schemas.openxmlformats.org/officeDocument/2006/relationships" xmlns:p="http://schemas.openxmlformats.org/presentationml/2006/main">
  <p:tag name="DVSHAPEID" val="PPaJYERrq6RFMhdPsdDADr"/>
</p:tagLst>
</file>

<file path=ppt/tags/tag32.xml><?xml version="1.0" encoding="utf-8"?>
<p:tagLst xmlns:a="http://schemas.openxmlformats.org/drawingml/2006/main" xmlns:r="http://schemas.openxmlformats.org/officeDocument/2006/relationships" xmlns:p="http://schemas.openxmlformats.org/presentationml/2006/main">
  <p:tag name="DVSHAPEID" val="Bn2nIlHwBwUvnHekWrpDbB"/>
</p:tagLst>
</file>

<file path=ppt/tags/tag33.xml><?xml version="1.0" encoding="utf-8"?>
<p:tagLst xmlns:a="http://schemas.openxmlformats.org/drawingml/2006/main" xmlns:r="http://schemas.openxmlformats.org/officeDocument/2006/relationships" xmlns:p="http://schemas.openxmlformats.org/presentationml/2006/main">
  <p:tag name="DVSHAPEID" val="C0iocyNAAi8odMHBVwKTvl"/>
</p:tagLst>
</file>

<file path=ppt/tags/tag34.xml><?xml version="1.0" encoding="utf-8"?>
<p:tagLst xmlns:a="http://schemas.openxmlformats.org/drawingml/2006/main" xmlns:r="http://schemas.openxmlformats.org/officeDocument/2006/relationships" xmlns:p="http://schemas.openxmlformats.org/presentationml/2006/main">
  <p:tag name="DVSHAPEID" val="KhTwA7gbaZf0K14k88I0VC"/>
</p:tagLst>
</file>

<file path=ppt/tags/tag35.xml><?xml version="1.0" encoding="utf-8"?>
<p:tagLst xmlns:a="http://schemas.openxmlformats.org/drawingml/2006/main" xmlns:r="http://schemas.openxmlformats.org/officeDocument/2006/relationships" xmlns:p="http://schemas.openxmlformats.org/presentationml/2006/main">
  <p:tag name="DVSHAPEID" val="mZtrDlwTTh5hg1uGYFjo78"/>
</p:tagLst>
</file>

<file path=ppt/tags/tag36.xml><?xml version="1.0" encoding="utf-8"?>
<p:tagLst xmlns:a="http://schemas.openxmlformats.org/drawingml/2006/main" xmlns:r="http://schemas.openxmlformats.org/officeDocument/2006/relationships" xmlns:p="http://schemas.openxmlformats.org/presentationml/2006/main">
  <p:tag name="DVSHAPEID" val="9d1FwBnBbvq8UU28uVFh6X"/>
</p:tagLst>
</file>

<file path=ppt/tags/tag37.xml><?xml version="1.0" encoding="utf-8"?>
<p:tagLst xmlns:a="http://schemas.openxmlformats.org/drawingml/2006/main" xmlns:r="http://schemas.openxmlformats.org/officeDocument/2006/relationships" xmlns:p="http://schemas.openxmlformats.org/presentationml/2006/main">
  <p:tag name="DVSHAPEID" val="UtL3Psa2GxueQgpYPUvi6A"/>
</p:tagLst>
</file>

<file path=ppt/tags/tag4.xml><?xml version="1.0" encoding="utf-8"?>
<p:tagLst xmlns:a="http://schemas.openxmlformats.org/drawingml/2006/main" xmlns:r="http://schemas.openxmlformats.org/officeDocument/2006/relationships" xmlns:p="http://schemas.openxmlformats.org/presentationml/2006/main">
  <p:tag name="DVSHAPEID" val="oPkmgztnrgGQDuiNcVqSWq"/>
</p:tagLst>
</file>

<file path=ppt/tags/tag5.xml><?xml version="1.0" encoding="utf-8"?>
<p:tagLst xmlns:a="http://schemas.openxmlformats.org/drawingml/2006/main" xmlns:r="http://schemas.openxmlformats.org/officeDocument/2006/relationships" xmlns:p="http://schemas.openxmlformats.org/presentationml/2006/main">
  <p:tag name="DVSHAPEID" val="u5doVdPB8p49hrBj7AFkVW"/>
</p:tagLst>
</file>

<file path=ppt/tags/tag6.xml><?xml version="1.0" encoding="utf-8"?>
<p:tagLst xmlns:a="http://schemas.openxmlformats.org/drawingml/2006/main" xmlns:r="http://schemas.openxmlformats.org/officeDocument/2006/relationships" xmlns:p="http://schemas.openxmlformats.org/presentationml/2006/main">
  <p:tag name="DVSHAPEID" val="hC92YNbY49HYkf9REfxQ8g"/>
</p:tagLst>
</file>

<file path=ppt/tags/tag7.xml><?xml version="1.0" encoding="utf-8"?>
<p:tagLst xmlns:a="http://schemas.openxmlformats.org/drawingml/2006/main" xmlns:r="http://schemas.openxmlformats.org/officeDocument/2006/relationships" xmlns:p="http://schemas.openxmlformats.org/presentationml/2006/main">
  <p:tag name="DVSHAPEID" val="LtdQbSOPdCuyOAfSf1palV"/>
</p:tagLst>
</file>

<file path=ppt/tags/tag8.xml><?xml version="1.0" encoding="utf-8"?>
<p:tagLst xmlns:a="http://schemas.openxmlformats.org/drawingml/2006/main" xmlns:r="http://schemas.openxmlformats.org/officeDocument/2006/relationships" xmlns:p="http://schemas.openxmlformats.org/presentationml/2006/main">
  <p:tag name="DVSHAPEID" val="si7mafWqM5O0RFP8CjaeW5"/>
</p:tagLst>
</file>

<file path=ppt/tags/tag9.xml><?xml version="1.0" encoding="utf-8"?>
<p:tagLst xmlns:a="http://schemas.openxmlformats.org/drawingml/2006/main" xmlns:r="http://schemas.openxmlformats.org/officeDocument/2006/relationships" xmlns:p="http://schemas.openxmlformats.org/presentationml/2006/main">
  <p:tag name="DVSHAPEID" val="uMryCL0wqYUQ1UJPIyTMPo"/>
</p:tagLst>
</file>

<file path=ppt/theme/theme1.xml><?xml version="1.0" encoding="utf-8"?>
<a:theme xmlns:a="http://schemas.openxmlformats.org/drawingml/2006/main" name="CDP Slide Template v6.2 (new graphics)">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DP">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1" id="{75C2E160-FF6E-4496-BBE8-37952D1346FA}" vid="{C1945D42-F1A7-4E93-A2AA-A100610DD9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CDP Slide Template v6.3</Template>
  <TotalTime>11780</TotalTime>
  <Words>1276</Words>
  <Application>Microsoft Office PowerPoint</Application>
  <PresentationFormat>On-screen Show (4:3)</PresentationFormat>
  <Paragraphs>182</Paragraphs>
  <Slides>18</Slides>
  <Notes>12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CDP Slide Template v6.2 (new graphics)</vt:lpstr>
      <vt:lpstr>PowerPoint Presentation</vt:lpstr>
      <vt:lpstr>The Risk Management Trifecta - Emotional Regulation, Suicidal/Non-Suicidal Self-Directed Injury (NSSI) and PTSD   Translating research into treatment planning within the Military Health System and VHA </vt:lpstr>
      <vt:lpstr>PowerPoint Presentation</vt:lpstr>
      <vt:lpstr>The Challenge </vt:lpstr>
      <vt:lpstr>Ethical Responsibilities</vt:lpstr>
      <vt:lpstr>Overview of Suicide Data</vt:lpstr>
      <vt:lpstr>Management of  Immediate Risk</vt:lpstr>
      <vt:lpstr>Management of  Immediate Risk</vt:lpstr>
      <vt:lpstr>Components of DBT</vt:lpstr>
      <vt:lpstr>DBT Skills Research</vt:lpstr>
      <vt:lpstr>Moving to Trauma Treatment</vt:lpstr>
      <vt:lpstr>Research for Combined Tx</vt:lpstr>
      <vt:lpstr>Consideration for  Starting Trauma Tx</vt:lpstr>
      <vt:lpstr>Systemic Challenges</vt:lpstr>
      <vt:lpstr>Systemic Recommendations</vt:lpstr>
      <vt:lpstr>Online Learning</vt:lpstr>
      <vt:lpstr>Provider Support CDP’s “Provider Portal” is exclusively for individuals trained by  the CDP in evidence-based psychotherapies (e.g., CPT, PE, and CBT-I)</vt:lpstr>
      <vt:lpstr>How to Contact 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FOR PATIENTS</dc:title>
  <dc:creator>Laura Copland</dc:creator>
  <cp:lastModifiedBy>Mann, Jeffrey C. CTR</cp:lastModifiedBy>
  <cp:revision>310</cp:revision>
  <cp:lastPrinted>2015-04-16T11:57:30Z</cp:lastPrinted>
  <dcterms:created xsi:type="dcterms:W3CDTF">2017-06-28T00:07:05Z</dcterms:created>
  <dcterms:modified xsi:type="dcterms:W3CDTF">2017-07-13T22:53:27Z</dcterms:modified>
</cp:coreProperties>
</file>