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87" r:id="rId3"/>
    <p:sldId id="280" r:id="rId4"/>
    <p:sldId id="281" r:id="rId5"/>
    <p:sldId id="257" r:id="rId6"/>
    <p:sldId id="276" r:id="rId7"/>
    <p:sldId id="274" r:id="rId8"/>
    <p:sldId id="258" r:id="rId9"/>
    <p:sldId id="266" r:id="rId10"/>
    <p:sldId id="288" r:id="rId11"/>
    <p:sldId id="259" r:id="rId12"/>
    <p:sldId id="261" r:id="rId13"/>
    <p:sldId id="279" r:id="rId14"/>
    <p:sldId id="267" r:id="rId15"/>
    <p:sldId id="262" r:id="rId16"/>
    <p:sldId id="263" r:id="rId17"/>
    <p:sldId id="264" r:id="rId18"/>
    <p:sldId id="265" r:id="rId19"/>
    <p:sldId id="268" r:id="rId20"/>
    <p:sldId id="269" r:id="rId21"/>
    <p:sldId id="270" r:id="rId22"/>
    <p:sldId id="273" r:id="rId23"/>
    <p:sldId id="271" r:id="rId24"/>
    <p:sldId id="272" r:id="rId25"/>
    <p:sldId id="275" r:id="rId26"/>
    <p:sldId id="283" r:id="rId27"/>
    <p:sldId id="284" r:id="rId28"/>
    <p:sldId id="285" r:id="rId29"/>
    <p:sldId id="286" r:id="rId30"/>
    <p:sldId id="28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35" d="100"/>
          <a:sy n="135" d="100"/>
        </p:scale>
        <p:origin x="-304" y="2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8C8EDC-B9B3-2A40-9AE2-2C673F8C1C32}" type="datetimeFigureOut">
              <a:rPr lang="en-US" smtClean="0"/>
              <a:t>8/2/17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F42B6-3AC0-1941-B0B7-BEEA68D0DEAF}" type="slidenum">
              <a:rPr lang="en-US" smtClean="0"/>
              <a:t>‹#›</a:t>
            </a:fld>
            <a:endParaRPr lang="en-US"/>
          </a:p>
        </p:txBody>
      </p:sp>
    </p:spTree>
    <p:extLst>
      <p:ext uri="{BB962C8B-B14F-4D97-AF65-F5344CB8AC3E}">
        <p14:creationId xmlns:p14="http://schemas.microsoft.com/office/powerpoint/2010/main" val="8325280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The specific goals of this initiative are to standardize the use of 3 ICD-10-CM codes:</a:t>
            </a:r>
          </a:p>
          <a:p>
            <a:endParaRPr lang="en-US" dirty="0"/>
          </a:p>
          <a:p>
            <a:r>
              <a:rPr lang="en-US" dirty="0"/>
              <a:t>T14.91 for suicide attempts,</a:t>
            </a:r>
          </a:p>
          <a:p>
            <a:r>
              <a:rPr lang="en-US" dirty="0"/>
              <a:t>Z95.1 for a personal history of one or more suicide attempts, and </a:t>
            </a:r>
          </a:p>
          <a:p>
            <a:r>
              <a:rPr lang="en-US" dirty="0"/>
              <a:t>R45.851 for suicidal ideation</a:t>
            </a:r>
          </a:p>
          <a:p>
            <a:endParaRPr lang="en-US" dirty="0"/>
          </a:p>
          <a:p>
            <a:endParaRPr lang="en-US" dirty="0"/>
          </a:p>
        </p:txBody>
      </p:sp>
      <p:sp>
        <p:nvSpPr>
          <p:cNvPr id="4" name="Slide Number Placeholder 3"/>
          <p:cNvSpPr>
            <a:spLocks noGrp="1"/>
          </p:cNvSpPr>
          <p:nvPr>
            <p:ph type="sldNum" sz="quarter" idx="10"/>
          </p:nvPr>
        </p:nvSpPr>
        <p:spPr/>
        <p:txBody>
          <a:bodyPr/>
          <a:lstStyle/>
          <a:p>
            <a:fld id="{0AA4C1DB-455B-49DC-ACC3-F744DD650667}"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03275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The most important element in standardizing coding is to ensure that the T14.91 code for a suicide attempt or an interrupted attempt (interrupted by self or others) is used on one day and one day only for coding outpatient encounters, or for one hospitalization and one hospitalization only for coding inpatient admission and discharges. This is necessary to ensure that data from the electronic medical record can be used for counting suicide attempts and related behaviors.</a:t>
            </a:r>
          </a:p>
          <a:p>
            <a:endParaRPr lang="en-US" dirty="0"/>
          </a:p>
          <a:p>
            <a:r>
              <a:rPr lang="en-US" dirty="0"/>
              <a:t>Although it is not the focus of this initiative, whenever providers use the T14.91 code for a suicide attempt they should consider whether they should also use other T or X codes to document the nature of the attempt.</a:t>
            </a:r>
          </a:p>
          <a:p>
            <a:endParaRPr lang="en-US" dirty="0"/>
          </a:p>
        </p:txBody>
      </p:sp>
      <p:sp>
        <p:nvSpPr>
          <p:cNvPr id="4" name="Slide Number Placeholder 3"/>
          <p:cNvSpPr>
            <a:spLocks noGrp="1"/>
          </p:cNvSpPr>
          <p:nvPr>
            <p:ph type="sldNum" sz="quarter" idx="10"/>
          </p:nvPr>
        </p:nvSpPr>
        <p:spPr/>
        <p:txBody>
          <a:bodyPr/>
          <a:lstStyle/>
          <a:p>
            <a:fld id="{0AA4C1DB-455B-49DC-ACC3-F744DD650667}"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621772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The Z14.91 code for a personal history of one or more suicide attempts should be used to document encounters or admissions after the first one for each attempt or interrupted attempt when the event is a focus for evaluation or care. It should also be used when providers because aware that a patient has a remote history of one or more attempts. Using this code in this way is necessary to ensure that data from the electronic medical record can be used for counting unique individuals with a lifetime history of a suicide attempt.</a:t>
            </a:r>
          </a:p>
          <a:p>
            <a:endParaRPr lang="en-US" dirty="0"/>
          </a:p>
          <a:p>
            <a:r>
              <a:rPr lang="en-US" dirty="0"/>
              <a:t>The R45.851 code for suicidal ideation should be used whenever ideation, with or without a plan, the intent to die, or preparatory behavior is a focus for evaluation or treatment. It should be used in primary and specialty care whenever suicidal ideation leads to a referral to mental health or other relevant services (e.g., pain management). It should be used in mental health whenever suicidal ideation leads to the initiation, modification, or intensification of treatment. It may be used for persistent ideation that has not responded to ongoing treatment.</a:t>
            </a:r>
          </a:p>
        </p:txBody>
      </p:sp>
      <p:sp>
        <p:nvSpPr>
          <p:cNvPr id="4" name="Slide Number Placeholder 3"/>
          <p:cNvSpPr>
            <a:spLocks noGrp="1"/>
          </p:cNvSpPr>
          <p:nvPr>
            <p:ph type="sldNum" sz="quarter" idx="10"/>
          </p:nvPr>
        </p:nvSpPr>
        <p:spPr/>
        <p:txBody>
          <a:bodyPr/>
          <a:lstStyle/>
          <a:p>
            <a:fld id="{0AA4C1DB-455B-49DC-ACC3-F744DD650667}"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621772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DF401-CDD3-8046-BA97-442978D98835}" type="datetimeFigureOut">
              <a:rPr lang="en-US" smtClean="0"/>
              <a:t>8/2/17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081695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DF401-CDD3-8046-BA97-442978D98835}" type="datetimeFigureOut">
              <a:rPr lang="en-US" smtClean="0"/>
              <a:t>8/2/17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57177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DF401-CDD3-8046-BA97-442978D98835}" type="datetimeFigureOut">
              <a:rPr lang="en-US" smtClean="0"/>
              <a:t>8/2/17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3182239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DF401-CDD3-8046-BA97-442978D98835}" type="datetimeFigureOut">
              <a:rPr lang="en-US" smtClean="0"/>
              <a:t>8/2/17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125899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2DF401-CDD3-8046-BA97-442978D98835}" type="datetimeFigureOut">
              <a:rPr lang="en-US" smtClean="0"/>
              <a:t>8/2/17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29585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DF401-CDD3-8046-BA97-442978D98835}" type="datetimeFigureOut">
              <a:rPr lang="en-US" smtClean="0"/>
              <a:t>8/2/17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583006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2DF401-CDD3-8046-BA97-442978D98835}" type="datetimeFigureOut">
              <a:rPr lang="en-US" smtClean="0"/>
              <a:t>8/2/17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425607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2DF401-CDD3-8046-BA97-442978D98835}" type="datetimeFigureOut">
              <a:rPr lang="en-US" smtClean="0"/>
              <a:t>8/2/17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029283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DF401-CDD3-8046-BA97-442978D98835}" type="datetimeFigureOut">
              <a:rPr lang="en-US" smtClean="0"/>
              <a:t>8/2/17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129369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DF401-CDD3-8046-BA97-442978D98835}" type="datetimeFigureOut">
              <a:rPr lang="en-US" smtClean="0"/>
              <a:t>8/2/17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232817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DF401-CDD3-8046-BA97-442978D98835}" type="datetimeFigureOut">
              <a:rPr lang="en-US" smtClean="0"/>
              <a:t>8/2/17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174B8-B65D-7746-B2DA-F34FD0323385}" type="slidenum">
              <a:rPr lang="en-US" smtClean="0"/>
              <a:t>‹#›</a:t>
            </a:fld>
            <a:endParaRPr lang="en-US"/>
          </a:p>
        </p:txBody>
      </p:sp>
    </p:spTree>
    <p:extLst>
      <p:ext uri="{BB962C8B-B14F-4D97-AF65-F5344CB8AC3E}">
        <p14:creationId xmlns:p14="http://schemas.microsoft.com/office/powerpoint/2010/main" val="4673330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DF401-CDD3-8046-BA97-442978D98835}" type="datetimeFigureOut">
              <a:rPr lang="en-US" smtClean="0"/>
              <a:t>8/2/17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174B8-B65D-7746-B2DA-F34FD0323385}" type="slidenum">
              <a:rPr lang="en-US" smtClean="0"/>
              <a:t>‹#›</a:t>
            </a:fld>
            <a:endParaRPr lang="en-US"/>
          </a:p>
        </p:txBody>
      </p:sp>
    </p:spTree>
    <p:extLst>
      <p:ext uri="{BB962C8B-B14F-4D97-AF65-F5344CB8AC3E}">
        <p14:creationId xmlns:p14="http://schemas.microsoft.com/office/powerpoint/2010/main" val="1211143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Ira.Katz2@va.gov" TargetMode="External"/><Relationship Id="rId3" Type="http://schemas.openxmlformats.org/officeDocument/2006/relationships/hyperlink" Target="mailto:Terrence.Hubert@va.gov"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Ira.Katz2@va.gov" TargetMode="External"/><Relationship Id="rId3" Type="http://schemas.openxmlformats.org/officeDocument/2006/relationships/hyperlink" Target="mailto:Terrence.Hubert@va.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Screening and Evaluation of the Risk for Suicide</a:t>
            </a:r>
            <a:endParaRPr lang="en-US" dirty="0"/>
          </a:p>
        </p:txBody>
      </p:sp>
      <p:sp>
        <p:nvSpPr>
          <p:cNvPr id="3" name="Subtitle 2"/>
          <p:cNvSpPr>
            <a:spLocks noGrp="1"/>
          </p:cNvSpPr>
          <p:nvPr>
            <p:ph type="subTitle" idx="1"/>
          </p:nvPr>
        </p:nvSpPr>
        <p:spPr/>
        <p:txBody>
          <a:bodyPr>
            <a:normAutofit/>
          </a:bodyPr>
          <a:lstStyle/>
          <a:p>
            <a:r>
              <a:rPr lang="en-US" dirty="0" smtClean="0"/>
              <a:t>Review </a:t>
            </a:r>
            <a:r>
              <a:rPr lang="en-US" smtClean="0"/>
              <a:t>of Recommendations</a:t>
            </a:r>
            <a:r>
              <a:rPr lang="en-US" smtClean="0"/>
              <a:t> </a:t>
            </a:r>
            <a:r>
              <a:rPr lang="en-US" dirty="0" smtClean="0"/>
              <a:t>from the Risk Identification and Safety Planning </a:t>
            </a:r>
            <a:r>
              <a:rPr lang="en-US" smtClean="0"/>
              <a:t>Work </a:t>
            </a:r>
            <a:r>
              <a:rPr lang="en-US" smtClean="0"/>
              <a:t>Stream</a:t>
            </a:r>
          </a:p>
          <a:p>
            <a:endParaRPr lang="en-US" dirty="0" smtClean="0"/>
          </a:p>
          <a:p>
            <a:endParaRPr lang="en-US" dirty="0"/>
          </a:p>
          <a:p>
            <a:endParaRPr lang="en-US" dirty="0"/>
          </a:p>
        </p:txBody>
      </p:sp>
    </p:spTree>
    <p:extLst>
      <p:ext uri="{BB962C8B-B14F-4D97-AF65-F5344CB8AC3E}">
        <p14:creationId xmlns:p14="http://schemas.microsoft.com/office/powerpoint/2010/main" val="312557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a:t>The evidence-base does not support  selecting any one specific measure over others</a:t>
            </a:r>
            <a:r>
              <a:rPr lang="en-US" dirty="0" smtClean="0"/>
              <a:t>.</a:t>
            </a:r>
            <a:endParaRPr lang="en-US" dirty="0"/>
          </a:p>
          <a:p>
            <a:r>
              <a:rPr lang="en-US" dirty="0"/>
              <a:t>Given a number of validated and promising instruments, the work stream group’s recommendation is to allow VISNs, facilities, and services to choose measures from a limited menu and to establish a learning system that would determine which measures are most effective</a:t>
            </a:r>
            <a:r>
              <a:rPr lang="en-US" dirty="0" smtClean="0"/>
              <a:t>.</a:t>
            </a:r>
          </a:p>
          <a:p>
            <a:pPr lvl="1"/>
            <a:r>
              <a:rPr lang="en-US" dirty="0" smtClean="0"/>
              <a:t>False positives would be assessed with reference to subsequent components of the evaluation</a:t>
            </a:r>
          </a:p>
          <a:p>
            <a:pPr lvl="1"/>
            <a:r>
              <a:rPr lang="en-US" smtClean="0"/>
              <a:t>False negatives </a:t>
            </a:r>
            <a:r>
              <a:rPr lang="en-US" dirty="0" smtClean="0"/>
              <a:t>would be assessed with reference to the incidence of suicide-related behaviors</a:t>
            </a:r>
            <a:endParaRPr lang="en-US" dirty="0"/>
          </a:p>
          <a:p>
            <a:endParaRPr lang="en-US" dirty="0"/>
          </a:p>
        </p:txBody>
      </p:sp>
    </p:spTree>
    <p:extLst>
      <p:ext uri="{BB962C8B-B14F-4D97-AF65-F5344CB8AC3E}">
        <p14:creationId xmlns:p14="http://schemas.microsoft.com/office/powerpoint/2010/main" val="58256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Candidates for Screening Measures</a:t>
            </a:r>
            <a:endParaRPr lang="en-US" dirty="0"/>
          </a:p>
        </p:txBody>
      </p:sp>
      <p:sp>
        <p:nvSpPr>
          <p:cNvPr id="3" name="Content Placeholder 2"/>
          <p:cNvSpPr>
            <a:spLocks noGrp="1"/>
          </p:cNvSpPr>
          <p:nvPr>
            <p:ph idx="1"/>
          </p:nvPr>
        </p:nvSpPr>
        <p:spPr/>
        <p:txBody>
          <a:bodyPr>
            <a:normAutofit/>
          </a:bodyPr>
          <a:lstStyle/>
          <a:p>
            <a:r>
              <a:rPr lang="en-US" dirty="0" smtClean="0"/>
              <a:t>Patient Safety Screener from ED-SAFE</a:t>
            </a:r>
          </a:p>
          <a:p>
            <a:pPr lvl="1"/>
            <a:r>
              <a:rPr lang="en-US" dirty="0" smtClean="0"/>
              <a:t>PSS or PSS-3</a:t>
            </a:r>
          </a:p>
          <a:p>
            <a:r>
              <a:rPr lang="en-US" dirty="0" smtClean="0"/>
              <a:t>PHQ-based measures</a:t>
            </a:r>
          </a:p>
          <a:p>
            <a:pPr marL="742950" lvl="2" indent="-342900"/>
            <a:r>
              <a:rPr lang="en-US" dirty="0" smtClean="0"/>
              <a:t>PHQ-9 or PHQ-2 +item 9 or PHQ-9 item 9 </a:t>
            </a:r>
          </a:p>
          <a:p>
            <a:r>
              <a:rPr lang="en-US" dirty="0" smtClean="0"/>
              <a:t>P4 </a:t>
            </a:r>
            <a:r>
              <a:rPr lang="en-US" dirty="0" err="1" smtClean="0"/>
              <a:t>Suicidality</a:t>
            </a:r>
            <a:r>
              <a:rPr lang="en-US" dirty="0" smtClean="0"/>
              <a:t> Screener</a:t>
            </a:r>
          </a:p>
          <a:p>
            <a:r>
              <a:rPr lang="en-US" dirty="0" smtClean="0"/>
              <a:t>VA Pocket Card</a:t>
            </a:r>
          </a:p>
        </p:txBody>
      </p:sp>
    </p:spTree>
    <p:extLst>
      <p:ext uri="{BB962C8B-B14F-4D97-AF65-F5344CB8AC3E}">
        <p14:creationId xmlns:p14="http://schemas.microsoft.com/office/powerpoint/2010/main" val="1974543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Candidates for Follow-up Measures and Evaluations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Second-step screens</a:t>
            </a:r>
          </a:p>
          <a:p>
            <a:pPr lvl="1"/>
            <a:r>
              <a:rPr lang="en-US" dirty="0" smtClean="0"/>
              <a:t>PSS secondary screener from ED-SAFE</a:t>
            </a:r>
          </a:p>
          <a:p>
            <a:pPr lvl="1"/>
            <a:r>
              <a:rPr lang="en-US" dirty="0" smtClean="0"/>
              <a:t>P4 clarifying questions</a:t>
            </a:r>
          </a:p>
          <a:p>
            <a:pPr lvl="1"/>
            <a:r>
              <a:rPr lang="en-US" dirty="0" smtClean="0"/>
              <a:t>Columbia Suicide Severity Rating Scale</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7120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Evaluations</a:t>
            </a:r>
          </a:p>
        </p:txBody>
      </p:sp>
      <p:sp>
        <p:nvSpPr>
          <p:cNvPr id="3" name="Content Placeholder 2"/>
          <p:cNvSpPr>
            <a:spLocks noGrp="1"/>
          </p:cNvSpPr>
          <p:nvPr>
            <p:ph idx="1"/>
          </p:nvPr>
        </p:nvSpPr>
        <p:spPr/>
        <p:txBody>
          <a:bodyPr>
            <a:normAutofit fontScale="85000" lnSpcReduction="10000"/>
          </a:bodyPr>
          <a:lstStyle/>
          <a:p>
            <a:r>
              <a:rPr lang="en-US" dirty="0" smtClean="0"/>
              <a:t>Although there is variability between approaches in the questions that should be asked, there is consensus about the domains that should be considered in decision-making about people at risk</a:t>
            </a:r>
          </a:p>
          <a:p>
            <a:r>
              <a:rPr lang="en-US" dirty="0" smtClean="0"/>
              <a:t>Relevant instruments include </a:t>
            </a:r>
            <a:endParaRPr lang="en-US" dirty="0"/>
          </a:p>
          <a:p>
            <a:pPr lvl="1"/>
            <a:r>
              <a:rPr lang="en-US" dirty="0"/>
              <a:t>SAFE-T</a:t>
            </a:r>
          </a:p>
          <a:p>
            <a:pPr lvl="1"/>
            <a:r>
              <a:rPr lang="en-US" dirty="0"/>
              <a:t>SPRC Decision Support Tool</a:t>
            </a:r>
          </a:p>
          <a:p>
            <a:pPr lvl="1"/>
            <a:r>
              <a:rPr lang="en-US" dirty="0"/>
              <a:t>VA San Diego template</a:t>
            </a:r>
          </a:p>
          <a:p>
            <a:pPr lvl="1"/>
            <a:r>
              <a:rPr lang="en-US" dirty="0" smtClean="0"/>
              <a:t>(Columbia </a:t>
            </a:r>
            <a:r>
              <a:rPr lang="en-US" dirty="0"/>
              <a:t>Scale Risk Assessment </a:t>
            </a:r>
            <a:r>
              <a:rPr lang="en-US" dirty="0" smtClean="0"/>
              <a:t>Page)</a:t>
            </a:r>
          </a:p>
          <a:p>
            <a:r>
              <a:rPr lang="en-US" dirty="0" smtClean="0"/>
              <a:t>It may be useful to develop a single consensus-based checklist</a:t>
            </a:r>
          </a:p>
          <a:p>
            <a:endParaRPr lang="en-US" dirty="0"/>
          </a:p>
        </p:txBody>
      </p:sp>
    </p:spTree>
    <p:extLst>
      <p:ext uri="{BB962C8B-B14F-4D97-AF65-F5344CB8AC3E}">
        <p14:creationId xmlns:p14="http://schemas.microsoft.com/office/powerpoint/2010/main" val="360427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Contexts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24410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Contexts for Targeted Screening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Emergency departments/Urgent care centers</a:t>
            </a:r>
          </a:p>
          <a:p>
            <a:r>
              <a:rPr lang="en-US" dirty="0" smtClean="0"/>
              <a:t>Outpatient care</a:t>
            </a:r>
          </a:p>
          <a:p>
            <a:pPr lvl="1"/>
            <a:r>
              <a:rPr lang="en-US" dirty="0" smtClean="0"/>
              <a:t>Primary care</a:t>
            </a:r>
          </a:p>
          <a:p>
            <a:pPr lvl="1"/>
            <a:r>
              <a:rPr lang="en-US" dirty="0" smtClean="0"/>
              <a:t>Specialty care services</a:t>
            </a:r>
          </a:p>
          <a:p>
            <a:pPr lvl="1"/>
            <a:r>
              <a:rPr lang="en-US" dirty="0" smtClean="0"/>
              <a:t>Mental health services</a:t>
            </a:r>
          </a:p>
          <a:p>
            <a:r>
              <a:rPr lang="en-US" dirty="0" smtClean="0"/>
              <a:t>Inpatient services</a:t>
            </a:r>
          </a:p>
          <a:p>
            <a:pPr lvl="1"/>
            <a:r>
              <a:rPr lang="en-US" dirty="0" smtClean="0"/>
              <a:t>Medical-surgical</a:t>
            </a:r>
          </a:p>
          <a:p>
            <a:pPr lvl="1"/>
            <a:r>
              <a:rPr lang="en-US" dirty="0" smtClean="0"/>
              <a:t>Rehabilitation</a:t>
            </a:r>
          </a:p>
          <a:p>
            <a:pPr lvl="1"/>
            <a:r>
              <a:rPr lang="en-US" dirty="0" smtClean="0"/>
              <a:t>Mental health</a:t>
            </a:r>
          </a:p>
          <a:p>
            <a:r>
              <a:rPr lang="en-US" dirty="0" smtClean="0"/>
              <a:t>Community Living Centers and Residential Care</a:t>
            </a:r>
          </a:p>
          <a:p>
            <a:r>
              <a:rPr lang="en-US" dirty="0" smtClean="0"/>
              <a:t>Prescription of medications with black-box warning for the risk of suicide</a:t>
            </a:r>
            <a:endParaRPr lang="en-US" dirty="0"/>
          </a:p>
        </p:txBody>
      </p:sp>
    </p:spTree>
    <p:extLst>
      <p:ext uri="{BB962C8B-B14F-4D97-AF65-F5344CB8AC3E}">
        <p14:creationId xmlns:p14="http://schemas.microsoft.com/office/powerpoint/2010/main" val="2292845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Departments and Urgent Care Centers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Recommend inclusion of question(s) about the risk of suicide in universal triage screening</a:t>
            </a:r>
          </a:p>
          <a:p>
            <a:pPr lvl="1"/>
            <a:r>
              <a:rPr lang="en-US" dirty="0" smtClean="0"/>
              <a:t>Noted in EM directive</a:t>
            </a:r>
          </a:p>
          <a:p>
            <a:pPr lvl="1"/>
            <a:r>
              <a:rPr lang="en-US" dirty="0" smtClean="0"/>
              <a:t>Nearly universal at present in VA EDs/UCCs</a:t>
            </a:r>
          </a:p>
          <a:p>
            <a:pPr lvl="1"/>
            <a:r>
              <a:rPr lang="en-US" dirty="0" smtClean="0"/>
              <a:t>To be embedded in a universal nurse triage template</a:t>
            </a:r>
          </a:p>
          <a:p>
            <a:r>
              <a:rPr lang="en-US" dirty="0" smtClean="0"/>
              <a:t>Recommend that all EDs/UCCs perform universal screening at triage with limited questions</a:t>
            </a:r>
          </a:p>
          <a:p>
            <a:pPr lvl="1"/>
            <a:r>
              <a:rPr lang="en-US" dirty="0"/>
              <a:t>Recognition that screening may not be accomplished in patients who require immediate care </a:t>
            </a:r>
          </a:p>
          <a:p>
            <a:pPr lvl="1"/>
            <a:r>
              <a:rPr lang="en-US" dirty="0"/>
              <a:t>Review to ensure that screening </a:t>
            </a:r>
            <a:r>
              <a:rPr lang="en-US" dirty="0" smtClean="0"/>
              <a:t>is </a:t>
            </a:r>
            <a:r>
              <a:rPr lang="en-US" dirty="0"/>
              <a:t>completed before </a:t>
            </a:r>
            <a:r>
              <a:rPr lang="en-US" dirty="0" smtClean="0"/>
              <a:t>discharge</a:t>
            </a:r>
          </a:p>
          <a:p>
            <a:pPr lvl="1"/>
            <a:r>
              <a:rPr lang="en-US" dirty="0" smtClean="0"/>
              <a:t>Follow-up for positive screens must be conducted before discharge</a:t>
            </a:r>
          </a:p>
          <a:p>
            <a:endParaRPr lang="en-US" dirty="0" smtClean="0"/>
          </a:p>
        </p:txBody>
      </p:sp>
    </p:spTree>
    <p:extLst>
      <p:ext uri="{BB962C8B-B14F-4D97-AF65-F5344CB8AC3E}">
        <p14:creationId xmlns:p14="http://schemas.microsoft.com/office/powerpoint/2010/main" val="4243846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Care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Required for patients with positive findings from mandated mental health screening assessments</a:t>
            </a:r>
          </a:p>
          <a:p>
            <a:r>
              <a:rPr lang="en-US" dirty="0" smtClean="0"/>
              <a:t>Recommended for patients</a:t>
            </a:r>
          </a:p>
          <a:p>
            <a:pPr lvl="1"/>
            <a:r>
              <a:rPr lang="en-US" dirty="0" smtClean="0"/>
              <a:t>Exhibiting warning signs for suicide</a:t>
            </a:r>
          </a:p>
          <a:p>
            <a:pPr lvl="1"/>
            <a:r>
              <a:rPr lang="en-US" dirty="0" smtClean="0"/>
              <a:t>With other possible precipitating factors. </a:t>
            </a:r>
          </a:p>
          <a:p>
            <a:pPr lvl="2"/>
            <a:r>
              <a:rPr lang="en-US" dirty="0" smtClean="0"/>
              <a:t>Experiencing worsening in the severity of medical conditions, mental disorders, or functioning</a:t>
            </a:r>
          </a:p>
          <a:p>
            <a:pPr lvl="2"/>
            <a:r>
              <a:rPr lang="en-US" dirty="0" smtClean="0"/>
              <a:t>Reporting stressful life events</a:t>
            </a:r>
          </a:p>
          <a:p>
            <a:pPr lvl="2"/>
            <a:r>
              <a:rPr lang="en-US" dirty="0" smtClean="0"/>
              <a:t>In these contexts, prescreening questions like “how are you coping?” may be useful in helping to decide when to screen for depression and suicide. They may also establish the context for asking the screening questions.</a:t>
            </a:r>
          </a:p>
          <a:p>
            <a:pPr lvl="2"/>
            <a:r>
              <a:rPr lang="en-US" dirty="0" smtClean="0"/>
              <a:t>These are recommendations rather than requirements, in part, because it may not be realistic to use clinical records to measure adherence</a:t>
            </a:r>
          </a:p>
          <a:p>
            <a:pPr lvl="2"/>
            <a:endParaRPr lang="en-US" dirty="0"/>
          </a:p>
        </p:txBody>
      </p:sp>
    </p:spTree>
    <p:extLst>
      <p:ext uri="{BB962C8B-B14F-4D97-AF65-F5344CB8AC3E}">
        <p14:creationId xmlns:p14="http://schemas.microsoft.com/office/powerpoint/2010/main" val="4094200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Outpatient Mental Health Services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Required as part of the initial evaluation</a:t>
            </a:r>
          </a:p>
          <a:p>
            <a:r>
              <a:rPr lang="en-US" dirty="0" smtClean="0"/>
              <a:t>Required within one week of discharge from</a:t>
            </a:r>
          </a:p>
          <a:p>
            <a:pPr lvl="1"/>
            <a:r>
              <a:rPr lang="en-US" dirty="0" smtClean="0"/>
              <a:t>Inpatient mental health services</a:t>
            </a:r>
          </a:p>
          <a:p>
            <a:pPr lvl="1"/>
            <a:r>
              <a:rPr lang="en-US" dirty="0" smtClean="0"/>
              <a:t>Residential rehabilitation and treatment programs</a:t>
            </a:r>
          </a:p>
          <a:p>
            <a:r>
              <a:rPr lang="en-US" dirty="0" smtClean="0"/>
              <a:t>Recommended for patients</a:t>
            </a:r>
          </a:p>
          <a:p>
            <a:pPr lvl="1"/>
            <a:r>
              <a:rPr lang="en-US" dirty="0"/>
              <a:t>Exhibiting warning signs for suicide</a:t>
            </a:r>
          </a:p>
          <a:p>
            <a:pPr lvl="1"/>
            <a:r>
              <a:rPr lang="en-US" dirty="0"/>
              <a:t>Reporting stressful life events</a:t>
            </a:r>
          </a:p>
          <a:p>
            <a:pPr lvl="1"/>
            <a:r>
              <a:rPr lang="en-US" dirty="0"/>
              <a:t>Experiencing worsening in the severity of medical conditions, mental disorders, or </a:t>
            </a:r>
            <a:r>
              <a:rPr lang="en-US" dirty="0" smtClean="0"/>
              <a:t>functioning</a:t>
            </a:r>
          </a:p>
          <a:p>
            <a:r>
              <a:rPr lang="en-US" dirty="0" smtClean="0"/>
              <a:t>The basic strategy will have to be enhanced with guidance for ongoing monitoring of risks for patients </a:t>
            </a:r>
          </a:p>
          <a:p>
            <a:pPr lvl="1"/>
            <a:r>
              <a:rPr lang="en-US" dirty="0" smtClean="0"/>
              <a:t>who have survived suicide attempts</a:t>
            </a:r>
          </a:p>
          <a:p>
            <a:pPr lvl="1"/>
            <a:r>
              <a:rPr lang="en-US" dirty="0" smtClean="0"/>
              <a:t>with persistent suicidal ideation</a:t>
            </a:r>
          </a:p>
          <a:p>
            <a:endParaRPr lang="en-US" dirty="0" smtClean="0"/>
          </a:p>
          <a:p>
            <a:endParaRPr lang="en-US" dirty="0"/>
          </a:p>
        </p:txBody>
      </p:sp>
    </p:spTree>
    <p:extLst>
      <p:ext uri="{BB962C8B-B14F-4D97-AF65-F5344CB8AC3E}">
        <p14:creationId xmlns:p14="http://schemas.microsoft.com/office/powerpoint/2010/main" val="2231293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Specialty Care Services</a:t>
            </a:r>
            <a:endParaRPr lang="en-US" dirty="0"/>
          </a:p>
        </p:txBody>
      </p:sp>
      <p:sp>
        <p:nvSpPr>
          <p:cNvPr id="3" name="Content Placeholder 2"/>
          <p:cNvSpPr>
            <a:spLocks noGrp="1"/>
          </p:cNvSpPr>
          <p:nvPr>
            <p:ph idx="1"/>
          </p:nvPr>
        </p:nvSpPr>
        <p:spPr/>
        <p:txBody>
          <a:bodyPr/>
          <a:lstStyle/>
          <a:p>
            <a:r>
              <a:rPr lang="en-US" dirty="0" smtClean="0"/>
              <a:t>Initial evaluations for</a:t>
            </a:r>
          </a:p>
          <a:p>
            <a:pPr lvl="1"/>
            <a:r>
              <a:rPr lang="en-US" dirty="0" smtClean="0"/>
              <a:t>Pain clinics</a:t>
            </a:r>
          </a:p>
          <a:p>
            <a:pPr lvl="1"/>
            <a:r>
              <a:rPr lang="en-US" dirty="0" smtClean="0"/>
              <a:t>Sleep disorder programs</a:t>
            </a:r>
          </a:p>
          <a:p>
            <a:r>
              <a:rPr lang="en-US" dirty="0" smtClean="0"/>
              <a:t>Other requirements/recommendations are similar to those for primary care</a:t>
            </a:r>
          </a:p>
          <a:p>
            <a:pPr marL="0" indent="0">
              <a:buNone/>
            </a:pPr>
            <a:endParaRPr lang="en-US" dirty="0" smtClean="0"/>
          </a:p>
          <a:p>
            <a:endParaRPr lang="en-US" dirty="0"/>
          </a:p>
        </p:txBody>
      </p:sp>
    </p:spTree>
    <p:extLst>
      <p:ext uri="{BB962C8B-B14F-4D97-AF65-F5344CB8AC3E}">
        <p14:creationId xmlns:p14="http://schemas.microsoft.com/office/powerpoint/2010/main" val="2280075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 Stream Group</a:t>
            </a:r>
            <a:br>
              <a:rPr lang="en-US" dirty="0" smtClean="0"/>
            </a:br>
            <a:r>
              <a:rPr lang="en-US" sz="1800" dirty="0" smtClean="0"/>
              <a:t>Including Project Management</a:t>
            </a:r>
            <a:endParaRPr lang="en-US" sz="1800" dirty="0"/>
          </a:p>
        </p:txBody>
      </p:sp>
      <p:sp>
        <p:nvSpPr>
          <p:cNvPr id="3" name="Content Placeholder 2"/>
          <p:cNvSpPr>
            <a:spLocks noGrp="1"/>
          </p:cNvSpPr>
          <p:nvPr>
            <p:ph idx="1"/>
          </p:nvPr>
        </p:nvSpPr>
        <p:spPr/>
        <p:txBody>
          <a:bodyPr>
            <a:normAutofit fontScale="40000" lnSpcReduction="20000"/>
          </a:bodyPr>
          <a:lstStyle/>
          <a:p>
            <a:r>
              <a:rPr lang="en-US" dirty="0"/>
              <a:t>Eva-Marie </a:t>
            </a:r>
            <a:r>
              <a:rPr lang="en-US" dirty="0" smtClean="0"/>
              <a:t>Austin</a:t>
            </a:r>
          </a:p>
          <a:p>
            <a:r>
              <a:rPr lang="en-US" dirty="0" smtClean="0"/>
              <a:t>Catherine Barry</a:t>
            </a:r>
            <a:endParaRPr lang="en-US" b="1" dirty="0" smtClean="0"/>
          </a:p>
          <a:p>
            <a:r>
              <a:rPr lang="en-US" dirty="0" smtClean="0"/>
              <a:t>Lisa Brenner</a:t>
            </a:r>
          </a:p>
          <a:p>
            <a:r>
              <a:rPr lang="en-US" dirty="0" smtClean="0"/>
              <a:t>Stephanie </a:t>
            </a:r>
            <a:r>
              <a:rPr lang="en-US" dirty="0"/>
              <a:t>Gamble</a:t>
            </a:r>
          </a:p>
          <a:p>
            <a:r>
              <a:rPr lang="en-US" dirty="0"/>
              <a:t>Rani </a:t>
            </a:r>
            <a:r>
              <a:rPr lang="en-US" dirty="0" smtClean="0"/>
              <a:t>Hoff</a:t>
            </a:r>
          </a:p>
          <a:p>
            <a:r>
              <a:rPr lang="en-US" dirty="0"/>
              <a:t>Terrence </a:t>
            </a:r>
            <a:r>
              <a:rPr lang="en-US" dirty="0" smtClean="0"/>
              <a:t>Hubert</a:t>
            </a:r>
          </a:p>
          <a:p>
            <a:r>
              <a:rPr lang="en-US" dirty="0"/>
              <a:t>Gregory </a:t>
            </a:r>
            <a:r>
              <a:rPr lang="en-US" dirty="0" smtClean="0"/>
              <a:t>Hughes</a:t>
            </a:r>
          </a:p>
          <a:p>
            <a:r>
              <a:rPr lang="en-US" dirty="0" smtClean="0"/>
              <a:t>Ira Katz</a:t>
            </a:r>
          </a:p>
          <a:p>
            <a:r>
              <a:rPr lang="en-US" dirty="0"/>
              <a:t>Chad </a:t>
            </a:r>
            <a:r>
              <a:rPr lang="en-US" dirty="0" smtClean="0"/>
              <a:t>Kessler</a:t>
            </a:r>
          </a:p>
          <a:p>
            <a:r>
              <a:rPr lang="en-US" dirty="0"/>
              <a:t>Anne </a:t>
            </a:r>
            <a:r>
              <a:rPr lang="en-US" dirty="0" err="1"/>
              <a:t>Kirchgasser</a:t>
            </a:r>
            <a:endParaRPr lang="en-US" dirty="0"/>
          </a:p>
          <a:p>
            <a:r>
              <a:rPr lang="en-US" dirty="0"/>
              <a:t>Frederick </a:t>
            </a:r>
            <a:r>
              <a:rPr lang="en-US" dirty="0" err="1"/>
              <a:t>Macrae</a:t>
            </a:r>
            <a:endParaRPr lang="en-US" dirty="0"/>
          </a:p>
          <a:p>
            <a:r>
              <a:rPr lang="en-US" dirty="0"/>
              <a:t>Bridget </a:t>
            </a:r>
            <a:r>
              <a:rPr lang="en-US" dirty="0" err="1" smtClean="0"/>
              <a:t>Matarazzo</a:t>
            </a:r>
            <a:endParaRPr lang="en-US" dirty="0" smtClean="0"/>
          </a:p>
          <a:p>
            <a:r>
              <a:rPr lang="en-US" dirty="0" smtClean="0"/>
              <a:t>Megan McCarthy</a:t>
            </a:r>
          </a:p>
          <a:p>
            <a:r>
              <a:rPr lang="en-US" dirty="0" smtClean="0"/>
              <a:t>Julie Morgan</a:t>
            </a:r>
          </a:p>
          <a:p>
            <a:r>
              <a:rPr lang="en-US" dirty="0"/>
              <a:t>Donald </a:t>
            </a:r>
            <a:r>
              <a:rPr lang="en-US" dirty="0" smtClean="0"/>
              <a:t>Myrick</a:t>
            </a:r>
            <a:endParaRPr lang="en-US" dirty="0"/>
          </a:p>
          <a:p>
            <a:r>
              <a:rPr lang="en-US" dirty="0"/>
              <a:t>Andrew </a:t>
            </a:r>
            <a:r>
              <a:rPr lang="en-US" dirty="0" err="1" smtClean="0"/>
              <a:t>Pomerantz</a:t>
            </a:r>
            <a:endParaRPr lang="en-US" dirty="0" smtClean="0"/>
          </a:p>
          <a:p>
            <a:r>
              <a:rPr lang="en-US" dirty="0"/>
              <a:t>Edward </a:t>
            </a:r>
            <a:r>
              <a:rPr lang="en-US" dirty="0" smtClean="0"/>
              <a:t>Post</a:t>
            </a:r>
            <a:endParaRPr lang="en-US" dirty="0"/>
          </a:p>
          <a:p>
            <a:r>
              <a:rPr lang="en-US" dirty="0" smtClean="0"/>
              <a:t>Sandra </a:t>
            </a:r>
            <a:r>
              <a:rPr lang="en-US" dirty="0" err="1" smtClean="0"/>
              <a:t>Resnick</a:t>
            </a:r>
            <a:endParaRPr lang="en-US" dirty="0"/>
          </a:p>
          <a:p>
            <a:r>
              <a:rPr lang="en-US" dirty="0" smtClean="0"/>
              <a:t>Catherine </a:t>
            </a:r>
            <a:r>
              <a:rPr lang="en-US" dirty="0" err="1" smtClean="0"/>
              <a:t>Rotolo</a:t>
            </a:r>
            <a:endParaRPr lang="en-US" dirty="0" smtClean="0"/>
          </a:p>
          <a:p>
            <a:endParaRPr lang="en-US" dirty="0" smtClean="0"/>
          </a:p>
          <a:p>
            <a:r>
              <a:rPr lang="en-US" dirty="0" smtClean="0"/>
              <a:t>Input from Geriatrics, Rehabilitation, Pain Management, and Sleep Medicine</a:t>
            </a:r>
            <a:endParaRPr lang="en-US" dirty="0"/>
          </a:p>
        </p:txBody>
      </p:sp>
    </p:spTree>
    <p:extLst>
      <p:ext uri="{BB962C8B-B14F-4D97-AF65-F5344CB8AC3E}">
        <p14:creationId xmlns:p14="http://schemas.microsoft.com/office/powerpoint/2010/main" val="361536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Inpatient Medical/Surgical/Rehabilitation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For patients with overdoses or injuries</a:t>
            </a:r>
          </a:p>
          <a:p>
            <a:pPr lvl="1"/>
            <a:r>
              <a:rPr lang="en-US" dirty="0"/>
              <a:t>At admission</a:t>
            </a:r>
          </a:p>
          <a:p>
            <a:pPr lvl="2"/>
            <a:r>
              <a:rPr lang="en-US" dirty="0"/>
              <a:t>Unless evaluations were conducted prior to admission</a:t>
            </a:r>
          </a:p>
          <a:p>
            <a:pPr lvl="1"/>
            <a:r>
              <a:rPr lang="en-US" dirty="0"/>
              <a:t>Before </a:t>
            </a:r>
            <a:r>
              <a:rPr lang="en-US" dirty="0" smtClean="0"/>
              <a:t>discharge</a:t>
            </a:r>
          </a:p>
          <a:p>
            <a:r>
              <a:rPr lang="en-US" dirty="0"/>
              <a:t>W</a:t>
            </a:r>
            <a:r>
              <a:rPr lang="en-US" dirty="0" smtClean="0"/>
              <a:t>henever it is determined the conditions that led to admission are likely to lead to</a:t>
            </a:r>
          </a:p>
          <a:p>
            <a:pPr lvl="1"/>
            <a:r>
              <a:rPr lang="en-US" dirty="0" smtClean="0"/>
              <a:t>Increased symptoms after discharge</a:t>
            </a:r>
          </a:p>
          <a:p>
            <a:pPr lvl="1"/>
            <a:r>
              <a:rPr lang="en-US" dirty="0" smtClean="0"/>
              <a:t>Impairments in functioning after discharge</a:t>
            </a:r>
          </a:p>
          <a:p>
            <a:pPr lvl="1"/>
            <a:r>
              <a:rPr lang="en-US" dirty="0" smtClean="0"/>
              <a:t>Negative updates in the patient’s prognosis</a:t>
            </a:r>
          </a:p>
          <a:p>
            <a:pPr lvl="1"/>
            <a:endParaRPr lang="en-US" dirty="0" smtClean="0"/>
          </a:p>
          <a:p>
            <a:endParaRPr lang="en-US" dirty="0" smtClean="0"/>
          </a:p>
          <a:p>
            <a:pPr lvl="1"/>
            <a:endParaRPr lang="en-US" dirty="0"/>
          </a:p>
        </p:txBody>
      </p:sp>
    </p:spTree>
    <p:extLst>
      <p:ext uri="{BB962C8B-B14F-4D97-AF65-F5344CB8AC3E}">
        <p14:creationId xmlns:p14="http://schemas.microsoft.com/office/powerpoint/2010/main" val="1086408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Inpatient Mental Health Services</a:t>
            </a:r>
            <a:endParaRPr lang="en-US" dirty="0"/>
          </a:p>
        </p:txBody>
      </p:sp>
      <p:sp>
        <p:nvSpPr>
          <p:cNvPr id="3" name="Content Placeholder 2"/>
          <p:cNvSpPr>
            <a:spLocks noGrp="1"/>
          </p:cNvSpPr>
          <p:nvPr>
            <p:ph idx="1"/>
          </p:nvPr>
        </p:nvSpPr>
        <p:spPr/>
        <p:txBody>
          <a:bodyPr/>
          <a:lstStyle/>
          <a:p>
            <a:r>
              <a:rPr lang="en-US" dirty="0" smtClean="0"/>
              <a:t>At admission</a:t>
            </a:r>
          </a:p>
          <a:p>
            <a:pPr lvl="1"/>
            <a:r>
              <a:rPr lang="en-US" dirty="0" smtClean="0"/>
              <a:t>Unless evaluations were prior to admission</a:t>
            </a:r>
          </a:p>
          <a:p>
            <a:r>
              <a:rPr lang="en-US" dirty="0" smtClean="0"/>
              <a:t>Before discharge</a:t>
            </a:r>
            <a:endParaRPr lang="en-US" dirty="0"/>
          </a:p>
        </p:txBody>
      </p:sp>
    </p:spTree>
    <p:extLst>
      <p:ext uri="{BB962C8B-B14F-4D97-AF65-F5344CB8AC3E}">
        <p14:creationId xmlns:p14="http://schemas.microsoft.com/office/powerpoint/2010/main" val="2784035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CLCs and Residential Care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CLCs</a:t>
            </a:r>
          </a:p>
          <a:p>
            <a:pPr lvl="1"/>
            <a:r>
              <a:rPr lang="en-US" dirty="0" smtClean="0"/>
              <a:t>PHQ-9 is part of the CMS-required Resident Assessment Instrument</a:t>
            </a:r>
          </a:p>
          <a:p>
            <a:pPr lvl="1"/>
            <a:r>
              <a:rPr lang="en-US" dirty="0" smtClean="0"/>
              <a:t>It should be completed before discharge for all patients</a:t>
            </a:r>
          </a:p>
          <a:p>
            <a:pPr lvl="1"/>
            <a:r>
              <a:rPr lang="en-US" dirty="0" smtClean="0"/>
              <a:t>Positive responses to item 9 require further evaluation</a:t>
            </a:r>
          </a:p>
          <a:p>
            <a:pPr lvl="1"/>
            <a:r>
              <a:rPr lang="en-US" dirty="0" smtClean="0"/>
              <a:t>Responses suggesting depression require follow-up</a:t>
            </a:r>
          </a:p>
          <a:p>
            <a:r>
              <a:rPr lang="en-US" dirty="0" smtClean="0"/>
              <a:t>Residential Care</a:t>
            </a:r>
          </a:p>
          <a:p>
            <a:pPr lvl="1"/>
            <a:r>
              <a:rPr lang="en-US" dirty="0" smtClean="0"/>
              <a:t>Screening and evaluations must be part of decision-making about admission</a:t>
            </a:r>
          </a:p>
          <a:p>
            <a:pPr lvl="1"/>
            <a:r>
              <a:rPr lang="en-US" dirty="0" smtClean="0"/>
              <a:t>Other indications should be similar to those for outpatient mental health services</a:t>
            </a:r>
            <a:endParaRPr lang="en-US" dirty="0"/>
          </a:p>
        </p:txBody>
      </p:sp>
    </p:spTree>
    <p:extLst>
      <p:ext uri="{BB962C8B-B14F-4D97-AF65-F5344CB8AC3E}">
        <p14:creationId xmlns:p14="http://schemas.microsoft.com/office/powerpoint/2010/main" val="3356336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Issues for Implementation</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90334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Asking the Questions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important to recognize that, in general, patients screen positive for problems or conditions only when the want treatment</a:t>
            </a:r>
          </a:p>
          <a:p>
            <a:r>
              <a:rPr lang="en-US" dirty="0" smtClean="0"/>
              <a:t>The probability of positive responses is enhanced when patients trust their providers and when they perceive them as caring</a:t>
            </a:r>
          </a:p>
          <a:p>
            <a:r>
              <a:rPr lang="en-US" dirty="0" smtClean="0"/>
              <a:t>It is important to avoid being mechanical about screening</a:t>
            </a:r>
          </a:p>
          <a:p>
            <a:r>
              <a:rPr lang="en-US" dirty="0" smtClean="0"/>
              <a:t>Training about screening and evaluations should include guidance about</a:t>
            </a:r>
            <a:r>
              <a:rPr lang="en-US" dirty="0"/>
              <a:t> </a:t>
            </a:r>
            <a:r>
              <a:rPr lang="en-US" dirty="0" smtClean="0"/>
              <a:t>how to:</a:t>
            </a:r>
          </a:p>
          <a:p>
            <a:pPr lvl="1"/>
            <a:r>
              <a:rPr lang="en-US" dirty="0"/>
              <a:t>E</a:t>
            </a:r>
            <a:r>
              <a:rPr lang="en-US" dirty="0" smtClean="0"/>
              <a:t>stablish the context before asking questions</a:t>
            </a:r>
          </a:p>
          <a:p>
            <a:pPr lvl="1"/>
            <a:r>
              <a:rPr lang="en-US" dirty="0" smtClean="0"/>
              <a:t>Develop and maintain rapport</a:t>
            </a:r>
          </a:p>
          <a:p>
            <a:pPr lvl="1"/>
            <a:r>
              <a:rPr lang="en-US" dirty="0" smtClean="0"/>
              <a:t>Opt out of asking specific questions when there is already clinical evidence that a patient will screen positive </a:t>
            </a:r>
          </a:p>
          <a:p>
            <a:pPr lvl="1"/>
            <a:r>
              <a:rPr lang="en-US" dirty="0" smtClean="0"/>
              <a:t>How to hand-off patients from one provider to another during the course of an evaluation when it is appropriate</a:t>
            </a:r>
          </a:p>
          <a:p>
            <a:pPr lvl="1"/>
            <a:endParaRPr lang="en-US" dirty="0" smtClean="0"/>
          </a:p>
          <a:p>
            <a:endParaRPr lang="en-US" dirty="0"/>
          </a:p>
        </p:txBody>
      </p:sp>
    </p:spTree>
    <p:extLst>
      <p:ext uri="{BB962C8B-B14F-4D97-AF65-F5344CB8AC3E}">
        <p14:creationId xmlns:p14="http://schemas.microsoft.com/office/powerpoint/2010/main" val="3292327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Acting on the Answers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Discussions about decision-making about care for patients identified as being at risk for suicide in emergency departments or other settings may focus on binary choices: “up or out”, i.e., admit or send home. However, there is growing evidence for the value of a third path based on safety planning and care management (ED SAFE).</a:t>
            </a:r>
          </a:p>
          <a:p>
            <a:r>
              <a:rPr lang="en-US" dirty="0" smtClean="0"/>
              <a:t>All patients with suicidal ideation should be considered for referral for mental health services</a:t>
            </a:r>
          </a:p>
          <a:p>
            <a:pPr lvl="1"/>
            <a:r>
              <a:rPr lang="en-US" dirty="0" smtClean="0"/>
              <a:t>If they decline, the resistance should be addressed as a clinical issue in current encounter and in follow-ups</a:t>
            </a:r>
          </a:p>
          <a:p>
            <a:r>
              <a:rPr lang="en-US" dirty="0" smtClean="0"/>
              <a:t>Treatment planning for patients at risk should address </a:t>
            </a:r>
          </a:p>
          <a:p>
            <a:pPr lvl="1"/>
            <a:r>
              <a:rPr lang="en-US" dirty="0"/>
              <a:t>M</a:t>
            </a:r>
            <a:r>
              <a:rPr lang="en-US" dirty="0" smtClean="0"/>
              <a:t>odifiable risk factors identified during the course of the evaluation</a:t>
            </a:r>
          </a:p>
          <a:p>
            <a:pPr lvl="1"/>
            <a:r>
              <a:rPr lang="en-US" dirty="0" smtClean="0"/>
              <a:t>Diagnosed conditions</a:t>
            </a:r>
          </a:p>
          <a:p>
            <a:pPr lvl="1"/>
            <a:r>
              <a:rPr lang="en-US" dirty="0" smtClean="0"/>
              <a:t>Interventions directly targeting the risk of suicide</a:t>
            </a:r>
          </a:p>
          <a:p>
            <a:r>
              <a:rPr lang="en-US" dirty="0" smtClean="0"/>
              <a:t>Patients at risk for suicide, in general, should receive psychotherapy or related psychosocial interventions as well as clinical management and biomedical treatments as indicated</a:t>
            </a:r>
            <a:endParaRPr lang="en-US" dirty="0"/>
          </a:p>
        </p:txBody>
      </p:sp>
    </p:spTree>
    <p:extLst>
      <p:ext uri="{BB962C8B-B14F-4D97-AF65-F5344CB8AC3E}">
        <p14:creationId xmlns:p14="http://schemas.microsoft.com/office/powerpoint/2010/main" val="675257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ICD-10-CM Coding</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9451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9162"/>
          </a:xfrm>
        </p:spPr>
        <p:txBody>
          <a:bodyPr>
            <a:noAutofit/>
          </a:bodyPr>
          <a:lstStyle/>
          <a:p>
            <a:pPr algn="ctr"/>
            <a:r>
              <a:rPr lang="en-US" sz="4400" b="1" dirty="0" smtClean="0"/>
              <a:t>Goals</a:t>
            </a:r>
            <a:endParaRPr lang="en-US" sz="4400" b="1" dirty="0"/>
          </a:p>
        </p:txBody>
      </p:sp>
      <p:sp>
        <p:nvSpPr>
          <p:cNvPr id="3" name="Content Placeholder 2"/>
          <p:cNvSpPr>
            <a:spLocks noGrp="1"/>
          </p:cNvSpPr>
          <p:nvPr>
            <p:ph idx="1"/>
          </p:nvPr>
        </p:nvSpPr>
        <p:spPr>
          <a:xfrm>
            <a:off x="457200" y="1471517"/>
            <a:ext cx="8407400" cy="4262438"/>
          </a:xfrm>
        </p:spPr>
        <p:txBody>
          <a:bodyPr>
            <a:normAutofit/>
          </a:bodyPr>
          <a:lstStyle/>
          <a:p>
            <a:pPr marL="0" lvl="0" indent="0">
              <a:buNone/>
            </a:pPr>
            <a:r>
              <a:rPr lang="en-US" sz="3200" b="1" dirty="0" smtClean="0"/>
              <a:t>Standardize </a:t>
            </a:r>
            <a:r>
              <a:rPr lang="en-US" sz="3200" b="1" dirty="0"/>
              <a:t>the use of three ICD-10-CM codes for suicide-related behaviors and symptoms:</a:t>
            </a:r>
            <a:endParaRPr lang="en-US" sz="3200" dirty="0"/>
          </a:p>
          <a:p>
            <a:pPr lvl="1">
              <a:spcBef>
                <a:spcPts val="1800"/>
              </a:spcBef>
              <a:buFont typeface="Wingdings" panose="05000000000000000000" pitchFamily="2" charset="2"/>
              <a:buChar char="§"/>
            </a:pPr>
            <a:r>
              <a:rPr lang="en-US" sz="2800" dirty="0"/>
              <a:t>T14.91 for coding suicide attempts and interrupted attempts</a:t>
            </a:r>
          </a:p>
          <a:p>
            <a:pPr lvl="1">
              <a:spcBef>
                <a:spcPts val="1800"/>
              </a:spcBef>
              <a:buFont typeface="Wingdings" panose="05000000000000000000" pitchFamily="2" charset="2"/>
              <a:buChar char="§"/>
            </a:pPr>
            <a:r>
              <a:rPr lang="en-US" sz="2800" dirty="0" smtClean="0"/>
              <a:t>Z91.5 </a:t>
            </a:r>
            <a:r>
              <a:rPr lang="en-US" sz="2800" dirty="0"/>
              <a:t>for coding a personal history of a suicide </a:t>
            </a:r>
            <a:r>
              <a:rPr lang="en-US" sz="2800" dirty="0" smtClean="0"/>
              <a:t>attempt(s)</a:t>
            </a:r>
            <a:endParaRPr lang="en-US" sz="2800" dirty="0"/>
          </a:p>
          <a:p>
            <a:pPr lvl="1">
              <a:spcBef>
                <a:spcPts val="1800"/>
              </a:spcBef>
              <a:buFont typeface="Wingdings" panose="05000000000000000000" pitchFamily="2" charset="2"/>
              <a:buChar char="§"/>
            </a:pPr>
            <a:r>
              <a:rPr lang="en-US" sz="2800" dirty="0"/>
              <a:t>R45.851 for coding suicidal </a:t>
            </a:r>
            <a:r>
              <a:rPr lang="en-US" sz="2800" dirty="0" smtClean="0"/>
              <a:t>ideation</a:t>
            </a:r>
            <a:endParaRPr lang="en-US" sz="2800" dirty="0"/>
          </a:p>
        </p:txBody>
      </p:sp>
    </p:spTree>
    <p:extLst>
      <p:ext uri="{BB962C8B-B14F-4D97-AF65-F5344CB8AC3E}">
        <p14:creationId xmlns:p14="http://schemas.microsoft.com/office/powerpoint/2010/main" val="3186948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1862"/>
          </a:xfrm>
        </p:spPr>
        <p:txBody>
          <a:bodyPr/>
          <a:lstStyle/>
          <a:p>
            <a:pPr algn="ctr"/>
            <a:r>
              <a:rPr lang="en-US" sz="4400" dirty="0" smtClean="0"/>
              <a:t>Requirements Overview</a:t>
            </a:r>
            <a:endParaRPr lang="en-US" sz="4400" dirty="0"/>
          </a:p>
        </p:txBody>
      </p:sp>
      <p:sp>
        <p:nvSpPr>
          <p:cNvPr id="3" name="Content Placeholder 2"/>
          <p:cNvSpPr>
            <a:spLocks noGrp="1"/>
          </p:cNvSpPr>
          <p:nvPr>
            <p:ph idx="1"/>
          </p:nvPr>
        </p:nvSpPr>
        <p:spPr>
          <a:xfrm>
            <a:off x="330200" y="1447800"/>
            <a:ext cx="8356600" cy="3695700"/>
          </a:xfrm>
        </p:spPr>
        <p:txBody>
          <a:bodyPr>
            <a:normAutofit fontScale="70000" lnSpcReduction="20000"/>
          </a:bodyPr>
          <a:lstStyle/>
          <a:p>
            <a:pPr lvl="0"/>
            <a:r>
              <a:rPr lang="en-US" sz="4500" u="sng" dirty="0"/>
              <a:t>Most important</a:t>
            </a:r>
            <a:r>
              <a:rPr lang="en-US" sz="4500" dirty="0"/>
              <a:t>: Use the T14.91 code for a suicide attempt or an interrupted attempt for encounters on only one day OR on only one admission after providers become aware of the event so that data from the electronic medical record can be used to count suicide </a:t>
            </a:r>
            <a:r>
              <a:rPr lang="en-US" sz="4500" dirty="0" smtClean="0"/>
              <a:t>attempts.</a:t>
            </a:r>
            <a:endParaRPr lang="en-US" sz="4500" dirty="0"/>
          </a:p>
          <a:p>
            <a:pPr lvl="0"/>
            <a:r>
              <a:rPr lang="en-US" sz="4500" dirty="0" smtClean="0"/>
              <a:t>Consider using T or X codes when using the T14.91 code to document the event in greater detail </a:t>
            </a:r>
            <a:endParaRPr lang="en-US" sz="4500" dirty="0"/>
          </a:p>
          <a:p>
            <a:pPr lvl="1"/>
            <a:endParaRPr lang="en-US" sz="1700" dirty="0" smtClean="0"/>
          </a:p>
          <a:p>
            <a:endParaRPr lang="en-US" dirty="0"/>
          </a:p>
        </p:txBody>
      </p:sp>
    </p:spTree>
    <p:extLst>
      <p:ext uri="{BB962C8B-B14F-4D97-AF65-F5344CB8AC3E}">
        <p14:creationId xmlns:p14="http://schemas.microsoft.com/office/powerpoint/2010/main" val="2889254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1862"/>
          </a:xfrm>
        </p:spPr>
        <p:txBody>
          <a:bodyPr/>
          <a:lstStyle/>
          <a:p>
            <a:pPr algn="ctr"/>
            <a:r>
              <a:rPr lang="en-US" sz="4400" dirty="0" smtClean="0"/>
              <a:t>Requirements Overview </a:t>
            </a:r>
            <a:r>
              <a:rPr lang="en-US" sz="4400" b="0" i="1" dirty="0" smtClean="0"/>
              <a:t>(cont.)</a:t>
            </a:r>
            <a:endParaRPr lang="en-US" sz="4400" b="0" i="1" dirty="0"/>
          </a:p>
        </p:txBody>
      </p:sp>
      <p:sp>
        <p:nvSpPr>
          <p:cNvPr id="3" name="Content Placeholder 2"/>
          <p:cNvSpPr>
            <a:spLocks noGrp="1"/>
          </p:cNvSpPr>
          <p:nvPr>
            <p:ph idx="1"/>
          </p:nvPr>
        </p:nvSpPr>
        <p:spPr>
          <a:xfrm>
            <a:off x="330200" y="1231900"/>
            <a:ext cx="8356600" cy="4876800"/>
          </a:xfrm>
        </p:spPr>
        <p:txBody>
          <a:bodyPr>
            <a:normAutofit fontScale="47500" lnSpcReduction="20000"/>
          </a:bodyPr>
          <a:lstStyle/>
          <a:p>
            <a:pPr lvl="0">
              <a:spcBef>
                <a:spcPts val="1200"/>
              </a:spcBef>
            </a:pPr>
            <a:r>
              <a:rPr lang="en-US" sz="5900" dirty="0" smtClean="0"/>
              <a:t>Use </a:t>
            </a:r>
            <a:r>
              <a:rPr lang="en-US" sz="5900" dirty="0"/>
              <a:t>the </a:t>
            </a:r>
            <a:r>
              <a:rPr lang="en-US" sz="5900" dirty="0" smtClean="0"/>
              <a:t>Z91.5 </a:t>
            </a:r>
            <a:r>
              <a:rPr lang="en-US" sz="5900" dirty="0"/>
              <a:t>code for a personal history of a suicide attempt to document:</a:t>
            </a:r>
          </a:p>
          <a:p>
            <a:pPr lvl="1">
              <a:spcBef>
                <a:spcPts val="600"/>
              </a:spcBef>
            </a:pPr>
            <a:r>
              <a:rPr lang="en-US" sz="5100" dirty="0"/>
              <a:t>Encounters or admissions </a:t>
            </a:r>
            <a:r>
              <a:rPr lang="en-US" sz="5100" u="sng" dirty="0"/>
              <a:t>after the first one </a:t>
            </a:r>
            <a:r>
              <a:rPr lang="en-US" sz="5100" dirty="0"/>
              <a:t>when a suicide attempt or an interrupted attempt is a focus of care</a:t>
            </a:r>
          </a:p>
          <a:p>
            <a:pPr lvl="1">
              <a:spcBef>
                <a:spcPts val="600"/>
              </a:spcBef>
            </a:pPr>
            <a:r>
              <a:rPr lang="en-US" sz="5100" dirty="0"/>
              <a:t>A remote history of a suicide attempt in new or established patients</a:t>
            </a:r>
          </a:p>
          <a:p>
            <a:pPr lvl="0"/>
            <a:r>
              <a:rPr lang="en-US" sz="5900" dirty="0"/>
              <a:t>Use the R45.851 code to document when suicidal ideation </a:t>
            </a:r>
            <a:endParaRPr lang="en-US" sz="5900" dirty="0" smtClean="0"/>
          </a:p>
          <a:p>
            <a:pPr lvl="1">
              <a:spcBef>
                <a:spcPts val="600"/>
              </a:spcBef>
            </a:pPr>
            <a:r>
              <a:rPr lang="en-US" sz="5100" dirty="0" smtClean="0"/>
              <a:t>leads </a:t>
            </a:r>
            <a:r>
              <a:rPr lang="en-US" sz="5100" dirty="0"/>
              <a:t>to a referral or to the initiation, modification, or intensification of treatment, or </a:t>
            </a:r>
            <a:endParaRPr lang="en-US" sz="5100" dirty="0" smtClean="0"/>
          </a:p>
          <a:p>
            <a:pPr lvl="1">
              <a:spcBef>
                <a:spcPts val="600"/>
              </a:spcBef>
            </a:pPr>
            <a:r>
              <a:rPr lang="en-US" sz="5100" dirty="0" smtClean="0"/>
              <a:t>for admissions </a:t>
            </a:r>
            <a:r>
              <a:rPr lang="en-US" sz="5100" dirty="0"/>
              <a:t>when </a:t>
            </a:r>
            <a:r>
              <a:rPr lang="en-US" sz="5100" dirty="0" smtClean="0"/>
              <a:t>ideation is present</a:t>
            </a:r>
          </a:p>
          <a:p>
            <a:pPr lvl="1">
              <a:spcBef>
                <a:spcPts val="600"/>
              </a:spcBef>
            </a:pPr>
            <a:r>
              <a:rPr lang="en-US" sz="5100" dirty="0"/>
              <a:t>f</a:t>
            </a:r>
            <a:r>
              <a:rPr lang="en-US" sz="5100" dirty="0" smtClean="0"/>
              <a:t>or other encounters when the provider when the ideation is a focus of treatment</a:t>
            </a:r>
          </a:p>
          <a:p>
            <a:pPr lvl="1"/>
            <a:endParaRPr lang="en-US" sz="1700" dirty="0" smtClean="0"/>
          </a:p>
          <a:p>
            <a:endParaRPr lang="en-US" dirty="0"/>
          </a:p>
        </p:txBody>
      </p:sp>
    </p:spTree>
    <p:extLst>
      <p:ext uri="{BB962C8B-B14F-4D97-AF65-F5344CB8AC3E}">
        <p14:creationId xmlns:p14="http://schemas.microsoft.com/office/powerpoint/2010/main" val="1103265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lnSpcReduction="10000"/>
          </a:bodyPr>
          <a:lstStyle/>
          <a:p>
            <a:r>
              <a:rPr lang="en-US" dirty="0" smtClean="0"/>
              <a:t>Please </a:t>
            </a:r>
          </a:p>
          <a:p>
            <a:pPr lvl="1"/>
            <a:r>
              <a:rPr lang="en-US" dirty="0"/>
              <a:t>V</a:t>
            </a:r>
            <a:r>
              <a:rPr lang="en-US" dirty="0" smtClean="0"/>
              <a:t>iew this presentation as a request for a consultation</a:t>
            </a:r>
          </a:p>
          <a:p>
            <a:pPr lvl="1"/>
            <a:r>
              <a:rPr lang="en-US" dirty="0" smtClean="0"/>
              <a:t>Consider the recommendations as a conversation starter</a:t>
            </a:r>
          </a:p>
          <a:p>
            <a:pPr lvl="1"/>
            <a:r>
              <a:rPr lang="en-US" dirty="0"/>
              <a:t>S</a:t>
            </a:r>
            <a:r>
              <a:rPr lang="en-US" dirty="0" smtClean="0"/>
              <a:t>hare your experience and insights here and by email</a:t>
            </a:r>
          </a:p>
          <a:p>
            <a:pPr marL="457200" lvl="1" indent="0">
              <a:buNone/>
            </a:pPr>
            <a:endParaRPr lang="en-US" dirty="0" smtClean="0"/>
          </a:p>
          <a:p>
            <a:pPr lvl="2"/>
            <a:r>
              <a:rPr lang="en-US" dirty="0" smtClean="0"/>
              <a:t>To: 		</a:t>
            </a:r>
            <a:r>
              <a:rPr lang="en-US" dirty="0" smtClean="0">
                <a:hlinkClick r:id="rId2"/>
              </a:rPr>
              <a:t>Ira.Katz2@va.gov</a:t>
            </a:r>
            <a:r>
              <a:rPr lang="en-US" dirty="0" smtClean="0"/>
              <a:t>; </a:t>
            </a:r>
            <a:r>
              <a:rPr lang="en-US" dirty="0" smtClean="0">
                <a:hlinkClick r:id="rId3"/>
              </a:rPr>
              <a:t>Terrence.Hubert@va.gov</a:t>
            </a:r>
            <a:endParaRPr lang="en-US" dirty="0" smtClean="0"/>
          </a:p>
          <a:p>
            <a:pPr lvl="2"/>
            <a:r>
              <a:rPr lang="en-US" dirty="0" err="1" smtClean="0"/>
              <a:t>Subj</a:t>
            </a:r>
            <a:r>
              <a:rPr lang="en-US" dirty="0" smtClean="0"/>
              <a:t>:		Input on screening</a:t>
            </a:r>
            <a:endParaRPr lang="en-US" dirty="0"/>
          </a:p>
        </p:txBody>
      </p:sp>
    </p:spTree>
    <p:extLst>
      <p:ext uri="{BB962C8B-B14F-4D97-AF65-F5344CB8AC3E}">
        <p14:creationId xmlns:p14="http://schemas.microsoft.com/office/powerpoint/2010/main" val="460159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Please contribute to this process by sharing your insights and experiences</a:t>
            </a:r>
            <a:endParaRPr lang="en-US" dirty="0"/>
          </a:p>
        </p:txBody>
      </p:sp>
      <p:sp>
        <p:nvSpPr>
          <p:cNvPr id="3" name="Subtitle 2"/>
          <p:cNvSpPr>
            <a:spLocks noGrp="1"/>
          </p:cNvSpPr>
          <p:nvPr>
            <p:ph type="subTitle" idx="1"/>
          </p:nvPr>
        </p:nvSpPr>
        <p:spPr/>
        <p:txBody>
          <a:bodyPr/>
          <a:lstStyle/>
          <a:p>
            <a:r>
              <a:rPr lang="en-US" dirty="0" smtClean="0">
                <a:hlinkClick r:id="rId2"/>
              </a:rPr>
              <a:t>Ira.Katz2@va.gov</a:t>
            </a:r>
            <a:r>
              <a:rPr lang="en-US" dirty="0" smtClean="0"/>
              <a:t>; </a:t>
            </a:r>
            <a:r>
              <a:rPr lang="en-US" dirty="0" smtClean="0">
                <a:hlinkClick r:id="rId3"/>
              </a:rPr>
              <a:t>Terrence.Hubert@va.gov</a:t>
            </a:r>
            <a:endParaRPr lang="en-US" dirty="0" smtClean="0"/>
          </a:p>
          <a:p>
            <a:endParaRPr lang="en-US" dirty="0"/>
          </a:p>
        </p:txBody>
      </p:sp>
    </p:spTree>
    <p:extLst>
      <p:ext uri="{BB962C8B-B14F-4D97-AF65-F5344CB8AC3E}">
        <p14:creationId xmlns:p14="http://schemas.microsoft.com/office/powerpoint/2010/main" val="327288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US Preventive Services Task Force has concluded that there is insufficient evidence to make recommendations for or against universal screening for the risk of suicide in primary care</a:t>
            </a:r>
          </a:p>
          <a:p>
            <a:r>
              <a:rPr lang="en-US" dirty="0" smtClean="0"/>
              <a:t>The Joint Commission is considering requirements for screening for suicide ideation in mental health patient</a:t>
            </a:r>
          </a:p>
          <a:p>
            <a:r>
              <a:rPr lang="en-US" dirty="0" smtClean="0"/>
              <a:t>VA requires screening for mental health conditions but not suicidal ideation. It requires evaluations of the risk for suicide in positive screens, but does not have system-wide requirements for any specific instruments</a:t>
            </a:r>
          </a:p>
          <a:p>
            <a:r>
              <a:rPr lang="en-US" dirty="0" smtClean="0"/>
              <a:t>VA’s current strategy relies heavily on clinical judgment</a:t>
            </a:r>
          </a:p>
          <a:p>
            <a:r>
              <a:rPr lang="en-US" dirty="0" smtClean="0"/>
              <a:t>The current recommendations are intended to:</a:t>
            </a:r>
          </a:p>
          <a:p>
            <a:pPr lvl="1"/>
            <a:r>
              <a:rPr lang="en-US" dirty="0" smtClean="0"/>
              <a:t>Establish procedures to guide decision-making</a:t>
            </a:r>
          </a:p>
          <a:p>
            <a:pPr lvl="1"/>
            <a:r>
              <a:rPr lang="en-US" dirty="0" smtClean="0"/>
              <a:t>Ensure that relevant data are available to support clinical judgment</a:t>
            </a:r>
            <a:endParaRPr lang="en-US" dirty="0"/>
          </a:p>
        </p:txBody>
      </p:sp>
    </p:spTree>
    <p:extLst>
      <p:ext uri="{BB962C8B-B14F-4D97-AF65-F5344CB8AC3E}">
        <p14:creationId xmlns:p14="http://schemas.microsoft.com/office/powerpoint/2010/main" val="1528904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Strategy-1</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r>
              <a:rPr lang="en-US" dirty="0" smtClean="0"/>
              <a:t>The process for identifying and evaluating patients at risk will be based on:</a:t>
            </a:r>
          </a:p>
          <a:p>
            <a:pPr lvl="1"/>
            <a:r>
              <a:rPr lang="en-US" dirty="0" smtClean="0"/>
              <a:t>Targeted, structured  initial screens intended as a sensitive method for identifying patients who may be at risk</a:t>
            </a:r>
          </a:p>
          <a:p>
            <a:pPr lvl="1"/>
            <a:r>
              <a:rPr lang="en-US" dirty="0" smtClean="0"/>
              <a:t>Initial screens may be followed by additional structured inquiries intended to increase specificity in decision-making about what patients require detailed clinical evaluations</a:t>
            </a:r>
          </a:p>
          <a:p>
            <a:pPr lvl="1"/>
            <a:r>
              <a:rPr lang="en-US" dirty="0" smtClean="0"/>
              <a:t>Detailed clinical evaluations for patients at apparent risk guided by checklists regarding the domains to be covered rather than by specific questions</a:t>
            </a:r>
          </a:p>
          <a:p>
            <a:r>
              <a:rPr lang="en-US" dirty="0" smtClean="0"/>
              <a:t>Depending upon the clinical context, the three components of the process for identifying and evaluating patients may be conducted by one provider, or by several</a:t>
            </a:r>
          </a:p>
        </p:txBody>
      </p:sp>
    </p:spTree>
    <p:extLst>
      <p:ext uri="{BB962C8B-B14F-4D97-AF65-F5344CB8AC3E}">
        <p14:creationId xmlns:p14="http://schemas.microsoft.com/office/powerpoint/2010/main" val="171092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Strategy-2</a:t>
            </a:r>
            <a:endParaRPr lang="en-US" dirty="0"/>
          </a:p>
        </p:txBody>
      </p:sp>
      <p:sp>
        <p:nvSpPr>
          <p:cNvPr id="3" name="Content Placeholder 2"/>
          <p:cNvSpPr>
            <a:spLocks noGrp="1"/>
          </p:cNvSpPr>
          <p:nvPr>
            <p:ph idx="1"/>
          </p:nvPr>
        </p:nvSpPr>
        <p:spPr/>
        <p:txBody>
          <a:bodyPr>
            <a:normAutofit fontScale="70000" lnSpcReduction="20000"/>
          </a:bodyPr>
          <a:lstStyle/>
          <a:p>
            <a:r>
              <a:rPr lang="en-US" dirty="0"/>
              <a:t>Case identification based on targeted screening must be complemented by other strategies including:</a:t>
            </a:r>
          </a:p>
          <a:p>
            <a:pPr lvl="1"/>
            <a:r>
              <a:rPr lang="en-US" dirty="0"/>
              <a:t>Sensitivity and reliable communication among all providers and staff about observed  warning signs </a:t>
            </a:r>
          </a:p>
          <a:p>
            <a:pPr lvl="1"/>
            <a:r>
              <a:rPr lang="en-US" dirty="0"/>
              <a:t>Continued implementation of REACH VET and STORM to enhance care for those identified through predictive modeling</a:t>
            </a:r>
          </a:p>
          <a:p>
            <a:r>
              <a:rPr lang="en-US" dirty="0" smtClean="0"/>
              <a:t>Evaluation of the risk for suicide </a:t>
            </a:r>
            <a:r>
              <a:rPr lang="en-US" dirty="0"/>
              <a:t>is </a:t>
            </a:r>
            <a:r>
              <a:rPr lang="en-US" dirty="0" smtClean="0"/>
              <a:t>a critical step in </a:t>
            </a:r>
            <a:r>
              <a:rPr lang="en-US" dirty="0"/>
              <a:t>treatment planning</a:t>
            </a:r>
          </a:p>
          <a:p>
            <a:pPr lvl="1"/>
            <a:r>
              <a:rPr lang="en-US" dirty="0"/>
              <a:t>Decision-making must include admitting/ not admitting, and referring/ not referring but it must go beyond these binary </a:t>
            </a:r>
            <a:r>
              <a:rPr lang="en-US" dirty="0" smtClean="0"/>
              <a:t>choices</a:t>
            </a:r>
          </a:p>
          <a:p>
            <a:pPr lvl="2"/>
            <a:r>
              <a:rPr lang="en-US" dirty="0" smtClean="0"/>
              <a:t>VET-SAFE, ED-SAFE as models</a:t>
            </a:r>
            <a:endParaRPr lang="en-US" dirty="0"/>
          </a:p>
          <a:p>
            <a:pPr lvl="1"/>
            <a:r>
              <a:rPr lang="en-US" dirty="0"/>
              <a:t>When patients are at moderate to high risk, interventions should address </a:t>
            </a:r>
            <a:r>
              <a:rPr lang="en-US" dirty="0" err="1"/>
              <a:t>suicidality</a:t>
            </a:r>
            <a:r>
              <a:rPr lang="en-US" dirty="0"/>
              <a:t> as well as specific </a:t>
            </a:r>
            <a:r>
              <a:rPr lang="en-US" dirty="0" smtClean="0"/>
              <a:t>conditions</a:t>
            </a:r>
          </a:p>
          <a:p>
            <a:pPr lvl="1"/>
            <a:r>
              <a:rPr lang="en-US" dirty="0" smtClean="0"/>
              <a:t>Treatment </a:t>
            </a:r>
            <a:r>
              <a:rPr lang="en-US" dirty="0"/>
              <a:t>planning should consider what can be done to decrease modifiable risk factors and increase protective factors</a:t>
            </a:r>
          </a:p>
          <a:p>
            <a:endParaRPr lang="en-US" dirty="0"/>
          </a:p>
        </p:txBody>
      </p:sp>
    </p:spTree>
    <p:extLst>
      <p:ext uri="{BB962C8B-B14F-4D97-AF65-F5344CB8AC3E}">
        <p14:creationId xmlns:p14="http://schemas.microsoft.com/office/powerpoint/2010/main" val="411333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Balancing benefits </a:t>
            </a:r>
            <a:r>
              <a:rPr lang="en-US" dirty="0" err="1" smtClean="0"/>
              <a:t>vs</a:t>
            </a:r>
            <a:r>
              <a:rPr lang="en-US" dirty="0" smtClean="0"/>
              <a:t> adverse consequences</a:t>
            </a:r>
            <a:endParaRPr lang="en-US" dirty="0"/>
          </a:p>
        </p:txBody>
      </p:sp>
      <p:sp>
        <p:nvSpPr>
          <p:cNvPr id="3" name="Content Placeholder 2"/>
          <p:cNvSpPr>
            <a:spLocks noGrp="1"/>
          </p:cNvSpPr>
          <p:nvPr>
            <p:ph idx="1"/>
          </p:nvPr>
        </p:nvSpPr>
        <p:spPr/>
        <p:txBody>
          <a:bodyPr>
            <a:noAutofit/>
          </a:bodyPr>
          <a:lstStyle/>
          <a:p>
            <a:r>
              <a:rPr lang="en-US" sz="1600" dirty="0"/>
              <a:t>M</a:t>
            </a:r>
            <a:r>
              <a:rPr lang="en-US" sz="1600" dirty="0" smtClean="0"/>
              <a:t>ost of the patients identified as being at risk through screening can be false considered false positives, who, in spite of indicators for the risk of suicide will never die from self harm</a:t>
            </a:r>
          </a:p>
          <a:p>
            <a:endParaRPr lang="en-US" sz="1600" dirty="0" smtClean="0"/>
          </a:p>
          <a:p>
            <a:r>
              <a:rPr lang="en-US" sz="1600" dirty="0" smtClean="0"/>
              <a:t>The arguments for adverse effects often focus on cases where screenings and evaluations lead to hospitalization on mental health units. Concerns about the adverse effects of hospitalization are best addressed by ensuring that </a:t>
            </a:r>
          </a:p>
          <a:p>
            <a:pPr lvl="1"/>
            <a:r>
              <a:rPr lang="en-US" sz="1600" dirty="0"/>
              <a:t>T</a:t>
            </a:r>
            <a:r>
              <a:rPr lang="en-US" sz="1600" dirty="0" smtClean="0"/>
              <a:t>he methods used to identify patients at high acute risk are evidence-based and implemented with caring</a:t>
            </a:r>
          </a:p>
          <a:p>
            <a:pPr lvl="1"/>
            <a:r>
              <a:rPr lang="en-US" sz="1600" dirty="0" smtClean="0"/>
              <a:t>Hospitalizations are utilized to begin recovery oriented treatments that continue after discharge</a:t>
            </a:r>
          </a:p>
          <a:p>
            <a:pPr marL="0" indent="0">
              <a:buNone/>
            </a:pPr>
            <a:endParaRPr lang="en-US" sz="1600" dirty="0"/>
          </a:p>
          <a:p>
            <a:r>
              <a:rPr lang="en-US" sz="1600" dirty="0" smtClean="0"/>
              <a:t>Issues that are often not considered in arguments about the adverse consequences of false positives include:</a:t>
            </a:r>
          </a:p>
          <a:p>
            <a:pPr lvl="1"/>
            <a:r>
              <a:rPr lang="en-US" sz="1600" dirty="0" smtClean="0"/>
              <a:t>Suicidal ideation is an indication of limitations in quality of life as well as of increased risks of self harm. Therefore, the identification of suicidal ideation is a signal that treatment focused on quality of life is needed</a:t>
            </a:r>
          </a:p>
          <a:p>
            <a:pPr lvl="1"/>
            <a:r>
              <a:rPr lang="en-US" sz="1600" dirty="0"/>
              <a:t>M</a:t>
            </a:r>
            <a:r>
              <a:rPr lang="en-US" sz="1600" dirty="0" smtClean="0"/>
              <a:t>odifiable risk factors identified during evaluations for the risk of suicide should be the focus of treatment planning. </a:t>
            </a:r>
          </a:p>
        </p:txBody>
      </p:sp>
    </p:spTree>
    <p:extLst>
      <p:ext uri="{BB962C8B-B14F-4D97-AF65-F5344CB8AC3E}">
        <p14:creationId xmlns:p14="http://schemas.microsoft.com/office/powerpoint/2010/main" val="2334301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Electronic resources, including </a:t>
            </a:r>
            <a:r>
              <a:rPr lang="en-US" dirty="0" err="1"/>
              <a:t>t</a:t>
            </a:r>
            <a:r>
              <a:rPr lang="en-US" dirty="0" err="1" smtClean="0"/>
              <a:t>emplated</a:t>
            </a:r>
            <a:r>
              <a:rPr lang="en-US" dirty="0" smtClean="0"/>
              <a:t> notes and updates to IT systems for mental health assessments, should be available by the end of the calendar year</a:t>
            </a:r>
          </a:p>
          <a:p>
            <a:r>
              <a:rPr lang="en-US" dirty="0" smtClean="0"/>
              <a:t>The period from August to the end the year will be utilized for:</a:t>
            </a:r>
          </a:p>
          <a:p>
            <a:pPr lvl="1"/>
            <a:r>
              <a:rPr lang="en-US" dirty="0" smtClean="0"/>
              <a:t>Fine tuning plans for implementation</a:t>
            </a:r>
          </a:p>
          <a:p>
            <a:pPr lvl="1"/>
            <a:r>
              <a:rPr lang="en-US" dirty="0" smtClean="0"/>
              <a:t>Guiding facilities in developing protocols and choosing measures</a:t>
            </a:r>
          </a:p>
          <a:p>
            <a:pPr lvl="1"/>
            <a:r>
              <a:rPr lang="en-US" dirty="0" smtClean="0"/>
              <a:t>Providing education and training</a:t>
            </a:r>
            <a:endParaRPr lang="en-US" dirty="0"/>
          </a:p>
          <a:p>
            <a:r>
              <a:rPr lang="en-US" dirty="0" smtClean="0"/>
              <a:t>Education and training will include </a:t>
            </a:r>
          </a:p>
          <a:p>
            <a:pPr lvl="1"/>
            <a:r>
              <a:rPr lang="en-US" dirty="0" smtClean="0"/>
              <a:t>Reinforcing use of the VISN 19 MIRECC definitions of high, medium, and low acute and chronic risk</a:t>
            </a:r>
          </a:p>
          <a:p>
            <a:pPr lvl="1"/>
            <a:r>
              <a:rPr lang="en-US" dirty="0" smtClean="0"/>
              <a:t>Promoting use of the standardized approach to ICD-10-CM coding of suicidal ideation and behaviors</a:t>
            </a:r>
          </a:p>
          <a:p>
            <a:r>
              <a:rPr lang="en-US" dirty="0" smtClean="0"/>
              <a:t>The process will begin with discussions at the VA-</a:t>
            </a:r>
            <a:r>
              <a:rPr lang="en-US" dirty="0" err="1" smtClean="0"/>
              <a:t>DoD</a:t>
            </a:r>
            <a:r>
              <a:rPr lang="en-US" dirty="0" smtClean="0"/>
              <a:t> suicide prevention conference in August</a:t>
            </a:r>
          </a:p>
        </p:txBody>
      </p:sp>
    </p:spTree>
    <p:extLst>
      <p:ext uri="{BB962C8B-B14F-4D97-AF65-F5344CB8AC3E}">
        <p14:creationId xmlns:p14="http://schemas.microsoft.com/office/powerpoint/2010/main" val="2810728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Specific Measures</a:t>
            </a:r>
            <a:endParaRPr lang="en-US" dirty="0"/>
          </a:p>
        </p:txBody>
      </p:sp>
      <p:sp>
        <p:nvSpPr>
          <p:cNvPr id="5" name="Subtitle 4"/>
          <p:cNvSpPr>
            <a:spLocks noGrp="1"/>
          </p:cNvSpPr>
          <p:nvPr>
            <p:ph type="subTitle" idx="1"/>
          </p:nvPr>
        </p:nvSpPr>
        <p:spPr/>
        <p:txBody>
          <a:bodyPr>
            <a:noAutofit/>
          </a:bodyPr>
          <a:lstStyle/>
          <a:p>
            <a:pPr algn="l"/>
            <a:endParaRPr lang="en-US" sz="1800" dirty="0"/>
          </a:p>
          <a:p>
            <a:pPr algn="l"/>
            <a:r>
              <a:rPr lang="en-US" sz="1800" dirty="0" smtClean="0"/>
              <a:t> </a:t>
            </a:r>
            <a:endParaRPr lang="en-US" sz="1800" dirty="0"/>
          </a:p>
        </p:txBody>
      </p:sp>
    </p:spTree>
    <p:extLst>
      <p:ext uri="{BB962C8B-B14F-4D97-AF65-F5344CB8AC3E}">
        <p14:creationId xmlns:p14="http://schemas.microsoft.com/office/powerpoint/2010/main" val="862455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587</TotalTime>
  <Words>2342</Words>
  <Application>Microsoft Macintosh PowerPoint</Application>
  <PresentationFormat>On-screen Show (4:3)</PresentationFormat>
  <Paragraphs>231</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Screening and Evaluation of the Risk for Suicide</vt:lpstr>
      <vt:lpstr>Work Stream Group Including Project Management</vt:lpstr>
      <vt:lpstr>Context</vt:lpstr>
      <vt:lpstr>Background</vt:lpstr>
      <vt:lpstr>Overall Strategy-1</vt:lpstr>
      <vt:lpstr>Overall Strategy-2</vt:lpstr>
      <vt:lpstr>Balancing benefits vs adverse consequences</vt:lpstr>
      <vt:lpstr>Implementation</vt:lpstr>
      <vt:lpstr>Specific Measures</vt:lpstr>
      <vt:lpstr>PowerPoint Presentation</vt:lpstr>
      <vt:lpstr>Candidates for Screening Measures</vt:lpstr>
      <vt:lpstr>Candidates for Follow-up Measures and Evaluations</vt:lpstr>
      <vt:lpstr>Comprehensive Evaluations</vt:lpstr>
      <vt:lpstr>Contexts</vt:lpstr>
      <vt:lpstr>Contexts for Targeted Screening</vt:lpstr>
      <vt:lpstr>Emergency Departments and Urgent Care Centers</vt:lpstr>
      <vt:lpstr>Primary Care</vt:lpstr>
      <vt:lpstr>Outpatient Mental Health Services </vt:lpstr>
      <vt:lpstr>Specialty Care Services</vt:lpstr>
      <vt:lpstr>Inpatient Medical/Surgical/Rehabilitation Services</vt:lpstr>
      <vt:lpstr>Inpatient Mental Health Services</vt:lpstr>
      <vt:lpstr>CLCs and Residential Care</vt:lpstr>
      <vt:lpstr>Issues for Implementation</vt:lpstr>
      <vt:lpstr>Asking the Questions</vt:lpstr>
      <vt:lpstr>Acting on the Answers</vt:lpstr>
      <vt:lpstr>ICD-10-CM Coding</vt:lpstr>
      <vt:lpstr>Goals</vt:lpstr>
      <vt:lpstr>Requirements Overview</vt:lpstr>
      <vt:lpstr>Requirements Overview (cont.)</vt:lpstr>
      <vt:lpstr>Please contribute to this process by sharing your insights and experiences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Screening and Evaluation of the Risk for Suicide</dc:title>
  <dc:creator>Ira Katz</dc:creator>
  <cp:lastModifiedBy>Ira Katz</cp:lastModifiedBy>
  <cp:revision>53</cp:revision>
  <dcterms:created xsi:type="dcterms:W3CDTF">2017-07-02T16:57:07Z</dcterms:created>
  <dcterms:modified xsi:type="dcterms:W3CDTF">2017-08-02T13:13:21Z</dcterms:modified>
</cp:coreProperties>
</file>