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626" r:id="rId5"/>
  </p:sldMasterIdLst>
  <p:notesMasterIdLst>
    <p:notesMasterId r:id="rId21"/>
  </p:notesMasterIdLst>
  <p:handoutMasterIdLst>
    <p:handoutMasterId r:id="rId22"/>
  </p:handoutMasterIdLst>
  <p:sldIdLst>
    <p:sldId id="361" r:id="rId6"/>
    <p:sldId id="341" r:id="rId7"/>
    <p:sldId id="350" r:id="rId8"/>
    <p:sldId id="358" r:id="rId9"/>
    <p:sldId id="360" r:id="rId10"/>
    <p:sldId id="352" r:id="rId11"/>
    <p:sldId id="363" r:id="rId12"/>
    <p:sldId id="351" r:id="rId13"/>
    <p:sldId id="364" r:id="rId14"/>
    <p:sldId id="362" r:id="rId15"/>
    <p:sldId id="353" r:id="rId16"/>
    <p:sldId id="367" r:id="rId17"/>
    <p:sldId id="357" r:id="rId18"/>
    <p:sldId id="366" r:id="rId19"/>
    <p:sldId id="365" r:id="rId20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FCCCC"/>
    <a:srgbClr val="CCCCFF"/>
    <a:srgbClr val="CCECFF"/>
    <a:srgbClr val="FFFFCC"/>
    <a:srgbClr val="2C69B2"/>
    <a:srgbClr val="A20000"/>
    <a:srgbClr val="995F2D"/>
    <a:srgbClr val="978C3B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0600" autoAdjust="0"/>
    <p:restoredTop sz="97665" autoAdjust="0"/>
  </p:normalViewPr>
  <p:slideViewPr>
    <p:cSldViewPr>
      <p:cViewPr>
        <p:scale>
          <a:sx n="100" d="100"/>
          <a:sy n="100" d="100"/>
        </p:scale>
        <p:origin x="-918" y="-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526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8" y="0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045F53-59DD-47EA-8970-7F48DEDE89EB}" type="datetimeFigureOut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8" y="8829675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636EA9-7DB1-442E-B994-87C4C321F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0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8" y="0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5E5DC5-C6BE-4436-A832-79C87746CCD4}" type="datetimeFigureOut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5" tIns="46623" rIns="93245" bIns="466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9"/>
            <a:ext cx="5607050" cy="4183063"/>
          </a:xfrm>
          <a:prstGeom prst="rect">
            <a:avLst/>
          </a:prstGeom>
        </p:spPr>
        <p:txBody>
          <a:bodyPr vert="horz" lIns="93245" tIns="46623" rIns="93245" bIns="466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8" y="8829675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59F2B1-657A-4D43-AC1C-884C792B4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9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2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31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7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0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8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3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34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45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4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102519"/>
          </a:xfrm>
        </p:spPr>
        <p:txBody>
          <a:bodyPr>
            <a:norm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57550"/>
            <a:ext cx="1981200" cy="1771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3200400" y="4848226"/>
            <a:ext cx="5943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opperplate-Gothic-Light" pitchFamily="2" charset="0"/>
                <a:cs typeface="Arial"/>
              </a:rPr>
              <a:t>DEFENSE SUICIDE PREVENTION OFFICE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24200" y="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rgbClr val="FF00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CLASSIFICATION (U)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9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6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9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7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00050"/>
            <a:ext cx="7162800" cy="628650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4972050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1"/>
            <a:ext cx="1381759" cy="12953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200400" y="71438"/>
            <a:ext cx="5943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opperplate-Gothic-Light" pitchFamily="2" charset="0"/>
                <a:cs typeface="Arial"/>
              </a:rPr>
              <a:t>DEFENSE SUICIDE PREVENTION OFFICE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0162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998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00162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98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90600" y="400050"/>
            <a:ext cx="7162800" cy="628650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4972050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57152"/>
            <a:ext cx="1408850" cy="1295398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-50802" y="49268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rgbClr val="FF00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CLASSIFICATION (U)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200400" y="1"/>
            <a:ext cx="5943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opperplate-Gothic-Light" pitchFamily="2" charset="0"/>
                <a:cs typeface="Arial"/>
              </a:rPr>
              <a:t>DEFENSE SUICIDE PREVENTION OFFICE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Pre-decisional – Not for Release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4869657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A34B857D-C45F-4EC9-8BE6-E799A82F8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Pre-decisional – Not for Release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4869657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6666B785-8D98-47BF-AC17-21292448F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Pre-decisional – Not for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4869657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E058F596-3BF9-481E-8F93-8B4E5FCC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Pre-decisional – Not for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4869657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2866A3C2-01FD-480D-937A-1689A91DD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205979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1" r:id="rId3"/>
    <p:sldLayoutId id="2147484622" r:id="rId4"/>
    <p:sldLayoutId id="2147484623" r:id="rId5"/>
    <p:sldLayoutId id="2147484624" r:id="rId6"/>
    <p:sldLayoutId id="2147484625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4E89-7EEA-4F92-A1C1-0098803ADCA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therepeersupport.org/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94" y="1971675"/>
            <a:ext cx="2023456" cy="6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-828676" y="361950"/>
            <a:ext cx="10820399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/>
              <a:t>       </a:t>
            </a:r>
            <a:r>
              <a:rPr lang="en-US" sz="2800" b="1" dirty="0" err="1"/>
              <a:t>BeThere</a:t>
            </a:r>
            <a:r>
              <a:rPr lang="en-US" sz="2800" b="1" dirty="0"/>
              <a:t> Peer Support  and</a:t>
            </a:r>
            <a:br>
              <a:rPr lang="en-US" sz="2800" b="1" dirty="0"/>
            </a:br>
            <a:r>
              <a:rPr lang="en-US" sz="2800" b="1" dirty="0"/>
              <a:t>Center of Excellence for Advocacy, </a:t>
            </a:r>
            <a:br>
              <a:rPr lang="en-US" sz="2800" b="1" dirty="0"/>
            </a:br>
            <a:r>
              <a:rPr lang="en-US" sz="2800" b="1" dirty="0"/>
              <a:t>Education and Outreach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9204" y="2913043"/>
            <a:ext cx="503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Shared Experience Model for Peer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BeThere</a:t>
            </a:r>
            <a:r>
              <a:rPr lang="en-US" sz="1400" dirty="0">
                <a:solidFill>
                  <a:srgbClr val="002060"/>
                </a:solidFill>
              </a:rPr>
              <a:t> Call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Development of a </a:t>
            </a:r>
            <a:r>
              <a:rPr lang="en-US" sz="1400" dirty="0" err="1">
                <a:solidFill>
                  <a:srgbClr val="002060"/>
                </a:solidFill>
              </a:rPr>
              <a:t>CoE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Meeting needs …Filling gaps,  across DoD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547934" y="2894327"/>
            <a:ext cx="4067177" cy="972823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6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533" y="1371600"/>
            <a:ext cx="8229600" cy="45719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A </a:t>
            </a:r>
            <a:r>
              <a:rPr lang="en-US" sz="1800" b="1" dirty="0" err="1"/>
              <a:t>CoE</a:t>
            </a:r>
            <a:r>
              <a:rPr lang="en-US" sz="1800" b="1" dirty="0"/>
              <a:t> will provide an active repository for: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14350"/>
            <a:ext cx="7848600" cy="628650"/>
          </a:xfrm>
        </p:spPr>
        <p:txBody>
          <a:bodyPr>
            <a:noAutofit/>
          </a:bodyPr>
          <a:lstStyle/>
          <a:p>
            <a:r>
              <a:rPr lang="en-US" sz="2400" dirty="0"/>
              <a:t>A Center of Excellence </a:t>
            </a:r>
            <a:br>
              <a:rPr lang="en-US" sz="2400" dirty="0"/>
            </a:br>
            <a:r>
              <a:rPr lang="en-US" sz="2400" dirty="0"/>
              <a:t>Meets the Needs &amp; Fills the Gaps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7225" y="4418588"/>
            <a:ext cx="7755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 Providing evidence-based, best practice peer support advocacy, education and outreach across the DoD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257800" y="1504950"/>
            <a:ext cx="38862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Downloadable toolkits / modules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 standards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/ Resources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databases and sharing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 updates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guidelines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assistance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support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 program</a:t>
            </a:r>
          </a:p>
          <a:p>
            <a:pPr lvl="1" fontAlgn="auto">
              <a:spcAft>
                <a:spcPts val="0"/>
              </a:spcAft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09750"/>
            <a:ext cx="3071330" cy="24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1524000" y="1752600"/>
            <a:ext cx="3352800" cy="257175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8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1"/>
          <p:cNvSpPr txBox="1">
            <a:spLocks noGrp="1"/>
          </p:cNvSpPr>
          <p:nvPr>
            <p:ph type="title"/>
          </p:nvPr>
        </p:nvSpPr>
        <p:spPr bwMode="auto">
          <a:xfrm>
            <a:off x="1416050" y="742950"/>
            <a:ext cx="71628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en-US" sz="27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BeThere</a:t>
            </a:r>
            <a:r>
              <a:rPr lang="en-US" altLang="en-US" sz="27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Peer Support Center of Excellence for Advocacy, Education and Outreach</a:t>
            </a:r>
          </a:p>
          <a:p>
            <a:pPr marL="1828800" lvl="4" indent="0">
              <a:buFontTx/>
              <a:buNone/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28" y="2343150"/>
            <a:ext cx="439149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466651"/>
            <a:ext cx="9525000" cy="4192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</a:rPr>
              <a:t>Available to all Active Duty, Guard, Reserve, Family Members and the groups that service and support them</a:t>
            </a:r>
          </a:p>
          <a:p>
            <a:pPr marL="1828800" lvl="4" indent="0">
              <a:buNone/>
            </a:pPr>
            <a:endParaRPr lang="en-US" altLang="en-US" sz="1400" dirty="0">
              <a:solidFill>
                <a:srgbClr val="002060"/>
              </a:solidFill>
            </a:endParaRPr>
          </a:p>
          <a:p>
            <a:pPr marL="457200" lvl="1" indent="0">
              <a:buFontTx/>
              <a:buNone/>
            </a:pPr>
            <a:endParaRPr lang="en-US" altLang="en-US" sz="180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-1524000" y="2362200"/>
            <a:ext cx="754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/>
              <a:t>“</a:t>
            </a:r>
            <a:r>
              <a:rPr lang="en-US" sz="4000" dirty="0">
                <a:solidFill>
                  <a:srgbClr val="FFC000"/>
                </a:solidFill>
              </a:rPr>
              <a:t>bring all programs 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to the fight</a:t>
            </a:r>
            <a:r>
              <a:rPr lang="en-US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18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1"/>
          <p:cNvSpPr txBox="1">
            <a:spLocks noGrp="1"/>
          </p:cNvSpPr>
          <p:nvPr>
            <p:ph type="title"/>
          </p:nvPr>
        </p:nvSpPr>
        <p:spPr bwMode="auto">
          <a:xfrm>
            <a:off x="914400" y="590550"/>
            <a:ext cx="71628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en-US" sz="27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Present Can Save Lives</a:t>
            </a:r>
          </a:p>
          <a:p>
            <a:pPr marL="1828800" lvl="4" indent="0">
              <a:buFontTx/>
              <a:buNone/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76350"/>
            <a:ext cx="9525000" cy="4192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altLang="en-US" sz="1400" dirty="0" err="1">
                <a:solidFill>
                  <a:srgbClr val="002060"/>
                </a:solidFill>
              </a:rPr>
              <a:t>Marya</a:t>
            </a:r>
            <a:r>
              <a:rPr lang="en-US" altLang="en-US" sz="1400" dirty="0">
                <a:solidFill>
                  <a:srgbClr val="002060"/>
                </a:solidFill>
              </a:rPr>
              <a:t> Jauregui</a:t>
            </a:r>
            <a:br>
              <a:rPr lang="en-US" altLang="en-US" sz="1400" dirty="0">
                <a:solidFill>
                  <a:srgbClr val="002060"/>
                </a:solidFill>
              </a:rPr>
            </a:br>
            <a:r>
              <a:rPr lang="en-US" altLang="en-US" sz="1400" dirty="0">
                <a:solidFill>
                  <a:srgbClr val="002060"/>
                </a:solidFill>
              </a:rPr>
              <a:t>July 17, 2017 </a:t>
            </a:r>
            <a:br>
              <a:rPr lang="en-US" altLang="en-US" sz="1400" dirty="0">
                <a:solidFill>
                  <a:srgbClr val="002060"/>
                </a:solidFill>
              </a:rPr>
            </a:br>
            <a:r>
              <a:rPr lang="en-US" altLang="en-US" sz="1400" dirty="0">
                <a:solidFill>
                  <a:srgbClr val="002060"/>
                </a:solidFill>
              </a:rPr>
              <a:t>on CatholicMom.com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-1524000" y="3886200"/>
            <a:ext cx="754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49555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“They have been a Godsend to me personally because I usually process things by talking things out with someone. When I can’t sleep I have had conversations with them from 12 until 2 AM. They listen and validate my concerns. Sometimes they offer advice or suggestions. They empathize with the specific circumstances of deployment and the challenges of military life. I always feel like they are listening. I always feel the empathy. They make sure that they reiterate that they are glad that you called them, and that they are there to receive your call 24/7.”</a:t>
            </a:r>
          </a:p>
        </p:txBody>
      </p:sp>
      <p:pic>
        <p:nvPicPr>
          <p:cNvPr id="2050" name="Picture 2" descr="\\twiophxpersona\vdipersona$\mreznicek.TRIWEST.V2\Desktop\fbb88f68ffa2ba4ed244e0c63dfda48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2395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7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514350"/>
            <a:ext cx="7162800" cy="628650"/>
          </a:xfrm>
        </p:spPr>
        <p:txBody>
          <a:bodyPr/>
          <a:lstStyle/>
          <a:p>
            <a:r>
              <a:rPr lang="en-US" dirty="0"/>
              <a:t>Shared Experience Peer Support can…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14950" y="1352550"/>
            <a:ext cx="3829050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Foster social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Improve quality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Promote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Decrease stigma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Improve coping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Support acceptance of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Improve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Reduce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Increase satisfaction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Increase resiliency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4552950"/>
            <a:ext cx="6048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/>
              <a:t>Provide upstream suicide prevention</a:t>
            </a:r>
          </a:p>
        </p:txBody>
      </p:sp>
      <p:pic>
        <p:nvPicPr>
          <p:cNvPr id="7" name="Picture 2" descr="O:\zCross Team Share\Communications\Wall Art\Military\NG--8185409012_53b9d445f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6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0"/>
            <a:ext cx="7772400" cy="11025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 descr="O:\zCross Team Share\DSPO\Image Support\32233422295_8c1f1fc66b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83555"/>
            <a:ext cx="291273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6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502482"/>
              </p:ext>
            </p:extLst>
          </p:nvPr>
        </p:nvGraphicFramePr>
        <p:xfrm>
          <a:off x="1371600" y="38100"/>
          <a:ext cx="63817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4" imgW="6858000" imgH="5486400" progId="AcroExch.Document.7">
                  <p:embed/>
                </p:oleObj>
              </mc:Choice>
              <mc:Fallback>
                <p:oleObj name="Acrobat Document" r:id="rId4" imgW="6858000" imgH="5486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38100"/>
                        <a:ext cx="638175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16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1262908"/>
            <a:ext cx="38481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Blake Chaffee, PhD</a:t>
            </a:r>
            <a:b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VP, Integrated Behavioral Health</a:t>
            </a:r>
            <a:b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TriWest</a:t>
            </a: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Healthcare Alliance</a:t>
            </a:r>
          </a:p>
          <a:p>
            <a:pPr eaLnBrk="1" hangingPunct="1">
              <a:defRPr/>
            </a:pPr>
            <a:endParaRPr lang="en-US" altLang="en-US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 Polom, LCSW, MBA</a:t>
            </a:r>
            <a:b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Behavioral Health</a:t>
            </a:r>
            <a:b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TriWest</a:t>
            </a: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Healthcare Alliance</a:t>
            </a:r>
          </a:p>
          <a:p>
            <a:pPr eaLnBrk="1" hangingPunct="1">
              <a:defRPr/>
            </a:pPr>
            <a:endParaRPr lang="en-US" altLang="en-US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Reznicek, BSN,RN</a:t>
            </a:r>
            <a:b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Manager, </a:t>
            </a:r>
            <a:r>
              <a:rPr lang="en-US" altLang="en-US" sz="1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BeThere</a:t>
            </a: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Peer Support</a:t>
            </a:r>
            <a:b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of Excellence</a:t>
            </a:r>
          </a:p>
          <a:p>
            <a:pPr eaLnBrk="1" hangingPunct="1">
              <a:defRPr/>
            </a:pPr>
            <a:endParaRPr lang="en-US" altLang="en-US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400" b="0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23944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David Schoo, MBA</a:t>
            </a:r>
            <a:b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Sr. Project Manager, Be There Peer Support</a:t>
            </a:r>
          </a:p>
          <a:p>
            <a:pPr eaLnBrk="1" hangingPunct="1">
              <a:defRPr/>
            </a:pPr>
            <a:r>
              <a:rPr lang="en-US" alt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TriWest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Healthcare Alliance</a:t>
            </a:r>
            <a:b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alt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Nino E. Gray Jr. SSG, U.S. Army (RET)</a:t>
            </a:r>
            <a:b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Supervisor, Puyallup Hub, </a:t>
            </a:r>
            <a:r>
              <a:rPr lang="en-US" alt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BeThere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Peer </a:t>
            </a:r>
            <a:b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Support Call and Outreach Center</a:t>
            </a:r>
          </a:p>
        </p:txBody>
      </p:sp>
      <p:pic>
        <p:nvPicPr>
          <p:cNvPr id="11" name="Picture 10" descr="O:\zCross Team Share\Communications\Wall Art\Military\ARMY--2006-09-08-094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33750"/>
            <a:ext cx="2438400" cy="14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9" descr="O:\zCross Team Share\DSPO\Image Support\ARMY--110415-F-MQ656-911 army soldiers turn away as chinook helicopter takes 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52600"/>
            <a:ext cx="37803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519785"/>
            <a:ext cx="1600200" cy="5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114800" y="1581150"/>
            <a:ext cx="4953000" cy="2057400"/>
          </a:xfrm>
        </p:spPr>
        <p:txBody>
          <a:bodyPr/>
          <a:lstStyle/>
          <a:p>
            <a:r>
              <a:rPr lang="en-US" sz="1800" b="1" dirty="0"/>
              <a:t>Military Culture promotes taking care of each other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Peers are often the first point of contact</a:t>
            </a:r>
          </a:p>
          <a:p>
            <a:r>
              <a:rPr lang="en-US" sz="1800" b="1" dirty="0"/>
              <a:t>Common experiences bond individuals together</a:t>
            </a:r>
          </a:p>
          <a:p>
            <a:r>
              <a:rPr lang="en-US" sz="1800" b="1" dirty="0"/>
              <a:t>Shared experiences are the foundation of peer support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Foster trust / credibility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Decreases stigma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143000" y="514350"/>
            <a:ext cx="7162800" cy="838200"/>
          </a:xfrm>
        </p:spPr>
        <p:txBody>
          <a:bodyPr>
            <a:normAutofit/>
          </a:bodyPr>
          <a:lstStyle/>
          <a:p>
            <a:r>
              <a:rPr lang="en-US" dirty="0"/>
              <a:t>What is a shared experience model?</a:t>
            </a:r>
          </a:p>
        </p:txBody>
      </p:sp>
    </p:spTree>
    <p:extLst>
      <p:ext uri="{BB962C8B-B14F-4D97-AF65-F5344CB8AC3E}">
        <p14:creationId xmlns:p14="http://schemas.microsoft.com/office/powerpoint/2010/main" val="217185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56" y="361950"/>
            <a:ext cx="6416867" cy="479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2400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1907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38430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12" y="11239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62" y="17716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62" y="237490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038225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71450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37490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5750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81" y="42481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12" y="3590925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34353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93" y="41846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20880950">
            <a:off x="5958826" y="3761971"/>
            <a:ext cx="143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</a:rPr>
              <a:t>Current Status</a:t>
            </a:r>
          </a:p>
        </p:txBody>
      </p:sp>
      <p:sp>
        <p:nvSpPr>
          <p:cNvPr id="23" name="Oval 22"/>
          <p:cNvSpPr/>
          <p:nvPr/>
        </p:nvSpPr>
        <p:spPr>
          <a:xfrm>
            <a:off x="990601" y="590550"/>
            <a:ext cx="7099022" cy="284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619125"/>
            <a:ext cx="7162800" cy="628650"/>
          </a:xfrm>
        </p:spPr>
        <p:txBody>
          <a:bodyPr>
            <a:noAutofit/>
          </a:bodyPr>
          <a:lstStyle/>
          <a:p>
            <a:r>
              <a:rPr lang="en-US" dirty="0"/>
              <a:t>Peer Support Call </a:t>
            </a:r>
            <a:br>
              <a:rPr lang="en-US" dirty="0"/>
            </a:br>
            <a:r>
              <a:rPr lang="en-US" dirty="0"/>
              <a:t>and Outreach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-1215371" y="1533524"/>
            <a:ext cx="5253971" cy="2399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b="1" dirty="0"/>
              <a:t>Anonymous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b="1" dirty="0"/>
              <a:t>Confidential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b="1" dirty="0"/>
              <a:t>Staff and Peer Support Specialists with prior military experience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sz="1600" b="1" dirty="0"/>
              <a:t>Phone, chat, text, video chat, email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b="1" dirty="0"/>
              <a:t>Clinician Support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sz="1600" b="1" dirty="0"/>
              <a:t>Outreach services</a:t>
            </a:r>
          </a:p>
          <a:p>
            <a:pPr lvl="3"/>
            <a:endParaRPr lang="en-US" altLang="en-US" sz="1600" dirty="0">
              <a:solidFill>
                <a:srgbClr val="002060"/>
              </a:solidFill>
            </a:endParaRPr>
          </a:p>
          <a:p>
            <a:pPr marL="1828800" lvl="4" indent="0">
              <a:buNone/>
            </a:pP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57350"/>
            <a:ext cx="473396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0550"/>
            <a:ext cx="1600200" cy="5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3863173" y="1533524"/>
            <a:ext cx="5052227" cy="309562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615875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https://www.betherepeersupport.org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682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7"/>
          <p:cNvSpPr txBox="1">
            <a:spLocks noGrp="1"/>
          </p:cNvSpPr>
          <p:nvPr>
            <p:ph type="title"/>
          </p:nvPr>
        </p:nvSpPr>
        <p:spPr bwMode="auto">
          <a:xfrm>
            <a:off x="1219200" y="438150"/>
            <a:ext cx="7162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A Peer’s Perspective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-457200" y="1352550"/>
            <a:ext cx="58674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1800" b="1" dirty="0"/>
              <a:t>	We’ve been there. Now, we’re here for you.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Common bonds</a:t>
            </a: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No stigma</a:t>
            </a: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No concern is too small</a:t>
            </a: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Warm transfers</a:t>
            </a: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Follow ups</a:t>
            </a:r>
          </a:p>
          <a:p>
            <a:pPr marL="1828800" lvl="4" indent="0"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 marL="1828800" lvl="4" indent="0">
              <a:buNone/>
            </a:pP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1800" dirty="0"/>
          </a:p>
        </p:txBody>
      </p:sp>
      <p:pic>
        <p:nvPicPr>
          <p:cNvPr id="7" name="Picture 8" descr="O:\zCross Team Share\DSPO\Image Support\USMC--100710-M-3079S-002 female mar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00150"/>
            <a:ext cx="2895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05300" y="3028950"/>
            <a:ext cx="586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1800" b="1" dirty="0"/>
              <a:t>	We are UNIQUE!</a:t>
            </a: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Unlimited</a:t>
            </a: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Confidential</a:t>
            </a: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24/7/365</a:t>
            </a: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Call, text, chat, video chat, email</a:t>
            </a: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ALWAYS speak with a Veteran</a:t>
            </a:r>
          </a:p>
          <a:p>
            <a:pPr marL="1828800" lvl="4" indent="0">
              <a:buFont typeface="Arial" pitchFamily="34" charset="0"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 marL="1828800" lvl="4" indent="0">
              <a:buFont typeface="Arial" pitchFamily="34" charset="0"/>
              <a:buNone/>
            </a:pPr>
            <a:endParaRPr lang="en-US" altLang="en-US" sz="1400" dirty="0">
              <a:solidFill>
                <a:srgbClr val="002060"/>
              </a:solidFill>
            </a:endParaRPr>
          </a:p>
          <a:p>
            <a:pPr marL="457200" lvl="1" indent="0">
              <a:buFontTx/>
              <a:buNone/>
            </a:pPr>
            <a:endParaRPr lang="en-US" altLang="en-US" sz="1800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01890"/>
            <a:ext cx="2695575" cy="17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941">
            <a:off x="335727" y="3980782"/>
            <a:ext cx="1600200" cy="5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1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56" y="361950"/>
            <a:ext cx="6416867" cy="479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2400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1907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38430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12" y="11239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62" y="17716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62" y="237490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038225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71450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37490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5750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81" y="42481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12" y="3590925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34353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twiophxpersona\vdipersona$\mreznicek.TRIWEST.V2\Pictures\thatsmyboy-Simple-Red-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93" y="4184650"/>
            <a:ext cx="279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20880950">
            <a:off x="5958826" y="3761971"/>
            <a:ext cx="143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</a:rPr>
              <a:t>Current Status</a:t>
            </a:r>
          </a:p>
        </p:txBody>
      </p:sp>
      <p:sp>
        <p:nvSpPr>
          <p:cNvPr id="23" name="Oval 22"/>
          <p:cNvSpPr/>
          <p:nvPr/>
        </p:nvSpPr>
        <p:spPr>
          <a:xfrm>
            <a:off x="838200" y="3041650"/>
            <a:ext cx="7099022" cy="21018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1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143000" y="438150"/>
            <a:ext cx="7162800" cy="628650"/>
          </a:xfrm>
        </p:spPr>
        <p:txBody>
          <a:bodyPr/>
          <a:lstStyle/>
          <a:p>
            <a:r>
              <a:rPr lang="en-US" dirty="0"/>
              <a:t>Findings Across the DoD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76200" y="1581150"/>
            <a:ext cx="9067800" cy="2057400"/>
          </a:xfrm>
        </p:spPr>
        <p:txBody>
          <a:bodyPr/>
          <a:lstStyle/>
          <a:p>
            <a:r>
              <a:rPr lang="en-US" sz="1800" b="1" dirty="0"/>
              <a:t>As Is Study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94 programs included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65 programs outreached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23 programs selected for comparison (19 DoD, 4 non DoD)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6 had peer support as a main function, 10 more had peer support available at some level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 of the 6 peer programs were DoD programs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All 6 had training programs</a:t>
            </a:r>
          </a:p>
          <a:p>
            <a:pPr lvl="1"/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1 of the 6 was available service wide (1 was Academy based, 1 was service specific, 1 was National Guard, 1 was for caregivers, 1 was for survivors)</a:t>
            </a:r>
          </a:p>
        </p:txBody>
      </p:sp>
      <p:pic>
        <p:nvPicPr>
          <p:cNvPr id="9" name="Picture 2" descr="O:\zCross Team Share\DSPO\Image Support\32685403855_124a8ba6e4_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51298"/>
            <a:ext cx="1981200" cy="12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1047750"/>
            <a:ext cx="2286000" cy="1447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143000" y="438150"/>
            <a:ext cx="7162800" cy="628650"/>
          </a:xfrm>
        </p:spPr>
        <p:txBody>
          <a:bodyPr/>
          <a:lstStyle/>
          <a:p>
            <a:r>
              <a:rPr lang="en-US" dirty="0"/>
              <a:t>Findings Across the DoD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381000" y="1581150"/>
            <a:ext cx="3771900" cy="2057400"/>
          </a:xfrm>
        </p:spPr>
        <p:txBody>
          <a:bodyPr/>
          <a:lstStyle/>
          <a:p>
            <a:r>
              <a:rPr lang="en-US" sz="1800" b="1" dirty="0"/>
              <a:t>Gap Analysis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Command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DoD Programs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Small groups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Individuals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Programs in support of DoD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Peers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143500" y="1581150"/>
            <a:ext cx="3771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Needs Assessment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Training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Resources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Materials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Program development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Evidence-based standards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Clinical support</a:t>
            </a:r>
          </a:p>
        </p:txBody>
      </p:sp>
      <p:pic>
        <p:nvPicPr>
          <p:cNvPr id="10" name="Picture 9" descr="DSPO-P2P-PPT-Eligibility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85950"/>
            <a:ext cx="2342539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52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F069DD79D3334C8508A6B1EA20CC4C" ma:contentTypeVersion="0" ma:contentTypeDescription="Create a new document." ma:contentTypeScope="" ma:versionID="95216b52319531505a221ace32f664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43C27-D7BC-4882-AE86-00E045B1923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69E0AB-42A8-4CE1-AE9C-1C7F99763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1E7AF7-2759-446A-9FB4-EAAAC717DC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13191</TotalTime>
  <Words>508</Words>
  <Application>Microsoft Office PowerPoint</Application>
  <PresentationFormat>On-screen Show (16:9)</PresentationFormat>
  <Paragraphs>133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Copperplate-Gothic-Light</vt:lpstr>
      <vt:lpstr>Garamond</vt:lpstr>
      <vt:lpstr>Palatino Linotype</vt:lpstr>
      <vt:lpstr>Office Theme</vt:lpstr>
      <vt:lpstr>Custom Design</vt:lpstr>
      <vt:lpstr>Acrobat Document</vt:lpstr>
      <vt:lpstr>PowerPoint Presentation</vt:lpstr>
      <vt:lpstr>PowerPoint Presentation</vt:lpstr>
      <vt:lpstr>What is a shared experience model?</vt:lpstr>
      <vt:lpstr>PowerPoint Presentation</vt:lpstr>
      <vt:lpstr>Peer Support Call  and Outreach Center</vt:lpstr>
      <vt:lpstr>A Peer’s Perspective</vt:lpstr>
      <vt:lpstr>PowerPoint Presentation</vt:lpstr>
      <vt:lpstr>Findings Across the DoD</vt:lpstr>
      <vt:lpstr>Findings Across the DoD</vt:lpstr>
      <vt:lpstr>A Center of Excellence  Meets the Needs &amp; Fills the Gaps</vt:lpstr>
      <vt:lpstr>BeThere Peer Support Center of Excellence for Advocacy, Education and Outreach </vt:lpstr>
      <vt:lpstr>Being Present Can Save Lives </vt:lpstr>
      <vt:lpstr>Shared Experience Peer Support can…</vt:lpstr>
      <vt:lpstr>Thank you</vt:lpstr>
      <vt:lpstr>PowerPoint Presentation</vt:lpstr>
    </vt:vector>
  </TitlesOfParts>
  <Company>DTMO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</dc:creator>
  <cp:lastModifiedBy>Marina Spenner</cp:lastModifiedBy>
  <cp:revision>1278</cp:revision>
  <cp:lastPrinted>2017-07-20T18:47:19Z</cp:lastPrinted>
  <dcterms:created xsi:type="dcterms:W3CDTF">2010-06-01T14:20:52Z</dcterms:created>
  <dcterms:modified xsi:type="dcterms:W3CDTF">2017-08-09T19:01:39Z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0x01010083F069DD79D3334C8508A6B1EA20CC4C</vt:lpwstr>
  </property>
</Properties>
</file>