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6" r:id="rId1"/>
  </p:sldMasterIdLst>
  <p:notesMasterIdLst>
    <p:notesMasterId r:id="rId21"/>
  </p:notesMasterIdLst>
  <p:handoutMasterIdLst>
    <p:handoutMasterId r:id="rId22"/>
  </p:handoutMasterIdLst>
  <p:sldIdLst>
    <p:sldId id="256" r:id="rId2"/>
    <p:sldId id="260" r:id="rId3"/>
    <p:sldId id="304" r:id="rId4"/>
    <p:sldId id="286" r:id="rId5"/>
    <p:sldId id="293" r:id="rId6"/>
    <p:sldId id="298" r:id="rId7"/>
    <p:sldId id="269" r:id="rId8"/>
    <p:sldId id="278" r:id="rId9"/>
    <p:sldId id="280" r:id="rId10"/>
    <p:sldId id="274" r:id="rId11"/>
    <p:sldId id="306" r:id="rId12"/>
    <p:sldId id="271" r:id="rId13"/>
    <p:sldId id="289" r:id="rId14"/>
    <p:sldId id="272" r:id="rId15"/>
    <p:sldId id="276" r:id="rId16"/>
    <p:sldId id="285" r:id="rId17"/>
    <p:sldId id="305" r:id="rId18"/>
    <p:sldId id="283" r:id="rId19"/>
    <p:sldId id="297" r:id="rId2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5C1E0F4-07E5-4CF8-B490-04ABDA548CEB}">
          <p14:sldIdLst>
            <p14:sldId id="256"/>
            <p14:sldId id="260"/>
            <p14:sldId id="304"/>
            <p14:sldId id="286"/>
            <p14:sldId id="293"/>
            <p14:sldId id="298"/>
            <p14:sldId id="269"/>
            <p14:sldId id="278"/>
            <p14:sldId id="280"/>
            <p14:sldId id="274"/>
            <p14:sldId id="306"/>
            <p14:sldId id="271"/>
            <p14:sldId id="289"/>
            <p14:sldId id="272"/>
            <p14:sldId id="276"/>
            <p14:sldId id="285"/>
            <p14:sldId id="305"/>
            <p14:sldId id="283"/>
            <p14:sldId id="2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161A"/>
    <a:srgbClr val="F4BBAE"/>
    <a:srgbClr val="EAEDF2"/>
    <a:srgbClr val="700000"/>
    <a:srgbClr val="FFE7E7"/>
    <a:srgbClr val="F7ABCC"/>
    <a:srgbClr val="4ED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49" autoAdjust="0"/>
    <p:restoredTop sz="87092" autoAdjust="0"/>
  </p:normalViewPr>
  <p:slideViewPr>
    <p:cSldViewPr>
      <p:cViewPr varScale="1">
        <p:scale>
          <a:sx n="67" d="100"/>
          <a:sy n="67" d="100"/>
        </p:scale>
        <p:origin x="948"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VHAANNHSM10.v11.med.va.gov\SMITREC%20CORE\Commons\OMHO%20Suicide\_SMITREC%20SUICIDE%20REPORT\Step%2006%20-%20Final%20Report\July%202016%20initial%20report%20(not%20final)\Figures%20for%20report-%20template%20onl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oleObject" Target="file:///\\VHAANNHSM10.v11.med.va.gov\SMITREC%20DATA\Ind\Talya\Suicide%20by%20veteran%20flag\For%20DoD%20Conference\Chart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55606421290359E-2"/>
          <c:y val="2.1018205006647465E-2"/>
          <c:w val="0.90989013001281815"/>
          <c:h val="0.84374299789760754"/>
        </c:manualLayout>
      </c:layout>
      <c:barChart>
        <c:barDir val="col"/>
        <c:grouping val="clustered"/>
        <c:varyColors val="0"/>
        <c:ser>
          <c:idx val="1"/>
          <c:order val="0"/>
          <c:tx>
            <c:strRef>
              <c:f>'Figure 1'!$B$4</c:f>
              <c:strCache>
                <c:ptCount val="1"/>
                <c:pt idx="0">
                  <c:v>Total</c:v>
                </c:pt>
              </c:strCache>
            </c:strRef>
          </c:tx>
          <c:spPr>
            <a:solidFill>
              <a:schemeClr val="accent3"/>
            </a:solidFill>
            <a:ln>
              <a:noFill/>
            </a:ln>
            <a:effectLst/>
          </c:spPr>
          <c:invertIfNegative val="0"/>
          <c:cat>
            <c:numRef>
              <c:f>'Figure 1'!$A$5:$A$18</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'Figure 1'!$B$5:$B$18</c:f>
              <c:numCache>
                <c:formatCode>General</c:formatCode>
                <c:ptCount val="14"/>
                <c:pt idx="0">
                  <c:v>39.799999999999997</c:v>
                </c:pt>
                <c:pt idx="1">
                  <c:v>38.9</c:v>
                </c:pt>
                <c:pt idx="2">
                  <c:v>34.9</c:v>
                </c:pt>
                <c:pt idx="3">
                  <c:v>35.9</c:v>
                </c:pt>
                <c:pt idx="4">
                  <c:v>34.9</c:v>
                </c:pt>
                <c:pt idx="5">
                  <c:v>35.9</c:v>
                </c:pt>
                <c:pt idx="6">
                  <c:v>35.1</c:v>
                </c:pt>
                <c:pt idx="7">
                  <c:v>38.4</c:v>
                </c:pt>
                <c:pt idx="8">
                  <c:v>37</c:v>
                </c:pt>
                <c:pt idx="9">
                  <c:v>36.299999999999997</c:v>
                </c:pt>
                <c:pt idx="10">
                  <c:v>38.9</c:v>
                </c:pt>
                <c:pt idx="11">
                  <c:v>38</c:v>
                </c:pt>
                <c:pt idx="12">
                  <c:v>38.799999999999997</c:v>
                </c:pt>
                <c:pt idx="13">
                  <c:v>39</c:v>
                </c:pt>
              </c:numCache>
            </c:numRef>
          </c:val>
          <c:extLst>
            <c:ext xmlns:c16="http://schemas.microsoft.com/office/drawing/2014/chart" uri="{C3380CC4-5D6E-409C-BE32-E72D297353CC}">
              <c16:uniqueId val="{00000000-13F8-40E7-9F85-439B0DD9E83F}"/>
            </c:ext>
          </c:extLst>
        </c:ser>
        <c:ser>
          <c:idx val="2"/>
          <c:order val="1"/>
          <c:tx>
            <c:strRef>
              <c:f>'Figure 1'!$C$4</c:f>
              <c:strCache>
                <c:ptCount val="1"/>
                <c:pt idx="0">
                  <c:v>Males</c:v>
                </c:pt>
              </c:strCache>
            </c:strRef>
          </c:tx>
          <c:spPr>
            <a:solidFill>
              <a:schemeClr val="accent5"/>
            </a:solidFill>
            <a:ln>
              <a:noFill/>
            </a:ln>
            <a:effectLst/>
          </c:spPr>
          <c:invertIfNegative val="0"/>
          <c:cat>
            <c:numRef>
              <c:f>'Figure 1'!$A$5:$A$18</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'Figure 1'!$C$5:$C$18</c:f>
              <c:numCache>
                <c:formatCode>General</c:formatCode>
                <c:ptCount val="14"/>
                <c:pt idx="0">
                  <c:v>42.6</c:v>
                </c:pt>
                <c:pt idx="1">
                  <c:v>41.7</c:v>
                </c:pt>
                <c:pt idx="2">
                  <c:v>37.200000000000003</c:v>
                </c:pt>
                <c:pt idx="3">
                  <c:v>38</c:v>
                </c:pt>
                <c:pt idx="4">
                  <c:v>36.799999999999997</c:v>
                </c:pt>
                <c:pt idx="5">
                  <c:v>38.5</c:v>
                </c:pt>
                <c:pt idx="6">
                  <c:v>37.299999999999997</c:v>
                </c:pt>
                <c:pt idx="7">
                  <c:v>40.799999999999997</c:v>
                </c:pt>
                <c:pt idx="8">
                  <c:v>39.299999999999997</c:v>
                </c:pt>
                <c:pt idx="9">
                  <c:v>38.5</c:v>
                </c:pt>
                <c:pt idx="10">
                  <c:v>41.3</c:v>
                </c:pt>
                <c:pt idx="11">
                  <c:v>40.4</c:v>
                </c:pt>
                <c:pt idx="12">
                  <c:v>41.5</c:v>
                </c:pt>
                <c:pt idx="13">
                  <c:v>41.6</c:v>
                </c:pt>
              </c:numCache>
            </c:numRef>
          </c:val>
          <c:extLst>
            <c:ext xmlns:c16="http://schemas.microsoft.com/office/drawing/2014/chart" uri="{C3380CC4-5D6E-409C-BE32-E72D297353CC}">
              <c16:uniqueId val="{00000001-13F8-40E7-9F85-439B0DD9E83F}"/>
            </c:ext>
          </c:extLst>
        </c:ser>
        <c:ser>
          <c:idx val="3"/>
          <c:order val="2"/>
          <c:tx>
            <c:strRef>
              <c:f>'Figure 1'!$D$4</c:f>
              <c:strCache>
                <c:ptCount val="1"/>
                <c:pt idx="0">
                  <c:v>Females</c:v>
                </c:pt>
              </c:strCache>
            </c:strRef>
          </c:tx>
          <c:spPr>
            <a:solidFill>
              <a:schemeClr val="accent1">
                <a:lumMod val="60000"/>
              </a:schemeClr>
            </a:solidFill>
            <a:ln>
              <a:noFill/>
            </a:ln>
            <a:effectLst/>
          </c:spPr>
          <c:invertIfNegative val="0"/>
          <c:cat>
            <c:numRef>
              <c:f>'Figure 1'!$A$5:$A$18</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'Figure 1'!$D$5:$D$18</c:f>
              <c:numCache>
                <c:formatCode>General</c:formatCode>
                <c:ptCount val="14"/>
                <c:pt idx="0">
                  <c:v>14.4</c:v>
                </c:pt>
                <c:pt idx="1">
                  <c:v>11.7</c:v>
                </c:pt>
                <c:pt idx="2">
                  <c:v>10.7</c:v>
                </c:pt>
                <c:pt idx="3">
                  <c:v>13.3</c:v>
                </c:pt>
                <c:pt idx="4">
                  <c:v>14.7</c:v>
                </c:pt>
                <c:pt idx="5">
                  <c:v>9</c:v>
                </c:pt>
                <c:pt idx="6">
                  <c:v>12.5</c:v>
                </c:pt>
                <c:pt idx="7">
                  <c:v>14.3</c:v>
                </c:pt>
                <c:pt idx="8">
                  <c:v>14.8</c:v>
                </c:pt>
                <c:pt idx="9">
                  <c:v>15.4</c:v>
                </c:pt>
                <c:pt idx="10">
                  <c:v>16.3</c:v>
                </c:pt>
                <c:pt idx="11">
                  <c:v>16</c:v>
                </c:pt>
                <c:pt idx="12">
                  <c:v>14.4</c:v>
                </c:pt>
                <c:pt idx="13">
                  <c:v>16.7</c:v>
                </c:pt>
              </c:numCache>
            </c:numRef>
          </c:val>
          <c:extLst>
            <c:ext xmlns:c16="http://schemas.microsoft.com/office/drawing/2014/chart" uri="{C3380CC4-5D6E-409C-BE32-E72D297353CC}">
              <c16:uniqueId val="{00000002-13F8-40E7-9F85-439B0DD9E83F}"/>
            </c:ext>
          </c:extLst>
        </c:ser>
        <c:dLbls>
          <c:showLegendKey val="0"/>
          <c:showVal val="0"/>
          <c:showCatName val="0"/>
          <c:showSerName val="0"/>
          <c:showPercent val="0"/>
          <c:showBubbleSize val="0"/>
        </c:dLbls>
        <c:gapWidth val="150"/>
        <c:axId val="508359736"/>
        <c:axId val="508356600"/>
      </c:barChart>
      <c:catAx>
        <c:axId val="508359736"/>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8356600"/>
        <c:crosses val="autoZero"/>
        <c:auto val="1"/>
        <c:lblAlgn val="ctr"/>
        <c:lblOffset val="100"/>
        <c:noMultiLvlLbl val="0"/>
      </c:catAx>
      <c:valAx>
        <c:axId val="508356600"/>
        <c:scaling>
          <c:orientation val="minMax"/>
          <c:max val="50"/>
          <c:min val="0"/>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0" dirty="0"/>
                  <a:t>Suicide Rate per 100,000 person years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cross"/>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08359736"/>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solidFill>
        <a:schemeClr val="bg1">
          <a:lumMod val="75000"/>
        </a:schemeClr>
      </a:solid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294536280256689E-2"/>
          <c:y val="4.706537513922171E-2"/>
          <c:w val="0.88625288334933805"/>
          <c:h val="0.92198688388794925"/>
        </c:manualLayout>
      </c:layout>
      <c:barChart>
        <c:barDir val="col"/>
        <c:grouping val="clustered"/>
        <c:varyColors val="0"/>
        <c:ser>
          <c:idx val="0"/>
          <c:order val="0"/>
          <c:tx>
            <c:strRef>
              <c:f>'U:\Ind\Talya\Suicide by veteran flag\For DoD Conference\[tables.xlsx]raw data counts'!$B$6</c:f>
              <c:strCache>
                <c:ptCount val="1"/>
                <c:pt idx="0">
                  <c:v>Non-Veteran</c:v>
                </c:pt>
              </c:strCache>
            </c:strRef>
          </c:tx>
          <c:spPr>
            <a:solidFill>
              <a:srgbClr val="4472C4">
                <a:lumMod val="50000"/>
              </a:srgbClr>
            </a:solidFill>
            <a:ln>
              <a:noFill/>
            </a:ln>
            <a:effectLst/>
          </c:spPr>
          <c:invertIfNegative val="0"/>
          <c:cat>
            <c:numRef>
              <c:f>'[1]raw data counts'!$C$4:$P$4</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'[1]raw data counts'!$C$6:$P$6</c:f>
              <c:numCache>
                <c:formatCode>General</c:formatCode>
                <c:ptCount val="14"/>
                <c:pt idx="0">
                  <c:v>273894</c:v>
                </c:pt>
                <c:pt idx="1">
                  <c:v>246003</c:v>
                </c:pt>
                <c:pt idx="2">
                  <c:v>223347</c:v>
                </c:pt>
                <c:pt idx="3">
                  <c:v>205149</c:v>
                </c:pt>
                <c:pt idx="4">
                  <c:v>195571</c:v>
                </c:pt>
                <c:pt idx="5">
                  <c:v>193851</c:v>
                </c:pt>
                <c:pt idx="6">
                  <c:v>194531</c:v>
                </c:pt>
                <c:pt idx="7">
                  <c:v>202220</c:v>
                </c:pt>
                <c:pt idx="8">
                  <c:v>206549</c:v>
                </c:pt>
                <c:pt idx="9">
                  <c:v>206734</c:v>
                </c:pt>
                <c:pt idx="10">
                  <c:v>209165</c:v>
                </c:pt>
                <c:pt idx="11">
                  <c:v>223116</c:v>
                </c:pt>
                <c:pt idx="12">
                  <c:v>236727</c:v>
                </c:pt>
                <c:pt idx="13">
                  <c:v>241975</c:v>
                </c:pt>
              </c:numCache>
            </c:numRef>
          </c:val>
          <c:extLst>
            <c:ext xmlns:c16="http://schemas.microsoft.com/office/drawing/2014/chart" uri="{C3380CC4-5D6E-409C-BE32-E72D297353CC}">
              <c16:uniqueId val="{00000000-4A8F-4231-9169-0E49636AB81F}"/>
            </c:ext>
          </c:extLst>
        </c:ser>
        <c:ser>
          <c:idx val="2"/>
          <c:order val="2"/>
          <c:tx>
            <c:strRef>
              <c:f>'U:\Ind\Talya\Suicide by veteran flag\For DoD Conference\[tables.xlsx]raw data counts'!$B$8</c:f>
              <c:strCache>
                <c:ptCount val="1"/>
                <c:pt idx="0">
                  <c:v>Veteran</c:v>
                </c:pt>
              </c:strCache>
            </c:strRef>
          </c:tx>
          <c:spPr>
            <a:solidFill>
              <a:schemeClr val="accent2"/>
            </a:solidFill>
            <a:ln>
              <a:noFill/>
            </a:ln>
            <a:effectLst/>
          </c:spPr>
          <c:invertIfNegative val="0"/>
          <c:cat>
            <c:numRef>
              <c:f>'[1]raw data counts'!$C$4:$P$4</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'[1]raw data counts'!$C$8:$P$8</c:f>
              <c:numCache>
                <c:formatCode>General</c:formatCode>
                <c:ptCount val="14"/>
                <c:pt idx="0">
                  <c:v>4461800</c:v>
                </c:pt>
                <c:pt idx="1">
                  <c:v>4856416</c:v>
                </c:pt>
                <c:pt idx="2">
                  <c:v>5104172</c:v>
                </c:pt>
                <c:pt idx="3">
                  <c:v>5256148</c:v>
                </c:pt>
                <c:pt idx="4">
                  <c:v>5365859</c:v>
                </c:pt>
                <c:pt idx="5">
                  <c:v>5453840</c:v>
                </c:pt>
                <c:pt idx="6">
                  <c:v>5505150</c:v>
                </c:pt>
                <c:pt idx="7">
                  <c:v>5575545</c:v>
                </c:pt>
                <c:pt idx="8">
                  <c:v>5744360</c:v>
                </c:pt>
                <c:pt idx="9">
                  <c:v>5950449</c:v>
                </c:pt>
                <c:pt idx="10">
                  <c:v>6105133</c:v>
                </c:pt>
                <c:pt idx="11">
                  <c:v>6210295</c:v>
                </c:pt>
                <c:pt idx="12">
                  <c:v>6301025</c:v>
                </c:pt>
                <c:pt idx="13">
                  <c:v>6421143</c:v>
                </c:pt>
              </c:numCache>
            </c:numRef>
          </c:val>
          <c:extLst>
            <c:ext xmlns:c16="http://schemas.microsoft.com/office/drawing/2014/chart" uri="{C3380CC4-5D6E-409C-BE32-E72D297353CC}">
              <c16:uniqueId val="{00000001-4A8F-4231-9169-0E49636AB81F}"/>
            </c:ext>
          </c:extLst>
        </c:ser>
        <c:dLbls>
          <c:showLegendKey val="0"/>
          <c:showVal val="0"/>
          <c:showCatName val="0"/>
          <c:showSerName val="0"/>
          <c:showPercent val="0"/>
          <c:showBubbleSize val="0"/>
        </c:dLbls>
        <c:gapWidth val="150"/>
        <c:axId val="512366776"/>
        <c:axId val="512586544"/>
        <c:extLst>
          <c:ext xmlns:c15="http://schemas.microsoft.com/office/drawing/2012/chart" uri="{02D57815-91ED-43cb-92C2-25804820EDAC}">
            <c15:filteredBarSeries>
              <c15:ser>
                <c:idx val="1"/>
                <c:order val="1"/>
                <c:tx>
                  <c:strRef>
                    <c:extLst>
                      <c:ext uri="{02D57815-91ED-43cb-92C2-25804820EDAC}">
                        <c15:formulaRef>
                          <c15:sqref>'U:\Ind\Talya\Suicide by veteran flag\For DoD Conference\[tables.xlsx]raw data counts'!$B$7</c15:sqref>
                        </c15:formulaRef>
                      </c:ext>
                    </c:extLst>
                    <c:strCache>
                      <c:ptCount val="1"/>
                      <c:pt idx="0">
                        <c:v>%</c:v>
                      </c:pt>
                    </c:strCache>
                  </c:strRef>
                </c:tx>
                <c:spPr>
                  <a:solidFill>
                    <a:schemeClr val="accent2"/>
                  </a:solidFill>
                  <a:ln>
                    <a:noFill/>
                  </a:ln>
                  <a:effectLst/>
                </c:spPr>
                <c:invertIfNegative val="0"/>
                <c:cat>
                  <c:numRef>
                    <c:extLst>
                      <c:ext uri="{02D57815-91ED-43cb-92C2-25804820EDAC}">
                        <c15:formulaRef>
                          <c15:sqref>'[1]raw data counts'!$C$4:$P$4</c15:sqref>
                        </c15:formulaRef>
                      </c:ext>
                    </c:extLst>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extLst>
                      <c:ext uri="{02D57815-91ED-43cb-92C2-25804820EDAC}">
                        <c15:formulaRef>
                          <c15:sqref>'[1]raw data counts'!$C$7:$P$7</c15:sqref>
                        </c15:formulaRef>
                      </c:ext>
                    </c:extLst>
                    <c:numCache>
                      <c:formatCode>General</c:formatCode>
                      <c:ptCount val="14"/>
                      <c:pt idx="0">
                        <c:v>5.7835999999999999</c:v>
                      </c:pt>
                      <c:pt idx="1">
                        <c:v>4.8212999999999999</c:v>
                      </c:pt>
                      <c:pt idx="2">
                        <c:v>4.1923000000000004</c:v>
                      </c:pt>
                      <c:pt idx="3">
                        <c:v>3.7564000000000002</c:v>
                      </c:pt>
                      <c:pt idx="4">
                        <c:v>3.5165999999999999</c:v>
                      </c:pt>
                      <c:pt idx="5">
                        <c:v>3.4323999999999999</c:v>
                      </c:pt>
                      <c:pt idx="6">
                        <c:v>3.4129999999999998</c:v>
                      </c:pt>
                      <c:pt idx="7">
                        <c:v>3.5</c:v>
                      </c:pt>
                      <c:pt idx="8">
                        <c:v>3.4708999999999999</c:v>
                      </c:pt>
                      <c:pt idx="9">
                        <c:v>3.3576000000000001</c:v>
                      </c:pt>
                      <c:pt idx="10">
                        <c:v>3.3126000000000002</c:v>
                      </c:pt>
                      <c:pt idx="11">
                        <c:v>3.4681000000000002</c:v>
                      </c:pt>
                      <c:pt idx="12">
                        <c:v>3.6208999999999998</c:v>
                      </c:pt>
                      <c:pt idx="13">
                        <c:v>3.6316000000000002</c:v>
                      </c:pt>
                    </c:numCache>
                  </c:numRef>
                </c:val>
                <c:extLst>
                  <c:ext xmlns:c16="http://schemas.microsoft.com/office/drawing/2014/chart" uri="{C3380CC4-5D6E-409C-BE32-E72D297353CC}">
                    <c16:uniqueId val="{00000002-4A8F-4231-9169-0E49636AB81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'U:\Ind\Talya\Suicide by veteran flag\For DoD Conference\[tables.xlsx]raw data counts'!$B$9</c15:sqref>
                        </c15:formulaRef>
                      </c:ext>
                    </c:extLst>
                    <c:strCache>
                      <c:ptCount val="1"/>
                      <c:pt idx="0">
                        <c:v>%</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'[1]raw data counts'!$C$4:$P$4</c15:sqref>
                        </c15:formulaRef>
                      </c:ext>
                    </c:extLst>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extLst xmlns:c15="http://schemas.microsoft.com/office/drawing/2012/chart">
                      <c:ext xmlns:c15="http://schemas.microsoft.com/office/drawing/2012/chart" uri="{02D57815-91ED-43cb-92C2-25804820EDAC}">
                        <c15:formulaRef>
                          <c15:sqref>'[1]raw data counts'!$C$9:$P$9</c15:sqref>
                        </c15:formulaRef>
                      </c:ext>
                    </c:extLst>
                    <c:numCache>
                      <c:formatCode>General</c:formatCode>
                      <c:ptCount val="14"/>
                      <c:pt idx="0">
                        <c:v>94.216399999999993</c:v>
                      </c:pt>
                      <c:pt idx="1">
                        <c:v>95.178700000000006</c:v>
                      </c:pt>
                      <c:pt idx="2">
                        <c:v>95.807699999999997</c:v>
                      </c:pt>
                      <c:pt idx="3">
                        <c:v>96.243600000000001</c:v>
                      </c:pt>
                      <c:pt idx="4">
                        <c:v>96.483400000000003</c:v>
                      </c:pt>
                      <c:pt idx="5">
                        <c:v>96.567599999999999</c:v>
                      </c:pt>
                      <c:pt idx="6">
                        <c:v>96.587000000000003</c:v>
                      </c:pt>
                      <c:pt idx="7">
                        <c:v>96.5</c:v>
                      </c:pt>
                      <c:pt idx="8">
                        <c:v>96.5291</c:v>
                      </c:pt>
                      <c:pt idx="9">
                        <c:v>96.642399999999995</c:v>
                      </c:pt>
                      <c:pt idx="10">
                        <c:v>96.687399999999997</c:v>
                      </c:pt>
                      <c:pt idx="11">
                        <c:v>96.531899999999993</c:v>
                      </c:pt>
                      <c:pt idx="12">
                        <c:v>96.379099999999994</c:v>
                      </c:pt>
                      <c:pt idx="13">
                        <c:v>96.368399999999994</c:v>
                      </c:pt>
                    </c:numCache>
                  </c:numRef>
                </c:val>
                <c:extLst xmlns:c15="http://schemas.microsoft.com/office/drawing/2012/chart">
                  <c:ext xmlns:c16="http://schemas.microsoft.com/office/drawing/2014/chart" uri="{C3380CC4-5D6E-409C-BE32-E72D297353CC}">
                    <c16:uniqueId val="{00000003-4A8F-4231-9169-0E49636AB81F}"/>
                  </c:ext>
                </c:extLst>
              </c15:ser>
            </c15:filteredBarSeries>
          </c:ext>
        </c:extLst>
      </c:barChart>
      <c:catAx>
        <c:axId val="512366776"/>
        <c:scaling>
          <c:orientation val="minMax"/>
        </c:scaling>
        <c:delete val="1"/>
        <c:axPos val="b"/>
        <c:numFmt formatCode="General" sourceLinked="1"/>
        <c:majorTickMark val="none"/>
        <c:minorTickMark val="none"/>
        <c:tickLblPos val="nextTo"/>
        <c:crossAx val="512586544"/>
        <c:crosses val="autoZero"/>
        <c:auto val="1"/>
        <c:lblAlgn val="ctr"/>
        <c:lblOffset val="100"/>
        <c:noMultiLvlLbl val="0"/>
      </c:catAx>
      <c:valAx>
        <c:axId val="512586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2366776"/>
        <c:crosses val="autoZero"/>
        <c:crossBetween val="between"/>
      </c:valAx>
      <c:spPr>
        <a:noFill/>
        <a:ln>
          <a:noFill/>
        </a:ln>
        <a:effectLst/>
      </c:spPr>
    </c:plotArea>
    <c:legend>
      <c:legendPos val="r"/>
      <c:layout>
        <c:manualLayout>
          <c:xMode val="edge"/>
          <c:yMode val="edge"/>
          <c:x val="8.9479269690763877E-2"/>
          <c:y val="4.2098811266406085E-2"/>
          <c:w val="0.23687502579764924"/>
          <c:h val="0.1107083942200438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11858070104733"/>
          <c:y val="0.18967770876563883"/>
          <c:w val="0.37208526818763038"/>
          <c:h val="0.81032227574124371"/>
        </c:manualLayout>
      </c:layout>
      <c:pieChart>
        <c:varyColors val="1"/>
        <c:ser>
          <c:idx val="0"/>
          <c:order val="0"/>
          <c:dPt>
            <c:idx val="5"/>
            <c:bubble3D val="0"/>
            <c:spPr>
              <a:solidFill>
                <a:srgbClr val="F4BBAE"/>
              </a:solidFill>
            </c:spPr>
            <c:extLst>
              <c:ext xmlns:c16="http://schemas.microsoft.com/office/drawing/2014/chart" uri="{C3380CC4-5D6E-409C-BE32-E72D297353CC}">
                <c16:uniqueId val="{00000001-0AEA-4175-80A6-0B8EB710658A}"/>
              </c:ext>
            </c:extLst>
          </c:dPt>
          <c:dPt>
            <c:idx val="6"/>
            <c:bubble3D val="0"/>
            <c:spPr>
              <a:solidFill>
                <a:srgbClr val="70AD47"/>
              </a:solidFill>
            </c:spPr>
            <c:extLst>
              <c:ext xmlns:c16="http://schemas.microsoft.com/office/drawing/2014/chart" uri="{C3380CC4-5D6E-409C-BE32-E72D297353CC}">
                <c16:uniqueId val="{00000003-0AEA-4175-80A6-0B8EB710658A}"/>
              </c:ext>
            </c:extLst>
          </c:dPt>
          <c:dLbls>
            <c:dLbl>
              <c:idx val="0"/>
              <c:layout>
                <c:manualLayout>
                  <c:x val="0.16085828182514433"/>
                  <c:y val="3.26187764990914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AEA-4175-80A6-0B8EB710658A}"/>
                </c:ext>
              </c:extLst>
            </c:dLbl>
            <c:dLbl>
              <c:idx val="1"/>
              <c:layout>
                <c:manualLayout>
                  <c:x val="0.15058740148183414"/>
                  <c:y val="8.753337371290127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AEA-4175-80A6-0B8EB710658A}"/>
                </c:ext>
              </c:extLst>
            </c:dLbl>
            <c:dLbl>
              <c:idx val="2"/>
              <c:layout>
                <c:manualLayout>
                  <c:x val="0.15328444855838363"/>
                  <c:y val="0.2197773147710585"/>
                </c:manualLayout>
              </c:layout>
              <c:showLegendKey val="0"/>
              <c:showVal val="0"/>
              <c:showCatName val="1"/>
              <c:showSerName val="0"/>
              <c:showPercent val="1"/>
              <c:showBubbleSize val="0"/>
              <c:extLst>
                <c:ext xmlns:c15="http://schemas.microsoft.com/office/drawing/2012/chart" uri="{CE6537A1-D6FC-4f65-9D91-7224C49458BB}">
                  <c15:layout>
                    <c:manualLayout>
                      <c:w val="0.22768697702677504"/>
                      <c:h val="0.16822425951448242"/>
                    </c:manualLayout>
                  </c15:layout>
                </c:ext>
                <c:ext xmlns:c16="http://schemas.microsoft.com/office/drawing/2014/chart" uri="{C3380CC4-5D6E-409C-BE32-E72D297353CC}">
                  <c16:uniqueId val="{00000006-0AEA-4175-80A6-0B8EB710658A}"/>
                </c:ext>
              </c:extLst>
            </c:dLbl>
            <c:dLbl>
              <c:idx val="3"/>
              <c:layout>
                <c:manualLayout>
                  <c:x val="0.10650062934788246"/>
                  <c:y val="0.3015092545701537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AEA-4175-80A6-0B8EB710658A}"/>
                </c:ext>
              </c:extLst>
            </c:dLbl>
            <c:dLbl>
              <c:idx val="4"/>
              <c:layout>
                <c:manualLayout>
                  <c:x val="-4.9694765212714737E-2"/>
                  <c:y val="2.703815869170199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0AEA-4175-80A6-0B8EB710658A}"/>
                </c:ext>
              </c:extLst>
            </c:dLbl>
            <c:dLbl>
              <c:idx val="5"/>
              <c:layout>
                <c:manualLayout>
                  <c:x val="-0.18977118244834781"/>
                  <c:y val="-5.3197589151073747E-2"/>
                </c:manualLayout>
              </c:layout>
              <c:showLegendKey val="0"/>
              <c:showVal val="0"/>
              <c:showCatName val="1"/>
              <c:showSerName val="0"/>
              <c:showPercent val="1"/>
              <c:showBubbleSize val="0"/>
              <c:extLst>
                <c:ext xmlns:c15="http://schemas.microsoft.com/office/drawing/2012/chart" uri="{CE6537A1-D6FC-4f65-9D91-7224C49458BB}">
                  <c15:layout>
                    <c:manualLayout>
                      <c:w val="0.24123521688914021"/>
                      <c:h val="0.16822425951448242"/>
                    </c:manualLayout>
                  </c15:layout>
                </c:ext>
                <c:ext xmlns:c16="http://schemas.microsoft.com/office/drawing/2014/chart" uri="{C3380CC4-5D6E-409C-BE32-E72D297353CC}">
                  <c16:uniqueId val="{00000001-0AEA-4175-80A6-0B8EB710658A}"/>
                </c:ext>
              </c:extLst>
            </c:dLbl>
            <c:dLbl>
              <c:idx val="6"/>
              <c:layout>
                <c:manualLayout>
                  <c:x val="-3.3043385602440772E-2"/>
                  <c:y val="-5.9351215794105058E-2"/>
                </c:manualLayout>
              </c:layout>
              <c:numFmt formatCode="0.0%" sourceLinked="0"/>
              <c:spPr>
                <a:noFill/>
                <a:ln>
                  <a:noFill/>
                </a:ln>
                <a:effectLst/>
              </c:spPr>
              <c:txPr>
                <a:bodyPr wrap="square" lIns="38100" tIns="19050" rIns="38100" bIns="19050" anchor="ctr">
                  <a:noAutofit/>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7877784507705768"/>
                      <c:h val="0.15743795055563778"/>
                    </c:manualLayout>
                  </c15:layout>
                </c:ext>
                <c:ext xmlns:c16="http://schemas.microsoft.com/office/drawing/2014/chart" uri="{C3380CC4-5D6E-409C-BE32-E72D297353CC}">
                  <c16:uniqueId val="{00000003-0AEA-4175-80A6-0B8EB710658A}"/>
                </c:ext>
              </c:extLst>
            </c:dLbl>
            <c:dLbl>
              <c:idx val="7"/>
              <c:layout>
                <c:manualLayout>
                  <c:x val="0.12571870022657425"/>
                  <c:y val="-1.8507026161731405E-2"/>
                </c:manualLayout>
              </c:layout>
              <c:showLegendKey val="0"/>
              <c:showVal val="0"/>
              <c:showCatName val="1"/>
              <c:showSerName val="0"/>
              <c:showPercent val="1"/>
              <c:showBubbleSize val="0"/>
              <c:extLst>
                <c:ext xmlns:c15="http://schemas.microsoft.com/office/drawing/2012/chart" uri="{CE6537A1-D6FC-4f65-9D91-7224C49458BB}">
                  <c15:layout>
                    <c:manualLayout>
                      <c:w val="0.19746224516804323"/>
                      <c:h val="0.16822425951448242"/>
                    </c:manualLayout>
                  </c15:layout>
                </c:ext>
                <c:ext xmlns:c16="http://schemas.microsoft.com/office/drawing/2014/chart" uri="{C3380CC4-5D6E-409C-BE32-E72D297353CC}">
                  <c16:uniqueId val="{00000009-0AEA-4175-80A6-0B8EB710658A}"/>
                </c:ext>
              </c:extLst>
            </c:dLbl>
            <c:numFmt formatCode="0.0%" sourceLinked="0"/>
            <c:spPr>
              <a:noFill/>
              <a:ln>
                <a:noFill/>
              </a:ln>
              <a:effectLst/>
            </c:spPr>
            <c:txPr>
              <a:bodyPr wrap="square" lIns="38100" tIns="19050" rIns="38100" bIns="19050" anchor="ctr">
                <a:spAutoFit/>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'non veteran POS'!$A$2:$A$9</c:f>
              <c:strCache>
                <c:ptCount val="8"/>
                <c:pt idx="0">
                  <c:v>Active Duty</c:v>
                </c:pt>
                <c:pt idx="1">
                  <c:v>Humanitarian</c:v>
                </c:pt>
                <c:pt idx="2">
                  <c:v>Medical Remedial Enlist</c:v>
                </c:pt>
                <c:pt idx="3">
                  <c:v>Unknown</c:v>
                </c:pt>
                <c:pt idx="4">
                  <c:v>Other Non-Veteran</c:v>
                </c:pt>
                <c:pt idx="5">
                  <c:v>Other- VHA Beneficiary</c:v>
                </c:pt>
                <c:pt idx="6">
                  <c:v>Veteran Dependent</c:v>
                </c:pt>
                <c:pt idx="7">
                  <c:v>Unverified Veteran</c:v>
                </c:pt>
              </c:strCache>
            </c:strRef>
          </c:cat>
          <c:val>
            <c:numRef>
              <c:f>'non veteran POS'!$B$2:$B$9</c:f>
              <c:numCache>
                <c:formatCode>General</c:formatCode>
                <c:ptCount val="8"/>
                <c:pt idx="0">
                  <c:v>61535</c:v>
                </c:pt>
                <c:pt idx="1">
                  <c:v>32272</c:v>
                </c:pt>
                <c:pt idx="2">
                  <c:v>2659</c:v>
                </c:pt>
                <c:pt idx="3">
                  <c:v>165602</c:v>
                </c:pt>
                <c:pt idx="4">
                  <c:v>695361</c:v>
                </c:pt>
                <c:pt idx="5">
                  <c:v>4855</c:v>
                </c:pt>
                <c:pt idx="6">
                  <c:v>61487</c:v>
                </c:pt>
                <c:pt idx="7">
                  <c:v>2813</c:v>
                </c:pt>
              </c:numCache>
            </c:numRef>
          </c:val>
          <c:extLst>
            <c:ext xmlns:c16="http://schemas.microsoft.com/office/drawing/2014/chart" uri="{C3380CC4-5D6E-409C-BE32-E72D297353CC}">
              <c16:uniqueId val="{0000000A-0AEA-4175-80A6-0B8EB710658A}"/>
            </c:ext>
          </c:extLst>
        </c:ser>
        <c:dLbls>
          <c:showLegendKey val="0"/>
          <c:showVal val="0"/>
          <c:showCatName val="1"/>
          <c:showSerName val="0"/>
          <c:showPercent val="1"/>
          <c:showBubbleSize val="0"/>
          <c:showLeaderLines val="1"/>
        </c:dLbls>
        <c:firstSliceAng val="51"/>
      </c:pieChart>
      <c:spPr>
        <a:noFill/>
        <a:ln w="25400">
          <a:no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50834620401696E-2"/>
          <c:y val="3.9139460251163945E-2"/>
          <c:w val="0.88372090388193114"/>
          <c:h val="0.82897440492543462"/>
        </c:manualLayout>
      </c:layout>
      <c:barChart>
        <c:barDir val="col"/>
        <c:grouping val="percentStacked"/>
        <c:varyColors val="0"/>
        <c:ser>
          <c:idx val="0"/>
          <c:order val="0"/>
          <c:tx>
            <c:strRef>
              <c:f>'Table  suicide by vet'!$A$3</c:f>
              <c:strCache>
                <c:ptCount val="1"/>
                <c:pt idx="0">
                  <c:v>Non Veteran</c:v>
                </c:pt>
              </c:strCache>
            </c:strRef>
          </c:tx>
          <c:spPr>
            <a:solidFill>
              <a:schemeClr val="accent1">
                <a:lumMod val="50000"/>
              </a:schemeClr>
            </a:solidFill>
            <a:ln>
              <a:noFill/>
            </a:ln>
            <a:effectLst/>
          </c:spPr>
          <c:invertIfNegative val="0"/>
          <c:dLbls>
            <c:dLbl>
              <c:idx val="0"/>
              <c:layout>
                <c:manualLayout>
                  <c:x val="3.2373897268255285E-2"/>
                  <c:y val="-6.2213558412624104E-2"/>
                </c:manualLayout>
              </c:layout>
              <c:tx>
                <c:rich>
                  <a:bodyPr rot="0" spcFirstLastPara="1" vertOverflow="overflow" horzOverflow="overflow" vert="horz" wrap="none" lIns="36576" tIns="18288" rIns="36576" bIns="18288" numCol="1" spcCol="274320" anchor="ctr" anchorCtr="0">
                    <a:noAutofit/>
                  </a:bodyPr>
                  <a:lstStyle/>
                  <a:p>
                    <a:pPr>
                      <a:defRPr sz="1200" b="0" i="0" u="none" strike="noStrike" kern="1200" baseline="0">
                        <a:solidFill>
                          <a:schemeClr val="dk1">
                            <a:lumMod val="65000"/>
                            <a:lumOff val="35000"/>
                          </a:schemeClr>
                        </a:solidFill>
                        <a:latin typeface="+mn-lt"/>
                        <a:ea typeface="+mn-ea"/>
                        <a:cs typeface="+mn-cs"/>
                      </a:defRPr>
                    </a:pPr>
                    <a:fld id="{0167927A-4455-42E3-9674-3BB0696A0F3A}" type="CELLRANGE">
                      <a:rPr lang="en-US"/>
                      <a:pPr>
                        <a:defRPr sz="1200"/>
                      </a:pPr>
                      <a:t>[CELLRANGE]</a:t>
                    </a:fld>
                    <a:endParaRPr lang="en-US"/>
                  </a:p>
                </c:rich>
              </c:tx>
              <c:spPr>
                <a:solidFill>
                  <a:prstClr val="white"/>
                </a:solidFill>
                <a:ln>
                  <a:solidFill>
                    <a:prstClr val="black">
                      <a:lumMod val="25000"/>
                      <a:lumOff val="75000"/>
                    </a:prstClr>
                  </a:solidFill>
                </a:ln>
                <a:effectLst/>
              </c:spPr>
              <c:txPr>
                <a:bodyPr rot="0" spcFirstLastPara="1" vertOverflow="overflow" horzOverflow="overflow" vert="horz" wrap="none" lIns="36576" tIns="18288" rIns="36576" bIns="18288" numCol="1" spcCol="274320" anchor="ctr" anchorCtr="0">
                  <a:no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3.2524313234971548E-2"/>
                      <c:h val="4.6047297028375934E-2"/>
                    </c:manualLayout>
                  </c15:layout>
                  <c15:dlblFieldTable/>
                  <c15:showDataLabelsRange val="1"/>
                </c:ext>
                <c:ext xmlns:c16="http://schemas.microsoft.com/office/drawing/2014/chart" uri="{C3380CC4-5D6E-409C-BE32-E72D297353CC}">
                  <c16:uniqueId val="{00000002-1218-4FDC-BFCE-2651AE048487}"/>
                </c:ext>
              </c:extLst>
            </c:dLbl>
            <c:dLbl>
              <c:idx val="1"/>
              <c:layout>
                <c:manualLayout>
                  <c:x val="3.4826631198839803E-2"/>
                  <c:y val="-6.6160893713887892E-2"/>
                </c:manualLayout>
              </c:layout>
              <c:tx>
                <c:rich>
                  <a:bodyPr rot="0" spcFirstLastPara="1" vertOverflow="overflow" horzOverflow="overflow" vert="horz" wrap="none" lIns="36576" tIns="18288" rIns="36576" bIns="18288" numCol="1" spcCol="274320" anchor="ctr" anchorCtr="0">
                    <a:noAutofit/>
                  </a:bodyPr>
                  <a:lstStyle/>
                  <a:p>
                    <a:pPr>
                      <a:defRPr sz="1200" b="0" i="0" u="none" strike="noStrike" kern="1200" baseline="0">
                        <a:solidFill>
                          <a:schemeClr val="dk1">
                            <a:lumMod val="65000"/>
                            <a:lumOff val="35000"/>
                          </a:schemeClr>
                        </a:solidFill>
                        <a:latin typeface="+mn-lt"/>
                        <a:ea typeface="+mn-ea"/>
                        <a:cs typeface="+mn-cs"/>
                      </a:defRPr>
                    </a:pPr>
                    <a:fld id="{664D92F6-56F1-4241-8BD0-A6F86815F580}" type="CELLRANGE">
                      <a:rPr lang="en-US" sz="1200" b="0" dirty="0"/>
                      <a:pPr>
                        <a:defRPr sz="1200"/>
                      </a:pPr>
                      <a:t>[CELLRANGE]</a:t>
                    </a:fld>
                    <a:endParaRPr lang="en-US"/>
                  </a:p>
                </c:rich>
              </c:tx>
              <c:spPr>
                <a:solidFill>
                  <a:prstClr val="white"/>
                </a:solidFill>
                <a:ln>
                  <a:solidFill>
                    <a:prstClr val="black">
                      <a:lumMod val="25000"/>
                      <a:lumOff val="75000"/>
                    </a:prstClr>
                  </a:solidFill>
                </a:ln>
                <a:effectLst/>
              </c:spPr>
              <c:txPr>
                <a:bodyPr rot="0" spcFirstLastPara="1" vertOverflow="overflow" horzOverflow="overflow" vert="horz" wrap="none" lIns="36576" tIns="18288" rIns="36576" bIns="18288" numCol="1" spcCol="274320" anchor="ctr" anchorCtr="0">
                  <a:no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3.4922659471376162E-2"/>
                      <c:h val="4.8779538053340663E-2"/>
                    </c:manualLayout>
                  </c15:layout>
                  <c15:dlblFieldTable/>
                  <c15:showDataLabelsRange val="1"/>
                </c:ext>
                <c:ext xmlns:c16="http://schemas.microsoft.com/office/drawing/2014/chart" uri="{C3380CC4-5D6E-409C-BE32-E72D297353CC}">
                  <c16:uniqueId val="{00000003-1218-4FDC-BFCE-2651AE048487}"/>
                </c:ext>
              </c:extLst>
            </c:dLbl>
            <c:dLbl>
              <c:idx val="2"/>
              <c:layout>
                <c:manualLayout>
                  <c:x val="3.0683818556231406E-2"/>
                  <c:y val="-6.8991667525422212E-2"/>
                </c:manualLayout>
              </c:layout>
              <c:tx>
                <c:rich>
                  <a:bodyPr rot="0" spcFirstLastPara="1" vertOverflow="overflow" horzOverflow="overflow" vert="horz" wrap="none" lIns="36576" tIns="18288" rIns="36576" bIns="18288" numCol="1" spcCol="274320" anchor="ctr" anchorCtr="0">
                    <a:noAutofit/>
                  </a:bodyPr>
                  <a:lstStyle/>
                  <a:p>
                    <a:pPr>
                      <a:defRPr sz="1200" b="0" i="0" u="none" strike="noStrike" kern="1200" baseline="0">
                        <a:solidFill>
                          <a:schemeClr val="dk1">
                            <a:lumMod val="65000"/>
                            <a:lumOff val="35000"/>
                          </a:schemeClr>
                        </a:solidFill>
                        <a:latin typeface="+mn-lt"/>
                        <a:ea typeface="+mn-ea"/>
                        <a:cs typeface="+mn-cs"/>
                      </a:defRPr>
                    </a:pPr>
                    <a:fld id="{2FE46E78-63E0-4966-A7F5-5BF9C1A5D25B}" type="CELLRANGE">
                      <a:rPr lang="en-US"/>
                      <a:pPr>
                        <a:defRPr sz="1200"/>
                      </a:pPr>
                      <a:t>[CELLRANGE]</a:t>
                    </a:fld>
                    <a:endParaRPr lang="en-US"/>
                  </a:p>
                </c:rich>
              </c:tx>
              <c:spPr>
                <a:solidFill>
                  <a:prstClr val="white"/>
                </a:solidFill>
                <a:ln>
                  <a:solidFill>
                    <a:prstClr val="black">
                      <a:lumMod val="25000"/>
                      <a:lumOff val="75000"/>
                    </a:prstClr>
                  </a:solidFill>
                </a:ln>
                <a:effectLst/>
              </c:spPr>
              <c:txPr>
                <a:bodyPr rot="0" spcFirstLastPara="1" vertOverflow="overflow" horzOverflow="overflow" vert="horz" wrap="none" lIns="36576" tIns="18288" rIns="36576" bIns="18288" numCol="1" spcCol="274320" anchor="ctr" anchorCtr="0">
                  <a:no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3.6121832589578469E-2"/>
                      <c:h val="4.6047297028375934E-2"/>
                    </c:manualLayout>
                  </c15:layout>
                  <c15:dlblFieldTable/>
                  <c15:showDataLabelsRange val="1"/>
                </c:ext>
                <c:ext xmlns:c16="http://schemas.microsoft.com/office/drawing/2014/chart" uri="{C3380CC4-5D6E-409C-BE32-E72D297353CC}">
                  <c16:uniqueId val="{0000000F-1218-4FDC-BFCE-2651AE048487}"/>
                </c:ext>
              </c:extLst>
            </c:dLbl>
            <c:dLbl>
              <c:idx val="3"/>
              <c:layout>
                <c:manualLayout>
                  <c:x val="3.1778087632361049E-2"/>
                  <c:y val="-6.7819385529750337E-2"/>
                </c:manualLayout>
              </c:layout>
              <c:tx>
                <c:rich>
                  <a:bodyPr rot="0" spcFirstLastPara="1" vertOverflow="overflow" horzOverflow="overflow" vert="horz" wrap="none" lIns="36576" tIns="18288" rIns="36576" bIns="18288" numCol="1" spcCol="274320" anchor="ctr" anchorCtr="0">
                    <a:noAutofit/>
                  </a:bodyPr>
                  <a:lstStyle/>
                  <a:p>
                    <a:pPr>
                      <a:defRPr sz="1200" b="0" i="0" u="none" strike="noStrike" kern="1200" baseline="0">
                        <a:solidFill>
                          <a:schemeClr val="dk1">
                            <a:lumMod val="65000"/>
                            <a:lumOff val="35000"/>
                          </a:schemeClr>
                        </a:solidFill>
                        <a:latin typeface="+mn-lt"/>
                        <a:ea typeface="+mn-ea"/>
                        <a:cs typeface="+mn-cs"/>
                      </a:defRPr>
                    </a:pPr>
                    <a:fld id="{818BCAE9-70FA-48E3-9D5C-04F8B45826EB}" type="CELLRANGE">
                      <a:rPr lang="en-US"/>
                      <a:pPr>
                        <a:defRPr sz="1200"/>
                      </a:pPr>
                      <a:t>[CELLRANGE]</a:t>
                    </a:fld>
                    <a:endParaRPr lang="en-US"/>
                  </a:p>
                </c:rich>
              </c:tx>
              <c:spPr>
                <a:solidFill>
                  <a:prstClr val="white"/>
                </a:solidFill>
                <a:ln>
                  <a:solidFill>
                    <a:prstClr val="black">
                      <a:lumMod val="25000"/>
                      <a:lumOff val="75000"/>
                    </a:prstClr>
                  </a:solidFill>
                </a:ln>
                <a:effectLst/>
              </c:spPr>
              <c:txPr>
                <a:bodyPr rot="0" spcFirstLastPara="1" vertOverflow="overflow" horzOverflow="overflow" vert="horz" wrap="none" lIns="36576" tIns="18288" rIns="36576" bIns="18288" numCol="1" spcCol="274320" anchor="ctr" anchorCtr="0">
                  <a:no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3.6121832589578469E-2"/>
                      <c:h val="4.6047297028375934E-2"/>
                    </c:manualLayout>
                  </c15:layout>
                  <c15:dlblFieldTable/>
                  <c15:showDataLabelsRange val="1"/>
                </c:ext>
                <c:ext xmlns:c16="http://schemas.microsoft.com/office/drawing/2014/chart" uri="{C3380CC4-5D6E-409C-BE32-E72D297353CC}">
                  <c16:uniqueId val="{00000005-1218-4FDC-BFCE-2651AE048487}"/>
                </c:ext>
              </c:extLst>
            </c:dLbl>
            <c:dLbl>
              <c:idx val="4"/>
              <c:layout>
                <c:manualLayout>
                  <c:x val="3.0578914514158746E-2"/>
                  <c:y val="-6.9193035840333095E-2"/>
                </c:manualLayout>
              </c:layout>
              <c:tx>
                <c:rich>
                  <a:bodyPr rot="0" spcFirstLastPara="1" vertOverflow="overflow" horzOverflow="overflow" vert="horz" wrap="none" lIns="36576" tIns="18288" rIns="36576" bIns="18288" numCol="1" spcCol="274320" anchor="ctr" anchorCtr="0">
                    <a:spAutoFit/>
                  </a:bodyPr>
                  <a:lstStyle/>
                  <a:p>
                    <a:pPr>
                      <a:defRPr sz="1200" b="0" i="0" u="none" strike="noStrike" kern="1200" baseline="0">
                        <a:solidFill>
                          <a:schemeClr val="dk1">
                            <a:lumMod val="65000"/>
                            <a:lumOff val="35000"/>
                          </a:schemeClr>
                        </a:solidFill>
                        <a:latin typeface="+mn-lt"/>
                        <a:ea typeface="+mn-ea"/>
                        <a:cs typeface="+mn-cs"/>
                      </a:defRPr>
                    </a:pPr>
                    <a:fld id="{4BFFF123-AE34-4FAF-90BA-F80CAE98A92E}" type="CELLRANGE">
                      <a:rPr lang="en-US"/>
                      <a:pPr>
                        <a:defRPr sz="1200"/>
                      </a:pPr>
                      <a:t>[CELLRANGE]</a:t>
                    </a:fld>
                    <a:endParaRPr lang="en-US"/>
                  </a:p>
                </c:rich>
              </c:tx>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overflow" horzOverflow="overflow" vert="horz" wrap="none" lIns="36576" tIns="18288" rIns="36576" bIns="18288" numCol="1" spcCol="274320" anchor="ctr" anchorCtr="0">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1"/>
                </c:ext>
                <c:ext xmlns:c16="http://schemas.microsoft.com/office/drawing/2014/chart" uri="{C3380CC4-5D6E-409C-BE32-E72D297353CC}">
                  <c16:uniqueId val="{00000004-1218-4FDC-BFCE-2651AE048487}"/>
                </c:ext>
              </c:extLst>
            </c:dLbl>
            <c:dLbl>
              <c:idx val="5"/>
              <c:layout>
                <c:manualLayout>
                  <c:x val="2.878015483685533E-2"/>
                  <c:y val="-6.6219626139070314E-2"/>
                </c:manualLayout>
              </c:layout>
              <c:tx>
                <c:rich>
                  <a:bodyPr/>
                  <a:lstStyle/>
                  <a:p>
                    <a:fld id="{0A896EA0-917D-4635-8A5A-29CCBDE8E31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218-4FDC-BFCE-2651AE048487}"/>
                </c:ext>
              </c:extLst>
            </c:dLbl>
            <c:dLbl>
              <c:idx val="6"/>
              <c:layout>
                <c:manualLayout>
                  <c:x val="2.638180860045072E-2"/>
                  <c:y val="-6.8490398109031153E-2"/>
                </c:manualLayout>
              </c:layout>
              <c:tx>
                <c:rich>
                  <a:bodyPr/>
                  <a:lstStyle/>
                  <a:p>
                    <a:fld id="{3C405944-1145-44F7-9BAA-A154491C6CEA}"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218-4FDC-BFCE-2651AE048487}"/>
                </c:ext>
              </c:extLst>
            </c:dLbl>
            <c:dLbl>
              <c:idx val="7"/>
              <c:layout>
                <c:manualLayout>
                  <c:x val="2.8780202048395417E-2"/>
                  <c:y val="-6.6920112499486359E-2"/>
                </c:manualLayout>
              </c:layout>
              <c:tx>
                <c:rich>
                  <a:bodyPr rot="0" spcFirstLastPara="1" vertOverflow="overflow" horzOverflow="overflow" vert="horz" wrap="none" lIns="36576" tIns="18288" rIns="36576" bIns="18288" numCol="1" spcCol="274320" anchor="ctr" anchorCtr="0">
                    <a:noAutofit/>
                  </a:bodyPr>
                  <a:lstStyle/>
                  <a:p>
                    <a:pPr>
                      <a:defRPr sz="1200" b="0" i="0" u="none" strike="noStrike" kern="1200" baseline="0">
                        <a:solidFill>
                          <a:schemeClr val="dk1">
                            <a:lumMod val="65000"/>
                            <a:lumOff val="35000"/>
                          </a:schemeClr>
                        </a:solidFill>
                        <a:latin typeface="+mn-lt"/>
                        <a:ea typeface="+mn-ea"/>
                        <a:cs typeface="+mn-cs"/>
                      </a:defRPr>
                    </a:pPr>
                    <a:fld id="{660AF10E-8943-4329-9A4A-B32704A7F088}" type="CELLRANGE">
                      <a:rPr lang="en-US"/>
                      <a:pPr>
                        <a:defRPr sz="1200"/>
                      </a:pPr>
                      <a:t>[CELLRANGE]</a:t>
                    </a:fld>
                    <a:endParaRPr lang="en-US"/>
                  </a:p>
                </c:rich>
              </c:tx>
              <c:spPr>
                <a:solidFill>
                  <a:prstClr val="white"/>
                </a:solidFill>
                <a:ln>
                  <a:solidFill>
                    <a:prstClr val="black">
                      <a:lumMod val="25000"/>
                      <a:lumOff val="75000"/>
                    </a:prstClr>
                  </a:solidFill>
                </a:ln>
                <a:effectLst/>
              </c:spPr>
              <c:txPr>
                <a:bodyPr rot="0" spcFirstLastPara="1" vertOverflow="overflow" horzOverflow="overflow" vert="horz" wrap="none" lIns="36576" tIns="18288" rIns="36576" bIns="18288" numCol="1" spcCol="274320" anchor="ctr" anchorCtr="0">
                  <a:no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3.4922659471376162E-2"/>
                      <c:h val="4.8779538053340663E-2"/>
                    </c:manualLayout>
                  </c15:layout>
                  <c15:dlblFieldTable/>
                  <c15:showDataLabelsRange val="1"/>
                </c:ext>
                <c:ext xmlns:c16="http://schemas.microsoft.com/office/drawing/2014/chart" uri="{C3380CC4-5D6E-409C-BE32-E72D297353CC}">
                  <c16:uniqueId val="{00000008-1218-4FDC-BFCE-2651AE048487}"/>
                </c:ext>
              </c:extLst>
            </c:dLbl>
            <c:dLbl>
              <c:idx val="8"/>
              <c:layout>
                <c:manualLayout>
                  <c:x val="2.7580981718653023E-2"/>
                  <c:y val="-6.6610530229019888E-2"/>
                </c:manualLayout>
              </c:layout>
              <c:tx>
                <c:rich>
                  <a:bodyPr/>
                  <a:lstStyle/>
                  <a:p>
                    <a:fld id="{7E4CC041-9541-4289-9BCC-8F71DCEFE72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1218-4FDC-BFCE-2651AE048487}"/>
                </c:ext>
              </c:extLst>
            </c:dLbl>
            <c:dLbl>
              <c:idx val="9"/>
              <c:layout>
                <c:manualLayout>
                  <c:x val="3.5975193546069074E-2"/>
                  <c:y val="-6.8606356999775506E-2"/>
                </c:manualLayout>
              </c:layout>
              <c:tx>
                <c:rich>
                  <a:bodyPr/>
                  <a:lstStyle/>
                  <a:p>
                    <a:fld id="{204C4910-603A-4278-BEF0-CB2A46BDEB1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218-4FDC-BFCE-2651AE048487}"/>
                </c:ext>
              </c:extLst>
            </c:dLbl>
            <c:dLbl>
              <c:idx val="10"/>
              <c:layout>
                <c:manualLayout>
                  <c:x val="2.9979327955057634E-2"/>
                  <c:y val="-6.7392338408919242E-2"/>
                </c:manualLayout>
              </c:layout>
              <c:tx>
                <c:rich>
                  <a:bodyPr/>
                  <a:lstStyle/>
                  <a:p>
                    <a:fld id="{A6270EE9-FFA2-402D-A3AB-953C1D5E957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18-4FDC-BFCE-2651AE048487}"/>
                </c:ext>
              </c:extLst>
            </c:dLbl>
            <c:dLbl>
              <c:idx val="11"/>
              <c:layout>
                <c:manualLayout>
                  <c:x val="3.1178501073259941E-2"/>
                  <c:y val="-6.6635701268383626E-2"/>
                </c:manualLayout>
              </c:layout>
              <c:tx>
                <c:rich>
                  <a:bodyPr/>
                  <a:lstStyle/>
                  <a:p>
                    <a:fld id="{E08A20DE-ECFC-49F4-9044-8059DD64650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1218-4FDC-BFCE-2651AE048487}"/>
                </c:ext>
              </c:extLst>
            </c:dLbl>
            <c:dLbl>
              <c:idx val="12"/>
              <c:layout>
                <c:manualLayout>
                  <c:x val="3.2377674191462244E-2"/>
                  <c:y val="-6.7432569044483776E-2"/>
                </c:manualLayout>
              </c:layout>
              <c:tx>
                <c:rich>
                  <a:bodyPr/>
                  <a:lstStyle/>
                  <a:p>
                    <a:fld id="{2F38C597-32F5-459F-B14D-0222BF4C6E9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218-4FDC-BFCE-2651AE048487}"/>
                </c:ext>
              </c:extLst>
            </c:dLbl>
            <c:dLbl>
              <c:idx val="13"/>
              <c:layout>
                <c:manualLayout>
                  <c:x val="3.2377674191462244E-2"/>
                  <c:y val="-6.8655408255971828E-2"/>
                </c:manualLayout>
              </c:layout>
              <c:tx>
                <c:rich>
                  <a:bodyPr/>
                  <a:lstStyle/>
                  <a:p>
                    <a:fld id="{348D64FE-D3B3-489A-897D-111C699A011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1218-4FDC-BFCE-2651AE048487}"/>
                </c:ext>
              </c:extLst>
            </c:dLbl>
            <c:spPr>
              <a:solidFill>
                <a:prstClr val="white"/>
              </a:solidFill>
              <a:ln>
                <a:solidFill>
                  <a:prstClr val="black">
                    <a:lumMod val="25000"/>
                    <a:lumOff val="75000"/>
                  </a:prstClr>
                </a:solidFill>
              </a:ln>
              <a:effectLst/>
            </c:spPr>
            <c:txPr>
              <a:bodyPr rot="0" spcFirstLastPara="1" vertOverflow="overflow" horzOverflow="overflow" vert="horz" wrap="none" lIns="36576" tIns="18288" rIns="36576" bIns="18288" numCol="1" spcCol="274320" anchor="ctr" anchorCtr="0">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cat>
            <c:numRef>
              <c:f>'Table  suicide by vet'!$B$2:$O$2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'Table  suicide by vet'!$B$3:$O$3</c:f>
              <c:numCache>
                <c:formatCode>General</c:formatCode>
                <c:ptCount val="14"/>
                <c:pt idx="0">
                  <c:v>41</c:v>
                </c:pt>
                <c:pt idx="1">
                  <c:v>21</c:v>
                </c:pt>
                <c:pt idx="2">
                  <c:v>14</c:v>
                </c:pt>
                <c:pt idx="3">
                  <c:v>20</c:v>
                </c:pt>
                <c:pt idx="4">
                  <c:v>20</c:v>
                </c:pt>
                <c:pt idx="5">
                  <c:v>22</c:v>
                </c:pt>
                <c:pt idx="6">
                  <c:v>23</c:v>
                </c:pt>
                <c:pt idx="7">
                  <c:v>33</c:v>
                </c:pt>
                <c:pt idx="8">
                  <c:v>34</c:v>
                </c:pt>
                <c:pt idx="9">
                  <c:v>25</c:v>
                </c:pt>
                <c:pt idx="10">
                  <c:v>34</c:v>
                </c:pt>
                <c:pt idx="11">
                  <c:v>38</c:v>
                </c:pt>
                <c:pt idx="12">
                  <c:v>35</c:v>
                </c:pt>
                <c:pt idx="13">
                  <c:v>51</c:v>
                </c:pt>
              </c:numCache>
            </c:numRef>
          </c:val>
          <c:extLst>
            <c:ext xmlns:c15="http://schemas.microsoft.com/office/drawing/2012/chart" uri="{02D57815-91ED-43cb-92C2-25804820EDAC}">
              <c15:datalabelsRange>
                <c15:f>'Table  suicide by vet'!$B$6:$O$6</c15:f>
                <c15:dlblRangeCache>
                  <c:ptCount val="14"/>
                  <c:pt idx="0">
                    <c:v>2.5%</c:v>
                  </c:pt>
                  <c:pt idx="1">
                    <c:v>1.2%</c:v>
                  </c:pt>
                  <c:pt idx="2">
                    <c:v>0.8%</c:v>
                  </c:pt>
                  <c:pt idx="3">
                    <c:v>1.1%</c:v>
                  </c:pt>
                  <c:pt idx="4">
                    <c:v>1.1%</c:v>
                  </c:pt>
                  <c:pt idx="5">
                    <c:v>1.2%</c:v>
                  </c:pt>
                  <c:pt idx="6">
                    <c:v>1.2%</c:v>
                  </c:pt>
                  <c:pt idx="7">
                    <c:v>1.6%</c:v>
                  </c:pt>
                  <c:pt idx="8">
                    <c:v>1.7%</c:v>
                  </c:pt>
                  <c:pt idx="9">
                    <c:v>1.2%</c:v>
                  </c:pt>
                  <c:pt idx="10">
                    <c:v>1.5%</c:v>
                  </c:pt>
                  <c:pt idx="11">
                    <c:v>1.7%</c:v>
                  </c:pt>
                  <c:pt idx="12">
                    <c:v>1.5%</c:v>
                  </c:pt>
                  <c:pt idx="13">
                    <c:v>2.1%</c:v>
                  </c:pt>
                </c15:dlblRangeCache>
              </c15:datalabelsRange>
            </c:ext>
            <c:ext xmlns:c16="http://schemas.microsoft.com/office/drawing/2014/chart" uri="{C3380CC4-5D6E-409C-BE32-E72D297353CC}">
              <c16:uniqueId val="{00000000-1218-4FDC-BFCE-2651AE048487}"/>
            </c:ext>
          </c:extLst>
        </c:ser>
        <c:ser>
          <c:idx val="1"/>
          <c:order val="1"/>
          <c:tx>
            <c:strRef>
              <c:f>'Table  suicide by vet'!$A$4</c:f>
              <c:strCache>
                <c:ptCount val="1"/>
                <c:pt idx="0">
                  <c:v>Veteran</c:v>
                </c:pt>
              </c:strCache>
            </c:strRef>
          </c:tx>
          <c:spPr>
            <a:solidFill>
              <a:schemeClr val="accent2"/>
            </a:solidFill>
            <a:ln>
              <a:noFill/>
            </a:ln>
            <a:effectLst/>
          </c:spPr>
          <c:invertIfNegative val="0"/>
          <c:cat>
            <c:numRef>
              <c:f>'Table  suicide by vet'!$B$2:$O$2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'Table  suicide by vet'!$B$4:$O$4</c:f>
              <c:numCache>
                <c:formatCode>General</c:formatCode>
                <c:ptCount val="14"/>
                <c:pt idx="0">
                  <c:v>1599</c:v>
                </c:pt>
                <c:pt idx="1">
                  <c:v>1734</c:v>
                </c:pt>
                <c:pt idx="2">
                  <c:v>1658</c:v>
                </c:pt>
                <c:pt idx="3">
                  <c:v>1758</c:v>
                </c:pt>
                <c:pt idx="4">
                  <c:v>1761</c:v>
                </c:pt>
                <c:pt idx="5">
                  <c:v>1839</c:v>
                </c:pt>
                <c:pt idx="6">
                  <c:v>1818</c:v>
                </c:pt>
                <c:pt idx="7">
                  <c:v>2003</c:v>
                </c:pt>
                <c:pt idx="8">
                  <c:v>1973</c:v>
                </c:pt>
                <c:pt idx="9">
                  <c:v>2021</c:v>
                </c:pt>
                <c:pt idx="10">
                  <c:v>2219</c:v>
                </c:pt>
                <c:pt idx="11">
                  <c:v>2213</c:v>
                </c:pt>
                <c:pt idx="12">
                  <c:v>2299</c:v>
                </c:pt>
                <c:pt idx="13">
                  <c:v>2353</c:v>
                </c:pt>
              </c:numCache>
            </c:numRef>
          </c:val>
          <c:extLst>
            <c:ext xmlns:c16="http://schemas.microsoft.com/office/drawing/2014/chart" uri="{C3380CC4-5D6E-409C-BE32-E72D297353CC}">
              <c16:uniqueId val="{00000001-1218-4FDC-BFCE-2651AE048487}"/>
            </c:ext>
          </c:extLst>
        </c:ser>
        <c:dLbls>
          <c:showLegendKey val="0"/>
          <c:showVal val="0"/>
          <c:showCatName val="0"/>
          <c:showSerName val="0"/>
          <c:showPercent val="0"/>
          <c:showBubbleSize val="0"/>
        </c:dLbls>
        <c:gapWidth val="150"/>
        <c:overlap val="100"/>
        <c:axId val="508356992"/>
        <c:axId val="508360520"/>
      </c:barChart>
      <c:catAx>
        <c:axId val="50835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8360520"/>
        <c:crosses val="autoZero"/>
        <c:auto val="1"/>
        <c:lblAlgn val="ctr"/>
        <c:lblOffset val="100"/>
        <c:noMultiLvlLbl val="0"/>
      </c:catAx>
      <c:valAx>
        <c:axId val="508360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8356992"/>
        <c:crosses val="autoZero"/>
        <c:crossBetween val="between"/>
      </c:valAx>
      <c:spPr>
        <a:noFill/>
        <a:ln>
          <a:noFill/>
        </a:ln>
        <a:effectLst/>
      </c:spPr>
    </c:plotArea>
    <c:legend>
      <c:legendPos val="b"/>
      <c:layout>
        <c:manualLayout>
          <c:xMode val="edge"/>
          <c:yMode val="edge"/>
          <c:x val="0.40947295774916526"/>
          <c:y val="0.93305041371937825"/>
          <c:w val="0.18345233631499389"/>
          <c:h val="5.602062218076291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2">
          <a:lumMod val="90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134051099929799E-2"/>
          <c:y val="3.6774445780428204E-2"/>
          <c:w val="0.92172983893230587"/>
          <c:h val="0.77348481155626458"/>
        </c:manualLayout>
      </c:layout>
      <c:lineChart>
        <c:grouping val="standard"/>
        <c:varyColors val="0"/>
        <c:ser>
          <c:idx val="0"/>
          <c:order val="0"/>
          <c:tx>
            <c:strRef>
              <c:f>Charts!$A$46:$B$46</c:f>
              <c:strCache>
                <c:ptCount val="2"/>
                <c:pt idx="0">
                  <c:v>Veteran</c:v>
                </c:pt>
                <c:pt idx="1">
                  <c:v>Male</c:v>
                </c:pt>
              </c:strCache>
            </c:strRef>
          </c:tx>
          <c:spPr>
            <a:ln>
              <a:solidFill>
                <a:srgbClr val="ED7D31"/>
              </a:solidFill>
            </a:ln>
          </c:spPr>
          <c:marker>
            <c:symbol val="diamond"/>
            <c:size val="9"/>
            <c:spPr>
              <a:solidFill>
                <a:srgbClr val="ED7D31"/>
              </a:solidFill>
              <a:ln>
                <a:noFill/>
              </a:ln>
            </c:spPr>
          </c:marker>
          <c:cat>
            <c:numRef>
              <c:f>Charts!$C$45:$P$45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Charts!$C$46:$P$46</c:f>
              <c:numCache>
                <c:formatCode>General</c:formatCode>
                <c:ptCount val="14"/>
                <c:pt idx="0">
                  <c:v>46.123885448169922</c:v>
                </c:pt>
                <c:pt idx="1">
                  <c:v>47.166100252164419</c:v>
                </c:pt>
                <c:pt idx="2">
                  <c:v>43.2489701411995</c:v>
                </c:pt>
                <c:pt idx="3">
                  <c:v>42.589049558899688</c:v>
                </c:pt>
                <c:pt idx="4">
                  <c:v>38.580080682828672</c:v>
                </c:pt>
                <c:pt idx="5">
                  <c:v>42.869498826440577</c:v>
                </c:pt>
                <c:pt idx="6">
                  <c:v>40.921991771781904</c:v>
                </c:pt>
                <c:pt idx="7">
                  <c:v>44.523858575576938</c:v>
                </c:pt>
                <c:pt idx="8">
                  <c:v>43.13858374104327</c:v>
                </c:pt>
                <c:pt idx="9">
                  <c:v>46.160621495722054</c:v>
                </c:pt>
                <c:pt idx="10">
                  <c:v>50.042610013459743</c:v>
                </c:pt>
                <c:pt idx="11">
                  <c:v>48.793840061315002</c:v>
                </c:pt>
                <c:pt idx="12">
                  <c:v>51.019015159753899</c:v>
                </c:pt>
                <c:pt idx="13">
                  <c:v>51.00904895232577</c:v>
                </c:pt>
              </c:numCache>
            </c:numRef>
          </c:val>
          <c:smooth val="0"/>
          <c:extLst>
            <c:ext xmlns:c16="http://schemas.microsoft.com/office/drawing/2014/chart" uri="{C3380CC4-5D6E-409C-BE32-E72D297353CC}">
              <c16:uniqueId val="{00000000-2C8D-4CA9-B412-5A1984C4E3D6}"/>
            </c:ext>
          </c:extLst>
        </c:ser>
        <c:ser>
          <c:idx val="1"/>
          <c:order val="1"/>
          <c:tx>
            <c:strRef>
              <c:f>Charts!$A$47:$B$47</c:f>
              <c:strCache>
                <c:ptCount val="2"/>
                <c:pt idx="0">
                  <c:v>Veteran</c:v>
                </c:pt>
                <c:pt idx="1">
                  <c:v>Female</c:v>
                </c:pt>
              </c:strCache>
            </c:strRef>
          </c:tx>
          <c:spPr>
            <a:ln>
              <a:solidFill>
                <a:srgbClr val="ED7D31"/>
              </a:solidFill>
            </a:ln>
          </c:spPr>
          <c:marker>
            <c:symbol val="x"/>
            <c:size val="9"/>
            <c:spPr>
              <a:noFill/>
              <a:ln>
                <a:solidFill>
                  <a:srgbClr val="ED7D31"/>
                </a:solidFill>
              </a:ln>
            </c:spPr>
          </c:marker>
          <c:cat>
            <c:numRef>
              <c:f>Charts!$C$45:$P$45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Charts!$C$47:$P$47</c:f>
              <c:numCache>
                <c:formatCode>General</c:formatCode>
                <c:ptCount val="14"/>
                <c:pt idx="0">
                  <c:v>14.702733939851679</c:v>
                </c:pt>
                <c:pt idx="1">
                  <c:v>15.370019403332922</c:v>
                </c:pt>
                <c:pt idx="2">
                  <c:v>12.083698825809744</c:v>
                </c:pt>
                <c:pt idx="3">
                  <c:v>12.897241860597923</c:v>
                </c:pt>
                <c:pt idx="4">
                  <c:v>16.920631381811098</c:v>
                </c:pt>
                <c:pt idx="5">
                  <c:v>9.3490918300806634</c:v>
                </c:pt>
                <c:pt idx="6">
                  <c:v>12.40924185048476</c:v>
                </c:pt>
                <c:pt idx="7">
                  <c:v>12.415070634245415</c:v>
                </c:pt>
                <c:pt idx="8">
                  <c:v>15.448221899471955</c:v>
                </c:pt>
                <c:pt idx="9">
                  <c:v>15.203702668393561</c:v>
                </c:pt>
                <c:pt idx="10">
                  <c:v>18.087970271553832</c:v>
                </c:pt>
                <c:pt idx="11">
                  <c:v>18.567743994761845</c:v>
                </c:pt>
                <c:pt idx="12">
                  <c:v>14.794481631022002</c:v>
                </c:pt>
                <c:pt idx="13">
                  <c:v>17.375614824845275</c:v>
                </c:pt>
              </c:numCache>
            </c:numRef>
          </c:val>
          <c:smooth val="0"/>
          <c:extLst>
            <c:ext xmlns:c16="http://schemas.microsoft.com/office/drawing/2014/chart" uri="{C3380CC4-5D6E-409C-BE32-E72D297353CC}">
              <c16:uniqueId val="{00000001-2C8D-4CA9-B412-5A1984C4E3D6}"/>
            </c:ext>
          </c:extLst>
        </c:ser>
        <c:ser>
          <c:idx val="2"/>
          <c:order val="2"/>
          <c:tx>
            <c:strRef>
              <c:f>Charts!$A$48:$B$48</c:f>
              <c:strCache>
                <c:ptCount val="2"/>
                <c:pt idx="0">
                  <c:v>Non Veteran</c:v>
                </c:pt>
                <c:pt idx="1">
                  <c:v>Male</c:v>
                </c:pt>
              </c:strCache>
            </c:strRef>
          </c:tx>
          <c:spPr>
            <a:ln>
              <a:solidFill>
                <a:srgbClr val="4472C4">
                  <a:lumMod val="50000"/>
                </a:srgbClr>
              </a:solidFill>
              <a:prstDash val="sysDash"/>
            </a:ln>
          </c:spPr>
          <c:marker>
            <c:symbol val="diamond"/>
            <c:size val="9"/>
            <c:spPr>
              <a:solidFill>
                <a:srgbClr val="4472C4">
                  <a:lumMod val="50000"/>
                </a:srgbClr>
              </a:solidFill>
              <a:ln>
                <a:noFill/>
              </a:ln>
            </c:spPr>
          </c:marker>
          <c:cat>
            <c:numRef>
              <c:f>Charts!$C$45:$P$45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Charts!$C$48:$P$48</c:f>
              <c:numCache>
                <c:formatCode>General</c:formatCode>
                <c:ptCount val="14"/>
                <c:pt idx="0">
                  <c:v>30.375747734043546</c:v>
                </c:pt>
                <c:pt idx="1">
                  <c:v>24.351554988303103</c:v>
                </c:pt>
                <c:pt idx="2">
                  <c:v>8.9598143159613013</c:v>
                </c:pt>
                <c:pt idx="3">
                  <c:v>14.283927299268855</c:v>
                </c:pt>
                <c:pt idx="4">
                  <c:v>25.647204193368641</c:v>
                </c:pt>
                <c:pt idx="5">
                  <c:v>26.856494949205633</c:v>
                </c:pt>
                <c:pt idx="6">
                  <c:v>24.640035218425552</c:v>
                </c:pt>
                <c:pt idx="7">
                  <c:v>33.393948216543045</c:v>
                </c:pt>
                <c:pt idx="8">
                  <c:v>38.129087949673213</c:v>
                </c:pt>
                <c:pt idx="9">
                  <c:v>23.461013920276148</c:v>
                </c:pt>
                <c:pt idx="10">
                  <c:v>41.159582215747939</c:v>
                </c:pt>
                <c:pt idx="11">
                  <c:v>41.340300980682187</c:v>
                </c:pt>
                <c:pt idx="12">
                  <c:v>24.477027446572151</c:v>
                </c:pt>
                <c:pt idx="13">
                  <c:v>47.081935887772858</c:v>
                </c:pt>
              </c:numCache>
            </c:numRef>
          </c:val>
          <c:smooth val="0"/>
          <c:extLst>
            <c:ext xmlns:c16="http://schemas.microsoft.com/office/drawing/2014/chart" uri="{C3380CC4-5D6E-409C-BE32-E72D297353CC}">
              <c16:uniqueId val="{00000002-2C8D-4CA9-B412-5A1984C4E3D6}"/>
            </c:ext>
          </c:extLst>
        </c:ser>
        <c:ser>
          <c:idx val="3"/>
          <c:order val="3"/>
          <c:tx>
            <c:strRef>
              <c:f>Charts!$A$49:$B$49</c:f>
              <c:strCache>
                <c:ptCount val="2"/>
                <c:pt idx="0">
                  <c:v>Non Veteran</c:v>
                </c:pt>
                <c:pt idx="1">
                  <c:v>Female</c:v>
                </c:pt>
              </c:strCache>
            </c:strRef>
          </c:tx>
          <c:spPr>
            <a:ln>
              <a:solidFill>
                <a:srgbClr val="4472C4">
                  <a:lumMod val="50000"/>
                </a:srgbClr>
              </a:solidFill>
              <a:prstDash val="sysDash"/>
            </a:ln>
          </c:spPr>
          <c:marker>
            <c:symbol val="x"/>
            <c:size val="9"/>
            <c:spPr>
              <a:noFill/>
              <a:ln>
                <a:solidFill>
                  <a:srgbClr val="4472C4">
                    <a:lumMod val="50000"/>
                  </a:srgbClr>
                </a:solidFill>
              </a:ln>
            </c:spPr>
          </c:marker>
          <c:cat>
            <c:numRef>
              <c:f>Charts!$C$45:$P$45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Charts!$C$49:$P$49</c:f>
              <c:numCache>
                <c:formatCode>General</c:formatCode>
                <c:ptCount val="14"/>
                <c:pt idx="0">
                  <c:v>11.000690097720202</c:v>
                </c:pt>
                <c:pt idx="1">
                  <c:v>4.0583142526161335</c:v>
                </c:pt>
                <c:pt idx="2">
                  <c:v>6.5529873652688932</c:v>
                </c:pt>
                <c:pt idx="3">
                  <c:v>9.4989302141499987</c:v>
                </c:pt>
                <c:pt idx="4">
                  <c:v>4.797248660303298</c:v>
                </c:pt>
                <c:pt idx="5">
                  <c:v>4.9877539392036638</c:v>
                </c:pt>
                <c:pt idx="6">
                  <c:v>9.0439828249413541</c:v>
                </c:pt>
                <c:pt idx="7">
                  <c:v>11.032118593987873</c:v>
                </c:pt>
                <c:pt idx="8">
                  <c:v>9.5343118084292797</c:v>
                </c:pt>
                <c:pt idx="9">
                  <c:v>8.6637513033762268</c:v>
                </c:pt>
                <c:pt idx="10">
                  <c:v>7.3442221541736732</c:v>
                </c:pt>
                <c:pt idx="11">
                  <c:v>5.2108669820036768</c:v>
                </c:pt>
                <c:pt idx="12">
                  <c:v>9.3586919328729667</c:v>
                </c:pt>
                <c:pt idx="13">
                  <c:v>8.560534494650744</c:v>
                </c:pt>
              </c:numCache>
            </c:numRef>
          </c:val>
          <c:smooth val="0"/>
          <c:extLst>
            <c:ext xmlns:c16="http://schemas.microsoft.com/office/drawing/2014/chart" uri="{C3380CC4-5D6E-409C-BE32-E72D297353CC}">
              <c16:uniqueId val="{00000003-2C8D-4CA9-B412-5A1984C4E3D6}"/>
            </c:ext>
          </c:extLst>
        </c:ser>
        <c:dLbls>
          <c:showLegendKey val="0"/>
          <c:showVal val="0"/>
          <c:showCatName val="0"/>
          <c:showSerName val="0"/>
          <c:showPercent val="0"/>
          <c:showBubbleSize val="0"/>
        </c:dLbls>
        <c:marker val="1"/>
        <c:smooth val="0"/>
        <c:axId val="512591640"/>
        <c:axId val="512590464"/>
      </c:lineChart>
      <c:catAx>
        <c:axId val="512591640"/>
        <c:scaling>
          <c:orientation val="minMax"/>
        </c:scaling>
        <c:delete val="0"/>
        <c:axPos val="b"/>
        <c:numFmt formatCode="General" sourceLinked="1"/>
        <c:majorTickMark val="none"/>
        <c:minorTickMark val="none"/>
        <c:tickLblPos val="nextTo"/>
        <c:txPr>
          <a:bodyPr/>
          <a:lstStyle/>
          <a:p>
            <a:pPr>
              <a:defRPr sz="1200"/>
            </a:pPr>
            <a:endParaRPr lang="en-US"/>
          </a:p>
        </c:txPr>
        <c:crossAx val="512590464"/>
        <c:crosses val="autoZero"/>
        <c:auto val="1"/>
        <c:lblAlgn val="ctr"/>
        <c:lblOffset val="100"/>
        <c:noMultiLvlLbl val="0"/>
      </c:catAx>
      <c:valAx>
        <c:axId val="512590464"/>
        <c:scaling>
          <c:orientation val="minMax"/>
        </c:scaling>
        <c:delete val="0"/>
        <c:axPos val="l"/>
        <c:majorGridlines/>
        <c:title>
          <c:tx>
            <c:rich>
              <a:bodyPr/>
              <a:lstStyle/>
              <a:p>
                <a:pPr>
                  <a:defRPr sz="1200" b="1"/>
                </a:pPr>
                <a:r>
                  <a:rPr lang="en-US" sz="1200" b="1"/>
                  <a:t>Rate</a:t>
                </a:r>
                <a:r>
                  <a:rPr lang="en-US" sz="1200" b="1" baseline="0"/>
                  <a:t> per 100,000 person years</a:t>
                </a:r>
                <a:endParaRPr lang="en-US" sz="1200" b="1"/>
              </a:p>
            </c:rich>
          </c:tx>
          <c:overlay val="0"/>
        </c:title>
        <c:numFmt formatCode="General" sourceLinked="1"/>
        <c:majorTickMark val="none"/>
        <c:minorTickMark val="none"/>
        <c:tickLblPos val="nextTo"/>
        <c:txPr>
          <a:bodyPr/>
          <a:lstStyle/>
          <a:p>
            <a:pPr>
              <a:defRPr sz="1400"/>
            </a:pPr>
            <a:endParaRPr lang="en-US"/>
          </a:p>
        </c:txPr>
        <c:crossAx val="512591640"/>
        <c:crosses val="autoZero"/>
        <c:crossBetween val="between"/>
      </c:valAx>
    </c:plotArea>
    <c:legend>
      <c:legendPos val="r"/>
      <c:layout>
        <c:manualLayout>
          <c:xMode val="edge"/>
          <c:yMode val="edge"/>
          <c:x val="0.25114728638426009"/>
          <c:y val="0.89048016619182779"/>
          <c:w val="0.46797210985865295"/>
          <c:h val="0.10694937807707426"/>
        </c:manualLayout>
      </c:layout>
      <c:overlay val="0"/>
      <c:txPr>
        <a:bodyPr/>
        <a:lstStyle/>
        <a:p>
          <a:pPr>
            <a:defRPr sz="1600" b="1"/>
          </a:pPr>
          <a:endParaRPr lang="en-US"/>
        </a:p>
      </c:txPr>
    </c:legend>
    <c:plotVisOnly val="1"/>
    <c:dispBlanksAs val="gap"/>
    <c:showDLblsOverMax val="0"/>
  </c:chart>
  <c:spPr>
    <a:ln>
      <a:solidFill>
        <a:srgbClr val="E7E6E6">
          <a:lumMod val="75000"/>
        </a:srgbClr>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000384184570663"/>
          <c:y val="0.17186468033066488"/>
          <c:w val="0.38668907008174658"/>
          <c:h val="0.69389932901736784"/>
        </c:manualLayout>
      </c:layout>
      <c:pieChart>
        <c:varyColors val="1"/>
        <c:ser>
          <c:idx val="0"/>
          <c:order val="0"/>
          <c:dPt>
            <c:idx val="6"/>
            <c:bubble3D val="0"/>
            <c:spPr>
              <a:solidFill>
                <a:srgbClr val="ED7D31">
                  <a:lumMod val="40000"/>
                  <a:lumOff val="60000"/>
                </a:srgbClr>
              </a:solidFill>
            </c:spPr>
            <c:extLst>
              <c:ext xmlns:c16="http://schemas.microsoft.com/office/drawing/2014/chart" uri="{C3380CC4-5D6E-409C-BE32-E72D297353CC}">
                <c16:uniqueId val="{00000006-806A-432D-AED9-773AA3084E2C}"/>
              </c:ext>
            </c:extLst>
          </c:dPt>
          <c:dLbls>
            <c:dLbl>
              <c:idx val="0"/>
              <c:layout>
                <c:manualLayout>
                  <c:x val="5.1251198466541636E-2"/>
                  <c:y val="3.1902520630266461E-2"/>
                </c:manualLayout>
              </c:layout>
              <c:numFmt formatCode="0.0%" sourceLinked="0"/>
              <c:spPr>
                <a:noFill/>
                <a:ln>
                  <a:noFill/>
                </a:ln>
                <a:effectLst/>
              </c:spPr>
              <c:txPr>
                <a:bodyPr wrap="square" lIns="38100" tIns="19050" rIns="38100" bIns="19050" anchor="ctr">
                  <a:noAutofit/>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0128315958407255"/>
                      <c:h val="0.1363777189493624"/>
                    </c:manualLayout>
                  </c15:layout>
                </c:ext>
                <c:ext xmlns:c16="http://schemas.microsoft.com/office/drawing/2014/chart" uri="{C3380CC4-5D6E-409C-BE32-E72D297353CC}">
                  <c16:uniqueId val="{00000000-806A-432D-AED9-773AA3084E2C}"/>
                </c:ext>
              </c:extLst>
            </c:dLbl>
            <c:dLbl>
              <c:idx val="1"/>
              <c:layout>
                <c:manualLayout>
                  <c:x val="9.0164597645042643E-2"/>
                  <c:y val="-7.4017544798705315E-2"/>
                </c:manualLayout>
              </c:layout>
              <c:showLegendKey val="0"/>
              <c:showVal val="0"/>
              <c:showCatName val="1"/>
              <c:showSerName val="0"/>
              <c:showPercent val="1"/>
              <c:showBubbleSize val="0"/>
              <c:extLst>
                <c:ext xmlns:c15="http://schemas.microsoft.com/office/drawing/2012/chart" uri="{CE6537A1-D6FC-4f65-9D91-7224C49458BB}">
                  <c15:layout>
                    <c:manualLayout>
                      <c:w val="0.12832644932302845"/>
                      <c:h val="9.3038056218836859E-2"/>
                    </c:manualLayout>
                  </c15:layout>
                </c:ext>
                <c:ext xmlns:c16="http://schemas.microsoft.com/office/drawing/2014/chart" uri="{C3380CC4-5D6E-409C-BE32-E72D297353CC}">
                  <c16:uniqueId val="{00000001-806A-432D-AED9-773AA3084E2C}"/>
                </c:ext>
              </c:extLst>
            </c:dLbl>
            <c:dLbl>
              <c:idx val="2"/>
              <c:layout>
                <c:manualLayout>
                  <c:x val="8.5468887862842485E-2"/>
                  <c:y val="-2.0698648418164795E-2"/>
                </c:manualLayout>
              </c:layout>
              <c:numFmt formatCode="0.0%" sourceLinked="0"/>
              <c:spPr>
                <a:noFill/>
                <a:ln>
                  <a:noFill/>
                </a:ln>
                <a:effectLst/>
              </c:spPr>
              <c:txPr>
                <a:bodyPr wrap="square" lIns="38100" tIns="19050" rIns="38100" bIns="19050" anchor="ctr">
                  <a:noAutofit/>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966791910515141"/>
                      <c:h val="0.12184240798937457"/>
                    </c:manualLayout>
                  </c15:layout>
                </c:ext>
                <c:ext xmlns:c16="http://schemas.microsoft.com/office/drawing/2014/chart" uri="{C3380CC4-5D6E-409C-BE32-E72D297353CC}">
                  <c16:uniqueId val="{00000002-806A-432D-AED9-773AA3084E2C}"/>
                </c:ext>
              </c:extLst>
            </c:dLbl>
            <c:dLbl>
              <c:idx val="3"/>
              <c:layout>
                <c:manualLayout>
                  <c:x val="5.753772901096349E-2"/>
                  <c:y val="-2.4250429116799605E-2"/>
                </c:manualLayout>
              </c:layout>
              <c:numFmt formatCode="0.0%" sourceLinked="0"/>
              <c:spPr>
                <a:noFill/>
                <a:ln>
                  <a:noFill/>
                </a:ln>
                <a:effectLst/>
              </c:spPr>
              <c:txPr>
                <a:bodyPr wrap="square" lIns="38100" tIns="19050" rIns="38100" bIns="19050" anchor="ctr">
                  <a:noAutofit/>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15:layout>
                    <c:manualLayout>
                      <c:w val="8.3586552285940405E-2"/>
                      <c:h val="0.11859953695303484"/>
                    </c:manualLayout>
                  </c15:layout>
                </c:ext>
                <c:ext xmlns:c16="http://schemas.microsoft.com/office/drawing/2014/chart" uri="{C3380CC4-5D6E-409C-BE32-E72D297353CC}">
                  <c16:uniqueId val="{00000003-806A-432D-AED9-773AA3084E2C}"/>
                </c:ext>
              </c:extLst>
            </c:dLbl>
            <c:dLbl>
              <c:idx val="4"/>
              <c:layout>
                <c:manualLayout>
                  <c:x val="-5.6648350218196433E-2"/>
                  <c:y val="5.03104479341069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06A-432D-AED9-773AA3084E2C}"/>
                </c:ext>
              </c:extLst>
            </c:dLbl>
            <c:dLbl>
              <c:idx val="5"/>
              <c:layout>
                <c:manualLayout>
                  <c:x val="7.92510306118893E-3"/>
                  <c:y val="-3.848147993584114E-2"/>
                </c:manualLayout>
              </c:layout>
              <c:numFmt formatCode="0.0%" sourceLinked="0"/>
              <c:spPr>
                <a:noFill/>
                <a:ln>
                  <a:noFill/>
                </a:ln>
                <a:effectLst/>
              </c:spPr>
              <c:txPr>
                <a:bodyPr wrap="square" lIns="38100" tIns="19050" rIns="38100" bIns="19050" anchor="ctr">
                  <a:noAutofit/>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403774528183977"/>
                      <c:h val="0.11904934845160089"/>
                    </c:manualLayout>
                  </c15:layout>
                </c:ext>
                <c:ext xmlns:c16="http://schemas.microsoft.com/office/drawing/2014/chart" uri="{C3380CC4-5D6E-409C-BE32-E72D297353CC}">
                  <c16:uniqueId val="{00000005-806A-432D-AED9-773AA3084E2C}"/>
                </c:ext>
              </c:extLst>
            </c:dLbl>
            <c:dLbl>
              <c:idx val="6"/>
              <c:layout>
                <c:manualLayout>
                  <c:x val="9.4580429088101756E-2"/>
                  <c:y val="2.5419500228620367E-2"/>
                </c:manualLayout>
              </c:layout>
              <c:numFmt formatCode="0.0%" sourceLinked="0"/>
              <c:spPr>
                <a:noFill/>
                <a:ln>
                  <a:noFill/>
                </a:ln>
                <a:effectLst/>
              </c:spPr>
              <c:txPr>
                <a:bodyPr wrap="square" lIns="38100" tIns="19050" rIns="38100" bIns="19050" anchor="ctr">
                  <a:noAutofit/>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5746659577862432"/>
                      <c:h val="0.15328405899131242"/>
                    </c:manualLayout>
                  </c15:layout>
                </c:ext>
                <c:ext xmlns:c16="http://schemas.microsoft.com/office/drawing/2014/chart" uri="{C3380CC4-5D6E-409C-BE32-E72D297353CC}">
                  <c16:uniqueId val="{00000006-806A-432D-AED9-773AA3084E2C}"/>
                </c:ext>
              </c:extLst>
            </c:dLbl>
            <c:numFmt formatCode="0.0%" sourceLinked="0"/>
            <c:spPr>
              <a:noFill/>
              <a:ln>
                <a:noFill/>
              </a:ln>
              <a:effectLst/>
            </c:spPr>
            <c:txPr>
              <a:bodyPr wrap="square" lIns="38100" tIns="19050" rIns="38100" bIns="19050" anchor="ctr">
                <a:spAutoFit/>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'non veteran POS'!$A$13:$A$19</c:f>
              <c:strCache>
                <c:ptCount val="7"/>
                <c:pt idx="0">
                  <c:v>Active Duty</c:v>
                </c:pt>
                <c:pt idx="1">
                  <c:v>Humanitarian</c:v>
                </c:pt>
                <c:pt idx="2">
                  <c:v>Medical Remedial Enlist</c:v>
                </c:pt>
                <c:pt idx="3">
                  <c:v>Unknown</c:v>
                </c:pt>
                <c:pt idx="4">
                  <c:v>Other Non-Veteran</c:v>
                </c:pt>
                <c:pt idx="5">
                  <c:v>Veteran Dependent</c:v>
                </c:pt>
                <c:pt idx="6">
                  <c:v>Unverified Veteran</c:v>
                </c:pt>
              </c:strCache>
            </c:strRef>
          </c:cat>
          <c:val>
            <c:numRef>
              <c:f>'non veteran POS'!$B$13:$B$19</c:f>
              <c:numCache>
                <c:formatCode>General</c:formatCode>
                <c:ptCount val="7"/>
                <c:pt idx="0">
                  <c:v>88</c:v>
                </c:pt>
                <c:pt idx="1">
                  <c:v>31</c:v>
                </c:pt>
                <c:pt idx="2">
                  <c:v>1</c:v>
                </c:pt>
                <c:pt idx="3">
                  <c:v>40</c:v>
                </c:pt>
                <c:pt idx="4">
                  <c:v>225</c:v>
                </c:pt>
                <c:pt idx="5">
                  <c:v>23</c:v>
                </c:pt>
                <c:pt idx="6">
                  <c:v>3</c:v>
                </c:pt>
              </c:numCache>
            </c:numRef>
          </c:val>
          <c:extLst>
            <c:ext xmlns:c16="http://schemas.microsoft.com/office/drawing/2014/chart" uri="{C3380CC4-5D6E-409C-BE32-E72D297353CC}">
              <c16:uniqueId val="{00000007-806A-432D-AED9-773AA3084E2C}"/>
            </c:ext>
          </c:extLst>
        </c:ser>
        <c:dLbls>
          <c:showLegendKey val="0"/>
          <c:showVal val="0"/>
          <c:showCatName val="1"/>
          <c:showSerName val="0"/>
          <c:showPercent val="1"/>
          <c:showBubbleSize val="0"/>
          <c:showLeaderLines val="1"/>
        </c:dLbls>
        <c:firstSliceAng val="11"/>
      </c:pieChart>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D42C5-AF58-41CA-B299-D497F1428783}"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US"/>
        </a:p>
      </dgm:t>
    </dgm:pt>
    <dgm:pt modelId="{3149C6FF-B300-498A-94BC-7CF767F32789}">
      <dgm:prSet/>
      <dgm:spPr/>
      <dgm:t>
        <a:bodyPr/>
        <a:lstStyle/>
        <a:p>
          <a:r>
            <a:rPr lang="en-US" dirty="0"/>
            <a:t>Identify and compare VHA Users by Veteran Status</a:t>
          </a:r>
        </a:p>
      </dgm:t>
    </dgm:pt>
    <dgm:pt modelId="{0B49F52A-8028-40BE-A500-1807E9588B6B}" type="parTrans" cxnId="{2F8D34F2-DB12-43F6-806D-0DAA7BED94F9}">
      <dgm:prSet/>
      <dgm:spPr/>
      <dgm:t>
        <a:bodyPr/>
        <a:lstStyle/>
        <a:p>
          <a:endParaRPr lang="en-US"/>
        </a:p>
      </dgm:t>
    </dgm:pt>
    <dgm:pt modelId="{77CD1944-2A1D-4F67-A12C-D1074F02BF42}" type="sibTrans" cxnId="{2F8D34F2-DB12-43F6-806D-0DAA7BED94F9}">
      <dgm:prSet/>
      <dgm:spPr/>
      <dgm:t>
        <a:bodyPr/>
        <a:lstStyle/>
        <a:p>
          <a:endParaRPr lang="en-US"/>
        </a:p>
      </dgm:t>
    </dgm:pt>
    <dgm:pt modelId="{50CE81D0-EC3E-4D02-A94D-83DC26DD654E}">
      <dgm:prSet/>
      <dgm:spPr>
        <a:solidFill>
          <a:schemeClr val="accent1"/>
        </a:solidFill>
      </dgm:spPr>
      <dgm:t>
        <a:bodyPr/>
        <a:lstStyle/>
        <a:p>
          <a:r>
            <a:rPr lang="en-US" dirty="0"/>
            <a:t>Assess rates of suicide among VHA Users by Veteran Status</a:t>
          </a:r>
        </a:p>
      </dgm:t>
    </dgm:pt>
    <dgm:pt modelId="{5AB2BF8B-A234-4514-8198-3B4900C75456}" type="parTrans" cxnId="{AE6560F3-5BD4-45E2-BF52-261B8CEA729F}">
      <dgm:prSet/>
      <dgm:spPr/>
      <dgm:t>
        <a:bodyPr/>
        <a:lstStyle/>
        <a:p>
          <a:endParaRPr lang="en-US"/>
        </a:p>
      </dgm:t>
    </dgm:pt>
    <dgm:pt modelId="{5D11424A-31F0-4453-AB21-45F8270C4E97}" type="sibTrans" cxnId="{AE6560F3-5BD4-45E2-BF52-261B8CEA729F}">
      <dgm:prSet/>
      <dgm:spPr/>
      <dgm:t>
        <a:bodyPr/>
        <a:lstStyle/>
        <a:p>
          <a:endParaRPr lang="en-US"/>
        </a:p>
      </dgm:t>
    </dgm:pt>
    <dgm:pt modelId="{59218D26-F742-4856-92CC-EF288309CA14}" type="pres">
      <dgm:prSet presAssocID="{3BED42C5-AF58-41CA-B299-D497F1428783}" presName="Name0" presStyleCnt="0">
        <dgm:presLayoutVars>
          <dgm:dir/>
          <dgm:resizeHandles val="exact"/>
        </dgm:presLayoutVars>
      </dgm:prSet>
      <dgm:spPr/>
    </dgm:pt>
    <dgm:pt modelId="{BAD0A74C-ACF5-46B8-BEF2-CB5DEAE6AC81}" type="pres">
      <dgm:prSet presAssocID="{3149C6FF-B300-498A-94BC-7CF767F32789}" presName="node" presStyleLbl="node1" presStyleIdx="0" presStyleCnt="2">
        <dgm:presLayoutVars>
          <dgm:bulletEnabled val="1"/>
        </dgm:presLayoutVars>
      </dgm:prSet>
      <dgm:spPr/>
    </dgm:pt>
    <dgm:pt modelId="{CDBF2EE2-247F-4C05-AA3C-F8080DC45DE3}" type="pres">
      <dgm:prSet presAssocID="{77CD1944-2A1D-4F67-A12C-D1074F02BF42}" presName="sibTrans" presStyleCnt="0"/>
      <dgm:spPr/>
    </dgm:pt>
    <dgm:pt modelId="{8FCEF430-D3A1-4CC9-8B40-1DBCB7A1AC37}" type="pres">
      <dgm:prSet presAssocID="{50CE81D0-EC3E-4D02-A94D-83DC26DD654E}" presName="node" presStyleLbl="node1" presStyleIdx="1" presStyleCnt="2">
        <dgm:presLayoutVars>
          <dgm:bulletEnabled val="1"/>
        </dgm:presLayoutVars>
      </dgm:prSet>
      <dgm:spPr/>
    </dgm:pt>
  </dgm:ptLst>
  <dgm:cxnLst>
    <dgm:cxn modelId="{E3355C19-082C-4DF3-834B-70539C5F7700}" type="presOf" srcId="{3149C6FF-B300-498A-94BC-7CF767F32789}" destId="{BAD0A74C-ACF5-46B8-BEF2-CB5DEAE6AC81}" srcOrd="0" destOrd="0" presId="urn:microsoft.com/office/officeart/2005/8/layout/hList6"/>
    <dgm:cxn modelId="{43D0881B-77F0-4D42-9F74-5EFF73FCE0E3}" type="presOf" srcId="{3BED42C5-AF58-41CA-B299-D497F1428783}" destId="{59218D26-F742-4856-92CC-EF288309CA14}" srcOrd="0" destOrd="0" presId="urn:microsoft.com/office/officeart/2005/8/layout/hList6"/>
    <dgm:cxn modelId="{0E0E6085-8CBF-48E7-B64E-4D705ECDD146}" type="presOf" srcId="{50CE81D0-EC3E-4D02-A94D-83DC26DD654E}" destId="{8FCEF430-D3A1-4CC9-8B40-1DBCB7A1AC37}" srcOrd="0" destOrd="0" presId="urn:microsoft.com/office/officeart/2005/8/layout/hList6"/>
    <dgm:cxn modelId="{2F8D34F2-DB12-43F6-806D-0DAA7BED94F9}" srcId="{3BED42C5-AF58-41CA-B299-D497F1428783}" destId="{3149C6FF-B300-498A-94BC-7CF767F32789}" srcOrd="0" destOrd="0" parTransId="{0B49F52A-8028-40BE-A500-1807E9588B6B}" sibTransId="{77CD1944-2A1D-4F67-A12C-D1074F02BF42}"/>
    <dgm:cxn modelId="{AE6560F3-5BD4-45E2-BF52-261B8CEA729F}" srcId="{3BED42C5-AF58-41CA-B299-D497F1428783}" destId="{50CE81D0-EC3E-4D02-A94D-83DC26DD654E}" srcOrd="1" destOrd="0" parTransId="{5AB2BF8B-A234-4514-8198-3B4900C75456}" sibTransId="{5D11424A-31F0-4453-AB21-45F8270C4E97}"/>
    <dgm:cxn modelId="{3631B167-7DEE-42F4-A94F-D4F571241218}" type="presParOf" srcId="{59218D26-F742-4856-92CC-EF288309CA14}" destId="{BAD0A74C-ACF5-46B8-BEF2-CB5DEAE6AC81}" srcOrd="0" destOrd="0" presId="urn:microsoft.com/office/officeart/2005/8/layout/hList6"/>
    <dgm:cxn modelId="{5411B757-7F59-4A29-8F1C-F893C0589040}" type="presParOf" srcId="{59218D26-F742-4856-92CC-EF288309CA14}" destId="{CDBF2EE2-247F-4C05-AA3C-F8080DC45DE3}" srcOrd="1" destOrd="0" presId="urn:microsoft.com/office/officeart/2005/8/layout/hList6"/>
    <dgm:cxn modelId="{E3722ABE-5465-480D-B721-145AFC04A9A6}" type="presParOf" srcId="{59218D26-F742-4856-92CC-EF288309CA14}" destId="{8FCEF430-D3A1-4CC9-8B40-1DBCB7A1AC37}"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0A74C-ACF5-46B8-BEF2-CB5DEAE6AC81}">
      <dsp:nvSpPr>
        <dsp:cNvPr id="0" name=""/>
        <dsp:cNvSpPr/>
      </dsp:nvSpPr>
      <dsp:spPr>
        <a:xfrm rot="16200000">
          <a:off x="1658724" y="-1653750"/>
          <a:ext cx="1477328" cy="4784829"/>
        </a:xfrm>
        <a:prstGeom prst="flowChartManualOperati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6788" bIns="0" numCol="1" spcCol="1270" anchor="ctr" anchorCtr="0">
          <a:noAutofit/>
        </a:bodyPr>
        <a:lstStyle/>
        <a:p>
          <a:pPr marL="0" lvl="0" indent="0" algn="ctr" defTabSz="1244600">
            <a:lnSpc>
              <a:spcPct val="90000"/>
            </a:lnSpc>
            <a:spcBef>
              <a:spcPct val="0"/>
            </a:spcBef>
            <a:spcAft>
              <a:spcPct val="35000"/>
            </a:spcAft>
            <a:buNone/>
          </a:pPr>
          <a:r>
            <a:rPr lang="en-US" sz="2800" kern="1200" dirty="0"/>
            <a:t>Identify and compare VHA Users by Veteran Status</a:t>
          </a:r>
        </a:p>
      </dsp:txBody>
      <dsp:txXfrm rot="5400000">
        <a:off x="4974" y="295466"/>
        <a:ext cx="4784829" cy="886396"/>
      </dsp:txXfrm>
    </dsp:sp>
    <dsp:sp modelId="{8FCEF430-D3A1-4CC9-8B40-1DBCB7A1AC37}">
      <dsp:nvSpPr>
        <dsp:cNvPr id="0" name=""/>
        <dsp:cNvSpPr/>
      </dsp:nvSpPr>
      <dsp:spPr>
        <a:xfrm rot="16200000">
          <a:off x="6802417" y="-1653750"/>
          <a:ext cx="1477328" cy="4784829"/>
        </a:xfrm>
        <a:prstGeom prst="flowChartManualOperati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6788" bIns="0" numCol="1" spcCol="1270" anchor="ctr" anchorCtr="0">
          <a:noAutofit/>
        </a:bodyPr>
        <a:lstStyle/>
        <a:p>
          <a:pPr marL="0" lvl="0" indent="0" algn="ctr" defTabSz="1244600">
            <a:lnSpc>
              <a:spcPct val="90000"/>
            </a:lnSpc>
            <a:spcBef>
              <a:spcPct val="0"/>
            </a:spcBef>
            <a:spcAft>
              <a:spcPct val="35000"/>
            </a:spcAft>
            <a:buNone/>
          </a:pPr>
          <a:r>
            <a:rPr lang="en-US" sz="2800" kern="1200" dirty="0"/>
            <a:t>Assess rates of suicide among VHA Users by Veteran Status</a:t>
          </a:r>
        </a:p>
      </dsp:txBody>
      <dsp:txXfrm rot="5400000">
        <a:off x="5148667" y="295466"/>
        <a:ext cx="4784829" cy="88639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0C1C5FB-FD90-479B-AAF2-633320855241}" type="datetimeFigureOut">
              <a:rPr lang="en-US" smtClean="0"/>
              <a:t>8/9/2017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8009EDBF-E20E-4815-A2B7-612BAF29A523}" type="slidenum">
              <a:rPr lang="en-US" smtClean="0"/>
              <a:t>‹#›</a:t>
            </a:fld>
            <a:endParaRPr lang="en-US"/>
          </a:p>
        </p:txBody>
      </p:sp>
    </p:spTree>
    <p:extLst>
      <p:ext uri="{BB962C8B-B14F-4D97-AF65-F5344CB8AC3E}">
        <p14:creationId xmlns:p14="http://schemas.microsoft.com/office/powerpoint/2010/main" val="3814815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4BF4DF3-1638-4C68-A557-BB46F028BAE5}" type="datetimeFigureOut">
              <a:rPr lang="en-US" smtClean="0"/>
              <a:t>8/9/2017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079F779-0C9C-4F2B-B141-BF0A94E8D277}" type="slidenum">
              <a:rPr lang="en-US" smtClean="0"/>
              <a:t>‹#›</a:t>
            </a:fld>
            <a:endParaRPr lang="en-US"/>
          </a:p>
        </p:txBody>
      </p:sp>
    </p:spTree>
    <p:extLst>
      <p:ext uri="{BB962C8B-B14F-4D97-AF65-F5344CB8AC3E}">
        <p14:creationId xmlns:p14="http://schemas.microsoft.com/office/powerpoint/2010/main" val="222506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va.gov/healthbenefits/apply/veterans.asp"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fas.org/sgp/crs/misc/R43579.pdf" TargetMode="External"/><Relationship Id="rId4" Type="http://schemas.openxmlformats.org/officeDocument/2006/relationships/hyperlink" Target="http://vaww.virec.research.va.gov/MedSAS/Documentation.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1</a:t>
            </a:fld>
            <a:endParaRPr lang="en-US"/>
          </a:p>
        </p:txBody>
      </p:sp>
    </p:spTree>
    <p:extLst>
      <p:ext uri="{BB962C8B-B14F-4D97-AF65-F5344CB8AC3E}">
        <p14:creationId xmlns:p14="http://schemas.microsoft.com/office/powerpoint/2010/main" val="3389842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Re-iterate</a:t>
            </a:r>
            <a:r>
              <a:rPr lang="en-US" baseline="0" dirty="0"/>
              <a:t> that cohort are of recent VHA users and omit people with certain exclusion criteria</a:t>
            </a:r>
          </a:p>
          <a:p>
            <a:r>
              <a:rPr lang="en-US" baseline="0" dirty="0"/>
              <a:t>This fact in addition to the more inclusive approach of defining veteran status may result in our cohorts findings a higher % of veterans as compared to the congressional report</a:t>
            </a:r>
          </a:p>
          <a:p>
            <a:endParaRPr lang="en-US" baseline="0" dirty="0"/>
          </a:p>
          <a:p>
            <a:r>
              <a:rPr lang="en-US" baseline="0" dirty="0"/>
              <a:t>The vast majority of VHA patients are in fact Veterans, but that there are non-Vet users too.</a:t>
            </a:r>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10</a:t>
            </a:fld>
            <a:endParaRPr lang="en-US"/>
          </a:p>
        </p:txBody>
      </p:sp>
    </p:spTree>
    <p:extLst>
      <p:ext uri="{BB962C8B-B14F-4D97-AF65-F5344CB8AC3E}">
        <p14:creationId xmlns:p14="http://schemas.microsoft.com/office/powerpoint/2010/main" val="193551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11</a:t>
            </a:fld>
            <a:endParaRPr lang="en-US"/>
          </a:p>
        </p:txBody>
      </p:sp>
    </p:spTree>
    <p:extLst>
      <p:ext uri="{BB962C8B-B14F-4D97-AF65-F5344CB8AC3E}">
        <p14:creationId xmlns:p14="http://schemas.microsoft.com/office/powerpoint/2010/main" val="77880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a:t>
            </a:r>
            <a:r>
              <a:rPr lang="en-US" baseline="0" dirty="0"/>
              <a:t> veterans are significantly younger and more female than veteran </a:t>
            </a:r>
            <a:r>
              <a:rPr lang="en-US" baseline="0" dirty="0" err="1"/>
              <a:t>vha</a:t>
            </a:r>
            <a:r>
              <a:rPr lang="en-US" baseline="0" dirty="0"/>
              <a:t> users.</a:t>
            </a:r>
          </a:p>
        </p:txBody>
      </p:sp>
      <p:sp>
        <p:nvSpPr>
          <p:cNvPr id="4" name="Slide Number Placeholder 3"/>
          <p:cNvSpPr>
            <a:spLocks noGrp="1"/>
          </p:cNvSpPr>
          <p:nvPr>
            <p:ph type="sldNum" sz="quarter" idx="10"/>
          </p:nvPr>
        </p:nvSpPr>
        <p:spPr/>
        <p:txBody>
          <a:bodyPr/>
          <a:lstStyle/>
          <a:p>
            <a:fld id="{2079F779-0C9C-4F2B-B141-BF0A94E8D277}" type="slidenum">
              <a:rPr lang="en-US" smtClean="0"/>
              <a:t>12</a:t>
            </a:fld>
            <a:endParaRPr lang="en-US"/>
          </a:p>
        </p:txBody>
      </p:sp>
    </p:spTree>
    <p:extLst>
      <p:ext uri="{BB962C8B-B14F-4D97-AF65-F5344CB8AC3E}">
        <p14:creationId xmlns:p14="http://schemas.microsoft.com/office/powerpoint/2010/main" val="399784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distribution of observed suicides, as a percentage by year and Veteran status</a:t>
            </a:r>
          </a:p>
          <a:p>
            <a:r>
              <a:rPr lang="en-US" baseline="0" dirty="0"/>
              <a:t>The count of suicides among non-Vets in a given year ranged from 14 to 51, and represented from less than 1% to more than 2.1% of suicide deaths.</a:t>
            </a:r>
          </a:p>
          <a:p>
            <a:r>
              <a:rPr lang="en-US" baseline="0" dirty="0"/>
              <a:t>Compare to observed distribution earlier- non-veterans represent fewer suicides than their share in the patient population (approx. 4%)</a:t>
            </a:r>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13</a:t>
            </a:fld>
            <a:endParaRPr lang="en-US"/>
          </a:p>
        </p:txBody>
      </p:sp>
    </p:spTree>
    <p:extLst>
      <p:ext uri="{BB962C8B-B14F-4D97-AF65-F5344CB8AC3E}">
        <p14:creationId xmlns:p14="http://schemas.microsoft.com/office/powerpoint/2010/main" val="187164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a:t>
            </a:r>
            <a:r>
              <a:rPr lang="en-US" baseline="0" dirty="0"/>
              <a:t> 3 rows represents information we currently report and Bottom breakouts are added information from </a:t>
            </a:r>
            <a:r>
              <a:rPr lang="en-US" baseline="0"/>
              <a:t>this analysis.</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14</a:t>
            </a:fld>
            <a:endParaRPr lang="en-US"/>
          </a:p>
        </p:txBody>
      </p:sp>
    </p:spTree>
    <p:extLst>
      <p:ext uri="{BB962C8B-B14F-4D97-AF65-F5344CB8AC3E}">
        <p14:creationId xmlns:p14="http://schemas.microsoft.com/office/powerpoint/2010/main" val="44078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effect of adjusting for age</a:t>
            </a:r>
          </a:p>
          <a:p>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15</a:t>
            </a:fld>
            <a:endParaRPr lang="en-US"/>
          </a:p>
        </p:txBody>
      </p:sp>
    </p:spTree>
    <p:extLst>
      <p:ext uri="{BB962C8B-B14F-4D97-AF65-F5344CB8AC3E}">
        <p14:creationId xmlns:p14="http://schemas.microsoft.com/office/powerpoint/2010/main" val="3699110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among veteran suicide decedents is high</a:t>
            </a:r>
            <a:r>
              <a:rPr lang="en-US" baseline="0" dirty="0"/>
              <a:t>er and has stayed more consistent as compared to non-veteran decedents who are getting younger	</a:t>
            </a:r>
          </a:p>
          <a:p>
            <a:r>
              <a:rPr lang="en-US" baseline="0" dirty="0"/>
              <a:t>% of female suicide </a:t>
            </a:r>
            <a:r>
              <a:rPr lang="en-US" baseline="0" dirty="0" err="1"/>
              <a:t>decents</a:t>
            </a:r>
            <a:r>
              <a:rPr lang="en-US" baseline="0" dirty="0"/>
              <a:t> is much higher among non-veteran </a:t>
            </a:r>
            <a:r>
              <a:rPr lang="en-US" baseline="0" dirty="0" err="1"/>
              <a:t>vha</a:t>
            </a:r>
            <a:r>
              <a:rPr lang="en-US" baseline="0" dirty="0"/>
              <a:t> users</a:t>
            </a:r>
          </a:p>
          <a:p>
            <a:r>
              <a:rPr lang="en-US" baseline="0" dirty="0"/>
              <a:t>Veteran </a:t>
            </a:r>
            <a:r>
              <a:rPr lang="en-US" baseline="0" dirty="0" err="1"/>
              <a:t>vha</a:t>
            </a:r>
            <a:r>
              <a:rPr lang="en-US" baseline="0" dirty="0"/>
              <a:t> users decedents are becoming increasingly female</a:t>
            </a:r>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16</a:t>
            </a:fld>
            <a:endParaRPr lang="en-US"/>
          </a:p>
        </p:txBody>
      </p:sp>
    </p:spTree>
    <p:extLst>
      <p:ext uri="{BB962C8B-B14F-4D97-AF65-F5344CB8AC3E}">
        <p14:creationId xmlns:p14="http://schemas.microsoft.com/office/powerpoint/2010/main" val="349782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17</a:t>
            </a:fld>
            <a:endParaRPr lang="en-US"/>
          </a:p>
        </p:txBody>
      </p:sp>
    </p:spTree>
    <p:extLst>
      <p:ext uri="{BB962C8B-B14F-4D97-AF65-F5344CB8AC3E}">
        <p14:creationId xmlns:p14="http://schemas.microsoft.com/office/powerpoint/2010/main" val="745295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2079F779-0C9C-4F2B-B141-BF0A94E8D277}" type="slidenum">
              <a:rPr lang="en-US" smtClean="0"/>
              <a:t>18</a:t>
            </a:fld>
            <a:endParaRPr lang="en-US"/>
          </a:p>
        </p:txBody>
      </p:sp>
    </p:spTree>
    <p:extLst>
      <p:ext uri="{BB962C8B-B14F-4D97-AF65-F5344CB8AC3E}">
        <p14:creationId xmlns:p14="http://schemas.microsoft.com/office/powerpoint/2010/main" val="3665705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19</a:t>
            </a:fld>
            <a:endParaRPr lang="en-US"/>
          </a:p>
        </p:txBody>
      </p:sp>
    </p:spTree>
    <p:extLst>
      <p:ext uri="{BB962C8B-B14F-4D97-AF65-F5344CB8AC3E}">
        <p14:creationId xmlns:p14="http://schemas.microsoft.com/office/powerpoint/2010/main" val="3388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2</a:t>
            </a:fld>
            <a:endParaRPr lang="en-US"/>
          </a:p>
        </p:txBody>
      </p:sp>
    </p:spTree>
    <p:extLst>
      <p:ext uri="{BB962C8B-B14F-4D97-AF65-F5344CB8AC3E}">
        <p14:creationId xmlns:p14="http://schemas.microsoft.com/office/powerpoint/2010/main" val="67522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buFont typeface="Arial" charset="0"/>
              <a:buNone/>
            </a:pPr>
            <a:r>
              <a:rPr lang="en-US" sz="2400" dirty="0">
                <a:latin typeface="Arial" pitchFamily="34" charset="0"/>
                <a:cs typeface="Arial" pitchFamily="34" charset="0"/>
              </a:rPr>
              <a:t>The</a:t>
            </a:r>
            <a:r>
              <a:rPr lang="en-US" sz="2400" baseline="0" dirty="0">
                <a:latin typeface="Arial" pitchFamily="34" charset="0"/>
                <a:cs typeface="Arial" pitchFamily="34" charset="0"/>
              </a:rPr>
              <a:t> VA health system, t</a:t>
            </a:r>
            <a:r>
              <a:rPr lang="en-US" sz="2400" dirty="0">
                <a:latin typeface="Arial" pitchFamily="34" charset="0"/>
                <a:cs typeface="Arial" pitchFamily="34" charset="0"/>
              </a:rPr>
              <a:t>he</a:t>
            </a:r>
            <a:r>
              <a:rPr lang="en-US" sz="2400" baseline="0" dirty="0">
                <a:latin typeface="Arial" pitchFamily="34" charset="0"/>
                <a:cs typeface="Arial" pitchFamily="34" charset="0"/>
              </a:rPr>
              <a:t> Veterans Health Administration (VHA), is the largest integrated health system in the United States.  </a:t>
            </a:r>
          </a:p>
          <a:p>
            <a:pPr>
              <a:buFont typeface="Arial" charset="0"/>
              <a:buNone/>
            </a:pPr>
            <a:r>
              <a:rPr lang="en-US" sz="2400" baseline="0" dirty="0">
                <a:latin typeface="Arial" pitchFamily="34" charset="0"/>
                <a:cs typeface="Arial" pitchFamily="34" charset="0"/>
              </a:rPr>
              <a:t>As of FY 2015, there were almost 9 (8.97) million enrollees in the VHA healthcare system.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2400" baseline="0" dirty="0">
                <a:latin typeface="Arial" pitchFamily="34" charset="0"/>
                <a:cs typeface="Arial" pitchFamily="34" charset="0"/>
              </a:rPr>
              <a:t>and between 6 and 7 million receive VHA care in a given year.</a:t>
            </a:r>
          </a:p>
          <a:p>
            <a:pPr>
              <a:buFont typeface="Arial" charset="0"/>
              <a:buNone/>
            </a:pPr>
            <a:endParaRPr lang="en-US" sz="2400" baseline="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200" b="0" i="0" kern="1200" dirty="0">
                <a:solidFill>
                  <a:schemeClr val="tx1"/>
                </a:solidFill>
                <a:effectLst/>
                <a:latin typeface="+mn-lt"/>
                <a:ea typeface="+mn-ea"/>
                <a:cs typeface="+mn-cs"/>
              </a:rPr>
              <a:t>Reference:</a:t>
            </a:r>
            <a:endParaRPr lang="en-US" sz="2400" dirty="0">
              <a:latin typeface="Arial" pitchFamily="34" charset="0"/>
              <a:cs typeface="Arial" pitchFamily="34" charset="0"/>
            </a:endParaRP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254F39-B646-411C-9070-1AD7DE0872F0}" type="slidenum">
              <a:rPr lang="en-US" smtClean="0"/>
              <a:pPr/>
              <a:t>3</a:t>
            </a:fld>
            <a:endParaRPr lang="en-US"/>
          </a:p>
        </p:txBody>
      </p:sp>
    </p:spTree>
    <p:extLst>
      <p:ext uri="{BB962C8B-B14F-4D97-AF65-F5344CB8AC3E}">
        <p14:creationId xmlns:p14="http://schemas.microsoft.com/office/powerpoint/2010/main" val="69437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a:t>
            </a:r>
            <a:r>
              <a:rPr lang="en-US" baseline="0" dirty="0"/>
              <a:t> here is that we have tracked suicide among individuals receiving care in the VHA.   This slide shows rates for cohorts of VHA patients who were alive at the start of the year and with VHA inpatient or outpatient encounters in that year or in the prior year.  The bars show rates for all VHA patients, in grey, for men (in light blue) and for women (dark blue).</a:t>
            </a:r>
          </a:p>
          <a:p>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4</a:t>
            </a:fld>
            <a:endParaRPr lang="en-US"/>
          </a:p>
        </p:txBody>
      </p:sp>
    </p:spTree>
    <p:extLst>
      <p:ext uri="{BB962C8B-B14F-4D97-AF65-F5344CB8AC3E}">
        <p14:creationId xmlns:p14="http://schemas.microsoft.com/office/powerpoint/2010/main" val="422429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all of this, over many</a:t>
            </a:r>
            <a:r>
              <a:rPr lang="en-US" baseline="0" dirty="0"/>
              <a:t>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these analyses did not distinguish among VHA users by Veteran status, due to limitations of existing indicators (availability and consistency over time)</a:t>
            </a:r>
          </a:p>
          <a:p>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5</a:t>
            </a:fld>
            <a:endParaRPr lang="en-US"/>
          </a:p>
        </p:txBody>
      </p:sp>
    </p:spTree>
    <p:extLst>
      <p:ext uri="{BB962C8B-B14F-4D97-AF65-F5344CB8AC3E}">
        <p14:creationId xmlns:p14="http://schemas.microsoft.com/office/powerpoint/2010/main" val="192282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‘Veteran Eligibility’, </a:t>
            </a:r>
            <a:r>
              <a:rPr lang="en-US" sz="1200" i="1" dirty="0"/>
              <a:t>Department of Veterans Affairs Health Benefits</a:t>
            </a:r>
            <a:r>
              <a:rPr lang="en-US" sz="1200" dirty="0"/>
              <a:t>, </a:t>
            </a:r>
            <a:r>
              <a:rPr lang="en-US" sz="1200" dirty="0">
                <a:hlinkClick r:id="rId3"/>
              </a:rPr>
              <a:t>http://www.va.gov/healthbenefits/apply/veterans.asp</a:t>
            </a:r>
            <a:r>
              <a:rPr lang="en-US" sz="120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‘Period Of Service’ Value and Descriptions’, VA Information and Resource Center </a:t>
            </a:r>
            <a:r>
              <a:rPr lang="en-US" sz="1200" dirty="0">
                <a:hlinkClick r:id="rId4"/>
              </a:rPr>
              <a:t>http://vaww.virec.research.va.gov/MedSAS/Documentation.htm</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Number of Veterans That Use VA Health Care Services: A Fact Sheet’. Congressional Research Service. </a:t>
            </a:r>
            <a:r>
              <a:rPr lang="en-US" sz="1200" dirty="0">
                <a:hlinkClick r:id="rId5"/>
              </a:rPr>
              <a:t>https://fas.org/sgp/crs/misc/R43579.pdf</a:t>
            </a:r>
            <a:endParaRPr lang="en-US" sz="1200" dirty="0"/>
          </a:p>
          <a:p>
            <a:endParaRPr lang="en-US" dirty="0"/>
          </a:p>
          <a:p>
            <a:r>
              <a:rPr lang="en-US" dirty="0"/>
              <a:t>Describe what we know about the non-Veteran users of VHA care. </a:t>
            </a:r>
          </a:p>
          <a:p>
            <a:endParaRPr lang="en-US" dirty="0"/>
          </a:p>
          <a:p>
            <a:r>
              <a:rPr lang="en-US" dirty="0"/>
              <a:t>Say that there isn’t a lot that has been</a:t>
            </a:r>
            <a:r>
              <a:rPr lang="en-US" baseline="0" dirty="0"/>
              <a:t> published about non-Vet users of VHA.  </a:t>
            </a:r>
            <a:r>
              <a:rPr lang="en-US" dirty="0"/>
              <a:t> And that it is important to understand suicide</a:t>
            </a:r>
            <a:r>
              <a:rPr lang="en-US" baseline="0" dirty="0"/>
              <a:t> rates and risks among VHA users who are Veterans, in addition to the overall patient population, and to understand rates specific to the non-Veteran segment of the </a:t>
            </a:r>
            <a:r>
              <a:rPr lang="en-US" baseline="0" dirty="0" err="1"/>
              <a:t>Vha</a:t>
            </a:r>
            <a:r>
              <a:rPr lang="en-US" baseline="0" dirty="0"/>
              <a:t> patient population.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6</a:t>
            </a:fld>
            <a:endParaRPr lang="en-US"/>
          </a:p>
        </p:txBody>
      </p:sp>
    </p:spTree>
    <p:extLst>
      <p:ext uri="{BB962C8B-B14F-4D97-AF65-F5344CB8AC3E}">
        <p14:creationId xmlns:p14="http://schemas.microsoft.com/office/powerpoint/2010/main" val="123694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Improve precision of current measurements</a:t>
            </a:r>
          </a:p>
          <a:p>
            <a:r>
              <a:rPr lang="en-US" sz="1200" dirty="0"/>
              <a:t>	clarify difference between VHA users vs VHA using veterans</a:t>
            </a:r>
          </a:p>
          <a:p>
            <a:endParaRPr lang="en-US" sz="1200" dirty="0"/>
          </a:p>
          <a:p>
            <a:r>
              <a:rPr lang="en-US" sz="1200" dirty="0"/>
              <a:t>Add understanding to suicide risk assessments of VHA Veterans</a:t>
            </a:r>
          </a:p>
          <a:p>
            <a:endParaRPr lang="en-US" sz="1200" dirty="0"/>
          </a:p>
          <a:p>
            <a:r>
              <a:rPr lang="en-US" sz="1200" dirty="0"/>
              <a:t>Generate understanding of suicide risk assessment of Non-VHA Veterans</a:t>
            </a:r>
          </a:p>
          <a:p>
            <a:r>
              <a:rPr lang="en-US" sz="1200" dirty="0"/>
              <a:t>	family of service members, active duty. </a:t>
            </a:r>
          </a:p>
          <a:p>
            <a:endParaRPr lang="en-US" sz="1200" dirty="0"/>
          </a:p>
          <a:p>
            <a:r>
              <a:rPr lang="en-US" sz="1200" dirty="0"/>
              <a:t>Improve methods for defining veteran status and identifying veteran VHA users</a:t>
            </a:r>
          </a:p>
          <a:p>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7</a:t>
            </a:fld>
            <a:endParaRPr lang="en-US"/>
          </a:p>
        </p:txBody>
      </p:sp>
    </p:spTree>
    <p:extLst>
      <p:ext uri="{BB962C8B-B14F-4D97-AF65-F5344CB8AC3E}">
        <p14:creationId xmlns:p14="http://schemas.microsoft.com/office/powerpoint/2010/main" val="3673156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Measurement design</a:t>
            </a:r>
          </a:p>
          <a:p>
            <a:r>
              <a:rPr lang="en-US" baseline="0" dirty="0"/>
              <a:t>-  this is a working definition which may change as our work continues</a:t>
            </a:r>
          </a:p>
          <a:p>
            <a:r>
              <a:rPr lang="en-US" baseline="0" dirty="0"/>
              <a:t>- we looked over many years, including forward and backward</a:t>
            </a:r>
          </a:p>
          <a:p>
            <a:r>
              <a:rPr lang="en-US" baseline="0" dirty="0"/>
              <a:t>- this is the most inclusive approach and may introduce some measurement error, as individuals’ Veteran status may actually have changed over time (active duty people use VHA care and then come back later, after service, and so their earlier use would here be classified as by a Veteran.)</a:t>
            </a:r>
          </a:p>
        </p:txBody>
      </p:sp>
      <p:sp>
        <p:nvSpPr>
          <p:cNvPr id="4" name="Slide Number Placeholder 3"/>
          <p:cNvSpPr>
            <a:spLocks noGrp="1"/>
          </p:cNvSpPr>
          <p:nvPr>
            <p:ph type="sldNum" sz="quarter" idx="10"/>
          </p:nvPr>
        </p:nvSpPr>
        <p:spPr/>
        <p:txBody>
          <a:bodyPr/>
          <a:lstStyle/>
          <a:p>
            <a:fld id="{2079F779-0C9C-4F2B-B141-BF0A94E8D277}" type="slidenum">
              <a:rPr lang="en-US" smtClean="0"/>
              <a:t>8</a:t>
            </a:fld>
            <a:endParaRPr lang="en-US"/>
          </a:p>
        </p:txBody>
      </p:sp>
    </p:spTree>
    <p:extLst>
      <p:ext uri="{BB962C8B-B14F-4D97-AF65-F5344CB8AC3E}">
        <p14:creationId xmlns:p14="http://schemas.microsoft.com/office/powerpoint/2010/main" val="125090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a:t>
            </a:r>
            <a:r>
              <a:rPr lang="en-US" baseline="0" dirty="0"/>
              <a:t> Veteran users were characterized by categories of eligibility for VHA care.  </a:t>
            </a:r>
          </a:p>
          <a:p>
            <a:r>
              <a:rPr lang="en-US" baseline="0" dirty="0"/>
              <a:t>Differences in category distribution were assessed between Non-Veteran Suicide decedents  and Non-Veterans overall </a:t>
            </a:r>
            <a:endParaRPr lang="en-US" dirty="0"/>
          </a:p>
        </p:txBody>
      </p:sp>
      <p:sp>
        <p:nvSpPr>
          <p:cNvPr id="4" name="Slide Number Placeholder 3"/>
          <p:cNvSpPr>
            <a:spLocks noGrp="1"/>
          </p:cNvSpPr>
          <p:nvPr>
            <p:ph type="sldNum" sz="quarter" idx="10"/>
          </p:nvPr>
        </p:nvSpPr>
        <p:spPr/>
        <p:txBody>
          <a:bodyPr/>
          <a:lstStyle/>
          <a:p>
            <a:fld id="{2079F779-0C9C-4F2B-B141-BF0A94E8D277}" type="slidenum">
              <a:rPr lang="en-US" smtClean="0"/>
              <a:t>9</a:t>
            </a:fld>
            <a:endParaRPr lang="en-US"/>
          </a:p>
        </p:txBody>
      </p:sp>
    </p:spTree>
    <p:extLst>
      <p:ext uri="{BB962C8B-B14F-4D97-AF65-F5344CB8AC3E}">
        <p14:creationId xmlns:p14="http://schemas.microsoft.com/office/powerpoint/2010/main" val="142396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EB8334-0FB2-40AE-A746-4A3D1A55B8C3}"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63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E70237-D234-4CD0-B6D0-9101E8BB7D09}"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229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B1EBE7-B76B-4549-85BF-6510CD0326A5}"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868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584F09-FA28-4F33-84A2-EA6F8DB6C183}"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937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D0E149-7DA2-4B52-9947-2109D41A4644}" type="datetime1">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962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299B5E-508C-417B-9A99-1757968E3F31}"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91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F6B679-DE23-4C25-9166-D8B2028BFD72}" type="datetime1">
              <a:rPr lang="en-US" smtClean="0"/>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228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675DEB-D0E5-4B1F-A1BA-893804D46E09}" type="datetime1">
              <a:rPr lang="en-US" smtClean="0"/>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360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35586-AF1C-40D0-9205-E0DCAB75FFCC}" type="datetime1">
              <a:rPr lang="en-US" smtClean="0"/>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481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1B8CE4-6E82-4BD0-81D8-39CCB74BC069}"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485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023F76-8721-4538-9550-AF4835EF2404}" type="datetime1">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434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D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98A99-2F43-446C-98F7-0ADACD3BEE2F}" type="datetime1">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4248820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mailto:Talya.Peltzman@va.gov" TargetMode="Externa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mentalhealth.va.gov/docs/2016suicidedatareport.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vaww.virec.research.va.gov/MedSAS/Documentation.htm" TargetMode="External"/><Relationship Id="rId5" Type="http://schemas.openxmlformats.org/officeDocument/2006/relationships/hyperlink" Target="https://fas.org/sgp/crs/misc/R43579.pdf" TargetMode="External"/><Relationship Id="rId4" Type="http://schemas.openxmlformats.org/officeDocument/2006/relationships/hyperlink" Target="http://www.va.gov/healthbenefits/apply/veterans.asp"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atermark background US map"/>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4772" t="6975" r="4859" b="10490"/>
          <a:stretch/>
        </p:blipFill>
        <p:spPr bwMode="auto">
          <a:xfrm>
            <a:off x="30480" y="1"/>
            <a:ext cx="12161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011680" y="685800"/>
            <a:ext cx="10104120" cy="2743200"/>
          </a:xfrm>
        </p:spPr>
        <p:txBody>
          <a:bodyPr>
            <a:noAutofit/>
          </a:bodyPr>
          <a:lstStyle/>
          <a:p>
            <a:r>
              <a:rPr lang="en-US" sz="4400" dirty="0"/>
              <a:t>Sui</a:t>
            </a:r>
            <a:r>
              <a:rPr lang="en-US" sz="4000" dirty="0"/>
              <a:t>cide Among VHA Users, 2001-2014</a:t>
            </a:r>
            <a:br>
              <a:rPr lang="en-US" sz="4000" dirty="0"/>
            </a:br>
            <a:r>
              <a:rPr lang="en-US" sz="4000" dirty="0"/>
              <a:t>Rates Among Veteran and </a:t>
            </a:r>
            <a:br>
              <a:rPr lang="en-US" sz="4000" dirty="0"/>
            </a:br>
            <a:r>
              <a:rPr lang="en-US" sz="4000" dirty="0"/>
              <a:t>Non-Veteran Users, by Age and Sex </a:t>
            </a:r>
            <a:r>
              <a:rPr lang="en-US" sz="4800" dirty="0"/>
              <a:t>	</a:t>
            </a:r>
          </a:p>
        </p:txBody>
      </p:sp>
      <p:sp>
        <p:nvSpPr>
          <p:cNvPr id="8" name="Rectangle 7"/>
          <p:cNvSpPr/>
          <p:nvPr/>
        </p:nvSpPr>
        <p:spPr>
          <a:xfrm>
            <a:off x="0" y="1"/>
            <a:ext cx="19812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778" b="98667" l="556" r="100000"/>
                    </a14:imgEffect>
                  </a14:imgLayer>
                </a14:imgProps>
              </a:ext>
              <a:ext uri="{28A0092B-C50C-407E-A947-70E740481C1C}">
                <a14:useLocalDpi xmlns:a14="http://schemas.microsoft.com/office/drawing/2010/main" val="0"/>
              </a:ext>
            </a:extLst>
          </a:blip>
          <a:stretch>
            <a:fillRect/>
          </a:stretch>
        </p:blipFill>
        <p:spPr>
          <a:xfrm>
            <a:off x="223327" y="5257800"/>
            <a:ext cx="1402693" cy="1402693"/>
          </a:xfrm>
          <a:prstGeom prst="rect">
            <a:avLst/>
          </a:prstGeom>
        </p:spPr>
      </p:pic>
      <p:sp>
        <p:nvSpPr>
          <p:cNvPr id="10" name="Rectangle 9"/>
          <p:cNvSpPr/>
          <p:nvPr/>
        </p:nvSpPr>
        <p:spPr>
          <a:xfrm>
            <a:off x="2667000" y="4287717"/>
            <a:ext cx="8610600" cy="1815882"/>
          </a:xfrm>
          <a:prstGeom prst="rect">
            <a:avLst/>
          </a:prstGeom>
        </p:spPr>
        <p:txBody>
          <a:bodyPr wrap="square">
            <a:spAutoFit/>
          </a:bodyPr>
          <a:lstStyle/>
          <a:p>
            <a:pPr algn="ctr"/>
            <a:r>
              <a:rPr lang="en-US" sz="2000" dirty="0"/>
              <a:t>Talya Peltzman, MPH, Eric Caine, MD, </a:t>
            </a:r>
          </a:p>
          <a:p>
            <a:pPr algn="ctr"/>
            <a:r>
              <a:rPr lang="en-US" sz="2000" dirty="0"/>
              <a:t>Ira R. Katz, MD, PhD, John F. McCarthy, PhD, MPH</a:t>
            </a:r>
          </a:p>
          <a:p>
            <a:pPr algn="ctr"/>
            <a:endParaRPr lang="en-US" dirty="0"/>
          </a:p>
          <a:p>
            <a:pPr algn="ctr"/>
            <a:r>
              <a:rPr lang="en-US" dirty="0"/>
              <a:t>Office of Mental Health and Suicide Prevention</a:t>
            </a:r>
          </a:p>
          <a:p>
            <a:pPr algn="ctr"/>
            <a:r>
              <a:rPr lang="en-US" dirty="0"/>
              <a:t>Department of Veterans Affairs</a:t>
            </a:r>
          </a:p>
          <a:p>
            <a:pPr algn="ctr"/>
            <a:endParaRPr lang="en-US" dirty="0"/>
          </a:p>
        </p:txBody>
      </p:sp>
      <p:sp>
        <p:nvSpPr>
          <p:cNvPr id="12" name="Rectangle 11"/>
          <p:cNvSpPr/>
          <p:nvPr/>
        </p:nvSpPr>
        <p:spPr>
          <a:xfrm>
            <a:off x="1702220" y="0"/>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57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10515600" cy="1325563"/>
          </a:xfrm>
        </p:spPr>
        <p:txBody>
          <a:bodyPr anchor="ctr">
            <a:normAutofit/>
          </a:bodyPr>
          <a:lstStyle/>
          <a:p>
            <a:r>
              <a:rPr lang="en-US" dirty="0"/>
              <a:t>Results</a:t>
            </a:r>
          </a:p>
        </p:txBody>
      </p:sp>
      <p:grpSp>
        <p:nvGrpSpPr>
          <p:cNvPr id="5" name="Group 4"/>
          <p:cNvGrpSpPr/>
          <p:nvPr/>
        </p:nvGrpSpPr>
        <p:grpSpPr>
          <a:xfrm>
            <a:off x="-1" y="-6531"/>
            <a:ext cx="609601" cy="6864531"/>
            <a:chOff x="0" y="-6531"/>
            <a:chExt cx="1040980" cy="6864531"/>
          </a:xfrm>
        </p:grpSpPr>
        <p:sp>
          <p:nvSpPr>
            <p:cNvPr id="3" name="Rectangle 2"/>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066800" y="1079404"/>
            <a:ext cx="8077200" cy="369332"/>
          </a:xfrm>
          <a:prstGeom prst="rect">
            <a:avLst/>
          </a:prstGeom>
          <a:noFill/>
        </p:spPr>
        <p:txBody>
          <a:bodyPr wrap="square" rtlCol="0">
            <a:spAutoFit/>
          </a:bodyPr>
          <a:lstStyle/>
          <a:p>
            <a:r>
              <a:rPr lang="en-US" b="1" dirty="0"/>
              <a:t>Number, Percent of VHA Users by Veteran Status 2001- 2014</a:t>
            </a:r>
          </a:p>
        </p:txBody>
      </p:sp>
      <p:graphicFrame>
        <p:nvGraphicFramePr>
          <p:cNvPr id="11" name="Table 10"/>
          <p:cNvGraphicFramePr>
            <a:graphicFrameLocks noGrp="1"/>
          </p:cNvGraphicFramePr>
          <p:nvPr>
            <p:extLst>
              <p:ext uri="{D42A27DB-BD31-4B8C-83A1-F6EECF244321}">
                <p14:modId xmlns:p14="http://schemas.microsoft.com/office/powerpoint/2010/main" val="2964760268"/>
              </p:ext>
            </p:extLst>
          </p:nvPr>
        </p:nvGraphicFramePr>
        <p:xfrm>
          <a:off x="850452" y="6096001"/>
          <a:ext cx="10731954" cy="654653"/>
        </p:xfrm>
        <a:graphic>
          <a:graphicData uri="http://schemas.openxmlformats.org/drawingml/2006/table">
            <a:tbl>
              <a:tblPr firstRow="1" bandRow="1">
                <a:tableStyleId>{2D5ABB26-0587-4C30-8999-92F81FD0307C}</a:tableStyleId>
              </a:tblPr>
              <a:tblGrid>
                <a:gridCol w="1359348">
                  <a:extLst>
                    <a:ext uri="{9D8B030D-6E8A-4147-A177-3AD203B41FA5}">
                      <a16:colId xmlns:a16="http://schemas.microsoft.com/office/drawing/2014/main" val="585497926"/>
                    </a:ext>
                  </a:extLst>
                </a:gridCol>
                <a:gridCol w="582032">
                  <a:extLst>
                    <a:ext uri="{9D8B030D-6E8A-4147-A177-3AD203B41FA5}">
                      <a16:colId xmlns:a16="http://schemas.microsoft.com/office/drawing/2014/main" val="833911351"/>
                    </a:ext>
                  </a:extLst>
                </a:gridCol>
                <a:gridCol w="676198">
                  <a:extLst>
                    <a:ext uri="{9D8B030D-6E8A-4147-A177-3AD203B41FA5}">
                      <a16:colId xmlns:a16="http://schemas.microsoft.com/office/drawing/2014/main" val="3587304058"/>
                    </a:ext>
                  </a:extLst>
                </a:gridCol>
                <a:gridCol w="676198">
                  <a:extLst>
                    <a:ext uri="{9D8B030D-6E8A-4147-A177-3AD203B41FA5}">
                      <a16:colId xmlns:a16="http://schemas.microsoft.com/office/drawing/2014/main" val="985251600"/>
                    </a:ext>
                  </a:extLst>
                </a:gridCol>
                <a:gridCol w="676198">
                  <a:extLst>
                    <a:ext uri="{9D8B030D-6E8A-4147-A177-3AD203B41FA5}">
                      <a16:colId xmlns:a16="http://schemas.microsoft.com/office/drawing/2014/main" val="3070564563"/>
                    </a:ext>
                  </a:extLst>
                </a:gridCol>
                <a:gridCol w="676198">
                  <a:extLst>
                    <a:ext uri="{9D8B030D-6E8A-4147-A177-3AD203B41FA5}">
                      <a16:colId xmlns:a16="http://schemas.microsoft.com/office/drawing/2014/main" val="2798510483"/>
                    </a:ext>
                  </a:extLst>
                </a:gridCol>
                <a:gridCol w="676198">
                  <a:extLst>
                    <a:ext uri="{9D8B030D-6E8A-4147-A177-3AD203B41FA5}">
                      <a16:colId xmlns:a16="http://schemas.microsoft.com/office/drawing/2014/main" val="840159815"/>
                    </a:ext>
                  </a:extLst>
                </a:gridCol>
                <a:gridCol w="676198">
                  <a:extLst>
                    <a:ext uri="{9D8B030D-6E8A-4147-A177-3AD203B41FA5}">
                      <a16:colId xmlns:a16="http://schemas.microsoft.com/office/drawing/2014/main" val="4117142082"/>
                    </a:ext>
                  </a:extLst>
                </a:gridCol>
                <a:gridCol w="676198">
                  <a:extLst>
                    <a:ext uri="{9D8B030D-6E8A-4147-A177-3AD203B41FA5}">
                      <a16:colId xmlns:a16="http://schemas.microsoft.com/office/drawing/2014/main" val="2689055535"/>
                    </a:ext>
                  </a:extLst>
                </a:gridCol>
                <a:gridCol w="676198">
                  <a:extLst>
                    <a:ext uri="{9D8B030D-6E8A-4147-A177-3AD203B41FA5}">
                      <a16:colId xmlns:a16="http://schemas.microsoft.com/office/drawing/2014/main" val="183339026"/>
                    </a:ext>
                  </a:extLst>
                </a:gridCol>
                <a:gridCol w="676198">
                  <a:extLst>
                    <a:ext uri="{9D8B030D-6E8A-4147-A177-3AD203B41FA5}">
                      <a16:colId xmlns:a16="http://schemas.microsoft.com/office/drawing/2014/main" val="2079755745"/>
                    </a:ext>
                  </a:extLst>
                </a:gridCol>
                <a:gridCol w="676198">
                  <a:extLst>
                    <a:ext uri="{9D8B030D-6E8A-4147-A177-3AD203B41FA5}">
                      <a16:colId xmlns:a16="http://schemas.microsoft.com/office/drawing/2014/main" val="1104676015"/>
                    </a:ext>
                  </a:extLst>
                </a:gridCol>
                <a:gridCol w="676198">
                  <a:extLst>
                    <a:ext uri="{9D8B030D-6E8A-4147-A177-3AD203B41FA5}">
                      <a16:colId xmlns:a16="http://schemas.microsoft.com/office/drawing/2014/main" val="5543161"/>
                    </a:ext>
                  </a:extLst>
                </a:gridCol>
                <a:gridCol w="676198">
                  <a:extLst>
                    <a:ext uri="{9D8B030D-6E8A-4147-A177-3AD203B41FA5}">
                      <a16:colId xmlns:a16="http://schemas.microsoft.com/office/drawing/2014/main" val="2983168629"/>
                    </a:ext>
                  </a:extLst>
                </a:gridCol>
                <a:gridCol w="676198">
                  <a:extLst>
                    <a:ext uri="{9D8B030D-6E8A-4147-A177-3AD203B41FA5}">
                      <a16:colId xmlns:a16="http://schemas.microsoft.com/office/drawing/2014/main" val="3121731540"/>
                    </a:ext>
                  </a:extLst>
                </a:gridCol>
              </a:tblGrid>
              <a:tr h="304799">
                <a:tc>
                  <a:txBody>
                    <a:bodyPr/>
                    <a:lstStyle/>
                    <a:p>
                      <a:pPr lvl="0" algn="ctr" fontAlgn="b"/>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2001</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2002</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2003</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2004</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2005</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2006 </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2007</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2008</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2009</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2010</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2011</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2012</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2013</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b="0" i="0" u="none" strike="noStrike" dirty="0">
                          <a:solidFill>
                            <a:schemeClr val="bg2">
                              <a:lumMod val="50000"/>
                            </a:schemeClr>
                          </a:solidFill>
                          <a:effectLst/>
                          <a:latin typeface="Calibri" panose="020F0502020204030204" pitchFamily="34" charset="0"/>
                        </a:rPr>
                        <a:t>2014</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5290485"/>
                  </a:ext>
                </a:extLst>
              </a:tr>
              <a:tr h="3498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dirty="0">
                          <a:solidFill>
                            <a:schemeClr val="bg2">
                              <a:lumMod val="50000"/>
                            </a:schemeClr>
                          </a:solidFill>
                        </a:rPr>
                        <a:t>% Non-Veterans</a:t>
                      </a: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  5.8%</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4.8%</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4.2%</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3.8%</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3.5%</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3.4%</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3.4%</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3.5%</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3.5%</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3.4%</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3.3%</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3.5%</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3.6%</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b"/>
                      <a:r>
                        <a:rPr lang="en-US" sz="1600" u="none" strike="noStrike" dirty="0">
                          <a:solidFill>
                            <a:schemeClr val="bg2">
                              <a:lumMod val="50000"/>
                            </a:schemeClr>
                          </a:solidFill>
                          <a:effectLst/>
                        </a:rPr>
                        <a:t>3.6%</a:t>
                      </a:r>
                      <a:endParaRPr lang="en-US" sz="1600" b="0" i="0" u="none" strike="noStrike" dirty="0">
                        <a:solidFill>
                          <a:schemeClr val="bg2">
                            <a:lumMod val="50000"/>
                          </a:schemeClr>
                        </a:solidFill>
                        <a:effectLst/>
                        <a:latin typeface="Calibri" panose="020F0502020204030204" pitchFamily="34" charset="0"/>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4126825"/>
                  </a:ext>
                </a:extLst>
              </a:tr>
            </a:tbl>
          </a:graphicData>
        </a:graphic>
      </p:graphicFrame>
      <p:graphicFrame>
        <p:nvGraphicFramePr>
          <p:cNvPr id="33" name="Chart 32">
            <a:extLst>
              <a:ext uri="{FF2B5EF4-FFF2-40B4-BE49-F238E27FC236}">
                <a16:creationId xmlns:a16="http://schemas.microsoft.com/office/drawing/2014/main" id="{118713A8-B81D-4BBC-BDC4-E00665F87421}"/>
              </a:ext>
            </a:extLst>
          </p:cNvPr>
          <p:cNvGraphicFramePr>
            <a:graphicFrameLocks/>
          </p:cNvGraphicFramePr>
          <p:nvPr>
            <p:extLst>
              <p:ext uri="{D42A27DB-BD31-4B8C-83A1-F6EECF244321}">
                <p14:modId xmlns:p14="http://schemas.microsoft.com/office/powerpoint/2010/main" val="423235490"/>
              </p:ext>
            </p:extLst>
          </p:nvPr>
        </p:nvGraphicFramePr>
        <p:xfrm>
          <a:off x="1166228" y="1405690"/>
          <a:ext cx="10635659" cy="4799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9677400" cy="1636894"/>
          </a:xfrm>
        </p:spPr>
        <p:txBody>
          <a:bodyPr anchor="ctr">
            <a:normAutofit/>
          </a:bodyPr>
          <a:lstStyle/>
          <a:p>
            <a:r>
              <a:rPr lang="en-US" sz="4000" dirty="0"/>
              <a:t>Characteristics of Non-Veterans VHA Users 2001-2014</a:t>
            </a:r>
          </a:p>
        </p:txBody>
      </p:sp>
      <p:grpSp>
        <p:nvGrpSpPr>
          <p:cNvPr id="5" name="Group 4"/>
          <p:cNvGrpSpPr/>
          <p:nvPr/>
        </p:nvGrpSpPr>
        <p:grpSpPr>
          <a:xfrm>
            <a:off x="0" y="-6531"/>
            <a:ext cx="1040980" cy="6864531"/>
            <a:chOff x="0" y="-6531"/>
            <a:chExt cx="1040980" cy="6864531"/>
          </a:xfrm>
        </p:grpSpPr>
        <p:sp>
          <p:nvSpPr>
            <p:cNvPr id="3" name="Rectangle 2"/>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Chart 7">
            <a:extLst/>
          </p:cNvPr>
          <p:cNvGraphicFramePr>
            <a:graphicFrameLocks/>
          </p:cNvGraphicFramePr>
          <p:nvPr>
            <p:extLst/>
          </p:nvPr>
        </p:nvGraphicFramePr>
        <p:xfrm>
          <a:off x="2857252" y="1219200"/>
          <a:ext cx="8915400" cy="37706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47156435"/>
              </p:ext>
            </p:extLst>
          </p:nvPr>
        </p:nvGraphicFramePr>
        <p:xfrm>
          <a:off x="1143000" y="5287002"/>
          <a:ext cx="10922421" cy="1691640"/>
        </p:xfrm>
        <a:graphic>
          <a:graphicData uri="http://schemas.openxmlformats.org/drawingml/2006/table">
            <a:tbl>
              <a:tblPr firstRow="1" bandRow="1">
                <a:tableStyleId>{2D5ABB26-0587-4C30-8999-92F81FD0307C}</a:tableStyleId>
              </a:tblPr>
              <a:tblGrid>
                <a:gridCol w="3640807">
                  <a:extLst>
                    <a:ext uri="{9D8B030D-6E8A-4147-A177-3AD203B41FA5}">
                      <a16:colId xmlns:a16="http://schemas.microsoft.com/office/drawing/2014/main" val="1944366842"/>
                    </a:ext>
                  </a:extLst>
                </a:gridCol>
                <a:gridCol w="3640807">
                  <a:extLst>
                    <a:ext uri="{9D8B030D-6E8A-4147-A177-3AD203B41FA5}">
                      <a16:colId xmlns:a16="http://schemas.microsoft.com/office/drawing/2014/main" val="30637306"/>
                    </a:ext>
                  </a:extLst>
                </a:gridCol>
                <a:gridCol w="3640807">
                  <a:extLst>
                    <a:ext uri="{9D8B030D-6E8A-4147-A177-3AD203B41FA5}">
                      <a16:colId xmlns:a16="http://schemas.microsoft.com/office/drawing/2014/main" val="4195829303"/>
                    </a:ext>
                  </a:extLst>
                </a:gridCol>
              </a:tblGrid>
              <a:tr h="22860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a:t>Detailed Definitions, using VHA medical record data Period of Service (POS) variable </a:t>
                      </a:r>
                      <a:endParaRPr lang="en-US" sz="1100" b="1" dirty="0"/>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3031721059"/>
                  </a:ext>
                </a:extLst>
              </a:tr>
              <a:tr h="1285065">
                <a:tc>
                  <a:txBody>
                    <a:bodyPr/>
                    <a:lstStyle/>
                    <a:p>
                      <a:pPr algn="just"/>
                      <a:r>
                        <a:rPr lang="en-US" sz="1100" b="1" dirty="0">
                          <a:solidFill>
                            <a:schemeClr val="dk1"/>
                          </a:solidFill>
                        </a:rPr>
                        <a:t>Active Duty </a:t>
                      </a:r>
                      <a:r>
                        <a:rPr lang="en-US" sz="1100" dirty="0">
                          <a:solidFill>
                            <a:schemeClr val="dk1"/>
                          </a:solidFill>
                        </a:rPr>
                        <a:t>POS=’Active Air Force’, ‘Active Army’, ‘Active Coast Guard’, ‘Active Navy, Marine’</a:t>
                      </a:r>
                    </a:p>
                    <a:p>
                      <a:pPr algn="just"/>
                      <a:r>
                        <a:rPr lang="en-US" sz="1100" b="1" dirty="0">
                          <a:solidFill>
                            <a:schemeClr val="dk1"/>
                          </a:solidFill>
                        </a:rPr>
                        <a:t>Humanitarian </a:t>
                      </a:r>
                      <a:r>
                        <a:rPr lang="en-US" sz="1100" dirty="0">
                          <a:solidFill>
                            <a:schemeClr val="dk1"/>
                          </a:solidFill>
                        </a:rPr>
                        <a:t>POS=’Humanitarian Non-Vet’</a:t>
                      </a:r>
                    </a:p>
                    <a:p>
                      <a:pPr algn="just"/>
                      <a:r>
                        <a:rPr lang="en-US" sz="1100" b="1" dirty="0">
                          <a:solidFill>
                            <a:schemeClr val="dk1"/>
                          </a:solidFill>
                        </a:rPr>
                        <a:t>Medical Remedial Enlist </a:t>
                      </a:r>
                      <a:r>
                        <a:rPr lang="en-US" sz="1100" dirty="0">
                          <a:solidFill>
                            <a:schemeClr val="dk1"/>
                          </a:solidFill>
                        </a:rPr>
                        <a:t>POS=’Medical Remedial Enlist’</a:t>
                      </a:r>
                    </a:p>
                    <a:p>
                      <a:pPr algn="just"/>
                      <a:r>
                        <a:rPr lang="en-US" sz="1100" b="1" dirty="0">
                          <a:solidFill>
                            <a:schemeClr val="dk1"/>
                          </a:solidFill>
                        </a:rPr>
                        <a:t>Other Non Veteran </a:t>
                      </a:r>
                      <a:r>
                        <a:rPr lang="en-US" sz="1100" dirty="0">
                          <a:solidFill>
                            <a:schemeClr val="dk1"/>
                          </a:solidFill>
                        </a:rPr>
                        <a:t>POS=’Donors (non-vet)’, ‘Observation/Examination’, ‘Other Non-Veterans’, ‘Other Reimburse’, ‘Special Studies (Non-Vet)’, </a:t>
                      </a:r>
                    </a:p>
                    <a:p>
                      <a:endParaRPr lang="en-US" sz="1100" dirty="0"/>
                    </a:p>
                  </a:txBody>
                  <a:tcPr/>
                </a:tc>
                <a:tc>
                  <a:txBody>
                    <a:bodyPr/>
                    <a:lstStyle/>
                    <a:p>
                      <a:pPr algn="just"/>
                      <a:r>
                        <a:rPr lang="en-US" sz="1100" b="1" dirty="0">
                          <a:solidFill>
                            <a:schemeClr val="dk1"/>
                          </a:solidFill>
                        </a:rPr>
                        <a:t>Other VHA-Beneficiary </a:t>
                      </a:r>
                      <a:r>
                        <a:rPr lang="en-US" sz="1100" dirty="0">
                          <a:solidFill>
                            <a:schemeClr val="dk1"/>
                          </a:solidFill>
                        </a:rPr>
                        <a:t>POS=’Beneficiaries of Foreign Government’, ‘Job Corps/Peace Corps’, ‘Merchant Seamen USPHS’, ‘Office of Workers Comp’,  ‘Other USPHS Beneficiaries’, ‘Retired Uniformed Force’,  ‘Railroad Retirement’</a:t>
                      </a:r>
                    </a:p>
                    <a:p>
                      <a:pPr algn="just"/>
                      <a:r>
                        <a:rPr lang="en-US" sz="1100" b="1" dirty="0">
                          <a:solidFill>
                            <a:schemeClr val="dk1"/>
                          </a:solidFill>
                        </a:rPr>
                        <a:t>Dependent Beneficiaries </a:t>
                      </a:r>
                      <a:r>
                        <a:rPr lang="en-US" sz="1100" dirty="0">
                          <a:solidFill>
                            <a:schemeClr val="dk1"/>
                          </a:solidFill>
                        </a:rPr>
                        <a:t>POS=’</a:t>
                      </a:r>
                      <a:r>
                        <a:rPr lang="en-US" sz="1100" dirty="0" err="1">
                          <a:solidFill>
                            <a:schemeClr val="dk1"/>
                          </a:solidFill>
                        </a:rPr>
                        <a:t>ChampVA</a:t>
                      </a:r>
                      <a:r>
                        <a:rPr lang="en-US" sz="1100" dirty="0">
                          <a:solidFill>
                            <a:schemeClr val="dk1"/>
                          </a:solidFill>
                        </a:rPr>
                        <a:t>- Spouse, Child’, ‘Other Federal Dependent’, ‘Tricare’ </a:t>
                      </a:r>
                    </a:p>
                    <a:p>
                      <a:pPr algn="just"/>
                      <a:endParaRPr lang="en-US" sz="11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1" dirty="0">
                          <a:solidFill>
                            <a:schemeClr val="dk1"/>
                          </a:solidFill>
                        </a:rPr>
                        <a:t>Unverified Veteran </a:t>
                      </a:r>
                      <a:r>
                        <a:rPr lang="en-US" sz="1100" dirty="0">
                          <a:solidFill>
                            <a:schemeClr val="dk1"/>
                          </a:solidFill>
                        </a:rPr>
                        <a:t>POS= ‘WWI’, ‘WWII’, ‘Vietnam Era’, Post-Vietnam’, ‘Pre-Korean’, ‘Korean’, ‘Post-Korean’, ‘Persian Gulf War’, ‘Spanish American’, ‘Operation Desert Shield’, ‘Czechoslovakia-Poland SVC’, ‘CAV/NPS’.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1" dirty="0">
                          <a:solidFill>
                            <a:schemeClr val="dk1"/>
                          </a:solidFill>
                        </a:rPr>
                        <a:t>Unknown </a:t>
                      </a:r>
                      <a:r>
                        <a:rPr lang="en-US" sz="1100" dirty="0">
                          <a:solidFill>
                            <a:schemeClr val="dk1"/>
                          </a:solidFill>
                        </a:rPr>
                        <a:t>POS= ‘Missing’, ‘Unknown at this time’, ‘Other or None’; No Period of Service information available; More than one Period of Service variable listed </a:t>
                      </a:r>
                    </a:p>
                    <a:p>
                      <a:pPr algn="just"/>
                      <a:endParaRPr lang="en-US" sz="1100" dirty="0"/>
                    </a:p>
                  </a:txBody>
                  <a:tcPr/>
                </a:tc>
                <a:extLst>
                  <a:ext uri="{0D108BD9-81ED-4DB2-BD59-A6C34878D82A}">
                    <a16:rowId xmlns:a16="http://schemas.microsoft.com/office/drawing/2014/main" val="3665317156"/>
                  </a:ext>
                </a:extLst>
              </a:tr>
            </a:tbl>
          </a:graphicData>
        </a:graphic>
      </p:graphicFrame>
    </p:spTree>
    <p:extLst>
      <p:ext uri="{BB962C8B-B14F-4D97-AF65-F5344CB8AC3E}">
        <p14:creationId xmlns:p14="http://schemas.microsoft.com/office/powerpoint/2010/main" val="186643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10515600" cy="1325563"/>
          </a:xfrm>
        </p:spPr>
        <p:txBody>
          <a:bodyPr anchor="ctr">
            <a:normAutofit/>
          </a:bodyPr>
          <a:lstStyle/>
          <a:p>
            <a:r>
              <a:rPr lang="en-US" dirty="0"/>
              <a:t>Results</a:t>
            </a:r>
          </a:p>
        </p:txBody>
      </p:sp>
      <p:grpSp>
        <p:nvGrpSpPr>
          <p:cNvPr id="5" name="Group 4"/>
          <p:cNvGrpSpPr/>
          <p:nvPr/>
        </p:nvGrpSpPr>
        <p:grpSpPr>
          <a:xfrm>
            <a:off x="0" y="-6531"/>
            <a:ext cx="1040980" cy="6864531"/>
            <a:chOff x="0" y="-6531"/>
            <a:chExt cx="1040980" cy="6864531"/>
          </a:xfrm>
        </p:grpSpPr>
        <p:sp>
          <p:nvSpPr>
            <p:cNvPr id="3" name="Rectangle 2"/>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143000" y="1390412"/>
            <a:ext cx="6477000" cy="369332"/>
          </a:xfrm>
          <a:prstGeom prst="rect">
            <a:avLst/>
          </a:prstGeom>
          <a:noFill/>
        </p:spPr>
        <p:txBody>
          <a:bodyPr wrap="square" rtlCol="0">
            <a:spAutoFit/>
          </a:bodyPr>
          <a:lstStyle/>
          <a:p>
            <a:r>
              <a:rPr lang="en-US" b="1" dirty="0"/>
              <a:t>VHA User Demographic Characteristics by Veteran Status</a:t>
            </a:r>
            <a:r>
              <a:rPr lang="en-US" b="1" baseline="30000" dirty="0"/>
              <a:t>*</a:t>
            </a:r>
          </a:p>
        </p:txBody>
      </p:sp>
      <p:graphicFrame>
        <p:nvGraphicFramePr>
          <p:cNvPr id="8" name="Table 7"/>
          <p:cNvGraphicFramePr>
            <a:graphicFrameLocks noGrp="1"/>
          </p:cNvGraphicFramePr>
          <p:nvPr>
            <p:extLst>
              <p:ext uri="{D42A27DB-BD31-4B8C-83A1-F6EECF244321}">
                <p14:modId xmlns:p14="http://schemas.microsoft.com/office/powerpoint/2010/main" val="1669972461"/>
              </p:ext>
            </p:extLst>
          </p:nvPr>
        </p:nvGraphicFramePr>
        <p:xfrm>
          <a:off x="1143001" y="1904996"/>
          <a:ext cx="10908790" cy="4194902"/>
        </p:xfrm>
        <a:graphic>
          <a:graphicData uri="http://schemas.openxmlformats.org/drawingml/2006/table">
            <a:tbl>
              <a:tblPr>
                <a:tableStyleId>{5C22544A-7EE6-4342-B048-85BDC9FD1C3A}</a:tableStyleId>
              </a:tblPr>
              <a:tblGrid>
                <a:gridCol w="1027926">
                  <a:extLst>
                    <a:ext uri="{9D8B030D-6E8A-4147-A177-3AD203B41FA5}">
                      <a16:colId xmlns:a16="http://schemas.microsoft.com/office/drawing/2014/main" val="3952360876"/>
                    </a:ext>
                  </a:extLst>
                </a:gridCol>
                <a:gridCol w="705776">
                  <a:extLst>
                    <a:ext uri="{9D8B030D-6E8A-4147-A177-3AD203B41FA5}">
                      <a16:colId xmlns:a16="http://schemas.microsoft.com/office/drawing/2014/main" val="480594990"/>
                    </a:ext>
                  </a:extLst>
                </a:gridCol>
                <a:gridCol w="705776">
                  <a:extLst>
                    <a:ext uri="{9D8B030D-6E8A-4147-A177-3AD203B41FA5}">
                      <a16:colId xmlns:a16="http://schemas.microsoft.com/office/drawing/2014/main" val="4097238930"/>
                    </a:ext>
                  </a:extLst>
                </a:gridCol>
                <a:gridCol w="705776">
                  <a:extLst>
                    <a:ext uri="{9D8B030D-6E8A-4147-A177-3AD203B41FA5}">
                      <a16:colId xmlns:a16="http://schemas.microsoft.com/office/drawing/2014/main" val="449139317"/>
                    </a:ext>
                  </a:extLst>
                </a:gridCol>
                <a:gridCol w="705776">
                  <a:extLst>
                    <a:ext uri="{9D8B030D-6E8A-4147-A177-3AD203B41FA5}">
                      <a16:colId xmlns:a16="http://schemas.microsoft.com/office/drawing/2014/main" val="250906826"/>
                    </a:ext>
                  </a:extLst>
                </a:gridCol>
                <a:gridCol w="705776">
                  <a:extLst>
                    <a:ext uri="{9D8B030D-6E8A-4147-A177-3AD203B41FA5}">
                      <a16:colId xmlns:a16="http://schemas.microsoft.com/office/drawing/2014/main" val="4125810161"/>
                    </a:ext>
                  </a:extLst>
                </a:gridCol>
                <a:gridCol w="705776">
                  <a:extLst>
                    <a:ext uri="{9D8B030D-6E8A-4147-A177-3AD203B41FA5}">
                      <a16:colId xmlns:a16="http://schemas.microsoft.com/office/drawing/2014/main" val="4093055359"/>
                    </a:ext>
                  </a:extLst>
                </a:gridCol>
                <a:gridCol w="705776">
                  <a:extLst>
                    <a:ext uri="{9D8B030D-6E8A-4147-A177-3AD203B41FA5}">
                      <a16:colId xmlns:a16="http://schemas.microsoft.com/office/drawing/2014/main" val="2467375595"/>
                    </a:ext>
                  </a:extLst>
                </a:gridCol>
                <a:gridCol w="705776">
                  <a:extLst>
                    <a:ext uri="{9D8B030D-6E8A-4147-A177-3AD203B41FA5}">
                      <a16:colId xmlns:a16="http://schemas.microsoft.com/office/drawing/2014/main" val="3493601319"/>
                    </a:ext>
                  </a:extLst>
                </a:gridCol>
                <a:gridCol w="705776">
                  <a:extLst>
                    <a:ext uri="{9D8B030D-6E8A-4147-A177-3AD203B41FA5}">
                      <a16:colId xmlns:a16="http://schemas.microsoft.com/office/drawing/2014/main" val="2171033704"/>
                    </a:ext>
                  </a:extLst>
                </a:gridCol>
                <a:gridCol w="705776">
                  <a:extLst>
                    <a:ext uri="{9D8B030D-6E8A-4147-A177-3AD203B41FA5}">
                      <a16:colId xmlns:a16="http://schemas.microsoft.com/office/drawing/2014/main" val="2976775417"/>
                    </a:ext>
                  </a:extLst>
                </a:gridCol>
                <a:gridCol w="705776">
                  <a:extLst>
                    <a:ext uri="{9D8B030D-6E8A-4147-A177-3AD203B41FA5}">
                      <a16:colId xmlns:a16="http://schemas.microsoft.com/office/drawing/2014/main" val="2385710120"/>
                    </a:ext>
                  </a:extLst>
                </a:gridCol>
                <a:gridCol w="705776">
                  <a:extLst>
                    <a:ext uri="{9D8B030D-6E8A-4147-A177-3AD203B41FA5}">
                      <a16:colId xmlns:a16="http://schemas.microsoft.com/office/drawing/2014/main" val="149433532"/>
                    </a:ext>
                  </a:extLst>
                </a:gridCol>
                <a:gridCol w="705776">
                  <a:extLst>
                    <a:ext uri="{9D8B030D-6E8A-4147-A177-3AD203B41FA5}">
                      <a16:colId xmlns:a16="http://schemas.microsoft.com/office/drawing/2014/main" val="2219907644"/>
                    </a:ext>
                  </a:extLst>
                </a:gridCol>
                <a:gridCol w="705776">
                  <a:extLst>
                    <a:ext uri="{9D8B030D-6E8A-4147-A177-3AD203B41FA5}">
                      <a16:colId xmlns:a16="http://schemas.microsoft.com/office/drawing/2014/main" val="3910077334"/>
                    </a:ext>
                  </a:extLst>
                </a:gridCol>
              </a:tblGrid>
              <a:tr h="292885">
                <a:tc>
                  <a:txBody>
                    <a:bodyPr/>
                    <a:lstStyle/>
                    <a:p>
                      <a:pPr algn="l" fontAlgn="b"/>
                      <a:r>
                        <a:rPr lang="en-US" sz="1600" u="none" strike="noStrike" dirty="0">
                          <a:effectLst/>
                          <a:latin typeface="+mj-lt"/>
                        </a:rPr>
                        <a:t> </a:t>
                      </a:r>
                      <a:endParaRPr lang="en-US" sz="1600" b="0" i="0" u="none" strike="noStrike" dirty="0">
                        <a:solidFill>
                          <a:srgbClr val="000000"/>
                        </a:solidFill>
                        <a:effectLst/>
                        <a:latin typeface="+mj-lt"/>
                      </a:endParaRPr>
                    </a:p>
                  </a:txBody>
                  <a:tcPr marL="8499" marR="8499" marT="849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2001</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2002</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2003</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2004</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2005</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2006</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2007</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2008</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2009</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2010</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2011</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2012</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2013</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2014</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752340"/>
                  </a:ext>
                </a:extLst>
              </a:tr>
              <a:tr h="294905">
                <a:tc>
                  <a:txBody>
                    <a:bodyPr/>
                    <a:lstStyle/>
                    <a:p>
                      <a:pPr algn="l" fontAlgn="b"/>
                      <a:r>
                        <a:rPr lang="en-US" sz="1600" b="1" i="0" u="none" strike="noStrike" dirty="0">
                          <a:solidFill>
                            <a:srgbClr val="000000"/>
                          </a:solidFill>
                          <a:effectLst/>
                          <a:latin typeface="+mj-lt"/>
                        </a:rPr>
                        <a:t>Average 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3249619"/>
                  </a:ext>
                </a:extLst>
              </a:tr>
              <a:tr h="460849">
                <a:tc>
                  <a:txBody>
                    <a:bodyPr/>
                    <a:lstStyle/>
                    <a:p>
                      <a:pPr algn="l" fontAlgn="b"/>
                      <a:r>
                        <a:rPr lang="en-US" sz="1600" b="0" i="0" u="none" strike="noStrike" dirty="0">
                          <a:solidFill>
                            <a:srgbClr val="000000"/>
                          </a:solidFill>
                          <a:effectLst/>
                          <a:latin typeface="+mj-lt"/>
                        </a:rPr>
                        <a:t>Total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59.5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a:solidFill>
                            <a:srgbClr val="000000"/>
                          </a:solidFill>
                          <a:effectLst/>
                          <a:latin typeface="+mj-lt"/>
                        </a:rPr>
                        <a:t>61.1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a:solidFill>
                            <a:srgbClr val="000000"/>
                          </a:solidFill>
                          <a:effectLst/>
                          <a:latin typeface="+mj-lt"/>
                        </a:rPr>
                        <a:t>60.8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59.9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096577"/>
                  </a:ext>
                </a:extLst>
              </a:tr>
              <a:tr h="577097">
                <a:tc>
                  <a:txBody>
                    <a:bodyPr/>
                    <a:lstStyle/>
                    <a:p>
                      <a:pPr algn="l" fontAlgn="b"/>
                      <a:r>
                        <a:rPr lang="en-US" sz="1600" b="0" i="0" u="none" strike="noStrike" dirty="0">
                          <a:solidFill>
                            <a:srgbClr val="000000"/>
                          </a:solidFill>
                          <a:effectLst/>
                          <a:latin typeface="+mj-lt"/>
                        </a:rPr>
                        <a:t>Veteran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a:solidFill>
                            <a:srgbClr val="000000"/>
                          </a:solidFill>
                          <a:effectLst/>
                          <a:latin typeface="+mj-lt"/>
                        </a:rPr>
                        <a:t>60.3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a:solidFill>
                            <a:srgbClr val="000000"/>
                          </a:solidFill>
                          <a:effectLst/>
                          <a:latin typeface="+mj-lt"/>
                        </a:rPr>
                        <a:t>61.6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8451754"/>
                  </a:ext>
                </a:extLst>
              </a:tr>
              <a:tr h="577097">
                <a:tc>
                  <a:txBody>
                    <a:bodyPr/>
                    <a:lstStyle/>
                    <a:p>
                      <a:pPr algn="l" fontAlgn="b"/>
                      <a:r>
                        <a:rPr lang="en-US" sz="1600" b="0" i="0" u="none" strike="noStrike" dirty="0">
                          <a:solidFill>
                            <a:srgbClr val="000000"/>
                          </a:solidFill>
                          <a:effectLst/>
                          <a:latin typeface="+mj-lt"/>
                        </a:rPr>
                        <a:t>Non- Veteran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41.3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8671339"/>
                  </a:ext>
                </a:extLst>
              </a:tr>
              <a:tr h="377026">
                <a:tc>
                  <a:txBody>
                    <a:bodyPr/>
                    <a:lstStyle/>
                    <a:p>
                      <a:pPr algn="l" fontAlgn="b"/>
                      <a:r>
                        <a:rPr lang="en-US" sz="1600" b="1" i="0" u="none" strike="noStrike" dirty="0">
                          <a:solidFill>
                            <a:srgbClr val="000000"/>
                          </a:solidFill>
                          <a:effectLst/>
                          <a:latin typeface="+mj-lt"/>
                        </a:rPr>
                        <a:t>% Female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a:solidFill>
                          <a:srgbClr val="000000"/>
                        </a:solidFill>
                        <a:effectLst/>
                        <a:latin typeface="+mj-lt"/>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638398"/>
                  </a:ext>
                </a:extLst>
              </a:tr>
              <a:tr h="460849">
                <a:tc>
                  <a:txBody>
                    <a:bodyPr/>
                    <a:lstStyle/>
                    <a:p>
                      <a:pPr algn="l" fontAlgn="b"/>
                      <a:r>
                        <a:rPr lang="en-US" sz="1600" b="0" i="0" u="none" strike="noStrike" dirty="0">
                          <a:solidFill>
                            <a:srgbClr val="000000"/>
                          </a:solidFill>
                          <a:effectLst/>
                          <a:latin typeface="+mj-lt"/>
                        </a:rPr>
                        <a:t>Total</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10.1%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10.4%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10.6%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9252405"/>
                  </a:ext>
                </a:extLst>
              </a:tr>
              <a:tr h="577097">
                <a:tc>
                  <a:txBody>
                    <a:bodyPr/>
                    <a:lstStyle/>
                    <a:p>
                      <a:pPr algn="l" fontAlgn="t"/>
                      <a:r>
                        <a:rPr lang="en-US" sz="1600" b="0" i="0" u="none" strike="noStrike" dirty="0">
                          <a:solidFill>
                            <a:srgbClr val="000000"/>
                          </a:solidFill>
                          <a:effectLst/>
                          <a:latin typeface="+mj-lt"/>
                        </a:rPr>
                        <a:t>Veteran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82626"/>
                  </a:ext>
                </a:extLst>
              </a:tr>
              <a:tr h="577097">
                <a:tc>
                  <a:txBody>
                    <a:bodyPr/>
                    <a:lstStyle/>
                    <a:p>
                      <a:pPr algn="l" fontAlgn="b"/>
                      <a:r>
                        <a:rPr lang="en-US" sz="1600" b="0" i="0" u="none" strike="noStrike" dirty="0">
                          <a:solidFill>
                            <a:srgbClr val="000000"/>
                          </a:solidFill>
                          <a:effectLst/>
                          <a:latin typeface="+mj-lt"/>
                        </a:rPr>
                        <a:t>Non- Veteran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dirty="0">
                          <a:solidFill>
                            <a:srgbClr val="000000"/>
                          </a:solidFill>
                          <a:effectLst/>
                          <a:latin typeface="+mj-lt"/>
                        </a:rPr>
                        <a:t>62.6%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898179"/>
                  </a:ext>
                </a:extLst>
              </a:tr>
            </a:tbl>
          </a:graphicData>
        </a:graphic>
      </p:graphicFrame>
      <p:sp>
        <p:nvSpPr>
          <p:cNvPr id="7" name="TextBox 6"/>
          <p:cNvSpPr txBox="1"/>
          <p:nvPr/>
        </p:nvSpPr>
        <p:spPr>
          <a:xfrm>
            <a:off x="1600200" y="6290846"/>
            <a:ext cx="10744209" cy="338554"/>
          </a:xfrm>
          <a:prstGeom prst="rect">
            <a:avLst/>
          </a:prstGeom>
          <a:noFill/>
        </p:spPr>
        <p:txBody>
          <a:bodyPr wrap="square" rtlCol="0">
            <a:spAutoFit/>
          </a:bodyPr>
          <a:lstStyle/>
          <a:p>
            <a:r>
              <a:rPr lang="en-US" sz="1200" baseline="30000" dirty="0"/>
              <a:t>*</a:t>
            </a:r>
            <a:r>
              <a:rPr lang="en-US" sz="1200" dirty="0"/>
              <a:t>For Veteran vs. non-Veteran comparisons, the within year differences of average age and percent female were statistically significant at </a:t>
            </a:r>
            <a:r>
              <a:rPr lang="el-GR" sz="1600" dirty="0"/>
              <a:t>α</a:t>
            </a:r>
            <a:r>
              <a:rPr lang="en-US" sz="1600" dirty="0"/>
              <a:t>=</a:t>
            </a:r>
            <a:r>
              <a:rPr lang="en-US" sz="1200" dirty="0"/>
              <a:t>.05 for all years.</a:t>
            </a:r>
          </a:p>
        </p:txBody>
      </p:sp>
    </p:spTree>
    <p:extLst>
      <p:ext uri="{BB962C8B-B14F-4D97-AF65-F5344CB8AC3E}">
        <p14:creationId xmlns:p14="http://schemas.microsoft.com/office/powerpoint/2010/main" val="241980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10515600" cy="1325563"/>
          </a:xfrm>
        </p:spPr>
        <p:txBody>
          <a:bodyPr anchor="ctr">
            <a:normAutofit/>
          </a:bodyPr>
          <a:lstStyle/>
          <a:p>
            <a:r>
              <a:rPr lang="en-US" dirty="0"/>
              <a:t>Results</a:t>
            </a:r>
          </a:p>
        </p:txBody>
      </p:sp>
      <p:grpSp>
        <p:nvGrpSpPr>
          <p:cNvPr id="5" name="Group 4"/>
          <p:cNvGrpSpPr/>
          <p:nvPr/>
        </p:nvGrpSpPr>
        <p:grpSpPr>
          <a:xfrm>
            <a:off x="0" y="-6531"/>
            <a:ext cx="1040980" cy="6864531"/>
            <a:chOff x="0" y="-6531"/>
            <a:chExt cx="1040980" cy="6864531"/>
          </a:xfrm>
        </p:grpSpPr>
        <p:sp>
          <p:nvSpPr>
            <p:cNvPr id="3" name="Rectangle 2"/>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219200" y="1465397"/>
            <a:ext cx="10898479" cy="646331"/>
          </a:xfrm>
          <a:prstGeom prst="rect">
            <a:avLst/>
          </a:prstGeom>
          <a:noFill/>
        </p:spPr>
        <p:txBody>
          <a:bodyPr wrap="square" rtlCol="0">
            <a:spAutoFit/>
          </a:bodyPr>
          <a:lstStyle/>
          <a:p>
            <a:r>
              <a:rPr lang="en-US" b="1" dirty="0"/>
              <a:t>Distribution of Suicides Among VHA Users by Veteran Status 2001- 2014 </a:t>
            </a:r>
            <a:endParaRPr lang="en-US" b="1" dirty="0">
              <a:solidFill>
                <a:srgbClr val="000000"/>
              </a:solidFill>
              <a:latin typeface="Calibri" panose="020F0502020204030204" pitchFamily="34" charset="0"/>
            </a:endParaRPr>
          </a:p>
          <a:p>
            <a:endParaRPr lang="en-US" dirty="0"/>
          </a:p>
        </p:txBody>
      </p:sp>
      <p:graphicFrame>
        <p:nvGraphicFramePr>
          <p:cNvPr id="10" name="Chart 9">
            <a:extLst>
              <a:ext uri="{FF2B5EF4-FFF2-40B4-BE49-F238E27FC236}">
                <a16:creationId xmlns:a16="http://schemas.microsoft.com/office/drawing/2014/main" id="{06F949D2-11C8-415B-855F-FBC21C550651}"/>
              </a:ext>
            </a:extLst>
          </p:cNvPr>
          <p:cNvGraphicFramePr>
            <a:graphicFrameLocks/>
          </p:cNvGraphicFramePr>
          <p:nvPr>
            <p:extLst>
              <p:ext uri="{D42A27DB-BD31-4B8C-83A1-F6EECF244321}">
                <p14:modId xmlns:p14="http://schemas.microsoft.com/office/powerpoint/2010/main" val="3914198839"/>
              </p:ext>
            </p:extLst>
          </p:nvPr>
        </p:nvGraphicFramePr>
        <p:xfrm>
          <a:off x="1373123" y="1920976"/>
          <a:ext cx="10590631" cy="4648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523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10515600" cy="1325563"/>
          </a:xfrm>
        </p:spPr>
        <p:txBody>
          <a:bodyPr anchor="ctr">
            <a:normAutofit/>
          </a:bodyPr>
          <a:lstStyle/>
          <a:p>
            <a:r>
              <a:rPr lang="en-US" dirty="0"/>
              <a:t>Results</a:t>
            </a:r>
          </a:p>
        </p:txBody>
      </p:sp>
      <p:grpSp>
        <p:nvGrpSpPr>
          <p:cNvPr id="5" name="Group 4"/>
          <p:cNvGrpSpPr/>
          <p:nvPr/>
        </p:nvGrpSpPr>
        <p:grpSpPr>
          <a:xfrm>
            <a:off x="0" y="-6531"/>
            <a:ext cx="1040980" cy="6864531"/>
            <a:chOff x="0" y="-6531"/>
            <a:chExt cx="1040980" cy="6864531"/>
          </a:xfrm>
        </p:grpSpPr>
        <p:sp>
          <p:nvSpPr>
            <p:cNvPr id="3" name="Rectangle 2"/>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064928" y="1456449"/>
            <a:ext cx="10898479" cy="646331"/>
          </a:xfrm>
          <a:prstGeom prst="rect">
            <a:avLst/>
          </a:prstGeom>
          <a:noFill/>
        </p:spPr>
        <p:txBody>
          <a:bodyPr wrap="square" rtlCol="0">
            <a:spAutoFit/>
          </a:bodyPr>
          <a:lstStyle/>
          <a:p>
            <a:r>
              <a:rPr lang="en-US" dirty="0"/>
              <a:t>Suicide Rate Among VHA Users, Overall and by Veteran Status, 2001- 2014 </a:t>
            </a:r>
            <a:endParaRPr lang="en-US" dirty="0">
              <a:solidFill>
                <a:srgbClr val="000000"/>
              </a:solidFill>
              <a:latin typeface="Calibri" panose="020F0502020204030204" pitchFamily="34" charset="0"/>
            </a:endParaRP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02579883"/>
              </p:ext>
            </p:extLst>
          </p:nvPr>
        </p:nvGraphicFramePr>
        <p:xfrm>
          <a:off x="1143000" y="1904998"/>
          <a:ext cx="10908791" cy="3959352"/>
        </p:xfrm>
        <a:graphic>
          <a:graphicData uri="http://schemas.openxmlformats.org/drawingml/2006/table">
            <a:tbl>
              <a:tblPr>
                <a:tableStyleId>{5C22544A-7EE6-4342-B048-85BDC9FD1C3A}</a:tableStyleId>
              </a:tblPr>
              <a:tblGrid>
                <a:gridCol w="1436755">
                  <a:extLst>
                    <a:ext uri="{9D8B030D-6E8A-4147-A177-3AD203B41FA5}">
                      <a16:colId xmlns:a16="http://schemas.microsoft.com/office/drawing/2014/main" val="3585422106"/>
                    </a:ext>
                  </a:extLst>
                </a:gridCol>
                <a:gridCol w="676574">
                  <a:extLst>
                    <a:ext uri="{9D8B030D-6E8A-4147-A177-3AD203B41FA5}">
                      <a16:colId xmlns:a16="http://schemas.microsoft.com/office/drawing/2014/main" val="4242895234"/>
                    </a:ext>
                  </a:extLst>
                </a:gridCol>
                <a:gridCol w="676574">
                  <a:extLst>
                    <a:ext uri="{9D8B030D-6E8A-4147-A177-3AD203B41FA5}">
                      <a16:colId xmlns:a16="http://schemas.microsoft.com/office/drawing/2014/main" val="4009722719"/>
                    </a:ext>
                  </a:extLst>
                </a:gridCol>
                <a:gridCol w="676574">
                  <a:extLst>
                    <a:ext uri="{9D8B030D-6E8A-4147-A177-3AD203B41FA5}">
                      <a16:colId xmlns:a16="http://schemas.microsoft.com/office/drawing/2014/main" val="2190730684"/>
                    </a:ext>
                  </a:extLst>
                </a:gridCol>
                <a:gridCol w="676574">
                  <a:extLst>
                    <a:ext uri="{9D8B030D-6E8A-4147-A177-3AD203B41FA5}">
                      <a16:colId xmlns:a16="http://schemas.microsoft.com/office/drawing/2014/main" val="80513669"/>
                    </a:ext>
                  </a:extLst>
                </a:gridCol>
                <a:gridCol w="676574">
                  <a:extLst>
                    <a:ext uri="{9D8B030D-6E8A-4147-A177-3AD203B41FA5}">
                      <a16:colId xmlns:a16="http://schemas.microsoft.com/office/drawing/2014/main" val="326481457"/>
                    </a:ext>
                  </a:extLst>
                </a:gridCol>
                <a:gridCol w="676574">
                  <a:extLst>
                    <a:ext uri="{9D8B030D-6E8A-4147-A177-3AD203B41FA5}">
                      <a16:colId xmlns:a16="http://schemas.microsoft.com/office/drawing/2014/main" val="906047552"/>
                    </a:ext>
                  </a:extLst>
                </a:gridCol>
                <a:gridCol w="676574">
                  <a:extLst>
                    <a:ext uri="{9D8B030D-6E8A-4147-A177-3AD203B41FA5}">
                      <a16:colId xmlns:a16="http://schemas.microsoft.com/office/drawing/2014/main" val="234092718"/>
                    </a:ext>
                  </a:extLst>
                </a:gridCol>
                <a:gridCol w="676574">
                  <a:extLst>
                    <a:ext uri="{9D8B030D-6E8A-4147-A177-3AD203B41FA5}">
                      <a16:colId xmlns:a16="http://schemas.microsoft.com/office/drawing/2014/main" val="1706325957"/>
                    </a:ext>
                  </a:extLst>
                </a:gridCol>
                <a:gridCol w="676574">
                  <a:extLst>
                    <a:ext uri="{9D8B030D-6E8A-4147-A177-3AD203B41FA5}">
                      <a16:colId xmlns:a16="http://schemas.microsoft.com/office/drawing/2014/main" val="2272343862"/>
                    </a:ext>
                  </a:extLst>
                </a:gridCol>
                <a:gridCol w="676574">
                  <a:extLst>
                    <a:ext uri="{9D8B030D-6E8A-4147-A177-3AD203B41FA5}">
                      <a16:colId xmlns:a16="http://schemas.microsoft.com/office/drawing/2014/main" val="3957781517"/>
                    </a:ext>
                  </a:extLst>
                </a:gridCol>
                <a:gridCol w="676574">
                  <a:extLst>
                    <a:ext uri="{9D8B030D-6E8A-4147-A177-3AD203B41FA5}">
                      <a16:colId xmlns:a16="http://schemas.microsoft.com/office/drawing/2014/main" val="1183795451"/>
                    </a:ext>
                  </a:extLst>
                </a:gridCol>
                <a:gridCol w="676574">
                  <a:extLst>
                    <a:ext uri="{9D8B030D-6E8A-4147-A177-3AD203B41FA5}">
                      <a16:colId xmlns:a16="http://schemas.microsoft.com/office/drawing/2014/main" val="3433670529"/>
                    </a:ext>
                  </a:extLst>
                </a:gridCol>
                <a:gridCol w="676574">
                  <a:extLst>
                    <a:ext uri="{9D8B030D-6E8A-4147-A177-3AD203B41FA5}">
                      <a16:colId xmlns:a16="http://schemas.microsoft.com/office/drawing/2014/main" val="3485613103"/>
                    </a:ext>
                  </a:extLst>
                </a:gridCol>
                <a:gridCol w="676574">
                  <a:extLst>
                    <a:ext uri="{9D8B030D-6E8A-4147-A177-3AD203B41FA5}">
                      <a16:colId xmlns:a16="http://schemas.microsoft.com/office/drawing/2014/main" val="3157760116"/>
                    </a:ext>
                  </a:extLst>
                </a:gridCol>
              </a:tblGrid>
              <a:tr h="342882">
                <a:tc>
                  <a:txBody>
                    <a:bodyPr/>
                    <a:lstStyle/>
                    <a:p>
                      <a:pPr marL="91440" algn="r" fontAlgn="b"/>
                      <a:endParaRPr lang="en-US" sz="1600" b="1" i="1" u="none" strike="noStrike" dirty="0">
                        <a:solidFill>
                          <a:srgbClr val="000000"/>
                        </a:solidFill>
                        <a:effectLst/>
                        <a:latin typeface="+mj-lt"/>
                      </a:endParaRPr>
                    </a:p>
                  </a:txBody>
                  <a:tcPr marL="84000" marR="9333" marT="93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2001</a:t>
                      </a:r>
                      <a:endParaRPr lang="en-US" sz="1600" b="1" i="1" u="none" strike="noStrike" dirty="0">
                        <a:solidFill>
                          <a:srgbClr val="000000"/>
                        </a:solidFill>
                        <a:effectLst/>
                        <a:latin typeface="+mj-lt"/>
                      </a:endParaRPr>
                    </a:p>
                  </a:txBody>
                  <a:tcPr marL="9333" marR="9333" marT="9333"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2002</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2003</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2004</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2005</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2006</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2007</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2008</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2009</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2010</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2011</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2012</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2013</a:t>
                      </a:r>
                      <a:endParaRPr lang="en-US" sz="1600" b="1" i="1" u="none" strike="noStrike" dirty="0">
                        <a:solidFill>
                          <a:srgbClr val="000000"/>
                        </a:solidFill>
                        <a:effectLst/>
                        <a:latin typeface="+mj-lt"/>
                      </a:endParaRPr>
                    </a:p>
                  </a:txBody>
                  <a:tcPr marL="9333" marR="9333" marT="9333"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r" fontAlgn="b"/>
                      <a:r>
                        <a:rPr lang="en-US" sz="1600" b="1" i="1" u="none" strike="noStrike" dirty="0">
                          <a:effectLst/>
                          <a:latin typeface="+mj-lt"/>
                        </a:rPr>
                        <a:t>2014</a:t>
                      </a:r>
                      <a:endParaRPr lang="en-US" sz="1600" b="1" i="1" u="none" strike="noStrike" dirty="0">
                        <a:solidFill>
                          <a:srgbClr val="000000"/>
                        </a:solidFill>
                        <a:effectLst/>
                        <a:latin typeface="+mj-lt"/>
                      </a:endParaRPr>
                    </a:p>
                  </a:txBody>
                  <a:tcPr marL="9333" marR="9333" marT="9333"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240273"/>
                  </a:ext>
                </a:extLst>
              </a:tr>
              <a:tr h="401830">
                <a:tc>
                  <a:txBody>
                    <a:bodyPr/>
                    <a:lstStyle/>
                    <a:p>
                      <a:pPr marL="91440" algn="l" fontAlgn="b"/>
                      <a:r>
                        <a:rPr lang="en-US" sz="1600" b="1" i="0" u="none" strike="noStrike" dirty="0">
                          <a:solidFill>
                            <a:srgbClr val="000000"/>
                          </a:solidFill>
                          <a:effectLst/>
                          <a:latin typeface="+mj-lt"/>
                        </a:rPr>
                        <a:t> All</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39.9</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39.0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34.9</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35.9</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34.9</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35.9</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35.1</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37.0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36.4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38.9</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38.8</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39.2</a:t>
                      </a:r>
                    </a:p>
                  </a:txBody>
                  <a:tcPr marL="9525" marR="9525" marT="952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487977"/>
                  </a:ext>
                </a:extLst>
              </a:tr>
              <a:tr h="401830">
                <a:tc>
                  <a:txBody>
                    <a:bodyPr/>
                    <a:lstStyle/>
                    <a:p>
                      <a:pPr marL="91440" algn="l" fontAlgn="b"/>
                      <a:r>
                        <a:rPr lang="en-US" sz="1600" b="0" i="0" u="none" strike="noStrike" dirty="0">
                          <a:solidFill>
                            <a:srgbClr val="000000"/>
                          </a:solidFill>
                          <a:effectLst/>
                          <a:latin typeface="+mj-lt"/>
                        </a:rPr>
                        <a:t>Male</a:t>
                      </a:r>
                    </a:p>
                  </a:txBody>
                  <a:tcPr marL="17145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42.6</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41.7</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37.2</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36.8</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38.5</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37.3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40.8</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39.3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38.5</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41.3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40.4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41.5</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41.6</a:t>
                      </a:r>
                    </a:p>
                  </a:txBody>
                  <a:tcPr marL="9525" marR="9525" marT="952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689627"/>
                  </a:ext>
                </a:extLst>
              </a:tr>
              <a:tr h="401830">
                <a:tc>
                  <a:txBody>
                    <a:bodyPr/>
                    <a:lstStyle/>
                    <a:p>
                      <a:pPr marL="91440" algn="l" fontAlgn="b"/>
                      <a:r>
                        <a:rPr lang="en-US" sz="1600" b="0" i="0" u="none" strike="noStrike" dirty="0">
                          <a:solidFill>
                            <a:srgbClr val="000000"/>
                          </a:solidFill>
                          <a:effectLst/>
                          <a:latin typeface="+mj-lt"/>
                        </a:rPr>
                        <a:t>Female </a:t>
                      </a:r>
                    </a:p>
                  </a:txBody>
                  <a:tcPr marL="17145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14.4</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11.7</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10.7</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13.3</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14.7</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9.0</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12.5</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14.3</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14.8</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15.4</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16.3</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16.0</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14.4</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16.7</a:t>
                      </a:r>
                    </a:p>
                  </a:txBody>
                  <a:tcPr marL="9525" marR="9525" marT="9525"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3424566"/>
                  </a:ext>
                </a:extLst>
              </a:tr>
              <a:tr h="401830">
                <a:tc>
                  <a:txBody>
                    <a:bodyPr/>
                    <a:lstStyle/>
                    <a:p>
                      <a:pPr marL="0" indent="0" algn="l" fontAlgn="b"/>
                      <a:r>
                        <a:rPr lang="en-US" sz="1600" b="1" i="0" u="none" strike="noStrike" dirty="0">
                          <a:solidFill>
                            <a:srgbClr val="000000"/>
                          </a:solidFill>
                          <a:effectLst/>
                          <a:latin typeface="+mj-lt"/>
                        </a:rPr>
                        <a:t> Veteran</a:t>
                      </a:r>
                    </a:p>
                  </a:txBody>
                  <a:tcPr marL="857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41.1</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40.3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36.0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36.7</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35.7</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36.6</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35.7</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39.0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37.6</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37.1</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39.5</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38.5</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39.5</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39.7</a:t>
                      </a:r>
                    </a:p>
                  </a:txBody>
                  <a:tcPr marL="9525" marR="9525" marT="952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2237872"/>
                  </a:ext>
                </a:extLst>
              </a:tr>
              <a:tr h="401830">
                <a:tc>
                  <a:txBody>
                    <a:bodyPr/>
                    <a:lstStyle/>
                    <a:p>
                      <a:pPr marL="91440" algn="l" fontAlgn="b"/>
                      <a:r>
                        <a:rPr lang="en-US" sz="1600" b="0" i="0" u="none" strike="noStrike" dirty="0">
                          <a:solidFill>
                            <a:srgbClr val="000000"/>
                          </a:solidFill>
                          <a:effectLst/>
                          <a:latin typeface="+mj-lt"/>
                        </a:rPr>
                        <a:t>Male </a:t>
                      </a:r>
                    </a:p>
                  </a:txBody>
                  <a:tcPr marL="17145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42.9</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42.0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37.6</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38.4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37.0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38.6</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37.5</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40.9</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39.4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38.7</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41.3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40.3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41.7</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41.6</a:t>
                      </a:r>
                    </a:p>
                  </a:txBody>
                  <a:tcPr marL="9525" marR="9525" marT="952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240439"/>
                  </a:ext>
                </a:extLst>
              </a:tr>
              <a:tr h="401830">
                <a:tc>
                  <a:txBody>
                    <a:bodyPr/>
                    <a:lstStyle/>
                    <a:p>
                      <a:pPr marL="91440" algn="l" fontAlgn="b"/>
                      <a:r>
                        <a:rPr lang="en-US" sz="1600" b="0" i="0" u="none" strike="noStrike" dirty="0">
                          <a:solidFill>
                            <a:srgbClr val="000000"/>
                          </a:solidFill>
                          <a:effectLst/>
                          <a:latin typeface="+mj-lt"/>
                        </a:rPr>
                        <a:t>Female</a:t>
                      </a:r>
                    </a:p>
                  </a:txBody>
                  <a:tcPr marL="17145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15.8</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15.6</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12.4</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14.1</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17.7</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9.9</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13.3</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14.8</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16.0</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17.1</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18.4</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18.6</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15.3</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19.2</a:t>
                      </a:r>
                    </a:p>
                  </a:txBody>
                  <a:tcPr marL="9525" marR="9525" marT="9525"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770537"/>
                  </a:ext>
                </a:extLst>
              </a:tr>
              <a:tr h="401830">
                <a:tc>
                  <a:txBody>
                    <a:bodyPr/>
                    <a:lstStyle/>
                    <a:p>
                      <a:pPr marL="91440" algn="l" fontAlgn="b"/>
                      <a:r>
                        <a:rPr lang="en-US" sz="1600" b="1" i="0" u="none" strike="noStrike" dirty="0">
                          <a:solidFill>
                            <a:srgbClr val="000000"/>
                          </a:solidFill>
                          <a:effectLst/>
                          <a:latin typeface="+mj-lt"/>
                        </a:rPr>
                        <a:t> Non-Veteran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18.1</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10.3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7.5</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11.6</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12.3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13.6</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14.4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19.9</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19.7</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14.5</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19.8</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21.1</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17.9</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25.9</a:t>
                      </a:r>
                    </a:p>
                  </a:txBody>
                  <a:tcPr marL="9525" marR="9525" marT="952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9763221"/>
                  </a:ext>
                </a:extLst>
              </a:tr>
              <a:tr h="401830">
                <a:tc>
                  <a:txBody>
                    <a:bodyPr/>
                    <a:lstStyle/>
                    <a:p>
                      <a:pPr marL="91440" algn="l" fontAlgn="b"/>
                      <a:r>
                        <a:rPr lang="en-US" sz="1600" b="0" i="0" u="none" strike="noStrike" dirty="0">
                          <a:solidFill>
                            <a:srgbClr val="000000"/>
                          </a:solidFill>
                          <a:effectLst/>
                          <a:latin typeface="+mj-lt"/>
                        </a:rPr>
                        <a:t>Male</a:t>
                      </a:r>
                    </a:p>
                  </a:txBody>
                  <a:tcPr marL="17145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29.9</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22.5</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9.2</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15.0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25.8</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27.7</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23.4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33.5</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37.0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24.7</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40.6</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46.3</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29.9</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53.1</a:t>
                      </a:r>
                    </a:p>
                  </a:txBody>
                  <a:tcPr marL="9525" marR="9525" marT="952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9289585"/>
                  </a:ext>
                </a:extLst>
              </a:tr>
              <a:tr h="401830">
                <a:tc>
                  <a:txBody>
                    <a:bodyPr/>
                    <a:lstStyle/>
                    <a:p>
                      <a:pPr marL="91440" algn="l" fontAlgn="b"/>
                      <a:r>
                        <a:rPr lang="en-US" sz="1600" b="0" i="0" u="none" strike="noStrike" dirty="0">
                          <a:solidFill>
                            <a:srgbClr val="000000"/>
                          </a:solidFill>
                          <a:effectLst/>
                          <a:latin typeface="+mj-lt"/>
                        </a:rPr>
                        <a:t>Female</a:t>
                      </a:r>
                    </a:p>
                  </a:txBody>
                  <a:tcPr marL="171450"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12.0</a:t>
                      </a:r>
                    </a:p>
                  </a:txBody>
                  <a:tcPr marL="9525" marR="9525" marT="9525" marB="0"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6.6</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a:solidFill>
                            <a:srgbClr val="000000"/>
                          </a:solidFill>
                          <a:effectLst/>
                          <a:latin typeface="+mj-lt"/>
                          <a:ea typeface="+mn-ea"/>
                          <a:cs typeface="+mn-cs"/>
                        </a:rPr>
                        <a:t>9.9</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4.8</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5.7</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9.6</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12.9</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10.6</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9.0</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8.1</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6.2</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10.7</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9.7</a:t>
                      </a:r>
                    </a:p>
                  </a:txBody>
                  <a:tcPr marL="9525" marR="9525" marT="9525" marB="0" anchor="b">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6825868"/>
                  </a:ext>
                </a:extLst>
              </a:tr>
            </a:tbl>
          </a:graphicData>
        </a:graphic>
      </p:graphicFrame>
    </p:spTree>
    <p:extLst>
      <p:ext uri="{BB962C8B-B14F-4D97-AF65-F5344CB8AC3E}">
        <p14:creationId xmlns:p14="http://schemas.microsoft.com/office/powerpoint/2010/main" val="416429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531"/>
            <a:ext cx="1040980" cy="6864531"/>
            <a:chOff x="0" y="-6531"/>
            <a:chExt cx="1040980" cy="6864531"/>
          </a:xfrm>
        </p:grpSpPr>
        <p:sp>
          <p:nvSpPr>
            <p:cNvPr id="3" name="Rectangle 2"/>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Chart 8">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636745773"/>
              </p:ext>
            </p:extLst>
          </p:nvPr>
        </p:nvGraphicFramePr>
        <p:xfrm>
          <a:off x="1223211" y="1828800"/>
          <a:ext cx="10668000" cy="482093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143000" y="1365422"/>
            <a:ext cx="7543800" cy="369332"/>
          </a:xfrm>
          <a:prstGeom prst="rect">
            <a:avLst/>
          </a:prstGeom>
        </p:spPr>
        <p:txBody>
          <a:bodyPr wrap="square">
            <a:spAutoFit/>
          </a:bodyPr>
          <a:lstStyle/>
          <a:p>
            <a:r>
              <a:rPr lang="en-US" dirty="0"/>
              <a:t>Age adjusted Suicide Rates among VHA Users by Veteran Status and Sex</a:t>
            </a:r>
          </a:p>
        </p:txBody>
      </p:sp>
      <p:sp>
        <p:nvSpPr>
          <p:cNvPr id="10" name="Title 1"/>
          <p:cNvSpPr>
            <a:spLocks noGrp="1"/>
          </p:cNvSpPr>
          <p:nvPr>
            <p:ph type="title"/>
          </p:nvPr>
        </p:nvSpPr>
        <p:spPr>
          <a:xfrm>
            <a:off x="1143000" y="76200"/>
            <a:ext cx="10515600" cy="1143000"/>
          </a:xfrm>
        </p:spPr>
        <p:txBody>
          <a:bodyPr anchor="ctr">
            <a:normAutofit/>
          </a:bodyPr>
          <a:lstStyle/>
          <a:p>
            <a:r>
              <a:rPr lang="en-US" dirty="0"/>
              <a:t>Results</a:t>
            </a:r>
          </a:p>
        </p:txBody>
      </p:sp>
    </p:spTree>
    <p:extLst>
      <p:ext uri="{BB962C8B-B14F-4D97-AF65-F5344CB8AC3E}">
        <p14:creationId xmlns:p14="http://schemas.microsoft.com/office/powerpoint/2010/main" val="191960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67193"/>
            <a:ext cx="10515600" cy="1052007"/>
          </a:xfrm>
        </p:spPr>
        <p:txBody>
          <a:bodyPr/>
          <a:lstStyle/>
          <a:p>
            <a:r>
              <a:rPr lang="en-US" dirty="0"/>
              <a:t>Results</a:t>
            </a:r>
          </a:p>
        </p:txBody>
      </p:sp>
      <p:graphicFrame>
        <p:nvGraphicFramePr>
          <p:cNvPr id="5" name="Table 4"/>
          <p:cNvGraphicFramePr>
            <a:graphicFrameLocks noGrp="1"/>
          </p:cNvGraphicFramePr>
          <p:nvPr>
            <p:extLst>
              <p:ext uri="{D42A27DB-BD31-4B8C-83A1-F6EECF244321}">
                <p14:modId xmlns:p14="http://schemas.microsoft.com/office/powerpoint/2010/main" val="3144083079"/>
              </p:ext>
            </p:extLst>
          </p:nvPr>
        </p:nvGraphicFramePr>
        <p:xfrm>
          <a:off x="1239253" y="1905000"/>
          <a:ext cx="10718395" cy="4045120"/>
        </p:xfrm>
        <a:graphic>
          <a:graphicData uri="http://schemas.openxmlformats.org/drawingml/2006/table">
            <a:tbl>
              <a:tblPr>
                <a:tableStyleId>{5C22544A-7EE6-4342-B048-85BDC9FD1C3A}</a:tableStyleId>
              </a:tblPr>
              <a:tblGrid>
                <a:gridCol w="1145414">
                  <a:extLst>
                    <a:ext uri="{9D8B030D-6E8A-4147-A177-3AD203B41FA5}">
                      <a16:colId xmlns:a16="http://schemas.microsoft.com/office/drawing/2014/main" val="3952360876"/>
                    </a:ext>
                  </a:extLst>
                </a:gridCol>
                <a:gridCol w="558027">
                  <a:extLst>
                    <a:ext uri="{9D8B030D-6E8A-4147-A177-3AD203B41FA5}">
                      <a16:colId xmlns:a16="http://schemas.microsoft.com/office/drawing/2014/main" val="480594990"/>
                    </a:ext>
                  </a:extLst>
                </a:gridCol>
                <a:gridCol w="693458">
                  <a:extLst>
                    <a:ext uri="{9D8B030D-6E8A-4147-A177-3AD203B41FA5}">
                      <a16:colId xmlns:a16="http://schemas.microsoft.com/office/drawing/2014/main" val="4097238930"/>
                    </a:ext>
                  </a:extLst>
                </a:gridCol>
                <a:gridCol w="693458">
                  <a:extLst>
                    <a:ext uri="{9D8B030D-6E8A-4147-A177-3AD203B41FA5}">
                      <a16:colId xmlns:a16="http://schemas.microsoft.com/office/drawing/2014/main" val="449139317"/>
                    </a:ext>
                  </a:extLst>
                </a:gridCol>
                <a:gridCol w="693458">
                  <a:extLst>
                    <a:ext uri="{9D8B030D-6E8A-4147-A177-3AD203B41FA5}">
                      <a16:colId xmlns:a16="http://schemas.microsoft.com/office/drawing/2014/main" val="250906826"/>
                    </a:ext>
                  </a:extLst>
                </a:gridCol>
                <a:gridCol w="693458">
                  <a:extLst>
                    <a:ext uri="{9D8B030D-6E8A-4147-A177-3AD203B41FA5}">
                      <a16:colId xmlns:a16="http://schemas.microsoft.com/office/drawing/2014/main" val="4125810161"/>
                    </a:ext>
                  </a:extLst>
                </a:gridCol>
                <a:gridCol w="693458">
                  <a:extLst>
                    <a:ext uri="{9D8B030D-6E8A-4147-A177-3AD203B41FA5}">
                      <a16:colId xmlns:a16="http://schemas.microsoft.com/office/drawing/2014/main" val="4093055359"/>
                    </a:ext>
                  </a:extLst>
                </a:gridCol>
                <a:gridCol w="693458">
                  <a:extLst>
                    <a:ext uri="{9D8B030D-6E8A-4147-A177-3AD203B41FA5}">
                      <a16:colId xmlns:a16="http://schemas.microsoft.com/office/drawing/2014/main" val="2467375595"/>
                    </a:ext>
                  </a:extLst>
                </a:gridCol>
                <a:gridCol w="693458">
                  <a:extLst>
                    <a:ext uri="{9D8B030D-6E8A-4147-A177-3AD203B41FA5}">
                      <a16:colId xmlns:a16="http://schemas.microsoft.com/office/drawing/2014/main" val="3493601319"/>
                    </a:ext>
                  </a:extLst>
                </a:gridCol>
                <a:gridCol w="693458">
                  <a:extLst>
                    <a:ext uri="{9D8B030D-6E8A-4147-A177-3AD203B41FA5}">
                      <a16:colId xmlns:a16="http://schemas.microsoft.com/office/drawing/2014/main" val="2171033704"/>
                    </a:ext>
                  </a:extLst>
                </a:gridCol>
                <a:gridCol w="693458">
                  <a:extLst>
                    <a:ext uri="{9D8B030D-6E8A-4147-A177-3AD203B41FA5}">
                      <a16:colId xmlns:a16="http://schemas.microsoft.com/office/drawing/2014/main" val="2976775417"/>
                    </a:ext>
                  </a:extLst>
                </a:gridCol>
                <a:gridCol w="693458">
                  <a:extLst>
                    <a:ext uri="{9D8B030D-6E8A-4147-A177-3AD203B41FA5}">
                      <a16:colId xmlns:a16="http://schemas.microsoft.com/office/drawing/2014/main" val="2385710120"/>
                    </a:ext>
                  </a:extLst>
                </a:gridCol>
                <a:gridCol w="693458">
                  <a:extLst>
                    <a:ext uri="{9D8B030D-6E8A-4147-A177-3AD203B41FA5}">
                      <a16:colId xmlns:a16="http://schemas.microsoft.com/office/drawing/2014/main" val="149433532"/>
                    </a:ext>
                  </a:extLst>
                </a:gridCol>
                <a:gridCol w="693458">
                  <a:extLst>
                    <a:ext uri="{9D8B030D-6E8A-4147-A177-3AD203B41FA5}">
                      <a16:colId xmlns:a16="http://schemas.microsoft.com/office/drawing/2014/main" val="2219907644"/>
                    </a:ext>
                  </a:extLst>
                </a:gridCol>
                <a:gridCol w="693458">
                  <a:extLst>
                    <a:ext uri="{9D8B030D-6E8A-4147-A177-3AD203B41FA5}">
                      <a16:colId xmlns:a16="http://schemas.microsoft.com/office/drawing/2014/main" val="3910077334"/>
                    </a:ext>
                  </a:extLst>
                </a:gridCol>
              </a:tblGrid>
              <a:tr h="318139">
                <a:tc>
                  <a:txBody>
                    <a:bodyPr/>
                    <a:lstStyle/>
                    <a:p>
                      <a:pPr algn="r" fontAlgn="b"/>
                      <a:r>
                        <a:rPr lang="en-US" sz="1600" u="none" strike="noStrike" dirty="0">
                          <a:effectLst/>
                          <a:latin typeface="+mj-lt"/>
                        </a:rPr>
                        <a:t> </a:t>
                      </a:r>
                      <a:endParaRPr lang="en-US" sz="1600" b="0" i="0" u="none" strike="noStrike" dirty="0">
                        <a:solidFill>
                          <a:srgbClr val="000000"/>
                        </a:solidFill>
                        <a:effectLst/>
                        <a:latin typeface="+mj-lt"/>
                      </a:endParaRPr>
                    </a:p>
                  </a:txBody>
                  <a:tcPr marL="8499" marR="8499" marT="849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2001</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2002</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2003</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2004</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2005</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2006</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2007</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2008</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2009</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2010</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2011</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2012</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2013</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1" u="none" strike="noStrike" dirty="0">
                          <a:effectLst/>
                          <a:latin typeface="+mj-lt"/>
                        </a:rPr>
                        <a:t>2014</a:t>
                      </a:r>
                      <a:endParaRPr lang="en-US" sz="1600" b="1" i="0" u="none" strike="noStrike" dirty="0">
                        <a:solidFill>
                          <a:srgbClr val="000000"/>
                        </a:solidFill>
                        <a:effectLst/>
                        <a:latin typeface="+mj-lt"/>
                      </a:endParaRPr>
                    </a:p>
                  </a:txBody>
                  <a:tcPr marL="8499" marR="8499" marT="84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752340"/>
                  </a:ext>
                </a:extLst>
              </a:tr>
              <a:tr h="319293">
                <a:tc>
                  <a:txBody>
                    <a:bodyPr/>
                    <a:lstStyle/>
                    <a:p>
                      <a:pPr algn="l" fontAlgn="b"/>
                      <a:r>
                        <a:rPr lang="en-US" sz="1600" b="1" i="0" u="none" strike="noStrike" dirty="0">
                          <a:solidFill>
                            <a:srgbClr val="000000"/>
                          </a:solidFill>
                          <a:effectLst/>
                          <a:latin typeface="+mj-lt"/>
                        </a:rPr>
                        <a:t>Average 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3249619"/>
                  </a:ext>
                </a:extLst>
              </a:tr>
              <a:tr h="446636">
                <a:tc>
                  <a:txBody>
                    <a:bodyPr/>
                    <a:lstStyle/>
                    <a:p>
                      <a:pPr algn="l" fontAlgn="b"/>
                      <a:r>
                        <a:rPr lang="en-US" sz="1600" b="0" i="0" u="none" strike="noStrike" dirty="0">
                          <a:solidFill>
                            <a:srgbClr val="000000"/>
                          </a:solidFill>
                          <a:effectLst/>
                          <a:latin typeface="+mj-lt"/>
                        </a:rPr>
                        <a:t>Total </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59.2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60.1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60.2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60.7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61.3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61.2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60.9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60.8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59.4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59.2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59.5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59.3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58.8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096577"/>
                  </a:ext>
                </a:extLst>
              </a:tr>
              <a:tr h="627872">
                <a:tc>
                  <a:txBody>
                    <a:bodyPr/>
                    <a:lstStyle/>
                    <a:p>
                      <a:pPr algn="l" fontAlgn="b"/>
                      <a:r>
                        <a:rPr lang="en-US" sz="1600" b="0" i="0" u="none" strike="noStrike" dirty="0">
                          <a:solidFill>
                            <a:srgbClr val="000000"/>
                          </a:solidFill>
                          <a:effectLst/>
                          <a:latin typeface="+mj-lt"/>
                        </a:rPr>
                        <a:t>Veteran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59.5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60.3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60.3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60.9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61.5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61.6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61.4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61.2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61.1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59.7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59.5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59.9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59.6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a:solidFill>
                            <a:srgbClr val="000000"/>
                          </a:solidFill>
                          <a:effectLst/>
                          <a:latin typeface="+mj-lt"/>
                          <a:ea typeface="+mn-ea"/>
                          <a:cs typeface="+mn-cs"/>
                        </a:rPr>
                        <a:t>59.2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8671339"/>
                  </a:ext>
                </a:extLst>
              </a:tr>
              <a:tr h="446636">
                <a:tc>
                  <a:txBody>
                    <a:bodyPr/>
                    <a:lstStyle/>
                    <a:p>
                      <a:pPr algn="l" fontAlgn="b"/>
                      <a:r>
                        <a:rPr lang="en-US" sz="1600" b="0" i="0" u="none" strike="noStrike" dirty="0">
                          <a:solidFill>
                            <a:srgbClr val="000000"/>
                          </a:solidFill>
                          <a:effectLst/>
                          <a:latin typeface="+mj-lt"/>
                        </a:rPr>
                        <a:t>Non-Veteran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8863211"/>
                  </a:ext>
                </a:extLst>
              </a:tr>
              <a:tr h="365400">
                <a:tc>
                  <a:txBody>
                    <a:bodyPr/>
                    <a:lstStyle/>
                    <a:p>
                      <a:pPr algn="l" fontAlgn="b"/>
                      <a:r>
                        <a:rPr lang="en-US" sz="1600" b="1" i="0" u="none" strike="noStrike" dirty="0">
                          <a:solidFill>
                            <a:srgbClr val="000000"/>
                          </a:solidFill>
                          <a:effectLst/>
                          <a:latin typeface="+mj-lt"/>
                        </a:rPr>
                        <a:t>% Female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dirty="0">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600" b="0" i="0" u="none" strike="noStrike">
                        <a:solidFill>
                          <a:srgbClr val="000000"/>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638398"/>
                  </a:ext>
                </a:extLst>
              </a:tr>
              <a:tr h="446636">
                <a:tc>
                  <a:txBody>
                    <a:bodyPr/>
                    <a:lstStyle/>
                    <a:p>
                      <a:pPr algn="l" fontAlgn="b"/>
                      <a:r>
                        <a:rPr lang="en-US" sz="1600" b="0" i="0" u="none" strike="noStrike" dirty="0">
                          <a:solidFill>
                            <a:srgbClr val="000000"/>
                          </a:solidFill>
                          <a:effectLst/>
                          <a:latin typeface="+mj-lt"/>
                        </a:rPr>
                        <a:t>Total</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600" b="0" i="0" u="none" strike="noStrike" kern="1200" dirty="0">
                          <a:solidFill>
                            <a:srgbClr val="000000"/>
                          </a:solidFill>
                          <a:effectLst/>
                          <a:latin typeface="+mj-lt"/>
                          <a:ea typeface="+mn-ea"/>
                          <a:cs typeface="+mn-cs"/>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9252405"/>
                  </a:ext>
                </a:extLst>
              </a:tr>
              <a:tr h="627872">
                <a:tc>
                  <a:txBody>
                    <a:bodyPr/>
                    <a:lstStyle/>
                    <a:p>
                      <a:pPr algn="l" fontAlgn="b"/>
                      <a:r>
                        <a:rPr lang="en-US" sz="1600" b="0" i="0" u="none" strike="noStrike" dirty="0">
                          <a:solidFill>
                            <a:srgbClr val="000000"/>
                          </a:solidFill>
                          <a:effectLst/>
                          <a:latin typeface="+mj-lt"/>
                        </a:rPr>
                        <a:t>Veteran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898179"/>
                  </a:ext>
                </a:extLst>
              </a:tr>
              <a:tr h="446636">
                <a:tc>
                  <a:txBody>
                    <a:bodyPr/>
                    <a:lstStyle/>
                    <a:p>
                      <a:pPr algn="l" fontAlgn="t"/>
                      <a:r>
                        <a:rPr lang="en-US" sz="1600" b="0" i="0" u="none" strike="noStrike" dirty="0">
                          <a:solidFill>
                            <a:srgbClr val="000000"/>
                          </a:solidFill>
                          <a:effectLst/>
                          <a:latin typeface="+mj-lt"/>
                        </a:rPr>
                        <a:t>Non-Veteran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%57.1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%55.0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%18.9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%38.2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600" b="0" i="0" u="none" strike="noStrike" kern="1200" dirty="0">
                          <a:solidFill>
                            <a:srgbClr val="000000"/>
                          </a:solidFill>
                          <a:effectLst/>
                          <a:latin typeface="+mj-lt"/>
                          <a:ea typeface="+mn-ea"/>
                          <a:cs typeface="+mn-cs"/>
                        </a:rPr>
                        <a:t>%23.5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3929272"/>
                  </a:ext>
                </a:extLst>
              </a:tr>
            </a:tbl>
          </a:graphicData>
        </a:graphic>
      </p:graphicFrame>
      <p:sp>
        <p:nvSpPr>
          <p:cNvPr id="6" name="TextBox 5"/>
          <p:cNvSpPr txBox="1"/>
          <p:nvPr/>
        </p:nvSpPr>
        <p:spPr>
          <a:xfrm>
            <a:off x="1213433" y="6062246"/>
            <a:ext cx="10744209" cy="338554"/>
          </a:xfrm>
          <a:prstGeom prst="rect">
            <a:avLst/>
          </a:prstGeom>
          <a:noFill/>
        </p:spPr>
        <p:txBody>
          <a:bodyPr wrap="square" rtlCol="0">
            <a:spAutoFit/>
          </a:bodyPr>
          <a:lstStyle/>
          <a:p>
            <a:r>
              <a:rPr lang="en-US" sz="1200" dirty="0"/>
              <a:t>For Veteran vs. non-Veteran decedents: within year differences of average age and percent female are statistically significant at </a:t>
            </a:r>
            <a:r>
              <a:rPr lang="el-GR" sz="1600" dirty="0"/>
              <a:t>α</a:t>
            </a:r>
            <a:r>
              <a:rPr lang="en-US" sz="1600" dirty="0"/>
              <a:t>=</a:t>
            </a:r>
            <a:r>
              <a:rPr lang="en-US" sz="1200" dirty="0"/>
              <a:t>.05 across all year</a:t>
            </a:r>
          </a:p>
        </p:txBody>
      </p:sp>
      <p:grpSp>
        <p:nvGrpSpPr>
          <p:cNvPr id="7" name="Group 6"/>
          <p:cNvGrpSpPr/>
          <p:nvPr/>
        </p:nvGrpSpPr>
        <p:grpSpPr>
          <a:xfrm>
            <a:off x="-20053" y="-6531"/>
            <a:ext cx="1040980" cy="6864531"/>
            <a:chOff x="0" y="-6531"/>
            <a:chExt cx="1040980" cy="6864531"/>
          </a:xfrm>
        </p:grpSpPr>
        <p:sp>
          <p:nvSpPr>
            <p:cNvPr id="8" name="Rectangle 7"/>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020927" y="1383268"/>
            <a:ext cx="6725653" cy="369332"/>
          </a:xfrm>
          <a:prstGeom prst="rect">
            <a:avLst/>
          </a:prstGeom>
        </p:spPr>
        <p:txBody>
          <a:bodyPr wrap="square">
            <a:spAutoFit/>
          </a:bodyPr>
          <a:lstStyle/>
          <a:p>
            <a:r>
              <a:rPr lang="en-US" dirty="0"/>
              <a:t>Comparison of Suicide Decedents by </a:t>
            </a:r>
            <a:r>
              <a:rPr lang="en-US"/>
              <a:t>Veteran Status*</a:t>
            </a:r>
            <a:endParaRPr lang="en-US" dirty="0"/>
          </a:p>
        </p:txBody>
      </p:sp>
    </p:spTree>
    <p:extLst>
      <p:ext uri="{BB962C8B-B14F-4D97-AF65-F5344CB8AC3E}">
        <p14:creationId xmlns:p14="http://schemas.microsoft.com/office/powerpoint/2010/main" val="232402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112105764"/>
              </p:ext>
            </p:extLst>
          </p:nvPr>
        </p:nvGraphicFramePr>
        <p:xfrm>
          <a:off x="2286000" y="1295400"/>
          <a:ext cx="8292889" cy="4409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nvGraphicFramePr>
        <p:xfrm>
          <a:off x="1251284" y="5308681"/>
          <a:ext cx="10712115" cy="1473190"/>
        </p:xfrm>
        <a:graphic>
          <a:graphicData uri="http://schemas.openxmlformats.org/drawingml/2006/table">
            <a:tbl>
              <a:tblPr firstRow="1" bandRow="1">
                <a:tableStyleId>{2D5ABB26-0587-4C30-8999-92F81FD0307C}</a:tableStyleId>
              </a:tblPr>
              <a:tblGrid>
                <a:gridCol w="1580877">
                  <a:extLst>
                    <a:ext uri="{9D8B030D-6E8A-4147-A177-3AD203B41FA5}">
                      <a16:colId xmlns:a16="http://schemas.microsoft.com/office/drawing/2014/main" val="3561789406"/>
                    </a:ext>
                  </a:extLst>
                </a:gridCol>
                <a:gridCol w="825229">
                  <a:extLst>
                    <a:ext uri="{9D8B030D-6E8A-4147-A177-3AD203B41FA5}">
                      <a16:colId xmlns:a16="http://schemas.microsoft.com/office/drawing/2014/main" val="4230644827"/>
                    </a:ext>
                  </a:extLst>
                </a:gridCol>
                <a:gridCol w="1087691">
                  <a:extLst>
                    <a:ext uri="{9D8B030D-6E8A-4147-A177-3AD203B41FA5}">
                      <a16:colId xmlns:a16="http://schemas.microsoft.com/office/drawing/2014/main" val="1187028301"/>
                    </a:ext>
                  </a:extLst>
                </a:gridCol>
                <a:gridCol w="1203053">
                  <a:extLst>
                    <a:ext uri="{9D8B030D-6E8A-4147-A177-3AD203B41FA5}">
                      <a16:colId xmlns:a16="http://schemas.microsoft.com/office/drawing/2014/main" val="2554605017"/>
                    </a:ext>
                  </a:extLst>
                </a:gridCol>
                <a:gridCol w="1203053">
                  <a:extLst>
                    <a:ext uri="{9D8B030D-6E8A-4147-A177-3AD203B41FA5}">
                      <a16:colId xmlns:a16="http://schemas.microsoft.com/office/drawing/2014/main" val="2329265618"/>
                    </a:ext>
                  </a:extLst>
                </a:gridCol>
                <a:gridCol w="1203053">
                  <a:extLst>
                    <a:ext uri="{9D8B030D-6E8A-4147-A177-3AD203B41FA5}">
                      <a16:colId xmlns:a16="http://schemas.microsoft.com/office/drawing/2014/main" val="1641592117"/>
                    </a:ext>
                  </a:extLst>
                </a:gridCol>
                <a:gridCol w="1203053">
                  <a:extLst>
                    <a:ext uri="{9D8B030D-6E8A-4147-A177-3AD203B41FA5}">
                      <a16:colId xmlns:a16="http://schemas.microsoft.com/office/drawing/2014/main" val="1867469143"/>
                    </a:ext>
                  </a:extLst>
                </a:gridCol>
                <a:gridCol w="1203053">
                  <a:extLst>
                    <a:ext uri="{9D8B030D-6E8A-4147-A177-3AD203B41FA5}">
                      <a16:colId xmlns:a16="http://schemas.microsoft.com/office/drawing/2014/main" val="2876710106"/>
                    </a:ext>
                  </a:extLst>
                </a:gridCol>
                <a:gridCol w="1203053">
                  <a:extLst>
                    <a:ext uri="{9D8B030D-6E8A-4147-A177-3AD203B41FA5}">
                      <a16:colId xmlns:a16="http://schemas.microsoft.com/office/drawing/2014/main" val="1371682088"/>
                    </a:ext>
                  </a:extLst>
                </a:gridCol>
              </a:tblGrid>
              <a:tr h="366314">
                <a:tc gridSpan="9">
                  <a:txBody>
                    <a:bodyPr/>
                    <a:lstStyle/>
                    <a:p>
                      <a:r>
                        <a:rPr lang="en-US" sz="1400" b="1" baseline="0" dirty="0">
                          <a:latin typeface="+mn-lt"/>
                        </a:rPr>
                        <a:t>All Non-Veteran VHA users vs. Non-Veteran VHA User Suicide Decedents  </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100" b="1" i="0" u="none" strike="noStrike" dirty="0">
                        <a:solidFill>
                          <a:srgbClr val="000000"/>
                        </a:solidFill>
                        <a:effectLst/>
                        <a:latin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100" b="1" i="0" u="none" strike="noStrike" dirty="0">
                        <a:solidFill>
                          <a:srgbClr val="000000"/>
                        </a:solidFill>
                        <a:effectLst/>
                        <a:latin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100" b="1" i="0" u="none" strike="noStrike" dirty="0">
                        <a:solidFill>
                          <a:srgbClr val="000000"/>
                        </a:solidFill>
                        <a:effectLst/>
                        <a:latin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100" b="1" i="0" u="none" strike="noStrike" dirty="0">
                        <a:solidFill>
                          <a:srgbClr val="000000"/>
                        </a:solidFill>
                        <a:effectLst/>
                        <a:latin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100" b="1" i="0" u="none" strike="noStrike" dirty="0">
                        <a:solidFill>
                          <a:srgbClr val="000000"/>
                        </a:solidFill>
                        <a:effectLst/>
                        <a:latin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100" b="1" i="0" u="none" strike="noStrike" dirty="0">
                        <a:solidFill>
                          <a:srgbClr val="000000"/>
                        </a:solidFill>
                        <a:effectLst/>
                        <a:latin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100" b="1" i="0" u="none" strike="noStrike" dirty="0">
                        <a:solidFill>
                          <a:srgbClr val="000000"/>
                        </a:solidFill>
                        <a:effectLst/>
                        <a:latin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100" b="1" i="0" u="none" strike="noStrike" dirty="0">
                        <a:solidFill>
                          <a:srgbClr val="000000"/>
                        </a:solidFill>
                        <a:effectLst/>
                        <a:latin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050699"/>
                  </a:ext>
                </a:extLst>
              </a:tr>
              <a:tr h="421005">
                <a:tc>
                  <a:txBody>
                    <a:bodyPr/>
                    <a:lstStyle/>
                    <a:p>
                      <a:endParaRPr lang="en-US" sz="1000" i="1" dirty="0">
                        <a:latin typeface="+mn-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1" i="1" u="none" strike="noStrike" dirty="0">
                          <a:solidFill>
                            <a:srgbClr val="000000"/>
                          </a:solidFill>
                          <a:effectLst/>
                          <a:latin typeface="+mn-lt"/>
                        </a:rPr>
                        <a:t>Active Duty</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1" i="1" u="none" strike="noStrike" dirty="0">
                          <a:solidFill>
                            <a:srgbClr val="000000"/>
                          </a:solidFill>
                          <a:effectLst/>
                          <a:latin typeface="+mn-lt"/>
                        </a:rPr>
                        <a:t>Humanitarian</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1" i="1" u="none" strike="noStrike" dirty="0">
                          <a:solidFill>
                            <a:srgbClr val="000000"/>
                          </a:solidFill>
                          <a:effectLst/>
                          <a:latin typeface="+mn-lt"/>
                        </a:rPr>
                        <a:t>Medical Remedial Enlist</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1" i="1" u="none" strike="noStrike" dirty="0">
                          <a:solidFill>
                            <a:srgbClr val="000000"/>
                          </a:solidFill>
                          <a:effectLst/>
                          <a:latin typeface="+mn-lt"/>
                        </a:rPr>
                        <a:t>Unknown</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1" i="1" u="none" strike="noStrike" dirty="0">
                          <a:solidFill>
                            <a:srgbClr val="000000"/>
                          </a:solidFill>
                          <a:effectLst/>
                          <a:latin typeface="+mn-lt"/>
                        </a:rPr>
                        <a:t>Other Non-Veteran</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1" i="1" u="none" strike="noStrike" dirty="0">
                          <a:solidFill>
                            <a:srgbClr val="000000"/>
                          </a:solidFill>
                          <a:effectLst/>
                          <a:latin typeface="+mn-lt"/>
                        </a:rPr>
                        <a:t>Other- VHA Beneficiary</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1" i="1" u="none" strike="noStrike" dirty="0">
                          <a:solidFill>
                            <a:srgbClr val="000000"/>
                          </a:solidFill>
                          <a:effectLst/>
                          <a:latin typeface="+mn-lt"/>
                        </a:rPr>
                        <a:t>Unverified Veteran</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1" i="1" u="none" strike="noStrike" dirty="0">
                          <a:solidFill>
                            <a:srgbClr val="000000"/>
                          </a:solidFill>
                          <a:effectLst/>
                          <a:latin typeface="+mn-lt"/>
                        </a:rPr>
                        <a:t>Veteran Dependent</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840614"/>
                  </a:ext>
                </a:extLst>
              </a:tr>
              <a:tr h="335280">
                <a:tc>
                  <a:txBody>
                    <a:bodyPr/>
                    <a:lstStyle/>
                    <a:p>
                      <a:pPr algn="l"/>
                      <a:r>
                        <a:rPr lang="en-US" sz="1000" b="1" i="1" dirty="0">
                          <a:latin typeface="+mn-lt"/>
                        </a:rPr>
                        <a:t>All </a:t>
                      </a:r>
                      <a:r>
                        <a:rPr lang="en-US" sz="1000" b="1" i="1" baseline="0" dirty="0">
                          <a:latin typeface="+mn-lt"/>
                        </a:rPr>
                        <a:t> </a:t>
                      </a:r>
                      <a:r>
                        <a:rPr lang="en-US" sz="1000" b="0" i="1" baseline="0" dirty="0">
                          <a:latin typeface="+mn-lt"/>
                        </a:rPr>
                        <a:t>(</a:t>
                      </a:r>
                      <a:r>
                        <a:rPr lang="en-US" sz="1000" b="0" i="1" dirty="0">
                          <a:latin typeface="+mn-lt"/>
                        </a:rPr>
                        <a:t>Slide 11)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6.0%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3.1%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0.3%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16.1%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67.7%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0.5%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0.3%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6.0%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674550"/>
                  </a:ext>
                </a:extLst>
              </a:tr>
              <a:tr h="350591">
                <a:tc>
                  <a:txBody>
                    <a:bodyPr/>
                    <a:lstStyle/>
                    <a:p>
                      <a:pPr algn="l"/>
                      <a:r>
                        <a:rPr lang="en-US" sz="1000" b="1" i="1" dirty="0">
                          <a:latin typeface="+mn-lt"/>
                        </a:rPr>
                        <a:t>Suicide Decedents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21.4%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7.5%</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0.2%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9.7%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54.7%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0.0%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0.7%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5.6%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0841433"/>
                  </a:ext>
                </a:extLst>
              </a:tr>
            </a:tbl>
          </a:graphicData>
        </a:graphic>
      </p:graphicFrame>
      <p:grpSp>
        <p:nvGrpSpPr>
          <p:cNvPr id="15" name="Group 14"/>
          <p:cNvGrpSpPr/>
          <p:nvPr/>
        </p:nvGrpSpPr>
        <p:grpSpPr>
          <a:xfrm>
            <a:off x="0" y="-6531"/>
            <a:ext cx="1040980" cy="6864531"/>
            <a:chOff x="0" y="-6531"/>
            <a:chExt cx="1040980" cy="6864531"/>
          </a:xfrm>
        </p:grpSpPr>
        <p:sp>
          <p:nvSpPr>
            <p:cNvPr id="16" name="Rectangle 15"/>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p:cNvSpPr>
            <a:spLocks noGrp="1"/>
          </p:cNvSpPr>
          <p:nvPr>
            <p:ph type="title"/>
          </p:nvPr>
        </p:nvSpPr>
        <p:spPr>
          <a:xfrm>
            <a:off x="1143000" y="76200"/>
            <a:ext cx="9677400" cy="1371600"/>
          </a:xfrm>
        </p:spPr>
        <p:txBody>
          <a:bodyPr anchor="ctr">
            <a:normAutofit/>
          </a:bodyPr>
          <a:lstStyle/>
          <a:p>
            <a:r>
              <a:rPr lang="en-US" sz="3900" dirty="0"/>
              <a:t>Characteristics of Non-Veterans VHA User Suicide Decedents 2001-2014</a:t>
            </a:r>
          </a:p>
        </p:txBody>
      </p:sp>
    </p:spTree>
    <p:extLst>
      <p:ext uri="{BB962C8B-B14F-4D97-AF65-F5344CB8AC3E}">
        <p14:creationId xmlns:p14="http://schemas.microsoft.com/office/powerpoint/2010/main" val="429850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10515600" cy="1325563"/>
          </a:xfrm>
        </p:spPr>
        <p:txBody>
          <a:bodyPr/>
          <a:lstStyle/>
          <a:p>
            <a:r>
              <a:rPr lang="en-US" b="1" dirty="0"/>
              <a:t>Conclusions</a:t>
            </a:r>
          </a:p>
        </p:txBody>
      </p:sp>
      <p:sp>
        <p:nvSpPr>
          <p:cNvPr id="3" name="TextBox 2"/>
          <p:cNvSpPr txBox="1"/>
          <p:nvPr/>
        </p:nvSpPr>
        <p:spPr>
          <a:xfrm>
            <a:off x="1295400" y="1506022"/>
            <a:ext cx="10363200" cy="4893647"/>
          </a:xfrm>
          <a:prstGeom prst="rect">
            <a:avLst/>
          </a:prstGeom>
          <a:noFill/>
        </p:spPr>
        <p:txBody>
          <a:bodyPr wrap="square" rtlCol="0">
            <a:spAutoFit/>
          </a:bodyPr>
          <a:lstStyle/>
          <a:p>
            <a:pPr>
              <a:tabLst>
                <a:tab pos="4287838" algn="l"/>
              </a:tabLst>
            </a:pPr>
            <a:r>
              <a:rPr lang="en-US" dirty="0"/>
              <a:t>The VHA patient population includes non-Veterans.  In 2014, these represented 3.6% of patients with recent use.   This is lower than what has been reported previously, and may reflect the inclusive longitudinal approach used in the current analysis.</a:t>
            </a:r>
          </a:p>
          <a:p>
            <a:pPr>
              <a:tabLst>
                <a:tab pos="4287838" algn="l"/>
              </a:tabLst>
            </a:pPr>
            <a:endParaRPr lang="en-US" dirty="0"/>
          </a:p>
          <a:p>
            <a:pPr>
              <a:tabLst>
                <a:tab pos="4287838" algn="l"/>
              </a:tabLst>
            </a:pPr>
            <a:r>
              <a:rPr lang="en-US" dirty="0"/>
              <a:t>Non-Veteran VHA patients were younger and more likely to be female than Veteran VHA patients. </a:t>
            </a:r>
          </a:p>
          <a:p>
            <a:pPr>
              <a:tabLst>
                <a:tab pos="4287838" algn="l"/>
              </a:tabLst>
            </a:pPr>
            <a:endParaRPr lang="en-US" dirty="0"/>
          </a:p>
          <a:p>
            <a:pPr>
              <a:tabLst>
                <a:tab pos="4287838" algn="l"/>
              </a:tabLst>
            </a:pPr>
            <a:r>
              <a:rPr lang="en-US" dirty="0"/>
              <a:t>Among VHA patients, suicide rates differ by Veteran status.   </a:t>
            </a:r>
          </a:p>
          <a:p>
            <a:pPr>
              <a:tabLst>
                <a:tab pos="4287838" algn="l"/>
              </a:tabLst>
            </a:pPr>
            <a:endParaRPr lang="en-US" dirty="0"/>
          </a:p>
          <a:p>
            <a:pPr>
              <a:tabLst>
                <a:tab pos="4287838" algn="l"/>
              </a:tabLst>
            </a:pPr>
            <a:r>
              <a:rPr lang="en-US" dirty="0"/>
              <a:t>Suicide rates among Veteran VHA users were greater than those for the overall VHA patient population.</a:t>
            </a:r>
          </a:p>
          <a:p>
            <a:pPr>
              <a:tabLst>
                <a:tab pos="4287838" algn="l"/>
              </a:tabLst>
            </a:pPr>
            <a:endParaRPr lang="en-US" dirty="0"/>
          </a:p>
          <a:p>
            <a:pPr>
              <a:tabLst>
                <a:tab pos="4287838" algn="l"/>
              </a:tabLst>
            </a:pPr>
            <a:r>
              <a:rPr lang="en-US" dirty="0"/>
              <a:t>For example, in 2014:</a:t>
            </a:r>
          </a:p>
          <a:p>
            <a:pPr>
              <a:tabLst>
                <a:tab pos="4287838" algn="l"/>
              </a:tabLst>
            </a:pPr>
            <a:r>
              <a:rPr lang="en-US" dirty="0"/>
              <a:t> -- Rate among Veteran VHA patients:	39.7/100,000    vs. 39.2/100,000 among all patients</a:t>
            </a:r>
          </a:p>
          <a:p>
            <a:pPr>
              <a:tabLst>
                <a:tab pos="4287838" algn="l"/>
              </a:tabLst>
            </a:pPr>
            <a:endParaRPr lang="en-US" sz="600" dirty="0"/>
          </a:p>
          <a:p>
            <a:pPr>
              <a:tabLst>
                <a:tab pos="4287838" algn="l"/>
              </a:tabLst>
            </a:pPr>
            <a:r>
              <a:rPr lang="en-US" dirty="0"/>
              <a:t> -- Rate among female Veteran VHA patients:	19.2/100,000    vs. 16.7/100,000 among all female patients</a:t>
            </a:r>
          </a:p>
          <a:p>
            <a:pPr>
              <a:tabLst>
                <a:tab pos="4287838" algn="l"/>
              </a:tabLst>
            </a:pPr>
            <a:endParaRPr lang="en-US" dirty="0"/>
          </a:p>
          <a:p>
            <a:pPr>
              <a:tabLst>
                <a:tab pos="4287838" algn="l"/>
              </a:tabLst>
            </a:pPr>
            <a:r>
              <a:rPr lang="en-US" dirty="0"/>
              <a:t>VA is continuing to refine approaches for consistently identifying Veteran status among cohorts of VHA users.  </a:t>
            </a:r>
          </a:p>
          <a:p>
            <a:pPr>
              <a:tabLst>
                <a:tab pos="4287838" algn="l"/>
              </a:tabLst>
            </a:pPr>
            <a:endParaRPr lang="en-US" dirty="0"/>
          </a:p>
          <a:p>
            <a:pPr>
              <a:tabLst>
                <a:tab pos="4287838" algn="l"/>
              </a:tabLst>
            </a:pPr>
            <a:endParaRPr lang="en-US" dirty="0"/>
          </a:p>
        </p:txBody>
      </p:sp>
      <p:grpSp>
        <p:nvGrpSpPr>
          <p:cNvPr id="4" name="Group 3"/>
          <p:cNvGrpSpPr/>
          <p:nvPr/>
        </p:nvGrpSpPr>
        <p:grpSpPr>
          <a:xfrm>
            <a:off x="-20053" y="-6531"/>
            <a:ext cx="1040980" cy="6864531"/>
            <a:chOff x="0" y="-6531"/>
            <a:chExt cx="1040980" cy="6864531"/>
          </a:xfrm>
        </p:grpSpPr>
        <p:sp>
          <p:nvSpPr>
            <p:cNvPr id="5" name="Rectangle 4"/>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056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atermark background US map"/>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4772" t="6975" r="4859" b="10490"/>
          <a:stretch/>
        </p:blipFill>
        <p:spPr bwMode="auto">
          <a:xfrm>
            <a:off x="30480" y="1"/>
            <a:ext cx="12161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
            <a:ext cx="19812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778" b="98667" l="556" r="100000"/>
                    </a14:imgEffect>
                  </a14:imgLayer>
                </a14:imgProps>
              </a:ext>
              <a:ext uri="{28A0092B-C50C-407E-A947-70E740481C1C}">
                <a14:useLocalDpi xmlns:a14="http://schemas.microsoft.com/office/drawing/2010/main" val="0"/>
              </a:ext>
            </a:extLst>
          </a:blip>
          <a:stretch>
            <a:fillRect/>
          </a:stretch>
        </p:blipFill>
        <p:spPr>
          <a:xfrm>
            <a:off x="223327" y="5257800"/>
            <a:ext cx="1402693" cy="1402693"/>
          </a:xfrm>
          <a:prstGeom prst="rect">
            <a:avLst/>
          </a:prstGeom>
        </p:spPr>
      </p:pic>
      <p:sp>
        <p:nvSpPr>
          <p:cNvPr id="12" name="Rectangle 11"/>
          <p:cNvSpPr/>
          <p:nvPr/>
        </p:nvSpPr>
        <p:spPr>
          <a:xfrm>
            <a:off x="1702220" y="0"/>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2326105" y="4064000"/>
            <a:ext cx="9144000" cy="2387600"/>
          </a:xfrm>
        </p:spPr>
        <p:txBody>
          <a:bodyPr>
            <a:noAutofit/>
          </a:bodyPr>
          <a:lstStyle/>
          <a:p>
            <a:r>
              <a:rPr lang="en-US" sz="2400" dirty="0"/>
              <a:t>Talya Peltzman </a:t>
            </a:r>
            <a:r>
              <a:rPr lang="en-US" sz="2400" dirty="0">
                <a:hlinkClick r:id="rId6"/>
              </a:rPr>
              <a:t>Talya.Peltzman@va.gov</a:t>
            </a:r>
            <a:br>
              <a:rPr lang="en-US" sz="2400"/>
            </a:br>
            <a:br>
              <a:rPr lang="en-US" sz="2400" dirty="0"/>
            </a:br>
            <a:r>
              <a:rPr lang="en-US" sz="2400" dirty="0"/>
              <a:t>Office of Mental Health and Suicide Prevention</a:t>
            </a:r>
            <a:br>
              <a:rPr lang="en-US" sz="2400" dirty="0"/>
            </a:br>
            <a:r>
              <a:rPr lang="en-US" sz="2400" dirty="0"/>
              <a:t>Department of Veterans Affairs</a:t>
            </a:r>
            <a:br>
              <a:rPr lang="en-US" sz="2400" dirty="0"/>
            </a:br>
            <a:endParaRPr lang="en-US" sz="3600" dirty="0"/>
          </a:p>
        </p:txBody>
      </p:sp>
      <p:sp>
        <p:nvSpPr>
          <p:cNvPr id="9" name="Title 1"/>
          <p:cNvSpPr txBox="1">
            <a:spLocks/>
          </p:cNvSpPr>
          <p:nvPr/>
        </p:nvSpPr>
        <p:spPr>
          <a:xfrm>
            <a:off x="1626020" y="182880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Thank you!</a:t>
            </a:r>
            <a:endParaRPr lang="en-US" dirty="0"/>
          </a:p>
        </p:txBody>
      </p:sp>
    </p:spTree>
    <p:extLst>
      <p:ext uri="{BB962C8B-B14F-4D97-AF65-F5344CB8AC3E}">
        <p14:creationId xmlns:p14="http://schemas.microsoft.com/office/powerpoint/2010/main" val="304203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974" y="46037"/>
            <a:ext cx="10515600" cy="1325563"/>
          </a:xfrm>
        </p:spPr>
        <p:txBody>
          <a:bodyPr/>
          <a:lstStyle/>
          <a:p>
            <a:r>
              <a:rPr lang="en-US" sz="4000" dirty="0"/>
              <a:t>Outline</a:t>
            </a:r>
            <a:endParaRPr lang="en-US" dirty="0"/>
          </a:p>
        </p:txBody>
      </p:sp>
      <p:sp>
        <p:nvSpPr>
          <p:cNvPr id="3" name="Content Placeholder 2"/>
          <p:cNvSpPr>
            <a:spLocks noGrp="1"/>
          </p:cNvSpPr>
          <p:nvPr>
            <p:ph idx="1"/>
          </p:nvPr>
        </p:nvSpPr>
        <p:spPr>
          <a:xfrm>
            <a:off x="1828800" y="1371600"/>
            <a:ext cx="10287000" cy="4800600"/>
          </a:xfrm>
        </p:spPr>
        <p:txBody>
          <a:bodyPr>
            <a:normAutofit/>
          </a:bodyPr>
          <a:lstStyle/>
          <a:p>
            <a:r>
              <a:rPr lang="en-US" sz="2400" dirty="0"/>
              <a:t>Background</a:t>
            </a:r>
          </a:p>
          <a:p>
            <a:pPr lvl="1"/>
            <a:r>
              <a:rPr lang="en-US" sz="2000" dirty="0"/>
              <a:t>Veterans Health Administration (VHA)</a:t>
            </a:r>
          </a:p>
          <a:p>
            <a:pPr lvl="1"/>
            <a:r>
              <a:rPr lang="en-US" sz="2000" dirty="0"/>
              <a:t>Suicide among VHA patients</a:t>
            </a:r>
          </a:p>
          <a:p>
            <a:r>
              <a:rPr lang="en-US" sz="2400" dirty="0"/>
              <a:t>Objectives</a:t>
            </a:r>
          </a:p>
          <a:p>
            <a:pPr lvl="1"/>
            <a:r>
              <a:rPr lang="en-US" sz="2000" dirty="0"/>
              <a:t>Compare suicide among VHA patients by Veteran status</a:t>
            </a:r>
          </a:p>
          <a:p>
            <a:r>
              <a:rPr lang="en-US" sz="2400" dirty="0"/>
              <a:t>Methods </a:t>
            </a:r>
          </a:p>
          <a:p>
            <a:pPr lvl="1"/>
            <a:r>
              <a:rPr lang="en-US" sz="2000" dirty="0"/>
              <a:t>Data sources</a:t>
            </a:r>
          </a:p>
          <a:p>
            <a:pPr lvl="1"/>
            <a:r>
              <a:rPr lang="en-US" sz="2000" dirty="0"/>
              <a:t>Definitions</a:t>
            </a:r>
          </a:p>
          <a:p>
            <a:pPr lvl="1"/>
            <a:r>
              <a:rPr lang="en-US" sz="2000" dirty="0"/>
              <a:t>Analysis</a:t>
            </a:r>
          </a:p>
          <a:p>
            <a:r>
              <a:rPr lang="en-US" sz="2400" dirty="0"/>
              <a:t>Results</a:t>
            </a:r>
          </a:p>
          <a:p>
            <a:r>
              <a:rPr lang="en-US" sz="2400" dirty="0"/>
              <a:t>Implications </a:t>
            </a:r>
          </a:p>
        </p:txBody>
      </p:sp>
      <p:grpSp>
        <p:nvGrpSpPr>
          <p:cNvPr id="5" name="Group 4"/>
          <p:cNvGrpSpPr/>
          <p:nvPr/>
        </p:nvGrpSpPr>
        <p:grpSpPr>
          <a:xfrm>
            <a:off x="0" y="-6531"/>
            <a:ext cx="1040980" cy="6864531"/>
            <a:chOff x="0" y="-6531"/>
            <a:chExt cx="1040980" cy="6864531"/>
          </a:xfrm>
        </p:grpSpPr>
        <p:sp>
          <p:nvSpPr>
            <p:cNvPr id="4" name="Rectangle 3"/>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902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p:cNvPicPr>
            <a:picLocks noChangeAspect="1" noChangeArrowheads="1"/>
          </p:cNvPicPr>
          <p:nvPr/>
        </p:nvPicPr>
        <p:blipFill rotWithShape="1">
          <a:blip r:embed="rId3"/>
          <a:srcRect l="15093" t="12670" r="12974" b="3529"/>
          <a:stretch/>
        </p:blipFill>
        <p:spPr bwMode="auto">
          <a:xfrm>
            <a:off x="1329027" y="181085"/>
            <a:ext cx="10634373" cy="6372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p:cNvGrpSpPr/>
          <p:nvPr/>
        </p:nvGrpSpPr>
        <p:grpSpPr>
          <a:xfrm>
            <a:off x="0" y="-6531"/>
            <a:ext cx="1040980" cy="6864531"/>
            <a:chOff x="0" y="-6531"/>
            <a:chExt cx="1040980" cy="6864531"/>
          </a:xfrm>
        </p:grpSpPr>
        <p:sp>
          <p:nvSpPr>
            <p:cNvPr id="8" name="Rectangle 7"/>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261773" y="6636025"/>
            <a:ext cx="10515600" cy="215444"/>
          </a:xfrm>
          <a:prstGeom prst="rect">
            <a:avLst/>
          </a:prstGeom>
          <a:noFill/>
        </p:spPr>
        <p:txBody>
          <a:bodyPr wrap="square" rtlCol="0">
            <a:spAutoFit/>
          </a:bodyPr>
          <a:lstStyle/>
          <a:p>
            <a:r>
              <a:rPr lang="en-US" sz="800" dirty="0"/>
              <a:t>References National Center for Veterans Analysis and Statistics. </a:t>
            </a:r>
            <a:r>
              <a:rPr lang="en-US" sz="800" dirty="0">
                <a:cs typeface="Arial" pitchFamily="34" charset="0"/>
              </a:rPr>
              <a:t>https://www.va.gov/vetdata/docs/Quickfacts/Homepage_slideshow_06_04_16.pdf </a:t>
            </a:r>
            <a:endParaRPr lang="en-US" sz="800" dirty="0"/>
          </a:p>
        </p:txBody>
      </p:sp>
    </p:spTree>
    <p:extLst>
      <p:ext uri="{BB962C8B-B14F-4D97-AF65-F5344CB8AC3E}">
        <p14:creationId xmlns:p14="http://schemas.microsoft.com/office/powerpoint/2010/main" val="131064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515600" cy="1325563"/>
          </a:xfrm>
        </p:spPr>
        <p:txBody>
          <a:bodyPr>
            <a:normAutofit/>
          </a:bodyPr>
          <a:lstStyle/>
          <a:p>
            <a:r>
              <a:rPr lang="en-US" sz="4000" dirty="0"/>
              <a:t>Suicide Among VHA Users</a:t>
            </a:r>
          </a:p>
        </p:txBody>
      </p:sp>
      <p:graphicFrame>
        <p:nvGraphicFramePr>
          <p:cNvPr id="5" name="Chart 4"/>
          <p:cNvGraphicFramePr/>
          <p:nvPr>
            <p:extLst>
              <p:ext uri="{D42A27DB-BD31-4B8C-83A1-F6EECF244321}">
                <p14:modId xmlns:p14="http://schemas.microsoft.com/office/powerpoint/2010/main" val="124017306"/>
              </p:ext>
            </p:extLst>
          </p:nvPr>
        </p:nvGraphicFramePr>
        <p:xfrm>
          <a:off x="1143000" y="1143000"/>
          <a:ext cx="10808126" cy="558208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0" y="-6531"/>
            <a:ext cx="1040980" cy="6864531"/>
            <a:chOff x="0" y="-6531"/>
            <a:chExt cx="1040980" cy="6864531"/>
          </a:xfrm>
        </p:grpSpPr>
        <p:sp>
          <p:nvSpPr>
            <p:cNvPr id="10" name="Rectangle 9"/>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898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219200" y="3048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Analyses of Suicide Mortality among VHA Patients Have Not Distinguished Patients by Veteran Status</a:t>
            </a:r>
          </a:p>
        </p:txBody>
      </p:sp>
      <p:sp>
        <p:nvSpPr>
          <p:cNvPr id="13" name="TextBox 12"/>
          <p:cNvSpPr txBox="1"/>
          <p:nvPr/>
        </p:nvSpPr>
        <p:spPr>
          <a:xfrm>
            <a:off x="1295400" y="1725573"/>
            <a:ext cx="10058400" cy="4001095"/>
          </a:xfrm>
          <a:prstGeom prst="rect">
            <a:avLst/>
          </a:prstGeom>
          <a:noFill/>
        </p:spPr>
        <p:txBody>
          <a:bodyPr wrap="square" rtlCol="0">
            <a:spAutoFit/>
          </a:bodyPr>
          <a:lstStyle/>
          <a:p>
            <a:r>
              <a:rPr lang="en-US" sz="1600" dirty="0"/>
              <a:t>For example:</a:t>
            </a:r>
          </a:p>
          <a:p>
            <a:pPr marL="457200" indent="-285750">
              <a:buFont typeface="Arial" panose="020B0604020202020204" pitchFamily="34" charset="0"/>
              <a:buChar char="•"/>
              <a:tabLst>
                <a:tab pos="344488" algn="l"/>
              </a:tabLst>
            </a:pPr>
            <a:r>
              <a:rPr lang="en-US" sz="1400" dirty="0"/>
              <a:t>Congressional Committee on Veterans’ Suicides (2008)</a:t>
            </a:r>
          </a:p>
          <a:p>
            <a:pPr marL="457200" indent="-285750">
              <a:buFont typeface="Arial" panose="020B0604020202020204" pitchFamily="34" charset="0"/>
              <a:buChar char="•"/>
              <a:tabLst>
                <a:tab pos="344488" algn="l"/>
              </a:tabLst>
            </a:pPr>
            <a:r>
              <a:rPr lang="en-US" sz="1400" dirty="0"/>
              <a:t>McCarthy et al., Suicide Mortality Among Patients Receiving Care in the Veterans Health Administration Health System. </a:t>
            </a:r>
            <a:r>
              <a:rPr lang="en-US" sz="1400" i="1" dirty="0"/>
              <a:t>American Journal Epidemiology. (</a:t>
            </a:r>
            <a:r>
              <a:rPr lang="en-US" sz="1400" dirty="0"/>
              <a:t>2009) 169:1033–1038.</a:t>
            </a:r>
          </a:p>
          <a:p>
            <a:pPr marL="457200" indent="-285750">
              <a:buFont typeface="Arial" panose="020B0604020202020204" pitchFamily="34" charset="0"/>
              <a:buChar char="•"/>
              <a:tabLst>
                <a:tab pos="344488" algn="l"/>
              </a:tabLst>
            </a:pPr>
            <a:r>
              <a:rPr lang="en-US" sz="1400" dirty="0"/>
              <a:t>McCarthy et al., Suicide Among Patients in the Veterans Affairs Health System: Rural–Urban Differences in Rates, Risks, and Methods. </a:t>
            </a:r>
            <a:r>
              <a:rPr lang="en-US" sz="1400" i="1" dirty="0"/>
              <a:t>American Journal of Public Health</a:t>
            </a:r>
            <a:r>
              <a:rPr lang="en-US" sz="1400" dirty="0"/>
              <a:t>. (</a:t>
            </a:r>
            <a:r>
              <a:rPr lang="pt-BR" sz="1400" dirty="0"/>
              <a:t>2012) 102: S1. </a:t>
            </a:r>
          </a:p>
          <a:p>
            <a:pPr marL="457200" indent="-285750">
              <a:buFont typeface="Arial" panose="020B0604020202020204" pitchFamily="34" charset="0"/>
              <a:buChar char="•"/>
              <a:tabLst>
                <a:tab pos="344488" algn="l"/>
              </a:tabLst>
            </a:pPr>
            <a:r>
              <a:rPr lang="en-US" sz="1400" dirty="0"/>
              <a:t>Brenner et al. Suicide and Traumatic Brain Injury Among Individuals Seeking Veterans Health Administration Services. </a:t>
            </a:r>
            <a:r>
              <a:rPr lang="en-US" sz="1400" i="1" dirty="0"/>
              <a:t>Journal of Head Trauma and Rehabilitation</a:t>
            </a:r>
            <a:r>
              <a:rPr lang="en-US" sz="1400" dirty="0"/>
              <a:t>. (2011) 26:4.  </a:t>
            </a:r>
          </a:p>
          <a:p>
            <a:pPr marL="457200" indent="-285750">
              <a:buFont typeface="Arial" panose="020B0604020202020204" pitchFamily="34" charset="0"/>
              <a:buChar char="•"/>
              <a:tabLst>
                <a:tab pos="344488" algn="l"/>
              </a:tabLst>
            </a:pPr>
            <a:r>
              <a:rPr lang="en-US" sz="1400" dirty="0"/>
              <a:t>McCarthy et al., Predictive Modeling and Concentration of the Risk of Suicide: Implications for Preventive Interventions in the US Department of Veterans Affairs. </a:t>
            </a:r>
            <a:r>
              <a:rPr lang="en-US" sz="1400" i="1" dirty="0"/>
              <a:t>American Journal of Public Health.</a:t>
            </a:r>
            <a:r>
              <a:rPr lang="en-US" sz="1400" dirty="0"/>
              <a:t> (</a:t>
            </a:r>
            <a:r>
              <a:rPr lang="nl-NL" sz="1400" dirty="0"/>
              <a:t>2015) 105:9. </a:t>
            </a:r>
          </a:p>
          <a:p>
            <a:pPr marL="457200" indent="-285750">
              <a:buFont typeface="Arial" panose="020B0604020202020204" pitchFamily="34" charset="0"/>
              <a:buChar char="•"/>
              <a:tabLst>
                <a:tab pos="344488" algn="l"/>
              </a:tabLst>
            </a:pPr>
            <a:r>
              <a:rPr lang="en-US" sz="1400" dirty="0"/>
              <a:t>Blow et al., Suicide Mortality Among Patients Treated by the Veterans Health Administration From 2000 to 2007. </a:t>
            </a:r>
            <a:r>
              <a:rPr lang="en-US" sz="1400" i="1" dirty="0"/>
              <a:t>American Journal of Public Health</a:t>
            </a:r>
            <a:r>
              <a:rPr lang="en-US" sz="1400" dirty="0"/>
              <a:t>. (2012) 102:S1. </a:t>
            </a:r>
          </a:p>
          <a:p>
            <a:pPr marL="457200" indent="-285750">
              <a:buFont typeface="Arial" panose="020B0604020202020204" pitchFamily="34" charset="0"/>
              <a:buChar char="•"/>
              <a:tabLst>
                <a:tab pos="344488" algn="l"/>
              </a:tabLst>
            </a:pPr>
            <a:r>
              <a:rPr lang="en-US" sz="1400" dirty="0"/>
              <a:t>Katz et al. Changes in Suicide Rates and in Mental Health Staffing in the Veterans Health Administration, 2005–2009. </a:t>
            </a:r>
            <a:r>
              <a:rPr lang="en-US" sz="1400" i="1" dirty="0"/>
              <a:t>Psychiatric Services</a:t>
            </a:r>
            <a:r>
              <a:rPr lang="en-US" sz="1400" dirty="0"/>
              <a:t>. (2013) 64:7. </a:t>
            </a:r>
          </a:p>
          <a:p>
            <a:pPr marL="457200" indent="-285750">
              <a:buFont typeface="Arial" panose="020B0604020202020204" pitchFamily="34" charset="0"/>
              <a:buChar char="•"/>
              <a:tabLst>
                <a:tab pos="344488" algn="l"/>
              </a:tabLst>
            </a:pPr>
            <a:r>
              <a:rPr lang="en-US" sz="1400" dirty="0" err="1"/>
              <a:t>Valenstein</a:t>
            </a:r>
            <a:r>
              <a:rPr lang="en-US" sz="1400" dirty="0"/>
              <a:t> et al. Antidepressant Agents and Suicide Death Among US Department of Veterans Affairs Patients in Depression Treatment. </a:t>
            </a:r>
            <a:r>
              <a:rPr lang="en-US" sz="1400" i="1" dirty="0"/>
              <a:t>Journal of Clinical Psychopharmacology</a:t>
            </a:r>
            <a:r>
              <a:rPr lang="en-US" sz="1400" dirty="0"/>
              <a:t>. (2012) 32:3.  </a:t>
            </a:r>
          </a:p>
          <a:p>
            <a:pPr marL="457200" indent="-285750">
              <a:buFont typeface="Arial" panose="020B0604020202020204" pitchFamily="34" charset="0"/>
              <a:buChar char="•"/>
              <a:tabLst>
                <a:tab pos="344488" algn="l"/>
              </a:tabLst>
            </a:pPr>
            <a:r>
              <a:rPr lang="en-US" sz="1400" dirty="0"/>
              <a:t>VA Office of Suicide Prevention. Suicide Among Veterans and Other Americans 2001-2014. Part I: Suicide Among VHA Patients With Comparison to the U.S. General Population. 2016, </a:t>
            </a:r>
            <a:r>
              <a:rPr lang="en-US" sz="1400" b="1" dirty="0">
                <a:hlinkClick r:id="rId3"/>
              </a:rPr>
              <a:t>https://www.mentalhealth.va.gov/docs/2016suicidedatareport.pdf</a:t>
            </a:r>
            <a:r>
              <a:rPr lang="en-US" sz="1400" b="1" dirty="0"/>
              <a:t>  </a:t>
            </a:r>
          </a:p>
        </p:txBody>
      </p:sp>
      <p:grpSp>
        <p:nvGrpSpPr>
          <p:cNvPr id="14" name="Group 13"/>
          <p:cNvGrpSpPr/>
          <p:nvPr/>
        </p:nvGrpSpPr>
        <p:grpSpPr>
          <a:xfrm>
            <a:off x="0" y="0"/>
            <a:ext cx="1040980" cy="6864531"/>
            <a:chOff x="0" y="-6531"/>
            <a:chExt cx="1040980" cy="6864531"/>
          </a:xfrm>
        </p:grpSpPr>
        <p:sp>
          <p:nvSpPr>
            <p:cNvPr id="15" name="Rectangle 14"/>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476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65126"/>
            <a:ext cx="10515600" cy="774804"/>
          </a:xfrm>
        </p:spPr>
        <p:txBody>
          <a:bodyPr anchor="t">
            <a:normAutofit/>
          </a:bodyPr>
          <a:lstStyle/>
          <a:p>
            <a:r>
              <a:rPr lang="en-US" dirty="0"/>
              <a:t>VHA Patients Include Non-Veterans</a:t>
            </a:r>
            <a:endParaRPr lang="en-US" dirty="0">
              <a:solidFill>
                <a:srgbClr val="FF0000"/>
              </a:solidFill>
            </a:endParaRPr>
          </a:p>
        </p:txBody>
      </p:sp>
      <p:grpSp>
        <p:nvGrpSpPr>
          <p:cNvPr id="5" name="Group 4"/>
          <p:cNvGrpSpPr/>
          <p:nvPr/>
        </p:nvGrpSpPr>
        <p:grpSpPr>
          <a:xfrm>
            <a:off x="0" y="-6531"/>
            <a:ext cx="1040980" cy="6864531"/>
            <a:chOff x="0" y="-6531"/>
            <a:chExt cx="1040980" cy="6864531"/>
          </a:xfrm>
        </p:grpSpPr>
        <p:sp>
          <p:nvSpPr>
            <p:cNvPr id="3" name="Rectangle 2"/>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520" y="1431016"/>
            <a:ext cx="5233104" cy="2591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1219200" y="1524000"/>
            <a:ext cx="5232116" cy="2528897"/>
          </a:xfrm>
          <a:prstGeom prst="rect">
            <a:avLst/>
          </a:prstGeom>
        </p:spPr>
        <p:txBody>
          <a:bodyPr wrap="square">
            <a:spAutoFit/>
          </a:bodyPr>
          <a:lstStyle/>
          <a:p>
            <a:pPr marL="285750" indent="-285750">
              <a:buFont typeface="Arial" panose="020B0604020202020204" pitchFamily="34" charset="0"/>
              <a:buChar char="•"/>
            </a:pPr>
            <a:r>
              <a:rPr lang="en-US" sz="1900" dirty="0"/>
              <a:t>‘For the purposes of VA health benefits and services, a person who served in the active military service and who was discharged or released under conditions other than dishonorable is a </a:t>
            </a:r>
            <a:r>
              <a:rPr lang="en-US" sz="1900" i="1" dirty="0"/>
              <a:t>Veteran</a:t>
            </a:r>
            <a:r>
              <a:rPr lang="en-US" sz="1900" dirty="0"/>
              <a:t>.’</a:t>
            </a:r>
            <a:r>
              <a:rPr lang="en-US" sz="1900" baseline="30000" dirty="0"/>
              <a:t>1</a:t>
            </a:r>
          </a:p>
          <a:p>
            <a:pPr marL="285750" indent="-285750">
              <a:buFont typeface="Arial" panose="020B0604020202020204" pitchFamily="34" charset="0"/>
              <a:buChar char="•"/>
            </a:pPr>
            <a:endParaRPr lang="en-US" sz="1900" baseline="30000" dirty="0"/>
          </a:p>
          <a:p>
            <a:pPr marL="285750" indent="-285750">
              <a:buFont typeface="Arial" panose="020B0604020202020204" pitchFamily="34" charset="0"/>
              <a:buChar char="•"/>
            </a:pPr>
            <a:endParaRPr lang="en-US" sz="1900" baseline="30000" dirty="0"/>
          </a:p>
          <a:p>
            <a:pPr marL="285750" indent="-285750">
              <a:buFont typeface="Arial" panose="020B0604020202020204" pitchFamily="34" charset="0"/>
              <a:buChar char="•"/>
            </a:pPr>
            <a:r>
              <a:rPr lang="en-US" sz="1900" dirty="0"/>
              <a:t>As of FY2014, </a:t>
            </a:r>
            <a:r>
              <a:rPr lang="en-US" sz="1900" i="1" dirty="0"/>
              <a:t>non-Veteran</a:t>
            </a:r>
            <a:r>
              <a:rPr lang="en-US" sz="1900" dirty="0"/>
              <a:t> patients represent 11% of all VA patients.’</a:t>
            </a:r>
            <a:r>
              <a:rPr lang="en-US" sz="1900" baseline="30000" dirty="0"/>
              <a:t> 2</a:t>
            </a:r>
          </a:p>
        </p:txBody>
      </p:sp>
      <p:sp>
        <p:nvSpPr>
          <p:cNvPr id="7" name="TextBox 6"/>
          <p:cNvSpPr txBox="1"/>
          <p:nvPr/>
        </p:nvSpPr>
        <p:spPr>
          <a:xfrm>
            <a:off x="1143000" y="6019800"/>
            <a:ext cx="6642768" cy="707886"/>
          </a:xfrm>
          <a:prstGeom prst="rect">
            <a:avLst/>
          </a:prstGeom>
          <a:noFill/>
        </p:spPr>
        <p:txBody>
          <a:bodyPr wrap="square" rtlCol="0">
            <a:spAutoFit/>
          </a:bodyPr>
          <a:lstStyle/>
          <a:p>
            <a:pPr lvl="0">
              <a:defRPr/>
            </a:pPr>
            <a:r>
              <a:rPr lang="en-US" sz="800" dirty="0"/>
              <a:t>References:  </a:t>
            </a:r>
          </a:p>
          <a:p>
            <a:pPr lvl="0">
              <a:defRPr/>
            </a:pPr>
            <a:r>
              <a:rPr lang="en-US" sz="800" dirty="0"/>
              <a:t>1. ‘Veteran Eligibility’, </a:t>
            </a:r>
            <a:r>
              <a:rPr lang="en-US" sz="800" i="1" dirty="0"/>
              <a:t>Department of Veterans Affairs Health Benefits</a:t>
            </a:r>
            <a:r>
              <a:rPr lang="en-US" sz="800" dirty="0"/>
              <a:t>, </a:t>
            </a:r>
            <a:r>
              <a:rPr lang="en-US" sz="800" dirty="0">
                <a:hlinkClick r:id="rId4"/>
              </a:rPr>
              <a:t>http://www.va.gov/healthbenefits/apply/veterans.asp</a:t>
            </a:r>
            <a:r>
              <a:rPr lang="en-US" sz="800" dirty="0"/>
              <a:t> </a:t>
            </a:r>
          </a:p>
          <a:p>
            <a:pPr lvl="0">
              <a:defRPr/>
            </a:pPr>
            <a:r>
              <a:rPr lang="en-US" sz="800" dirty="0"/>
              <a:t>2. ‘The Number of Veterans That Use VA Health Care Services: A Fact Sheet’. Congressional Research Service. </a:t>
            </a:r>
            <a:r>
              <a:rPr lang="en-US" sz="800" dirty="0">
                <a:hlinkClick r:id="rId5"/>
              </a:rPr>
              <a:t>https://fas.org/sgp/crs/misc/R43579.pdf</a:t>
            </a:r>
            <a:endParaRPr lang="en-US" sz="800" dirty="0"/>
          </a:p>
          <a:p>
            <a:pPr lvl="0">
              <a:defRPr/>
            </a:pPr>
            <a:r>
              <a:rPr lang="en-US" sz="800" dirty="0"/>
              <a:t>2. Period Of Service’ Value and Descriptions’, VA Information and Resource Center </a:t>
            </a:r>
            <a:r>
              <a:rPr lang="en-US" sz="800" dirty="0">
                <a:hlinkClick r:id="rId6"/>
              </a:rPr>
              <a:t>http://vaww.virec.research.va.gov/MedSAS/Documentation.htm</a:t>
            </a:r>
            <a:r>
              <a:rPr lang="en-US" sz="800" dirty="0"/>
              <a:t> </a:t>
            </a:r>
          </a:p>
          <a:p>
            <a:pPr lvl="0">
              <a:defRPr/>
            </a:pPr>
            <a:r>
              <a:rPr lang="en-US" sz="800" dirty="0"/>
              <a:t>3. Identifying Non-veterans. HERC 3006. </a:t>
            </a:r>
          </a:p>
        </p:txBody>
      </p:sp>
      <p:sp>
        <p:nvSpPr>
          <p:cNvPr id="6" name="Rectangle 5"/>
          <p:cNvSpPr/>
          <p:nvPr/>
        </p:nvSpPr>
        <p:spPr>
          <a:xfrm>
            <a:off x="1164512" y="4362271"/>
            <a:ext cx="10722688" cy="1200329"/>
          </a:xfrm>
          <a:prstGeom prst="rect">
            <a:avLst/>
          </a:prstGeom>
        </p:spPr>
        <p:txBody>
          <a:bodyPr wrap="square">
            <a:spAutoFit/>
          </a:bodyPr>
          <a:lstStyle/>
          <a:p>
            <a:pPr marL="285750" indent="-285750">
              <a:buFont typeface="Arial" panose="020B0604020202020204" pitchFamily="34" charset="0"/>
              <a:buChar char="•"/>
            </a:pPr>
            <a:r>
              <a:rPr lang="en-US" dirty="0"/>
              <a:t>Non-Veteran VHA patient population consists of </a:t>
            </a:r>
            <a:r>
              <a:rPr lang="en-US" i="1" dirty="0"/>
              <a:t>service members’ family, children, VA employees, and humanitarian care,</a:t>
            </a:r>
            <a:r>
              <a:rPr lang="en-US" dirty="0"/>
              <a:t> among others.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Active duty service members </a:t>
            </a:r>
            <a:r>
              <a:rPr lang="en-US" dirty="0"/>
              <a:t>are also classified as Non-Veterans if they received VHA Care.</a:t>
            </a:r>
            <a:r>
              <a:rPr lang="en-US" baseline="30000" dirty="0"/>
              <a:t> 2,3</a:t>
            </a:r>
            <a:endParaRPr lang="en-US" dirty="0"/>
          </a:p>
        </p:txBody>
      </p:sp>
    </p:spTree>
    <p:extLst>
      <p:ext uri="{BB962C8B-B14F-4D97-AF65-F5344CB8AC3E}">
        <p14:creationId xmlns:p14="http://schemas.microsoft.com/office/powerpoint/2010/main" val="33706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6037"/>
            <a:ext cx="10515600" cy="1325563"/>
          </a:xfrm>
        </p:spPr>
        <p:txBody>
          <a:bodyPr anchor="ctr">
            <a:normAutofit/>
          </a:bodyPr>
          <a:lstStyle/>
          <a:p>
            <a:r>
              <a:rPr lang="en-US" dirty="0"/>
              <a:t>Objectives</a:t>
            </a:r>
          </a:p>
        </p:txBody>
      </p:sp>
      <p:grpSp>
        <p:nvGrpSpPr>
          <p:cNvPr id="5" name="Group 4"/>
          <p:cNvGrpSpPr/>
          <p:nvPr/>
        </p:nvGrpSpPr>
        <p:grpSpPr>
          <a:xfrm>
            <a:off x="0" y="-6531"/>
            <a:ext cx="1040980" cy="6864531"/>
            <a:chOff x="0" y="-6531"/>
            <a:chExt cx="1040980" cy="6864531"/>
          </a:xfrm>
        </p:grpSpPr>
        <p:sp>
          <p:nvSpPr>
            <p:cNvPr id="3" name="Rectangle 2"/>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Diagram 5"/>
          <p:cNvGraphicFramePr/>
          <p:nvPr>
            <p:extLst>
              <p:ext uri="{D42A27DB-BD31-4B8C-83A1-F6EECF244321}">
                <p14:modId xmlns:p14="http://schemas.microsoft.com/office/powerpoint/2010/main" val="774013907"/>
              </p:ext>
            </p:extLst>
          </p:nvPr>
        </p:nvGraphicFramePr>
        <p:xfrm>
          <a:off x="1720130" y="2438400"/>
          <a:ext cx="9938470"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2236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01400" cy="1325563"/>
          </a:xfrm>
        </p:spPr>
        <p:txBody>
          <a:bodyPr anchor="ctr">
            <a:normAutofit/>
          </a:bodyPr>
          <a:lstStyle/>
          <a:p>
            <a:r>
              <a:rPr lang="en-US" dirty="0"/>
              <a:t>Methods:  Data Sources, Definitions</a:t>
            </a:r>
          </a:p>
        </p:txBody>
      </p:sp>
      <p:sp>
        <p:nvSpPr>
          <p:cNvPr id="8" name="Rectangle 7"/>
          <p:cNvSpPr/>
          <p:nvPr/>
        </p:nvSpPr>
        <p:spPr>
          <a:xfrm>
            <a:off x="82112" y="1676399"/>
            <a:ext cx="2626065" cy="11181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t>VA/DOD Suicide Data Repository </a:t>
            </a:r>
          </a:p>
          <a:p>
            <a:r>
              <a:rPr lang="en-US" sz="1600" dirty="0"/>
              <a:t>National Death Index search results</a:t>
            </a:r>
          </a:p>
        </p:txBody>
      </p:sp>
      <p:sp>
        <p:nvSpPr>
          <p:cNvPr id="16" name="Rectangle 15"/>
          <p:cNvSpPr/>
          <p:nvPr/>
        </p:nvSpPr>
        <p:spPr>
          <a:xfrm>
            <a:off x="82112" y="2895601"/>
            <a:ext cx="2626065" cy="990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50" dirty="0"/>
              <a:t>Primary Cause of Death </a:t>
            </a:r>
          </a:p>
          <a:p>
            <a:pPr marL="285750" indent="-285750">
              <a:buFont typeface="Arial" panose="020B0604020202020204" pitchFamily="34" charset="0"/>
              <a:buChar char="•"/>
            </a:pPr>
            <a:r>
              <a:rPr lang="en-US" sz="1450" dirty="0"/>
              <a:t>(ICD-10): X60-X84, Y87.0</a:t>
            </a:r>
          </a:p>
        </p:txBody>
      </p:sp>
      <p:sp>
        <p:nvSpPr>
          <p:cNvPr id="17" name="Rectangle 16"/>
          <p:cNvSpPr/>
          <p:nvPr/>
        </p:nvSpPr>
        <p:spPr>
          <a:xfrm>
            <a:off x="2784143" y="1676400"/>
            <a:ext cx="3235657" cy="1118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t>VHA Electronic Health Records</a:t>
            </a:r>
            <a:r>
              <a:rPr lang="en-US" sz="1600" dirty="0"/>
              <a:t>    </a:t>
            </a:r>
          </a:p>
          <a:p>
            <a:r>
              <a:rPr lang="en-US" sz="1600" dirty="0"/>
              <a:t>Medical SAS inpatient and outpatient data </a:t>
            </a:r>
          </a:p>
        </p:txBody>
      </p:sp>
      <p:sp>
        <p:nvSpPr>
          <p:cNvPr id="18" name="Rectangle 17"/>
          <p:cNvSpPr/>
          <p:nvPr/>
        </p:nvSpPr>
        <p:spPr>
          <a:xfrm>
            <a:off x="2767125" y="2895600"/>
            <a:ext cx="3235657" cy="3264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50" dirty="0"/>
              <a:t>Annual cohorts of recent users </a:t>
            </a:r>
          </a:p>
          <a:p>
            <a:pPr marL="285750" indent="-285750">
              <a:buFont typeface="Arial" panose="020B0604020202020204" pitchFamily="34" charset="0"/>
              <a:buChar char="•"/>
            </a:pPr>
            <a:r>
              <a:rPr lang="en-US" sz="1450" dirty="0"/>
              <a:t>Alive at the start of the index year </a:t>
            </a:r>
          </a:p>
          <a:p>
            <a:pPr marL="285750" indent="-285750">
              <a:buFont typeface="Arial" panose="020B0604020202020204" pitchFamily="34" charset="0"/>
              <a:buChar char="•"/>
            </a:pPr>
            <a:r>
              <a:rPr lang="en-US" sz="1450" dirty="0"/>
              <a:t>At least one inpatient or outpatient encounter in the index year or year prior. </a:t>
            </a:r>
          </a:p>
          <a:p>
            <a:r>
              <a:rPr lang="en-US" sz="1450" dirty="0"/>
              <a:t>Excluded if  </a:t>
            </a:r>
          </a:p>
          <a:p>
            <a:pPr marL="285750" indent="-285750">
              <a:buFont typeface="Arial" panose="020B0604020202020204" pitchFamily="34" charset="0"/>
              <a:buChar char="•"/>
            </a:pPr>
            <a:r>
              <a:rPr lang="en-US" sz="1450" dirty="0"/>
              <a:t>Age missing or less than 18 </a:t>
            </a:r>
          </a:p>
          <a:p>
            <a:pPr marL="285750" indent="-285750">
              <a:buFont typeface="Arial" panose="020B0604020202020204" pitchFamily="34" charset="0"/>
              <a:buChar char="•"/>
            </a:pPr>
            <a:r>
              <a:rPr lang="en-US" sz="1450" dirty="0"/>
              <a:t>Missing sex information </a:t>
            </a:r>
          </a:p>
          <a:p>
            <a:pPr marL="285750" indent="-285750">
              <a:buFont typeface="Arial" panose="020B0604020202020204" pitchFamily="34" charset="0"/>
              <a:buChar char="•"/>
            </a:pPr>
            <a:r>
              <a:rPr lang="en-US" sz="1450" dirty="0"/>
              <a:t>Last VHA use in Guam, Manilla, or American Samoa  </a:t>
            </a:r>
          </a:p>
          <a:p>
            <a:pPr marL="285750" indent="-285750">
              <a:buFont typeface="Arial" panose="020B0604020202020204" pitchFamily="34" charset="0"/>
              <a:buChar char="•"/>
            </a:pPr>
            <a:r>
              <a:rPr lang="en-US" sz="1450" dirty="0"/>
              <a:t>VHA use &gt; 6 months after the NDI provided date of death </a:t>
            </a:r>
          </a:p>
        </p:txBody>
      </p:sp>
      <p:sp>
        <p:nvSpPr>
          <p:cNvPr id="19" name="Rectangle 18"/>
          <p:cNvSpPr/>
          <p:nvPr/>
        </p:nvSpPr>
        <p:spPr>
          <a:xfrm>
            <a:off x="6132017" y="4876800"/>
            <a:ext cx="5978301" cy="1600200"/>
          </a:xfrm>
          <a:prstGeom prst="rect">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50" b="1" dirty="0"/>
              <a:t>Working Definition</a:t>
            </a:r>
          </a:p>
          <a:p>
            <a:pPr marL="285750" indent="-285750">
              <a:buFont typeface="Arial" panose="020B0604020202020204" pitchFamily="34" charset="0"/>
              <a:buChar char="•"/>
            </a:pPr>
            <a:r>
              <a:rPr lang="en-US" sz="1450" dirty="0"/>
              <a:t>Expanded on VA Information and Resource Center  (VIREC) best practice recommendation (CDW Veteran Flag without indication of ineligibility)</a:t>
            </a:r>
            <a:r>
              <a:rPr lang="en-US" sz="1450" baseline="30000" dirty="0"/>
              <a:t>1</a:t>
            </a:r>
            <a:r>
              <a:rPr lang="en-US" sz="1450" dirty="0"/>
              <a:t> </a:t>
            </a:r>
          </a:p>
          <a:p>
            <a:pPr marL="285750" indent="-285750">
              <a:buFont typeface="Arial" panose="020B0604020202020204" pitchFamily="34" charset="0"/>
              <a:buChar char="•"/>
            </a:pPr>
            <a:r>
              <a:rPr lang="en-US" sz="1450" dirty="0"/>
              <a:t>Looked forward and backward in time across all data sources</a:t>
            </a:r>
          </a:p>
          <a:p>
            <a:pPr marL="285750" indent="-285750">
              <a:buFont typeface="Arial" panose="020B0604020202020204" pitchFamily="34" charset="0"/>
              <a:buChar char="•"/>
            </a:pPr>
            <a:r>
              <a:rPr lang="en-US" sz="1600" dirty="0"/>
              <a:t>Veteran defined as </a:t>
            </a:r>
            <a:r>
              <a:rPr lang="en-US" sz="1600" i="1" dirty="0"/>
              <a:t>any positive indication in any above VA source </a:t>
            </a:r>
            <a:r>
              <a:rPr lang="en-US" sz="1600" dirty="0"/>
              <a:t>in </a:t>
            </a:r>
            <a:r>
              <a:rPr lang="en-US" sz="1600" i="1" dirty="0"/>
              <a:t>any year</a:t>
            </a:r>
            <a:r>
              <a:rPr lang="en-US" sz="1600" dirty="0"/>
              <a:t>. </a:t>
            </a:r>
          </a:p>
        </p:txBody>
      </p:sp>
      <p:graphicFrame>
        <p:nvGraphicFramePr>
          <p:cNvPr id="20" name="Table 19"/>
          <p:cNvGraphicFramePr>
            <a:graphicFrameLocks noGrp="1"/>
          </p:cNvGraphicFramePr>
          <p:nvPr>
            <p:extLst>
              <p:ext uri="{D42A27DB-BD31-4B8C-83A1-F6EECF244321}">
                <p14:modId xmlns:p14="http://schemas.microsoft.com/office/powerpoint/2010/main" val="3392343444"/>
              </p:ext>
            </p:extLst>
          </p:nvPr>
        </p:nvGraphicFramePr>
        <p:xfrm>
          <a:off x="6132160" y="1676400"/>
          <a:ext cx="5978158" cy="3051693"/>
        </p:xfrm>
        <a:graphic>
          <a:graphicData uri="http://schemas.openxmlformats.org/drawingml/2006/table">
            <a:tbl>
              <a:tblPr>
                <a:tableStyleId>{8A107856-5554-42FB-B03E-39F5DBC370BA}</a:tableStyleId>
              </a:tblPr>
              <a:tblGrid>
                <a:gridCol w="943230">
                  <a:extLst>
                    <a:ext uri="{9D8B030D-6E8A-4147-A177-3AD203B41FA5}">
                      <a16:colId xmlns:a16="http://schemas.microsoft.com/office/drawing/2014/main" val="4005247373"/>
                    </a:ext>
                  </a:extLst>
                </a:gridCol>
                <a:gridCol w="1605597">
                  <a:extLst>
                    <a:ext uri="{9D8B030D-6E8A-4147-A177-3AD203B41FA5}">
                      <a16:colId xmlns:a16="http://schemas.microsoft.com/office/drawing/2014/main" val="343458484"/>
                    </a:ext>
                  </a:extLst>
                </a:gridCol>
                <a:gridCol w="3429331">
                  <a:extLst>
                    <a:ext uri="{9D8B030D-6E8A-4147-A177-3AD203B41FA5}">
                      <a16:colId xmlns:a16="http://schemas.microsoft.com/office/drawing/2014/main" val="2257333796"/>
                    </a:ext>
                  </a:extLst>
                </a:gridCol>
              </a:tblGrid>
              <a:tr h="762000">
                <a:tc gridSpan="3">
                  <a:txBody>
                    <a:bodyPr/>
                    <a:lstStyle/>
                    <a:p>
                      <a:pPr marL="18288" marR="0" algn="l">
                        <a:lnSpc>
                          <a:spcPct val="115000"/>
                        </a:lnSpc>
                        <a:spcBef>
                          <a:spcPts val="0"/>
                        </a:spcBef>
                        <a:spcAft>
                          <a:spcPts val="0"/>
                        </a:spcAft>
                      </a:pPr>
                      <a:r>
                        <a:rPr lang="en-US" sz="1600" b="1" kern="1200" dirty="0">
                          <a:solidFill>
                            <a:schemeClr val="lt1"/>
                          </a:solidFill>
                          <a:latin typeface="+mn-lt"/>
                          <a:ea typeface="+mn-ea"/>
                          <a:cs typeface="+mn-cs"/>
                        </a:rPr>
                        <a:t>   VHA Health Records and Administrative Data </a:t>
                      </a:r>
                    </a:p>
                    <a:p>
                      <a:pPr marL="18288" marR="0" algn="l">
                        <a:lnSpc>
                          <a:spcPct val="115000"/>
                        </a:lnSpc>
                        <a:spcBef>
                          <a:spcPts val="0"/>
                        </a:spcBef>
                        <a:spcAft>
                          <a:spcPts val="0"/>
                        </a:spcAft>
                      </a:pPr>
                      <a:r>
                        <a:rPr lang="en-US" sz="1600" b="1" i="0" kern="1200" dirty="0">
                          <a:solidFill>
                            <a:schemeClr val="lt1"/>
                          </a:solidFill>
                          <a:latin typeface="+mn-lt"/>
                          <a:ea typeface="+mn-ea"/>
                          <a:cs typeface="+mn-cs"/>
                        </a:rPr>
                        <a:t>    </a:t>
                      </a:r>
                      <a:r>
                        <a:rPr lang="en-US" sz="1600" b="0" i="0" kern="1200" dirty="0">
                          <a:solidFill>
                            <a:schemeClr val="lt1"/>
                          </a:solidFill>
                          <a:latin typeface="+mn-lt"/>
                          <a:ea typeface="+mn-ea"/>
                          <a:cs typeface="+mn-cs"/>
                        </a:rPr>
                        <a:t>Multiple VA and VHA</a:t>
                      </a:r>
                      <a:r>
                        <a:rPr lang="en-US" sz="1600" b="0" i="0" kern="1200" baseline="0" dirty="0">
                          <a:solidFill>
                            <a:schemeClr val="lt1"/>
                          </a:solidFill>
                          <a:latin typeface="+mn-lt"/>
                          <a:ea typeface="+mn-ea"/>
                          <a:cs typeface="+mn-cs"/>
                        </a:rPr>
                        <a:t> </a:t>
                      </a:r>
                      <a:r>
                        <a:rPr lang="en-US" sz="1600" b="0" i="0" kern="1200" dirty="0">
                          <a:solidFill>
                            <a:schemeClr val="lt1"/>
                          </a:solidFill>
                          <a:latin typeface="+mn-lt"/>
                          <a:ea typeface="+mn-ea"/>
                          <a:cs typeface="+mn-cs"/>
                        </a:rPr>
                        <a:t>eligibility</a:t>
                      </a:r>
                      <a:r>
                        <a:rPr lang="en-US" sz="1600" b="0" i="0" kern="1200" baseline="0" dirty="0">
                          <a:solidFill>
                            <a:schemeClr val="lt1"/>
                          </a:solidFill>
                          <a:latin typeface="+mn-lt"/>
                          <a:ea typeface="+mn-ea"/>
                          <a:cs typeface="+mn-cs"/>
                        </a:rPr>
                        <a:t> indicators </a:t>
                      </a:r>
                      <a:endParaRPr lang="en-US" sz="1600" b="0" i="0" kern="1200" dirty="0">
                        <a:solidFill>
                          <a:schemeClr val="lt1"/>
                        </a:solidFill>
                        <a:latin typeface="+mn-lt"/>
                        <a:ea typeface="+mn-ea"/>
                        <a:cs typeface="+mn-cs"/>
                      </a:endParaRPr>
                    </a:p>
                  </a:txBody>
                  <a:tcPr marL="9525" marR="9525" marT="9525" marB="0">
                    <a:lnL w="12700" cap="flat" cmpd="sng" algn="ctr">
                      <a:solidFill>
                        <a:srgbClr val="700000"/>
                      </a:solidFill>
                      <a:prstDash val="solid"/>
                      <a:round/>
                      <a:headEnd type="none" w="med" len="med"/>
                      <a:tailEnd type="none" w="med" len="med"/>
                    </a:lnL>
                    <a:lnR w="12700" cap="flat" cmpd="sng" algn="ctr">
                      <a:solidFill>
                        <a:srgbClr val="700000"/>
                      </a:solidFill>
                      <a:prstDash val="solid"/>
                      <a:round/>
                      <a:headEnd type="none" w="med" len="med"/>
                      <a:tailEnd type="none" w="med" len="med"/>
                    </a:lnR>
                    <a:lnT w="12700" cap="flat" cmpd="sng" algn="ctr">
                      <a:solidFill>
                        <a:srgbClr val="7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0000"/>
                    </a:solidFill>
                  </a:tcPr>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625527322"/>
                  </a:ext>
                </a:extLst>
              </a:tr>
              <a:tr h="294223">
                <a:tc>
                  <a:txBody>
                    <a:bodyPr/>
                    <a:lstStyle/>
                    <a:p>
                      <a:pPr marL="18288" marR="0" lvl="0" algn="l">
                        <a:lnSpc>
                          <a:spcPct val="115000"/>
                        </a:lnSpc>
                        <a:spcBef>
                          <a:spcPts val="0"/>
                        </a:spcBef>
                        <a:spcAft>
                          <a:spcPts val="0"/>
                        </a:spcAft>
                      </a:pPr>
                      <a:r>
                        <a:rPr lang="en-US" sz="1400" b="1" i="1" u="none" dirty="0">
                          <a:effectLst/>
                        </a:rPr>
                        <a:t>Source</a:t>
                      </a:r>
                      <a:endParaRPr lang="en-US" sz="1400" b="1" i="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7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 marR="0" algn="l">
                        <a:lnSpc>
                          <a:spcPct val="115000"/>
                        </a:lnSpc>
                        <a:spcBef>
                          <a:spcPts val="0"/>
                        </a:spcBef>
                        <a:spcAft>
                          <a:spcPts val="0"/>
                        </a:spcAft>
                      </a:pPr>
                      <a:r>
                        <a:rPr lang="en-US" sz="1400" b="1" i="1" u="none" dirty="0">
                          <a:effectLst/>
                        </a:rPr>
                        <a:t>Table</a:t>
                      </a:r>
                      <a:endParaRPr lang="en-US" sz="1400" b="1" i="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 marR="0" algn="l">
                        <a:lnSpc>
                          <a:spcPct val="115000"/>
                        </a:lnSpc>
                        <a:spcBef>
                          <a:spcPts val="0"/>
                        </a:spcBef>
                        <a:spcAft>
                          <a:spcPts val="0"/>
                        </a:spcAft>
                      </a:pPr>
                      <a:r>
                        <a:rPr lang="en-US" sz="1400" b="1" i="1" u="none" dirty="0">
                          <a:effectLst/>
                        </a:rPr>
                        <a:t>Positive Indication of Veteran Status</a:t>
                      </a:r>
                      <a:endParaRPr lang="en-US" sz="1400" b="1" i="1" u="non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solidFill>
                        <a:srgbClr val="7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582292"/>
                  </a:ext>
                </a:extLst>
              </a:tr>
              <a:tr h="773468">
                <a:tc>
                  <a:txBody>
                    <a:bodyPr/>
                    <a:lstStyle/>
                    <a:p>
                      <a:pPr marL="18288" marR="0" lvl="0" algn="l">
                        <a:lnSpc>
                          <a:spcPct val="115000"/>
                        </a:lnSpc>
                        <a:spcBef>
                          <a:spcPts val="0"/>
                        </a:spcBef>
                        <a:spcAft>
                          <a:spcPts val="0"/>
                        </a:spcAft>
                      </a:pPr>
                      <a:r>
                        <a:rPr lang="en-US" sz="1400" dirty="0">
                          <a:effectLst/>
                        </a:rPr>
                        <a:t>CDW</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7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 marR="0" algn="l">
                        <a:lnSpc>
                          <a:spcPct val="115000"/>
                        </a:lnSpc>
                        <a:spcBef>
                          <a:spcPts val="0"/>
                        </a:spcBef>
                        <a:spcAft>
                          <a:spcPts val="0"/>
                        </a:spcAft>
                      </a:pPr>
                      <a:r>
                        <a:rPr lang="en-US" sz="1400" dirty="0">
                          <a:effectLst/>
                        </a:rPr>
                        <a:t>Spatient</a:t>
                      </a:r>
                    </a:p>
                    <a:p>
                      <a:pPr marL="18288" marR="0" algn="l">
                        <a:lnSpc>
                          <a:spcPct val="115000"/>
                        </a:lnSpc>
                        <a:spcBef>
                          <a:spcPts val="0"/>
                        </a:spcBef>
                        <a:spcAft>
                          <a:spcPts val="0"/>
                        </a:spcAft>
                      </a:pPr>
                      <a:r>
                        <a:rPr lang="en-US" sz="1400" dirty="0">
                          <a:effectLst/>
                        </a:rPr>
                        <a:t>Eligibility</a:t>
                      </a:r>
                    </a:p>
                    <a:p>
                      <a:pPr marL="18288" marR="0" lvl="0" indent="0" algn="l" defTabSz="914400" rtl="0" eaLnBrk="1" fontAlgn="auto" latinLnBrk="0" hangingPunct="1">
                        <a:lnSpc>
                          <a:spcPct val="115000"/>
                        </a:lnSpc>
                        <a:spcBef>
                          <a:spcPts val="0"/>
                        </a:spcBef>
                        <a:spcAft>
                          <a:spcPts val="0"/>
                        </a:spcAft>
                        <a:buClrTx/>
                        <a:buSzTx/>
                        <a:buFontTx/>
                        <a:buNone/>
                        <a:tabLst/>
                        <a:defRPr/>
                      </a:pPr>
                      <a:r>
                        <a:rPr lang="en-US" sz="1400" dirty="0">
                          <a:effectLst/>
                        </a:rPr>
                        <a:t>Enrollment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 marR="0" algn="l">
                        <a:lnSpc>
                          <a:spcPct val="115000"/>
                        </a:lnSpc>
                        <a:spcBef>
                          <a:spcPts val="0"/>
                        </a:spcBef>
                        <a:spcAft>
                          <a:spcPts val="0"/>
                        </a:spcAft>
                      </a:pPr>
                      <a:r>
                        <a:rPr lang="en-US" sz="1400" dirty="0">
                          <a:effectLst/>
                        </a:rPr>
                        <a:t>Veteranflag=1</a:t>
                      </a:r>
                    </a:p>
                    <a:p>
                      <a:pPr marL="18288" marR="0" lvl="0" indent="0" algn="l" defTabSz="914400" rtl="0" eaLnBrk="1" fontAlgn="auto" latinLnBrk="0" hangingPunct="1">
                        <a:lnSpc>
                          <a:spcPct val="115000"/>
                        </a:lnSpc>
                        <a:spcBef>
                          <a:spcPts val="0"/>
                        </a:spcBef>
                        <a:spcAft>
                          <a:spcPts val="0"/>
                        </a:spcAft>
                        <a:buClrTx/>
                        <a:buSzTx/>
                        <a:buFontTx/>
                        <a:buNone/>
                        <a:tabLst/>
                        <a:defRPr/>
                      </a:pPr>
                      <a:r>
                        <a:rPr lang="en-US" sz="1400" dirty="0">
                          <a:effectLst/>
                        </a:rPr>
                        <a:t>Veteranflag=1</a:t>
                      </a:r>
                    </a:p>
                    <a:p>
                      <a:pPr marL="18288" marR="0" lvl="0" indent="0" algn="l" defTabSz="914400" rtl="0" eaLnBrk="1" fontAlgn="auto" latinLnBrk="0" hangingPunct="1">
                        <a:lnSpc>
                          <a:spcPct val="115000"/>
                        </a:lnSpc>
                        <a:spcBef>
                          <a:spcPts val="0"/>
                        </a:spcBef>
                        <a:spcAft>
                          <a:spcPts val="0"/>
                        </a:spcAft>
                        <a:buClrTx/>
                        <a:buSzTx/>
                        <a:buFontTx/>
                        <a:buNone/>
                        <a:tabLst/>
                        <a:defRPr/>
                      </a:pPr>
                      <a:r>
                        <a:rPr lang="en-US" sz="1400" dirty="0">
                          <a:effectLst/>
                        </a:rPr>
                        <a:t>Enrollmentpriority</a:t>
                      </a:r>
                      <a:r>
                        <a:rPr lang="en-US" sz="1400" baseline="0" dirty="0">
                          <a:effectLst/>
                        </a:rPr>
                        <a:t> in group 1-8</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noFill/>
                      <a:prstDash val="solid"/>
                      <a:round/>
                      <a:headEnd type="none" w="med" len="med"/>
                      <a:tailEnd type="none" w="med" len="med"/>
                    </a:lnL>
                    <a:lnR w="12700" cap="flat" cmpd="sng" algn="ctr">
                      <a:solidFill>
                        <a:srgbClr val="7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7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0040317"/>
                  </a:ext>
                </a:extLst>
              </a:tr>
              <a:tr h="375606">
                <a:tc>
                  <a:txBody>
                    <a:bodyPr/>
                    <a:lstStyle/>
                    <a:p>
                      <a:pPr marL="18288" marR="0" lvl="0" algn="l">
                        <a:lnSpc>
                          <a:spcPct val="115000"/>
                        </a:lnSpc>
                        <a:spcBef>
                          <a:spcPts val="0"/>
                        </a:spcBef>
                        <a:spcAft>
                          <a:spcPts val="0"/>
                        </a:spcAft>
                      </a:pPr>
                      <a:r>
                        <a:rPr lang="en-US" sz="1400" dirty="0">
                          <a:effectLst/>
                        </a:rPr>
                        <a:t>VETSNET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7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0000"/>
                      </a:solidFill>
                      <a:prstDash val="solid"/>
                      <a:round/>
                      <a:headEnd type="none" w="med" len="med"/>
                      <a:tailEnd type="none" w="med" len="med"/>
                    </a:lnT>
                    <a:lnB w="12700" cap="flat" cmpd="sng" algn="ctr">
                      <a:solidFill>
                        <a:srgbClr val="7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 marR="0" algn="l">
                        <a:lnSpc>
                          <a:spcPct val="115000"/>
                        </a:lnSpc>
                        <a:spcBef>
                          <a:spcPts val="0"/>
                        </a:spcBef>
                        <a:spcAft>
                          <a:spcPts val="0"/>
                        </a:spcAft>
                      </a:pPr>
                      <a:r>
                        <a:rPr lang="en-US" sz="1400" kern="1200" dirty="0">
                          <a:solidFill>
                            <a:schemeClr val="dk1"/>
                          </a:solidFill>
                          <a:effectLst/>
                          <a:latin typeface="+mn-lt"/>
                          <a:ea typeface="+mn-ea"/>
                          <a:cs typeface="+mn-cs"/>
                        </a:rPr>
                        <a:t>Vetsnet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0000"/>
                      </a:solidFill>
                      <a:prstDash val="solid"/>
                      <a:round/>
                      <a:headEnd type="none" w="med" len="med"/>
                      <a:tailEnd type="none" w="med" len="med"/>
                    </a:lnT>
                    <a:lnB w="12700" cap="flat" cmpd="sng" algn="ctr">
                      <a:solidFill>
                        <a:srgbClr val="7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 marR="0" algn="l">
                        <a:lnSpc>
                          <a:spcPct val="115000"/>
                        </a:lnSpc>
                        <a:spcBef>
                          <a:spcPts val="0"/>
                        </a:spcBef>
                        <a:spcAft>
                          <a:spcPts val="0"/>
                        </a:spcAft>
                      </a:pPr>
                      <a:r>
                        <a:rPr lang="fr-FR" sz="1400" dirty="0">
                          <a:effectLst/>
                        </a:rPr>
                        <a:t>Payee_typ_cd</a:t>
                      </a:r>
                      <a:r>
                        <a:rPr lang="fr-FR" sz="1400" baseline="0" dirty="0">
                          <a:effectLst/>
                        </a:rPr>
                        <a:t> in</a:t>
                      </a:r>
                      <a:r>
                        <a:rPr lang="fr-FR" sz="1400" dirty="0">
                          <a:effectLst/>
                        </a:rPr>
                        <a:t> (99, 00)</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noFill/>
                      <a:prstDash val="solid"/>
                      <a:round/>
                      <a:headEnd type="none" w="med" len="med"/>
                      <a:tailEnd type="none" w="med" len="med"/>
                    </a:lnL>
                    <a:lnR w="12700" cap="flat" cmpd="sng" algn="ctr">
                      <a:solidFill>
                        <a:srgbClr val="700000"/>
                      </a:solidFill>
                      <a:prstDash val="solid"/>
                      <a:round/>
                      <a:headEnd type="none" w="med" len="med"/>
                      <a:tailEnd type="none" w="med" len="med"/>
                    </a:lnR>
                    <a:lnT w="12700" cap="flat" cmpd="sng" algn="ctr">
                      <a:solidFill>
                        <a:srgbClr val="700000"/>
                      </a:solidFill>
                      <a:prstDash val="solid"/>
                      <a:round/>
                      <a:headEnd type="none" w="med" len="med"/>
                      <a:tailEnd type="none" w="med" len="med"/>
                    </a:lnT>
                    <a:lnB w="12700" cap="flat" cmpd="sng" algn="ctr">
                      <a:solidFill>
                        <a:srgbClr val="7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834679"/>
                  </a:ext>
                </a:extLst>
              </a:tr>
              <a:tr h="846396">
                <a:tc>
                  <a:txBody>
                    <a:bodyPr/>
                    <a:lstStyle/>
                    <a:p>
                      <a:pPr marL="18288" marR="0" lvl="0" algn="l">
                        <a:lnSpc>
                          <a:spcPct val="115000"/>
                        </a:lnSpc>
                        <a:spcBef>
                          <a:spcPts val="0"/>
                        </a:spcBef>
                        <a:spcAft>
                          <a:spcPts val="0"/>
                        </a:spcAft>
                      </a:pPr>
                      <a:r>
                        <a:rPr lang="en-US" sz="1400" dirty="0">
                          <a:effectLst/>
                        </a:rPr>
                        <a:t>VSF</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7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0000"/>
                      </a:solidFill>
                      <a:prstDash val="solid"/>
                      <a:round/>
                      <a:headEnd type="none" w="med" len="med"/>
                      <a:tailEnd type="none" w="med" len="med"/>
                    </a:lnT>
                    <a:lnB w="12700" cap="flat" cmpd="sng" algn="ctr">
                      <a:solidFill>
                        <a:srgbClr val="7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 marR="0" algn="l">
                        <a:lnSpc>
                          <a:spcPct val="115000"/>
                        </a:lnSpc>
                        <a:spcBef>
                          <a:spcPts val="0"/>
                        </a:spcBef>
                        <a:spcAft>
                          <a:spcPts val="0"/>
                        </a:spcAft>
                      </a:pPr>
                      <a:r>
                        <a:rPr lang="en-US" sz="1400" dirty="0">
                          <a:effectLst/>
                        </a:rPr>
                        <a:t>Vital Status Master</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0000"/>
                      </a:solidFill>
                      <a:prstDash val="solid"/>
                      <a:round/>
                      <a:headEnd type="none" w="med" len="med"/>
                      <a:tailEnd type="none" w="med" len="med"/>
                    </a:lnT>
                    <a:lnB w="12700" cap="flat" cmpd="sng" algn="ctr">
                      <a:solidFill>
                        <a:srgbClr val="7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 marR="0" algn="l">
                        <a:lnSpc>
                          <a:spcPct val="115000"/>
                        </a:lnSpc>
                        <a:spcBef>
                          <a:spcPts val="0"/>
                        </a:spcBef>
                        <a:spcAft>
                          <a:spcPts val="0"/>
                        </a:spcAft>
                      </a:pPr>
                      <a:r>
                        <a:rPr lang="nb-NO" sz="1400" dirty="0">
                          <a:effectLst/>
                        </a:rPr>
                        <a:t>Vet_flg =1 or vba_vet_flg =1 or ptf_vet_flg =1 or  fee_vet_flg =1 or enr_vet_flg=1 or enc_vet_flg=1 or dss_vet_flg=1</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noFill/>
                      <a:prstDash val="solid"/>
                      <a:round/>
                      <a:headEnd type="none" w="med" len="med"/>
                      <a:tailEnd type="none" w="med" len="med"/>
                    </a:lnL>
                    <a:lnR w="12700" cap="flat" cmpd="sng" algn="ctr">
                      <a:solidFill>
                        <a:srgbClr val="700000"/>
                      </a:solidFill>
                      <a:prstDash val="solid"/>
                      <a:round/>
                      <a:headEnd type="none" w="med" len="med"/>
                      <a:tailEnd type="none" w="med" len="med"/>
                    </a:lnR>
                    <a:lnT w="12700" cap="flat" cmpd="sng" algn="ctr">
                      <a:solidFill>
                        <a:srgbClr val="700000"/>
                      </a:solidFill>
                      <a:prstDash val="solid"/>
                      <a:round/>
                      <a:headEnd type="none" w="med" len="med"/>
                      <a:tailEnd type="none" w="med" len="med"/>
                    </a:lnT>
                    <a:lnB w="12700" cap="flat" cmpd="sng" algn="ctr">
                      <a:solidFill>
                        <a:srgbClr val="7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4849427"/>
                  </a:ext>
                </a:extLst>
              </a:tr>
            </a:tbl>
          </a:graphicData>
        </a:graphic>
      </p:graphicFrame>
      <p:grpSp>
        <p:nvGrpSpPr>
          <p:cNvPr id="3" name="Group 2"/>
          <p:cNvGrpSpPr/>
          <p:nvPr/>
        </p:nvGrpSpPr>
        <p:grpSpPr>
          <a:xfrm>
            <a:off x="36457" y="1143000"/>
            <a:ext cx="9183743" cy="597476"/>
            <a:chOff x="36457" y="1307524"/>
            <a:chExt cx="9183743" cy="597476"/>
          </a:xfrm>
        </p:grpSpPr>
        <p:sp>
          <p:nvSpPr>
            <p:cNvPr id="7" name="Rectangle 6"/>
            <p:cNvSpPr/>
            <p:nvPr/>
          </p:nvSpPr>
          <p:spPr>
            <a:xfrm>
              <a:off x="36457" y="1307524"/>
              <a:ext cx="2590800" cy="584775"/>
            </a:xfrm>
            <a:prstGeom prst="rect">
              <a:avLst/>
            </a:prstGeom>
          </p:spPr>
          <p:txBody>
            <a:bodyPr wrap="square">
              <a:spAutoFit/>
            </a:bodyPr>
            <a:lstStyle/>
            <a:p>
              <a:r>
                <a:rPr lang="en-US" sz="3200" dirty="0">
                  <a:solidFill>
                    <a:schemeClr val="accent1">
                      <a:lumMod val="50000"/>
                    </a:schemeClr>
                  </a:solidFill>
                </a:rPr>
                <a:t>Suicide</a:t>
              </a:r>
              <a:endParaRPr lang="en-US" dirty="0">
                <a:solidFill>
                  <a:srgbClr val="C00000"/>
                </a:solidFill>
              </a:endParaRPr>
            </a:p>
          </p:txBody>
        </p:sp>
        <p:sp>
          <p:nvSpPr>
            <p:cNvPr id="25" name="Rectangle 24"/>
            <p:cNvSpPr/>
            <p:nvPr/>
          </p:nvSpPr>
          <p:spPr>
            <a:xfrm>
              <a:off x="2627257" y="1307524"/>
              <a:ext cx="2371312" cy="584775"/>
            </a:xfrm>
            <a:prstGeom prst="rect">
              <a:avLst/>
            </a:prstGeom>
          </p:spPr>
          <p:txBody>
            <a:bodyPr wrap="square">
              <a:spAutoFit/>
            </a:bodyPr>
            <a:lstStyle/>
            <a:p>
              <a:r>
                <a:rPr lang="en-US" sz="3200" dirty="0">
                  <a:solidFill>
                    <a:schemeClr val="accent1"/>
                  </a:solidFill>
                </a:rPr>
                <a:t>VHA Users</a:t>
              </a:r>
              <a:endParaRPr lang="en-US" sz="2400" dirty="0">
                <a:solidFill>
                  <a:srgbClr val="C00000"/>
                </a:solidFill>
              </a:endParaRPr>
            </a:p>
          </p:txBody>
        </p:sp>
        <p:sp>
          <p:nvSpPr>
            <p:cNvPr id="26" name="Rectangle 25"/>
            <p:cNvSpPr/>
            <p:nvPr/>
          </p:nvSpPr>
          <p:spPr>
            <a:xfrm>
              <a:off x="6096000" y="1320225"/>
              <a:ext cx="3124200" cy="584775"/>
            </a:xfrm>
            <a:prstGeom prst="rect">
              <a:avLst/>
            </a:prstGeom>
          </p:spPr>
          <p:txBody>
            <a:bodyPr wrap="square">
              <a:spAutoFit/>
            </a:bodyPr>
            <a:lstStyle/>
            <a:p>
              <a:r>
                <a:rPr lang="en-US" sz="3200" dirty="0">
                  <a:solidFill>
                    <a:srgbClr val="700000"/>
                  </a:solidFill>
                </a:rPr>
                <a:t>Veteran Status</a:t>
              </a:r>
              <a:endParaRPr lang="en-US" sz="1600" dirty="0">
                <a:solidFill>
                  <a:srgbClr val="700000"/>
                </a:solidFill>
              </a:endParaRPr>
            </a:p>
          </p:txBody>
        </p:sp>
      </p:grpSp>
      <p:sp>
        <p:nvSpPr>
          <p:cNvPr id="4" name="TextBox 3"/>
          <p:cNvSpPr txBox="1"/>
          <p:nvPr/>
        </p:nvSpPr>
        <p:spPr>
          <a:xfrm>
            <a:off x="76200" y="6629400"/>
            <a:ext cx="8265544" cy="215444"/>
          </a:xfrm>
          <a:prstGeom prst="rect">
            <a:avLst/>
          </a:prstGeom>
          <a:noFill/>
        </p:spPr>
        <p:txBody>
          <a:bodyPr wrap="square" rtlCol="0">
            <a:spAutoFit/>
          </a:bodyPr>
          <a:lstStyle/>
          <a:p>
            <a:r>
              <a:rPr lang="en-US" sz="800" dirty="0"/>
              <a:t>1. References Gonsoulin, M. and Cao, L. Are all members of my cohort Veterans? </a:t>
            </a:r>
            <a:r>
              <a:rPr lang="en-US" sz="800" i="1" dirty="0"/>
              <a:t>The Researcher’s Notebook</a:t>
            </a:r>
            <a:r>
              <a:rPr lang="en-US" sz="800" dirty="0"/>
              <a:t>; no. 5. Hines, IL: VA Information Resource Center (VIREC); 2015. </a:t>
            </a:r>
          </a:p>
        </p:txBody>
      </p:sp>
    </p:spTree>
    <p:extLst>
      <p:ext uri="{BB962C8B-B14F-4D97-AF65-F5344CB8AC3E}">
        <p14:creationId xmlns:p14="http://schemas.microsoft.com/office/powerpoint/2010/main" val="124370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6037"/>
            <a:ext cx="10515600" cy="1325563"/>
          </a:xfrm>
        </p:spPr>
        <p:txBody>
          <a:bodyPr anchor="ctr">
            <a:normAutofit/>
          </a:bodyPr>
          <a:lstStyle/>
          <a:p>
            <a:r>
              <a:rPr lang="en-US" dirty="0"/>
              <a:t>Methods:  Analyses</a:t>
            </a:r>
          </a:p>
        </p:txBody>
      </p:sp>
      <p:grpSp>
        <p:nvGrpSpPr>
          <p:cNvPr id="5" name="Group 4"/>
          <p:cNvGrpSpPr/>
          <p:nvPr/>
        </p:nvGrpSpPr>
        <p:grpSpPr>
          <a:xfrm>
            <a:off x="0" y="-6531"/>
            <a:ext cx="1040980" cy="6864531"/>
            <a:chOff x="0" y="-6531"/>
            <a:chExt cx="1040980" cy="6864531"/>
          </a:xfrm>
        </p:grpSpPr>
        <p:sp>
          <p:nvSpPr>
            <p:cNvPr id="3" name="Rectangle 2"/>
            <p:cNvSpPr/>
            <p:nvPr/>
          </p:nvSpPr>
          <p:spPr>
            <a:xfrm>
              <a:off x="0" y="0"/>
              <a:ext cx="76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6531"/>
              <a:ext cx="583780" cy="6858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295400" y="1295400"/>
            <a:ext cx="10515600" cy="3785652"/>
          </a:xfrm>
          <a:prstGeom prst="rect">
            <a:avLst/>
          </a:prstGeom>
          <a:noFill/>
        </p:spPr>
        <p:txBody>
          <a:bodyPr wrap="square" rtlCol="0">
            <a:spAutoFit/>
          </a:bodyPr>
          <a:lstStyle/>
          <a:p>
            <a:r>
              <a:rPr lang="en-US" sz="2000" dirty="0"/>
              <a:t>Among Cohorts of Recent VHA Users, 2001-2014: </a:t>
            </a:r>
          </a:p>
          <a:p>
            <a:endParaRPr lang="en-US" sz="2000" u="sng" dirty="0"/>
          </a:p>
          <a:p>
            <a:pPr marL="342900" indent="-342900">
              <a:buFont typeface="Arial" panose="020B0604020202020204" pitchFamily="34" charset="0"/>
              <a:buChar char="•"/>
            </a:pPr>
            <a:r>
              <a:rPr lang="en-US" sz="2000" dirty="0"/>
              <a:t>Compared Veterans and non-Veterans, overall and by sex and age</a:t>
            </a:r>
          </a:p>
          <a:p>
            <a:pPr marL="342900" indent="-342900">
              <a:buFont typeface="Arial" panose="020B0604020202020204" pitchFamily="34" charset="0"/>
              <a:buChar char="•"/>
            </a:pPr>
            <a:r>
              <a:rPr lang="en-US" sz="2000" dirty="0"/>
              <a:t>Assessed frequency and rates of suicide by Veteran status</a:t>
            </a:r>
          </a:p>
          <a:p>
            <a:pPr marL="800100" lvl="1" indent="-342900">
              <a:buFont typeface="Arial" panose="020B0604020202020204" pitchFamily="34" charset="0"/>
              <a:buChar char="•"/>
            </a:pPr>
            <a:r>
              <a:rPr lang="en-US" sz="2000" dirty="0"/>
              <a:t>Suicide rates per 100,000 person years</a:t>
            </a:r>
          </a:p>
          <a:p>
            <a:pPr marL="1257300" lvl="2" indent="-342900">
              <a:buFont typeface="Arial" panose="020B0604020202020204" pitchFamily="34" charset="0"/>
              <a:buChar char="•"/>
            </a:pPr>
            <a:r>
              <a:rPr lang="en-US" sz="2000" dirty="0"/>
              <a:t>Risk time began at the start of the year for those with use in prior year, otherwise it began at first use in the year</a:t>
            </a:r>
          </a:p>
          <a:p>
            <a:pPr marL="1257300" lvl="2" indent="-342900">
              <a:buFont typeface="Arial" panose="020B0604020202020204" pitchFamily="34" charset="0"/>
              <a:buChar char="•"/>
            </a:pPr>
            <a:r>
              <a:rPr lang="en-US" sz="2000" dirty="0"/>
              <a:t>Risk time ended at the end of the year or death, whichever came first.</a:t>
            </a:r>
          </a:p>
          <a:p>
            <a:pPr marL="800100" lvl="1" indent="-342900">
              <a:buFont typeface="Arial" panose="020B0604020202020204" pitchFamily="34" charset="0"/>
              <a:buChar char="•"/>
            </a:pPr>
            <a:r>
              <a:rPr lang="en-US" sz="2000" dirty="0"/>
              <a:t>Compared Veteran and non-Veteran suicide rates</a:t>
            </a:r>
          </a:p>
          <a:p>
            <a:pPr marL="1257300" lvl="2" indent="-342900">
              <a:buFont typeface="Arial" panose="020B0604020202020204" pitchFamily="34" charset="0"/>
              <a:buChar char="•"/>
            </a:pPr>
            <a:r>
              <a:rPr lang="en-US" sz="2000" dirty="0"/>
              <a:t>Age and Sex adjusted rates were calculated using the direct method of standardization (2001 U.S. population was the standard population)</a:t>
            </a:r>
          </a:p>
          <a:p>
            <a:pPr marL="342900" indent="-342900">
              <a:buFont typeface="Arial" panose="020B0604020202020204" pitchFamily="34" charset="0"/>
              <a:buChar char="•"/>
            </a:pPr>
            <a:r>
              <a:rPr lang="en-US" sz="2000" dirty="0"/>
              <a:t>Compared suicide decedents by Veteran status, overall and by sex and age</a:t>
            </a:r>
          </a:p>
        </p:txBody>
      </p:sp>
    </p:spTree>
    <p:extLst>
      <p:ext uri="{BB962C8B-B14F-4D97-AF65-F5344CB8AC3E}">
        <p14:creationId xmlns:p14="http://schemas.microsoft.com/office/powerpoint/2010/main" val="3520414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TM03457515[[fn=View]]</Template>
  <TotalTime>5506</TotalTime>
  <Words>2764</Words>
  <Application>Microsoft Office PowerPoint</Application>
  <PresentationFormat>Widescreen</PresentationFormat>
  <Paragraphs>641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Suicide Among VHA Users, 2001-2014 Rates Among Veteran and  Non-Veteran Users, by Age and Sex  </vt:lpstr>
      <vt:lpstr>Outline</vt:lpstr>
      <vt:lpstr>PowerPoint Presentation</vt:lpstr>
      <vt:lpstr>Suicide Among VHA Users</vt:lpstr>
      <vt:lpstr>PowerPoint Presentation</vt:lpstr>
      <vt:lpstr>VHA Patients Include Non-Veterans</vt:lpstr>
      <vt:lpstr>Objectives</vt:lpstr>
      <vt:lpstr>Methods:  Data Sources, Definitions</vt:lpstr>
      <vt:lpstr>Methods:  Analyses</vt:lpstr>
      <vt:lpstr>Results</vt:lpstr>
      <vt:lpstr>Characteristics of Non-Veterans VHA Users 2001-2014</vt:lpstr>
      <vt:lpstr>Results</vt:lpstr>
      <vt:lpstr>Results</vt:lpstr>
      <vt:lpstr>Results</vt:lpstr>
      <vt:lpstr>Results</vt:lpstr>
      <vt:lpstr>Results</vt:lpstr>
      <vt:lpstr>Characteristics of Non-Veterans VHA User Suicide Decedents 2001-2014</vt:lpstr>
      <vt:lpstr>Conclusions</vt:lpstr>
      <vt:lpstr>Talya Peltzman Talya.Peltzman@va.gov  Office of Mental Health and Suicide Prevention Department of Veterans Affairs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Among VHA Users, 2001-2014: Rates Among Veteran and Non-Veteran Users, by Age and Sex</dc:title>
  <dc:creator>Peltzman, Talya</dc:creator>
  <cp:lastModifiedBy>Marina Spenner</cp:lastModifiedBy>
  <cp:revision>302</cp:revision>
  <cp:lastPrinted>2017-07-11T13:19:27Z</cp:lastPrinted>
  <dcterms:created xsi:type="dcterms:W3CDTF">2006-08-16T00:00:00Z</dcterms:created>
  <dcterms:modified xsi:type="dcterms:W3CDTF">2017-08-09T19:35:45Z</dcterms:modified>
</cp:coreProperties>
</file>