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7" r:id="rId3"/>
    <p:sldId id="257" r:id="rId4"/>
    <p:sldId id="262" r:id="rId5"/>
    <p:sldId id="263" r:id="rId6"/>
    <p:sldId id="258" r:id="rId7"/>
    <p:sldId id="266" r:id="rId8"/>
    <p:sldId id="268" r:id="rId9"/>
    <p:sldId id="273" r:id="rId10"/>
    <p:sldId id="259" r:id="rId11"/>
    <p:sldId id="276" r:id="rId12"/>
    <p:sldId id="269" r:id="rId13"/>
    <p:sldId id="260" r:id="rId14"/>
    <p:sldId id="270" r:id="rId15"/>
    <p:sldId id="271" r:id="rId16"/>
    <p:sldId id="275" r:id="rId17"/>
    <p:sldId id="272" r:id="rId18"/>
    <p:sldId id="274" r:id="rId19"/>
    <p:sldId id="277" r:id="rId20"/>
    <p:sldId id="278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24E7A6-C225-4818-8761-906D4C4642AB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9750C6-9DE5-4A8F-B184-9C9B18B03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3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B86B8F-E06E-439B-ABE0-744D33EB62CB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C125B7-AF71-43BE-986D-AE86BCE5F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6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4.28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3.986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4.595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125B7-AF71-43BE-986D-AE86BCE5FF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6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125B7-AF71-43BE-986D-AE86BCE5FF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B29E-0F3C-489E-84B1-6F193601D070}" type="datetime1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0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DE47-1603-4ECD-879D-F91FFCD3A261}" type="datetime1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3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6612-C363-4297-84A0-D2406B77579A}" type="datetime1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7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F3F2-1F28-4F26-B76F-C6608B1B21B1}" type="datetime1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6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5CE43-4DD8-4D27-B26E-0901252217D9}" type="datetime1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7985-0212-40F2-B908-D10056016029}" type="datetime1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6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7065-6285-4CB9-8EF4-A1079AF3D0F6}" type="datetime1">
              <a:rPr lang="en-US" smtClean="0"/>
              <a:t>8/9/2017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96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012C-61B1-487D-936C-F6F641957D07}" type="datetime1">
              <a:rPr lang="en-US" smtClean="0"/>
              <a:t>8/9/2017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9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2E02-A8AB-4018-969B-D75AA611DBCE}" type="datetime1">
              <a:rPr lang="en-US" smtClean="0"/>
              <a:t>8/9/2017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6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47D4-1D19-4EEF-A648-2E9944FE0941}" type="datetime1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5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9EF1-1889-408E-9A12-9A2DDE83DDA0}" type="datetime1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8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62D75-CBBB-499C-9DB3-D5DF2033A316}" type="datetime1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9003B-222E-4E8F-AAE2-7D6A8F107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4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Suicide Mortality Following VA Irregular Discharges: 2001-2013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Brian Shiner MD, MPH</a:t>
            </a:r>
          </a:p>
          <a:p>
            <a:r>
              <a:rPr lang="en-US" sz="1600" dirty="0"/>
              <a:t>Natalie Riblet MD, MPH</a:t>
            </a:r>
          </a:p>
          <a:p>
            <a:r>
              <a:rPr lang="en-US" sz="1600" dirty="0"/>
              <a:t>John S. Richardson, MPH</a:t>
            </a:r>
          </a:p>
          <a:p>
            <a:r>
              <a:rPr lang="en-US" sz="1600" dirty="0"/>
              <a:t>Talya R. Peltzman, MPH</a:t>
            </a:r>
          </a:p>
          <a:p>
            <a:r>
              <a:rPr lang="en-US" sz="1600" dirty="0"/>
              <a:t>Bradley V. Watts, MD, MPH</a:t>
            </a:r>
          </a:p>
          <a:p>
            <a:r>
              <a:rPr lang="en-US" sz="1600" dirty="0"/>
              <a:t>John F. McCarthy, PhD, MPH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89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National VA Acute Care Discharges 2001-2013</a:t>
            </a:r>
          </a:p>
          <a:p>
            <a:pPr lvl="1"/>
            <a:r>
              <a:rPr lang="en-US" dirty="0"/>
              <a:t>All Discharges: 4,876,934</a:t>
            </a:r>
          </a:p>
          <a:p>
            <a:pPr lvl="2"/>
            <a:r>
              <a:rPr lang="en-US" dirty="0"/>
              <a:t>Irregular:  2.0% (96,703)</a:t>
            </a:r>
          </a:p>
          <a:p>
            <a:pPr lvl="1"/>
            <a:r>
              <a:rPr lang="en-US" dirty="0"/>
              <a:t>Alive on Day of Discharge </a:t>
            </a:r>
          </a:p>
          <a:p>
            <a:pPr lvl="1"/>
            <a:r>
              <a:rPr lang="en-US" dirty="0"/>
              <a:t>Stratified into Mental Health and Medical</a:t>
            </a:r>
          </a:p>
          <a:p>
            <a:r>
              <a:rPr lang="en-US" dirty="0"/>
              <a:t>National Death Index 2001-2014</a:t>
            </a:r>
          </a:p>
          <a:p>
            <a:pPr lvl="1"/>
            <a:r>
              <a:rPr lang="en-US" dirty="0"/>
              <a:t>VA/DoD Suicide Data Repository</a:t>
            </a:r>
          </a:p>
          <a:p>
            <a:pPr lvl="1"/>
            <a:r>
              <a:rPr lang="en-US" dirty="0"/>
              <a:t>Cause of Death for VA Users who Died within 1 year of Inpatient Discharge</a:t>
            </a:r>
          </a:p>
          <a:p>
            <a:pPr lvl="2"/>
            <a:r>
              <a:rPr lang="en-US" dirty="0"/>
              <a:t>Deaths by suicide: 4,954</a:t>
            </a:r>
          </a:p>
          <a:p>
            <a:pPr lvl="2"/>
            <a:r>
              <a:rPr lang="en-US" dirty="0"/>
              <a:t>Deaths by any cause: 641,593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214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Irregular Discharge: Data Explanation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966391"/>
            <a:ext cx="7715250" cy="571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840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Compared suicide mortality rates per 100,000:</a:t>
            </a:r>
          </a:p>
          <a:p>
            <a:pPr lvl="1"/>
            <a:r>
              <a:rPr lang="en-US" dirty="0"/>
              <a:t>Mental Health versus Medical Discharge</a:t>
            </a:r>
          </a:p>
          <a:p>
            <a:pPr lvl="1"/>
            <a:r>
              <a:rPr lang="en-US" dirty="0"/>
              <a:t>Irregular versus All Other Discharge</a:t>
            </a:r>
          </a:p>
          <a:p>
            <a:pPr lvl="2"/>
            <a:r>
              <a:rPr lang="en-US" dirty="0"/>
              <a:t>Overall</a:t>
            </a:r>
          </a:p>
          <a:p>
            <a:pPr lvl="2"/>
            <a:r>
              <a:rPr lang="en-US" dirty="0"/>
              <a:t>Mental Health Units</a:t>
            </a:r>
          </a:p>
          <a:p>
            <a:pPr lvl="2"/>
            <a:r>
              <a:rPr lang="en-US" dirty="0"/>
              <a:t>Medical Units</a:t>
            </a:r>
          </a:p>
          <a:p>
            <a:r>
              <a:rPr lang="en-US" dirty="0"/>
              <a:t>Performed survival analysis, stratified by irregular versus regular discharge.</a:t>
            </a:r>
          </a:p>
          <a:p>
            <a:r>
              <a:rPr lang="en-US" dirty="0"/>
              <a:t>Adjusted for: Sex, Age, Facility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63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/>
              <a:t>One Year Suicide Mortality:</a:t>
            </a:r>
            <a:br>
              <a:rPr lang="en-US" dirty="0"/>
            </a:br>
            <a:r>
              <a:rPr lang="en-US" dirty="0"/>
              <a:t>Mental Health v. Medical Discharge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387476"/>
              </p:ext>
            </p:extLst>
          </p:nvPr>
        </p:nvGraphicFramePr>
        <p:xfrm>
          <a:off x="609600" y="2057400"/>
          <a:ext cx="8012101" cy="31242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5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1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Ward Type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Discharge Type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Suicide Mortality Rate (per 100,000)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Raw 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Hazard Ratio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(95% CI)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Adjusted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Hazard Ratio 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95% CI)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24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Mental Health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4.22 </a:t>
                      </a:r>
                    </a:p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(3.98,</a:t>
                      </a: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4.47)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4.28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3.99,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4.60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590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Medical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24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Mental Health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Irregular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1.59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(1.23,</a:t>
                      </a: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1.78 </a:t>
                      </a:r>
                    </a:p>
                    <a:p>
                      <a:pPr algn="ctr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(1.28, 2.48)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01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Medical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165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/>
              <a:t>One Year Suicide Mortality:</a:t>
            </a:r>
            <a:br>
              <a:rPr lang="en-US" dirty="0"/>
            </a:br>
            <a:r>
              <a:rPr lang="en-US" dirty="0"/>
              <a:t>Regular v. Irregular Discharge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897652"/>
              </p:ext>
            </p:extLst>
          </p:nvPr>
        </p:nvGraphicFramePr>
        <p:xfrm>
          <a:off x="533400" y="1981200"/>
          <a:ext cx="77724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Ward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Discharge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Suicide Mortality Rate</a:t>
                      </a:r>
                    </a:p>
                    <a:p>
                      <a:pPr algn="ctr"/>
                      <a:r>
                        <a:rPr lang="en-US" dirty="0"/>
                        <a:t>(per 100,000)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Raw</a:t>
                      </a:r>
                    </a:p>
                    <a:p>
                      <a:pPr algn="ctr"/>
                      <a:r>
                        <a:rPr lang="en-US" dirty="0"/>
                        <a:t>Hazard Ratio (95% CI)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Adjusted</a:t>
                      </a:r>
                    </a:p>
                    <a:p>
                      <a:pPr algn="ctr"/>
                      <a:r>
                        <a:rPr lang="en-US" dirty="0"/>
                        <a:t>Hazard</a:t>
                      </a:r>
                      <a:r>
                        <a:rPr lang="en-US" baseline="0" dirty="0"/>
                        <a:t> Ratio</a:t>
                      </a:r>
                    </a:p>
                    <a:p>
                      <a:pPr algn="ctr"/>
                      <a:r>
                        <a:rPr lang="en-US" baseline="0" dirty="0"/>
                        <a:t>(95% CI)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Irregular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260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2.37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2.08,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2.71)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2.00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(1.75, 2.28)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All 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Mental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Irregular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340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0.92,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1.35)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1.15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(0.95, 1.40)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All 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Irregular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3.06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(2.56, 3.65)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2.93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(2.45, 3.52)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All 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383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Time to Death by Suicide Following Irregular Discharge, by Unit Type</a:t>
            </a:r>
            <a:br>
              <a:rPr lang="en-US" dirty="0"/>
            </a:br>
            <a:r>
              <a:rPr lang="en-US" sz="2000" dirty="0"/>
              <a:t>Distribution as a percentage of all suicide deaths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305567"/>
              </p:ext>
            </p:extLst>
          </p:nvPr>
        </p:nvGraphicFramePr>
        <p:xfrm>
          <a:off x="1714500" y="2438400"/>
          <a:ext cx="5715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 from </a:t>
                      </a:r>
                    </a:p>
                    <a:p>
                      <a:r>
                        <a:rPr lang="en-US" dirty="0"/>
                        <a:t>Irregular Discharge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Mental Health Discharge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Medical Discharge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4%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2%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7%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7% (9)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11% (12)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10% (13)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19% (20)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16% (20)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27% (29)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24% (31)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44% (48)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39% (50)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72% (77)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67% (87)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100%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(108)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100%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(129)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504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Time to Death by Suicide Following Irregular Discharge, by Unit Type</a:t>
            </a:r>
            <a:br>
              <a:rPr lang="en-US" dirty="0"/>
            </a:br>
            <a:r>
              <a:rPr lang="en-US" sz="2000" dirty="0"/>
              <a:t>Distribution as a ratio of suicide deaths per 10,000 hospitalizations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96441"/>
              </p:ext>
            </p:extLst>
          </p:nvPr>
        </p:nvGraphicFramePr>
        <p:xfrm>
          <a:off x="1714500" y="2438400"/>
          <a:ext cx="57150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 from </a:t>
                      </a:r>
                    </a:p>
                    <a:p>
                      <a:r>
                        <a:rPr lang="en-US" dirty="0"/>
                        <a:t>Irregular Discharge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Mental Health Discharge</a:t>
                      </a:r>
                    </a:p>
                    <a:p>
                      <a:pPr algn="ctr"/>
                      <a:r>
                        <a:rPr lang="en-US" dirty="0"/>
                        <a:t>(n=31,648)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Medical Discharge</a:t>
                      </a:r>
                    </a:p>
                    <a:p>
                      <a:pPr algn="ctr"/>
                      <a:r>
                        <a:rPr lang="en-US" dirty="0"/>
                        <a:t>(n=65,055)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882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Irregular Discharge is a Risk factor for Death by Suicide &amp; this may be more concerning for non-mental health discharges.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Irregular Discharge remains a risk factor after adjusting for patient characteristics.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Death by suicide following irregular discharge is concentrated proximal to discharge.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33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People who are discharged from the hospital irregularly  have an elevated risk of suicide.</a:t>
            </a:r>
          </a:p>
          <a:p>
            <a:r>
              <a:rPr lang="en-US" dirty="0"/>
              <a:t>There is an opportunity to target this population for enhanced care:</a:t>
            </a:r>
          </a:p>
          <a:p>
            <a:pPr lvl="1"/>
            <a:r>
              <a:rPr lang="en-US" dirty="0"/>
              <a:t>Identifying unmet needs in the hospital.</a:t>
            </a:r>
          </a:p>
          <a:p>
            <a:pPr lvl="1"/>
            <a:r>
              <a:rPr lang="en-US" dirty="0"/>
              <a:t>Quickly putting discharge plans into place at the time of irregular discharge.</a:t>
            </a:r>
          </a:p>
          <a:p>
            <a:pPr lvl="1"/>
            <a:r>
              <a:rPr lang="en-US" dirty="0"/>
              <a:t>Continuing to work closely with patients to meet their needs following irregular discharge.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29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Risk of misclassification in the case of death by suicide on the day of discharge may have resulted in bias towards the null.</a:t>
            </a:r>
          </a:p>
          <a:p>
            <a:pPr lvl="1"/>
            <a:r>
              <a:rPr lang="en-US" dirty="0"/>
              <a:t>RCA data indicated some deaths by suicide occurred on the day of discharge</a:t>
            </a:r>
          </a:p>
          <a:p>
            <a:pPr lvl="1"/>
            <a:r>
              <a:rPr lang="en-US" dirty="0"/>
              <a:t>We excluded patients who were dead on the day of discharge in this analysis.</a:t>
            </a:r>
          </a:p>
          <a:p>
            <a:r>
              <a:rPr lang="en-US" dirty="0"/>
              <a:t>We will use discharge type to avoid this blanket exclusion:</a:t>
            </a:r>
          </a:p>
          <a:p>
            <a:pPr lvl="1"/>
            <a:r>
              <a:rPr lang="en-US" dirty="0"/>
              <a:t>Discharge Type 6: Death with Autopsy</a:t>
            </a:r>
          </a:p>
          <a:p>
            <a:pPr lvl="1"/>
            <a:r>
              <a:rPr lang="en-US" dirty="0"/>
              <a:t>Discharge Type 7: Death without Autopsy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6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259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BACKGROUND: </a:t>
            </a:r>
            <a:br>
              <a:rPr lang="en-US" dirty="0"/>
            </a:br>
            <a:r>
              <a:rPr lang="en-US" dirty="0"/>
              <a:t>IRREGULAR DISCHARGE AS A</a:t>
            </a:r>
            <a:br>
              <a:rPr lang="en-US" dirty="0"/>
            </a:br>
            <a:r>
              <a:rPr lang="en-US" dirty="0"/>
              <a:t>POTENTIAL RISK FACTOR FOR </a:t>
            </a:r>
            <a:br>
              <a:rPr lang="en-US" dirty="0"/>
            </a:br>
            <a:r>
              <a:rPr lang="en-US" dirty="0"/>
              <a:t>DEATH BY SUICIDE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30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SMITREC, VA </a:t>
            </a:r>
            <a:r>
              <a:rPr lang="en-US" dirty="0"/>
              <a:t>Office of Mental Health and </a:t>
            </a:r>
            <a:r>
              <a:rPr lang="en-US"/>
              <a:t>Suicide Prevention</a:t>
            </a:r>
            <a:endParaRPr lang="en-US" dirty="0"/>
          </a:p>
          <a:p>
            <a:r>
              <a:rPr lang="en-US" dirty="0"/>
              <a:t>VA National Center for Patient Safety: Patient Safety Center of Inquiry Program</a:t>
            </a:r>
          </a:p>
          <a:p>
            <a:r>
              <a:rPr lang="en-US" dirty="0"/>
              <a:t>Dr. Shiner is supported by a VA HSR&amp;D Career Development Award (CDA11-263)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38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Root Cause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RCA: method of investigating systematic vulnerabilities that led to adverse events</a:t>
            </a:r>
          </a:p>
          <a:p>
            <a:r>
              <a:rPr lang="en-US" dirty="0"/>
              <a:t>Team convenes shortly after an adverse event</a:t>
            </a:r>
          </a:p>
          <a:p>
            <a:pPr lvl="1"/>
            <a:r>
              <a:rPr lang="en-US" dirty="0"/>
              <a:t>Review Artifacts</a:t>
            </a:r>
          </a:p>
          <a:p>
            <a:pPr lvl="1"/>
            <a:r>
              <a:rPr lang="en-US" dirty="0"/>
              <a:t>Conduct Interviews</a:t>
            </a:r>
          </a:p>
          <a:p>
            <a:pPr lvl="1"/>
            <a:r>
              <a:rPr lang="en-US" dirty="0"/>
              <a:t>Determine Root Causes</a:t>
            </a:r>
          </a:p>
          <a:p>
            <a:pPr lvl="1"/>
            <a:r>
              <a:rPr lang="en-US" dirty="0"/>
              <a:t>Recommendations to Hospital Leadership</a:t>
            </a:r>
          </a:p>
          <a:p>
            <a:r>
              <a:rPr lang="en-US" dirty="0"/>
              <a:t>Reports stored in searchable VA National Center for Patient Safety database.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5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RCA Reviews and Suicide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Inpatient Suicide</a:t>
            </a:r>
          </a:p>
          <a:p>
            <a:pPr lvl="1"/>
            <a:r>
              <a:rPr lang="en-US" dirty="0"/>
              <a:t>Considered a sentinel event (“never event”)</a:t>
            </a:r>
          </a:p>
          <a:p>
            <a:pPr lvl="1"/>
            <a:r>
              <a:rPr lang="en-US" dirty="0"/>
              <a:t>RCA is always required by Joint Commission</a:t>
            </a:r>
          </a:p>
          <a:p>
            <a:pPr lvl="1"/>
            <a:r>
              <a:rPr lang="en-US" dirty="0"/>
              <a:t>Systematic reduction of hazards identified in VA RCA reports led to sustained reduction in inpatient suicide </a:t>
            </a:r>
            <a:r>
              <a:rPr lang="en-US" sz="2600" dirty="0"/>
              <a:t>(Watts et al., 2012 &amp; 2017)</a:t>
            </a:r>
          </a:p>
          <a:p>
            <a:r>
              <a:rPr lang="en-US" dirty="0"/>
              <a:t>Post-Discharge Suicide</a:t>
            </a:r>
          </a:p>
          <a:p>
            <a:pPr lvl="1"/>
            <a:r>
              <a:rPr lang="en-US" dirty="0"/>
              <a:t>Joint Commission requires RCA if within 3 days</a:t>
            </a:r>
          </a:p>
          <a:p>
            <a:pPr lvl="1"/>
            <a:r>
              <a:rPr lang="en-US" dirty="0"/>
              <a:t>VA has an additional requirement within 7 days of mental health discharge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943599"/>
            <a:ext cx="6194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Watts et al. (2012) </a:t>
            </a:r>
            <a:r>
              <a:rPr lang="en-US" i="1" dirty="0"/>
              <a:t>Archives of General Psychiatry</a:t>
            </a:r>
            <a:r>
              <a:rPr lang="en-US" dirty="0"/>
              <a:t>, 69(6):588-92.</a:t>
            </a:r>
          </a:p>
          <a:p>
            <a:r>
              <a:rPr lang="en-US" dirty="0"/>
              <a:t>Watts et al. (2017) </a:t>
            </a:r>
            <a:r>
              <a:rPr lang="en-US" i="1" dirty="0"/>
              <a:t>Psychiatric Services</a:t>
            </a:r>
            <a:r>
              <a:rPr lang="en-US" dirty="0"/>
              <a:t>, 68(4):405-07.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9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RCA Reviews: Post-Discharge Suicide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3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Common Root Causes: Medical Units</a:t>
            </a:r>
          </a:p>
          <a:p>
            <a:pPr lvl="1"/>
            <a:r>
              <a:rPr lang="en-US" dirty="0"/>
              <a:t>Assessment of Suicide Risk</a:t>
            </a:r>
          </a:p>
          <a:p>
            <a:pPr lvl="1"/>
            <a:r>
              <a:rPr lang="en-US" dirty="0"/>
              <a:t>Management of Known Suicide Risk</a:t>
            </a:r>
          </a:p>
          <a:p>
            <a:r>
              <a:rPr lang="en-US" dirty="0"/>
              <a:t>Common Root Causes: Mental Health Units</a:t>
            </a:r>
          </a:p>
          <a:p>
            <a:pPr lvl="1"/>
            <a:r>
              <a:rPr lang="en-US" dirty="0"/>
              <a:t>Suicide Risk Communication</a:t>
            </a:r>
          </a:p>
          <a:p>
            <a:pPr lvl="1"/>
            <a:r>
              <a:rPr lang="en-US" dirty="0"/>
              <a:t>Challenges Following Established Care Processes</a:t>
            </a:r>
          </a:p>
          <a:p>
            <a:r>
              <a:rPr lang="en-US" dirty="0"/>
              <a:t>Unexpected Finding: Irregular Discharges</a:t>
            </a:r>
          </a:p>
          <a:p>
            <a:pPr lvl="1"/>
            <a:r>
              <a:rPr lang="en-US" dirty="0"/>
              <a:t>16% of medical cases </a:t>
            </a:r>
            <a:r>
              <a:rPr lang="en-US" sz="2200" dirty="0"/>
              <a:t>(Riblet et al., 2017a)</a:t>
            </a:r>
          </a:p>
          <a:p>
            <a:pPr lvl="1"/>
            <a:r>
              <a:rPr lang="en-US" dirty="0"/>
              <a:t>43% of mental health cases</a:t>
            </a:r>
            <a:r>
              <a:rPr lang="en-US" sz="2200" dirty="0"/>
              <a:t> (Riblet et al., 2017b)</a:t>
            </a:r>
            <a:endParaRPr lang="en-US" dirty="0"/>
          </a:p>
          <a:p>
            <a:pPr lvl="1"/>
            <a:r>
              <a:rPr lang="en-US" dirty="0"/>
              <a:t>Generally Discharge Against Medical Advice (AMA)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5943599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Riblet et al. (2017a) </a:t>
            </a:r>
            <a:r>
              <a:rPr lang="en-US" i="1" dirty="0"/>
              <a:t>General Hospital Psychiatry</a:t>
            </a:r>
            <a:r>
              <a:rPr lang="en-US" dirty="0"/>
              <a:t>, 46:68-73.</a:t>
            </a:r>
          </a:p>
          <a:p>
            <a:r>
              <a:rPr lang="en-US" dirty="0"/>
              <a:t>Riblet et al. (2017b) </a:t>
            </a:r>
            <a:r>
              <a:rPr lang="en-US" i="1" dirty="0"/>
              <a:t>Journal of Nervous and Mental Disease</a:t>
            </a:r>
            <a:r>
              <a:rPr lang="en-US" dirty="0"/>
              <a:t>, 205(6):436-42.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46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Literature on AMA Discharge &amp; Suicide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err="1"/>
              <a:t>Taipai</a:t>
            </a:r>
            <a:r>
              <a:rPr lang="en-US" dirty="0"/>
              <a:t> Psychiatric Center, Thailand</a:t>
            </a:r>
          </a:p>
          <a:p>
            <a:pPr lvl="1"/>
            <a:r>
              <a:rPr lang="en-US" dirty="0"/>
              <a:t>11,040 Patients 1998-2005 </a:t>
            </a:r>
            <a:r>
              <a:rPr lang="en-US" sz="2000" dirty="0"/>
              <a:t>(</a:t>
            </a:r>
            <a:r>
              <a:rPr lang="en-US" sz="2000" dirty="0" err="1"/>
              <a:t>Kuo</a:t>
            </a:r>
            <a:r>
              <a:rPr lang="en-US" sz="2000" dirty="0"/>
              <a:t> et al., 2010)</a:t>
            </a:r>
            <a:endParaRPr lang="en-US" dirty="0"/>
          </a:p>
          <a:p>
            <a:pPr lvl="1"/>
            <a:r>
              <a:rPr lang="en-US" dirty="0"/>
              <a:t>Risk of Suicide 50% Higher after AMA Discharge</a:t>
            </a:r>
          </a:p>
          <a:p>
            <a:pPr lvl="1"/>
            <a:r>
              <a:rPr lang="en-US" dirty="0"/>
              <a:t>Risk Persisted after Controlling for Risk Factors</a:t>
            </a:r>
          </a:p>
          <a:p>
            <a:r>
              <a:rPr lang="en-US" dirty="0" err="1"/>
              <a:t>Geha</a:t>
            </a:r>
            <a:r>
              <a:rPr lang="en-US" dirty="0"/>
              <a:t> Mental Health Center, Israel</a:t>
            </a:r>
          </a:p>
          <a:p>
            <a:pPr lvl="1"/>
            <a:r>
              <a:rPr lang="en-US" dirty="0"/>
              <a:t>8,052 Patients 1984-2005 </a:t>
            </a:r>
            <a:r>
              <a:rPr lang="en-US" sz="2000" dirty="0"/>
              <a:t>(</a:t>
            </a:r>
            <a:r>
              <a:rPr lang="en-US" sz="2000" dirty="0" err="1"/>
              <a:t>Valevski</a:t>
            </a:r>
            <a:r>
              <a:rPr lang="en-US" sz="2000" dirty="0"/>
              <a:t> et al., 2012)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Risk of Suicide was Doubled for AMA Discharge</a:t>
            </a:r>
          </a:p>
          <a:p>
            <a:pPr lvl="1"/>
            <a:r>
              <a:rPr lang="en-US" dirty="0"/>
              <a:t>Post-AMA Suicides Occurred Closer to Discharge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943599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Kuo</a:t>
            </a:r>
            <a:r>
              <a:rPr lang="en-US" dirty="0"/>
              <a:t> et al. (2010) </a:t>
            </a:r>
            <a:r>
              <a:rPr lang="en-US" i="1" dirty="0"/>
              <a:t>Journal of Clinical Psychiatry</a:t>
            </a:r>
            <a:r>
              <a:rPr lang="en-US" dirty="0"/>
              <a:t>, 71(6):808-09.</a:t>
            </a:r>
          </a:p>
          <a:p>
            <a:r>
              <a:rPr lang="en-US" dirty="0" err="1"/>
              <a:t>Valevski</a:t>
            </a:r>
            <a:r>
              <a:rPr lang="en-US" dirty="0"/>
              <a:t> et al. (2012) </a:t>
            </a:r>
            <a:r>
              <a:rPr lang="en-US" i="1" dirty="0"/>
              <a:t>European Psychiatry</a:t>
            </a:r>
            <a:r>
              <a:rPr lang="en-US" dirty="0"/>
              <a:t>, 27(7):496-99.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05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on AMA Discharge in 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National Medical Admissions 2004-2008</a:t>
            </a:r>
          </a:p>
          <a:p>
            <a:pPr lvl="1"/>
            <a:r>
              <a:rPr lang="en-US" dirty="0"/>
              <a:t>1,930,947 Admissions</a:t>
            </a:r>
          </a:p>
          <a:p>
            <a:pPr lvl="1"/>
            <a:r>
              <a:rPr lang="en-US" dirty="0"/>
              <a:t>32,819 Patients (1.7%) Discharged AMA</a:t>
            </a:r>
          </a:p>
          <a:p>
            <a:pPr lvl="1"/>
            <a:r>
              <a:rPr lang="en-US" dirty="0"/>
              <a:t>Accounting for Demographics and Comorbidity</a:t>
            </a:r>
          </a:p>
          <a:p>
            <a:r>
              <a:rPr lang="en-US" dirty="0"/>
              <a:t>Negative Outcomes for AMA Discharge</a:t>
            </a:r>
          </a:p>
          <a:p>
            <a:pPr lvl="1"/>
            <a:r>
              <a:rPr lang="en-US" dirty="0"/>
              <a:t>32% Increase in 30-day Readmissions</a:t>
            </a:r>
          </a:p>
          <a:p>
            <a:pPr lvl="1"/>
            <a:r>
              <a:rPr lang="en-US" dirty="0"/>
              <a:t>10% Increase in 30-day All Cause Mortality</a:t>
            </a:r>
          </a:p>
          <a:p>
            <a:r>
              <a:rPr lang="en-US" dirty="0"/>
              <a:t>Potential Explanations</a:t>
            </a:r>
          </a:p>
          <a:p>
            <a:pPr lvl="1"/>
            <a:r>
              <a:rPr lang="en-US" dirty="0"/>
              <a:t>Patients’ conditions not fully treated</a:t>
            </a:r>
          </a:p>
          <a:p>
            <a:pPr lvl="1"/>
            <a:r>
              <a:rPr lang="en-US" dirty="0"/>
              <a:t>Poor communication with patients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62484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Glasgow et al. (2010) </a:t>
            </a:r>
            <a:r>
              <a:rPr lang="en-US" i="1" dirty="0"/>
              <a:t>Journal of General Internal Medicine</a:t>
            </a:r>
            <a:r>
              <a:rPr lang="en-US" dirty="0"/>
              <a:t>, 25(9):926-29.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2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06030"/>
            <a:ext cx="8229600" cy="24459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OUR STUDY: </a:t>
            </a:r>
            <a:br>
              <a:rPr lang="en-US" dirty="0"/>
            </a:br>
            <a:r>
              <a:rPr lang="en-US" dirty="0"/>
              <a:t>CONFIRMING IRREGULAR DISCHARGE AS A RISK FACTOR FOR </a:t>
            </a:r>
            <a:br>
              <a:rPr lang="en-US" dirty="0"/>
            </a:br>
            <a:r>
              <a:rPr lang="en-US" dirty="0"/>
              <a:t>DEATH BY SUICIDE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10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Is irregular discharge really a risk factor for suicide?</a:t>
            </a:r>
          </a:p>
          <a:p>
            <a:pPr lvl="1"/>
            <a:r>
              <a:rPr lang="en-US" dirty="0"/>
              <a:t>RCA process may miss cases after 3-7 days</a:t>
            </a:r>
          </a:p>
          <a:p>
            <a:pPr lvl="1"/>
            <a:r>
              <a:rPr lang="en-US" dirty="0"/>
              <a:t>RCA reports include few patient characteristics</a:t>
            </a:r>
          </a:p>
          <a:p>
            <a:pPr lvl="1"/>
            <a:r>
              <a:rPr lang="en-US" dirty="0"/>
              <a:t>Non-VA studies are single site</a:t>
            </a:r>
          </a:p>
          <a:p>
            <a:r>
              <a:rPr lang="en-US" dirty="0"/>
              <a:t>Do deaths by suicide following irregular discharge happen quickly?</a:t>
            </a:r>
          </a:p>
          <a:p>
            <a:pPr lvl="1"/>
            <a:r>
              <a:rPr lang="en-US" dirty="0"/>
              <a:t>If deaths happen quickly, we may need to intervene quickly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003B-222E-4E8F-AAE2-7D6A8F107B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98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1223</Words>
  <Application>Microsoft Office PowerPoint</Application>
  <PresentationFormat>On-screen Show (4:3)</PresentationFormat>
  <Paragraphs>261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Suicide Mortality Following VA Irregular Discharges: 2001-2013</vt:lpstr>
      <vt:lpstr>BACKGROUND:  IRREGULAR DISCHARGE AS A POTENTIAL RISK FACTOR FOR  DEATH BY SUICIDE</vt:lpstr>
      <vt:lpstr>Lessons from Root Cause Analysis</vt:lpstr>
      <vt:lpstr>RCA Reviews and Suicide Prevention</vt:lpstr>
      <vt:lpstr>RCA Reviews: Post-Discharge Suicide</vt:lpstr>
      <vt:lpstr>Literature on AMA Discharge &amp; Suicide</vt:lpstr>
      <vt:lpstr>Literature on AMA Discharge in VA</vt:lpstr>
      <vt:lpstr>OUR STUDY:  CONFIRMING IRREGULAR DISCHARGE AS A RISK FACTOR FOR  DEATH BY SUICIDE</vt:lpstr>
      <vt:lpstr>Research Questions</vt:lpstr>
      <vt:lpstr>Data Sources</vt:lpstr>
      <vt:lpstr>Irregular Discharge: Data Explanation</vt:lpstr>
      <vt:lpstr>Method</vt:lpstr>
      <vt:lpstr>One Year Suicide Mortality: Mental Health v. Medical Discharge</vt:lpstr>
      <vt:lpstr>One Year Suicide Mortality: Regular v. Irregular Discharge</vt:lpstr>
      <vt:lpstr>Time to Death by Suicide Following Irregular Discharge, by Unit Type Distribution as a percentage of all suicide deaths</vt:lpstr>
      <vt:lpstr>Time to Death by Suicide Following Irregular Discharge, by Unit Type Distribution as a ratio of suicide deaths per 10,000 hospitalizations</vt:lpstr>
      <vt:lpstr>CONCLUSIONS</vt:lpstr>
      <vt:lpstr>IMPLICATIONS</vt:lpstr>
      <vt:lpstr>Limitations</vt:lpstr>
      <vt:lpstr>Acknowledgements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Mortality Following VA Irregular Discharges: 2001-2013</dc:title>
  <dc:creator>Shiner, Brian</dc:creator>
  <cp:lastModifiedBy>Marina Spenner</cp:lastModifiedBy>
  <cp:revision>73</cp:revision>
  <cp:lastPrinted>2017-06-23T16:46:14Z</cp:lastPrinted>
  <dcterms:created xsi:type="dcterms:W3CDTF">2017-06-21T12:32:17Z</dcterms:created>
  <dcterms:modified xsi:type="dcterms:W3CDTF">2017-08-09T19:36:53Z</dcterms:modified>
</cp:coreProperties>
</file>