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626" r:id="rId5"/>
  </p:sldMasterIdLst>
  <p:notesMasterIdLst>
    <p:notesMasterId r:id="rId19"/>
  </p:notesMasterIdLst>
  <p:handoutMasterIdLst>
    <p:handoutMasterId r:id="rId20"/>
  </p:handoutMasterIdLst>
  <p:sldIdLst>
    <p:sldId id="342" r:id="rId6"/>
    <p:sldId id="341" r:id="rId7"/>
    <p:sldId id="343" r:id="rId8"/>
    <p:sldId id="350" r:id="rId9"/>
    <p:sldId id="345" r:id="rId10"/>
    <p:sldId id="346" r:id="rId11"/>
    <p:sldId id="351" r:id="rId12"/>
    <p:sldId id="352" r:id="rId13"/>
    <p:sldId id="353" r:id="rId14"/>
    <p:sldId id="354" r:id="rId15"/>
    <p:sldId id="355" r:id="rId16"/>
    <p:sldId id="349" r:id="rId17"/>
    <p:sldId id="356" r:id="rId1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FFCCCC"/>
    <a:srgbClr val="CCCCFF"/>
    <a:srgbClr val="CCECFF"/>
    <a:srgbClr val="FFFFCC"/>
    <a:srgbClr val="2C69B2"/>
    <a:srgbClr val="A20000"/>
    <a:srgbClr val="995F2D"/>
    <a:srgbClr val="978C3B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6" autoAdjust="0"/>
    <p:restoredTop sz="97665" autoAdjust="0"/>
  </p:normalViewPr>
  <p:slideViewPr>
    <p:cSldViewPr>
      <p:cViewPr>
        <p:scale>
          <a:sx n="100" d="100"/>
          <a:sy n="100" d="100"/>
        </p:scale>
        <p:origin x="-942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6" d="100"/>
          <a:sy n="86" d="100"/>
        </p:scale>
        <p:origin x="-2364" y="7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8" y="0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045F53-59DD-47EA-8970-7F48DEDE89EB}" type="datetimeFigureOut">
              <a:rPr lang="en-US"/>
              <a:pPr>
                <a:defRPr/>
              </a:pPr>
              <a:t>6/27/2017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8" y="8829675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636EA9-7DB1-442E-B994-87C4C321F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0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8" y="0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5E5DC5-C6BE-4436-A832-79C87746CCD4}" type="datetimeFigureOut">
              <a:rPr lang="en-US"/>
              <a:pPr>
                <a:defRPr/>
              </a:pPr>
              <a:t>6/27/2017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5" tIns="46623" rIns="93245" bIns="466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9"/>
            <a:ext cx="5607050" cy="4183063"/>
          </a:xfrm>
          <a:prstGeom prst="rect">
            <a:avLst/>
          </a:prstGeom>
        </p:spPr>
        <p:txBody>
          <a:bodyPr vert="horz" lIns="93245" tIns="46623" rIns="93245" bIns="466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8" y="8829675"/>
            <a:ext cx="3036888" cy="465138"/>
          </a:xfrm>
          <a:prstGeom prst="rect">
            <a:avLst/>
          </a:prstGeom>
        </p:spPr>
        <p:txBody>
          <a:bodyPr vert="horz" lIns="93245" tIns="46623" rIns="93245" bIns="466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59F2B1-657A-4D43-AC1C-884C792B4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9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49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5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8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10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8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2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2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30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45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3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9F2B1-657A-4D43-AC1C-884C792B49D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102519"/>
          </a:xfrm>
        </p:spPr>
        <p:txBody>
          <a:bodyPr>
            <a:norm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57550"/>
            <a:ext cx="1981200" cy="1771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3200400" y="4848226"/>
            <a:ext cx="5943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ea typeface="Copperplate-Gothic-Light" pitchFamily="2" charset="0"/>
                <a:cs typeface="Arial"/>
              </a:rPr>
              <a:t>DEFENSE SUICIDE PREVENTION OFFICE</a:t>
            </a:r>
            <a:endParaRPr lang="en-US" sz="1400" b="1" dirty="0">
              <a:solidFill>
                <a:schemeClr val="bg1"/>
              </a:solidFill>
              <a:latin typeface="Arial"/>
              <a:ea typeface="Copperplate-Gothic-Light" pitchFamily="2" charset="0"/>
              <a:cs typeface="Arial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24200" y="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CLASSIFICATION (U)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2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90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9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00050"/>
            <a:ext cx="7162800" cy="628650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4972050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1"/>
            <a:ext cx="1381759" cy="12953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200400" y="71438"/>
            <a:ext cx="5943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ea typeface="Copperplate-Gothic-Light" pitchFamily="2" charset="0"/>
                <a:cs typeface="Arial"/>
              </a:rPr>
              <a:t>DEFENSE SUICIDE PREVENTION OFFICE</a:t>
            </a:r>
            <a:endParaRPr lang="en-US" sz="1400" b="1" dirty="0">
              <a:solidFill>
                <a:schemeClr val="bg1"/>
              </a:solidFill>
              <a:latin typeface="Arial"/>
              <a:ea typeface="Copperplate-Gothic-Light" pitchFamily="2" charset="0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0162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998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00162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998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90600" y="400050"/>
            <a:ext cx="7162800" cy="628650"/>
          </a:xfrm>
        </p:spPr>
        <p:txBody>
          <a:bodyPr>
            <a:normAutofit/>
          </a:bodyPr>
          <a:lstStyle>
            <a:lvl1pPr algn="ctr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4972050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7152"/>
            <a:ext cx="1408850" cy="1295398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-50802" y="49268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rgbClr val="FF000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/>
              <a:t>CLASSIFICATION (U)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200400" y="1"/>
            <a:ext cx="5943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/>
                <a:ea typeface="Copperplate-Gothic-Light" pitchFamily="2" charset="0"/>
                <a:cs typeface="Arial"/>
              </a:rPr>
              <a:t>DEFENSE SUICIDE PREVENTION OFFICE</a:t>
            </a:r>
            <a:endParaRPr lang="en-US" sz="1400" b="1" dirty="0">
              <a:solidFill>
                <a:schemeClr val="bg1"/>
              </a:solidFill>
              <a:latin typeface="Arial"/>
              <a:ea typeface="Copperplate-Gothic-Light" pitchFamily="2" charset="0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Pre-decisional – Not for Release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69657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A34B857D-C45F-4EC9-8BE6-E799A82F8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Pre-decisional – Not for Release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69657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6666B785-8D98-47BF-AC17-21292448F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Pre-decisional – Not for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69657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E058F596-3BF9-481E-8F93-8B4E5FCC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Pre-decisional – Not for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4869657"/>
            <a:ext cx="53340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2866A3C2-01FD-480D-937A-1689A91DD2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205979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1" r:id="rId3"/>
    <p:sldLayoutId id="2147484622" r:id="rId4"/>
    <p:sldLayoutId id="2147484623" r:id="rId5"/>
    <p:sldLayoutId id="2147484624" r:id="rId6"/>
    <p:sldLayoutId id="2147484625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4E89-7EEA-4F92-A1C1-0098803ADCA7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CEC1-C477-4376-BAE1-7DDD1C12B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therepeersupport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lebtvwyC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f-wixE7yxm4" TargetMode="External"/><Relationship Id="rId4" Type="http://schemas.openxmlformats.org/officeDocument/2006/relationships/hyperlink" Target="https://www.youtube.com/watch?v=aU6HTz6ri0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betherepeersupport.org/" TargetMode="External"/><Relationship Id="rId7" Type="http://schemas.openxmlformats.org/officeDocument/2006/relationships/hyperlink" Target="https://www.youtube.com/watch?v=5eBXJnGZKx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154305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Upstream Suicide Prevention Through Shared Experience Model of Peer-to-Peer Support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000" b="0" dirty="0" smtClean="0"/>
              <a:t>24/7/365 Assistance Line and </a:t>
            </a:r>
            <a:br>
              <a:rPr lang="en-US" sz="2000" b="0" dirty="0" smtClean="0"/>
            </a:br>
            <a:r>
              <a:rPr lang="en-US" sz="2000" b="0" dirty="0" err="1" smtClean="0"/>
              <a:t>CoE</a:t>
            </a:r>
            <a:r>
              <a:rPr lang="en-US" sz="2000" b="0" dirty="0" smtClean="0"/>
              <a:t> Office for Advocacy, Education &amp; Outreach</a:t>
            </a:r>
            <a:endParaRPr lang="en-US" sz="2000" b="0" dirty="0"/>
          </a:p>
        </p:txBody>
      </p:sp>
      <p:pic>
        <p:nvPicPr>
          <p:cNvPr id="7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7785"/>
            <a:ext cx="2438400" cy="78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Content Placeholder 1"/>
          <p:cNvSpPr txBox="1">
            <a:spLocks noGrp="1"/>
          </p:cNvSpPr>
          <p:nvPr>
            <p:ph type="title"/>
          </p:nvPr>
        </p:nvSpPr>
        <p:spPr bwMode="auto">
          <a:xfrm>
            <a:off x="1962150" y="438150"/>
            <a:ext cx="71628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BeThere</a:t>
            </a:r>
            <a:r>
              <a:rPr lang="en-US" altLang="en-US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Support Center of Excellence</a:t>
            </a:r>
          </a:p>
          <a:p>
            <a:pPr marL="1828800" lvl="4" indent="0">
              <a:buFontTx/>
              <a:buNone/>
              <a:defRPr/>
            </a:pPr>
            <a:endParaRPr lang="en-US" altLang="en-US" sz="1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514475"/>
            <a:ext cx="838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800" b="1" dirty="0" smtClean="0"/>
              <a:t>	A </a:t>
            </a:r>
            <a:r>
              <a:rPr lang="en-US" altLang="en-US" sz="1800" b="1" dirty="0" err="1" smtClean="0"/>
              <a:t>CoE</a:t>
            </a:r>
            <a:r>
              <a:rPr lang="en-US" altLang="en-US" sz="1800" b="1" dirty="0" smtClean="0"/>
              <a:t> will provide all things </a:t>
            </a:r>
            <a:r>
              <a:rPr lang="en-US" altLang="en-US" sz="1800" b="1" dirty="0" smtClean="0">
                <a:solidFill>
                  <a:srgbClr val="002060"/>
                </a:solidFill>
              </a:rPr>
              <a:t>PEER SUPPORT </a:t>
            </a:r>
            <a:r>
              <a:rPr lang="en-US" altLang="en-US" sz="1800" b="1" dirty="0" smtClean="0"/>
              <a:t>across the DoD</a:t>
            </a:r>
          </a:p>
          <a:p>
            <a:pPr marL="1828800" lvl="4" indent="0">
              <a:buFont typeface="Arial" pitchFamily="34" charset="0"/>
              <a:buNone/>
            </a:pPr>
            <a:endParaRPr lang="en-US" altLang="en-US" sz="1600" dirty="0" smtClean="0">
              <a:solidFill>
                <a:srgbClr val="002060"/>
              </a:solidFill>
            </a:endParaRPr>
          </a:p>
          <a:p>
            <a:pPr marL="1828800" lvl="4" indent="0">
              <a:buFont typeface="Arial" pitchFamily="34" charset="0"/>
              <a:buNone/>
            </a:pPr>
            <a:endParaRPr lang="en-US" altLang="en-US" sz="1400" dirty="0" smtClean="0">
              <a:solidFill>
                <a:srgbClr val="002060"/>
              </a:solidFill>
            </a:endParaRPr>
          </a:p>
          <a:p>
            <a:pPr marL="457200" lvl="1" indent="0">
              <a:buFontTx/>
              <a:buNone/>
            </a:pPr>
            <a:endParaRPr lang="en-US" altLang="en-US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57625"/>
            <a:ext cx="838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800" b="1" dirty="0" smtClean="0"/>
              <a:t>	via website, office contacts, and call center</a:t>
            </a:r>
            <a:endParaRPr lang="en-US" altLang="en-US" sz="180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1143000" y="1657350"/>
            <a:ext cx="5867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1800" b="1" dirty="0" smtClean="0"/>
              <a:t>	</a:t>
            </a:r>
            <a:endPara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Best Practices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Training and Education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Resources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Ambassador / Mentor Program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Command Support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Certification</a:t>
            </a:r>
          </a:p>
          <a:p>
            <a:pPr marL="1828800" lvl="4" indent="0">
              <a:buNone/>
            </a:pPr>
            <a:endParaRPr lang="en-US" altLang="en-US" sz="1600" dirty="0" smtClean="0">
              <a:solidFill>
                <a:srgbClr val="002060"/>
              </a:solidFill>
            </a:endParaRPr>
          </a:p>
          <a:p>
            <a:pPr marL="1828800" lvl="4" indent="0">
              <a:buNone/>
            </a:pPr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1800" dirty="0" smtClean="0"/>
          </a:p>
        </p:txBody>
      </p:sp>
      <p:pic>
        <p:nvPicPr>
          <p:cNvPr id="9" name="Picture 3" descr="O:\zCross Team Share\DSPO\Image Support\32233422295_8c1f1fc66b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32087"/>
            <a:ext cx="291273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837865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2950"/>
            <a:ext cx="6525199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400" y="465397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https://www.betherepeersupport.org</a:t>
            </a:r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80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betherepeersupport.org/wp-content/uploads/2017/01/general-audience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54" y="514350"/>
            <a:ext cx="3449894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71600" y="361950"/>
            <a:ext cx="6400800" cy="51435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Additional Resources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714375" y="742950"/>
            <a:ext cx="743902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400" dirty="0" smtClean="0"/>
          </a:p>
          <a:p>
            <a:r>
              <a:rPr lang="en-US" altLang="en-US" sz="1800" dirty="0" smtClean="0">
                <a:solidFill>
                  <a:srgbClr val="002060"/>
                </a:solidFill>
                <a:hlinkClick r:id="rId3"/>
              </a:rPr>
              <a:t>https://www.youtube.com/watch?v=r0lebtvwyCc</a:t>
            </a:r>
            <a:endParaRPr lang="en-US" altLang="en-US" sz="1800" dirty="0" smtClean="0">
              <a:solidFill>
                <a:srgbClr val="002060"/>
              </a:solidFill>
            </a:endParaRP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Dakota Meyer Peer Support</a:t>
            </a:r>
          </a:p>
          <a:p>
            <a:pPr lvl="1"/>
            <a:endParaRPr lang="en-US" altLang="en-US" sz="1800" dirty="0" smtClean="0">
              <a:solidFill>
                <a:srgbClr val="002060"/>
              </a:solidFill>
            </a:endParaRPr>
          </a:p>
          <a:p>
            <a:r>
              <a:rPr lang="en-US" altLang="en-US" sz="1800" dirty="0" smtClean="0">
                <a:hlinkClick r:id="rId4"/>
              </a:rPr>
              <a:t>https://www.youtube.com/watch?v=aU6HTz6ri0E</a:t>
            </a:r>
            <a:endParaRPr lang="en-US" altLang="en-US" sz="1800" dirty="0" smtClean="0"/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Kennedy Firearm safety</a:t>
            </a:r>
          </a:p>
          <a:p>
            <a:pPr lvl="1"/>
            <a:endParaRPr lang="en-US" altLang="en-US" sz="1800" dirty="0" smtClean="0">
              <a:solidFill>
                <a:srgbClr val="002060"/>
              </a:solidFill>
            </a:endParaRPr>
          </a:p>
          <a:p>
            <a:r>
              <a:rPr lang="en-US" altLang="en-US" sz="1800" dirty="0" smtClean="0">
                <a:hlinkClick r:id="rId5"/>
              </a:rPr>
              <a:t>https://www.youtube.com/watch?v=f-wixE7yxm4</a:t>
            </a:r>
            <a:endParaRPr lang="en-US" altLang="en-US" sz="1800" dirty="0" smtClean="0"/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Be There PSA</a:t>
            </a:r>
          </a:p>
        </p:txBody>
      </p:sp>
      <p:pic>
        <p:nvPicPr>
          <p:cNvPr id="5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6150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04950" y="1243608"/>
            <a:ext cx="38481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Blake Chaffee, PhD</a:t>
            </a:r>
            <a:b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VP, Integrated Behavioral Health</a:t>
            </a:r>
            <a:b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TriWest</a:t>
            </a:r>
            <a: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Healthcare Alliance</a:t>
            </a:r>
          </a:p>
          <a:p>
            <a:pPr eaLnBrk="1" hangingPunct="1">
              <a:defRPr/>
            </a:pPr>
            <a:endParaRPr lang="en-US" altLang="en-US" sz="1400" b="0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 Polom, LCSW, MBA</a:t>
            </a:r>
            <a:b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Behavioral Health</a:t>
            </a:r>
            <a:b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TriWest</a:t>
            </a:r>
            <a:r>
              <a:rPr lang="en-US" altLang="en-US" sz="1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Healthcare Alliance</a:t>
            </a:r>
          </a:p>
          <a:p>
            <a:pPr eaLnBrk="1" hangingPunct="1">
              <a:defRPr/>
            </a:pPr>
            <a:endParaRPr lang="en-US" altLang="en-US" sz="1400" b="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altLang="en-US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Reznicek, BSN,RN</a:t>
            </a:r>
            <a:br>
              <a:rPr lang="en-US" altLang="en-US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Manager, </a:t>
            </a:r>
            <a:r>
              <a:rPr lang="en-US" altLang="en-US" sz="14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BeThere</a:t>
            </a:r>
            <a:r>
              <a:rPr lang="en-US" altLang="en-US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Support</a:t>
            </a:r>
            <a:br>
              <a:rPr lang="en-US" altLang="en-US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of Excellence</a:t>
            </a:r>
          </a:p>
          <a:p>
            <a:pPr eaLnBrk="1" hangingPunct="1">
              <a:defRPr/>
            </a:pPr>
            <a:endParaRPr lang="en-US" altLang="en-US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400" b="0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endParaRPr lang="en-US" altLang="en-US" dirty="0" smtClean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124360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David Schoo, MBA</a:t>
            </a:r>
            <a:b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Sr. Project Manager, Be There Peer Support</a:t>
            </a:r>
          </a:p>
          <a:p>
            <a:pPr eaLnBrk="1" hangingPunct="1">
              <a:defRPr/>
            </a:pPr>
            <a:r>
              <a:rPr lang="en-US" alt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TriWest</a:t>
            </a:r>
            <a: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 Healthcare Alliance</a:t>
            </a:r>
            <a:b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</a:br>
            <a:endParaRPr lang="en-US" altLang="en-US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Nino E. Gray Jr. SSG, U.S. Army (RET)</a:t>
            </a:r>
            <a:b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Supervisor, Puyallup Hub, </a:t>
            </a:r>
            <a:r>
              <a:rPr lang="en-US" altLang="en-US" sz="1400" dirty="0" err="1">
                <a:solidFill>
                  <a:srgbClr val="002060"/>
                </a:solidFill>
                <a:cs typeface="Arial" panose="020B0604020202020204" pitchFamily="34" charset="0"/>
              </a:rPr>
              <a:t>BeThere</a:t>
            </a:r>
            <a: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 Peer </a:t>
            </a:r>
            <a:b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srgbClr val="002060"/>
                </a:solidFill>
                <a:cs typeface="Arial" panose="020B0604020202020204" pitchFamily="34" charset="0"/>
              </a:rPr>
              <a:t>Support Call and Outreach Center</a:t>
            </a:r>
          </a:p>
        </p:txBody>
      </p:sp>
      <p:pic>
        <p:nvPicPr>
          <p:cNvPr id="11" name="Picture 10" descr="O:\zCross Team Share\Communications\Wall Art\Military\ARMY--2006-09-08-094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956"/>
            <a:ext cx="2438400" cy="146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895350"/>
            <a:ext cx="5181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Active Duty / Guard / Reserve / Families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Shared Experience </a:t>
            </a:r>
            <a:r>
              <a:rPr lang="en-US" altLang="en-US" sz="1600" dirty="0">
                <a:solidFill>
                  <a:srgbClr val="002060"/>
                </a:solidFill>
              </a:rPr>
              <a:t>M</a:t>
            </a:r>
            <a:r>
              <a:rPr lang="en-US" altLang="en-US" sz="1600" dirty="0" smtClean="0">
                <a:solidFill>
                  <a:srgbClr val="002060"/>
                </a:solidFill>
              </a:rPr>
              <a:t>odel of </a:t>
            </a:r>
            <a:r>
              <a:rPr lang="en-US" altLang="en-US" sz="1600" dirty="0">
                <a:solidFill>
                  <a:srgbClr val="002060"/>
                </a:solidFill>
              </a:rPr>
              <a:t>P</a:t>
            </a:r>
            <a:r>
              <a:rPr lang="en-US" altLang="en-US" sz="1600" dirty="0" smtClean="0">
                <a:solidFill>
                  <a:srgbClr val="002060"/>
                </a:solidFill>
              </a:rPr>
              <a:t>eer </a:t>
            </a:r>
            <a:r>
              <a:rPr lang="en-US" altLang="en-US" sz="1600" dirty="0">
                <a:solidFill>
                  <a:srgbClr val="002060"/>
                </a:solidFill>
              </a:rPr>
              <a:t>S</a:t>
            </a:r>
            <a:r>
              <a:rPr lang="en-US" altLang="en-US" sz="1600" dirty="0" smtClean="0">
                <a:solidFill>
                  <a:srgbClr val="002060"/>
                </a:solidFill>
              </a:rPr>
              <a:t>upport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Jump starts engagement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Leverages activation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Broadens reach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Rationale 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Stigma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Normalizes help seeking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Builds resilience</a:t>
            </a:r>
          </a:p>
          <a:p>
            <a:pPr lvl="4"/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1800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657350"/>
            <a:ext cx="3040049" cy="241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14350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1"/>
          <p:cNvSpPr txBox="1">
            <a:spLocks noGrp="1"/>
          </p:cNvSpPr>
          <p:nvPr>
            <p:ph type="title"/>
          </p:nvPr>
        </p:nvSpPr>
        <p:spPr bwMode="auto">
          <a:xfrm>
            <a:off x="1447800" y="1123950"/>
            <a:ext cx="71628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BeThere</a:t>
            </a:r>
            <a:r>
              <a:rPr lang="en-US" altLang="en-US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Support Call and Outreach Center</a:t>
            </a:r>
          </a:p>
          <a:p>
            <a:pPr marL="1828800" lvl="4" indent="0">
              <a:buFontTx/>
              <a:buNone/>
              <a:defRPr/>
            </a:pPr>
            <a:endParaRPr lang="en-US" altLang="en-US" sz="1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1428750"/>
            <a:ext cx="8229600" cy="2575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Anonymous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Confidential</a:t>
            </a:r>
          </a:p>
          <a:p>
            <a:pPr lvl="3"/>
            <a:r>
              <a:rPr lang="en-US" altLang="en-US" sz="1600" dirty="0">
                <a:solidFill>
                  <a:srgbClr val="002060"/>
                </a:solidFill>
              </a:rPr>
              <a:t>Staff and Peer Support Specialists with prior military </a:t>
            </a:r>
            <a:r>
              <a:rPr lang="en-US" altLang="en-US" sz="1600" dirty="0" smtClean="0">
                <a:solidFill>
                  <a:srgbClr val="002060"/>
                </a:solidFill>
              </a:rPr>
              <a:t>experience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Phone, chat, text, video chat, email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Clinician Support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Outreach services</a:t>
            </a:r>
            <a:endParaRPr lang="en-US" altLang="en-US" sz="1600" dirty="0">
              <a:solidFill>
                <a:srgbClr val="002060"/>
              </a:solidFill>
            </a:endParaRPr>
          </a:p>
          <a:p>
            <a:pPr lvl="3"/>
            <a:endParaRPr lang="en-US" altLang="en-US" sz="1600" dirty="0" smtClean="0">
              <a:solidFill>
                <a:srgbClr val="002060"/>
              </a:solidFill>
            </a:endParaRPr>
          </a:p>
          <a:p>
            <a:pPr marL="1828800" lvl="4" indent="0">
              <a:buNone/>
            </a:pPr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1800" dirty="0" smtClean="0"/>
          </a:p>
        </p:txBody>
      </p:sp>
      <p:pic>
        <p:nvPicPr>
          <p:cNvPr id="9" name="Picture 9" descr="O:\zCross Team Share\DSPO\Image Support\ARMY--110415-F-MQ656-911 army soldiers turn away as chinook helicopter takes 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00350"/>
            <a:ext cx="2971800" cy="197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4350"/>
            <a:ext cx="1524000" cy="49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14350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162800" cy="62865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BeThere</a:t>
            </a:r>
            <a:r>
              <a:rPr lang="en-US" sz="2000" dirty="0" smtClean="0"/>
              <a:t> Peer Support Call and Outreach Center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34259"/>
              </p:ext>
            </p:extLst>
          </p:nvPr>
        </p:nvGraphicFramePr>
        <p:xfrm>
          <a:off x="1143000" y="1200150"/>
          <a:ext cx="72136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5" imgW="6651312" imgH="3310415" progId="Excel.Chart.8">
                  <p:embed/>
                </p:oleObj>
              </mc:Choice>
              <mc:Fallback>
                <p:oleObj r:id="rId5" imgW="6651312" imgH="331041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00150"/>
                        <a:ext cx="72136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19150"/>
            <a:ext cx="1219200" cy="39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3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58377"/>
              </p:ext>
            </p:extLst>
          </p:nvPr>
        </p:nvGraphicFramePr>
        <p:xfrm>
          <a:off x="685800" y="1352550"/>
          <a:ext cx="83058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5" imgW="7645047" imgH="3962743" progId="Excel.Chart.8">
                  <p:embed/>
                </p:oleObj>
              </mc:Choice>
              <mc:Fallback>
                <p:oleObj r:id="rId5" imgW="7645047" imgH="3962743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52550"/>
                        <a:ext cx="83058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8" name="Title 7"/>
          <p:cNvSpPr txBox="1">
            <a:spLocks/>
          </p:cNvSpPr>
          <p:nvPr/>
        </p:nvSpPr>
        <p:spPr bwMode="auto">
          <a:xfrm>
            <a:off x="1143000" y="428625"/>
            <a:ext cx="7162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dirty="0" err="1" smtClean="0"/>
              <a:t>BeThere</a:t>
            </a:r>
            <a:r>
              <a:rPr lang="en-US" sz="2000" dirty="0" smtClean="0"/>
              <a:t> Peer Support Call and Outreach Center</a:t>
            </a:r>
            <a:endParaRPr lang="en-US" sz="2000" dirty="0"/>
          </a:p>
        </p:txBody>
      </p:sp>
      <p:pic>
        <p:nvPicPr>
          <p:cNvPr id="20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06629"/>
            <a:ext cx="1419225" cy="45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7"/>
          <p:cNvSpPr txBox="1">
            <a:spLocks/>
          </p:cNvSpPr>
          <p:nvPr/>
        </p:nvSpPr>
        <p:spPr bwMode="auto">
          <a:xfrm>
            <a:off x="1143000" y="428625"/>
            <a:ext cx="7162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dirty="0" err="1" smtClean="0"/>
              <a:t>BeThere</a:t>
            </a:r>
            <a:r>
              <a:rPr lang="en-US" sz="2000" dirty="0" smtClean="0"/>
              <a:t> Peer Support Call and Outreach Center</a:t>
            </a:r>
            <a:endParaRPr lang="en-U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-228600" y="1352550"/>
            <a:ext cx="71628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1800" b="1" dirty="0" smtClean="0"/>
              <a:t>	G</a:t>
            </a: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etting the word out: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All service branches/Guard/Reserve and immediate family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First-termers w/ deployment, relationship, financial, PTSD and other issues. Strategies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Social</a:t>
            </a:r>
          </a:p>
          <a:p>
            <a:pPr marL="2743200" lvl="6" indent="0">
              <a:buNone/>
            </a:pPr>
            <a:r>
              <a:rPr lang="en-US" altLang="en-US" sz="1600" dirty="0" smtClean="0">
                <a:solidFill>
                  <a:srgbClr val="002060"/>
                </a:solidFill>
              </a:rPr>
              <a:t>@</a:t>
            </a:r>
            <a:r>
              <a:rPr lang="en-US" altLang="en-US" sz="1600" dirty="0" err="1" smtClean="0">
                <a:solidFill>
                  <a:srgbClr val="002060"/>
                </a:solidFill>
              </a:rPr>
              <a:t>BeTherePeerSupport</a:t>
            </a:r>
            <a:endParaRPr lang="en-US" altLang="en-US" sz="1600" dirty="0" smtClean="0">
              <a:solidFill>
                <a:srgbClr val="002060"/>
              </a:solidFill>
            </a:endParaRPr>
          </a:p>
          <a:p>
            <a:pPr marL="2743200" lvl="6" indent="0">
              <a:buNone/>
            </a:pPr>
            <a:r>
              <a:rPr lang="en-US" altLang="en-US" sz="1600" dirty="0" smtClean="0">
                <a:solidFill>
                  <a:srgbClr val="002060"/>
                </a:solidFill>
              </a:rPr>
              <a:t>@</a:t>
            </a:r>
            <a:r>
              <a:rPr lang="en-US" altLang="en-US" sz="1600" dirty="0" err="1" smtClean="0">
                <a:solidFill>
                  <a:srgbClr val="002060"/>
                </a:solidFill>
              </a:rPr>
              <a:t>DoDPeerSpport</a:t>
            </a:r>
            <a:r>
              <a:rPr lang="en-US" altLang="en-US" sz="1600" dirty="0" smtClean="0">
                <a:solidFill>
                  <a:srgbClr val="002060"/>
                </a:solidFill>
              </a:rPr>
              <a:t> 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  <a:hlinkClick r:id="rId3"/>
              </a:rPr>
              <a:t>www.betherepeersupport.org</a:t>
            </a:r>
            <a:endParaRPr lang="en-US" altLang="en-US" sz="1600" dirty="0" smtClean="0">
              <a:solidFill>
                <a:srgbClr val="002060"/>
              </a:solidFill>
            </a:endParaRPr>
          </a:p>
          <a:p>
            <a:pPr lvl="5"/>
            <a:r>
              <a:rPr lang="en-US" altLang="en-US" sz="1600" dirty="0" smtClean="0">
                <a:solidFill>
                  <a:srgbClr val="002060"/>
                </a:solidFill>
              </a:rPr>
              <a:t>Download resources, request materials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Public service announcements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Chain of command</a:t>
            </a:r>
          </a:p>
          <a:p>
            <a:pPr marL="1828800" lvl="4" indent="0">
              <a:buNone/>
            </a:pPr>
            <a:endParaRPr lang="en-US" altLang="en-US" sz="1600" dirty="0" smtClean="0">
              <a:solidFill>
                <a:srgbClr val="002060"/>
              </a:solidFill>
            </a:endParaRPr>
          </a:p>
          <a:p>
            <a:pPr marL="1828800" lvl="4" indent="0">
              <a:buNone/>
            </a:pPr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1800" dirty="0" smtClean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75" y="2884195"/>
            <a:ext cx="203278" cy="20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9" y="3111500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00375"/>
            <a:ext cx="2895600" cy="163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7400" y="4579263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altLang="en-US" sz="1000" kern="0" dirty="0">
                <a:hlinkClick r:id="rId7"/>
              </a:rPr>
              <a:t>https://www.youtube.com/watch?v=5eBXJnGZKxo</a:t>
            </a:r>
            <a:endParaRPr lang="en-US" altLang="en-US" sz="1000" kern="0" dirty="0"/>
          </a:p>
          <a:p>
            <a:endParaRPr lang="en-US" sz="1200" dirty="0"/>
          </a:p>
        </p:txBody>
      </p:sp>
      <p:pic>
        <p:nvPicPr>
          <p:cNvPr id="11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2419350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dirty="0" err="1" smtClean="0"/>
              <a:t>BeThere</a:t>
            </a:r>
            <a:r>
              <a:rPr lang="en-US" sz="2000" dirty="0" smtClean="0"/>
              <a:t> Peer Support Call and Outreach Center</a:t>
            </a:r>
            <a:endParaRPr lang="en-U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-457200" y="1352550"/>
            <a:ext cx="58674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1800" b="1" dirty="0" smtClean="0"/>
              <a:t>	We’ve been there. Now, we’re here for you.</a:t>
            </a:r>
            <a:endPara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Common bonds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No stigma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No concern is too small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Warm transfers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Follow ups</a:t>
            </a:r>
          </a:p>
          <a:p>
            <a:pPr marL="1828800" lvl="4" indent="0">
              <a:buNone/>
            </a:pPr>
            <a:endParaRPr lang="en-US" altLang="en-US" sz="1600" dirty="0" smtClean="0">
              <a:solidFill>
                <a:srgbClr val="002060"/>
              </a:solidFill>
            </a:endParaRPr>
          </a:p>
          <a:p>
            <a:pPr marL="1828800" lvl="4" indent="0">
              <a:buNone/>
            </a:pPr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1800" dirty="0" smtClean="0"/>
          </a:p>
        </p:txBody>
      </p:sp>
      <p:pic>
        <p:nvPicPr>
          <p:cNvPr id="7" name="Picture 8" descr="O:\zCross Team Share\DSPO\Image Support\USMC--100710-M-3079S-002 female ma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00150"/>
            <a:ext cx="2895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05300" y="3028950"/>
            <a:ext cx="586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1800" b="1" dirty="0" smtClean="0"/>
              <a:t>	We are UNIQUE!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Unlimited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Confidential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24/7/365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Call, text, chat, video chat, email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ALWAYS speak with a Veteran</a:t>
            </a:r>
          </a:p>
          <a:p>
            <a:pPr marL="1828800" lvl="4" indent="0">
              <a:buFont typeface="Arial" pitchFamily="34" charset="0"/>
              <a:buNone/>
            </a:pPr>
            <a:endParaRPr lang="en-US" altLang="en-US" sz="1600" dirty="0" smtClean="0">
              <a:solidFill>
                <a:srgbClr val="002060"/>
              </a:solidFill>
            </a:endParaRPr>
          </a:p>
          <a:p>
            <a:pPr marL="1828800" lvl="4" indent="0">
              <a:buFont typeface="Arial" pitchFamily="34" charset="0"/>
              <a:buNone/>
            </a:pPr>
            <a:endParaRPr lang="en-US" altLang="en-US" sz="1400" dirty="0" smtClean="0">
              <a:solidFill>
                <a:srgbClr val="002060"/>
              </a:solidFill>
            </a:endParaRPr>
          </a:p>
          <a:p>
            <a:pPr marL="457200" lvl="1" indent="0">
              <a:buFontTx/>
              <a:buNone/>
            </a:pPr>
            <a:endParaRPr lang="en-US" altLang="en-US" sz="1800" dirty="0" smtClean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01890"/>
            <a:ext cx="2695575" cy="17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895350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3C2-01FD-480D-937A-1689A91DD28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1"/>
          <p:cNvSpPr txBox="1">
            <a:spLocks noGrp="1"/>
          </p:cNvSpPr>
          <p:nvPr>
            <p:ph type="title"/>
          </p:nvPr>
        </p:nvSpPr>
        <p:spPr bwMode="auto">
          <a:xfrm>
            <a:off x="1981200" y="571500"/>
            <a:ext cx="71628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6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000" b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BeThere</a:t>
            </a:r>
            <a:r>
              <a:rPr lang="en-US" altLang="en-US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Peer Support Center of Excellence</a:t>
            </a:r>
          </a:p>
          <a:p>
            <a:pPr marL="1828800" lvl="4" indent="0">
              <a:buFontTx/>
              <a:buNone/>
              <a:defRPr/>
            </a:pPr>
            <a:endParaRPr lang="en-US" altLang="en-US" sz="14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763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Advocacy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3303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Education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2763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Outreach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57200" y="1428750"/>
            <a:ext cx="228600" cy="230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733800" y="1731962"/>
            <a:ext cx="228600" cy="230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6781800" y="1428750"/>
            <a:ext cx="228600" cy="2301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C00000"/>
              </a:solidFill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66949"/>
            <a:ext cx="39370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57200" y="2094704"/>
            <a:ext cx="1828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envision an environment throughout the DoD where peer support is fostered, stigma for reaching out is absent, and peer support is available 24/7/365 to every Service Member and their family</a:t>
            </a:r>
            <a:r>
              <a:rPr lang="en-US" altLang="en-US" sz="14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5410200" y="1928910"/>
            <a:ext cx="3810000" cy="25753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Commands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DoD programs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Small groups</a:t>
            </a:r>
          </a:p>
          <a:p>
            <a:pPr lvl="4"/>
            <a:r>
              <a:rPr lang="en-US" altLang="en-US" sz="1600" dirty="0" smtClean="0">
                <a:solidFill>
                  <a:srgbClr val="002060"/>
                </a:solidFill>
              </a:rPr>
              <a:t>FRGs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Individuals</a:t>
            </a:r>
          </a:p>
          <a:p>
            <a:pPr lvl="3"/>
            <a:r>
              <a:rPr lang="en-US" altLang="en-US" sz="1600" dirty="0" smtClean="0">
                <a:solidFill>
                  <a:srgbClr val="002060"/>
                </a:solidFill>
              </a:rPr>
              <a:t>Programs in support of DoD</a:t>
            </a:r>
          </a:p>
          <a:p>
            <a:pPr marL="1371600" lvl="3" indent="0">
              <a:buNone/>
            </a:pPr>
            <a:endParaRPr lang="en-US" altLang="en-US" sz="1600" dirty="0" smtClean="0">
              <a:solidFill>
                <a:srgbClr val="002060"/>
              </a:solidFill>
            </a:endParaRPr>
          </a:p>
          <a:p>
            <a:pPr marL="1828800" lvl="4" indent="0">
              <a:buNone/>
            </a:pPr>
            <a:endParaRPr lang="en-US" alt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Tx/>
              <a:buNone/>
            </a:pPr>
            <a:endParaRPr lang="en-US" altLang="en-US" sz="1800" dirty="0" smtClean="0"/>
          </a:p>
        </p:txBody>
      </p:sp>
      <p:pic>
        <p:nvPicPr>
          <p:cNvPr id="15" name="Picture 2" descr="\\twiophxpersona\vdipersona$\mreznicek.TRIWEST.V2\Desktop\BeTher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963754"/>
            <a:ext cx="1600200" cy="51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F069DD79D3334C8508A6B1EA20CC4C" ma:contentTypeVersion="0" ma:contentTypeDescription="Create a new document." ma:contentTypeScope="" ma:versionID="95216b52319531505a221ace32f664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96ba11fc0b0f11135d6dc28d8a2f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9E0AB-42A8-4CE1-AE9C-1C7F99763F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3543C27-D7BC-4882-AE86-00E045B19234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1E7AF7-2759-446A-9FB4-EAAAC717DC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11997</TotalTime>
  <Words>177</Words>
  <Application>Microsoft Office PowerPoint</Application>
  <PresentationFormat>On-screen Show (16:9)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Custom Design</vt:lpstr>
      <vt:lpstr>Microsoft Excel Chart</vt:lpstr>
      <vt:lpstr>Upstream Suicide Prevention Through Shared Experience Model of Peer-to-Peer Support    24/7/365 Assistance Line and  CoE Office for Advocacy, Education &amp; Outreach</vt:lpstr>
      <vt:lpstr>PowerPoint Presentation</vt:lpstr>
      <vt:lpstr>PowerPoint Presentation</vt:lpstr>
      <vt:lpstr>BeThere Peer Support Call and Outreach Center </vt:lpstr>
      <vt:lpstr>BeThere Peer Support Call and Outreach Center</vt:lpstr>
      <vt:lpstr>PowerPoint Presentation</vt:lpstr>
      <vt:lpstr>PowerPoint Presentation</vt:lpstr>
      <vt:lpstr>BeThere Peer Support Call and Outreach Center</vt:lpstr>
      <vt:lpstr>BeThere Peer Support Center of Excellence </vt:lpstr>
      <vt:lpstr>BeThere Peer Support Center of Excellence </vt:lpstr>
      <vt:lpstr>PowerPoint Presentation</vt:lpstr>
      <vt:lpstr>PowerPoint Presentation</vt:lpstr>
      <vt:lpstr>PowerPoint Presentation</vt:lpstr>
    </vt:vector>
  </TitlesOfParts>
  <Company>DTMO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</dc:creator>
  <cp:lastModifiedBy>Reznicek, Mary</cp:lastModifiedBy>
  <cp:revision>1180</cp:revision>
  <cp:lastPrinted>2017-05-18T17:04:24Z</cp:lastPrinted>
  <dcterms:created xsi:type="dcterms:W3CDTF">2010-06-01T14:20:52Z</dcterms:created>
  <dcterms:modified xsi:type="dcterms:W3CDTF">2017-06-27T23:02:57Z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0x01010083F069DD79D3334C8508A6B1EA20CC4C</vt:lpwstr>
  </property>
</Properties>
</file>