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1.xml" ContentType="application/vnd.openxmlformats-officedocument.presentationml.tags+xml"/>
  <Override PartName="/ppt/notesSlides/notesSlide8.xml" ContentType="application/vnd.openxmlformats-officedocument.presentationml.notesSlide+xml"/>
  <Override PartName="/ppt/tags/tag2.xml" ContentType="application/vnd.openxmlformats-officedocument.presentationml.tags+xml"/>
  <Override PartName="/ppt/notesSlides/notesSlide9.xml" ContentType="application/vnd.openxmlformats-officedocument.presentationml.notesSlide+xml"/>
  <Override PartName="/ppt/tags/tag3.xml" ContentType="application/vnd.openxmlformats-officedocument.presentationml.tags+xml"/>
  <Override PartName="/ppt/notesSlides/notesSlide10.xml" ContentType="application/vnd.openxmlformats-officedocument.presentationml.notesSlide+xml"/>
  <Override PartName="/ppt/tags/tag4.xml" ContentType="application/vnd.openxmlformats-officedocument.presentationml.tags+xml"/>
  <Override PartName="/ppt/notesSlides/notesSlide11.xml" ContentType="application/vnd.openxmlformats-officedocument.presentationml.notesSlide+xml"/>
  <Override PartName="/ppt/tags/tag5.xml" ContentType="application/vnd.openxmlformats-officedocument.presentationml.tags+xml"/>
  <Override PartName="/ppt/notesSlides/notesSlide1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13.xml" ContentType="application/vnd.openxmlformats-officedocument.presentationml.notesSlide+xml"/>
  <Override PartName="/ppt/charts/chart2.xml" ContentType="application/vnd.openxmlformats-officedocument.drawingml.chart+xml"/>
  <Override PartName="/ppt/notesSlides/notesSlide14.xml" ContentType="application/vnd.openxmlformats-officedocument.presentationml.notesSlide+xml"/>
  <Override PartName="/ppt/tags/tag6.xml" ContentType="application/vnd.openxmlformats-officedocument.presentationml.tags+xml"/>
  <Override PartName="/ppt/notesSlides/notesSlide1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0"/>
  </p:notesMasterIdLst>
  <p:sldIdLst>
    <p:sldId id="259" r:id="rId2"/>
    <p:sldId id="275" r:id="rId3"/>
    <p:sldId id="317" r:id="rId4"/>
    <p:sldId id="318" r:id="rId5"/>
    <p:sldId id="278" r:id="rId6"/>
    <p:sldId id="276" r:id="rId7"/>
    <p:sldId id="279" r:id="rId8"/>
    <p:sldId id="280" r:id="rId9"/>
    <p:sldId id="281" r:id="rId10"/>
    <p:sldId id="300" r:id="rId11"/>
    <p:sldId id="301" r:id="rId12"/>
    <p:sldId id="302" r:id="rId13"/>
    <p:sldId id="303" r:id="rId14"/>
    <p:sldId id="304" r:id="rId15"/>
    <p:sldId id="291" r:id="rId16"/>
    <p:sldId id="290" r:id="rId17"/>
    <p:sldId id="288" r:id="rId18"/>
    <p:sldId id="287" r:id="rId19"/>
    <p:sldId id="282" r:id="rId20"/>
    <p:sldId id="289" r:id="rId21"/>
    <p:sldId id="283" r:id="rId22"/>
    <p:sldId id="292" r:id="rId23"/>
    <p:sldId id="293" r:id="rId24"/>
    <p:sldId id="296" r:id="rId25"/>
    <p:sldId id="294" r:id="rId26"/>
    <p:sldId id="295" r:id="rId27"/>
    <p:sldId id="306" r:id="rId28"/>
    <p:sldId id="309" r:id="rId29"/>
    <p:sldId id="319" r:id="rId30"/>
    <p:sldId id="320" r:id="rId31"/>
    <p:sldId id="321" r:id="rId32"/>
    <p:sldId id="322" r:id="rId33"/>
    <p:sldId id="323" r:id="rId34"/>
    <p:sldId id="324" r:id="rId35"/>
    <p:sldId id="308" r:id="rId36"/>
    <p:sldId id="298" r:id="rId37"/>
    <p:sldId id="260" r:id="rId38"/>
    <p:sldId id="305"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ily A. Cannizzaro" initials="KA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9449" autoAdjust="0"/>
  </p:normalViewPr>
  <p:slideViewPr>
    <p:cSldViewPr>
      <p:cViewPr varScale="1">
        <p:scale>
          <a:sx n="53" d="100"/>
          <a:sy n="53" d="100"/>
        </p:scale>
        <p:origin x="167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strRef>
              <c:f>Sheet1!$B$1</c:f>
              <c:strCache>
                <c:ptCount val="1"/>
                <c:pt idx="0">
                  <c:v>FY14</c:v>
                </c:pt>
              </c:strCache>
            </c:strRef>
          </c:tx>
          <c:invertIfNegative val="0"/>
          <c:cat>
            <c:strRef>
              <c:f>Sheet1!$A$2</c:f>
              <c:strCache>
                <c:ptCount val="1"/>
                <c:pt idx="0">
                  <c:v># of Consults</c:v>
                </c:pt>
              </c:strCache>
            </c:strRef>
          </c:cat>
          <c:val>
            <c:numRef>
              <c:f>Sheet1!$B$2</c:f>
              <c:numCache>
                <c:formatCode>General</c:formatCode>
                <c:ptCount val="1"/>
                <c:pt idx="0">
                  <c:v>74</c:v>
                </c:pt>
              </c:numCache>
            </c:numRef>
          </c:val>
          <c:extLst>
            <c:ext xmlns:c16="http://schemas.microsoft.com/office/drawing/2014/chart" uri="{C3380CC4-5D6E-409C-BE32-E72D297353CC}">
              <c16:uniqueId val="{00000000-4295-4024-ADAD-ADA0B12AA6BF}"/>
            </c:ext>
          </c:extLst>
        </c:ser>
        <c:ser>
          <c:idx val="1"/>
          <c:order val="1"/>
          <c:tx>
            <c:strRef>
              <c:f>Sheet1!$C$1</c:f>
              <c:strCache>
                <c:ptCount val="1"/>
                <c:pt idx="0">
                  <c:v>FY15</c:v>
                </c:pt>
              </c:strCache>
            </c:strRef>
          </c:tx>
          <c:invertIfNegative val="0"/>
          <c:cat>
            <c:strRef>
              <c:f>Sheet1!$A$2</c:f>
              <c:strCache>
                <c:ptCount val="1"/>
                <c:pt idx="0">
                  <c:v># of Consults</c:v>
                </c:pt>
              </c:strCache>
            </c:strRef>
          </c:cat>
          <c:val>
            <c:numRef>
              <c:f>Sheet1!$C$2</c:f>
              <c:numCache>
                <c:formatCode>General</c:formatCode>
                <c:ptCount val="1"/>
                <c:pt idx="0">
                  <c:v>85</c:v>
                </c:pt>
              </c:numCache>
            </c:numRef>
          </c:val>
          <c:extLst>
            <c:ext xmlns:c16="http://schemas.microsoft.com/office/drawing/2014/chart" uri="{C3380CC4-5D6E-409C-BE32-E72D297353CC}">
              <c16:uniqueId val="{00000001-4295-4024-ADAD-ADA0B12AA6BF}"/>
            </c:ext>
          </c:extLst>
        </c:ser>
        <c:ser>
          <c:idx val="2"/>
          <c:order val="2"/>
          <c:tx>
            <c:strRef>
              <c:f>Sheet1!$D$1</c:f>
              <c:strCache>
                <c:ptCount val="1"/>
                <c:pt idx="0">
                  <c:v>FY16 </c:v>
                </c:pt>
              </c:strCache>
            </c:strRef>
          </c:tx>
          <c:invertIfNegative val="0"/>
          <c:cat>
            <c:strRef>
              <c:f>Sheet1!$A$2</c:f>
              <c:strCache>
                <c:ptCount val="1"/>
                <c:pt idx="0">
                  <c:v># of Consults</c:v>
                </c:pt>
              </c:strCache>
            </c:strRef>
          </c:cat>
          <c:val>
            <c:numRef>
              <c:f>Sheet1!$D$2</c:f>
              <c:numCache>
                <c:formatCode>General</c:formatCode>
                <c:ptCount val="1"/>
                <c:pt idx="0">
                  <c:v>104</c:v>
                </c:pt>
              </c:numCache>
            </c:numRef>
          </c:val>
          <c:extLst>
            <c:ext xmlns:c16="http://schemas.microsoft.com/office/drawing/2014/chart" uri="{C3380CC4-5D6E-409C-BE32-E72D297353CC}">
              <c16:uniqueId val="{00000002-4295-4024-ADAD-ADA0B12AA6BF}"/>
            </c:ext>
          </c:extLst>
        </c:ser>
        <c:dLbls>
          <c:showLegendKey val="0"/>
          <c:showVal val="0"/>
          <c:showCatName val="0"/>
          <c:showSerName val="0"/>
          <c:showPercent val="0"/>
          <c:showBubbleSize val="0"/>
        </c:dLbls>
        <c:gapWidth val="150"/>
        <c:axId val="161255808"/>
        <c:axId val="161257344"/>
      </c:barChart>
      <c:catAx>
        <c:axId val="161255808"/>
        <c:scaling>
          <c:orientation val="minMax"/>
        </c:scaling>
        <c:delete val="0"/>
        <c:axPos val="b"/>
        <c:numFmt formatCode="General" sourceLinked="0"/>
        <c:majorTickMark val="out"/>
        <c:minorTickMark val="none"/>
        <c:tickLblPos val="nextTo"/>
        <c:txPr>
          <a:bodyPr/>
          <a:lstStyle/>
          <a:p>
            <a:pPr>
              <a:defRPr sz="2000"/>
            </a:pPr>
            <a:endParaRPr lang="en-US"/>
          </a:p>
        </c:txPr>
        <c:crossAx val="161257344"/>
        <c:crosses val="autoZero"/>
        <c:auto val="1"/>
        <c:lblAlgn val="ctr"/>
        <c:lblOffset val="100"/>
        <c:noMultiLvlLbl val="0"/>
      </c:catAx>
      <c:valAx>
        <c:axId val="161257344"/>
        <c:scaling>
          <c:orientation val="minMax"/>
        </c:scaling>
        <c:delete val="0"/>
        <c:axPos val="l"/>
        <c:majorGridlines/>
        <c:numFmt formatCode="General" sourceLinked="1"/>
        <c:majorTickMark val="out"/>
        <c:minorTickMark val="none"/>
        <c:tickLblPos val="nextTo"/>
        <c:txPr>
          <a:bodyPr/>
          <a:lstStyle/>
          <a:p>
            <a:pPr>
              <a:defRPr sz="1100"/>
            </a:pPr>
            <a:endParaRPr lang="en-US"/>
          </a:p>
        </c:txPr>
        <c:crossAx val="161255808"/>
        <c:crosses val="autoZero"/>
        <c:crossBetween val="between"/>
      </c:valAx>
    </c:plotArea>
    <c:legend>
      <c:legendPos val="r"/>
      <c:legendEntry>
        <c:idx val="0"/>
        <c:txPr>
          <a:bodyPr/>
          <a:lstStyle/>
          <a:p>
            <a:pPr>
              <a:defRPr sz="2000"/>
            </a:pPr>
            <a:endParaRPr lang="en-US"/>
          </a:p>
        </c:txPr>
      </c:legendEntry>
      <c:legendEntry>
        <c:idx val="1"/>
        <c:txPr>
          <a:bodyPr/>
          <a:lstStyle/>
          <a:p>
            <a:pPr>
              <a:defRPr sz="2000"/>
            </a:pPr>
            <a:endParaRPr lang="en-US"/>
          </a:p>
        </c:txPr>
      </c:legendEntry>
      <c:legendEntry>
        <c:idx val="2"/>
        <c:txPr>
          <a:bodyPr/>
          <a:lstStyle/>
          <a:p>
            <a:pPr>
              <a:defRPr sz="2000"/>
            </a:pPr>
            <a:endParaRPr lang="en-US"/>
          </a:p>
        </c:txPr>
      </c:legendEntry>
      <c:overlay val="0"/>
      <c:txPr>
        <a:bodyPr/>
        <a:lstStyle/>
        <a:p>
          <a:pPr>
            <a:defRPr sz="2000"/>
          </a:pPr>
          <a:endParaRPr lang="en-US"/>
        </a:p>
      </c:txPr>
    </c:legend>
    <c:plotVisOnly val="1"/>
    <c:dispBlanksAs val="gap"/>
    <c:showDLblsOverMax val="0"/>
  </c:chart>
  <c:spPr>
    <a:ln w="28575">
      <a:solidFill>
        <a:srgbClr val="4F81BD"/>
      </a:solidFill>
    </a:ln>
  </c:spPr>
  <c:txPr>
    <a:bodyPr/>
    <a:lstStyle/>
    <a:p>
      <a:pPr>
        <a:defRPr sz="1400"/>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Sheet1!$A$2:$A$7</c:f>
              <c:strCache>
                <c:ptCount val="6"/>
                <c:pt idx="0">
                  <c:v>Social Worker</c:v>
                </c:pt>
                <c:pt idx="1">
                  <c:v>Psychologist</c:v>
                </c:pt>
                <c:pt idx="2">
                  <c:v>Other</c:v>
                </c:pt>
                <c:pt idx="3">
                  <c:v>Psychiatrist</c:v>
                </c:pt>
                <c:pt idx="4">
                  <c:v>Nurse</c:v>
                </c:pt>
                <c:pt idx="5">
                  <c:v>Unknown</c:v>
                </c:pt>
              </c:strCache>
            </c:strRef>
          </c:cat>
          <c:val>
            <c:numRef>
              <c:f>Sheet1!$B$2:$B$7</c:f>
              <c:numCache>
                <c:formatCode>General</c:formatCode>
                <c:ptCount val="6"/>
                <c:pt idx="0">
                  <c:v>173</c:v>
                </c:pt>
                <c:pt idx="1">
                  <c:v>46</c:v>
                </c:pt>
                <c:pt idx="2">
                  <c:v>15</c:v>
                </c:pt>
                <c:pt idx="3">
                  <c:v>13</c:v>
                </c:pt>
                <c:pt idx="4">
                  <c:v>12</c:v>
                </c:pt>
                <c:pt idx="5">
                  <c:v>7</c:v>
                </c:pt>
              </c:numCache>
            </c:numRef>
          </c:val>
          <c:extLst>
            <c:ext xmlns:c16="http://schemas.microsoft.com/office/drawing/2014/chart" uri="{C3380CC4-5D6E-409C-BE32-E72D297353CC}">
              <c16:uniqueId val="{00000000-C15D-4FB7-82F3-4F3FD9772EDD}"/>
            </c:ext>
          </c:extLst>
        </c:ser>
        <c:dLbls>
          <c:showLegendKey val="0"/>
          <c:showVal val="1"/>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0E1239-42BB-469F-8C83-06DA5A8D270B}" type="datetimeFigureOut">
              <a:rPr lang="en-US" smtClean="0"/>
              <a:t>8/9/2017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7C94A9-CCF5-4C82-BC2D-127B8C557004}" type="slidenum">
              <a:rPr lang="en-US" smtClean="0"/>
              <a:t>‹#›</a:t>
            </a:fld>
            <a:endParaRPr lang="en-US"/>
          </a:p>
        </p:txBody>
      </p:sp>
    </p:spTree>
    <p:extLst>
      <p:ext uri="{BB962C8B-B14F-4D97-AF65-F5344CB8AC3E}">
        <p14:creationId xmlns:p14="http://schemas.microsoft.com/office/powerpoint/2010/main" val="346317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7C94A9-CCF5-4C82-BC2D-127B8C557004}" type="slidenum">
              <a:rPr lang="en-US" smtClean="0"/>
              <a:t>1</a:t>
            </a:fld>
            <a:endParaRPr lang="en-US"/>
          </a:p>
        </p:txBody>
      </p:sp>
    </p:spTree>
    <p:extLst>
      <p:ext uri="{BB962C8B-B14F-4D97-AF65-F5344CB8AC3E}">
        <p14:creationId xmlns:p14="http://schemas.microsoft.com/office/powerpoint/2010/main" val="31301943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Tx/>
              <a:buChar char="•"/>
            </a:pPr>
            <a:r>
              <a:rPr lang="en-US" altLang="en-US"/>
              <a:t>When we are under a lot of stress, or don’t feel confident/comfortable with a suicide risk assessment, we are unable to make good clinical decisions</a:t>
            </a:r>
          </a:p>
        </p:txBody>
      </p:sp>
      <p:sp>
        <p:nvSpPr>
          <p:cNvPr id="737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AF7632B1-C45A-489F-9792-31BF259F69CD}" type="slidenum">
              <a:rPr lang="en-US" altLang="en-US" smtClean="0"/>
              <a:pPr>
                <a:spcBef>
                  <a:spcPct val="0"/>
                </a:spcBef>
              </a:pPr>
              <a:t>12</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Tx/>
              <a:buChar char="•"/>
            </a:pPr>
            <a:r>
              <a:rPr lang="en-US" altLang="en-US"/>
              <a:t>However, with practice, a greater comfort and confidence can emerge when one has a systematic framework to rely upon to help assess and conceptualize risk assessment</a:t>
            </a:r>
          </a:p>
        </p:txBody>
      </p:sp>
      <p:sp>
        <p:nvSpPr>
          <p:cNvPr id="747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44A476DB-8BE1-4D3F-B55A-A1EA8AE72583}" type="slidenum">
              <a:rPr lang="en-US" altLang="en-US" smtClean="0"/>
              <a:pPr>
                <a:spcBef>
                  <a:spcPct val="0"/>
                </a:spcBef>
              </a:pPr>
              <a:t>13</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Tx/>
              <a:buChar char="•"/>
            </a:pPr>
            <a:r>
              <a:rPr lang="en-US" altLang="en-US"/>
              <a:t>Therapeutic Risk Management is a framework upon which we can mitigate this fear and improve clinical practice</a:t>
            </a:r>
          </a:p>
          <a:p>
            <a:pPr marL="628650" lvl="1" indent="-171450">
              <a:buFontTx/>
              <a:buChar char="•"/>
            </a:pPr>
            <a:r>
              <a:rPr lang="en-US" altLang="en-US"/>
              <a:t>TRM is medicolegally informed practice that exceeds standards of care</a:t>
            </a:r>
          </a:p>
          <a:p>
            <a:pPr marL="628650" lvl="1" indent="-171450">
              <a:buFontTx/>
              <a:buChar char="•"/>
            </a:pPr>
            <a:r>
              <a:rPr lang="en-US" altLang="en-US"/>
              <a:t>TRM allows for both good care of our patients and ourselves</a:t>
            </a:r>
          </a:p>
          <a:p>
            <a:pPr marL="628650" lvl="1" indent="-171450">
              <a:buFontTx/>
              <a:buChar char="•"/>
            </a:pPr>
            <a:r>
              <a:rPr lang="en-US" altLang="en-US"/>
              <a:t>TRM is patient centered</a:t>
            </a:r>
          </a:p>
          <a:p>
            <a:pPr marL="171450" indent="-171450">
              <a:buFontTx/>
              <a:buChar char="•"/>
            </a:pPr>
            <a:r>
              <a:rPr lang="en-US" altLang="en-US"/>
              <a:t>With these foci, strong clinical care and risk management are possible</a:t>
            </a:r>
          </a:p>
        </p:txBody>
      </p:sp>
      <p:sp>
        <p:nvSpPr>
          <p:cNvPr id="757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fld id="{6B13BABF-4ECE-40A9-8A29-C4B85C264FFE}" type="slidenum">
              <a:rPr lang="en-US" altLang="en-US" smtClean="0"/>
              <a:pPr/>
              <a:t>14</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Repeat users</a:t>
            </a:r>
          </a:p>
          <a:p>
            <a:r>
              <a:rPr lang="en-US" dirty="0"/>
              <a:t>SPCs</a:t>
            </a:r>
          </a:p>
        </p:txBody>
      </p:sp>
      <p:sp>
        <p:nvSpPr>
          <p:cNvPr id="4" name="Slide Number Placeholder 3"/>
          <p:cNvSpPr>
            <a:spLocks noGrp="1"/>
          </p:cNvSpPr>
          <p:nvPr>
            <p:ph type="sldNum" sz="quarter" idx="10"/>
          </p:nvPr>
        </p:nvSpPr>
        <p:spPr/>
        <p:txBody>
          <a:bodyPr/>
          <a:lstStyle/>
          <a:p>
            <a:fld id="{FE7C94A9-CCF5-4C82-BC2D-127B8C557004}" type="slidenum">
              <a:rPr lang="en-US" smtClean="0"/>
              <a:t>18</a:t>
            </a:fld>
            <a:endParaRPr lang="en-US"/>
          </a:p>
        </p:txBody>
      </p:sp>
    </p:spTree>
    <p:extLst>
      <p:ext uri="{BB962C8B-B14F-4D97-AF65-F5344CB8AC3E}">
        <p14:creationId xmlns:p14="http://schemas.microsoft.com/office/powerpoint/2010/main" val="23031280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7C94A9-CCF5-4C82-BC2D-127B8C557004}" type="slidenum">
              <a:rPr lang="en-US" smtClean="0"/>
              <a:t>37</a:t>
            </a:fld>
            <a:endParaRPr lang="en-US"/>
          </a:p>
        </p:txBody>
      </p:sp>
    </p:spTree>
    <p:extLst>
      <p:ext uri="{BB962C8B-B14F-4D97-AF65-F5344CB8AC3E}">
        <p14:creationId xmlns:p14="http://schemas.microsoft.com/office/powerpoint/2010/main" val="22843091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i="1"/>
              <a:t>(Depending on audience use this slide to advertise the National Consult Service…never worry alone)</a:t>
            </a:r>
          </a:p>
        </p:txBody>
      </p:sp>
      <p:sp>
        <p:nvSpPr>
          <p:cNvPr id="768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CB8A1EFE-1FE1-4CA0-8171-5735848F0364}" type="slidenum">
              <a:rPr lang="en-US" altLang="en-US" smtClean="0"/>
              <a:pPr>
                <a:spcBef>
                  <a:spcPct val="0"/>
                </a:spcBef>
              </a:pPr>
              <a:t>38</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nSpc>
                <a:spcPct val="150000"/>
              </a:lnSpc>
              <a:buFont typeface="Arial" panose="020B0604020202020204" pitchFamily="34" charset="0"/>
              <a:buChar char="•"/>
            </a:pPr>
            <a:r>
              <a:rPr lang="en-US" sz="1600" dirty="0"/>
              <a:t>Thank</a:t>
            </a:r>
            <a:r>
              <a:rPr lang="en-US" sz="1600" baseline="0" dirty="0"/>
              <a:t> you Dr. Matarazzo</a:t>
            </a:r>
          </a:p>
          <a:p>
            <a:pPr marL="171450" indent="-171450">
              <a:lnSpc>
                <a:spcPct val="150000"/>
              </a:lnSpc>
              <a:buFont typeface="Arial" panose="020B0604020202020204" pitchFamily="34" charset="0"/>
              <a:buChar char="•"/>
            </a:pPr>
            <a:r>
              <a:rPr lang="en-US" sz="1600" baseline="0" dirty="0"/>
              <a:t>I will now start us off by talking about the VA National Suicide Risk Management Consultation Program, which I will refer to, from this point forward as consultation program</a:t>
            </a:r>
            <a:endParaRPr lang="en-US" sz="1600" dirty="0"/>
          </a:p>
        </p:txBody>
      </p:sp>
      <p:sp>
        <p:nvSpPr>
          <p:cNvPr id="4" name="Slide Number Placeholder 3"/>
          <p:cNvSpPr>
            <a:spLocks noGrp="1"/>
          </p:cNvSpPr>
          <p:nvPr>
            <p:ph type="sldNum" sz="quarter" idx="10"/>
          </p:nvPr>
        </p:nvSpPr>
        <p:spPr/>
        <p:txBody>
          <a:bodyPr/>
          <a:lstStyle/>
          <a:p>
            <a:fld id="{FE7C94A9-CCF5-4C82-BC2D-127B8C557004}" type="slidenum">
              <a:rPr lang="en-US" smtClean="0"/>
              <a:t>4</a:t>
            </a:fld>
            <a:endParaRPr lang="en-US"/>
          </a:p>
        </p:txBody>
      </p:sp>
    </p:spTree>
    <p:extLst>
      <p:ext uri="{BB962C8B-B14F-4D97-AF65-F5344CB8AC3E}">
        <p14:creationId xmlns:p14="http://schemas.microsoft.com/office/powerpoint/2010/main" val="3726890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600" dirty="0"/>
              <a:t>So</a:t>
            </a:r>
            <a:r>
              <a:rPr lang="en-US" sz="1600" baseline="0" dirty="0"/>
              <a:t> the mission of this program: provide 1:1 consultation to VA clinicians, with the hope of strengthening their knowledge and confidence, when working with Veterans whom are at high risk for suicide. </a:t>
            </a:r>
          </a:p>
          <a:p>
            <a:pPr marL="171450" indent="-171450">
              <a:buFont typeface="Arial" panose="020B0604020202020204" pitchFamily="34" charset="0"/>
              <a:buChar char="•"/>
            </a:pPr>
            <a:r>
              <a:rPr lang="en-US" sz="1600" baseline="0" dirty="0"/>
              <a:t>Through this mission, we can help to optimize the care of the Veterans whom are at highest risk.</a:t>
            </a:r>
          </a:p>
          <a:p>
            <a:pPr marL="171450" indent="-171450">
              <a:buFont typeface="Arial" panose="020B0604020202020204" pitchFamily="34" charset="0"/>
              <a:buChar char="•"/>
            </a:pPr>
            <a:r>
              <a:rPr lang="en-US" sz="1600" dirty="0"/>
              <a:t>As</a:t>
            </a:r>
            <a:r>
              <a:rPr lang="en-US" sz="1600" baseline="0" dirty="0"/>
              <a:t> you can see, the philosophy of this program is to never worry alone, which highlights the importance of the support that is provided to clinicians whom are working with the highest risk Veterans. </a:t>
            </a:r>
          </a:p>
        </p:txBody>
      </p:sp>
      <p:sp>
        <p:nvSpPr>
          <p:cNvPr id="4" name="Slide Number Placeholder 3"/>
          <p:cNvSpPr>
            <a:spLocks noGrp="1"/>
          </p:cNvSpPr>
          <p:nvPr>
            <p:ph type="sldNum" sz="quarter" idx="10"/>
          </p:nvPr>
        </p:nvSpPr>
        <p:spPr/>
        <p:txBody>
          <a:bodyPr/>
          <a:lstStyle/>
          <a:p>
            <a:fld id="{FE7C94A9-CCF5-4C82-BC2D-127B8C557004}" type="slidenum">
              <a:rPr lang="en-US" smtClean="0"/>
              <a:t>5</a:t>
            </a:fld>
            <a:endParaRPr lang="en-US"/>
          </a:p>
        </p:txBody>
      </p:sp>
    </p:spTree>
    <p:extLst>
      <p:ext uri="{BB962C8B-B14F-4D97-AF65-F5344CB8AC3E}">
        <p14:creationId xmlns:p14="http://schemas.microsoft.com/office/powerpoint/2010/main" val="14021134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400" dirty="0"/>
              <a:t>As most of you likely know, working with individuals whom are at high</a:t>
            </a:r>
            <a:r>
              <a:rPr lang="en-US" sz="1400" baseline="0" dirty="0"/>
              <a:t> risk for suicide, can take a toll on the provider’s emotional and cognitive well-being.</a:t>
            </a:r>
          </a:p>
          <a:p>
            <a:pPr marL="171450" indent="-171450">
              <a:buFont typeface="Arial" panose="020B0604020202020204" pitchFamily="34" charset="0"/>
              <a:buChar char="•"/>
            </a:pPr>
            <a:r>
              <a:rPr lang="en-US" sz="1400" baseline="0" dirty="0"/>
              <a:t>The stress associated with the work we do can impact the functioning of our frontal lobe– that part of our brain that organizes and makes plans for future</a:t>
            </a:r>
          </a:p>
          <a:p>
            <a:pPr marL="171450" indent="-171450">
              <a:buFont typeface="Arial" panose="020B0604020202020204" pitchFamily="34" charset="0"/>
              <a:buChar char="•"/>
            </a:pPr>
            <a:r>
              <a:rPr lang="en-US" sz="1400" dirty="0"/>
              <a:t>If</a:t>
            </a:r>
            <a:r>
              <a:rPr lang="en-US" sz="1400" baseline="0" dirty="0"/>
              <a:t> our frontal lobe is compromised, there is a likelihood of not making the best decisions on behalf of our patient… which can harm the therapeutic relationship.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aseline="0" dirty="0"/>
              <a:t>Example: hospitalize the individual unnecessarily—not thinking through the cost/benefit analysis of hospitalization. </a:t>
            </a:r>
          </a:p>
          <a:p>
            <a:pPr marL="171450" indent="-171450">
              <a:buFont typeface="Arial" panose="020B0604020202020204" pitchFamily="34" charset="0"/>
              <a:buChar char="•"/>
            </a:pPr>
            <a:r>
              <a:rPr lang="en-US" sz="1400" baseline="0" dirty="0"/>
              <a:t>Our aim for this program, is to support the clinician to reduce their level of activation/stress, thereby hopefully preserving the therapeutic relationship… which is critical in working with those at risk for suicide.  </a:t>
            </a:r>
            <a:endParaRPr lang="en-US" sz="1400" dirty="0"/>
          </a:p>
        </p:txBody>
      </p:sp>
      <p:sp>
        <p:nvSpPr>
          <p:cNvPr id="4" name="Slide Number Placeholder 3"/>
          <p:cNvSpPr>
            <a:spLocks noGrp="1"/>
          </p:cNvSpPr>
          <p:nvPr>
            <p:ph type="sldNum" sz="quarter" idx="10"/>
          </p:nvPr>
        </p:nvSpPr>
        <p:spPr/>
        <p:txBody>
          <a:bodyPr/>
          <a:lstStyle/>
          <a:p>
            <a:fld id="{FE7C94A9-CCF5-4C82-BC2D-127B8C557004}" type="slidenum">
              <a:rPr lang="en-US" smtClean="0"/>
              <a:t>6</a:t>
            </a:fld>
            <a:endParaRPr lang="en-US"/>
          </a:p>
        </p:txBody>
      </p:sp>
    </p:spTree>
    <p:extLst>
      <p:ext uri="{BB962C8B-B14F-4D97-AF65-F5344CB8AC3E}">
        <p14:creationId xmlns:p14="http://schemas.microsoft.com/office/powerpoint/2010/main" val="6857801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400" dirty="0"/>
              <a:t>Now to provide you with some background on this program:</a:t>
            </a:r>
            <a:r>
              <a:rPr lang="en-US" sz="1400" baseline="0" dirty="0"/>
              <a:t> </a:t>
            </a:r>
          </a:p>
          <a:p>
            <a:pPr marL="171450" indent="-171450">
              <a:buFont typeface="Arial" panose="020B0604020202020204" pitchFamily="34" charset="0"/>
              <a:buChar char="•"/>
            </a:pPr>
            <a:r>
              <a:rPr lang="en-US" sz="1400" baseline="0" dirty="0"/>
              <a:t>Launched nationally in June 2013; developed with guidance from VA central office, advisory board feedback; and national center for PTSD</a:t>
            </a:r>
          </a:p>
          <a:p>
            <a:pPr marL="171450" indent="-171450">
              <a:buFont typeface="Arial" panose="020B0604020202020204" pitchFamily="34" charset="0"/>
              <a:buChar char="•"/>
            </a:pPr>
            <a:r>
              <a:rPr lang="en-US" sz="1400" baseline="0" dirty="0"/>
              <a:t>The roots of this program originated from the Rocky Mountain MIRECC local consultation service we have at the Denver VA, as well as from experiences from the national center for PTSD consultation program.</a:t>
            </a:r>
          </a:p>
          <a:p>
            <a:pPr marL="171450" indent="-171450">
              <a:buFont typeface="Arial" panose="020B0604020202020204" pitchFamily="34" charset="0"/>
              <a:buChar char="•"/>
            </a:pPr>
            <a:r>
              <a:rPr lang="en-US" sz="1400" baseline="0" dirty="0"/>
              <a:t>This program is founded in the Therapeutic Risk Management of the Suicidal Patient model- which Dr. Wortzel will tell you more about</a:t>
            </a:r>
          </a:p>
          <a:p>
            <a:pPr marL="171450" indent="-171450">
              <a:buFont typeface="Arial" panose="020B0604020202020204" pitchFamily="34" charset="0"/>
              <a:buChar char="•"/>
            </a:pPr>
            <a:r>
              <a:rPr lang="en-US" sz="1400" baseline="0" dirty="0"/>
              <a:t>For more information, we have included the rocky mountain MIRECC website below.</a:t>
            </a:r>
            <a:endParaRPr lang="en-US" sz="1400" dirty="0"/>
          </a:p>
        </p:txBody>
      </p:sp>
      <p:sp>
        <p:nvSpPr>
          <p:cNvPr id="4" name="Slide Number Placeholder 3"/>
          <p:cNvSpPr>
            <a:spLocks noGrp="1"/>
          </p:cNvSpPr>
          <p:nvPr>
            <p:ph type="sldNum" sz="quarter" idx="10"/>
          </p:nvPr>
        </p:nvSpPr>
        <p:spPr/>
        <p:txBody>
          <a:bodyPr/>
          <a:lstStyle/>
          <a:p>
            <a:fld id="{FE7C94A9-CCF5-4C82-BC2D-127B8C557004}" type="slidenum">
              <a:rPr lang="en-US" smtClean="0"/>
              <a:t>7</a:t>
            </a:fld>
            <a:endParaRPr lang="en-US"/>
          </a:p>
        </p:txBody>
      </p:sp>
    </p:spTree>
    <p:extLst>
      <p:ext uri="{BB962C8B-B14F-4D97-AF65-F5344CB8AC3E}">
        <p14:creationId xmlns:p14="http://schemas.microsoft.com/office/powerpoint/2010/main" val="6102292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600" dirty="0"/>
              <a:t>In brief, when</a:t>
            </a:r>
            <a:r>
              <a:rPr lang="en-US" sz="1600" baseline="0" dirty="0"/>
              <a:t> a VA clinician utilizes the SRM consultation program, they can expect to have phone-based, hour long, consultation with a multidisciplinary team of psychologists and psychiatrists from the rocky mountain MIRECC</a:t>
            </a:r>
          </a:p>
          <a:p>
            <a:pPr marL="171450" indent="-171450">
              <a:buFont typeface="Arial" panose="020B0604020202020204" pitchFamily="34" charset="0"/>
              <a:buChar char="•"/>
            </a:pPr>
            <a:r>
              <a:rPr lang="en-US" sz="1600" baseline="0" dirty="0"/>
              <a:t>Consultants will aim to answer the referral question, while also highlighting risk stratification and documentation, and offer emotional support to the clinician who is attempting to assist the high risk Veteran they work with. </a:t>
            </a:r>
            <a:endParaRPr lang="en-US" sz="1600" dirty="0"/>
          </a:p>
        </p:txBody>
      </p:sp>
      <p:sp>
        <p:nvSpPr>
          <p:cNvPr id="4" name="Slide Number Placeholder 3"/>
          <p:cNvSpPr>
            <a:spLocks noGrp="1"/>
          </p:cNvSpPr>
          <p:nvPr>
            <p:ph type="sldNum" sz="quarter" idx="10"/>
          </p:nvPr>
        </p:nvSpPr>
        <p:spPr/>
        <p:txBody>
          <a:bodyPr/>
          <a:lstStyle/>
          <a:p>
            <a:fld id="{FE7C94A9-CCF5-4C82-BC2D-127B8C557004}" type="slidenum">
              <a:rPr lang="en-US" smtClean="0"/>
              <a:t>8</a:t>
            </a:fld>
            <a:endParaRPr lang="en-US"/>
          </a:p>
        </p:txBody>
      </p:sp>
    </p:spTree>
    <p:extLst>
      <p:ext uri="{BB962C8B-B14F-4D97-AF65-F5344CB8AC3E}">
        <p14:creationId xmlns:p14="http://schemas.microsoft.com/office/powerpoint/2010/main" val="27200095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600" dirty="0"/>
              <a:t>Other</a:t>
            </a:r>
            <a:r>
              <a:rPr lang="en-US" sz="1600" baseline="0" dirty="0"/>
              <a:t> things to remember when thinking of this program is that this is a provider focused service, that does not include the patient and is not meant for suicidal crisis</a:t>
            </a:r>
          </a:p>
          <a:p>
            <a:pPr marL="171450" indent="-171450">
              <a:buFont typeface="Arial" panose="020B0604020202020204" pitchFamily="34" charset="0"/>
              <a:buChar char="•"/>
            </a:pPr>
            <a:r>
              <a:rPr lang="en-US" sz="1600" baseline="0" dirty="0"/>
              <a:t>It is a service that focuses on a conceptualization of suicidal drivers, risk assessment and management, as well as treatment engagement and planning.</a:t>
            </a:r>
          </a:p>
          <a:p>
            <a:pPr marL="171450" indent="-171450">
              <a:buFont typeface="Arial" panose="020B0604020202020204" pitchFamily="34" charset="0"/>
              <a:buChar char="•"/>
            </a:pPr>
            <a:r>
              <a:rPr lang="en-US" sz="1600" baseline="0" dirty="0"/>
              <a:t>It is also important to know that not all consultations provided are based on specific cases, but can be about more general questions regarding working with high risk Veterans.</a:t>
            </a:r>
          </a:p>
          <a:p>
            <a:pPr marL="171450" indent="-171450">
              <a:buFont typeface="Arial" panose="020B0604020202020204" pitchFamily="34" charset="0"/>
              <a:buChar char="•"/>
            </a:pPr>
            <a:r>
              <a:rPr lang="en-US" sz="1600" baseline="0" dirty="0"/>
              <a:t>Lastly, clinicians have the freedom to take the consultants recommendations and incorporate them as they see fit, while taking into account the wishes of their local chain of command. </a:t>
            </a:r>
            <a:endParaRPr lang="en-US" sz="1600" dirty="0"/>
          </a:p>
        </p:txBody>
      </p:sp>
      <p:sp>
        <p:nvSpPr>
          <p:cNvPr id="4" name="Slide Number Placeholder 3"/>
          <p:cNvSpPr>
            <a:spLocks noGrp="1"/>
          </p:cNvSpPr>
          <p:nvPr>
            <p:ph type="sldNum" sz="quarter" idx="10"/>
          </p:nvPr>
        </p:nvSpPr>
        <p:spPr/>
        <p:txBody>
          <a:bodyPr/>
          <a:lstStyle/>
          <a:p>
            <a:fld id="{FE7C94A9-CCF5-4C82-BC2D-127B8C557004}" type="slidenum">
              <a:rPr lang="en-US" smtClean="0"/>
              <a:t>9</a:t>
            </a:fld>
            <a:endParaRPr lang="en-US"/>
          </a:p>
        </p:txBody>
      </p:sp>
    </p:spTree>
    <p:extLst>
      <p:ext uri="{BB962C8B-B14F-4D97-AF65-F5344CB8AC3E}">
        <p14:creationId xmlns:p14="http://schemas.microsoft.com/office/powerpoint/2010/main" val="32743037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Tx/>
              <a:buChar char="•"/>
            </a:pPr>
            <a:r>
              <a:rPr lang="en-US" altLang="en-US"/>
              <a:t>TRM consists of:</a:t>
            </a:r>
          </a:p>
          <a:p>
            <a:pPr marL="628650" lvl="1" indent="-171450">
              <a:buFontTx/>
              <a:buChar char="•"/>
            </a:pPr>
            <a:r>
              <a:rPr lang="en-US" altLang="en-US"/>
              <a:t>Conducting and documenting a clinical risk assessment</a:t>
            </a:r>
          </a:p>
          <a:p>
            <a:pPr marL="628650" lvl="1" indent="-171450">
              <a:buFontTx/>
              <a:buChar char="•"/>
            </a:pPr>
            <a:r>
              <a:rPr lang="en-US" altLang="en-US"/>
              <a:t>Use of structured instruments to augment clinical risk assessment</a:t>
            </a:r>
          </a:p>
          <a:p>
            <a:pPr marL="628650" lvl="1" indent="-171450">
              <a:buFontTx/>
              <a:buChar char="•"/>
            </a:pPr>
            <a:r>
              <a:rPr lang="en-US" altLang="en-US"/>
              <a:t>Stratification of risk in terms of severity and temporality</a:t>
            </a:r>
          </a:p>
          <a:p>
            <a:pPr marL="628650" lvl="1" indent="-171450">
              <a:buFontTx/>
              <a:buChar char="•"/>
            </a:pPr>
            <a:r>
              <a:rPr lang="en-US" altLang="en-US"/>
              <a:t>Developing and documenting a Safety Plan</a:t>
            </a:r>
          </a:p>
        </p:txBody>
      </p:sp>
      <p:sp>
        <p:nvSpPr>
          <p:cNvPr id="778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40293EF3-98D5-4130-B135-4658C686E5D9}" type="slidenum">
              <a:rPr lang="en-US" altLang="en-US" smtClean="0"/>
              <a:pPr>
                <a:spcBef>
                  <a:spcPct val="0"/>
                </a:spcBef>
              </a:pPr>
              <a:t>10</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342900" indent="-342900">
              <a:buFont typeface="Arial" pitchFamily="34" charset="0"/>
              <a:buChar char="•"/>
              <a:defRPr/>
            </a:pPr>
            <a:r>
              <a:rPr lang="en-US" altLang="en-US" dirty="0"/>
              <a:t>TRM affirms the clinician’s role in the treatment of the suicidal patient and is at its core is a patient-centered approach</a:t>
            </a:r>
          </a:p>
          <a:p>
            <a:pPr marL="342900" indent="-342900">
              <a:buFont typeface="Arial" pitchFamily="34" charset="0"/>
              <a:buChar char="•"/>
              <a:defRPr/>
            </a:pPr>
            <a:r>
              <a:rPr lang="en-US" altLang="en-US" dirty="0"/>
              <a:t>Requires working knowledge of the legal regulation of mental health practice to inform appropriate clinical management of legal concerns that frequently arise regarding suicidal patients in crisis</a:t>
            </a:r>
          </a:p>
          <a:p>
            <a:pPr marL="800100" lvl="1" indent="-342900">
              <a:buFont typeface="Arial" pitchFamily="34" charset="0"/>
              <a:buChar char="•"/>
              <a:defRPr/>
            </a:pPr>
            <a:r>
              <a:rPr lang="en-US" altLang="en-US" dirty="0"/>
              <a:t>Helps to balance competing ethical principles and works to avoid defensive practices that can increase vulnerability to malpractice suits</a:t>
            </a:r>
          </a:p>
          <a:p>
            <a:pPr marL="342900" indent="-342900">
              <a:buFont typeface="Arial" pitchFamily="34" charset="0"/>
              <a:buChar char="•"/>
              <a:defRPr/>
            </a:pPr>
            <a:r>
              <a:rPr lang="en-US" altLang="en-US" dirty="0"/>
              <a:t>Is an essential part of good clinical care </a:t>
            </a:r>
          </a:p>
          <a:p>
            <a:pPr>
              <a:defRPr/>
            </a:pPr>
            <a:endParaRPr lang="en-US" dirty="0"/>
          </a:p>
        </p:txBody>
      </p:sp>
      <p:sp>
        <p:nvSpPr>
          <p:cNvPr id="788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fld id="{FE3D114D-70F8-4A84-85D8-C4195E9DFBC4}" type="slidenum">
              <a:rPr lang="en-US" altLang="en-US" smtClean="0"/>
              <a:pPr/>
              <a:t>11</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6" name="Picture 7" descr="RM_MIRECC_LOGO_RGB.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3838" y="6210300"/>
            <a:ext cx="944562"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Cover_Header.png"/>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122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304800" y="2007810"/>
            <a:ext cx="8484184" cy="1257904"/>
          </a:xfrm>
        </p:spPr>
        <p:txBody>
          <a:bodyPr>
            <a:normAutofit/>
          </a:bodyPr>
          <a:lstStyle>
            <a:lvl1pPr algn="l">
              <a:lnSpc>
                <a:spcPct val="80000"/>
              </a:lnSpc>
              <a:defRPr sz="4200" b="1" baseline="0">
                <a:solidFill>
                  <a:srgbClr val="0083BE"/>
                </a:solidFill>
              </a:defRPr>
            </a:lvl1pPr>
          </a:lstStyle>
          <a:p>
            <a:r>
              <a:rPr lang="en-US" dirty="0"/>
              <a:t>Click to edit Master title style</a:t>
            </a:r>
          </a:p>
        </p:txBody>
      </p:sp>
      <p:sp>
        <p:nvSpPr>
          <p:cNvPr id="3" name="Subtitle 2"/>
          <p:cNvSpPr>
            <a:spLocks noGrp="1"/>
          </p:cNvSpPr>
          <p:nvPr>
            <p:ph type="subTitle" idx="1"/>
          </p:nvPr>
        </p:nvSpPr>
        <p:spPr>
          <a:xfrm>
            <a:off x="304798" y="3265714"/>
            <a:ext cx="8484185" cy="1173239"/>
          </a:xfrm>
        </p:spPr>
        <p:txBody>
          <a:bodyPr/>
          <a:lstStyle>
            <a:lvl1pPr marL="0" marR="0" indent="0" algn="l" defTabSz="457200" rtl="0" eaLnBrk="1" fontAlgn="auto" latinLnBrk="0" hangingPunct="1">
              <a:lnSpc>
                <a:spcPct val="70000"/>
              </a:lnSpc>
              <a:spcBef>
                <a:spcPct val="20000"/>
              </a:spcBef>
              <a:spcAft>
                <a:spcPts val="0"/>
              </a:spcAft>
              <a:buClrTx/>
              <a:buSzTx/>
              <a:buFont typeface="Arial"/>
              <a:buNone/>
              <a:tabLst/>
              <a:defRPr sz="1900" b="1" i="0" u="none" strike="noStrike"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a:p>
            <a:r>
              <a:rPr lang="en-US" dirty="0"/>
              <a:t>Click to edit Master subtitle style</a:t>
            </a:r>
          </a:p>
          <a:p>
            <a:endParaRPr lang="en-US" dirty="0"/>
          </a:p>
          <a:p>
            <a:endParaRPr lang="en-US" dirty="0"/>
          </a:p>
          <a:p>
            <a:endParaRPr lang="en-US" dirty="0"/>
          </a:p>
          <a:p>
            <a:endParaRPr lang="en-US" dirty="0"/>
          </a:p>
          <a:p>
            <a:endParaRPr lang="en-US" dirty="0"/>
          </a:p>
        </p:txBody>
      </p:sp>
      <p:sp>
        <p:nvSpPr>
          <p:cNvPr id="9" name="Text Placeholder 8"/>
          <p:cNvSpPr>
            <a:spLocks noGrp="1"/>
          </p:cNvSpPr>
          <p:nvPr>
            <p:ph type="body" sz="quarter" idx="11"/>
          </p:nvPr>
        </p:nvSpPr>
        <p:spPr>
          <a:xfrm>
            <a:off x="304798" y="4439333"/>
            <a:ext cx="8483600" cy="701144"/>
          </a:xfrm>
        </p:spPr>
        <p:txBody>
          <a:bodyPr>
            <a:normAutofit/>
          </a:bodyPr>
          <a:lstStyle>
            <a:lvl1pPr marL="0" marR="0" indent="0" algn="l" defTabSz="457200" rtl="0" eaLnBrk="1" fontAlgn="base" latinLnBrk="0" hangingPunct="1">
              <a:lnSpc>
                <a:spcPct val="70000"/>
              </a:lnSpc>
              <a:spcBef>
                <a:spcPct val="20000"/>
              </a:spcBef>
              <a:spcAft>
                <a:spcPct val="0"/>
              </a:spcAft>
              <a:buClrTx/>
              <a:buSzTx/>
              <a:buFont typeface="Arial" charset="0"/>
              <a:buNone/>
              <a:tabLst/>
              <a:defRPr sz="1600" i="1">
                <a:solidFill>
                  <a:srgbClr val="003F72">
                    <a:alpha val="50000"/>
                  </a:srgbClr>
                </a:solidFill>
              </a:defRPr>
            </a:lvl1pPr>
          </a:lstStyle>
          <a:p>
            <a:pPr lvl="0"/>
            <a:r>
              <a:rPr lang="en-US" dirty="0"/>
              <a:t>Click to edit Master text styles</a:t>
            </a:r>
          </a:p>
          <a:p>
            <a:pPr lvl="0"/>
            <a:r>
              <a:rPr lang="en-US" dirty="0"/>
              <a:t>Click to edit Master text styles</a:t>
            </a:r>
          </a:p>
          <a:p>
            <a:pPr lvl="0"/>
            <a:endParaRPr lang="en-US" dirty="0"/>
          </a:p>
        </p:txBody>
      </p:sp>
      <p:sp>
        <p:nvSpPr>
          <p:cNvPr id="11" name="Text Placeholder 10"/>
          <p:cNvSpPr>
            <a:spLocks noGrp="1"/>
          </p:cNvSpPr>
          <p:nvPr>
            <p:ph type="body" sz="quarter" idx="12"/>
          </p:nvPr>
        </p:nvSpPr>
        <p:spPr>
          <a:xfrm>
            <a:off x="304800" y="5140855"/>
            <a:ext cx="8483600" cy="688975"/>
          </a:xfrm>
        </p:spPr>
        <p:txBody>
          <a:bodyPr/>
          <a:lstStyle>
            <a:lvl1pPr marL="0" marR="0" indent="0" algn="l" defTabSz="457200" rtl="0" eaLnBrk="1" fontAlgn="base" latinLnBrk="0" hangingPunct="1">
              <a:lnSpc>
                <a:spcPct val="70000"/>
              </a:lnSpc>
              <a:spcBef>
                <a:spcPct val="20000"/>
              </a:spcBef>
              <a:spcAft>
                <a:spcPct val="0"/>
              </a:spcAft>
              <a:buClrTx/>
              <a:buSzTx/>
              <a:buFont typeface="Arial" charset="0"/>
              <a:buNone/>
              <a:tabLst/>
              <a:defRPr lang="en-US" sz="1600" b="0" i="0" kern="1200">
                <a:solidFill>
                  <a:srgbClr val="003F72">
                    <a:alpha val="50000"/>
                  </a:srgbClr>
                </a:solidFill>
                <a:latin typeface="+mn-lt"/>
                <a:ea typeface="ＭＳ Ｐゴシック" charset="0"/>
                <a:cs typeface="ＭＳ Ｐゴシック" charset="0"/>
              </a:defRPr>
            </a:lvl1pPr>
          </a:lstStyle>
          <a:p>
            <a:pPr lvl="0"/>
            <a:r>
              <a:rPr lang="en-US" dirty="0"/>
              <a:t>Click to edit Master text styles</a:t>
            </a:r>
          </a:p>
          <a:p>
            <a:pPr lvl="0"/>
            <a:r>
              <a:rPr lang="en-US" dirty="0"/>
              <a:t>Click to edit Master text styles</a:t>
            </a:r>
          </a:p>
          <a:p>
            <a:pPr lvl="0"/>
            <a:endParaRPr lang="en-US" dirty="0"/>
          </a:p>
          <a:p>
            <a:pPr lvl="0"/>
            <a:endParaRPr lang="en-US" dirty="0"/>
          </a:p>
        </p:txBody>
      </p:sp>
      <p:sp>
        <p:nvSpPr>
          <p:cNvPr id="8" name="Slide Number Placeholder 5"/>
          <p:cNvSpPr>
            <a:spLocks noGrp="1"/>
          </p:cNvSpPr>
          <p:nvPr>
            <p:ph type="sldNum" sz="quarter" idx="13"/>
          </p:nvPr>
        </p:nvSpPr>
        <p:spPr>
          <a:xfrm>
            <a:off x="304800" y="6356350"/>
            <a:ext cx="469900" cy="365125"/>
          </a:xfrm>
        </p:spPr>
        <p:txBody>
          <a:bodyPr/>
          <a:lstStyle>
            <a:lvl1pPr>
              <a:defRPr/>
            </a:lvl1pPr>
          </a:lstStyle>
          <a:p>
            <a:pPr>
              <a:defRPr/>
            </a:pPr>
            <a:fld id="{9577C9B6-E695-4D2A-AC4B-05023D3720A1}" type="slidenum">
              <a:rPr lang="en-US" altLang="en-US"/>
              <a:pPr>
                <a:defRPr/>
              </a:pPr>
              <a:t>‹#›</a:t>
            </a:fld>
            <a:endParaRPr lang="en-US" altLang="en-US"/>
          </a:p>
        </p:txBody>
      </p:sp>
    </p:spTree>
    <p:extLst>
      <p:ext uri="{BB962C8B-B14F-4D97-AF65-F5344CB8AC3E}">
        <p14:creationId xmlns:p14="http://schemas.microsoft.com/office/powerpoint/2010/main" val="3582988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9"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defTabSz="457200" fontAlgn="base">
              <a:spcBef>
                <a:spcPct val="0"/>
              </a:spcBef>
              <a:spcAft>
                <a:spcPct val="0"/>
              </a:spcAft>
              <a:defRPr/>
            </a:pPr>
            <a:endParaRPr lang="en-US" altLang="en-US">
              <a:solidFill>
                <a:prstClr val="black"/>
              </a:solidFill>
              <a:ea typeface="MS PGothic" pitchFamily="34" charset="-128"/>
            </a:endParaRPr>
          </a:p>
        </p:txBody>
      </p:sp>
      <p:sp>
        <p:nvSpPr>
          <p:cNvPr id="8" name="Footer Placeholder 7"/>
          <p:cNvSpPr>
            <a:spLocks noGrp="1"/>
          </p:cNvSpPr>
          <p:nvPr>
            <p:ph type="ftr" sz="quarter" idx="11"/>
          </p:nvPr>
        </p:nvSpPr>
        <p:spPr/>
        <p:txBody>
          <a:bodyPr/>
          <a:lstStyle>
            <a:lvl1pPr>
              <a:defRPr/>
            </a:lvl1pPr>
          </a:lstStyle>
          <a:p>
            <a:pPr>
              <a:defRPr/>
            </a:pPr>
            <a:r>
              <a:rPr lang="en-US">
                <a:solidFill>
                  <a:prstClr val="black">
                    <a:tint val="75000"/>
                  </a:prstClr>
                </a:solidFill>
              </a:rPr>
              <a:t>#Risk          #RMIRECC</a:t>
            </a:r>
          </a:p>
        </p:txBody>
      </p:sp>
      <p:sp>
        <p:nvSpPr>
          <p:cNvPr id="9" name="Slide Number Placeholder 8"/>
          <p:cNvSpPr>
            <a:spLocks noGrp="1"/>
          </p:cNvSpPr>
          <p:nvPr>
            <p:ph type="sldNum" sz="quarter" idx="12"/>
          </p:nvPr>
        </p:nvSpPr>
        <p:spPr/>
        <p:txBody>
          <a:bodyPr/>
          <a:lstStyle>
            <a:lvl1pPr>
              <a:defRPr/>
            </a:lvl1pPr>
          </a:lstStyle>
          <a:p>
            <a:pPr>
              <a:defRPr/>
            </a:pPr>
            <a:fld id="{66298B1F-9404-4A5C-B19A-EAAC46E09BD8}" type="slidenum">
              <a:rPr lang="en-US" altLang="en-US"/>
              <a:pPr>
                <a:defRPr/>
              </a:pPr>
              <a:t>‹#›</a:t>
            </a:fld>
            <a:endParaRPr lang="en-US" altLang="en-US"/>
          </a:p>
        </p:txBody>
      </p:sp>
    </p:spTree>
    <p:extLst>
      <p:ext uri="{BB962C8B-B14F-4D97-AF65-F5344CB8AC3E}">
        <p14:creationId xmlns:p14="http://schemas.microsoft.com/office/powerpoint/2010/main" val="2953093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4" name="Picture 4" descr="RM_MIRECC_LOGO_RGB.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3838" y="6210300"/>
            <a:ext cx="944562"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Body_Header.png"/>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302382" y="1378857"/>
            <a:ext cx="8486602" cy="4747306"/>
          </a:xfrm>
        </p:spPr>
        <p:txBody>
          <a:bodyPr/>
          <a:lstStyle>
            <a:lvl1pPr marL="0" indent="0">
              <a:buNone/>
              <a:defRPr sz="2600" b="1">
                <a:solidFill>
                  <a:srgbClr val="0083BE"/>
                </a:solidFill>
              </a:defRPr>
            </a:lvl1pPr>
            <a:lvl2pPr marL="457200" indent="0">
              <a:buNone/>
              <a:defRPr sz="1800"/>
            </a:lvl2pPr>
            <a:lvl3pPr>
              <a:defRPr sz="1800">
                <a:solidFill>
                  <a:schemeClr val="tx1">
                    <a:alpha val="50000"/>
                  </a:schemeClr>
                </a:solidFill>
              </a:defRPr>
            </a:lvl3pPr>
            <a:lvl4pPr>
              <a:defRPr sz="1800"/>
            </a:lvl4pPr>
            <a:lvl5pPr>
              <a:defRPr sz="1800" i="1"/>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6" name="Title 1"/>
          <p:cNvSpPr>
            <a:spLocks noGrp="1"/>
          </p:cNvSpPr>
          <p:nvPr>
            <p:ph type="ctrTitle"/>
          </p:nvPr>
        </p:nvSpPr>
        <p:spPr>
          <a:xfrm>
            <a:off x="304800" y="870858"/>
            <a:ext cx="8484184" cy="507999"/>
          </a:xfrm>
        </p:spPr>
        <p:txBody>
          <a:bodyPr>
            <a:normAutofit/>
          </a:bodyPr>
          <a:lstStyle>
            <a:lvl1pPr algn="l">
              <a:lnSpc>
                <a:spcPct val="80000"/>
              </a:lnSpc>
              <a:defRPr sz="2600" b="1" baseline="0">
                <a:solidFill>
                  <a:srgbClr val="0083BE"/>
                </a:solidFill>
              </a:defRPr>
            </a:lvl1pPr>
          </a:lstStyle>
          <a:p>
            <a:r>
              <a:rPr lang="en-US" dirty="0"/>
              <a:t>Click to edit Master title style</a:t>
            </a:r>
          </a:p>
        </p:txBody>
      </p:sp>
    </p:spTree>
    <p:extLst>
      <p:ext uri="{BB962C8B-B14F-4D97-AF65-F5344CB8AC3E}">
        <p14:creationId xmlns:p14="http://schemas.microsoft.com/office/powerpoint/2010/main" val="3297270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3" name="Picture 6" descr="section_test.pn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02383" y="2249714"/>
            <a:ext cx="8478760" cy="1959429"/>
          </a:xfrm>
        </p:spPr>
        <p:txBody>
          <a:bodyPr anchor="t">
            <a:normAutofit/>
          </a:bodyPr>
          <a:lstStyle>
            <a:lvl1pPr algn="l">
              <a:lnSpc>
                <a:spcPct val="80000"/>
              </a:lnSpc>
              <a:defRPr sz="4200" b="1" u="none" kern="1200" cap="none">
                <a:solidFill>
                  <a:srgbClr val="0083BE"/>
                </a:solidFill>
              </a:defRPr>
            </a:lvl1pPr>
          </a:lstStyle>
          <a:p>
            <a:r>
              <a:rPr lang="en-US" dirty="0"/>
              <a:t>Click to edit Master title style</a:t>
            </a:r>
          </a:p>
        </p:txBody>
      </p:sp>
    </p:spTree>
    <p:extLst>
      <p:ext uri="{BB962C8B-B14F-4D97-AF65-F5344CB8AC3E}">
        <p14:creationId xmlns:p14="http://schemas.microsoft.com/office/powerpoint/2010/main" val="4142128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5" name="Picture 6" descr="RM_MIRECC_LOGO_RGB.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3838" y="6210300"/>
            <a:ext cx="944562"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descr="body_test.png"/>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3175"/>
            <a:ext cx="9144000"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sz="half" idx="1"/>
          </p:nvPr>
        </p:nvSpPr>
        <p:spPr>
          <a:xfrm>
            <a:off x="318635" y="1600200"/>
            <a:ext cx="4059841" cy="4525963"/>
          </a:xfrm>
        </p:spPr>
        <p:txBody>
          <a:bodyPr/>
          <a:lstStyle>
            <a:lvl1pPr>
              <a:defRPr sz="20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1"/>
          <p:cNvSpPr>
            <a:spLocks noGrp="1"/>
          </p:cNvSpPr>
          <p:nvPr>
            <p:ph type="ctrTitle"/>
          </p:nvPr>
        </p:nvSpPr>
        <p:spPr>
          <a:xfrm>
            <a:off x="304800" y="870858"/>
            <a:ext cx="8484184" cy="507999"/>
          </a:xfrm>
        </p:spPr>
        <p:txBody>
          <a:bodyPr>
            <a:normAutofit/>
          </a:bodyPr>
          <a:lstStyle>
            <a:lvl1pPr algn="l">
              <a:lnSpc>
                <a:spcPct val="80000"/>
              </a:lnSpc>
              <a:defRPr sz="2600" b="1" baseline="0">
                <a:solidFill>
                  <a:srgbClr val="0083BE"/>
                </a:solidFill>
              </a:defRPr>
            </a:lvl1pPr>
          </a:lstStyle>
          <a:p>
            <a:r>
              <a:rPr lang="en-US" dirty="0"/>
              <a:t>Click to edit Master title style</a:t>
            </a:r>
          </a:p>
        </p:txBody>
      </p:sp>
      <p:sp>
        <p:nvSpPr>
          <p:cNvPr id="13" name="Content Placeholder 2"/>
          <p:cNvSpPr>
            <a:spLocks noGrp="1"/>
          </p:cNvSpPr>
          <p:nvPr>
            <p:ph sz="half" idx="13"/>
          </p:nvPr>
        </p:nvSpPr>
        <p:spPr>
          <a:xfrm>
            <a:off x="4729143" y="1600200"/>
            <a:ext cx="4059841" cy="4525963"/>
          </a:xfrm>
        </p:spPr>
        <p:txBody>
          <a:bodyPr/>
          <a:lstStyle>
            <a:lvl1pPr>
              <a:defRPr sz="20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4"/>
          </p:nvPr>
        </p:nvSpPr>
        <p:spPr/>
        <p:txBody>
          <a:bodyPr/>
          <a:lstStyle>
            <a:lvl1pPr>
              <a:defRPr/>
            </a:lvl1pPr>
          </a:lstStyle>
          <a:p>
            <a:pPr>
              <a:defRPr/>
            </a:pPr>
            <a:fld id="{CD7F37E1-579A-4DAF-9B11-A7BA566EE8E6}" type="slidenum">
              <a:rPr lang="en-US" altLang="en-US"/>
              <a:pPr>
                <a:defRPr/>
              </a:pPr>
              <a:t>‹#›</a:t>
            </a:fld>
            <a:endParaRPr lang="en-US" altLang="en-US"/>
          </a:p>
        </p:txBody>
      </p:sp>
    </p:spTree>
    <p:extLst>
      <p:ext uri="{BB962C8B-B14F-4D97-AF65-F5344CB8AC3E}">
        <p14:creationId xmlns:p14="http://schemas.microsoft.com/office/powerpoint/2010/main" val="886266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5" name="Picture 6" descr="RM_MIRECC_LOGO_RGB.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3838" y="6210300"/>
            <a:ext cx="944562"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descr="body_test.png"/>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3175"/>
            <a:ext cx="9144000"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12738" y="870857"/>
            <a:ext cx="3267452" cy="552148"/>
          </a:xfrm>
        </p:spPr>
        <p:txBody>
          <a:bodyPr anchor="b"/>
          <a:lstStyle>
            <a:lvl1pPr algn="l">
              <a:lnSpc>
                <a:spcPct val="70000"/>
              </a:lnSpc>
              <a:defRPr sz="1900" b="1"/>
            </a:lvl1pPr>
          </a:lstStyle>
          <a:p>
            <a:r>
              <a:rPr lang="en-US"/>
              <a:t>Click to edit Master title style</a:t>
            </a:r>
            <a:endParaRPr lang="en-US" dirty="0"/>
          </a:p>
        </p:txBody>
      </p:sp>
      <p:sp>
        <p:nvSpPr>
          <p:cNvPr id="3" name="Content Placeholder 2"/>
          <p:cNvSpPr>
            <a:spLocks noGrp="1"/>
          </p:cNvSpPr>
          <p:nvPr>
            <p:ph idx="1"/>
          </p:nvPr>
        </p:nvSpPr>
        <p:spPr>
          <a:xfrm>
            <a:off x="3918856" y="870857"/>
            <a:ext cx="4869543" cy="5255306"/>
          </a:xfrm>
        </p:spPr>
        <p:txBody>
          <a:bodyPr/>
          <a:lstStyle>
            <a:lvl1pPr>
              <a:defRPr sz="2800">
                <a:solidFill>
                  <a:srgbClr val="0083BE"/>
                </a:solidFill>
              </a:defRPr>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sz="half" idx="13"/>
          </p:nvPr>
        </p:nvSpPr>
        <p:spPr>
          <a:xfrm>
            <a:off x="318636" y="1435100"/>
            <a:ext cx="3261554" cy="4691063"/>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5"/>
          <p:cNvSpPr>
            <a:spLocks noGrp="1"/>
          </p:cNvSpPr>
          <p:nvPr>
            <p:ph type="ftr" sz="quarter" idx="14"/>
          </p:nvPr>
        </p:nvSpPr>
        <p:spPr>
          <a:xfrm>
            <a:off x="3124200" y="6356350"/>
            <a:ext cx="2895600" cy="365125"/>
          </a:xfrm>
        </p:spPr>
        <p:txBody>
          <a:bodyPr/>
          <a:lstStyle>
            <a:lvl1pPr>
              <a:defRPr/>
            </a:lvl1pPr>
          </a:lstStyle>
          <a:p>
            <a:pPr>
              <a:defRPr/>
            </a:pPr>
            <a:r>
              <a:rPr lang="en-US">
                <a:solidFill>
                  <a:prstClr val="black">
                    <a:tint val="75000"/>
                  </a:prstClr>
                </a:solidFill>
              </a:rPr>
              <a:t>#Risk          #RMIRECC</a:t>
            </a:r>
          </a:p>
        </p:txBody>
      </p:sp>
      <p:sp>
        <p:nvSpPr>
          <p:cNvPr id="8" name="Slide Number Placeholder 6"/>
          <p:cNvSpPr>
            <a:spLocks noGrp="1"/>
          </p:cNvSpPr>
          <p:nvPr>
            <p:ph type="sldNum" sz="quarter" idx="15"/>
          </p:nvPr>
        </p:nvSpPr>
        <p:spPr/>
        <p:txBody>
          <a:bodyPr/>
          <a:lstStyle>
            <a:lvl1pPr>
              <a:defRPr/>
            </a:lvl1pPr>
          </a:lstStyle>
          <a:p>
            <a:pPr>
              <a:defRPr/>
            </a:pPr>
            <a:fld id="{C0E06665-EDAA-4C4C-BFD9-7459A40B0048}" type="slidenum">
              <a:rPr lang="en-US" altLang="en-US"/>
              <a:pPr>
                <a:defRPr/>
              </a:pPr>
              <a:t>‹#›</a:t>
            </a:fld>
            <a:endParaRPr lang="en-US" altLang="en-US"/>
          </a:p>
        </p:txBody>
      </p:sp>
    </p:spTree>
    <p:extLst>
      <p:ext uri="{BB962C8B-B14F-4D97-AF65-F5344CB8AC3E}">
        <p14:creationId xmlns:p14="http://schemas.microsoft.com/office/powerpoint/2010/main" val="3960768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txBox="1">
            <a:spLocks/>
          </p:cNvSpPr>
          <p:nvPr userDrawn="1"/>
        </p:nvSpPr>
        <p:spPr bwMode="auto">
          <a:xfrm>
            <a:off x="301625" y="876300"/>
            <a:ext cx="8478838" cy="1397000"/>
          </a:xfrm>
          <a:prstGeom prst="rect">
            <a:avLst/>
          </a:prstGeom>
          <a:noFill/>
          <a:ln>
            <a:noFill/>
          </a:ln>
          <a:extLst/>
        </p:spPr>
        <p:txBody>
          <a:bodyPr>
            <a:normAutofit/>
          </a:bodyPr>
          <a:lstStyle>
            <a:lvl1pPr eaLnBrk="0" hangingPunct="0">
              <a:defRPr sz="2400">
                <a:solidFill>
                  <a:schemeClr val="tx1"/>
                </a:solidFill>
                <a:latin typeface="Calibri" pitchFamily="34" charset="0"/>
                <a:ea typeface="MS PGothic" pitchFamily="34" charset="-128"/>
              </a:defRPr>
            </a:lvl1pPr>
            <a:lvl2pPr marL="37931725" indent="-37474525" eaLnBrk="0" hangingPunct="0">
              <a:defRPr sz="2400">
                <a:solidFill>
                  <a:schemeClr val="tx1"/>
                </a:solidFill>
                <a:latin typeface="Calibri" pitchFamily="34" charset="0"/>
                <a:ea typeface="MS PGothic" pitchFamily="34" charset="-128"/>
              </a:defRPr>
            </a:lvl2pPr>
            <a:lvl3pPr eaLnBrk="0" hangingPunct="0">
              <a:defRPr sz="2400">
                <a:solidFill>
                  <a:schemeClr val="tx1"/>
                </a:solidFill>
                <a:latin typeface="Calibri" pitchFamily="34" charset="0"/>
                <a:ea typeface="MS PGothic" pitchFamily="34" charset="-128"/>
              </a:defRPr>
            </a:lvl3pPr>
            <a:lvl4pPr eaLnBrk="0" hangingPunct="0">
              <a:defRPr sz="2400">
                <a:solidFill>
                  <a:schemeClr val="tx1"/>
                </a:solidFill>
                <a:latin typeface="Calibri" pitchFamily="34" charset="0"/>
                <a:ea typeface="MS PGothic" pitchFamily="34" charset="-128"/>
              </a:defRPr>
            </a:lvl4pPr>
            <a:lvl5pPr eaLnBrk="0" hangingPunct="0">
              <a:defRPr sz="2400">
                <a:solidFill>
                  <a:schemeClr val="tx1"/>
                </a:solidFill>
                <a:latin typeface="Calibri" pitchFamily="34" charset="0"/>
                <a:ea typeface="MS PGothic" pitchFamily="34" charset="-128"/>
              </a:defRPr>
            </a:lvl5pPr>
            <a:lvl6pPr marL="457200" eaLnBrk="0" fontAlgn="base" hangingPunct="0">
              <a:spcBef>
                <a:spcPct val="0"/>
              </a:spcBef>
              <a:spcAft>
                <a:spcPct val="0"/>
              </a:spcAft>
              <a:defRPr sz="2400">
                <a:solidFill>
                  <a:schemeClr val="tx1"/>
                </a:solidFill>
                <a:latin typeface="Calibri" pitchFamily="34" charset="0"/>
                <a:ea typeface="MS PGothic" pitchFamily="34" charset="-128"/>
              </a:defRPr>
            </a:lvl6pPr>
            <a:lvl7pPr marL="914400" eaLnBrk="0" fontAlgn="base" hangingPunct="0">
              <a:spcBef>
                <a:spcPct val="0"/>
              </a:spcBef>
              <a:spcAft>
                <a:spcPct val="0"/>
              </a:spcAft>
              <a:defRPr sz="2400">
                <a:solidFill>
                  <a:schemeClr val="tx1"/>
                </a:solidFill>
                <a:latin typeface="Calibri" pitchFamily="34" charset="0"/>
                <a:ea typeface="MS PGothic" pitchFamily="34" charset="-128"/>
              </a:defRPr>
            </a:lvl7pPr>
            <a:lvl8pPr marL="1371600" eaLnBrk="0" fontAlgn="base" hangingPunct="0">
              <a:spcBef>
                <a:spcPct val="0"/>
              </a:spcBef>
              <a:spcAft>
                <a:spcPct val="0"/>
              </a:spcAft>
              <a:defRPr sz="2400">
                <a:solidFill>
                  <a:schemeClr val="tx1"/>
                </a:solidFill>
                <a:latin typeface="Calibri" pitchFamily="34" charset="0"/>
                <a:ea typeface="MS PGothic" pitchFamily="34" charset="-128"/>
              </a:defRPr>
            </a:lvl8pPr>
            <a:lvl9pPr marL="18288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defTabSz="457200" fontAlgn="base">
              <a:lnSpc>
                <a:spcPct val="70000"/>
              </a:lnSpc>
              <a:spcBef>
                <a:spcPct val="0"/>
              </a:spcBef>
              <a:spcAft>
                <a:spcPct val="0"/>
              </a:spcAft>
              <a:defRPr/>
            </a:pPr>
            <a:r>
              <a:rPr lang="en-US" altLang="en-US" sz="4200" b="1" dirty="0">
                <a:solidFill>
                  <a:srgbClr val="0083BE"/>
                </a:solidFill>
              </a:rPr>
              <a:t>Click to edit Master title style</a:t>
            </a:r>
          </a:p>
          <a:p>
            <a:pPr defTabSz="457200" fontAlgn="base">
              <a:lnSpc>
                <a:spcPct val="70000"/>
              </a:lnSpc>
              <a:spcBef>
                <a:spcPct val="0"/>
              </a:spcBef>
              <a:spcAft>
                <a:spcPct val="0"/>
              </a:spcAft>
              <a:defRPr/>
            </a:pPr>
            <a:r>
              <a:rPr lang="en-US" altLang="en-US" sz="4200" b="1" dirty="0">
                <a:solidFill>
                  <a:srgbClr val="0083BE"/>
                </a:solidFill>
              </a:rPr>
              <a:t>Click to edit Master title style</a:t>
            </a:r>
          </a:p>
          <a:p>
            <a:pPr defTabSz="457200" fontAlgn="base">
              <a:lnSpc>
                <a:spcPct val="70000"/>
              </a:lnSpc>
              <a:spcBef>
                <a:spcPct val="0"/>
              </a:spcBef>
              <a:spcAft>
                <a:spcPct val="0"/>
              </a:spcAft>
              <a:defRPr/>
            </a:pPr>
            <a:endParaRPr lang="en-US" altLang="en-US" sz="4200" b="1" dirty="0">
              <a:solidFill>
                <a:srgbClr val="0083BE"/>
              </a:solidFill>
            </a:endParaRPr>
          </a:p>
        </p:txBody>
      </p:sp>
      <p:pic>
        <p:nvPicPr>
          <p:cNvPr id="3" name="Picture 4" descr="RM_MIRECC_LOGO_RGB.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3838" y="6210300"/>
            <a:ext cx="944562"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2"/>
          <p:cNvSpPr>
            <a:spLocks noGrp="1"/>
          </p:cNvSpPr>
          <p:nvPr>
            <p:ph type="sldNum" sz="quarter" idx="10"/>
          </p:nvPr>
        </p:nvSpPr>
        <p:spPr/>
        <p:txBody>
          <a:bodyPr/>
          <a:lstStyle>
            <a:lvl1pPr>
              <a:defRPr/>
            </a:lvl1pPr>
          </a:lstStyle>
          <a:p>
            <a:pPr>
              <a:defRPr/>
            </a:pPr>
            <a:fld id="{FEF0593C-3BCB-4A63-A5C4-678918FAE308}" type="slidenum">
              <a:rPr lang="en-US" altLang="en-US"/>
              <a:pPr>
                <a:defRPr/>
              </a:pPr>
              <a:t>‹#›</a:t>
            </a:fld>
            <a:endParaRPr lang="en-US" altLang="en-US"/>
          </a:p>
        </p:txBody>
      </p:sp>
    </p:spTree>
    <p:extLst>
      <p:ext uri="{BB962C8B-B14F-4D97-AF65-F5344CB8AC3E}">
        <p14:creationId xmlns:p14="http://schemas.microsoft.com/office/powerpoint/2010/main" val="2761869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5" name="Picture 6" descr="RM_MIRECC_LOGO_RGB.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3838" y="6210300"/>
            <a:ext cx="944562"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descr="body_test.png"/>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3175"/>
            <a:ext cx="9144000"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02382"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302382" y="870857"/>
            <a:ext cx="5486400" cy="385671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302382" y="5367338"/>
            <a:ext cx="5486400" cy="7588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5"/>
          <p:cNvSpPr>
            <a:spLocks noGrp="1"/>
          </p:cNvSpPr>
          <p:nvPr>
            <p:ph type="ftr" sz="quarter" idx="10"/>
          </p:nvPr>
        </p:nvSpPr>
        <p:spPr>
          <a:xfrm>
            <a:off x="3124200" y="6356350"/>
            <a:ext cx="2895600" cy="365125"/>
          </a:xfrm>
        </p:spPr>
        <p:txBody>
          <a:bodyPr/>
          <a:lstStyle>
            <a:lvl1pPr>
              <a:defRPr/>
            </a:lvl1pPr>
          </a:lstStyle>
          <a:p>
            <a:pPr>
              <a:defRPr/>
            </a:pPr>
            <a:r>
              <a:rPr lang="en-US">
                <a:solidFill>
                  <a:prstClr val="black">
                    <a:tint val="75000"/>
                  </a:prstClr>
                </a:solidFill>
              </a:rPr>
              <a:t>#Risk          #RMIRECC</a:t>
            </a:r>
          </a:p>
        </p:txBody>
      </p:sp>
      <p:sp>
        <p:nvSpPr>
          <p:cNvPr id="8" name="Slide Number Placeholder 6"/>
          <p:cNvSpPr>
            <a:spLocks noGrp="1"/>
          </p:cNvSpPr>
          <p:nvPr>
            <p:ph type="sldNum" sz="quarter" idx="11"/>
          </p:nvPr>
        </p:nvSpPr>
        <p:spPr/>
        <p:txBody>
          <a:bodyPr/>
          <a:lstStyle>
            <a:lvl1pPr>
              <a:defRPr/>
            </a:lvl1pPr>
          </a:lstStyle>
          <a:p>
            <a:pPr>
              <a:defRPr/>
            </a:pPr>
            <a:fld id="{23521D6C-748E-417D-BEFC-C1BFD358599A}" type="slidenum">
              <a:rPr lang="en-US" altLang="en-US"/>
              <a:pPr>
                <a:defRPr/>
              </a:pPr>
              <a:t>‹#›</a:t>
            </a:fld>
            <a:endParaRPr lang="en-US" altLang="en-US"/>
          </a:p>
        </p:txBody>
      </p:sp>
    </p:spTree>
    <p:extLst>
      <p:ext uri="{BB962C8B-B14F-4D97-AF65-F5344CB8AC3E}">
        <p14:creationId xmlns:p14="http://schemas.microsoft.com/office/powerpoint/2010/main" val="1893051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pic>
        <p:nvPicPr>
          <p:cNvPr id="4" name="Picture 6" descr="body_test.pn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3175"/>
            <a:ext cx="9144000"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Vertical Text Placeholder 2"/>
          <p:cNvSpPr>
            <a:spLocks noGrp="1"/>
          </p:cNvSpPr>
          <p:nvPr>
            <p:ph type="body" orient="vert" idx="1"/>
          </p:nvPr>
        </p:nvSpPr>
        <p:spPr>
          <a:xfrm>
            <a:off x="310168" y="1600200"/>
            <a:ext cx="8229600" cy="4525963"/>
          </a:xfrm>
        </p:spPr>
        <p:txBody>
          <a:bodyPr vert="eaVert"/>
          <a:lstStyle>
            <a:lvl1pPr algn="l">
              <a:defRPr>
                <a:solidFill>
                  <a:srgbClr val="0083BE"/>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itle 1"/>
          <p:cNvSpPr>
            <a:spLocks noGrp="1"/>
          </p:cNvSpPr>
          <p:nvPr>
            <p:ph type="title"/>
          </p:nvPr>
        </p:nvSpPr>
        <p:spPr>
          <a:xfrm>
            <a:off x="310168" y="870858"/>
            <a:ext cx="8229600" cy="546780"/>
          </a:xfrm>
        </p:spPr>
        <p:txBody>
          <a:bodyPr/>
          <a:lstStyle>
            <a:lvl1pPr>
              <a:defRPr sz="4000"/>
            </a:lvl1pPr>
          </a:lstStyle>
          <a:p>
            <a:r>
              <a:rPr lang="en-US" dirty="0"/>
              <a:t>Click to edit Master title style</a:t>
            </a:r>
          </a:p>
        </p:txBody>
      </p:sp>
    </p:spTree>
    <p:extLst>
      <p:ext uri="{BB962C8B-B14F-4D97-AF65-F5344CB8AC3E}">
        <p14:creationId xmlns:p14="http://schemas.microsoft.com/office/powerpoint/2010/main" val="1203148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eaLnBrk="1" hangingPunct="1">
              <a:defRPr>
                <a:latin typeface="Calibri" pitchFamily="34" charset="0"/>
                <a:ea typeface="MS PGothic" pitchFamily="34" charset="-128"/>
                <a:cs typeface="+mn-cs"/>
              </a:defRPr>
            </a:lvl1pPr>
          </a:lstStyle>
          <a:p>
            <a:pPr defTabSz="457200" fontAlgn="base">
              <a:spcBef>
                <a:spcPct val="0"/>
              </a:spcBef>
              <a:spcAft>
                <a:spcPct val="0"/>
              </a:spcAft>
              <a:defRPr/>
            </a:pPr>
            <a:endParaRPr lang="en-US">
              <a:solidFill>
                <a:prstClr val="black"/>
              </a:solidFill>
            </a:endParaRPr>
          </a:p>
        </p:txBody>
      </p:sp>
      <p:sp>
        <p:nvSpPr>
          <p:cNvPr id="3" name="Footer Placeholder 2"/>
          <p:cNvSpPr>
            <a:spLocks noGrp="1"/>
          </p:cNvSpPr>
          <p:nvPr>
            <p:ph type="ftr" sz="quarter" idx="11"/>
          </p:nvPr>
        </p:nvSpPr>
        <p:spPr/>
        <p:txBody>
          <a:bodyPr/>
          <a:lstStyle>
            <a:lvl1pPr>
              <a:defRPr/>
            </a:lvl1pPr>
          </a:lstStyle>
          <a:p>
            <a:pPr>
              <a:defRPr/>
            </a:pPr>
            <a:r>
              <a:rPr lang="en-US">
                <a:solidFill>
                  <a:prstClr val="black">
                    <a:tint val="75000"/>
                  </a:prstClr>
                </a:solidFill>
              </a:rPr>
              <a:t>#Risk          #RMIRECC</a:t>
            </a:r>
          </a:p>
        </p:txBody>
      </p:sp>
      <p:sp>
        <p:nvSpPr>
          <p:cNvPr id="4" name="Slide Number Placeholder 3"/>
          <p:cNvSpPr>
            <a:spLocks noGrp="1"/>
          </p:cNvSpPr>
          <p:nvPr>
            <p:ph type="sldNum" sz="quarter" idx="12"/>
          </p:nvPr>
        </p:nvSpPr>
        <p:spPr/>
        <p:txBody>
          <a:bodyPr/>
          <a:lstStyle>
            <a:lvl1pPr>
              <a:defRPr/>
            </a:lvl1pPr>
          </a:lstStyle>
          <a:p>
            <a:pPr>
              <a:defRPr/>
            </a:pPr>
            <a:fld id="{5694F574-F1DB-4F81-8FC2-28F026DCA0D3}" type="slidenum">
              <a:rPr lang="en-US" altLang="en-US"/>
              <a:pPr>
                <a:defRPr/>
              </a:pPr>
              <a:t>‹#›</a:t>
            </a:fld>
            <a:endParaRPr lang="en-US" altLang="en-US"/>
          </a:p>
        </p:txBody>
      </p:sp>
    </p:spTree>
    <p:extLst>
      <p:ext uri="{BB962C8B-B14F-4D97-AF65-F5344CB8AC3E}">
        <p14:creationId xmlns:p14="http://schemas.microsoft.com/office/powerpoint/2010/main" val="837048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22263"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322263"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 Second level</a:t>
            </a:r>
          </a:p>
          <a:p>
            <a:pPr lvl="2"/>
            <a:r>
              <a:rPr lang="en-US" altLang="en-US"/>
              <a:t>Third level</a:t>
            </a:r>
          </a:p>
          <a:p>
            <a:pPr lvl="3"/>
            <a:r>
              <a:rPr lang="en-US" altLang="en-US"/>
              <a:t>Fourth level</a:t>
            </a:r>
          </a:p>
          <a:p>
            <a:pPr lvl="4"/>
            <a:r>
              <a:rPr lang="en-US" altLang="en-US"/>
              <a:t>Fifth level</a:t>
            </a:r>
          </a:p>
        </p:txBody>
      </p:sp>
      <p:sp>
        <p:nvSpPr>
          <p:cNvPr id="6" name="Slide Number Placeholder 5"/>
          <p:cNvSpPr>
            <a:spLocks noGrp="1"/>
          </p:cNvSpPr>
          <p:nvPr>
            <p:ph type="sldNum" sz="quarter" idx="4"/>
          </p:nvPr>
        </p:nvSpPr>
        <p:spPr>
          <a:xfrm>
            <a:off x="312738" y="6350000"/>
            <a:ext cx="642937"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000">
                <a:solidFill>
                  <a:srgbClr val="898989"/>
                </a:solidFill>
              </a:defRPr>
            </a:lvl1pPr>
          </a:lstStyle>
          <a:p>
            <a:pPr defTabSz="457200" fontAlgn="base">
              <a:spcBef>
                <a:spcPct val="0"/>
              </a:spcBef>
              <a:spcAft>
                <a:spcPct val="0"/>
              </a:spcAft>
              <a:defRPr/>
            </a:pPr>
            <a:fld id="{B750001C-3874-427C-B658-8754BE6CBB3C}" type="slidenum">
              <a:rPr lang="en-US" altLang="en-US">
                <a:ea typeface="MS PGothic" pitchFamily="34" charset="-128"/>
              </a:rPr>
              <a:pPr defTabSz="457200" fontAlgn="base">
                <a:spcBef>
                  <a:spcPct val="0"/>
                </a:spcBef>
                <a:spcAft>
                  <a:spcPct val="0"/>
                </a:spcAft>
                <a:defRPr/>
              </a:pPr>
              <a:t>‹#›</a:t>
            </a:fld>
            <a:endParaRPr lang="en-US" altLang="en-US">
              <a:ea typeface="MS PGothic" pitchFamily="34" charset="-128"/>
            </a:endParaRPr>
          </a:p>
        </p:txBody>
      </p:sp>
      <p:sp>
        <p:nvSpPr>
          <p:cNvPr id="3" name="Footer Placeholder 2"/>
          <p:cNvSpPr>
            <a:spLocks noGrp="1"/>
          </p:cNvSpPr>
          <p:nvPr>
            <p:ph type="ftr" sz="quarter" idx="3"/>
          </p:nvPr>
        </p:nvSpPr>
        <p:spPr>
          <a:xfrm>
            <a:off x="1262063" y="63436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Calibri" charset="0"/>
                <a:ea typeface="ＭＳ Ｐゴシック" charset="0"/>
                <a:cs typeface="ＭＳ Ｐゴシック" charset="0"/>
              </a:defRPr>
            </a:lvl1pPr>
          </a:lstStyle>
          <a:p>
            <a:pPr defTabSz="457200" fontAlgn="base">
              <a:spcBef>
                <a:spcPct val="0"/>
              </a:spcBef>
              <a:spcAft>
                <a:spcPct val="0"/>
              </a:spcAft>
              <a:defRPr/>
            </a:pPr>
            <a:r>
              <a:rPr lang="en-US">
                <a:solidFill>
                  <a:prstClr val="black">
                    <a:tint val="75000"/>
                  </a:prstClr>
                </a:solidFill>
              </a:rPr>
              <a:t>#Risk          #RMIRECC</a:t>
            </a:r>
          </a:p>
        </p:txBody>
      </p:sp>
    </p:spTree>
    <p:extLst>
      <p:ext uri="{BB962C8B-B14F-4D97-AF65-F5344CB8AC3E}">
        <p14:creationId xmlns:p14="http://schemas.microsoft.com/office/powerpoint/2010/main" val="33099414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hf sldNum="0" hdr="0" dt="0"/>
  <p:txStyles>
    <p:titleStyle>
      <a:lvl1pPr algn="l" defTabSz="457200" rtl="0" eaLnBrk="0" fontAlgn="base" hangingPunct="0">
        <a:lnSpc>
          <a:spcPct val="80000"/>
        </a:lnSpc>
        <a:spcBef>
          <a:spcPct val="0"/>
        </a:spcBef>
        <a:spcAft>
          <a:spcPct val="0"/>
        </a:spcAft>
        <a:defRPr sz="4400" b="1" kern="1200">
          <a:solidFill>
            <a:srgbClr val="0083BE"/>
          </a:solidFill>
          <a:latin typeface="+mj-lt"/>
          <a:ea typeface="MS PGothic" pitchFamily="34" charset="-128"/>
          <a:cs typeface="MS PGothic" charset="0"/>
        </a:defRPr>
      </a:lvl1pPr>
      <a:lvl2pPr algn="l" defTabSz="457200" rtl="0" eaLnBrk="0" fontAlgn="base" hangingPunct="0">
        <a:lnSpc>
          <a:spcPct val="80000"/>
        </a:lnSpc>
        <a:spcBef>
          <a:spcPct val="0"/>
        </a:spcBef>
        <a:spcAft>
          <a:spcPct val="0"/>
        </a:spcAft>
        <a:defRPr sz="4400" b="1">
          <a:solidFill>
            <a:srgbClr val="0083BE"/>
          </a:solidFill>
          <a:latin typeface="Calibri" charset="0"/>
          <a:ea typeface="MS PGothic" pitchFamily="34" charset="-128"/>
          <a:cs typeface="MS PGothic" charset="0"/>
        </a:defRPr>
      </a:lvl2pPr>
      <a:lvl3pPr algn="l" defTabSz="457200" rtl="0" eaLnBrk="0" fontAlgn="base" hangingPunct="0">
        <a:lnSpc>
          <a:spcPct val="80000"/>
        </a:lnSpc>
        <a:spcBef>
          <a:spcPct val="0"/>
        </a:spcBef>
        <a:spcAft>
          <a:spcPct val="0"/>
        </a:spcAft>
        <a:defRPr sz="4400" b="1">
          <a:solidFill>
            <a:srgbClr val="0083BE"/>
          </a:solidFill>
          <a:latin typeface="Calibri" charset="0"/>
          <a:ea typeface="MS PGothic" pitchFamily="34" charset="-128"/>
          <a:cs typeface="MS PGothic" charset="0"/>
        </a:defRPr>
      </a:lvl3pPr>
      <a:lvl4pPr algn="l" defTabSz="457200" rtl="0" eaLnBrk="0" fontAlgn="base" hangingPunct="0">
        <a:lnSpc>
          <a:spcPct val="80000"/>
        </a:lnSpc>
        <a:spcBef>
          <a:spcPct val="0"/>
        </a:spcBef>
        <a:spcAft>
          <a:spcPct val="0"/>
        </a:spcAft>
        <a:defRPr sz="4400" b="1">
          <a:solidFill>
            <a:srgbClr val="0083BE"/>
          </a:solidFill>
          <a:latin typeface="Calibri" charset="0"/>
          <a:ea typeface="MS PGothic" pitchFamily="34" charset="-128"/>
          <a:cs typeface="MS PGothic" charset="0"/>
        </a:defRPr>
      </a:lvl4pPr>
      <a:lvl5pPr algn="l" defTabSz="457200" rtl="0" eaLnBrk="0" fontAlgn="base" hangingPunct="0">
        <a:lnSpc>
          <a:spcPct val="80000"/>
        </a:lnSpc>
        <a:spcBef>
          <a:spcPct val="0"/>
        </a:spcBef>
        <a:spcAft>
          <a:spcPct val="0"/>
        </a:spcAft>
        <a:defRPr sz="4400" b="1">
          <a:solidFill>
            <a:srgbClr val="0083BE"/>
          </a:solidFill>
          <a:latin typeface="Calibri" charset="0"/>
          <a:ea typeface="MS PGothic" pitchFamily="34" charset="-128"/>
          <a:cs typeface="MS PGothic" charset="0"/>
        </a:defRPr>
      </a:lvl5pPr>
      <a:lvl6pPr marL="457200" algn="l" defTabSz="457200" rtl="0" fontAlgn="base">
        <a:lnSpc>
          <a:spcPct val="80000"/>
        </a:lnSpc>
        <a:spcBef>
          <a:spcPct val="0"/>
        </a:spcBef>
        <a:spcAft>
          <a:spcPct val="0"/>
        </a:spcAft>
        <a:defRPr sz="4400" b="1">
          <a:solidFill>
            <a:srgbClr val="0083BE"/>
          </a:solidFill>
          <a:latin typeface="Calibri" charset="0"/>
          <a:ea typeface="ＭＳ Ｐゴシック" charset="0"/>
          <a:cs typeface="ＭＳ Ｐゴシック" charset="0"/>
        </a:defRPr>
      </a:lvl6pPr>
      <a:lvl7pPr marL="914400" algn="l" defTabSz="457200" rtl="0" fontAlgn="base">
        <a:lnSpc>
          <a:spcPct val="80000"/>
        </a:lnSpc>
        <a:spcBef>
          <a:spcPct val="0"/>
        </a:spcBef>
        <a:spcAft>
          <a:spcPct val="0"/>
        </a:spcAft>
        <a:defRPr sz="4400" b="1">
          <a:solidFill>
            <a:srgbClr val="0083BE"/>
          </a:solidFill>
          <a:latin typeface="Calibri" charset="0"/>
          <a:ea typeface="ＭＳ Ｐゴシック" charset="0"/>
          <a:cs typeface="ＭＳ Ｐゴシック" charset="0"/>
        </a:defRPr>
      </a:lvl7pPr>
      <a:lvl8pPr marL="1371600" algn="l" defTabSz="457200" rtl="0" fontAlgn="base">
        <a:lnSpc>
          <a:spcPct val="80000"/>
        </a:lnSpc>
        <a:spcBef>
          <a:spcPct val="0"/>
        </a:spcBef>
        <a:spcAft>
          <a:spcPct val="0"/>
        </a:spcAft>
        <a:defRPr sz="4400" b="1">
          <a:solidFill>
            <a:srgbClr val="0083BE"/>
          </a:solidFill>
          <a:latin typeface="Calibri" charset="0"/>
          <a:ea typeface="ＭＳ Ｐゴシック" charset="0"/>
          <a:cs typeface="ＭＳ Ｐゴシック" charset="0"/>
        </a:defRPr>
      </a:lvl8pPr>
      <a:lvl9pPr marL="1828800" algn="l" defTabSz="457200" rtl="0" fontAlgn="base">
        <a:lnSpc>
          <a:spcPct val="80000"/>
        </a:lnSpc>
        <a:spcBef>
          <a:spcPct val="0"/>
        </a:spcBef>
        <a:spcAft>
          <a:spcPct val="0"/>
        </a:spcAft>
        <a:defRPr sz="4400" b="1">
          <a:solidFill>
            <a:srgbClr val="0083BE"/>
          </a:solidFill>
          <a:latin typeface="Calibri" charset="0"/>
          <a:ea typeface="ＭＳ Ｐゴシック" charset="0"/>
          <a:cs typeface="ＭＳ Ｐゴシック" charset="0"/>
        </a:defRPr>
      </a:lvl9pPr>
    </p:titleStyle>
    <p:bodyStyle>
      <a:lvl1pPr marL="342900" indent="-342900" algn="l" defTabSz="457200" rtl="0" eaLnBrk="0" fontAlgn="base" hangingPunct="0">
        <a:lnSpc>
          <a:spcPct val="70000"/>
        </a:lnSpc>
        <a:spcBef>
          <a:spcPct val="20000"/>
        </a:spcBef>
        <a:spcAft>
          <a:spcPct val="0"/>
        </a:spcAft>
        <a:buFont typeface="Arial" pitchFamily="34" charset="0"/>
        <a:defRPr sz="3200" b="1" kern="1200">
          <a:solidFill>
            <a:schemeClr val="tx1"/>
          </a:solidFill>
          <a:latin typeface="+mn-lt"/>
          <a:ea typeface="MS PGothic" pitchFamily="34" charset="-128"/>
          <a:cs typeface="MS PGothic" charset="0"/>
        </a:defRPr>
      </a:lvl1pPr>
      <a:lvl2pPr marL="457200" algn="l" defTabSz="457200" rtl="0" eaLnBrk="0" fontAlgn="base" hangingPunct="0">
        <a:spcBef>
          <a:spcPct val="20000"/>
        </a:spcBef>
        <a:spcAft>
          <a:spcPct val="0"/>
        </a:spcAft>
        <a:buFont typeface="Arial" pitchFamily="34" charset="0"/>
        <a:defRPr sz="2800" kern="1200">
          <a:solidFill>
            <a:schemeClr val="tx1"/>
          </a:solidFill>
          <a:latin typeface="+mn-lt"/>
          <a:ea typeface="MS PGothic" pitchFamily="34" charset="-128"/>
          <a:cs typeface="MS PGothic" charset="0"/>
        </a:defRPr>
      </a:lvl2pPr>
      <a:lvl3pPr marL="1143000" indent="-228600" algn="l" defTabSz="457200" rtl="0" eaLnBrk="0" fontAlgn="base" hangingPunct="0">
        <a:spcBef>
          <a:spcPct val="20000"/>
        </a:spcBef>
        <a:spcAft>
          <a:spcPct val="0"/>
        </a:spcAft>
        <a:buFont typeface="Arial" pitchFamily="34" charset="0"/>
        <a:buChar char="•"/>
        <a:defRPr sz="2400" kern="1200">
          <a:solidFill>
            <a:srgbClr val="000000"/>
          </a:solidFill>
          <a:latin typeface="+mn-lt"/>
          <a:ea typeface="MS PGothic" pitchFamily="34" charset="-128"/>
          <a:cs typeface="MS PGothic" charset="0"/>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7400" indent="-228600" algn="l" defTabSz="457200" rtl="0" eaLnBrk="0" fontAlgn="base" hangingPunct="0">
        <a:spcBef>
          <a:spcPct val="20000"/>
        </a:spcBef>
        <a:spcAft>
          <a:spcPct val="0"/>
        </a:spcAft>
        <a:buFont typeface="Arial" pitchFamily="34" charset="0"/>
        <a:buChar char="»"/>
        <a:defRPr sz="2000" i="1" kern="1200">
          <a:solidFill>
            <a:schemeClr val="tx1"/>
          </a:solidFill>
          <a:latin typeface="+mn-lt"/>
          <a:ea typeface="MS PGothic" pitchFamily="34" charset="-128"/>
          <a:cs typeface="MS PGothic"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mailto:Bridget.Matarazzo@va.gov"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www.mirecc.va.gov/visn19/trm/" TargetMode="External"/><Relationship Id="rId4" Type="http://schemas.openxmlformats.org/officeDocument/2006/relationships/hyperlink" Target="http://www.mirecc.va.gov/visn19/consult" TargetMode="Externa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srmconsult@va.gov"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dirty="0"/>
              <a:t>Supporting our Community of Providers through the VA National Suicide Risk Management Consultation Program</a:t>
            </a:r>
            <a:br>
              <a:rPr lang="en-US" dirty="0"/>
            </a:br>
            <a:endParaRPr lang="en-US" dirty="0"/>
          </a:p>
        </p:txBody>
      </p:sp>
      <p:sp>
        <p:nvSpPr>
          <p:cNvPr id="6" name="Text Placeholder 5"/>
          <p:cNvSpPr>
            <a:spLocks noGrp="1"/>
          </p:cNvSpPr>
          <p:nvPr>
            <p:ph type="body" sz="quarter" idx="11"/>
          </p:nvPr>
        </p:nvSpPr>
        <p:spPr>
          <a:xfrm>
            <a:off x="304798" y="4114800"/>
            <a:ext cx="8483600" cy="1600199"/>
          </a:xfrm>
        </p:spPr>
        <p:txBody>
          <a:bodyPr>
            <a:normAutofit/>
          </a:bodyPr>
          <a:lstStyle/>
          <a:p>
            <a:r>
              <a:rPr lang="en-US" sz="1800" dirty="0"/>
              <a:t>Bridget B. Matarazzo, PsyD</a:t>
            </a:r>
            <a:r>
              <a:rPr lang="en-US" sz="1800" baseline="30000" dirty="0"/>
              <a:t>1,2</a:t>
            </a:r>
            <a:r>
              <a:rPr lang="en-US" sz="1800" dirty="0"/>
              <a:t>; Sarra Nazem, PhD</a:t>
            </a:r>
            <a:r>
              <a:rPr lang="en-US" sz="1800" baseline="30000" dirty="0"/>
              <a:t>1,2</a:t>
            </a:r>
            <a:r>
              <a:rPr lang="en-US" sz="1800" dirty="0"/>
              <a:t>; Kaily Cannizzaro, PsyD</a:t>
            </a:r>
            <a:r>
              <a:rPr lang="en-US" sz="1800" baseline="30000" dirty="0"/>
              <a:t>1</a:t>
            </a:r>
            <a:r>
              <a:rPr lang="en-US" sz="1800" dirty="0"/>
              <a:t>; Tammy Monsebroten, LISW</a:t>
            </a:r>
            <a:r>
              <a:rPr lang="en-US" sz="1800" baseline="30000" dirty="0"/>
              <a:t>3</a:t>
            </a:r>
            <a:r>
              <a:rPr lang="en-US" sz="1800" dirty="0"/>
              <a:t>; Hal S. Wortzel, MD</a:t>
            </a:r>
            <a:r>
              <a:rPr lang="en-US" sz="1800" baseline="30000" dirty="0"/>
              <a:t>1,2</a:t>
            </a:r>
            <a:endParaRPr lang="en-US" sz="1800" dirty="0"/>
          </a:p>
          <a:p>
            <a:pPr>
              <a:lnSpc>
                <a:spcPct val="100000"/>
              </a:lnSpc>
            </a:pPr>
            <a:r>
              <a:rPr lang="en-US" sz="1800" b="0" baseline="30000" dirty="0">
                <a:solidFill>
                  <a:schemeClr val="tx1">
                    <a:alpha val="50000"/>
                  </a:schemeClr>
                </a:solidFill>
              </a:rPr>
              <a:t>1</a:t>
            </a:r>
            <a:r>
              <a:rPr lang="en-US" sz="1800" b="0" dirty="0">
                <a:solidFill>
                  <a:schemeClr val="tx1">
                    <a:alpha val="50000"/>
                  </a:schemeClr>
                </a:solidFill>
              </a:rPr>
              <a:t>Rocky Mountain Mental Illness Research, Education and Clinical Center (MIRECC); </a:t>
            </a:r>
            <a:r>
              <a:rPr lang="en-US" sz="1800" b="0" baseline="30000" dirty="0">
                <a:solidFill>
                  <a:schemeClr val="tx1">
                    <a:alpha val="50000"/>
                  </a:schemeClr>
                </a:solidFill>
              </a:rPr>
              <a:t>2</a:t>
            </a:r>
            <a:r>
              <a:rPr lang="en-US" sz="1800" b="0" dirty="0">
                <a:solidFill>
                  <a:schemeClr val="tx1">
                    <a:alpha val="50000"/>
                  </a:schemeClr>
                </a:solidFill>
              </a:rPr>
              <a:t>University of Colorado, School of Medicine </a:t>
            </a:r>
          </a:p>
          <a:p>
            <a:endParaRPr lang="en-US" dirty="0"/>
          </a:p>
        </p:txBody>
      </p:sp>
      <p:sp>
        <p:nvSpPr>
          <p:cNvPr id="7" name="Text Placeholder 6"/>
          <p:cNvSpPr>
            <a:spLocks noGrp="1"/>
          </p:cNvSpPr>
          <p:nvPr>
            <p:ph type="body" sz="quarter" idx="12"/>
          </p:nvPr>
        </p:nvSpPr>
        <p:spPr>
          <a:xfrm>
            <a:off x="304800" y="5943600"/>
            <a:ext cx="8483600" cy="688975"/>
          </a:xfrm>
        </p:spPr>
        <p:txBody>
          <a:bodyPr/>
          <a:lstStyle/>
          <a:p>
            <a:r>
              <a:rPr lang="en-US" dirty="0"/>
              <a:t>DOD-VA Suicide Prevention Conference</a:t>
            </a:r>
          </a:p>
          <a:p>
            <a:r>
              <a:rPr lang="en-US" dirty="0"/>
              <a:t>August 2017</a:t>
            </a:r>
          </a:p>
        </p:txBody>
      </p:sp>
    </p:spTree>
    <p:extLst>
      <p:ext uri="{BB962C8B-B14F-4D97-AF65-F5344CB8AC3E}">
        <p14:creationId xmlns:p14="http://schemas.microsoft.com/office/powerpoint/2010/main" val="42129218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3"/>
          <p:cNvSpPr>
            <a:spLocks noGrp="1"/>
          </p:cNvSpPr>
          <p:nvPr>
            <p:ph idx="1"/>
          </p:nvPr>
        </p:nvSpPr>
        <p:spPr>
          <a:xfrm>
            <a:off x="301625" y="4664075"/>
            <a:ext cx="8486775" cy="1987550"/>
          </a:xfrm>
        </p:spPr>
        <p:txBody>
          <a:bodyPr/>
          <a:lstStyle/>
          <a:p>
            <a:r>
              <a:rPr lang="en-US" altLang="en-US" sz="2000" b="0">
                <a:solidFill>
                  <a:schemeClr val="tx1"/>
                </a:solidFill>
              </a:rPr>
              <a:t>The series can be found in </a:t>
            </a:r>
            <a:r>
              <a:rPr lang="en-US" altLang="en-US" sz="2000" b="0" i="1">
                <a:solidFill>
                  <a:schemeClr val="tx1"/>
                </a:solidFill>
              </a:rPr>
              <a:t>The Journal of Psychiatric Practice</a:t>
            </a:r>
          </a:p>
          <a:p>
            <a:endParaRPr lang="en-US" altLang="en-US" sz="2000" b="0">
              <a:solidFill>
                <a:schemeClr val="tx1"/>
              </a:solidFill>
            </a:endParaRPr>
          </a:p>
          <a:p>
            <a:r>
              <a:rPr lang="en-US" altLang="en-US" sz="2000" b="0">
                <a:solidFill>
                  <a:schemeClr val="tx1"/>
                </a:solidFill>
              </a:rPr>
              <a:t>Acknowledgements:</a:t>
            </a:r>
          </a:p>
          <a:p>
            <a:r>
              <a:rPr lang="en-US" altLang="en-US" sz="2000" b="0">
                <a:solidFill>
                  <a:schemeClr val="tx1"/>
                </a:solidFill>
              </a:rPr>
              <a:t>Hal Wortzel, PhD</a:t>
            </a:r>
          </a:p>
          <a:p>
            <a:r>
              <a:rPr lang="en-US" altLang="en-US" sz="2000" b="0">
                <a:solidFill>
                  <a:schemeClr val="tx1"/>
                </a:solidFill>
              </a:rPr>
              <a:t>Beeta Homaifar, PhD</a:t>
            </a:r>
          </a:p>
          <a:p>
            <a:r>
              <a:rPr lang="en-US" altLang="en-US" sz="2000" b="0">
                <a:solidFill>
                  <a:schemeClr val="tx1"/>
                </a:solidFill>
              </a:rPr>
              <a:t>Bridget Matarazzo, PsyD</a:t>
            </a:r>
          </a:p>
          <a:p>
            <a:r>
              <a:rPr lang="en-US" altLang="en-US" sz="2000" b="0">
                <a:solidFill>
                  <a:schemeClr val="tx1"/>
                </a:solidFill>
              </a:rPr>
              <a:t>Lisa Brenner, PhD, ABPP (Rp)</a:t>
            </a:r>
          </a:p>
        </p:txBody>
      </p:sp>
      <p:sp>
        <p:nvSpPr>
          <p:cNvPr id="17411" name="Title 2"/>
          <p:cNvSpPr>
            <a:spLocks noGrp="1"/>
          </p:cNvSpPr>
          <p:nvPr>
            <p:ph type="ctrTitle"/>
          </p:nvPr>
        </p:nvSpPr>
        <p:spPr>
          <a:xfrm>
            <a:off x="304800" y="838200"/>
            <a:ext cx="8483600" cy="625475"/>
          </a:xfrm>
        </p:spPr>
        <p:txBody>
          <a:bodyPr>
            <a:noAutofit/>
          </a:bodyPr>
          <a:lstStyle/>
          <a:p>
            <a:pPr>
              <a:defRPr/>
            </a:pPr>
            <a:r>
              <a:rPr lang="en-US" altLang="en-US" dirty="0"/>
              <a:t>Therapeutic Risk Management (TRM) of the Suicidal Patient </a:t>
            </a:r>
          </a:p>
        </p:txBody>
      </p:sp>
      <p:graphicFrame>
        <p:nvGraphicFramePr>
          <p:cNvPr id="5" name="Table 4"/>
          <p:cNvGraphicFramePr>
            <a:graphicFrameLocks noGrp="1"/>
          </p:cNvGraphicFramePr>
          <p:nvPr/>
        </p:nvGraphicFramePr>
        <p:xfrm>
          <a:off x="501650" y="1927225"/>
          <a:ext cx="8139113" cy="1828800"/>
        </p:xfrm>
        <a:graphic>
          <a:graphicData uri="http://schemas.openxmlformats.org/drawingml/2006/table">
            <a:tbl>
              <a:tblPr/>
              <a:tblGrid>
                <a:gridCol w="8139113">
                  <a:extLst>
                    <a:ext uri="{9D8B030D-6E8A-4147-A177-3AD203B41FA5}">
                      <a16:colId xmlns:a16="http://schemas.microsoft.com/office/drawing/2014/main" val="20000"/>
                    </a:ext>
                  </a:extLst>
                </a:gridCol>
              </a:tblGrid>
              <a:tr h="371475">
                <a:tc>
                  <a:txBody>
                    <a:bodyPr/>
                    <a:lstStyle>
                      <a:lvl1pPr eaLnBrk="0" hangingPunct="0">
                        <a:lnSpc>
                          <a:spcPct val="70000"/>
                        </a:lnSpc>
                        <a:spcBef>
                          <a:spcPct val="20000"/>
                        </a:spcBef>
                        <a:buFont typeface="Arial" pitchFamily="34" charset="0"/>
                        <a:defRPr sz="2800" b="1">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rgbClr val="000000"/>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i="1">
                          <a:solidFill>
                            <a:schemeClr val="tx1"/>
                          </a:solidFill>
                          <a:latin typeface="Calibri" pitchFamily="34" charset="0"/>
                          <a:ea typeface="MS PGothic" pitchFamily="34" charset="-128"/>
                        </a:defRPr>
                      </a:lvl5pPr>
                      <a:lvl6pPr marL="457200" eaLnBrk="0" fontAlgn="base" hangingPunct="0">
                        <a:spcBef>
                          <a:spcPct val="20000"/>
                        </a:spcBef>
                        <a:spcAft>
                          <a:spcPct val="0"/>
                        </a:spcAft>
                        <a:defRPr i="1">
                          <a:solidFill>
                            <a:schemeClr val="tx1"/>
                          </a:solidFill>
                          <a:latin typeface="Calibri" pitchFamily="34" charset="0"/>
                          <a:ea typeface="MS PGothic" pitchFamily="34" charset="-128"/>
                        </a:defRPr>
                      </a:lvl6pPr>
                      <a:lvl7pPr marL="914400" eaLnBrk="0" fontAlgn="base" hangingPunct="0">
                        <a:spcBef>
                          <a:spcPct val="20000"/>
                        </a:spcBef>
                        <a:spcAft>
                          <a:spcPct val="0"/>
                        </a:spcAft>
                        <a:defRPr i="1">
                          <a:solidFill>
                            <a:schemeClr val="tx1"/>
                          </a:solidFill>
                          <a:latin typeface="Calibri" pitchFamily="34" charset="0"/>
                          <a:ea typeface="MS PGothic" pitchFamily="34" charset="-128"/>
                        </a:defRPr>
                      </a:lvl7pPr>
                      <a:lvl8pPr marL="1371600" eaLnBrk="0" fontAlgn="base" hangingPunct="0">
                        <a:spcBef>
                          <a:spcPct val="20000"/>
                        </a:spcBef>
                        <a:spcAft>
                          <a:spcPct val="0"/>
                        </a:spcAft>
                        <a:defRPr i="1">
                          <a:solidFill>
                            <a:schemeClr val="tx1"/>
                          </a:solidFill>
                          <a:latin typeface="Calibri" pitchFamily="34" charset="0"/>
                          <a:ea typeface="MS PGothic" pitchFamily="34" charset="-128"/>
                        </a:defRPr>
                      </a:lvl8pPr>
                      <a:lvl9pPr marL="1828800" eaLnBrk="0" fontAlgn="base" hangingPunct="0">
                        <a:spcBef>
                          <a:spcPct val="20000"/>
                        </a:spcBef>
                        <a:spcAft>
                          <a:spcPct val="0"/>
                        </a:spcAft>
                        <a:defRPr i="1">
                          <a:solidFill>
                            <a:schemeClr val="tx1"/>
                          </a:solidFill>
                          <a:latin typeface="Calibri" pitchFamily="34" charset="0"/>
                          <a:ea typeface="MS PGothic"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Calibri" pitchFamily="34" charset="0"/>
                          <a:ea typeface="MS PGothic" pitchFamily="34" charset="-128"/>
                        </a:rPr>
                        <a:t>1. Conduct and document clinical risk assessment</a:t>
                      </a:r>
                    </a:p>
                  </a:txBody>
                  <a:tcPr marL="91429" marR="91429"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extLst>
                  <a:ext uri="{0D108BD9-81ED-4DB2-BD59-A6C34878D82A}">
                    <a16:rowId xmlns:a16="http://schemas.microsoft.com/office/drawing/2014/main" val="10000"/>
                  </a:ext>
                </a:extLst>
              </a:tr>
              <a:tr h="371475">
                <a:tc>
                  <a:txBody>
                    <a:bodyPr/>
                    <a:lstStyle>
                      <a:lvl1pPr eaLnBrk="0" hangingPunct="0">
                        <a:lnSpc>
                          <a:spcPct val="70000"/>
                        </a:lnSpc>
                        <a:spcBef>
                          <a:spcPct val="20000"/>
                        </a:spcBef>
                        <a:buFont typeface="Arial" pitchFamily="34" charset="0"/>
                        <a:defRPr sz="2800" b="1">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rgbClr val="000000"/>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i="1">
                          <a:solidFill>
                            <a:schemeClr val="tx1"/>
                          </a:solidFill>
                          <a:latin typeface="Calibri" pitchFamily="34" charset="0"/>
                          <a:ea typeface="MS PGothic" pitchFamily="34" charset="-128"/>
                        </a:defRPr>
                      </a:lvl5pPr>
                      <a:lvl6pPr marL="457200" eaLnBrk="0" fontAlgn="base" hangingPunct="0">
                        <a:spcBef>
                          <a:spcPct val="20000"/>
                        </a:spcBef>
                        <a:spcAft>
                          <a:spcPct val="0"/>
                        </a:spcAft>
                        <a:defRPr i="1">
                          <a:solidFill>
                            <a:schemeClr val="tx1"/>
                          </a:solidFill>
                          <a:latin typeface="Calibri" pitchFamily="34" charset="0"/>
                          <a:ea typeface="MS PGothic" pitchFamily="34" charset="-128"/>
                        </a:defRPr>
                      </a:lvl6pPr>
                      <a:lvl7pPr marL="914400" eaLnBrk="0" fontAlgn="base" hangingPunct="0">
                        <a:spcBef>
                          <a:spcPct val="20000"/>
                        </a:spcBef>
                        <a:spcAft>
                          <a:spcPct val="0"/>
                        </a:spcAft>
                        <a:defRPr i="1">
                          <a:solidFill>
                            <a:schemeClr val="tx1"/>
                          </a:solidFill>
                          <a:latin typeface="Calibri" pitchFamily="34" charset="0"/>
                          <a:ea typeface="MS PGothic" pitchFamily="34" charset="-128"/>
                        </a:defRPr>
                      </a:lvl7pPr>
                      <a:lvl8pPr marL="1371600" eaLnBrk="0" fontAlgn="base" hangingPunct="0">
                        <a:spcBef>
                          <a:spcPct val="20000"/>
                        </a:spcBef>
                        <a:spcAft>
                          <a:spcPct val="0"/>
                        </a:spcAft>
                        <a:defRPr i="1">
                          <a:solidFill>
                            <a:schemeClr val="tx1"/>
                          </a:solidFill>
                          <a:latin typeface="Calibri" pitchFamily="34" charset="0"/>
                          <a:ea typeface="MS PGothic" pitchFamily="34" charset="-128"/>
                        </a:defRPr>
                      </a:lvl8pPr>
                      <a:lvl9pPr marL="1828800" eaLnBrk="0" fontAlgn="base" hangingPunct="0">
                        <a:spcBef>
                          <a:spcPct val="20000"/>
                        </a:spcBef>
                        <a:spcAft>
                          <a:spcPct val="0"/>
                        </a:spcAft>
                        <a:defRPr i="1">
                          <a:solidFill>
                            <a:schemeClr val="tx1"/>
                          </a:solidFill>
                          <a:latin typeface="Calibri" pitchFamily="34" charset="0"/>
                          <a:ea typeface="MS PGothic"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Calibri" pitchFamily="34" charset="0"/>
                          <a:ea typeface="MS PGothic" pitchFamily="34" charset="-128"/>
                        </a:rPr>
                        <a:t>2. Augment clinical risk assessment with structured instruments</a:t>
                      </a:r>
                    </a:p>
                  </a:txBody>
                  <a:tcPr marL="91429" marR="91429"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extLst>
                  <a:ext uri="{0D108BD9-81ED-4DB2-BD59-A6C34878D82A}">
                    <a16:rowId xmlns:a16="http://schemas.microsoft.com/office/drawing/2014/main" val="10001"/>
                  </a:ext>
                </a:extLst>
              </a:tr>
              <a:tr h="371475">
                <a:tc>
                  <a:txBody>
                    <a:bodyPr/>
                    <a:lstStyle>
                      <a:lvl1pPr eaLnBrk="0" hangingPunct="0">
                        <a:lnSpc>
                          <a:spcPct val="70000"/>
                        </a:lnSpc>
                        <a:spcBef>
                          <a:spcPct val="20000"/>
                        </a:spcBef>
                        <a:buFont typeface="Arial" pitchFamily="34" charset="0"/>
                        <a:defRPr sz="2800" b="1">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rgbClr val="000000"/>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i="1">
                          <a:solidFill>
                            <a:schemeClr val="tx1"/>
                          </a:solidFill>
                          <a:latin typeface="Calibri" pitchFamily="34" charset="0"/>
                          <a:ea typeface="MS PGothic" pitchFamily="34" charset="-128"/>
                        </a:defRPr>
                      </a:lvl5pPr>
                      <a:lvl6pPr marL="457200" eaLnBrk="0" fontAlgn="base" hangingPunct="0">
                        <a:spcBef>
                          <a:spcPct val="20000"/>
                        </a:spcBef>
                        <a:spcAft>
                          <a:spcPct val="0"/>
                        </a:spcAft>
                        <a:defRPr i="1">
                          <a:solidFill>
                            <a:schemeClr val="tx1"/>
                          </a:solidFill>
                          <a:latin typeface="Calibri" pitchFamily="34" charset="0"/>
                          <a:ea typeface="MS PGothic" pitchFamily="34" charset="-128"/>
                        </a:defRPr>
                      </a:lvl6pPr>
                      <a:lvl7pPr marL="914400" eaLnBrk="0" fontAlgn="base" hangingPunct="0">
                        <a:spcBef>
                          <a:spcPct val="20000"/>
                        </a:spcBef>
                        <a:spcAft>
                          <a:spcPct val="0"/>
                        </a:spcAft>
                        <a:defRPr i="1">
                          <a:solidFill>
                            <a:schemeClr val="tx1"/>
                          </a:solidFill>
                          <a:latin typeface="Calibri" pitchFamily="34" charset="0"/>
                          <a:ea typeface="MS PGothic" pitchFamily="34" charset="-128"/>
                        </a:defRPr>
                      </a:lvl7pPr>
                      <a:lvl8pPr marL="1371600" eaLnBrk="0" fontAlgn="base" hangingPunct="0">
                        <a:spcBef>
                          <a:spcPct val="20000"/>
                        </a:spcBef>
                        <a:spcAft>
                          <a:spcPct val="0"/>
                        </a:spcAft>
                        <a:defRPr i="1">
                          <a:solidFill>
                            <a:schemeClr val="tx1"/>
                          </a:solidFill>
                          <a:latin typeface="Calibri" pitchFamily="34" charset="0"/>
                          <a:ea typeface="MS PGothic" pitchFamily="34" charset="-128"/>
                        </a:defRPr>
                      </a:lvl8pPr>
                      <a:lvl9pPr marL="1828800" eaLnBrk="0" fontAlgn="base" hangingPunct="0">
                        <a:spcBef>
                          <a:spcPct val="20000"/>
                        </a:spcBef>
                        <a:spcAft>
                          <a:spcPct val="0"/>
                        </a:spcAft>
                        <a:defRPr i="1">
                          <a:solidFill>
                            <a:schemeClr val="tx1"/>
                          </a:solidFill>
                          <a:latin typeface="Calibri" pitchFamily="34" charset="0"/>
                          <a:ea typeface="MS PGothic"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Calibri" pitchFamily="34" charset="0"/>
                          <a:ea typeface="MS PGothic" pitchFamily="34" charset="-128"/>
                        </a:rPr>
                        <a:t>3. Stratify risk in terms of both severity and temporality</a:t>
                      </a:r>
                    </a:p>
                  </a:txBody>
                  <a:tcPr marL="91429" marR="91429"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E9F1F5"/>
                    </a:solidFill>
                  </a:tcPr>
                </a:tc>
                <a:extLst>
                  <a:ext uri="{0D108BD9-81ED-4DB2-BD59-A6C34878D82A}">
                    <a16:rowId xmlns:a16="http://schemas.microsoft.com/office/drawing/2014/main" val="10002"/>
                  </a:ext>
                </a:extLst>
              </a:tr>
              <a:tr h="371475">
                <a:tc>
                  <a:txBody>
                    <a:bodyPr/>
                    <a:lstStyle>
                      <a:lvl1pPr eaLnBrk="0" hangingPunct="0">
                        <a:lnSpc>
                          <a:spcPct val="70000"/>
                        </a:lnSpc>
                        <a:spcBef>
                          <a:spcPct val="20000"/>
                        </a:spcBef>
                        <a:buFont typeface="Arial" pitchFamily="34" charset="0"/>
                        <a:defRPr sz="2800" b="1">
                          <a:solidFill>
                            <a:schemeClr val="tx1"/>
                          </a:solidFill>
                          <a:latin typeface="Calibri" pitchFamily="34" charset="0"/>
                          <a:ea typeface="MS PGothic" pitchFamily="34" charset="-128"/>
                        </a:defRPr>
                      </a:lvl1pPr>
                      <a:lvl2pPr marL="37931725" indent="-37474525" eaLnBrk="0" hangingPunct="0">
                        <a:spcBef>
                          <a:spcPct val="20000"/>
                        </a:spcBef>
                        <a:buFont typeface="Arial" pitchFamily="34" charset="0"/>
                        <a:defRPr sz="2400">
                          <a:solidFill>
                            <a:schemeClr val="tx1"/>
                          </a:solidFill>
                          <a:latin typeface="Calibri" pitchFamily="34" charset="0"/>
                          <a:ea typeface="MS PGothic" pitchFamily="34" charset="-128"/>
                        </a:defRPr>
                      </a:lvl2pPr>
                      <a:lvl3pPr eaLnBrk="0" hangingPunct="0">
                        <a:spcBef>
                          <a:spcPct val="20000"/>
                        </a:spcBef>
                        <a:defRPr sz="2000">
                          <a:solidFill>
                            <a:srgbClr val="000000"/>
                          </a:solidFill>
                          <a:latin typeface="Calibri" pitchFamily="34" charset="0"/>
                          <a:ea typeface="MS PGothic" pitchFamily="34" charset="-128"/>
                        </a:defRPr>
                      </a:lvl3pPr>
                      <a:lvl4pPr eaLnBrk="0" hangingPunct="0">
                        <a:spcBef>
                          <a:spcPct val="20000"/>
                        </a:spcBef>
                        <a:defRPr>
                          <a:solidFill>
                            <a:schemeClr val="tx1"/>
                          </a:solidFill>
                          <a:latin typeface="Calibri" pitchFamily="34" charset="0"/>
                          <a:ea typeface="MS PGothic" pitchFamily="34" charset="-128"/>
                        </a:defRPr>
                      </a:lvl4pPr>
                      <a:lvl5pPr eaLnBrk="0" hangingPunct="0">
                        <a:spcBef>
                          <a:spcPct val="20000"/>
                        </a:spcBef>
                        <a:defRPr i="1">
                          <a:solidFill>
                            <a:schemeClr val="tx1"/>
                          </a:solidFill>
                          <a:latin typeface="Calibri" pitchFamily="34" charset="0"/>
                          <a:ea typeface="MS PGothic" pitchFamily="34" charset="-128"/>
                        </a:defRPr>
                      </a:lvl5pPr>
                      <a:lvl6pPr marL="457200" eaLnBrk="0" fontAlgn="base" hangingPunct="0">
                        <a:spcBef>
                          <a:spcPct val="20000"/>
                        </a:spcBef>
                        <a:spcAft>
                          <a:spcPct val="0"/>
                        </a:spcAft>
                        <a:defRPr i="1">
                          <a:solidFill>
                            <a:schemeClr val="tx1"/>
                          </a:solidFill>
                          <a:latin typeface="Calibri" pitchFamily="34" charset="0"/>
                          <a:ea typeface="MS PGothic" pitchFamily="34" charset="-128"/>
                        </a:defRPr>
                      </a:lvl6pPr>
                      <a:lvl7pPr marL="914400" eaLnBrk="0" fontAlgn="base" hangingPunct="0">
                        <a:spcBef>
                          <a:spcPct val="20000"/>
                        </a:spcBef>
                        <a:spcAft>
                          <a:spcPct val="0"/>
                        </a:spcAft>
                        <a:defRPr i="1">
                          <a:solidFill>
                            <a:schemeClr val="tx1"/>
                          </a:solidFill>
                          <a:latin typeface="Calibri" pitchFamily="34" charset="0"/>
                          <a:ea typeface="MS PGothic" pitchFamily="34" charset="-128"/>
                        </a:defRPr>
                      </a:lvl7pPr>
                      <a:lvl8pPr marL="1371600" eaLnBrk="0" fontAlgn="base" hangingPunct="0">
                        <a:spcBef>
                          <a:spcPct val="20000"/>
                        </a:spcBef>
                        <a:spcAft>
                          <a:spcPct val="0"/>
                        </a:spcAft>
                        <a:defRPr i="1">
                          <a:solidFill>
                            <a:schemeClr val="tx1"/>
                          </a:solidFill>
                          <a:latin typeface="Calibri" pitchFamily="34" charset="0"/>
                          <a:ea typeface="MS PGothic" pitchFamily="34" charset="-128"/>
                        </a:defRPr>
                      </a:lvl8pPr>
                      <a:lvl9pPr marL="1828800" eaLnBrk="0" fontAlgn="base" hangingPunct="0">
                        <a:spcBef>
                          <a:spcPct val="20000"/>
                        </a:spcBef>
                        <a:spcAft>
                          <a:spcPct val="0"/>
                        </a:spcAft>
                        <a:defRPr i="1">
                          <a:solidFill>
                            <a:schemeClr val="tx1"/>
                          </a:solidFill>
                          <a:latin typeface="Calibri" pitchFamily="34" charset="0"/>
                          <a:ea typeface="MS PGothic"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Calibri" pitchFamily="34" charset="0"/>
                          <a:ea typeface="MS PGothic" pitchFamily="34" charset="-128"/>
                        </a:rPr>
                        <a:t>4. Develop and document a Safety Plan</a:t>
                      </a:r>
                    </a:p>
                  </a:txBody>
                  <a:tcPr marL="91429" marR="91429"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0E3EA"/>
                    </a:solidFill>
                  </a:tcPr>
                </a:tc>
                <a:extLst>
                  <a:ext uri="{0D108BD9-81ED-4DB2-BD59-A6C34878D82A}">
                    <a16:rowId xmlns:a16="http://schemas.microsoft.com/office/drawing/2014/main" val="10003"/>
                  </a:ext>
                </a:extLst>
              </a:tr>
            </a:tbl>
          </a:graphicData>
        </a:graphic>
      </p:graphicFrame>
    </p:spTree>
    <p:custDataLst>
      <p:tags r:id="rId1"/>
    </p:custDataLst>
    <p:extLst>
      <p:ext uri="{BB962C8B-B14F-4D97-AF65-F5344CB8AC3E}">
        <p14:creationId xmlns:p14="http://schemas.microsoft.com/office/powerpoint/2010/main" val="2065046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p:cNvSpPr>
            <a:spLocks noGrp="1"/>
          </p:cNvSpPr>
          <p:nvPr>
            <p:ph idx="1"/>
          </p:nvPr>
        </p:nvSpPr>
        <p:spPr>
          <a:xfrm>
            <a:off x="301625" y="1379538"/>
            <a:ext cx="8486775" cy="4746625"/>
          </a:xfrm>
        </p:spPr>
        <p:txBody>
          <a:bodyPr/>
          <a:lstStyle/>
          <a:p>
            <a:pPr marL="342900" indent="-342900">
              <a:buFont typeface="Arial" pitchFamily="34" charset="0"/>
              <a:buChar char="•"/>
            </a:pPr>
            <a:endParaRPr lang="en-US" altLang="en-US" sz="1600" b="0">
              <a:solidFill>
                <a:srgbClr val="000000"/>
              </a:solidFill>
            </a:endParaRPr>
          </a:p>
          <a:p>
            <a:pPr marL="342900" indent="-342900">
              <a:buFont typeface="Arial" pitchFamily="34" charset="0"/>
              <a:buChar char="•"/>
            </a:pPr>
            <a:r>
              <a:rPr lang="en-US" altLang="en-US" sz="2400" b="0">
                <a:solidFill>
                  <a:srgbClr val="000000"/>
                </a:solidFill>
              </a:rPr>
              <a:t>Supports the patient’s treatment and the therapeutic alliance</a:t>
            </a:r>
          </a:p>
          <a:p>
            <a:pPr marL="342900" indent="-342900">
              <a:buFont typeface="Arial" pitchFamily="34" charset="0"/>
              <a:buChar char="•"/>
            </a:pPr>
            <a:endParaRPr lang="en-US" altLang="en-US" sz="2400" b="0">
              <a:solidFill>
                <a:srgbClr val="000000"/>
              </a:solidFill>
            </a:endParaRPr>
          </a:p>
          <a:p>
            <a:pPr marL="342900" indent="-342900">
              <a:buFont typeface="Arial" pitchFamily="34" charset="0"/>
              <a:buChar char="•"/>
            </a:pPr>
            <a:r>
              <a:rPr lang="en-US" altLang="en-US" sz="2400" b="0">
                <a:solidFill>
                  <a:srgbClr val="000000"/>
                </a:solidFill>
              </a:rPr>
              <a:t>Seeks to balance the sometimes competing ethical principles of autonomy, non-maleficence, and beneficence</a:t>
            </a:r>
          </a:p>
          <a:p>
            <a:pPr marL="342900" indent="-342900">
              <a:buFont typeface="Arial" pitchFamily="34" charset="0"/>
              <a:buChar char="•"/>
            </a:pPr>
            <a:endParaRPr lang="en-US" altLang="en-US" sz="2400" b="0">
              <a:solidFill>
                <a:srgbClr val="000000"/>
              </a:solidFill>
            </a:endParaRPr>
          </a:p>
          <a:p>
            <a:pPr marL="342900" indent="-342900">
              <a:buFont typeface="Arial" pitchFamily="34" charset="0"/>
              <a:buChar char="•"/>
            </a:pPr>
            <a:r>
              <a:rPr lang="en-US" altLang="en-US" sz="2400" b="0">
                <a:solidFill>
                  <a:srgbClr val="000000"/>
                </a:solidFill>
              </a:rPr>
              <a:t>Avoids defensive practices of dubious benefit that, paradoxically, can invite a malpractice suit</a:t>
            </a:r>
          </a:p>
          <a:p>
            <a:pPr marL="342900" indent="-342900">
              <a:buFont typeface="Arial" pitchFamily="34" charset="0"/>
              <a:buChar char="•"/>
            </a:pPr>
            <a:endParaRPr lang="en-US" altLang="en-US" sz="2400" b="0">
              <a:solidFill>
                <a:srgbClr val="000000"/>
              </a:solidFill>
            </a:endParaRPr>
          </a:p>
          <a:p>
            <a:pPr marL="342900" indent="-342900">
              <a:buFont typeface="Arial" pitchFamily="34" charset="0"/>
              <a:buChar char="•"/>
            </a:pPr>
            <a:r>
              <a:rPr lang="en-US" altLang="en-US" sz="2400" b="0">
                <a:solidFill>
                  <a:srgbClr val="000000"/>
                </a:solidFill>
              </a:rPr>
              <a:t>Unduly defensive mindset can distract the clinician from providing good patient care</a:t>
            </a:r>
          </a:p>
        </p:txBody>
      </p:sp>
      <p:sp>
        <p:nvSpPr>
          <p:cNvPr id="19459" name="Title 1"/>
          <p:cNvSpPr>
            <a:spLocks noGrp="1"/>
          </p:cNvSpPr>
          <p:nvPr>
            <p:ph type="ctrTitle"/>
          </p:nvPr>
        </p:nvSpPr>
        <p:spPr>
          <a:xfrm>
            <a:off x="304800" y="871538"/>
            <a:ext cx="8483600" cy="508000"/>
          </a:xfrm>
        </p:spPr>
        <p:txBody>
          <a:bodyPr/>
          <a:lstStyle/>
          <a:p>
            <a:r>
              <a:rPr lang="en-US" altLang="en-US" dirty="0"/>
              <a:t>Therapeutic Risk Management (TRM)</a:t>
            </a:r>
          </a:p>
        </p:txBody>
      </p:sp>
      <p:sp>
        <p:nvSpPr>
          <p:cNvPr id="19460" name="TextBox 3"/>
          <p:cNvSpPr txBox="1">
            <a:spLocks noChangeArrowheads="1"/>
          </p:cNvSpPr>
          <p:nvPr/>
        </p:nvSpPr>
        <p:spPr bwMode="auto">
          <a:xfrm>
            <a:off x="571500" y="6224588"/>
            <a:ext cx="38862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70000"/>
              </a:lnSpc>
              <a:spcBef>
                <a:spcPct val="20000"/>
              </a:spcBef>
              <a:buFont typeface="Arial" pitchFamily="34" charset="0"/>
              <a:defRPr sz="3200" b="1">
                <a:solidFill>
                  <a:schemeClr val="tx1"/>
                </a:solidFill>
                <a:latin typeface="Calibri" pitchFamily="34" charset="0"/>
                <a:ea typeface="MS PGothic" pitchFamily="34" charset="-128"/>
              </a:defRPr>
            </a:lvl1pPr>
            <a:lvl2pPr marL="742950" indent="-285750">
              <a:spcBef>
                <a:spcPct val="20000"/>
              </a:spcBef>
              <a:buFont typeface="Arial" pitchFamily="34" charset="0"/>
              <a:defRPr sz="2800">
                <a:solidFill>
                  <a:schemeClr val="tx1"/>
                </a:solidFill>
                <a:latin typeface="Calibri" pitchFamily="34" charset="0"/>
                <a:ea typeface="MS PGothic" pitchFamily="34" charset="-128"/>
              </a:defRPr>
            </a:lvl2pPr>
            <a:lvl3pPr marL="1143000" indent="-228600">
              <a:spcBef>
                <a:spcPct val="20000"/>
              </a:spcBef>
              <a:buFont typeface="Arial" pitchFamily="34" charset="0"/>
              <a:buChar char="•"/>
              <a:defRPr sz="2400">
                <a:solidFill>
                  <a:srgbClr val="000000"/>
                </a:solidFill>
                <a:latin typeface="Calibri"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Calibri" pitchFamily="34" charset="0"/>
                <a:ea typeface="MS PGothic" pitchFamily="34" charset="-128"/>
              </a:defRPr>
            </a:lvl4pPr>
            <a:lvl5pPr marL="2057400" indent="-228600">
              <a:spcBef>
                <a:spcPct val="20000"/>
              </a:spcBef>
              <a:buFont typeface="Arial" pitchFamily="34" charset="0"/>
              <a:buChar char="»"/>
              <a:defRPr sz="2000" i="1">
                <a:solidFill>
                  <a:schemeClr val="tx1"/>
                </a:solidFill>
                <a:latin typeface="Calibri"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i="1">
                <a:solidFill>
                  <a:schemeClr val="tx1"/>
                </a:solidFill>
                <a:latin typeface="Calibri"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i="1">
                <a:solidFill>
                  <a:schemeClr val="tx1"/>
                </a:solidFill>
                <a:latin typeface="Calibri"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i="1">
                <a:solidFill>
                  <a:schemeClr val="tx1"/>
                </a:solidFill>
                <a:latin typeface="Calibri"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i="1">
                <a:solidFill>
                  <a:schemeClr val="tx1"/>
                </a:solidFill>
                <a:latin typeface="Calibri" pitchFamily="34" charset="0"/>
                <a:ea typeface="MS PGothic" pitchFamily="34" charset="-128"/>
              </a:defRPr>
            </a:lvl9pPr>
          </a:lstStyle>
          <a:p>
            <a:pPr eaLnBrk="1" hangingPunct="1">
              <a:lnSpc>
                <a:spcPct val="100000"/>
              </a:lnSpc>
              <a:spcBef>
                <a:spcPct val="0"/>
              </a:spcBef>
              <a:buFontTx/>
              <a:buNone/>
            </a:pPr>
            <a:r>
              <a:rPr lang="en-US" altLang="en-US" sz="1400" b="0"/>
              <a:t>Simon &amp; Shuman 2009</a:t>
            </a:r>
          </a:p>
        </p:txBody>
      </p:sp>
    </p:spTree>
    <p:custDataLst>
      <p:tags r:id="rId1"/>
    </p:custDataLst>
    <p:extLst>
      <p:ext uri="{BB962C8B-B14F-4D97-AF65-F5344CB8AC3E}">
        <p14:creationId xmlns:p14="http://schemas.microsoft.com/office/powerpoint/2010/main" val="32226158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871538"/>
            <a:ext cx="8483600" cy="508000"/>
          </a:xfrm>
        </p:spPr>
        <p:txBody>
          <a:bodyPr>
            <a:noAutofit/>
          </a:bodyPr>
          <a:lstStyle/>
          <a:p>
            <a:pPr>
              <a:defRPr/>
            </a:pPr>
            <a:r>
              <a:rPr lang="en-US" dirty="0">
                <a:latin typeface="+mn-lt"/>
              </a:rPr>
              <a:t>Fear/Stress and Clinical Decision Making</a:t>
            </a:r>
          </a:p>
        </p:txBody>
      </p:sp>
      <p:cxnSp>
        <p:nvCxnSpPr>
          <p:cNvPr id="6" name="Straight Arrow Connector 5"/>
          <p:cNvCxnSpPr/>
          <p:nvPr/>
        </p:nvCxnSpPr>
        <p:spPr>
          <a:xfrm flipH="1" flipV="1">
            <a:off x="1787525" y="1649413"/>
            <a:ext cx="19050" cy="388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1806575" y="5535613"/>
            <a:ext cx="48387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Text Box 2"/>
          <p:cNvSpPr txBox="1">
            <a:spLocks noChangeArrowheads="1"/>
          </p:cNvSpPr>
          <p:nvPr/>
        </p:nvSpPr>
        <p:spPr bwMode="auto">
          <a:xfrm>
            <a:off x="1231376" y="2635200"/>
            <a:ext cx="584455" cy="1777682"/>
          </a:xfrm>
          <a:prstGeom prst="rect">
            <a:avLst/>
          </a:prstGeom>
          <a:noFill/>
          <a:ln w="9525">
            <a:noFill/>
            <a:miter lim="800000"/>
            <a:headEnd/>
            <a:tailEnd/>
          </a:ln>
        </p:spPr>
        <p:txBody>
          <a:bodyPr vert="vert270">
            <a:spAutoFit/>
          </a:bodyPr>
          <a:lstStyle/>
          <a:p>
            <a:pPr eaLnBrk="1" hangingPunct="1">
              <a:lnSpc>
                <a:spcPct val="115000"/>
              </a:lnSpc>
              <a:spcBef>
                <a:spcPts val="0"/>
              </a:spcBef>
              <a:spcAft>
                <a:spcPts val="1000"/>
              </a:spcAft>
              <a:defRPr/>
            </a:pPr>
            <a:r>
              <a:rPr lang="en-US" sz="2400" b="1" dirty="0">
                <a:latin typeface="Calibri"/>
                <a:ea typeface="Calibri"/>
                <a:cs typeface="Times New Roman"/>
              </a:rPr>
              <a:t>FEAR/STRESS</a:t>
            </a:r>
            <a:endParaRPr lang="en-US" sz="2400" dirty="0">
              <a:latin typeface="Calibri"/>
              <a:ea typeface="Calibri"/>
              <a:cs typeface="Times New Roman"/>
            </a:endParaRPr>
          </a:p>
        </p:txBody>
      </p:sp>
      <p:sp>
        <p:nvSpPr>
          <p:cNvPr id="11" name="Text Box 4"/>
          <p:cNvSpPr txBox="1"/>
          <p:nvPr/>
        </p:nvSpPr>
        <p:spPr>
          <a:xfrm>
            <a:off x="3563938" y="5621338"/>
            <a:ext cx="1362075" cy="2952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eaLnBrk="1" hangingPunct="1">
              <a:lnSpc>
                <a:spcPct val="115000"/>
              </a:lnSpc>
              <a:spcBef>
                <a:spcPts val="0"/>
              </a:spcBef>
              <a:spcAft>
                <a:spcPts val="1000"/>
              </a:spcAft>
              <a:defRPr/>
            </a:pPr>
            <a:r>
              <a:rPr lang="en-US" sz="2400" b="1" dirty="0">
                <a:ea typeface="Calibri"/>
                <a:cs typeface="Times New Roman"/>
              </a:rPr>
              <a:t>TIME</a:t>
            </a:r>
            <a:endParaRPr lang="en-US" sz="2400" dirty="0">
              <a:ea typeface="Calibri"/>
              <a:cs typeface="Times New Roman"/>
            </a:endParaRPr>
          </a:p>
        </p:txBody>
      </p:sp>
      <p:sp>
        <p:nvSpPr>
          <p:cNvPr id="14343" name="Text Box 2"/>
          <p:cNvSpPr txBox="1">
            <a:spLocks noChangeArrowheads="1"/>
          </p:cNvSpPr>
          <p:nvPr/>
        </p:nvSpPr>
        <p:spPr bwMode="auto">
          <a:xfrm>
            <a:off x="6161088" y="2324100"/>
            <a:ext cx="151447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70000"/>
              </a:lnSpc>
              <a:spcBef>
                <a:spcPct val="20000"/>
              </a:spcBef>
              <a:buFont typeface="Arial" pitchFamily="34" charset="0"/>
              <a:defRPr sz="3200" b="1">
                <a:solidFill>
                  <a:schemeClr val="tx1"/>
                </a:solidFill>
                <a:latin typeface="Calibri" pitchFamily="34" charset="0"/>
                <a:ea typeface="MS PGothic" pitchFamily="34" charset="-128"/>
              </a:defRPr>
            </a:lvl1pPr>
            <a:lvl2pPr marL="742950" indent="-285750">
              <a:spcBef>
                <a:spcPct val="20000"/>
              </a:spcBef>
              <a:buFont typeface="Arial" pitchFamily="34" charset="0"/>
              <a:defRPr sz="2800">
                <a:solidFill>
                  <a:schemeClr val="tx1"/>
                </a:solidFill>
                <a:latin typeface="Calibri" pitchFamily="34" charset="0"/>
                <a:ea typeface="MS PGothic" pitchFamily="34" charset="-128"/>
              </a:defRPr>
            </a:lvl2pPr>
            <a:lvl3pPr marL="1143000" indent="-228600">
              <a:spcBef>
                <a:spcPct val="20000"/>
              </a:spcBef>
              <a:buFont typeface="Arial" pitchFamily="34" charset="0"/>
              <a:buChar char="•"/>
              <a:defRPr sz="2400">
                <a:solidFill>
                  <a:srgbClr val="000000"/>
                </a:solidFill>
                <a:latin typeface="Calibri"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Calibri" pitchFamily="34" charset="0"/>
                <a:ea typeface="MS PGothic" pitchFamily="34" charset="-128"/>
              </a:defRPr>
            </a:lvl4pPr>
            <a:lvl5pPr marL="2057400" indent="-228600">
              <a:spcBef>
                <a:spcPct val="20000"/>
              </a:spcBef>
              <a:buFont typeface="Arial" pitchFamily="34" charset="0"/>
              <a:buChar char="»"/>
              <a:defRPr sz="2000" i="1">
                <a:solidFill>
                  <a:schemeClr val="tx1"/>
                </a:solidFill>
                <a:latin typeface="Calibri"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i="1">
                <a:solidFill>
                  <a:schemeClr val="tx1"/>
                </a:solidFill>
                <a:latin typeface="Calibri"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i="1">
                <a:solidFill>
                  <a:schemeClr val="tx1"/>
                </a:solidFill>
                <a:latin typeface="Calibri"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i="1">
                <a:solidFill>
                  <a:schemeClr val="tx1"/>
                </a:solidFill>
                <a:latin typeface="Calibri"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i="1">
                <a:solidFill>
                  <a:schemeClr val="tx1"/>
                </a:solidFill>
                <a:latin typeface="Calibri" pitchFamily="34" charset="0"/>
                <a:ea typeface="MS PGothic" pitchFamily="34" charset="-128"/>
              </a:defRPr>
            </a:lvl9pPr>
          </a:lstStyle>
          <a:p>
            <a:pPr eaLnBrk="1" hangingPunct="1">
              <a:lnSpc>
                <a:spcPct val="115000"/>
              </a:lnSpc>
              <a:spcBef>
                <a:spcPct val="0"/>
              </a:spcBef>
              <a:spcAft>
                <a:spcPts val="1000"/>
              </a:spcAft>
              <a:buFontTx/>
              <a:buNone/>
            </a:pPr>
            <a:r>
              <a:rPr lang="en-US" altLang="en-US" sz="1800">
                <a:solidFill>
                  <a:srgbClr val="C00000"/>
                </a:solidFill>
              </a:rPr>
              <a:t>Not a good time to problem solve!  </a:t>
            </a:r>
            <a:endParaRPr lang="en-US" altLang="en-US" sz="1800" b="0">
              <a:solidFill>
                <a:srgbClr val="C00000"/>
              </a:solidFill>
            </a:endParaRPr>
          </a:p>
        </p:txBody>
      </p:sp>
      <p:sp>
        <p:nvSpPr>
          <p:cNvPr id="14344" name="Text Box 2"/>
          <p:cNvSpPr txBox="1">
            <a:spLocks noChangeArrowheads="1"/>
          </p:cNvSpPr>
          <p:nvPr/>
        </p:nvSpPr>
        <p:spPr bwMode="auto">
          <a:xfrm>
            <a:off x="6835775" y="4221163"/>
            <a:ext cx="151447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70000"/>
              </a:lnSpc>
              <a:spcBef>
                <a:spcPct val="20000"/>
              </a:spcBef>
              <a:buFont typeface="Arial" pitchFamily="34" charset="0"/>
              <a:defRPr sz="3200" b="1">
                <a:solidFill>
                  <a:schemeClr val="tx1"/>
                </a:solidFill>
                <a:latin typeface="Calibri" pitchFamily="34" charset="0"/>
                <a:ea typeface="MS PGothic" pitchFamily="34" charset="-128"/>
              </a:defRPr>
            </a:lvl1pPr>
            <a:lvl2pPr marL="742950" indent="-285750">
              <a:spcBef>
                <a:spcPct val="20000"/>
              </a:spcBef>
              <a:buFont typeface="Arial" pitchFamily="34" charset="0"/>
              <a:defRPr sz="2800">
                <a:solidFill>
                  <a:schemeClr val="tx1"/>
                </a:solidFill>
                <a:latin typeface="Calibri" pitchFamily="34" charset="0"/>
                <a:ea typeface="MS PGothic" pitchFamily="34" charset="-128"/>
              </a:defRPr>
            </a:lvl2pPr>
            <a:lvl3pPr marL="1143000" indent="-228600">
              <a:spcBef>
                <a:spcPct val="20000"/>
              </a:spcBef>
              <a:buFont typeface="Arial" pitchFamily="34" charset="0"/>
              <a:buChar char="•"/>
              <a:defRPr sz="2400">
                <a:solidFill>
                  <a:srgbClr val="000000"/>
                </a:solidFill>
                <a:latin typeface="Calibri"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Calibri" pitchFamily="34" charset="0"/>
                <a:ea typeface="MS PGothic" pitchFamily="34" charset="-128"/>
              </a:defRPr>
            </a:lvl4pPr>
            <a:lvl5pPr marL="2057400" indent="-228600">
              <a:spcBef>
                <a:spcPct val="20000"/>
              </a:spcBef>
              <a:buFont typeface="Arial" pitchFamily="34" charset="0"/>
              <a:buChar char="»"/>
              <a:defRPr sz="2000" i="1">
                <a:solidFill>
                  <a:schemeClr val="tx1"/>
                </a:solidFill>
                <a:latin typeface="Calibri"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i="1">
                <a:solidFill>
                  <a:schemeClr val="tx1"/>
                </a:solidFill>
                <a:latin typeface="Calibri"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i="1">
                <a:solidFill>
                  <a:schemeClr val="tx1"/>
                </a:solidFill>
                <a:latin typeface="Calibri"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i="1">
                <a:solidFill>
                  <a:schemeClr val="tx1"/>
                </a:solidFill>
                <a:latin typeface="Calibri"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i="1">
                <a:solidFill>
                  <a:schemeClr val="tx1"/>
                </a:solidFill>
                <a:latin typeface="Calibri" pitchFamily="34" charset="0"/>
                <a:ea typeface="MS PGothic" pitchFamily="34" charset="-128"/>
              </a:defRPr>
            </a:lvl9pPr>
          </a:lstStyle>
          <a:p>
            <a:pPr eaLnBrk="1" hangingPunct="1">
              <a:lnSpc>
                <a:spcPct val="115000"/>
              </a:lnSpc>
              <a:spcBef>
                <a:spcPct val="0"/>
              </a:spcBef>
              <a:spcAft>
                <a:spcPts val="1000"/>
              </a:spcAft>
              <a:buFontTx/>
              <a:buNone/>
            </a:pPr>
            <a:r>
              <a:rPr lang="en-US" altLang="en-US" sz="1800"/>
              <a:t>Will be better at making decisions</a:t>
            </a:r>
            <a:endParaRPr lang="en-US" altLang="en-US" sz="1800" b="0"/>
          </a:p>
        </p:txBody>
      </p:sp>
      <p:cxnSp>
        <p:nvCxnSpPr>
          <p:cNvPr id="14" name="Straight Arrow Connector 13"/>
          <p:cNvCxnSpPr/>
          <p:nvPr/>
        </p:nvCxnSpPr>
        <p:spPr>
          <a:xfrm flipH="1" flipV="1">
            <a:off x="4530725" y="2465388"/>
            <a:ext cx="1562100" cy="3429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a:off x="5692775" y="4621213"/>
            <a:ext cx="1152525" cy="76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Freeform 15"/>
          <p:cNvSpPr/>
          <p:nvPr/>
        </p:nvSpPr>
        <p:spPr>
          <a:xfrm>
            <a:off x="1806575" y="2324100"/>
            <a:ext cx="4457700" cy="3211513"/>
          </a:xfrm>
          <a:custGeom>
            <a:avLst/>
            <a:gdLst>
              <a:gd name="connsiteX0" fmla="*/ 0 w 4457700"/>
              <a:gd name="connsiteY0" fmla="*/ 3332691 h 3586649"/>
              <a:gd name="connsiteX1" fmla="*/ 1123950 w 4457700"/>
              <a:gd name="connsiteY1" fmla="*/ 3313641 h 3586649"/>
              <a:gd name="connsiteX2" fmla="*/ 1666875 w 4457700"/>
              <a:gd name="connsiteY2" fmla="*/ 541866 h 3586649"/>
              <a:gd name="connsiteX3" fmla="*/ 2514600 w 4457700"/>
              <a:gd name="connsiteY3" fmla="*/ 227541 h 3586649"/>
              <a:gd name="connsiteX4" fmla="*/ 3305175 w 4457700"/>
              <a:gd name="connsiteY4" fmla="*/ 3151716 h 3586649"/>
              <a:gd name="connsiteX5" fmla="*/ 4457700 w 4457700"/>
              <a:gd name="connsiteY5" fmla="*/ 3408891 h 3586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57700" h="3586649">
                <a:moveTo>
                  <a:pt x="0" y="3332691"/>
                </a:moveTo>
                <a:cubicBezTo>
                  <a:pt x="423069" y="3555734"/>
                  <a:pt x="846138" y="3778778"/>
                  <a:pt x="1123950" y="3313641"/>
                </a:cubicBezTo>
                <a:cubicBezTo>
                  <a:pt x="1401762" y="2848504"/>
                  <a:pt x="1435100" y="1056216"/>
                  <a:pt x="1666875" y="541866"/>
                </a:cubicBezTo>
                <a:cubicBezTo>
                  <a:pt x="1898650" y="27516"/>
                  <a:pt x="2241550" y="-207434"/>
                  <a:pt x="2514600" y="227541"/>
                </a:cubicBezTo>
                <a:cubicBezTo>
                  <a:pt x="2787650" y="662516"/>
                  <a:pt x="2981325" y="2621491"/>
                  <a:pt x="3305175" y="3151716"/>
                </a:cubicBezTo>
                <a:cubicBezTo>
                  <a:pt x="3629025" y="3681941"/>
                  <a:pt x="4043362" y="3545416"/>
                  <a:pt x="4457700" y="3408891"/>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en-US" dirty="0"/>
          </a:p>
        </p:txBody>
      </p:sp>
    </p:spTree>
    <p:custDataLst>
      <p:tags r:id="rId1"/>
    </p:custDataLst>
    <p:extLst>
      <p:ext uri="{BB962C8B-B14F-4D97-AF65-F5344CB8AC3E}">
        <p14:creationId xmlns:p14="http://schemas.microsoft.com/office/powerpoint/2010/main" val="32278061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301625" y="1835150"/>
            <a:ext cx="8486775" cy="4748213"/>
          </a:xfrm>
        </p:spPr>
        <p:txBody>
          <a:bodyPr/>
          <a:lstStyle/>
          <a:p>
            <a:endParaRPr lang="en-US" altLang="en-US"/>
          </a:p>
          <a:p>
            <a:endParaRPr lang="en-US" altLang="en-US" sz="2400"/>
          </a:p>
          <a:p>
            <a:endParaRPr lang="en-US" altLang="en-US" sz="2800"/>
          </a:p>
          <a:p>
            <a:endParaRPr lang="en-US" altLang="en-US"/>
          </a:p>
          <a:p>
            <a:endParaRPr lang="en-US" altLang="en-US"/>
          </a:p>
        </p:txBody>
      </p:sp>
      <p:sp>
        <p:nvSpPr>
          <p:cNvPr id="4" name="Title 3"/>
          <p:cNvSpPr>
            <a:spLocks noGrp="1"/>
          </p:cNvSpPr>
          <p:nvPr>
            <p:ph type="ctrTitle"/>
          </p:nvPr>
        </p:nvSpPr>
        <p:spPr>
          <a:xfrm>
            <a:off x="304800" y="838200"/>
            <a:ext cx="8483600" cy="508000"/>
          </a:xfrm>
        </p:spPr>
        <p:txBody>
          <a:bodyPr>
            <a:noAutofit/>
          </a:bodyPr>
          <a:lstStyle/>
          <a:p>
            <a:pPr>
              <a:defRPr/>
            </a:pPr>
            <a:r>
              <a:rPr lang="en-US" dirty="0">
                <a:latin typeface="+mn-lt"/>
              </a:rPr>
              <a:t>Fear/Stress and Clinical Decision Making</a:t>
            </a:r>
          </a:p>
        </p:txBody>
      </p:sp>
      <p:cxnSp>
        <p:nvCxnSpPr>
          <p:cNvPr id="6" name="Straight Arrow Connector 5"/>
          <p:cNvCxnSpPr/>
          <p:nvPr/>
        </p:nvCxnSpPr>
        <p:spPr>
          <a:xfrm flipH="1" flipV="1">
            <a:off x="1295400" y="1905000"/>
            <a:ext cx="19050" cy="388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1295400" y="5791200"/>
            <a:ext cx="56769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Text Box 2"/>
          <p:cNvSpPr txBox="1">
            <a:spLocks noChangeArrowheads="1"/>
          </p:cNvSpPr>
          <p:nvPr/>
        </p:nvSpPr>
        <p:spPr bwMode="auto">
          <a:xfrm>
            <a:off x="685800" y="2890520"/>
            <a:ext cx="609398" cy="1783080"/>
          </a:xfrm>
          <a:prstGeom prst="rect">
            <a:avLst/>
          </a:prstGeom>
          <a:noFill/>
          <a:ln w="9525">
            <a:noFill/>
            <a:miter lim="800000"/>
            <a:headEnd/>
            <a:tailEnd/>
          </a:ln>
        </p:spPr>
        <p:txBody>
          <a:bodyPr vert="vert270">
            <a:spAutoFit/>
          </a:bodyPr>
          <a:lstStyle/>
          <a:p>
            <a:pPr eaLnBrk="1" hangingPunct="1">
              <a:lnSpc>
                <a:spcPct val="115000"/>
              </a:lnSpc>
              <a:spcBef>
                <a:spcPts val="0"/>
              </a:spcBef>
              <a:spcAft>
                <a:spcPts val="1000"/>
              </a:spcAft>
              <a:defRPr/>
            </a:pPr>
            <a:r>
              <a:rPr lang="en-US" sz="2400" b="1" dirty="0">
                <a:latin typeface="Calibri"/>
                <a:ea typeface="Calibri"/>
                <a:cs typeface="Times New Roman"/>
              </a:rPr>
              <a:t>FEAR/STRESS</a:t>
            </a:r>
            <a:endParaRPr lang="en-US" sz="2400" dirty="0">
              <a:latin typeface="Calibri"/>
              <a:ea typeface="Calibri"/>
              <a:cs typeface="Times New Roman"/>
            </a:endParaRPr>
          </a:p>
        </p:txBody>
      </p:sp>
      <p:sp>
        <p:nvSpPr>
          <p:cNvPr id="11" name="Text Box 4"/>
          <p:cNvSpPr txBox="1"/>
          <p:nvPr/>
        </p:nvSpPr>
        <p:spPr>
          <a:xfrm>
            <a:off x="3890963" y="5876925"/>
            <a:ext cx="1362075" cy="2952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eaLnBrk="1" hangingPunct="1">
              <a:lnSpc>
                <a:spcPct val="115000"/>
              </a:lnSpc>
              <a:spcBef>
                <a:spcPts val="0"/>
              </a:spcBef>
              <a:spcAft>
                <a:spcPts val="1000"/>
              </a:spcAft>
              <a:defRPr/>
            </a:pPr>
            <a:r>
              <a:rPr lang="en-US" sz="2400" b="1" dirty="0">
                <a:ea typeface="Calibri"/>
                <a:cs typeface="Times New Roman"/>
              </a:rPr>
              <a:t>TIME</a:t>
            </a:r>
            <a:endParaRPr lang="en-US" sz="2400" dirty="0">
              <a:ea typeface="Calibri"/>
              <a:cs typeface="Times New Roman"/>
            </a:endParaRPr>
          </a:p>
        </p:txBody>
      </p:sp>
      <p:sp>
        <p:nvSpPr>
          <p:cNvPr id="16" name="Freeform 15"/>
          <p:cNvSpPr/>
          <p:nvPr/>
        </p:nvSpPr>
        <p:spPr>
          <a:xfrm>
            <a:off x="2133600" y="3997325"/>
            <a:ext cx="4457700" cy="1793875"/>
          </a:xfrm>
          <a:custGeom>
            <a:avLst/>
            <a:gdLst>
              <a:gd name="connsiteX0" fmla="*/ 0 w 4457700"/>
              <a:gd name="connsiteY0" fmla="*/ 3332691 h 3586649"/>
              <a:gd name="connsiteX1" fmla="*/ 1123950 w 4457700"/>
              <a:gd name="connsiteY1" fmla="*/ 3313641 h 3586649"/>
              <a:gd name="connsiteX2" fmla="*/ 1666875 w 4457700"/>
              <a:gd name="connsiteY2" fmla="*/ 541866 h 3586649"/>
              <a:gd name="connsiteX3" fmla="*/ 2514600 w 4457700"/>
              <a:gd name="connsiteY3" fmla="*/ 227541 h 3586649"/>
              <a:gd name="connsiteX4" fmla="*/ 3305175 w 4457700"/>
              <a:gd name="connsiteY4" fmla="*/ 3151716 h 3586649"/>
              <a:gd name="connsiteX5" fmla="*/ 4457700 w 4457700"/>
              <a:gd name="connsiteY5" fmla="*/ 3408891 h 3586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57700" h="3586649">
                <a:moveTo>
                  <a:pt x="0" y="3332691"/>
                </a:moveTo>
                <a:cubicBezTo>
                  <a:pt x="423069" y="3555734"/>
                  <a:pt x="846138" y="3778778"/>
                  <a:pt x="1123950" y="3313641"/>
                </a:cubicBezTo>
                <a:cubicBezTo>
                  <a:pt x="1401762" y="2848504"/>
                  <a:pt x="1435100" y="1056216"/>
                  <a:pt x="1666875" y="541866"/>
                </a:cubicBezTo>
                <a:cubicBezTo>
                  <a:pt x="1898650" y="27516"/>
                  <a:pt x="2241550" y="-207434"/>
                  <a:pt x="2514600" y="227541"/>
                </a:cubicBezTo>
                <a:cubicBezTo>
                  <a:pt x="2787650" y="662516"/>
                  <a:pt x="2981325" y="2621491"/>
                  <a:pt x="3305175" y="3151716"/>
                </a:cubicBezTo>
                <a:cubicBezTo>
                  <a:pt x="3629025" y="3681941"/>
                  <a:pt x="4043362" y="3545416"/>
                  <a:pt x="4457700" y="3408891"/>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en-US" dirty="0"/>
          </a:p>
        </p:txBody>
      </p:sp>
      <p:cxnSp>
        <p:nvCxnSpPr>
          <p:cNvPr id="18" name="Straight Arrow Connector 17"/>
          <p:cNvCxnSpPr/>
          <p:nvPr/>
        </p:nvCxnSpPr>
        <p:spPr>
          <a:xfrm flipH="1">
            <a:off x="4362450" y="2819400"/>
            <a:ext cx="1200150" cy="1066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370" name="Text Box 2"/>
          <p:cNvSpPr txBox="1">
            <a:spLocks noChangeArrowheads="1"/>
          </p:cNvSpPr>
          <p:nvPr/>
        </p:nvSpPr>
        <p:spPr bwMode="auto">
          <a:xfrm>
            <a:off x="5646738" y="1946275"/>
            <a:ext cx="2909887" cy="1350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70000"/>
              </a:lnSpc>
              <a:spcBef>
                <a:spcPct val="20000"/>
              </a:spcBef>
              <a:buFont typeface="Arial" pitchFamily="34" charset="0"/>
              <a:defRPr sz="3200" b="1">
                <a:solidFill>
                  <a:schemeClr val="tx1"/>
                </a:solidFill>
                <a:latin typeface="Calibri" pitchFamily="34" charset="0"/>
                <a:ea typeface="MS PGothic" pitchFamily="34" charset="-128"/>
              </a:defRPr>
            </a:lvl1pPr>
            <a:lvl2pPr marL="742950" indent="-285750">
              <a:spcBef>
                <a:spcPct val="20000"/>
              </a:spcBef>
              <a:buFont typeface="Arial" pitchFamily="34" charset="0"/>
              <a:defRPr sz="2800">
                <a:solidFill>
                  <a:schemeClr val="tx1"/>
                </a:solidFill>
                <a:latin typeface="Calibri" pitchFamily="34" charset="0"/>
                <a:ea typeface="MS PGothic" pitchFamily="34" charset="-128"/>
              </a:defRPr>
            </a:lvl2pPr>
            <a:lvl3pPr marL="1143000" indent="-228600">
              <a:spcBef>
                <a:spcPct val="20000"/>
              </a:spcBef>
              <a:buFont typeface="Arial" pitchFamily="34" charset="0"/>
              <a:buChar char="•"/>
              <a:defRPr sz="2400">
                <a:solidFill>
                  <a:srgbClr val="000000"/>
                </a:solidFill>
                <a:latin typeface="Calibri"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Calibri" pitchFamily="34" charset="0"/>
                <a:ea typeface="MS PGothic" pitchFamily="34" charset="-128"/>
              </a:defRPr>
            </a:lvl4pPr>
            <a:lvl5pPr marL="2057400" indent="-228600">
              <a:spcBef>
                <a:spcPct val="20000"/>
              </a:spcBef>
              <a:buFont typeface="Arial" pitchFamily="34" charset="0"/>
              <a:buChar char="»"/>
              <a:defRPr sz="2000" i="1">
                <a:solidFill>
                  <a:schemeClr val="tx1"/>
                </a:solidFill>
                <a:latin typeface="Calibri"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i="1">
                <a:solidFill>
                  <a:schemeClr val="tx1"/>
                </a:solidFill>
                <a:latin typeface="Calibri"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i="1">
                <a:solidFill>
                  <a:schemeClr val="tx1"/>
                </a:solidFill>
                <a:latin typeface="Calibri"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i="1">
                <a:solidFill>
                  <a:schemeClr val="tx1"/>
                </a:solidFill>
                <a:latin typeface="Calibri"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i="1">
                <a:solidFill>
                  <a:schemeClr val="tx1"/>
                </a:solidFill>
                <a:latin typeface="Calibri" pitchFamily="34" charset="0"/>
                <a:ea typeface="MS PGothic" pitchFamily="34" charset="-128"/>
              </a:defRPr>
            </a:lvl9pPr>
          </a:lstStyle>
          <a:p>
            <a:pPr eaLnBrk="1" hangingPunct="1">
              <a:lnSpc>
                <a:spcPct val="115000"/>
              </a:lnSpc>
              <a:spcBef>
                <a:spcPct val="0"/>
              </a:spcBef>
              <a:spcAft>
                <a:spcPts val="1000"/>
              </a:spcAft>
              <a:buFontTx/>
              <a:buNone/>
            </a:pPr>
            <a:r>
              <a:rPr lang="en-US" altLang="en-US" sz="1800">
                <a:solidFill>
                  <a:srgbClr val="002060"/>
                </a:solidFill>
              </a:rPr>
              <a:t>Armed with a better way to assess, conceptualize, and mitigate risk, a clinician’s fear will not peak as high</a:t>
            </a:r>
            <a:endParaRPr lang="en-US" altLang="en-US" sz="1800" b="0">
              <a:solidFill>
                <a:srgbClr val="002060"/>
              </a:solidFill>
            </a:endParaRPr>
          </a:p>
        </p:txBody>
      </p:sp>
    </p:spTree>
    <p:custDataLst>
      <p:tags r:id="rId1"/>
    </p:custDataLst>
    <p:extLst>
      <p:ext uri="{BB962C8B-B14F-4D97-AF65-F5344CB8AC3E}">
        <p14:creationId xmlns:p14="http://schemas.microsoft.com/office/powerpoint/2010/main" val="1230583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Content Placeholder 2"/>
          <p:cNvSpPr>
            <a:spLocks noGrp="1"/>
          </p:cNvSpPr>
          <p:nvPr>
            <p:ph idx="1"/>
          </p:nvPr>
        </p:nvSpPr>
        <p:spPr>
          <a:xfrm>
            <a:off x="301625" y="1379538"/>
            <a:ext cx="8486775" cy="4746625"/>
          </a:xfrm>
        </p:spPr>
        <p:txBody>
          <a:bodyPr/>
          <a:lstStyle/>
          <a:p>
            <a:pPr marL="457200" indent="-457200">
              <a:buFont typeface="Arial" pitchFamily="34" charset="0"/>
              <a:buChar char="•"/>
              <a:defRPr/>
            </a:pPr>
            <a:r>
              <a:rPr lang="en-US" altLang="en-US" dirty="0"/>
              <a:t>Via </a:t>
            </a:r>
            <a:r>
              <a:rPr lang="en-US" altLang="en-US" dirty="0" err="1"/>
              <a:t>medicolegally</a:t>
            </a:r>
            <a:r>
              <a:rPr lang="en-US" altLang="en-US" dirty="0"/>
              <a:t> informed practice that exceeds the standard of care</a:t>
            </a:r>
          </a:p>
          <a:p>
            <a:pPr>
              <a:defRPr/>
            </a:pPr>
            <a:endParaRPr lang="en-US" altLang="en-US" dirty="0"/>
          </a:p>
          <a:p>
            <a:pPr marL="457200" indent="-457200">
              <a:buFont typeface="Arial" pitchFamily="34" charset="0"/>
              <a:buChar char="•"/>
              <a:defRPr/>
            </a:pPr>
            <a:r>
              <a:rPr lang="en-US" altLang="en-US" dirty="0"/>
              <a:t>Fortunately, the best way to care for our potentially suicidal patients and ourselves are one in the same</a:t>
            </a:r>
          </a:p>
          <a:p>
            <a:pPr>
              <a:defRPr/>
            </a:pPr>
            <a:endParaRPr lang="en-US" altLang="en-US" dirty="0"/>
          </a:p>
          <a:p>
            <a:pPr marL="457200" indent="-457200">
              <a:buFont typeface="Arial" pitchFamily="34" charset="0"/>
              <a:buChar char="•"/>
              <a:defRPr/>
            </a:pPr>
            <a:r>
              <a:rPr lang="en-US" altLang="en-US" dirty="0"/>
              <a:t>Clinically based risk management is patient centered</a:t>
            </a:r>
          </a:p>
          <a:p>
            <a:pPr marL="914400" lvl="1" indent="-457200">
              <a:buFont typeface="Arial" pitchFamily="34" charset="0"/>
              <a:buChar char="•"/>
              <a:defRPr/>
            </a:pPr>
            <a:r>
              <a:rPr lang="en-US" altLang="en-US" dirty="0"/>
              <a:t>Supports treatment process and therapeutic alliance</a:t>
            </a:r>
          </a:p>
          <a:p>
            <a:pPr lvl="1">
              <a:defRPr/>
            </a:pPr>
            <a:endParaRPr lang="en-US" altLang="en-US" dirty="0"/>
          </a:p>
          <a:p>
            <a:pPr marL="457200" indent="-457200">
              <a:buFont typeface="Arial" pitchFamily="34" charset="0"/>
              <a:buChar char="•"/>
              <a:defRPr/>
            </a:pPr>
            <a:r>
              <a:rPr lang="en-US" altLang="en-US" dirty="0"/>
              <a:t>Good clinical care = best risk management</a:t>
            </a:r>
          </a:p>
          <a:p>
            <a:pPr>
              <a:defRPr/>
            </a:pPr>
            <a:endParaRPr lang="en-US" altLang="en-US" dirty="0"/>
          </a:p>
        </p:txBody>
      </p:sp>
      <p:sp>
        <p:nvSpPr>
          <p:cNvPr id="16387" name="Title 1"/>
          <p:cNvSpPr>
            <a:spLocks noGrp="1"/>
          </p:cNvSpPr>
          <p:nvPr>
            <p:ph type="ctrTitle"/>
          </p:nvPr>
        </p:nvSpPr>
        <p:spPr>
          <a:xfrm>
            <a:off x="304800" y="871538"/>
            <a:ext cx="8483600" cy="508000"/>
          </a:xfrm>
        </p:spPr>
        <p:txBody>
          <a:bodyPr/>
          <a:lstStyle/>
          <a:p>
            <a:r>
              <a:rPr lang="en-US" altLang="en-US" dirty="0"/>
              <a:t>Mitigating Fear...</a:t>
            </a:r>
          </a:p>
        </p:txBody>
      </p:sp>
      <p:sp>
        <p:nvSpPr>
          <p:cNvPr id="16388" name="TextBox 3"/>
          <p:cNvSpPr txBox="1">
            <a:spLocks noChangeArrowheads="1"/>
          </p:cNvSpPr>
          <p:nvPr/>
        </p:nvSpPr>
        <p:spPr bwMode="auto">
          <a:xfrm>
            <a:off x="3886200" y="6324600"/>
            <a:ext cx="1371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70000"/>
              </a:lnSpc>
              <a:spcBef>
                <a:spcPct val="20000"/>
              </a:spcBef>
              <a:buFont typeface="Arial" pitchFamily="34" charset="0"/>
              <a:defRPr sz="3200" b="1">
                <a:solidFill>
                  <a:schemeClr val="tx1"/>
                </a:solidFill>
                <a:latin typeface="Calibri" pitchFamily="34" charset="0"/>
                <a:ea typeface="MS PGothic" pitchFamily="34" charset="-128"/>
              </a:defRPr>
            </a:lvl1pPr>
            <a:lvl2pPr marL="742950" indent="-285750">
              <a:spcBef>
                <a:spcPct val="20000"/>
              </a:spcBef>
              <a:buFont typeface="Arial" pitchFamily="34" charset="0"/>
              <a:defRPr sz="2800">
                <a:solidFill>
                  <a:schemeClr val="tx1"/>
                </a:solidFill>
                <a:latin typeface="Calibri" pitchFamily="34" charset="0"/>
                <a:ea typeface="MS PGothic" pitchFamily="34" charset="-128"/>
              </a:defRPr>
            </a:lvl2pPr>
            <a:lvl3pPr marL="1143000" indent="-228600">
              <a:spcBef>
                <a:spcPct val="20000"/>
              </a:spcBef>
              <a:buFont typeface="Arial" pitchFamily="34" charset="0"/>
              <a:buChar char="•"/>
              <a:defRPr sz="2400">
                <a:solidFill>
                  <a:srgbClr val="000000"/>
                </a:solidFill>
                <a:latin typeface="Calibri"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Calibri" pitchFamily="34" charset="0"/>
                <a:ea typeface="MS PGothic" pitchFamily="34" charset="-128"/>
              </a:defRPr>
            </a:lvl4pPr>
            <a:lvl5pPr marL="2057400" indent="-228600">
              <a:spcBef>
                <a:spcPct val="20000"/>
              </a:spcBef>
              <a:buFont typeface="Arial" pitchFamily="34" charset="0"/>
              <a:buChar char="»"/>
              <a:defRPr sz="2000" i="1">
                <a:solidFill>
                  <a:schemeClr val="tx1"/>
                </a:solidFill>
                <a:latin typeface="Calibri"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i="1">
                <a:solidFill>
                  <a:schemeClr val="tx1"/>
                </a:solidFill>
                <a:latin typeface="Calibri"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i="1">
                <a:solidFill>
                  <a:schemeClr val="tx1"/>
                </a:solidFill>
                <a:latin typeface="Calibri"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i="1">
                <a:solidFill>
                  <a:schemeClr val="tx1"/>
                </a:solidFill>
                <a:latin typeface="Calibri"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i="1">
                <a:solidFill>
                  <a:schemeClr val="tx1"/>
                </a:solidFill>
                <a:latin typeface="Calibri" pitchFamily="34" charset="0"/>
                <a:ea typeface="MS PGothic" pitchFamily="34" charset="-128"/>
              </a:defRPr>
            </a:lvl9pPr>
          </a:lstStyle>
          <a:p>
            <a:pPr eaLnBrk="1" hangingPunct="1">
              <a:lnSpc>
                <a:spcPct val="100000"/>
              </a:lnSpc>
              <a:spcBef>
                <a:spcPct val="0"/>
              </a:spcBef>
              <a:buFontTx/>
              <a:buNone/>
            </a:pPr>
            <a:r>
              <a:rPr lang="en-US" altLang="en-US" sz="1800" b="0">
                <a:solidFill>
                  <a:schemeClr val="bg1"/>
                </a:solidFill>
                <a:latin typeface="Arial Narrow" pitchFamily="34" charset="0"/>
              </a:rPr>
              <a:t>Simon 2006</a:t>
            </a:r>
          </a:p>
        </p:txBody>
      </p:sp>
    </p:spTree>
    <p:custDataLst>
      <p:tags r:id="rId1"/>
    </p:custDataLst>
    <p:extLst>
      <p:ext uri="{BB962C8B-B14F-4D97-AF65-F5344CB8AC3E}">
        <p14:creationId xmlns:p14="http://schemas.microsoft.com/office/powerpoint/2010/main" val="21138388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Program Evaluation </a:t>
            </a:r>
          </a:p>
        </p:txBody>
      </p:sp>
    </p:spTree>
    <p:extLst>
      <p:ext uri="{BB962C8B-B14F-4D97-AF65-F5344CB8AC3E}">
        <p14:creationId xmlns:p14="http://schemas.microsoft.com/office/powerpoint/2010/main" val="32297926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indent="-457200">
              <a:lnSpc>
                <a:spcPct val="100000"/>
              </a:lnSpc>
              <a:buFont typeface="Arial" panose="020B0604020202020204" pitchFamily="34" charset="0"/>
              <a:buChar char="•"/>
            </a:pPr>
            <a:r>
              <a:rPr lang="en-US" sz="2000" b="0" dirty="0">
                <a:solidFill>
                  <a:schemeClr val="tx1"/>
                </a:solidFill>
              </a:rPr>
              <a:t>Consultation Characteristics Tracking</a:t>
            </a:r>
          </a:p>
          <a:p>
            <a:pPr marL="914400" lvl="1" indent="-457200">
              <a:buFont typeface="Arial" panose="020B0604020202020204" pitchFamily="34" charset="0"/>
              <a:buChar char="•"/>
            </a:pPr>
            <a:r>
              <a:rPr lang="en-US" sz="2000" b="0" dirty="0">
                <a:solidFill>
                  <a:schemeClr val="tx1"/>
                </a:solidFill>
              </a:rPr>
              <a:t>Database entry made following each consultation</a:t>
            </a:r>
          </a:p>
          <a:p>
            <a:pPr marL="1600200" lvl="2" indent="-457200"/>
            <a:r>
              <a:rPr lang="en-US" sz="2000" dirty="0">
                <a:solidFill>
                  <a:schemeClr val="tx1"/>
                </a:solidFill>
              </a:rPr>
              <a:t>Provider type</a:t>
            </a:r>
          </a:p>
          <a:p>
            <a:pPr marL="1600200" lvl="2" indent="-457200"/>
            <a:r>
              <a:rPr lang="en-US" sz="2000" dirty="0">
                <a:solidFill>
                  <a:schemeClr val="tx1"/>
                </a:solidFill>
              </a:rPr>
              <a:t>Referral question</a:t>
            </a:r>
            <a:endParaRPr lang="en-US" sz="2000" b="0" dirty="0">
              <a:solidFill>
                <a:schemeClr val="tx1"/>
              </a:solidFill>
            </a:endParaRPr>
          </a:p>
          <a:p>
            <a:pPr marL="1600200" lvl="2" indent="-457200"/>
            <a:r>
              <a:rPr lang="en-US" sz="2000" dirty="0">
                <a:solidFill>
                  <a:schemeClr val="tx1"/>
                </a:solidFill>
              </a:rPr>
              <a:t>Veteran characteristics</a:t>
            </a:r>
          </a:p>
          <a:p>
            <a:pPr marL="1600200" lvl="2" indent="-457200"/>
            <a:r>
              <a:rPr lang="en-US" sz="2000" dirty="0">
                <a:solidFill>
                  <a:schemeClr val="tx1"/>
                </a:solidFill>
              </a:rPr>
              <a:t>Recommendations</a:t>
            </a:r>
          </a:p>
          <a:p>
            <a:pPr marL="1600200" lvl="2" indent="-457200"/>
            <a:r>
              <a:rPr lang="en-US" sz="2000" dirty="0">
                <a:solidFill>
                  <a:schemeClr val="tx1"/>
                </a:solidFill>
              </a:rPr>
              <a:t>Resources provided</a:t>
            </a:r>
          </a:p>
          <a:p>
            <a:pPr marL="1600200" lvl="2" indent="-457200"/>
            <a:endParaRPr lang="en-US" sz="2000" b="0" dirty="0">
              <a:solidFill>
                <a:schemeClr val="tx1"/>
              </a:solidFill>
            </a:endParaRPr>
          </a:p>
          <a:p>
            <a:pPr marL="457200" indent="-457200">
              <a:lnSpc>
                <a:spcPct val="100000"/>
              </a:lnSpc>
              <a:buFont typeface="Arial" panose="020B0604020202020204" pitchFamily="34" charset="0"/>
              <a:buChar char="•"/>
            </a:pPr>
            <a:r>
              <a:rPr lang="en-US" sz="2000" b="0" dirty="0">
                <a:solidFill>
                  <a:schemeClr val="tx1"/>
                </a:solidFill>
              </a:rPr>
              <a:t>Satisfaction Survey</a:t>
            </a:r>
          </a:p>
          <a:p>
            <a:pPr marL="914400" lvl="1" indent="-457200">
              <a:buFont typeface="Arial" panose="020B0604020202020204" pitchFamily="34" charset="0"/>
              <a:buChar char="•"/>
            </a:pPr>
            <a:r>
              <a:rPr lang="en-US" sz="2000" dirty="0"/>
              <a:t>Combination of Likert scale questions and free text responses</a:t>
            </a:r>
            <a:endParaRPr lang="en-US" sz="2000" b="0" dirty="0">
              <a:solidFill>
                <a:schemeClr val="tx1"/>
              </a:solidFill>
            </a:endParaRPr>
          </a:p>
        </p:txBody>
      </p:sp>
      <p:sp>
        <p:nvSpPr>
          <p:cNvPr id="3" name="Title 2"/>
          <p:cNvSpPr>
            <a:spLocks noGrp="1"/>
          </p:cNvSpPr>
          <p:nvPr>
            <p:ph type="ctrTitle"/>
          </p:nvPr>
        </p:nvSpPr>
        <p:spPr/>
        <p:txBody>
          <a:bodyPr/>
          <a:lstStyle/>
          <a:p>
            <a:r>
              <a:rPr lang="en-US" dirty="0"/>
              <a:t>Program Evaluation Procedures</a:t>
            </a:r>
          </a:p>
        </p:txBody>
      </p:sp>
    </p:spTree>
    <p:extLst>
      <p:ext uri="{BB962C8B-B14F-4D97-AF65-F5344CB8AC3E}">
        <p14:creationId xmlns:p14="http://schemas.microsoft.com/office/powerpoint/2010/main" val="12377195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a:t>Volume of the Service</a:t>
            </a:r>
          </a:p>
        </p:txBody>
      </p:sp>
      <p:graphicFrame>
        <p:nvGraphicFramePr>
          <p:cNvPr id="4" name="Chart 3"/>
          <p:cNvGraphicFramePr/>
          <p:nvPr>
            <p:extLst>
              <p:ext uri="{D42A27DB-BD31-4B8C-83A1-F6EECF244321}">
                <p14:modId xmlns:p14="http://schemas.microsoft.com/office/powerpoint/2010/main" val="1343249269"/>
              </p:ext>
            </p:extLst>
          </p:nvPr>
        </p:nvGraphicFramePr>
        <p:xfrm>
          <a:off x="1295400" y="1676400"/>
          <a:ext cx="6629400" cy="388620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947598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892255704"/>
              </p:ext>
            </p:extLst>
          </p:nvPr>
        </p:nvGraphicFramePr>
        <p:xfrm>
          <a:off x="685800" y="1752600"/>
          <a:ext cx="7848600" cy="4343400"/>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p:cNvSpPr>
            <a:spLocks noGrp="1"/>
          </p:cNvSpPr>
          <p:nvPr>
            <p:ph type="ctrTitle"/>
          </p:nvPr>
        </p:nvSpPr>
        <p:spPr/>
        <p:txBody>
          <a:bodyPr/>
          <a:lstStyle/>
          <a:p>
            <a:r>
              <a:rPr lang="en-US" dirty="0"/>
              <a:t>Provider Discipline (n=266)</a:t>
            </a:r>
          </a:p>
        </p:txBody>
      </p:sp>
      <p:sp>
        <p:nvSpPr>
          <p:cNvPr id="5" name="TextBox 4"/>
          <p:cNvSpPr txBox="1"/>
          <p:nvPr/>
        </p:nvSpPr>
        <p:spPr>
          <a:xfrm>
            <a:off x="381000" y="6248400"/>
            <a:ext cx="7010400" cy="523220"/>
          </a:xfrm>
          <a:prstGeom prst="rect">
            <a:avLst/>
          </a:prstGeom>
          <a:noFill/>
        </p:spPr>
        <p:txBody>
          <a:bodyPr wrap="square" rtlCol="0">
            <a:spAutoFit/>
          </a:bodyPr>
          <a:lstStyle/>
          <a:p>
            <a:r>
              <a:rPr lang="en-US" sz="1400" dirty="0"/>
              <a:t>Other: Nurse Practioner, Physician’s Assistant, General MD, Vet Center Director, Licensed Counselor, Trainee</a:t>
            </a:r>
          </a:p>
        </p:txBody>
      </p:sp>
    </p:spTree>
    <p:extLst>
      <p:ext uri="{BB962C8B-B14F-4D97-AF65-F5344CB8AC3E}">
        <p14:creationId xmlns:p14="http://schemas.microsoft.com/office/powerpoint/2010/main" val="35401075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nSpc>
                <a:spcPct val="100000"/>
              </a:lnSpc>
            </a:pPr>
            <a:r>
              <a:rPr lang="en-US" sz="2000" b="0" dirty="0">
                <a:solidFill>
                  <a:schemeClr val="tx1"/>
                </a:solidFill>
              </a:rPr>
              <a:t>Example Referral Questions</a:t>
            </a:r>
          </a:p>
          <a:p>
            <a:pPr marL="457200" indent="-457200">
              <a:lnSpc>
                <a:spcPct val="100000"/>
              </a:lnSpc>
              <a:buFont typeface="Arial" panose="020B0604020202020204" pitchFamily="34" charset="0"/>
              <a:buChar char="•"/>
            </a:pPr>
            <a:r>
              <a:rPr lang="en-US" sz="2000" b="0" dirty="0">
                <a:solidFill>
                  <a:schemeClr val="tx1"/>
                </a:solidFill>
              </a:rPr>
              <a:t>A Veteran I am working with recently made another, more lethal suicide attempt and I would like to know what else to do.</a:t>
            </a:r>
          </a:p>
          <a:p>
            <a:pPr marL="457200" indent="-457200">
              <a:lnSpc>
                <a:spcPct val="100000"/>
              </a:lnSpc>
              <a:buFont typeface="Arial" panose="020B0604020202020204" pitchFamily="34" charset="0"/>
              <a:buChar char="•"/>
            </a:pPr>
            <a:r>
              <a:rPr lang="en-US" sz="2000" b="0" dirty="0">
                <a:solidFill>
                  <a:schemeClr val="tx1"/>
                </a:solidFill>
              </a:rPr>
              <a:t>We have tried everything we know to do for this high risk Veteran and want to make sure we aren’t missing anything. </a:t>
            </a:r>
          </a:p>
          <a:p>
            <a:pPr marL="457200" indent="-457200">
              <a:lnSpc>
                <a:spcPct val="100000"/>
              </a:lnSpc>
              <a:buFont typeface="Arial" panose="020B0604020202020204" pitchFamily="34" charset="0"/>
              <a:buChar char="•"/>
            </a:pPr>
            <a:r>
              <a:rPr lang="en-US" sz="2000" b="0" dirty="0">
                <a:solidFill>
                  <a:schemeClr val="tx1"/>
                </a:solidFill>
              </a:rPr>
              <a:t>Our facility has recently lost multiple Veterans to suicide and we wanted to discuss this. </a:t>
            </a:r>
          </a:p>
          <a:p>
            <a:pPr>
              <a:lnSpc>
                <a:spcPct val="100000"/>
              </a:lnSpc>
            </a:pPr>
            <a:endParaRPr lang="en-US" sz="2000" b="0" dirty="0">
              <a:solidFill>
                <a:schemeClr val="tx1"/>
              </a:solidFill>
            </a:endParaRPr>
          </a:p>
          <a:p>
            <a:pPr>
              <a:lnSpc>
                <a:spcPct val="100000"/>
              </a:lnSpc>
            </a:pPr>
            <a:r>
              <a:rPr lang="en-US" sz="2000" b="0" dirty="0">
                <a:solidFill>
                  <a:schemeClr val="tx1"/>
                </a:solidFill>
              </a:rPr>
              <a:t>In FY16, 82% of our consults were regarding a specific Veteran</a:t>
            </a:r>
          </a:p>
          <a:p>
            <a:pPr>
              <a:lnSpc>
                <a:spcPct val="100000"/>
              </a:lnSpc>
            </a:pPr>
            <a:endParaRPr lang="en-US" sz="2000" b="0" dirty="0">
              <a:solidFill>
                <a:schemeClr val="tx1"/>
              </a:solidFill>
            </a:endParaRPr>
          </a:p>
          <a:p>
            <a:pPr>
              <a:lnSpc>
                <a:spcPct val="100000"/>
              </a:lnSpc>
            </a:pPr>
            <a:endParaRPr lang="en-US" sz="2000" b="0" dirty="0">
              <a:solidFill>
                <a:schemeClr val="tx1"/>
              </a:solidFill>
            </a:endParaRPr>
          </a:p>
        </p:txBody>
      </p:sp>
      <p:sp>
        <p:nvSpPr>
          <p:cNvPr id="3" name="Title 2"/>
          <p:cNvSpPr>
            <a:spLocks noGrp="1"/>
          </p:cNvSpPr>
          <p:nvPr>
            <p:ph type="ctrTitle"/>
          </p:nvPr>
        </p:nvSpPr>
        <p:spPr/>
        <p:txBody>
          <a:bodyPr/>
          <a:lstStyle/>
          <a:p>
            <a:r>
              <a:rPr lang="en-US" dirty="0"/>
              <a:t>Referral Questions </a:t>
            </a:r>
          </a:p>
        </p:txBody>
      </p:sp>
    </p:spTree>
    <p:extLst>
      <p:ext uri="{BB962C8B-B14F-4D97-AF65-F5344CB8AC3E}">
        <p14:creationId xmlns:p14="http://schemas.microsoft.com/office/powerpoint/2010/main" val="1233574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nSpc>
                <a:spcPct val="100000"/>
              </a:lnSpc>
            </a:pPr>
            <a:r>
              <a:rPr lang="en-US" sz="2400" b="0" dirty="0">
                <a:solidFill>
                  <a:schemeClr val="tx1"/>
                </a:solidFill>
              </a:rPr>
              <a:t>This presentation is based on work supported, in part, by the Department of Veterans Affairs, but does not necessarily represent the views of the Department of Veterans Affairs or the United States Government.</a:t>
            </a:r>
          </a:p>
          <a:p>
            <a:endParaRPr lang="en-US" dirty="0"/>
          </a:p>
        </p:txBody>
      </p:sp>
      <p:sp>
        <p:nvSpPr>
          <p:cNvPr id="3" name="Title 2"/>
          <p:cNvSpPr>
            <a:spLocks noGrp="1"/>
          </p:cNvSpPr>
          <p:nvPr>
            <p:ph type="ctrTitle"/>
          </p:nvPr>
        </p:nvSpPr>
        <p:spPr/>
        <p:txBody>
          <a:bodyPr/>
          <a:lstStyle/>
          <a:p>
            <a:r>
              <a:rPr lang="en-US" dirty="0"/>
              <a:t>Disclosure</a:t>
            </a:r>
          </a:p>
        </p:txBody>
      </p:sp>
    </p:spTree>
    <p:extLst>
      <p:ext uri="{BB962C8B-B14F-4D97-AF65-F5344CB8AC3E}">
        <p14:creationId xmlns:p14="http://schemas.microsoft.com/office/powerpoint/2010/main" val="7745845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524000"/>
            <a:ext cx="8486602" cy="4747306"/>
          </a:xfrm>
        </p:spPr>
        <p:txBody>
          <a:bodyPr/>
          <a:lstStyle/>
          <a:p>
            <a:pPr marL="457200" indent="-457200">
              <a:lnSpc>
                <a:spcPct val="100000"/>
              </a:lnSpc>
              <a:buFont typeface="Arial" panose="020B0604020202020204" pitchFamily="34" charset="0"/>
              <a:buChar char="•"/>
            </a:pPr>
            <a:r>
              <a:rPr lang="en-US" b="0" dirty="0">
                <a:solidFill>
                  <a:schemeClr val="tx1"/>
                </a:solidFill>
              </a:rPr>
              <a:t>76% male</a:t>
            </a:r>
          </a:p>
          <a:p>
            <a:pPr marL="457200" indent="-457200">
              <a:lnSpc>
                <a:spcPct val="100000"/>
              </a:lnSpc>
              <a:buFont typeface="Arial" panose="020B0604020202020204" pitchFamily="34" charset="0"/>
              <a:buChar char="•"/>
            </a:pPr>
            <a:r>
              <a:rPr lang="en-US" b="0" dirty="0">
                <a:solidFill>
                  <a:schemeClr val="tx1"/>
                </a:solidFill>
              </a:rPr>
              <a:t>73% with history of attempt</a:t>
            </a:r>
          </a:p>
          <a:p>
            <a:pPr marL="457200" indent="-457200">
              <a:lnSpc>
                <a:spcPct val="100000"/>
              </a:lnSpc>
              <a:buFont typeface="Arial" panose="020B0604020202020204" pitchFamily="34" charset="0"/>
              <a:buChar char="•"/>
            </a:pPr>
            <a:r>
              <a:rPr lang="en-US" b="0" dirty="0">
                <a:solidFill>
                  <a:schemeClr val="tx1"/>
                </a:solidFill>
              </a:rPr>
              <a:t>53% with personality disorder traits or diagnosis</a:t>
            </a:r>
          </a:p>
        </p:txBody>
      </p:sp>
      <p:sp>
        <p:nvSpPr>
          <p:cNvPr id="3" name="Title 2"/>
          <p:cNvSpPr>
            <a:spLocks noGrp="1"/>
          </p:cNvSpPr>
          <p:nvPr>
            <p:ph type="ctrTitle"/>
          </p:nvPr>
        </p:nvSpPr>
        <p:spPr/>
        <p:txBody>
          <a:bodyPr/>
          <a:lstStyle/>
          <a:p>
            <a:r>
              <a:rPr lang="en-US" dirty="0"/>
              <a:t>Characteristics of Veterans Discussed</a:t>
            </a:r>
          </a:p>
        </p:txBody>
      </p:sp>
    </p:spTree>
    <p:extLst>
      <p:ext uri="{BB962C8B-B14F-4D97-AF65-F5344CB8AC3E}">
        <p14:creationId xmlns:p14="http://schemas.microsoft.com/office/powerpoint/2010/main" val="38216450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7420" y="3095010"/>
            <a:ext cx="8197755" cy="888999"/>
          </a:xfrm>
        </p:spPr>
        <p:txBody>
          <a:bodyPr/>
          <a:lstStyle/>
          <a:p>
            <a:pPr marL="457200" indent="-457200">
              <a:lnSpc>
                <a:spcPct val="100000"/>
              </a:lnSpc>
              <a:buFont typeface="Arial" panose="020B0604020202020204" pitchFamily="34" charset="0"/>
              <a:buChar char="•"/>
            </a:pPr>
            <a:r>
              <a:rPr lang="en-US" sz="2000" b="0" dirty="0">
                <a:solidFill>
                  <a:schemeClr val="tx1"/>
                </a:solidFill>
              </a:rPr>
              <a:t>Therapeutic Risk Management – risk stratification, website</a:t>
            </a:r>
          </a:p>
          <a:p>
            <a:pPr marL="457200" indent="-457200">
              <a:lnSpc>
                <a:spcPct val="100000"/>
              </a:lnSpc>
              <a:buFont typeface="Arial" panose="020B0604020202020204" pitchFamily="34" charset="0"/>
              <a:buChar char="•"/>
            </a:pPr>
            <a:r>
              <a:rPr lang="en-US" sz="2000" b="0" dirty="0">
                <a:solidFill>
                  <a:schemeClr val="tx1"/>
                </a:solidFill>
              </a:rPr>
              <a:t>Reasons for Living Inventory</a:t>
            </a:r>
          </a:p>
        </p:txBody>
      </p:sp>
      <p:sp>
        <p:nvSpPr>
          <p:cNvPr id="3" name="Title 2"/>
          <p:cNvSpPr>
            <a:spLocks noGrp="1"/>
          </p:cNvSpPr>
          <p:nvPr>
            <p:ph type="ctrTitle"/>
          </p:nvPr>
        </p:nvSpPr>
        <p:spPr>
          <a:xfrm>
            <a:off x="152400" y="870858"/>
            <a:ext cx="4470764" cy="507999"/>
          </a:xfrm>
        </p:spPr>
        <p:txBody>
          <a:bodyPr>
            <a:normAutofit/>
          </a:bodyPr>
          <a:lstStyle/>
          <a:p>
            <a:r>
              <a:rPr lang="en-US" dirty="0"/>
              <a:t>Common Recommendations</a:t>
            </a:r>
          </a:p>
        </p:txBody>
      </p:sp>
      <p:sp>
        <p:nvSpPr>
          <p:cNvPr id="4" name="Title 2"/>
          <p:cNvSpPr txBox="1">
            <a:spLocks/>
          </p:cNvSpPr>
          <p:nvPr/>
        </p:nvSpPr>
        <p:spPr bwMode="auto">
          <a:xfrm>
            <a:off x="172871" y="2590800"/>
            <a:ext cx="2238233" cy="507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defTabSz="457200" rtl="0" eaLnBrk="0" fontAlgn="base" hangingPunct="0">
              <a:lnSpc>
                <a:spcPct val="80000"/>
              </a:lnSpc>
              <a:spcBef>
                <a:spcPct val="0"/>
              </a:spcBef>
              <a:spcAft>
                <a:spcPct val="0"/>
              </a:spcAft>
              <a:defRPr sz="2600" b="1" kern="1200" baseline="0">
                <a:solidFill>
                  <a:srgbClr val="0083BE"/>
                </a:solidFill>
                <a:latin typeface="+mj-lt"/>
                <a:ea typeface="MS PGothic" pitchFamily="34" charset="-128"/>
                <a:cs typeface="MS PGothic" charset="0"/>
              </a:defRPr>
            </a:lvl1pPr>
            <a:lvl2pPr algn="l" defTabSz="457200" rtl="0" eaLnBrk="0" fontAlgn="base" hangingPunct="0">
              <a:lnSpc>
                <a:spcPct val="80000"/>
              </a:lnSpc>
              <a:spcBef>
                <a:spcPct val="0"/>
              </a:spcBef>
              <a:spcAft>
                <a:spcPct val="0"/>
              </a:spcAft>
              <a:defRPr sz="4400" b="1">
                <a:solidFill>
                  <a:srgbClr val="0083BE"/>
                </a:solidFill>
                <a:latin typeface="Calibri" charset="0"/>
                <a:ea typeface="MS PGothic" pitchFamily="34" charset="-128"/>
                <a:cs typeface="MS PGothic" charset="0"/>
              </a:defRPr>
            </a:lvl2pPr>
            <a:lvl3pPr algn="l" defTabSz="457200" rtl="0" eaLnBrk="0" fontAlgn="base" hangingPunct="0">
              <a:lnSpc>
                <a:spcPct val="80000"/>
              </a:lnSpc>
              <a:spcBef>
                <a:spcPct val="0"/>
              </a:spcBef>
              <a:spcAft>
                <a:spcPct val="0"/>
              </a:spcAft>
              <a:defRPr sz="4400" b="1">
                <a:solidFill>
                  <a:srgbClr val="0083BE"/>
                </a:solidFill>
                <a:latin typeface="Calibri" charset="0"/>
                <a:ea typeface="MS PGothic" pitchFamily="34" charset="-128"/>
                <a:cs typeface="MS PGothic" charset="0"/>
              </a:defRPr>
            </a:lvl3pPr>
            <a:lvl4pPr algn="l" defTabSz="457200" rtl="0" eaLnBrk="0" fontAlgn="base" hangingPunct="0">
              <a:lnSpc>
                <a:spcPct val="80000"/>
              </a:lnSpc>
              <a:spcBef>
                <a:spcPct val="0"/>
              </a:spcBef>
              <a:spcAft>
                <a:spcPct val="0"/>
              </a:spcAft>
              <a:defRPr sz="4400" b="1">
                <a:solidFill>
                  <a:srgbClr val="0083BE"/>
                </a:solidFill>
                <a:latin typeface="Calibri" charset="0"/>
                <a:ea typeface="MS PGothic" pitchFamily="34" charset="-128"/>
                <a:cs typeface="MS PGothic" charset="0"/>
              </a:defRPr>
            </a:lvl4pPr>
            <a:lvl5pPr algn="l" defTabSz="457200" rtl="0" eaLnBrk="0" fontAlgn="base" hangingPunct="0">
              <a:lnSpc>
                <a:spcPct val="80000"/>
              </a:lnSpc>
              <a:spcBef>
                <a:spcPct val="0"/>
              </a:spcBef>
              <a:spcAft>
                <a:spcPct val="0"/>
              </a:spcAft>
              <a:defRPr sz="4400" b="1">
                <a:solidFill>
                  <a:srgbClr val="0083BE"/>
                </a:solidFill>
                <a:latin typeface="Calibri" charset="0"/>
                <a:ea typeface="MS PGothic" pitchFamily="34" charset="-128"/>
                <a:cs typeface="MS PGothic" charset="0"/>
              </a:defRPr>
            </a:lvl5pPr>
            <a:lvl6pPr marL="457200" algn="l" defTabSz="457200" rtl="0" fontAlgn="base">
              <a:lnSpc>
                <a:spcPct val="80000"/>
              </a:lnSpc>
              <a:spcBef>
                <a:spcPct val="0"/>
              </a:spcBef>
              <a:spcAft>
                <a:spcPct val="0"/>
              </a:spcAft>
              <a:defRPr sz="4400" b="1">
                <a:solidFill>
                  <a:srgbClr val="0083BE"/>
                </a:solidFill>
                <a:latin typeface="Calibri" charset="0"/>
                <a:ea typeface="ＭＳ Ｐゴシック" charset="0"/>
                <a:cs typeface="ＭＳ Ｐゴシック" charset="0"/>
              </a:defRPr>
            </a:lvl6pPr>
            <a:lvl7pPr marL="914400" algn="l" defTabSz="457200" rtl="0" fontAlgn="base">
              <a:lnSpc>
                <a:spcPct val="80000"/>
              </a:lnSpc>
              <a:spcBef>
                <a:spcPct val="0"/>
              </a:spcBef>
              <a:spcAft>
                <a:spcPct val="0"/>
              </a:spcAft>
              <a:defRPr sz="4400" b="1">
                <a:solidFill>
                  <a:srgbClr val="0083BE"/>
                </a:solidFill>
                <a:latin typeface="Calibri" charset="0"/>
                <a:ea typeface="ＭＳ Ｐゴシック" charset="0"/>
                <a:cs typeface="ＭＳ Ｐゴシック" charset="0"/>
              </a:defRPr>
            </a:lvl7pPr>
            <a:lvl8pPr marL="1371600" algn="l" defTabSz="457200" rtl="0" fontAlgn="base">
              <a:lnSpc>
                <a:spcPct val="80000"/>
              </a:lnSpc>
              <a:spcBef>
                <a:spcPct val="0"/>
              </a:spcBef>
              <a:spcAft>
                <a:spcPct val="0"/>
              </a:spcAft>
              <a:defRPr sz="4400" b="1">
                <a:solidFill>
                  <a:srgbClr val="0083BE"/>
                </a:solidFill>
                <a:latin typeface="Calibri" charset="0"/>
                <a:ea typeface="ＭＳ Ｐゴシック" charset="0"/>
                <a:cs typeface="ＭＳ Ｐゴシック" charset="0"/>
              </a:defRPr>
            </a:lvl8pPr>
            <a:lvl9pPr marL="1828800" algn="l" defTabSz="457200" rtl="0" fontAlgn="base">
              <a:lnSpc>
                <a:spcPct val="80000"/>
              </a:lnSpc>
              <a:spcBef>
                <a:spcPct val="0"/>
              </a:spcBef>
              <a:spcAft>
                <a:spcPct val="0"/>
              </a:spcAft>
              <a:defRPr sz="4400" b="1">
                <a:solidFill>
                  <a:srgbClr val="0083BE"/>
                </a:solidFill>
                <a:latin typeface="Calibri" charset="0"/>
                <a:ea typeface="ＭＳ Ｐゴシック" charset="0"/>
                <a:cs typeface="ＭＳ Ｐゴシック" charset="0"/>
              </a:defRPr>
            </a:lvl9pPr>
          </a:lstStyle>
          <a:p>
            <a:r>
              <a:rPr lang="en-US" dirty="0"/>
              <a:t>Resources	</a:t>
            </a:r>
          </a:p>
        </p:txBody>
      </p:sp>
      <p:sp>
        <p:nvSpPr>
          <p:cNvPr id="5" name="Content Placeholder 1"/>
          <p:cNvSpPr txBox="1">
            <a:spLocks/>
          </p:cNvSpPr>
          <p:nvPr/>
        </p:nvSpPr>
        <p:spPr bwMode="auto">
          <a:xfrm>
            <a:off x="224051" y="1295400"/>
            <a:ext cx="8615149"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defTabSz="457200" rtl="0" eaLnBrk="0" fontAlgn="base" hangingPunct="0">
              <a:lnSpc>
                <a:spcPct val="70000"/>
              </a:lnSpc>
              <a:spcBef>
                <a:spcPct val="20000"/>
              </a:spcBef>
              <a:spcAft>
                <a:spcPct val="0"/>
              </a:spcAft>
              <a:buFont typeface="Arial" pitchFamily="34" charset="0"/>
              <a:buNone/>
              <a:defRPr sz="2600" b="1" kern="1200">
                <a:solidFill>
                  <a:srgbClr val="0083BE"/>
                </a:solidFill>
                <a:latin typeface="+mn-lt"/>
                <a:ea typeface="MS PGothic" pitchFamily="34" charset="-128"/>
                <a:cs typeface="MS PGothic" charset="0"/>
              </a:defRPr>
            </a:lvl1pPr>
            <a:lvl2pPr marL="457200" indent="0" algn="l" defTabSz="457200" rtl="0" eaLnBrk="0" fontAlgn="base" hangingPunct="0">
              <a:spcBef>
                <a:spcPct val="20000"/>
              </a:spcBef>
              <a:spcAft>
                <a:spcPct val="0"/>
              </a:spcAft>
              <a:buFont typeface="Arial" pitchFamily="34" charset="0"/>
              <a:buNone/>
              <a:defRPr sz="1800" kern="1200">
                <a:solidFill>
                  <a:schemeClr val="tx1"/>
                </a:solidFill>
                <a:latin typeface="+mn-lt"/>
                <a:ea typeface="MS PGothic" pitchFamily="34" charset="-128"/>
                <a:cs typeface="MS PGothic" charset="0"/>
              </a:defRPr>
            </a:lvl2pPr>
            <a:lvl3pPr marL="1143000" indent="-228600" algn="l" defTabSz="457200" rtl="0" eaLnBrk="0" fontAlgn="base" hangingPunct="0">
              <a:spcBef>
                <a:spcPct val="20000"/>
              </a:spcBef>
              <a:spcAft>
                <a:spcPct val="0"/>
              </a:spcAft>
              <a:buFont typeface="Arial" pitchFamily="34" charset="0"/>
              <a:buChar char="•"/>
              <a:defRPr sz="1800" kern="1200">
                <a:solidFill>
                  <a:schemeClr val="tx1">
                    <a:alpha val="50000"/>
                  </a:schemeClr>
                </a:solidFill>
                <a:latin typeface="+mn-lt"/>
                <a:ea typeface="MS PGothic" pitchFamily="34" charset="-128"/>
                <a:cs typeface="MS PGothic" charset="0"/>
              </a:defRPr>
            </a:lvl3pPr>
            <a:lvl4pPr marL="1600200" indent="-228600" algn="l" defTabSz="457200" rtl="0" eaLnBrk="0" fontAlgn="base" hangingPunct="0">
              <a:spcBef>
                <a:spcPct val="20000"/>
              </a:spcBef>
              <a:spcAft>
                <a:spcPct val="0"/>
              </a:spcAft>
              <a:buFont typeface="Arial" pitchFamily="34" charset="0"/>
              <a:buChar char="–"/>
              <a:defRPr sz="1800" kern="1200">
                <a:solidFill>
                  <a:schemeClr val="tx1"/>
                </a:solidFill>
                <a:latin typeface="+mn-lt"/>
                <a:ea typeface="MS PGothic" pitchFamily="34" charset="-128"/>
                <a:cs typeface="MS PGothic" charset="0"/>
              </a:defRPr>
            </a:lvl4pPr>
            <a:lvl5pPr marL="2057400" indent="-228600" algn="l" defTabSz="457200" rtl="0" eaLnBrk="0" fontAlgn="base" hangingPunct="0">
              <a:spcBef>
                <a:spcPct val="20000"/>
              </a:spcBef>
              <a:spcAft>
                <a:spcPct val="0"/>
              </a:spcAft>
              <a:buFont typeface="Arial" pitchFamily="34" charset="0"/>
              <a:buChar char="»"/>
              <a:defRPr sz="1800" i="1" kern="1200">
                <a:solidFill>
                  <a:schemeClr val="tx1"/>
                </a:solidFill>
                <a:latin typeface="+mn-lt"/>
                <a:ea typeface="MS PGothic" pitchFamily="34" charset="-128"/>
                <a:cs typeface="MS PGothic"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457200" indent="-457200">
              <a:lnSpc>
                <a:spcPct val="100000"/>
              </a:lnSpc>
              <a:buFont typeface="Arial" panose="020B0604020202020204" pitchFamily="34" charset="0"/>
              <a:buChar char="•"/>
            </a:pPr>
            <a:r>
              <a:rPr lang="en-US" sz="2000" b="0" dirty="0">
                <a:solidFill>
                  <a:schemeClr val="tx1"/>
                </a:solidFill>
              </a:rPr>
              <a:t>Treatment engagement</a:t>
            </a:r>
          </a:p>
          <a:p>
            <a:pPr marL="457200" indent="-457200">
              <a:lnSpc>
                <a:spcPct val="100000"/>
              </a:lnSpc>
              <a:buFont typeface="Arial" panose="020B0604020202020204" pitchFamily="34" charset="0"/>
              <a:buChar char="•"/>
            </a:pPr>
            <a:r>
              <a:rPr lang="en-US" sz="2000" b="0" dirty="0">
                <a:solidFill>
                  <a:schemeClr val="tx1"/>
                </a:solidFill>
              </a:rPr>
              <a:t>Empathic boundary setting</a:t>
            </a:r>
          </a:p>
          <a:p>
            <a:pPr marL="457200" indent="-457200">
              <a:lnSpc>
                <a:spcPct val="100000"/>
              </a:lnSpc>
              <a:buFont typeface="Arial" panose="020B0604020202020204" pitchFamily="34" charset="0"/>
              <a:buChar char="•"/>
            </a:pPr>
            <a:r>
              <a:rPr lang="en-US" sz="2000" b="0" dirty="0">
                <a:solidFill>
                  <a:schemeClr val="tx1"/>
                </a:solidFill>
              </a:rPr>
              <a:t>Risk stratification</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3962360"/>
            <a:ext cx="5638800" cy="27337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347713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Satisfaction Survey Results </a:t>
            </a:r>
          </a:p>
        </p:txBody>
      </p:sp>
    </p:spTree>
    <p:extLst>
      <p:ext uri="{BB962C8B-B14F-4D97-AF65-F5344CB8AC3E}">
        <p14:creationId xmlns:p14="http://schemas.microsoft.com/office/powerpoint/2010/main" val="4727232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pPr lvl="0">
              <a:lnSpc>
                <a:spcPct val="100000"/>
              </a:lnSpc>
            </a:pPr>
            <a:r>
              <a:rPr lang="en-US" sz="2000" b="0" dirty="0">
                <a:solidFill>
                  <a:schemeClr val="tx1"/>
                </a:solidFill>
              </a:rPr>
              <a:t>Overall Satisfaction with the Consultation</a:t>
            </a:r>
          </a:p>
          <a:p>
            <a:pPr lvl="1"/>
            <a:r>
              <a:rPr lang="en-US" sz="2000" b="0" dirty="0">
                <a:solidFill>
                  <a:schemeClr val="tx1"/>
                </a:solidFill>
              </a:rPr>
              <a:t>95% were either Very Satisfied or Satisfied </a:t>
            </a:r>
          </a:p>
          <a:p>
            <a:pPr marL="800100" lvl="1" indent="-342900">
              <a:buFont typeface="Arial" panose="020B0604020202020204" pitchFamily="34" charset="0"/>
              <a:buChar char="•"/>
            </a:pPr>
            <a:endParaRPr lang="en-US" sz="2000" dirty="0"/>
          </a:p>
          <a:p>
            <a:pPr lvl="0">
              <a:lnSpc>
                <a:spcPct val="100000"/>
              </a:lnSpc>
            </a:pPr>
            <a:r>
              <a:rPr lang="en-US" sz="2000" b="0" dirty="0">
                <a:solidFill>
                  <a:schemeClr val="tx1"/>
                </a:solidFill>
              </a:rPr>
              <a:t>Recommendations were Useful</a:t>
            </a:r>
          </a:p>
          <a:p>
            <a:pPr lvl="1"/>
            <a:r>
              <a:rPr lang="en-US" sz="2000" dirty="0"/>
              <a:t>90% Excellent or Very Good</a:t>
            </a:r>
          </a:p>
          <a:p>
            <a:pPr marL="800100" lvl="1" indent="-342900">
              <a:buFont typeface="Arial" panose="020B0604020202020204" pitchFamily="34" charset="0"/>
              <a:buChar char="•"/>
            </a:pPr>
            <a:endParaRPr lang="en-US" sz="2000" dirty="0"/>
          </a:p>
          <a:p>
            <a:pPr lvl="0">
              <a:lnSpc>
                <a:spcPct val="100000"/>
              </a:lnSpc>
            </a:pPr>
            <a:r>
              <a:rPr lang="en-US" sz="2000" b="0" dirty="0">
                <a:solidFill>
                  <a:schemeClr val="tx1"/>
                </a:solidFill>
              </a:rPr>
              <a:t>Consultant was Collaborative </a:t>
            </a:r>
          </a:p>
          <a:p>
            <a:pPr lvl="1"/>
            <a:r>
              <a:rPr lang="en-US" sz="2000" b="0" dirty="0">
                <a:solidFill>
                  <a:schemeClr val="tx1"/>
                </a:solidFill>
              </a:rPr>
              <a:t>94% Excellent or Very Good</a:t>
            </a:r>
          </a:p>
          <a:p>
            <a:r>
              <a:rPr lang="en-US" sz="1400" b="0" dirty="0">
                <a:solidFill>
                  <a:schemeClr val="tx1"/>
                </a:solidFill>
              </a:rPr>
              <a:t> </a:t>
            </a:r>
          </a:p>
          <a:p>
            <a:pPr lvl="0">
              <a:lnSpc>
                <a:spcPct val="100000"/>
              </a:lnSpc>
            </a:pPr>
            <a:r>
              <a:rPr lang="en-US" sz="2000" b="0" dirty="0">
                <a:solidFill>
                  <a:schemeClr val="tx1"/>
                </a:solidFill>
              </a:rPr>
              <a:t>If the consult service did not exist, the kind of consultation I received is readily available at my facility </a:t>
            </a:r>
          </a:p>
          <a:p>
            <a:pPr lvl="0">
              <a:lnSpc>
                <a:spcPct val="100000"/>
              </a:lnSpc>
            </a:pPr>
            <a:r>
              <a:rPr lang="en-US" sz="2000" b="0" dirty="0">
                <a:solidFill>
                  <a:schemeClr val="tx1"/>
                </a:solidFill>
              </a:rPr>
              <a:t>	66% Strongly Disagree or Disagree</a:t>
            </a:r>
          </a:p>
          <a:p>
            <a:pPr>
              <a:lnSpc>
                <a:spcPct val="100000"/>
              </a:lnSpc>
            </a:pPr>
            <a:r>
              <a:rPr lang="en-US" sz="2000" b="0" dirty="0">
                <a:solidFill>
                  <a:schemeClr val="tx1"/>
                </a:solidFill>
              </a:rPr>
              <a:t> </a:t>
            </a:r>
          </a:p>
          <a:p>
            <a:pPr lvl="0">
              <a:lnSpc>
                <a:spcPct val="100000"/>
              </a:lnSpc>
            </a:pPr>
            <a:r>
              <a:rPr lang="en-US" sz="2000" b="0" dirty="0">
                <a:solidFill>
                  <a:schemeClr val="tx1"/>
                </a:solidFill>
              </a:rPr>
              <a:t>Would you recommend the program to a colleague?</a:t>
            </a:r>
          </a:p>
          <a:p>
            <a:pPr lvl="1"/>
            <a:r>
              <a:rPr lang="en-US" sz="2000" dirty="0"/>
              <a:t>92% Most Definitely</a:t>
            </a:r>
          </a:p>
          <a:p>
            <a:endParaRPr lang="en-US" dirty="0"/>
          </a:p>
        </p:txBody>
      </p:sp>
      <p:sp>
        <p:nvSpPr>
          <p:cNvPr id="3" name="Title 2"/>
          <p:cNvSpPr>
            <a:spLocks noGrp="1"/>
          </p:cNvSpPr>
          <p:nvPr>
            <p:ph type="ctrTitle"/>
          </p:nvPr>
        </p:nvSpPr>
        <p:spPr/>
        <p:txBody>
          <a:bodyPr/>
          <a:lstStyle/>
          <a:p>
            <a:r>
              <a:rPr lang="en-US" dirty="0"/>
              <a:t>Satisfaction Survey Results (n=192)</a:t>
            </a:r>
          </a:p>
        </p:txBody>
      </p:sp>
    </p:spTree>
    <p:extLst>
      <p:ext uri="{BB962C8B-B14F-4D97-AF65-F5344CB8AC3E}">
        <p14:creationId xmlns:p14="http://schemas.microsoft.com/office/powerpoint/2010/main" val="2635903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2382" y="1523999"/>
            <a:ext cx="8486602" cy="4602163"/>
          </a:xfrm>
        </p:spPr>
        <p:txBody>
          <a:bodyPr/>
          <a:lstStyle/>
          <a:p>
            <a:pPr>
              <a:lnSpc>
                <a:spcPct val="100000"/>
              </a:lnSpc>
            </a:pPr>
            <a:r>
              <a:rPr lang="en-US" sz="2000" b="0" dirty="0">
                <a:solidFill>
                  <a:schemeClr val="tx1"/>
                </a:solidFill>
              </a:rPr>
              <a:t>What was least helpful?</a:t>
            </a:r>
          </a:p>
          <a:p>
            <a:pPr marL="342900" indent="-342900">
              <a:lnSpc>
                <a:spcPct val="100000"/>
              </a:lnSpc>
              <a:buFont typeface="Arial" panose="020B0604020202020204" pitchFamily="34" charset="0"/>
              <a:buChar char="•"/>
            </a:pPr>
            <a:r>
              <a:rPr lang="en-US" sz="2000" b="0" dirty="0">
                <a:solidFill>
                  <a:schemeClr val="tx1"/>
                </a:solidFill>
              </a:rPr>
              <a:t>Majority stated that there was nothing that wasn’t helpful</a:t>
            </a:r>
          </a:p>
          <a:p>
            <a:pPr marL="342900" indent="-342900">
              <a:lnSpc>
                <a:spcPct val="100000"/>
              </a:lnSpc>
              <a:buFont typeface="Arial" panose="020B0604020202020204" pitchFamily="34" charset="0"/>
              <a:buChar char="•"/>
            </a:pPr>
            <a:r>
              <a:rPr lang="en-US" sz="2000" b="0" dirty="0">
                <a:solidFill>
                  <a:schemeClr val="tx1"/>
                </a:solidFill>
              </a:rPr>
              <a:t>Requests for having something written up about the ideas and recommendations given during the consultation</a:t>
            </a:r>
          </a:p>
          <a:p>
            <a:pPr marL="342900" indent="-342900">
              <a:lnSpc>
                <a:spcPct val="100000"/>
              </a:lnSpc>
              <a:buFont typeface="Arial" panose="020B0604020202020204" pitchFamily="34" charset="0"/>
              <a:buChar char="•"/>
            </a:pPr>
            <a:r>
              <a:rPr lang="en-US" sz="2000" b="0" dirty="0">
                <a:solidFill>
                  <a:schemeClr val="tx1"/>
                </a:solidFill>
              </a:rPr>
              <a:t>Consultees had already done some of the recommendations that were discussed</a:t>
            </a:r>
          </a:p>
          <a:p>
            <a:pPr marL="342900" indent="-342900">
              <a:lnSpc>
                <a:spcPct val="100000"/>
              </a:lnSpc>
              <a:buFont typeface="Arial" panose="020B0604020202020204" pitchFamily="34" charset="0"/>
              <a:buChar char="•"/>
            </a:pPr>
            <a:r>
              <a:rPr lang="en-US" sz="2000" b="0" dirty="0">
                <a:solidFill>
                  <a:schemeClr val="tx1"/>
                </a:solidFill>
              </a:rPr>
              <a:t>No chart review prior to the consult</a:t>
            </a:r>
          </a:p>
          <a:p>
            <a:pPr marL="342900" indent="-342900">
              <a:lnSpc>
                <a:spcPct val="100000"/>
              </a:lnSpc>
              <a:buFont typeface="Arial" panose="020B0604020202020204" pitchFamily="34" charset="0"/>
              <a:buChar char="•"/>
            </a:pPr>
            <a:r>
              <a:rPr lang="en-US" sz="2000" b="0" dirty="0">
                <a:solidFill>
                  <a:schemeClr val="tx1"/>
                </a:solidFill>
              </a:rPr>
              <a:t>Advertise the service more broadly</a:t>
            </a:r>
          </a:p>
        </p:txBody>
      </p:sp>
      <p:sp>
        <p:nvSpPr>
          <p:cNvPr id="3" name="Title 2"/>
          <p:cNvSpPr>
            <a:spLocks noGrp="1"/>
          </p:cNvSpPr>
          <p:nvPr>
            <p:ph type="ctrTitle"/>
          </p:nvPr>
        </p:nvSpPr>
        <p:spPr/>
        <p:txBody>
          <a:bodyPr/>
          <a:lstStyle/>
          <a:p>
            <a:r>
              <a:rPr lang="en-US" dirty="0"/>
              <a:t>Satisfaction Survey Results (n=192)</a:t>
            </a:r>
          </a:p>
        </p:txBody>
      </p:sp>
    </p:spTree>
    <p:extLst>
      <p:ext uri="{BB962C8B-B14F-4D97-AF65-F5344CB8AC3E}">
        <p14:creationId xmlns:p14="http://schemas.microsoft.com/office/powerpoint/2010/main" val="20377331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nSpc>
                <a:spcPct val="100000"/>
              </a:lnSpc>
            </a:pPr>
            <a:r>
              <a:rPr lang="en-US" sz="2000" b="0" dirty="0">
                <a:solidFill>
                  <a:schemeClr val="tx1"/>
                </a:solidFill>
              </a:rPr>
              <a:t>What was most helpful?</a:t>
            </a:r>
          </a:p>
          <a:p>
            <a:pPr marL="342900" indent="-342900">
              <a:lnSpc>
                <a:spcPct val="100000"/>
              </a:lnSpc>
              <a:buFont typeface="Arial" panose="020B0604020202020204" pitchFamily="34" charset="0"/>
              <a:buChar char="•"/>
            </a:pPr>
            <a:r>
              <a:rPr lang="en-US" sz="2000" b="0" dirty="0">
                <a:solidFill>
                  <a:schemeClr val="tx1"/>
                </a:solidFill>
              </a:rPr>
              <a:t>Felt supported and validated regarding their work</a:t>
            </a:r>
          </a:p>
          <a:p>
            <a:pPr marL="342900" indent="-342900">
              <a:lnSpc>
                <a:spcPct val="100000"/>
              </a:lnSpc>
              <a:buFont typeface="Arial" panose="020B0604020202020204" pitchFamily="34" charset="0"/>
              <a:buChar char="•"/>
            </a:pPr>
            <a:r>
              <a:rPr lang="en-US" sz="2000" b="0" dirty="0">
                <a:solidFill>
                  <a:schemeClr val="tx1"/>
                </a:solidFill>
              </a:rPr>
              <a:t>Collaborative discussion around alternatives to working with their patients</a:t>
            </a:r>
          </a:p>
          <a:p>
            <a:pPr marL="342900" indent="-342900">
              <a:lnSpc>
                <a:spcPct val="100000"/>
              </a:lnSpc>
              <a:buFont typeface="Arial" panose="020B0604020202020204" pitchFamily="34" charset="0"/>
              <a:buChar char="•"/>
            </a:pPr>
            <a:r>
              <a:rPr lang="en-US" sz="2000" b="0" dirty="0">
                <a:solidFill>
                  <a:schemeClr val="tx1"/>
                </a:solidFill>
              </a:rPr>
              <a:t>Recommendations around documentation</a:t>
            </a:r>
          </a:p>
          <a:p>
            <a:pPr marL="342900" indent="-342900">
              <a:lnSpc>
                <a:spcPct val="100000"/>
              </a:lnSpc>
              <a:buFont typeface="Arial" panose="020B0604020202020204" pitchFamily="34" charset="0"/>
              <a:buChar char="•"/>
            </a:pPr>
            <a:r>
              <a:rPr lang="en-US" sz="2000" b="0" dirty="0">
                <a:solidFill>
                  <a:schemeClr val="tx1"/>
                </a:solidFill>
              </a:rPr>
              <a:t>Having “fresh eyes” on the case</a:t>
            </a:r>
          </a:p>
          <a:p>
            <a:pPr>
              <a:lnSpc>
                <a:spcPct val="100000"/>
              </a:lnSpc>
            </a:pPr>
            <a:endParaRPr lang="en-US" sz="2000" b="0" dirty="0">
              <a:solidFill>
                <a:schemeClr val="tx1"/>
              </a:solidFill>
            </a:endParaRPr>
          </a:p>
          <a:p>
            <a:pPr>
              <a:lnSpc>
                <a:spcPct val="100000"/>
              </a:lnSpc>
            </a:pPr>
            <a:endParaRPr lang="en-US" sz="2000" b="0" dirty="0">
              <a:solidFill>
                <a:schemeClr val="tx1"/>
              </a:solidFill>
            </a:endParaRPr>
          </a:p>
          <a:p>
            <a:endParaRPr lang="en-US" dirty="0"/>
          </a:p>
        </p:txBody>
      </p:sp>
      <p:sp>
        <p:nvSpPr>
          <p:cNvPr id="3" name="Title 2"/>
          <p:cNvSpPr>
            <a:spLocks noGrp="1"/>
          </p:cNvSpPr>
          <p:nvPr>
            <p:ph type="ctrTitle"/>
          </p:nvPr>
        </p:nvSpPr>
        <p:spPr/>
        <p:txBody>
          <a:bodyPr/>
          <a:lstStyle/>
          <a:p>
            <a:r>
              <a:rPr lang="en-US" dirty="0"/>
              <a:t>Satisfaction Survey Results (n=192)</a:t>
            </a:r>
          </a:p>
        </p:txBody>
      </p:sp>
    </p:spTree>
    <p:extLst>
      <p:ext uri="{BB962C8B-B14F-4D97-AF65-F5344CB8AC3E}">
        <p14:creationId xmlns:p14="http://schemas.microsoft.com/office/powerpoint/2010/main" val="13448889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2382" y="838200"/>
            <a:ext cx="8486602" cy="5287963"/>
          </a:xfrm>
        </p:spPr>
        <p:txBody>
          <a:bodyPr/>
          <a:lstStyle/>
          <a:p>
            <a:pPr lvl="0">
              <a:lnSpc>
                <a:spcPct val="100000"/>
              </a:lnSpc>
            </a:pPr>
            <a:r>
              <a:rPr lang="en-US" sz="2000" i="1" dirty="0"/>
              <a:t>“Our team literally used almost every recommendation that was made. Our team felt much more comfortable with the Veteran’s discharge from inpatient unit due to the recommendations made. The Veteran’s length of stay was directly impacted by this consultation.”</a:t>
            </a:r>
            <a:endParaRPr lang="en-US" sz="2000" dirty="0"/>
          </a:p>
          <a:p>
            <a:pPr>
              <a:lnSpc>
                <a:spcPct val="100000"/>
              </a:lnSpc>
            </a:pPr>
            <a:endParaRPr lang="en-US" sz="2000" dirty="0"/>
          </a:p>
          <a:p>
            <a:pPr>
              <a:lnSpc>
                <a:spcPct val="100000"/>
              </a:lnSpc>
            </a:pPr>
            <a:r>
              <a:rPr lang="en-US" sz="2000" i="1" dirty="0"/>
              <a:t>“The entire consultation. I thought it was helpful, they gave me feedback/ideas on therapy, documentation, and self-care. They were supportive and encouraging. It was also so helpful they sent articles for me to read. I left the consultation feeling much better about the work I am doing, how to document and how to maintain self-care. I would highly recommend this service.”</a:t>
            </a:r>
          </a:p>
          <a:p>
            <a:pPr>
              <a:lnSpc>
                <a:spcPct val="100000"/>
              </a:lnSpc>
            </a:pPr>
            <a:endParaRPr lang="en-US" sz="2000" i="1" dirty="0"/>
          </a:p>
          <a:p>
            <a:pPr lvl="0">
              <a:lnSpc>
                <a:spcPct val="100000"/>
              </a:lnSpc>
            </a:pPr>
            <a:r>
              <a:rPr lang="en-US" sz="2000" i="1" dirty="0"/>
              <a:t>“The consultant was kind and encouraging. She gave me the space to talk about a very difficult client. I didn’t feel rushed and I felt like she really cared. This consultation gave me more confidence in my work with the Veteran. I’m very grateful we have these services available. It makes me feel that I’m not by myself when handling difficult cases.” </a:t>
            </a:r>
            <a:endParaRPr lang="en-US" sz="2000" dirty="0"/>
          </a:p>
          <a:p>
            <a:endParaRPr lang="en-US" sz="2000" dirty="0"/>
          </a:p>
        </p:txBody>
      </p:sp>
    </p:spTree>
    <p:extLst>
      <p:ext uri="{BB962C8B-B14F-4D97-AF65-F5344CB8AC3E}">
        <p14:creationId xmlns:p14="http://schemas.microsoft.com/office/powerpoint/2010/main" val="3421833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indent="-457200">
              <a:lnSpc>
                <a:spcPct val="100000"/>
              </a:lnSpc>
              <a:buFont typeface="Arial" panose="020B0604020202020204" pitchFamily="34" charset="0"/>
              <a:buChar char="•"/>
            </a:pPr>
            <a:endParaRPr lang="en-US" sz="2000" b="0" dirty="0">
              <a:solidFill>
                <a:schemeClr val="tx1"/>
              </a:solidFill>
            </a:endParaRPr>
          </a:p>
          <a:p>
            <a:pPr marL="457200" indent="-457200">
              <a:lnSpc>
                <a:spcPct val="100000"/>
              </a:lnSpc>
              <a:buFont typeface="Arial" panose="020B0604020202020204" pitchFamily="34" charset="0"/>
              <a:buChar char="•"/>
            </a:pPr>
            <a:r>
              <a:rPr lang="en-US" sz="2400" b="0" dirty="0">
                <a:solidFill>
                  <a:schemeClr val="tx1"/>
                </a:solidFill>
              </a:rPr>
              <a:t>Today we have Ms. Tammy Monsebroten, LICSW and Fargo VA SPC, who will be presenting on her impressions of the VA National SRM Program.</a:t>
            </a:r>
          </a:p>
          <a:p>
            <a:pPr marL="457200" indent="-457200">
              <a:lnSpc>
                <a:spcPct val="100000"/>
              </a:lnSpc>
              <a:buFont typeface="Arial" panose="020B0604020202020204" pitchFamily="34" charset="0"/>
              <a:buChar char="•"/>
            </a:pPr>
            <a:endParaRPr lang="en-US" sz="2400" b="0" dirty="0">
              <a:solidFill>
                <a:schemeClr val="tx1"/>
              </a:solidFill>
            </a:endParaRPr>
          </a:p>
          <a:p>
            <a:pPr marL="457200" indent="-457200">
              <a:lnSpc>
                <a:spcPct val="100000"/>
              </a:lnSpc>
              <a:buFont typeface="Arial" panose="020B0604020202020204" pitchFamily="34" charset="0"/>
              <a:buChar char="•"/>
            </a:pPr>
            <a:r>
              <a:rPr lang="en-US" sz="2400" b="0" dirty="0">
                <a:solidFill>
                  <a:schemeClr val="tx1"/>
                </a:solidFill>
              </a:rPr>
              <a:t>She will include case examples and resources utilized to help demonstrate the utility of the SRM program. </a:t>
            </a:r>
          </a:p>
        </p:txBody>
      </p:sp>
      <p:sp>
        <p:nvSpPr>
          <p:cNvPr id="3" name="Title 2"/>
          <p:cNvSpPr>
            <a:spLocks noGrp="1"/>
          </p:cNvSpPr>
          <p:nvPr>
            <p:ph type="ctrTitle"/>
          </p:nvPr>
        </p:nvSpPr>
        <p:spPr/>
        <p:txBody>
          <a:bodyPr/>
          <a:lstStyle/>
          <a:p>
            <a:r>
              <a:rPr lang="en-US" dirty="0"/>
              <a:t>VA Suicide Prevention Coordinator (SPC) Experience</a:t>
            </a:r>
          </a:p>
        </p:txBody>
      </p:sp>
    </p:spTree>
    <p:extLst>
      <p:ext uri="{BB962C8B-B14F-4D97-AF65-F5344CB8AC3E}">
        <p14:creationId xmlns:p14="http://schemas.microsoft.com/office/powerpoint/2010/main" val="36358938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Case Presentations</a:t>
            </a:r>
          </a:p>
        </p:txBody>
      </p:sp>
    </p:spTree>
    <p:extLst>
      <p:ext uri="{BB962C8B-B14F-4D97-AF65-F5344CB8AC3E}">
        <p14:creationId xmlns:p14="http://schemas.microsoft.com/office/powerpoint/2010/main" val="41237930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pPr marL="342900" indent="-342900">
              <a:buFont typeface="Arial" panose="020B0604020202020204" pitchFamily="34" charset="0"/>
              <a:buChar char="•"/>
            </a:pPr>
            <a:r>
              <a:rPr lang="en-US" sz="2000" b="0" dirty="0">
                <a:solidFill>
                  <a:schemeClr val="tx1"/>
                </a:solidFill>
              </a:rPr>
              <a:t>Repeated calls to VCL, nursing triage, VA MSAs. </a:t>
            </a:r>
          </a:p>
          <a:p>
            <a:pPr marL="342900" indent="-342900">
              <a:buFont typeface="Arial" panose="020B0604020202020204" pitchFamily="34" charset="0"/>
              <a:buChar char="•"/>
            </a:pPr>
            <a:endParaRPr lang="en-US" sz="2000" b="0" dirty="0">
              <a:solidFill>
                <a:schemeClr val="tx1"/>
              </a:solidFill>
            </a:endParaRPr>
          </a:p>
          <a:p>
            <a:pPr marL="342900" indent="-342900">
              <a:buFont typeface="Arial" panose="020B0604020202020204" pitchFamily="34" charset="0"/>
              <a:buChar char="•"/>
            </a:pPr>
            <a:r>
              <a:rPr lang="en-US" sz="2000" b="0" dirty="0">
                <a:solidFill>
                  <a:schemeClr val="tx1"/>
                </a:solidFill>
              </a:rPr>
              <a:t>Typical calls are not in crisis, however, most recent consult from VCL, Veteran was voicing plan and intent to die. A welfare check was initiated and Veteran was found to be safe. </a:t>
            </a:r>
          </a:p>
          <a:p>
            <a:pPr marL="342900" indent="-342900">
              <a:buFont typeface="Arial" panose="020B0604020202020204" pitchFamily="34" charset="0"/>
              <a:buChar char="•"/>
            </a:pPr>
            <a:endParaRPr lang="en-US" sz="2000" b="0" dirty="0">
              <a:solidFill>
                <a:schemeClr val="tx1"/>
              </a:solidFill>
            </a:endParaRPr>
          </a:p>
          <a:p>
            <a:pPr marL="342900" indent="-342900">
              <a:buFont typeface="Arial" panose="020B0604020202020204" pitchFamily="34" charset="0"/>
              <a:buChar char="•"/>
            </a:pPr>
            <a:r>
              <a:rPr lang="en-US" sz="2000" b="0" dirty="0">
                <a:solidFill>
                  <a:schemeClr val="tx1"/>
                </a:solidFill>
              </a:rPr>
              <a:t>Veteran rarely answers his telephone in response to VA phone calls. </a:t>
            </a:r>
          </a:p>
          <a:p>
            <a:pPr marL="342900" indent="-342900">
              <a:buFont typeface="Arial" panose="020B0604020202020204" pitchFamily="34" charset="0"/>
              <a:buChar char="•"/>
            </a:pPr>
            <a:endParaRPr lang="en-US" sz="2000" b="0" dirty="0">
              <a:solidFill>
                <a:schemeClr val="tx1"/>
              </a:solidFill>
            </a:endParaRPr>
          </a:p>
          <a:p>
            <a:pPr marL="342900" indent="-342900">
              <a:buFont typeface="Arial" panose="020B0604020202020204" pitchFamily="34" charset="0"/>
              <a:buChar char="•"/>
            </a:pPr>
            <a:r>
              <a:rPr lang="en-US" sz="2000" b="0" dirty="0">
                <a:solidFill>
                  <a:schemeClr val="tx1"/>
                </a:solidFill>
              </a:rPr>
              <a:t>He has not presented face-to-face to engage in any therapeutic relationship. </a:t>
            </a:r>
          </a:p>
          <a:p>
            <a:pPr marL="342900" indent="-342900">
              <a:buFont typeface="Arial" panose="020B0604020202020204" pitchFamily="34" charset="0"/>
              <a:buChar char="•"/>
            </a:pPr>
            <a:endParaRPr lang="en-US" sz="2000" b="0" dirty="0">
              <a:solidFill>
                <a:schemeClr val="tx1"/>
              </a:solidFill>
            </a:endParaRPr>
          </a:p>
          <a:p>
            <a:pPr marL="342900" indent="-342900">
              <a:buFont typeface="Arial" panose="020B0604020202020204" pitchFamily="34" charset="0"/>
              <a:buChar char="•"/>
            </a:pPr>
            <a:r>
              <a:rPr lang="en-US" sz="2000" b="0" dirty="0">
                <a:solidFill>
                  <a:schemeClr val="tx1"/>
                </a:solidFill>
              </a:rPr>
              <a:t>Many attempts have been made to remove barriers to care for Veteran, however, he continues to be unable or unwilling to engage in therapy.</a:t>
            </a:r>
          </a:p>
          <a:p>
            <a:pPr marL="342900" indent="-342900">
              <a:buFont typeface="Arial" panose="020B0604020202020204" pitchFamily="34" charset="0"/>
              <a:buChar char="•"/>
            </a:pPr>
            <a:endParaRPr lang="en-US" sz="2000" b="0" dirty="0">
              <a:solidFill>
                <a:schemeClr val="tx1"/>
              </a:solidFill>
            </a:endParaRPr>
          </a:p>
          <a:p>
            <a:pPr marL="342900" indent="-342900">
              <a:buFont typeface="Arial" panose="020B0604020202020204" pitchFamily="34" charset="0"/>
              <a:buChar char="•"/>
            </a:pPr>
            <a:r>
              <a:rPr lang="en-US" sz="2000" b="0" dirty="0">
                <a:solidFill>
                  <a:schemeClr val="tx1"/>
                </a:solidFill>
              </a:rPr>
              <a:t>Questions for Consultants: </a:t>
            </a:r>
          </a:p>
          <a:p>
            <a:r>
              <a:rPr lang="en-US" sz="2000" b="0" dirty="0">
                <a:solidFill>
                  <a:schemeClr val="tx1"/>
                </a:solidFill>
              </a:rPr>
              <a:t>	1. How do we continue to assess his risk and ensure his safety? </a:t>
            </a:r>
          </a:p>
          <a:p>
            <a:r>
              <a:rPr lang="en-US" sz="2000" b="0" dirty="0">
                <a:solidFill>
                  <a:schemeClr val="tx1"/>
                </a:solidFill>
              </a:rPr>
              <a:t>	2. How to best engage him? </a:t>
            </a:r>
          </a:p>
          <a:p>
            <a:r>
              <a:rPr lang="en-US" sz="2000" b="0" dirty="0">
                <a:solidFill>
                  <a:schemeClr val="tx1"/>
                </a:solidFill>
              </a:rPr>
              <a:t>	3. How to support our non-clinical staff who are responding to his calls?</a:t>
            </a:r>
          </a:p>
          <a:p>
            <a:endParaRPr lang="en-US" dirty="0"/>
          </a:p>
        </p:txBody>
      </p:sp>
      <p:sp>
        <p:nvSpPr>
          <p:cNvPr id="3" name="Title 2"/>
          <p:cNvSpPr>
            <a:spLocks noGrp="1"/>
          </p:cNvSpPr>
          <p:nvPr>
            <p:ph type="ctrTitle"/>
          </p:nvPr>
        </p:nvSpPr>
        <p:spPr/>
        <p:txBody>
          <a:bodyPr/>
          <a:lstStyle/>
          <a:p>
            <a:r>
              <a:rPr lang="en-US" dirty="0"/>
              <a:t>Case #1: Reason for Consult</a:t>
            </a:r>
          </a:p>
        </p:txBody>
      </p:sp>
    </p:spTree>
    <p:extLst>
      <p:ext uri="{BB962C8B-B14F-4D97-AF65-F5344CB8AC3E}">
        <p14:creationId xmlns:p14="http://schemas.microsoft.com/office/powerpoint/2010/main" val="2922523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14350" indent="-514350">
              <a:lnSpc>
                <a:spcPct val="100000"/>
              </a:lnSpc>
              <a:buAutoNum type="arabicPeriod"/>
            </a:pPr>
            <a:r>
              <a:rPr lang="en-US" b="0" dirty="0">
                <a:solidFill>
                  <a:schemeClr val="tx1"/>
                </a:solidFill>
              </a:rPr>
              <a:t>Background and Rationale for the Program</a:t>
            </a:r>
          </a:p>
          <a:p>
            <a:pPr marL="971550" lvl="1" indent="-514350">
              <a:buFont typeface="Arial" panose="020B0604020202020204" pitchFamily="34" charset="0"/>
              <a:buChar char="•"/>
            </a:pPr>
            <a:r>
              <a:rPr lang="en-US" sz="2000" dirty="0"/>
              <a:t>Therapeutic Risk Management of the Suicidal Patient (TRM)</a:t>
            </a:r>
          </a:p>
          <a:p>
            <a:pPr lvl="1"/>
            <a:endParaRPr lang="en-US" sz="2000" dirty="0"/>
          </a:p>
          <a:p>
            <a:pPr>
              <a:lnSpc>
                <a:spcPct val="100000"/>
              </a:lnSpc>
            </a:pPr>
            <a:r>
              <a:rPr lang="en-US" b="0" dirty="0">
                <a:solidFill>
                  <a:schemeClr val="tx1"/>
                </a:solidFill>
              </a:rPr>
              <a:t>2.   What Clinicians can Expect from the Consult Service</a:t>
            </a:r>
          </a:p>
          <a:p>
            <a:pPr>
              <a:lnSpc>
                <a:spcPct val="100000"/>
              </a:lnSpc>
            </a:pPr>
            <a:endParaRPr lang="en-US" b="0" dirty="0">
              <a:solidFill>
                <a:schemeClr val="tx1"/>
              </a:solidFill>
            </a:endParaRPr>
          </a:p>
          <a:p>
            <a:pPr>
              <a:lnSpc>
                <a:spcPct val="100000"/>
              </a:lnSpc>
            </a:pPr>
            <a:r>
              <a:rPr lang="en-US" b="0" dirty="0">
                <a:solidFill>
                  <a:schemeClr val="tx1"/>
                </a:solidFill>
              </a:rPr>
              <a:t>3.   Program Evaluation</a:t>
            </a:r>
          </a:p>
          <a:p>
            <a:pPr marL="914400" lvl="1" indent="-457200">
              <a:buFont typeface="Arial" panose="020B0604020202020204" pitchFamily="34" charset="0"/>
              <a:buChar char="•"/>
            </a:pPr>
            <a:r>
              <a:rPr lang="en-US" dirty="0"/>
              <a:t>Procedures</a:t>
            </a:r>
          </a:p>
          <a:p>
            <a:pPr marL="914400" lvl="1" indent="-457200">
              <a:buFont typeface="Arial" panose="020B0604020202020204" pitchFamily="34" charset="0"/>
              <a:buChar char="•"/>
            </a:pPr>
            <a:r>
              <a:rPr lang="en-US" dirty="0"/>
              <a:t>Characteristics</a:t>
            </a:r>
          </a:p>
          <a:p>
            <a:pPr marL="914400" lvl="1" indent="-457200">
              <a:buFont typeface="Arial" panose="020B0604020202020204" pitchFamily="34" charset="0"/>
              <a:buChar char="•"/>
            </a:pPr>
            <a:r>
              <a:rPr lang="en-US" dirty="0"/>
              <a:t>Satisfaction Survey Results</a:t>
            </a:r>
          </a:p>
          <a:p>
            <a:pPr marL="914400" lvl="1" indent="-457200">
              <a:buFont typeface="Arial" panose="020B0604020202020204" pitchFamily="34" charset="0"/>
              <a:buChar char="•"/>
            </a:pPr>
            <a:endParaRPr lang="en-US" dirty="0"/>
          </a:p>
          <a:p>
            <a:pPr>
              <a:lnSpc>
                <a:spcPct val="100000"/>
              </a:lnSpc>
            </a:pPr>
            <a:r>
              <a:rPr lang="en-US" b="0" dirty="0">
                <a:solidFill>
                  <a:schemeClr val="tx1"/>
                </a:solidFill>
              </a:rPr>
              <a:t>4.   Suicide Prevention Coordinator Experience </a:t>
            </a:r>
          </a:p>
          <a:p>
            <a:pPr marL="914400" lvl="1" indent="-457200">
              <a:buFont typeface="Arial" panose="020B0604020202020204" pitchFamily="34" charset="0"/>
              <a:buChar char="•"/>
            </a:pPr>
            <a:r>
              <a:rPr lang="en-US" dirty="0"/>
              <a:t>Case Examples</a:t>
            </a:r>
          </a:p>
          <a:p>
            <a:pPr marL="914400" lvl="1" indent="-457200">
              <a:buFont typeface="Arial" panose="020B0604020202020204" pitchFamily="34" charset="0"/>
              <a:buChar char="•"/>
            </a:pPr>
            <a:r>
              <a:rPr lang="en-US" dirty="0"/>
              <a:t>References/Resources</a:t>
            </a:r>
          </a:p>
          <a:p>
            <a:pPr marL="457200" indent="-457200">
              <a:buFont typeface="Arial" panose="020B0604020202020204" pitchFamily="34" charset="0"/>
              <a:buChar char="•"/>
            </a:pPr>
            <a:endParaRPr lang="en-US" dirty="0"/>
          </a:p>
        </p:txBody>
      </p:sp>
      <p:sp>
        <p:nvSpPr>
          <p:cNvPr id="3" name="Title 2"/>
          <p:cNvSpPr>
            <a:spLocks noGrp="1"/>
          </p:cNvSpPr>
          <p:nvPr>
            <p:ph type="ctrTitle"/>
          </p:nvPr>
        </p:nvSpPr>
        <p:spPr/>
        <p:txBody>
          <a:bodyPr/>
          <a:lstStyle/>
          <a:p>
            <a:r>
              <a:rPr lang="en-US" dirty="0"/>
              <a:t>Outline</a:t>
            </a:r>
          </a:p>
        </p:txBody>
      </p:sp>
    </p:spTree>
    <p:extLst>
      <p:ext uri="{BB962C8B-B14F-4D97-AF65-F5344CB8AC3E}">
        <p14:creationId xmlns:p14="http://schemas.microsoft.com/office/powerpoint/2010/main" val="41863445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buFont typeface="Arial" panose="020B0604020202020204" pitchFamily="34" charset="0"/>
              <a:buChar char="•"/>
            </a:pPr>
            <a:r>
              <a:rPr lang="en-US" sz="2000" b="0" dirty="0">
                <a:solidFill>
                  <a:schemeClr val="tx1"/>
                </a:solidFill>
              </a:rPr>
              <a:t>Veteran is engaging in his own manner with staff and he will likely continue to engage in this manner as it is allowed. </a:t>
            </a:r>
          </a:p>
          <a:p>
            <a:endParaRPr lang="en-US" sz="2000" b="0" dirty="0">
              <a:solidFill>
                <a:schemeClr val="tx1"/>
              </a:solidFill>
            </a:endParaRPr>
          </a:p>
          <a:p>
            <a:pPr marL="342900" indent="-342900">
              <a:buFont typeface="Arial" panose="020B0604020202020204" pitchFamily="34" charset="0"/>
              <a:buChar char="•"/>
            </a:pPr>
            <a:r>
              <a:rPr lang="en-US" sz="2000" b="0" dirty="0">
                <a:solidFill>
                  <a:schemeClr val="tx1"/>
                </a:solidFill>
              </a:rPr>
              <a:t>In order to gain therapeutic benefit, the form of engagement will likely need to be changed. The plan to stop the cycle of non-therapeutic engagement should be communicated with clinical and non-clinical staff members as well as the Veteran if appropriate. </a:t>
            </a:r>
          </a:p>
          <a:p>
            <a:pPr marL="342900" indent="-342900">
              <a:buFont typeface="Arial" panose="020B0604020202020204" pitchFamily="34" charset="0"/>
              <a:buChar char="•"/>
            </a:pPr>
            <a:endParaRPr lang="en-US" sz="2000" b="0" dirty="0">
              <a:solidFill>
                <a:schemeClr val="tx1"/>
              </a:solidFill>
            </a:endParaRPr>
          </a:p>
          <a:p>
            <a:pPr marL="342900" indent="-342900">
              <a:buFont typeface="Arial" panose="020B0604020202020204" pitchFamily="34" charset="0"/>
              <a:buChar char="•"/>
            </a:pPr>
            <a:r>
              <a:rPr lang="en-US" sz="2000" b="0" dirty="0">
                <a:solidFill>
                  <a:schemeClr val="tx1"/>
                </a:solidFill>
              </a:rPr>
              <a:t>Consults from Veteran's Crisis Line may not be responded to in the same manner that is typically considered SOP, VCL consults will not necessarily trigger returned/outreach calls. Veteran will be allowed to share his request/needs with staff, he will be offered warm transfer to VCL if in crisis. If not in crisis, he will be encouraged to present for appointments face-to-face or consider use of CVT to home/tablet. </a:t>
            </a:r>
          </a:p>
          <a:p>
            <a:pPr marL="342900" indent="-342900">
              <a:buFont typeface="Arial" panose="020B0604020202020204" pitchFamily="34" charset="0"/>
              <a:buChar char="•"/>
            </a:pPr>
            <a:endParaRPr lang="en-US" sz="2000" b="0" dirty="0">
              <a:solidFill>
                <a:schemeClr val="tx1"/>
              </a:solidFill>
            </a:endParaRPr>
          </a:p>
          <a:p>
            <a:pPr marL="342900" indent="-342900">
              <a:buFont typeface="Arial" panose="020B0604020202020204" pitchFamily="34" charset="0"/>
              <a:buChar char="•"/>
            </a:pPr>
            <a:r>
              <a:rPr lang="en-US" sz="2000" b="0" dirty="0">
                <a:solidFill>
                  <a:schemeClr val="tx1"/>
                </a:solidFill>
              </a:rPr>
              <a:t>Review plan for engagement with supervisory/leadership staff. </a:t>
            </a:r>
          </a:p>
          <a:p>
            <a:endParaRPr lang="en-US" dirty="0"/>
          </a:p>
        </p:txBody>
      </p:sp>
      <p:sp>
        <p:nvSpPr>
          <p:cNvPr id="3" name="Title 2"/>
          <p:cNvSpPr>
            <a:spLocks noGrp="1"/>
          </p:cNvSpPr>
          <p:nvPr>
            <p:ph type="ctrTitle"/>
          </p:nvPr>
        </p:nvSpPr>
        <p:spPr/>
        <p:txBody>
          <a:bodyPr/>
          <a:lstStyle/>
          <a:p>
            <a:r>
              <a:rPr lang="en-US" dirty="0"/>
              <a:t>Consult Recommendations</a:t>
            </a:r>
          </a:p>
        </p:txBody>
      </p:sp>
    </p:spTree>
    <p:extLst>
      <p:ext uri="{BB962C8B-B14F-4D97-AF65-F5344CB8AC3E}">
        <p14:creationId xmlns:p14="http://schemas.microsoft.com/office/powerpoint/2010/main" val="1822581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285750" indent="-285750">
              <a:buFont typeface="Arial" panose="020B0604020202020204" pitchFamily="34" charset="0"/>
              <a:buChar char="•"/>
            </a:pPr>
            <a:r>
              <a:rPr lang="en-US" sz="2000" b="0" dirty="0">
                <a:solidFill>
                  <a:schemeClr val="tx1"/>
                </a:solidFill>
              </a:rPr>
              <a:t>The purpose of this meeting was to obtain consultation regarding the Veteran's </a:t>
            </a:r>
          </a:p>
          <a:p>
            <a:r>
              <a:rPr lang="en-US" sz="2000" b="0" dirty="0">
                <a:solidFill>
                  <a:schemeClr val="tx1"/>
                </a:solidFill>
              </a:rPr>
              <a:t>	care.</a:t>
            </a:r>
          </a:p>
          <a:p>
            <a:r>
              <a:rPr lang="en-US" sz="2000" b="0" dirty="0">
                <a:solidFill>
                  <a:schemeClr val="tx1"/>
                </a:solidFill>
              </a:rPr>
              <a:t>		1. How to re-engage Veteran in treatment</a:t>
            </a:r>
          </a:p>
          <a:p>
            <a:r>
              <a:rPr lang="en-US" sz="2000" b="0" dirty="0">
                <a:solidFill>
                  <a:schemeClr val="tx1"/>
                </a:solidFill>
              </a:rPr>
              <a:t>		2. How to address direct and indirect threats of harm to self and/or 			    others that are left via VM</a:t>
            </a:r>
          </a:p>
          <a:p>
            <a:r>
              <a:rPr lang="en-US" sz="2000" b="0" dirty="0">
                <a:solidFill>
                  <a:schemeClr val="tx1"/>
                </a:solidFill>
              </a:rPr>
              <a:t>		3. How to assess and document acute vs chronic risk </a:t>
            </a:r>
          </a:p>
          <a:p>
            <a:endParaRPr lang="en-US" sz="2000" b="0" dirty="0">
              <a:solidFill>
                <a:schemeClr val="tx1"/>
              </a:solidFill>
            </a:endParaRPr>
          </a:p>
          <a:p>
            <a:pPr marL="285750" indent="-285750">
              <a:buFont typeface="Arial" panose="020B0604020202020204" pitchFamily="34" charset="0"/>
              <a:buChar char="•"/>
            </a:pPr>
            <a:r>
              <a:rPr lang="en-US" sz="2000" b="0" dirty="0">
                <a:solidFill>
                  <a:schemeClr val="tx1"/>
                </a:solidFill>
              </a:rPr>
              <a:t>The team discussed the events that initiated the consultation; such as: Veteran recently leaving voicemails with direct or indirect threats of harm to self and/or others and staff attempting to engage Veteran in care without success. </a:t>
            </a:r>
          </a:p>
          <a:p>
            <a:pPr marL="285750" indent="-285750">
              <a:buFont typeface="Arial" panose="020B0604020202020204" pitchFamily="34" charset="0"/>
              <a:buChar char="•"/>
            </a:pPr>
            <a:endParaRPr lang="en-US" sz="2000" b="0" dirty="0">
              <a:solidFill>
                <a:schemeClr val="tx1"/>
              </a:solidFill>
            </a:endParaRPr>
          </a:p>
          <a:p>
            <a:pPr marL="285750" indent="-285750">
              <a:buFont typeface="Arial" panose="020B0604020202020204" pitchFamily="34" charset="0"/>
              <a:buChar char="•"/>
            </a:pPr>
            <a:r>
              <a:rPr lang="en-US" sz="2000" b="0" dirty="0">
                <a:solidFill>
                  <a:schemeClr val="tx1"/>
                </a:solidFill>
              </a:rPr>
              <a:t>The team also shared information gathered in chart review regarding </a:t>
            </a:r>
          </a:p>
          <a:p>
            <a:r>
              <a:rPr lang="en-US" sz="2000" b="0" dirty="0">
                <a:solidFill>
                  <a:schemeClr val="tx1"/>
                </a:solidFill>
              </a:rPr>
              <a:t>      mental health services history, mood, medications, diagnosis, trauma,        </a:t>
            </a:r>
          </a:p>
          <a:p>
            <a:r>
              <a:rPr lang="en-US" sz="2000" b="0" dirty="0">
                <a:solidFill>
                  <a:schemeClr val="tx1"/>
                </a:solidFill>
              </a:rPr>
              <a:t>      culture, and family relationships. We also discussed and ruled out additional   </a:t>
            </a:r>
          </a:p>
          <a:p>
            <a:r>
              <a:rPr lang="en-US" sz="2000" b="0" dirty="0">
                <a:solidFill>
                  <a:schemeClr val="tx1"/>
                </a:solidFill>
              </a:rPr>
              <a:t>      psychosis issues at this time. </a:t>
            </a:r>
          </a:p>
          <a:p>
            <a:endParaRPr lang="en-US" dirty="0"/>
          </a:p>
        </p:txBody>
      </p:sp>
      <p:sp>
        <p:nvSpPr>
          <p:cNvPr id="3" name="Title 2"/>
          <p:cNvSpPr>
            <a:spLocks noGrp="1"/>
          </p:cNvSpPr>
          <p:nvPr>
            <p:ph type="ctrTitle"/>
          </p:nvPr>
        </p:nvSpPr>
        <p:spPr/>
        <p:txBody>
          <a:bodyPr/>
          <a:lstStyle/>
          <a:p>
            <a:r>
              <a:rPr lang="en-US" dirty="0"/>
              <a:t>Case #2: Reason for Consult</a:t>
            </a:r>
          </a:p>
        </p:txBody>
      </p:sp>
    </p:spTree>
    <p:extLst>
      <p:ext uri="{BB962C8B-B14F-4D97-AF65-F5344CB8AC3E}">
        <p14:creationId xmlns:p14="http://schemas.microsoft.com/office/powerpoint/2010/main" val="41729338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285750" indent="-285750">
              <a:buFont typeface="Arial" panose="020B0604020202020204" pitchFamily="34" charset="0"/>
              <a:buChar char="•"/>
            </a:pPr>
            <a:r>
              <a:rPr lang="en-US" sz="2000" b="0" dirty="0">
                <a:solidFill>
                  <a:schemeClr val="tx1"/>
                </a:solidFill>
              </a:rPr>
              <a:t>Consultants facilitated a discussion around additional or alternative treatment options such as county involvement and mobile crisis unit. </a:t>
            </a:r>
          </a:p>
          <a:p>
            <a:endParaRPr lang="en-US" sz="2000" b="0" dirty="0">
              <a:solidFill>
                <a:schemeClr val="tx1"/>
              </a:solidFill>
            </a:endParaRPr>
          </a:p>
          <a:p>
            <a:pPr marL="285750" indent="-285750">
              <a:buFont typeface="Arial" panose="020B0604020202020204" pitchFamily="34" charset="0"/>
              <a:buChar char="•"/>
            </a:pPr>
            <a:r>
              <a:rPr lang="en-US" sz="2000" b="0" dirty="0">
                <a:solidFill>
                  <a:schemeClr val="tx1"/>
                </a:solidFill>
              </a:rPr>
              <a:t>We discussed the need to have one clear plan and person that may outreach to him or return calls to him. </a:t>
            </a:r>
          </a:p>
          <a:p>
            <a:pPr marL="285750" indent="-285750">
              <a:buFont typeface="Arial" panose="020B0604020202020204" pitchFamily="34" charset="0"/>
              <a:buChar char="•"/>
            </a:pPr>
            <a:endParaRPr lang="en-US" sz="2000" b="0" dirty="0">
              <a:solidFill>
                <a:schemeClr val="tx1"/>
              </a:solidFill>
            </a:endParaRPr>
          </a:p>
          <a:p>
            <a:pPr marL="285750" indent="-285750">
              <a:buFont typeface="Arial" panose="020B0604020202020204" pitchFamily="34" charset="0"/>
              <a:buChar char="•"/>
            </a:pPr>
            <a:r>
              <a:rPr lang="en-US" sz="2000" b="0" dirty="0">
                <a:solidFill>
                  <a:schemeClr val="tx1"/>
                </a:solidFill>
              </a:rPr>
              <a:t>We discussed assessment and documentation as acute versus chronic and the "indeterminate" level of risk due to inability to assess. </a:t>
            </a:r>
          </a:p>
          <a:p>
            <a:pPr marL="342900" indent="-342900">
              <a:buFont typeface="Arial" panose="020B0604020202020204" pitchFamily="34" charset="0"/>
              <a:buChar char="•"/>
            </a:pPr>
            <a:endParaRPr lang="en-US" sz="2000" b="0" dirty="0">
              <a:solidFill>
                <a:schemeClr val="tx1"/>
              </a:solidFill>
            </a:endParaRPr>
          </a:p>
          <a:p>
            <a:pPr marL="342900" indent="-342900">
              <a:buFont typeface="Arial" panose="020B0604020202020204" pitchFamily="34" charset="0"/>
              <a:buChar char="•"/>
            </a:pPr>
            <a:r>
              <a:rPr lang="en-US" sz="2000" b="0" dirty="0">
                <a:solidFill>
                  <a:schemeClr val="tx1"/>
                </a:solidFill>
              </a:rPr>
              <a:t>Consultants recommended collaboration with DBC, thereby allowing DBC to provide feedback and guidelines to him via letter. </a:t>
            </a:r>
          </a:p>
          <a:p>
            <a:pPr marL="342900" indent="-342900">
              <a:buFont typeface="Arial" panose="020B0604020202020204" pitchFamily="34" charset="0"/>
              <a:buChar char="•"/>
            </a:pPr>
            <a:endParaRPr lang="en-US" sz="2000" b="0" dirty="0">
              <a:solidFill>
                <a:schemeClr val="tx1"/>
              </a:solidFill>
            </a:endParaRPr>
          </a:p>
          <a:p>
            <a:pPr marL="342900" indent="-342900">
              <a:buFont typeface="Arial" panose="020B0604020202020204" pitchFamily="34" charset="0"/>
              <a:buChar char="•"/>
            </a:pPr>
            <a:r>
              <a:rPr lang="en-US" sz="2000" b="0" dirty="0">
                <a:solidFill>
                  <a:schemeClr val="tx1"/>
                </a:solidFill>
              </a:rPr>
              <a:t>MHTC will provide continued therapeutic rapport building via phone and letter as 	Veteran will allow. </a:t>
            </a:r>
          </a:p>
          <a:p>
            <a:endParaRPr lang="en-US" dirty="0"/>
          </a:p>
        </p:txBody>
      </p:sp>
      <p:sp>
        <p:nvSpPr>
          <p:cNvPr id="3" name="Title 2"/>
          <p:cNvSpPr>
            <a:spLocks noGrp="1"/>
          </p:cNvSpPr>
          <p:nvPr>
            <p:ph type="ctrTitle"/>
          </p:nvPr>
        </p:nvSpPr>
        <p:spPr/>
        <p:txBody>
          <a:bodyPr/>
          <a:lstStyle/>
          <a:p>
            <a:r>
              <a:rPr lang="en-US" dirty="0"/>
              <a:t>Consult Recommendations</a:t>
            </a:r>
          </a:p>
        </p:txBody>
      </p:sp>
    </p:spTree>
    <p:extLst>
      <p:ext uri="{BB962C8B-B14F-4D97-AF65-F5344CB8AC3E}">
        <p14:creationId xmlns:p14="http://schemas.microsoft.com/office/powerpoint/2010/main" val="1154045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buFont typeface="Arial" panose="020B0604020202020204" pitchFamily="34" charset="0"/>
              <a:buChar char="•"/>
            </a:pPr>
            <a:r>
              <a:rPr lang="en-US" sz="2000" b="0" dirty="0">
                <a:solidFill>
                  <a:schemeClr val="tx1"/>
                </a:solidFill>
              </a:rPr>
              <a:t>The primary consultative request was that of addressing the Veteran's future </a:t>
            </a:r>
          </a:p>
          <a:p>
            <a:r>
              <a:rPr lang="en-US" sz="2000" b="0" dirty="0">
                <a:solidFill>
                  <a:schemeClr val="tx1"/>
                </a:solidFill>
              </a:rPr>
              <a:t>       potential need for inpatient hospitalization. </a:t>
            </a:r>
          </a:p>
          <a:p>
            <a:pPr marL="342900" indent="-342900">
              <a:buFont typeface="Arial" panose="020B0604020202020204" pitchFamily="34" charset="0"/>
              <a:buChar char="•"/>
            </a:pPr>
            <a:endParaRPr lang="en-US" sz="2000" b="0" dirty="0">
              <a:solidFill>
                <a:schemeClr val="tx1"/>
              </a:solidFill>
            </a:endParaRPr>
          </a:p>
          <a:p>
            <a:pPr marL="342900" indent="-342900">
              <a:buFont typeface="Arial" panose="020B0604020202020204" pitchFamily="34" charset="0"/>
              <a:buChar char="•"/>
            </a:pPr>
            <a:r>
              <a:rPr lang="en-US" sz="2000" b="0" dirty="0">
                <a:solidFill>
                  <a:schemeClr val="tx1"/>
                </a:solidFill>
              </a:rPr>
              <a:t>Veteran's record has a High Risk for Suicide due to ongoing suicidal thoughts, </a:t>
            </a:r>
          </a:p>
          <a:p>
            <a:r>
              <a:rPr lang="en-US" sz="2000" b="0" dirty="0">
                <a:solidFill>
                  <a:schemeClr val="tx1"/>
                </a:solidFill>
              </a:rPr>
              <a:t>      disclosed suicidal plans and/or behaviors and a hospitalization in Oct 2015.   </a:t>
            </a:r>
          </a:p>
          <a:p>
            <a:pPr marL="342900" indent="-342900">
              <a:buFont typeface="Arial" panose="020B0604020202020204" pitchFamily="34" charset="0"/>
              <a:buChar char="•"/>
            </a:pPr>
            <a:endParaRPr lang="en-US" sz="2000" b="0" dirty="0">
              <a:solidFill>
                <a:schemeClr val="tx1"/>
              </a:solidFill>
            </a:endParaRPr>
          </a:p>
          <a:p>
            <a:pPr marL="342900" indent="-342900">
              <a:buFont typeface="Arial" panose="020B0604020202020204" pitchFamily="34" charset="0"/>
              <a:buChar char="•"/>
            </a:pPr>
            <a:r>
              <a:rPr lang="en-US" sz="2000" b="0" dirty="0">
                <a:solidFill>
                  <a:schemeClr val="tx1"/>
                </a:solidFill>
              </a:rPr>
              <a:t>She is assessed to be at High Risk for Suicide. </a:t>
            </a:r>
          </a:p>
          <a:p>
            <a:pPr marL="342900" indent="-342900">
              <a:buFont typeface="Arial" panose="020B0604020202020204" pitchFamily="34" charset="0"/>
              <a:buChar char="•"/>
            </a:pPr>
            <a:endParaRPr lang="en-US" sz="2000" b="0" dirty="0">
              <a:solidFill>
                <a:schemeClr val="tx1"/>
              </a:solidFill>
            </a:endParaRPr>
          </a:p>
          <a:p>
            <a:pPr marL="342900" indent="-342900">
              <a:buFont typeface="Arial" panose="020B0604020202020204" pitchFamily="34" charset="0"/>
              <a:buChar char="•"/>
            </a:pPr>
            <a:r>
              <a:rPr lang="en-US" sz="2000" b="0" dirty="0">
                <a:solidFill>
                  <a:schemeClr val="tx1"/>
                </a:solidFill>
              </a:rPr>
              <a:t>The Veteran endorses poor therapeutic rapport with inpatient MD due to circumstance of last hospitalization. Veteran feels she was disrespected and treated very poorly. She feels strongly that she will not subject herself to inpatient hospitalization at Fargo VA again. </a:t>
            </a:r>
          </a:p>
          <a:p>
            <a:pPr marL="342900" indent="-342900">
              <a:buFont typeface="Arial" panose="020B0604020202020204" pitchFamily="34" charset="0"/>
              <a:buChar char="•"/>
            </a:pPr>
            <a:endParaRPr lang="en-US" sz="2000" b="0" dirty="0">
              <a:solidFill>
                <a:schemeClr val="tx1"/>
              </a:solidFill>
            </a:endParaRPr>
          </a:p>
          <a:p>
            <a:pPr marL="342900" indent="-342900">
              <a:buFont typeface="Arial" panose="020B0604020202020204" pitchFamily="34" charset="0"/>
              <a:buChar char="•"/>
            </a:pPr>
            <a:r>
              <a:rPr lang="en-US" sz="2000" b="0" dirty="0">
                <a:solidFill>
                  <a:schemeClr val="tx1"/>
                </a:solidFill>
              </a:rPr>
              <a:t>Fargo team's concern is how to best address Veteran's needs if </a:t>
            </a:r>
          </a:p>
          <a:p>
            <a:r>
              <a:rPr lang="en-US" sz="2000" b="0" dirty="0">
                <a:solidFill>
                  <a:schemeClr val="tx1"/>
                </a:solidFill>
              </a:rPr>
              <a:t>      she is in need of acute hospitalization while refusing it at VA. </a:t>
            </a:r>
          </a:p>
          <a:p>
            <a:endParaRPr lang="en-US" dirty="0"/>
          </a:p>
        </p:txBody>
      </p:sp>
      <p:sp>
        <p:nvSpPr>
          <p:cNvPr id="3" name="Title 2"/>
          <p:cNvSpPr>
            <a:spLocks noGrp="1"/>
          </p:cNvSpPr>
          <p:nvPr>
            <p:ph type="ctrTitle"/>
          </p:nvPr>
        </p:nvSpPr>
        <p:spPr/>
        <p:txBody>
          <a:bodyPr/>
          <a:lstStyle/>
          <a:p>
            <a:r>
              <a:rPr lang="en-US" dirty="0"/>
              <a:t>Case #3: Reason for Consult</a:t>
            </a:r>
          </a:p>
        </p:txBody>
      </p:sp>
    </p:spTree>
    <p:extLst>
      <p:ext uri="{BB962C8B-B14F-4D97-AF65-F5344CB8AC3E}">
        <p14:creationId xmlns:p14="http://schemas.microsoft.com/office/powerpoint/2010/main" val="39943056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buFont typeface="Arial" panose="020B0604020202020204" pitchFamily="34" charset="0"/>
              <a:buChar char="•"/>
            </a:pPr>
            <a:r>
              <a:rPr lang="en-US" sz="2000" b="0" dirty="0">
                <a:solidFill>
                  <a:schemeClr val="tx1"/>
                </a:solidFill>
              </a:rPr>
              <a:t>Consultants facilitated a discussion around the option of non-VA (community) hospitalization; it is not ideal as there would be a transportation concern and a payment concern.</a:t>
            </a:r>
          </a:p>
          <a:p>
            <a:pPr marL="342900" indent="-342900">
              <a:buFont typeface="Arial" panose="020B0604020202020204" pitchFamily="34" charset="0"/>
              <a:buChar char="•"/>
            </a:pPr>
            <a:endParaRPr lang="en-US" sz="2000" b="0" dirty="0">
              <a:solidFill>
                <a:schemeClr val="tx1"/>
              </a:solidFill>
            </a:endParaRPr>
          </a:p>
          <a:p>
            <a:pPr marL="342900" indent="-342900">
              <a:buFont typeface="Arial" panose="020B0604020202020204" pitchFamily="34" charset="0"/>
              <a:buChar char="•"/>
            </a:pPr>
            <a:r>
              <a:rPr lang="en-US" sz="2000" b="0" dirty="0">
                <a:solidFill>
                  <a:schemeClr val="tx1"/>
                </a:solidFill>
              </a:rPr>
              <a:t>Veteran has the option to request a different provider; </a:t>
            </a:r>
          </a:p>
          <a:p>
            <a:pPr marL="342900" indent="-342900">
              <a:buFont typeface="Arial" panose="020B0604020202020204" pitchFamily="34" charset="0"/>
              <a:buChar char="•"/>
            </a:pPr>
            <a:endParaRPr lang="en-US" sz="2000" b="0" dirty="0">
              <a:solidFill>
                <a:schemeClr val="tx1"/>
              </a:solidFill>
            </a:endParaRPr>
          </a:p>
          <a:p>
            <a:pPr marL="342900" indent="-342900">
              <a:buFont typeface="Arial" panose="020B0604020202020204" pitchFamily="34" charset="0"/>
              <a:buChar char="•"/>
            </a:pPr>
            <a:r>
              <a:rPr lang="en-US" sz="2000" b="0" dirty="0">
                <a:solidFill>
                  <a:schemeClr val="tx1"/>
                </a:solidFill>
              </a:rPr>
              <a:t>If the Veteran is hospitalized, then review safety plan with Veteran and strengthen plan for continued outpatient therapy in order to avoid un-needed hospitalizations.</a:t>
            </a:r>
          </a:p>
          <a:p>
            <a:pPr marL="342900" indent="-342900">
              <a:buFont typeface="Arial" panose="020B0604020202020204" pitchFamily="34" charset="0"/>
              <a:buChar char="•"/>
            </a:pPr>
            <a:endParaRPr lang="en-US" sz="2000" b="0" dirty="0">
              <a:solidFill>
                <a:schemeClr val="tx1"/>
              </a:solidFill>
            </a:endParaRPr>
          </a:p>
          <a:p>
            <a:pPr marL="342900" indent="-342900">
              <a:buFont typeface="Arial" panose="020B0604020202020204" pitchFamily="34" charset="0"/>
              <a:buChar char="•"/>
            </a:pPr>
            <a:r>
              <a:rPr lang="en-US" sz="2000" b="0" dirty="0">
                <a:solidFill>
                  <a:schemeClr val="tx1"/>
                </a:solidFill>
              </a:rPr>
              <a:t>Discuss with Veteran the fact that previous hospitalizations with this provider have not been "all bad" and have may in fact, been beneficial and at very least, needed for stabilization. Encourage Veteran to consider that future hospitalizations, if needed, may be therapeutic.</a:t>
            </a:r>
          </a:p>
          <a:p>
            <a:pPr marL="342900" indent="-342900">
              <a:buFont typeface="Arial" panose="020B0604020202020204" pitchFamily="34" charset="0"/>
              <a:buChar char="•"/>
            </a:pPr>
            <a:endParaRPr lang="en-US" sz="2000" b="0" dirty="0">
              <a:solidFill>
                <a:schemeClr val="tx1"/>
              </a:solidFill>
            </a:endParaRPr>
          </a:p>
          <a:p>
            <a:pPr marL="342900" indent="-342900">
              <a:buFont typeface="Arial" panose="020B0604020202020204" pitchFamily="34" charset="0"/>
              <a:buChar char="•"/>
            </a:pPr>
            <a:r>
              <a:rPr lang="en-US" sz="2000" b="0" dirty="0">
                <a:solidFill>
                  <a:schemeClr val="tx1"/>
                </a:solidFill>
              </a:rPr>
              <a:t>Inform Veteran of the importance of having plan for acute care if she continues to refuse 4B admission.</a:t>
            </a:r>
          </a:p>
          <a:p>
            <a:pPr marL="342900" indent="-342900">
              <a:buFont typeface="Arial" panose="020B0604020202020204" pitchFamily="34" charset="0"/>
              <a:buChar char="•"/>
            </a:pPr>
            <a:endParaRPr lang="en-US" sz="2000" b="0" dirty="0">
              <a:solidFill>
                <a:schemeClr val="tx1"/>
              </a:solidFill>
            </a:endParaRPr>
          </a:p>
          <a:p>
            <a:pPr marL="342900" indent="-342900">
              <a:buFont typeface="Arial" panose="020B0604020202020204" pitchFamily="34" charset="0"/>
              <a:buChar char="•"/>
            </a:pPr>
            <a:r>
              <a:rPr lang="en-US" sz="2000" b="0" dirty="0">
                <a:solidFill>
                  <a:schemeClr val="tx1"/>
                </a:solidFill>
              </a:rPr>
              <a:t>Veteran's High Risk Flag will be continued for 90 days from this date. Writer   will remain available for consultation or to assist as needed</a:t>
            </a:r>
            <a:r>
              <a:rPr lang="en-US" dirty="0"/>
              <a:t>. </a:t>
            </a:r>
          </a:p>
          <a:p>
            <a:endParaRPr lang="en-US" dirty="0"/>
          </a:p>
        </p:txBody>
      </p:sp>
      <p:sp>
        <p:nvSpPr>
          <p:cNvPr id="3" name="Title 2"/>
          <p:cNvSpPr>
            <a:spLocks noGrp="1"/>
          </p:cNvSpPr>
          <p:nvPr>
            <p:ph type="ctrTitle"/>
          </p:nvPr>
        </p:nvSpPr>
        <p:spPr/>
        <p:txBody>
          <a:bodyPr/>
          <a:lstStyle/>
          <a:p>
            <a:r>
              <a:rPr lang="en-US" dirty="0"/>
              <a:t>Consult Recommendations</a:t>
            </a:r>
          </a:p>
        </p:txBody>
      </p:sp>
    </p:spTree>
    <p:extLst>
      <p:ext uri="{BB962C8B-B14F-4D97-AF65-F5344CB8AC3E}">
        <p14:creationId xmlns:p14="http://schemas.microsoft.com/office/powerpoint/2010/main" val="31614588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indent="-457200">
              <a:buFont typeface="Arial" panose="020B0604020202020204" pitchFamily="34" charset="0"/>
              <a:buChar char="•"/>
            </a:pPr>
            <a:r>
              <a:rPr lang="en-US" sz="2400" b="0" dirty="0">
                <a:solidFill>
                  <a:schemeClr val="tx1"/>
                </a:solidFill>
              </a:rPr>
              <a:t>References/Resources:</a:t>
            </a:r>
          </a:p>
          <a:p>
            <a:endParaRPr lang="en-US" sz="2400" b="0" dirty="0">
              <a:solidFill>
                <a:schemeClr val="tx1"/>
              </a:solidFill>
            </a:endParaRPr>
          </a:p>
          <a:p>
            <a:r>
              <a:rPr lang="en-US" sz="2400" b="0" dirty="0">
                <a:solidFill>
                  <a:schemeClr val="tx1"/>
                </a:solidFill>
              </a:rPr>
              <a:t>	1. Risk Stratification Tool</a:t>
            </a:r>
          </a:p>
          <a:p>
            <a:endParaRPr lang="en-US" sz="2400" b="0" dirty="0">
              <a:solidFill>
                <a:schemeClr val="tx1"/>
              </a:solidFill>
            </a:endParaRPr>
          </a:p>
          <a:p>
            <a:r>
              <a:rPr lang="en-US" sz="2400" b="0" dirty="0">
                <a:solidFill>
                  <a:schemeClr val="tx1"/>
                </a:solidFill>
              </a:rPr>
              <a:t>	2. Reasons for Living Inventory </a:t>
            </a:r>
          </a:p>
        </p:txBody>
      </p:sp>
      <p:sp>
        <p:nvSpPr>
          <p:cNvPr id="3" name="Title 2"/>
          <p:cNvSpPr>
            <a:spLocks noGrp="1"/>
          </p:cNvSpPr>
          <p:nvPr>
            <p:ph type="ctrTitle"/>
          </p:nvPr>
        </p:nvSpPr>
        <p:spPr/>
        <p:txBody>
          <a:bodyPr>
            <a:normAutofit/>
          </a:bodyPr>
          <a:lstStyle/>
          <a:p>
            <a:r>
              <a:rPr lang="en-US" dirty="0"/>
              <a:t>VA Suicide Prevention Coordinator Experience</a:t>
            </a:r>
          </a:p>
        </p:txBody>
      </p:sp>
    </p:spTree>
    <p:extLst>
      <p:ext uri="{BB962C8B-B14F-4D97-AF65-F5344CB8AC3E}">
        <p14:creationId xmlns:p14="http://schemas.microsoft.com/office/powerpoint/2010/main" val="3915366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371600"/>
            <a:ext cx="8486602" cy="4297362"/>
          </a:xfrm>
        </p:spPr>
        <p:txBody>
          <a:bodyPr/>
          <a:lstStyle/>
          <a:p>
            <a:pPr marL="457200" indent="-457200">
              <a:lnSpc>
                <a:spcPct val="100000"/>
              </a:lnSpc>
              <a:buFont typeface="Arial" panose="020B0604020202020204" pitchFamily="34" charset="0"/>
              <a:buChar char="•"/>
            </a:pPr>
            <a:r>
              <a:rPr lang="en-US" sz="2400" b="0" dirty="0">
                <a:solidFill>
                  <a:schemeClr val="tx1"/>
                </a:solidFill>
              </a:rPr>
              <a:t>Improve dissemination efforts</a:t>
            </a:r>
          </a:p>
          <a:p>
            <a:pPr marL="914400" lvl="1" indent="-457200">
              <a:buFont typeface="Arial" panose="020B0604020202020204" pitchFamily="34" charset="0"/>
              <a:buChar char="•"/>
            </a:pPr>
            <a:r>
              <a:rPr lang="en-US" sz="2400" dirty="0"/>
              <a:t>Presentations with providers who have used the service</a:t>
            </a:r>
          </a:p>
          <a:p>
            <a:pPr lvl="1"/>
            <a:endParaRPr lang="en-US" sz="2400" b="0" dirty="0">
              <a:solidFill>
                <a:schemeClr val="tx1"/>
              </a:solidFill>
            </a:endParaRPr>
          </a:p>
          <a:p>
            <a:pPr marL="457200" indent="-457200">
              <a:lnSpc>
                <a:spcPct val="100000"/>
              </a:lnSpc>
              <a:buFont typeface="Arial" panose="020B0604020202020204" pitchFamily="34" charset="0"/>
              <a:buChar char="•"/>
            </a:pPr>
            <a:r>
              <a:rPr lang="en-US" sz="2400" b="0" dirty="0">
                <a:solidFill>
                  <a:schemeClr val="tx1"/>
                </a:solidFill>
              </a:rPr>
              <a:t>Enhance program evaluation</a:t>
            </a:r>
          </a:p>
          <a:p>
            <a:pPr marL="914400" lvl="1" indent="-457200">
              <a:buFont typeface="Arial" panose="020B0604020202020204" pitchFamily="34" charset="0"/>
              <a:buChar char="•"/>
            </a:pPr>
            <a:r>
              <a:rPr lang="en-US" sz="2400" dirty="0"/>
              <a:t>Satisfaction survey 3 months post-consultation</a:t>
            </a:r>
          </a:p>
          <a:p>
            <a:pPr marL="914400" lvl="1" indent="-457200">
              <a:buFont typeface="Arial" panose="020B0604020202020204" pitchFamily="34" charset="0"/>
              <a:buChar char="•"/>
            </a:pPr>
            <a:r>
              <a:rPr lang="en-US" sz="2400" b="0" dirty="0">
                <a:solidFill>
                  <a:schemeClr val="tx1"/>
                </a:solidFill>
              </a:rPr>
              <a:t>Stakeholder input</a:t>
            </a:r>
          </a:p>
        </p:txBody>
      </p:sp>
      <p:sp>
        <p:nvSpPr>
          <p:cNvPr id="3" name="Title 2"/>
          <p:cNvSpPr>
            <a:spLocks noGrp="1"/>
          </p:cNvSpPr>
          <p:nvPr>
            <p:ph type="ctrTitle"/>
          </p:nvPr>
        </p:nvSpPr>
        <p:spPr/>
        <p:txBody>
          <a:bodyPr/>
          <a:lstStyle/>
          <a:p>
            <a:r>
              <a:rPr lang="en-US" dirty="0"/>
              <a:t>Next Steps</a:t>
            </a:r>
          </a:p>
        </p:txBody>
      </p:sp>
    </p:spTree>
    <p:extLst>
      <p:ext uri="{BB962C8B-B14F-4D97-AF65-F5344CB8AC3E}">
        <p14:creationId xmlns:p14="http://schemas.microsoft.com/office/powerpoint/2010/main" val="32371851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nSpc>
                <a:spcPct val="100000"/>
              </a:lnSpc>
            </a:pPr>
            <a:r>
              <a:rPr lang="en-US" sz="2400" dirty="0">
                <a:solidFill>
                  <a:schemeClr val="tx1"/>
                </a:solidFill>
              </a:rPr>
              <a:t>Contact Information:</a:t>
            </a:r>
          </a:p>
          <a:p>
            <a:pPr>
              <a:lnSpc>
                <a:spcPct val="100000"/>
              </a:lnSpc>
            </a:pPr>
            <a:r>
              <a:rPr lang="en-US" sz="2400" b="0" dirty="0">
                <a:solidFill>
                  <a:schemeClr val="tx1"/>
                </a:solidFill>
                <a:hlinkClick r:id="rId3"/>
              </a:rPr>
              <a:t>Bridget.Matarazzo@va.gov</a:t>
            </a:r>
            <a:r>
              <a:rPr lang="en-US" sz="2400" b="0" dirty="0">
                <a:solidFill>
                  <a:schemeClr val="tx1"/>
                </a:solidFill>
              </a:rPr>
              <a:t>            </a:t>
            </a:r>
          </a:p>
          <a:p>
            <a:pPr>
              <a:lnSpc>
                <a:spcPct val="100000"/>
              </a:lnSpc>
            </a:pPr>
            <a:endParaRPr lang="en-US" sz="2400" dirty="0"/>
          </a:p>
          <a:p>
            <a:pPr>
              <a:lnSpc>
                <a:spcPct val="100000"/>
              </a:lnSpc>
            </a:pPr>
            <a:endParaRPr lang="en-US" sz="2400" b="0" dirty="0">
              <a:solidFill>
                <a:schemeClr val="tx1"/>
              </a:solidFill>
            </a:endParaRPr>
          </a:p>
          <a:p>
            <a:pPr>
              <a:lnSpc>
                <a:spcPct val="100000"/>
              </a:lnSpc>
            </a:pPr>
            <a:r>
              <a:rPr lang="en-US" sz="2400" dirty="0">
                <a:solidFill>
                  <a:schemeClr val="tx1"/>
                </a:solidFill>
              </a:rPr>
              <a:t>Resources:</a:t>
            </a:r>
          </a:p>
          <a:p>
            <a:pPr>
              <a:lnSpc>
                <a:spcPct val="100000"/>
              </a:lnSpc>
            </a:pPr>
            <a:r>
              <a:rPr lang="en-US" sz="2400" b="0" u="sng" dirty="0">
                <a:hlinkClick r:id="rId4"/>
              </a:rPr>
              <a:t>http://www.mirecc.va.gov/visn19/consult</a:t>
            </a:r>
            <a:endParaRPr lang="en-US" sz="2400" b="0" u="sng" dirty="0">
              <a:hlinkClick r:id="rId5"/>
            </a:endParaRPr>
          </a:p>
          <a:p>
            <a:pPr>
              <a:lnSpc>
                <a:spcPct val="100000"/>
              </a:lnSpc>
            </a:pPr>
            <a:r>
              <a:rPr lang="en-US" sz="2400" b="0" u="sng" dirty="0">
                <a:hlinkClick r:id="rId5"/>
              </a:rPr>
              <a:t>http://www.mirecc.va.gov/visn19/trm/</a:t>
            </a:r>
            <a:endParaRPr lang="en-US" sz="2400" b="0" dirty="0">
              <a:solidFill>
                <a:schemeClr val="tx1"/>
              </a:solidFill>
            </a:endParaRPr>
          </a:p>
        </p:txBody>
      </p:sp>
      <p:sp>
        <p:nvSpPr>
          <p:cNvPr id="3" name="Title 2"/>
          <p:cNvSpPr>
            <a:spLocks noGrp="1"/>
          </p:cNvSpPr>
          <p:nvPr>
            <p:ph type="ctrTitle"/>
          </p:nvPr>
        </p:nvSpPr>
        <p:spPr/>
        <p:txBody>
          <a:bodyPr/>
          <a:lstStyle/>
          <a:p>
            <a:r>
              <a:rPr lang="en-US" dirty="0"/>
              <a:t>Questions/Comments	</a:t>
            </a:r>
          </a:p>
        </p:txBody>
      </p:sp>
    </p:spTree>
    <p:extLst>
      <p:ext uri="{BB962C8B-B14F-4D97-AF65-F5344CB8AC3E}">
        <p14:creationId xmlns:p14="http://schemas.microsoft.com/office/powerpoint/2010/main" val="23139450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4"/>
          <p:cNvSpPr>
            <a:spLocks noChangeArrowheads="1"/>
          </p:cNvSpPr>
          <p:nvPr/>
        </p:nvSpPr>
        <p:spPr bwMode="auto">
          <a:xfrm>
            <a:off x="731838" y="5494338"/>
            <a:ext cx="76200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70000"/>
              </a:lnSpc>
              <a:spcBef>
                <a:spcPct val="20000"/>
              </a:spcBef>
              <a:buFont typeface="Arial" pitchFamily="34" charset="0"/>
              <a:defRPr sz="3200" b="1">
                <a:solidFill>
                  <a:schemeClr val="tx1"/>
                </a:solidFill>
                <a:latin typeface="Calibri" pitchFamily="34" charset="0"/>
                <a:ea typeface="MS PGothic" pitchFamily="34" charset="-128"/>
              </a:defRPr>
            </a:lvl1pPr>
            <a:lvl2pPr marL="742950" indent="-285750">
              <a:spcBef>
                <a:spcPct val="20000"/>
              </a:spcBef>
              <a:buFont typeface="Arial" pitchFamily="34" charset="0"/>
              <a:defRPr sz="2800">
                <a:solidFill>
                  <a:schemeClr val="tx1"/>
                </a:solidFill>
                <a:latin typeface="Calibri" pitchFamily="34" charset="0"/>
                <a:ea typeface="MS PGothic" pitchFamily="34" charset="-128"/>
              </a:defRPr>
            </a:lvl2pPr>
            <a:lvl3pPr marL="1143000" indent="-228600">
              <a:spcBef>
                <a:spcPct val="20000"/>
              </a:spcBef>
              <a:buFont typeface="Arial" pitchFamily="34" charset="0"/>
              <a:buChar char="•"/>
              <a:defRPr sz="2400">
                <a:solidFill>
                  <a:srgbClr val="000000"/>
                </a:solidFill>
                <a:latin typeface="Calibri"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Calibri" pitchFamily="34" charset="0"/>
                <a:ea typeface="MS PGothic" pitchFamily="34" charset="-128"/>
              </a:defRPr>
            </a:lvl4pPr>
            <a:lvl5pPr marL="2057400" indent="-228600">
              <a:spcBef>
                <a:spcPct val="20000"/>
              </a:spcBef>
              <a:buFont typeface="Arial" pitchFamily="34" charset="0"/>
              <a:buChar char="»"/>
              <a:defRPr sz="2000" i="1">
                <a:solidFill>
                  <a:schemeClr val="tx1"/>
                </a:solidFill>
                <a:latin typeface="Calibri"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i="1">
                <a:solidFill>
                  <a:schemeClr val="tx1"/>
                </a:solidFill>
                <a:latin typeface="Calibri"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i="1">
                <a:solidFill>
                  <a:schemeClr val="tx1"/>
                </a:solidFill>
                <a:latin typeface="Calibri"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i="1">
                <a:solidFill>
                  <a:schemeClr val="tx1"/>
                </a:solidFill>
                <a:latin typeface="Calibri"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i="1">
                <a:solidFill>
                  <a:schemeClr val="tx1"/>
                </a:solidFill>
                <a:latin typeface="Calibri" pitchFamily="34" charset="0"/>
                <a:ea typeface="MS PGothic" pitchFamily="34" charset="-128"/>
              </a:defRPr>
            </a:lvl9pPr>
          </a:lstStyle>
          <a:p>
            <a:pPr algn="ctr" eaLnBrk="1" hangingPunct="1">
              <a:lnSpc>
                <a:spcPct val="100000"/>
              </a:lnSpc>
              <a:spcBef>
                <a:spcPct val="0"/>
              </a:spcBef>
              <a:buFontTx/>
              <a:buNone/>
            </a:pPr>
            <a:r>
              <a:rPr lang="en-US" altLang="en-US" sz="1800" b="0"/>
              <a:t>Email: srmconsult@va.gov</a:t>
            </a:r>
          </a:p>
          <a:p>
            <a:pPr algn="ctr" eaLnBrk="1" hangingPunct="1">
              <a:lnSpc>
                <a:spcPct val="100000"/>
              </a:lnSpc>
              <a:spcBef>
                <a:spcPct val="0"/>
              </a:spcBef>
              <a:buFontTx/>
              <a:buNone/>
            </a:pPr>
            <a:r>
              <a:rPr lang="en-US" altLang="en-US" sz="1800" b="0"/>
              <a:t>Call: (866) 948-7880</a:t>
            </a:r>
          </a:p>
          <a:p>
            <a:pPr algn="ctr" eaLnBrk="1" hangingPunct="1">
              <a:lnSpc>
                <a:spcPct val="100000"/>
              </a:lnSpc>
              <a:spcBef>
                <a:spcPct val="0"/>
              </a:spcBef>
              <a:buFontTx/>
              <a:buNone/>
            </a:pPr>
            <a:r>
              <a:rPr lang="en-US" altLang="en-US" sz="1800" b="0" u="sng"/>
              <a:t>http://www.mirecc.va.gov/visn19/consult/index.asp</a:t>
            </a:r>
            <a:endParaRPr lang="en-US" altLang="en-US" sz="1800" b="0"/>
          </a:p>
        </p:txBody>
      </p:sp>
      <p:pic>
        <p:nvPicPr>
          <p:cNvPr id="17412" name="Picture 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508250" y="1246188"/>
            <a:ext cx="4203700" cy="431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4257203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VA National Suicide Risk Management Consultation Program</a:t>
            </a:r>
          </a:p>
        </p:txBody>
      </p:sp>
    </p:spTree>
    <p:extLst>
      <p:ext uri="{BB962C8B-B14F-4D97-AF65-F5344CB8AC3E}">
        <p14:creationId xmlns:p14="http://schemas.microsoft.com/office/powerpoint/2010/main" val="544383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nSpc>
                <a:spcPct val="100000"/>
              </a:lnSpc>
            </a:pPr>
            <a:endParaRPr lang="en-US" sz="2400" b="0" dirty="0">
              <a:solidFill>
                <a:schemeClr val="tx1"/>
              </a:solidFill>
            </a:endParaRPr>
          </a:p>
          <a:p>
            <a:pPr>
              <a:lnSpc>
                <a:spcPct val="100000"/>
              </a:lnSpc>
            </a:pPr>
            <a:r>
              <a:rPr lang="en-US" sz="2400" b="0" dirty="0">
                <a:solidFill>
                  <a:schemeClr val="tx1"/>
                </a:solidFill>
              </a:rPr>
              <a:t>The National Suicide Risk Management Consultation Program (SRM) provides one-on-one consultation to VA clinicians to enhance knowledge and confidence, and to provide emotional support in the aim of optimizing care of suicidal Veterans. </a:t>
            </a:r>
          </a:p>
          <a:p>
            <a:pPr>
              <a:lnSpc>
                <a:spcPct val="100000"/>
              </a:lnSpc>
            </a:pPr>
            <a:endParaRPr lang="en-US" sz="2400" b="0" dirty="0">
              <a:solidFill>
                <a:schemeClr val="tx1"/>
              </a:solidFill>
            </a:endParaRPr>
          </a:p>
          <a:p>
            <a:pPr algn="ctr">
              <a:lnSpc>
                <a:spcPct val="100000"/>
              </a:lnSpc>
            </a:pPr>
            <a:r>
              <a:rPr lang="en-US" sz="2400" dirty="0">
                <a:solidFill>
                  <a:srgbClr val="0070C0"/>
                </a:solidFill>
              </a:rPr>
              <a:t>“Never worry alone.”</a:t>
            </a:r>
          </a:p>
        </p:txBody>
      </p:sp>
      <p:sp>
        <p:nvSpPr>
          <p:cNvPr id="3" name="Title 2"/>
          <p:cNvSpPr>
            <a:spLocks noGrp="1"/>
          </p:cNvSpPr>
          <p:nvPr>
            <p:ph type="ctrTitle"/>
          </p:nvPr>
        </p:nvSpPr>
        <p:spPr/>
        <p:txBody>
          <a:bodyPr/>
          <a:lstStyle/>
          <a:p>
            <a:r>
              <a:rPr lang="en-US" dirty="0"/>
              <a:t>Mission and Philosophy of the Program</a:t>
            </a:r>
          </a:p>
        </p:txBody>
      </p:sp>
    </p:spTree>
    <p:extLst>
      <p:ext uri="{BB962C8B-B14F-4D97-AF65-F5344CB8AC3E}">
        <p14:creationId xmlns:p14="http://schemas.microsoft.com/office/powerpoint/2010/main" val="2132541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2382" y="1501094"/>
            <a:ext cx="8486602" cy="4747306"/>
          </a:xfrm>
        </p:spPr>
        <p:txBody>
          <a:bodyPr/>
          <a:lstStyle/>
          <a:p>
            <a:pPr marL="0" lvl="1"/>
            <a:r>
              <a:rPr lang="en-US" sz="2400" dirty="0"/>
              <a:t>The emotional and cognitive strain of working with high risk Veterans can negatively impact:</a:t>
            </a:r>
          </a:p>
          <a:p>
            <a:pPr marL="342900" lvl="1" indent="-342900">
              <a:buFont typeface="Arial" panose="020B0604020202020204" pitchFamily="34" charset="0"/>
              <a:buChar char="•"/>
            </a:pPr>
            <a:r>
              <a:rPr lang="en-US" sz="2400" dirty="0"/>
              <a:t>The therapeutic relationship  </a:t>
            </a:r>
          </a:p>
          <a:p>
            <a:pPr marL="342900" lvl="1" indent="-342900">
              <a:buFont typeface="Arial" panose="020B0604020202020204" pitchFamily="34" charset="0"/>
              <a:buChar char="•"/>
            </a:pPr>
            <a:r>
              <a:rPr lang="en-US" sz="2400" dirty="0"/>
              <a:t>Frontal lobe functioning</a:t>
            </a:r>
          </a:p>
          <a:p>
            <a:pPr marL="0" lvl="1"/>
            <a:endParaRPr lang="en-US" sz="2400" dirty="0"/>
          </a:p>
          <a:p>
            <a:pPr marL="0" lvl="1"/>
            <a:r>
              <a:rPr lang="en-US" sz="2400" dirty="0"/>
              <a:t>We aim to help providers maintain supportive, collaborative and nonjudgmental therapeutic relationships.</a:t>
            </a:r>
          </a:p>
          <a:p>
            <a:pPr lvl="1" indent="-457200"/>
            <a:endParaRPr lang="en-US" sz="2400" dirty="0"/>
          </a:p>
          <a:p>
            <a:pPr marL="0" lvl="1"/>
            <a:r>
              <a:rPr lang="en-US" sz="2400" dirty="0"/>
              <a:t>Therapeutic alliance is critical in working with those at risk for suicide.</a:t>
            </a:r>
          </a:p>
          <a:p>
            <a:pPr marL="0" lvl="1"/>
            <a:endParaRPr lang="en-US" sz="2400" dirty="0"/>
          </a:p>
          <a:p>
            <a:pPr marL="0" lvl="1"/>
            <a:endParaRPr lang="en-US" sz="1200" dirty="0"/>
          </a:p>
          <a:p>
            <a:pPr marL="0" lvl="1"/>
            <a:endParaRPr lang="en-US" sz="1200" dirty="0"/>
          </a:p>
          <a:p>
            <a:pPr marL="0" lvl="1"/>
            <a:r>
              <a:rPr lang="en-US" sz="1200" dirty="0"/>
              <a:t>Chiles &amp; </a:t>
            </a:r>
            <a:r>
              <a:rPr lang="en-US" sz="1200" dirty="0" err="1"/>
              <a:t>Strossahl</a:t>
            </a:r>
            <a:r>
              <a:rPr lang="en-US" sz="1200" dirty="0"/>
              <a:t>, 1995; Ellis, 2004; Gutierrez et al, 2009; </a:t>
            </a:r>
            <a:r>
              <a:rPr lang="en-US" sz="1200" dirty="0" err="1"/>
              <a:t>Hawton</a:t>
            </a:r>
            <a:r>
              <a:rPr lang="en-US" sz="1200" dirty="0"/>
              <a:t> et al., 1998; </a:t>
            </a:r>
            <a:r>
              <a:rPr lang="en-US" sz="1200" dirty="0" err="1"/>
              <a:t>Meichenbaum</a:t>
            </a:r>
            <a:r>
              <a:rPr lang="en-US" sz="1200" dirty="0"/>
              <a:t>, 2005</a:t>
            </a:r>
          </a:p>
          <a:p>
            <a:pPr marL="0" lvl="1"/>
            <a:endParaRPr lang="en-US" sz="2400" dirty="0"/>
          </a:p>
          <a:p>
            <a:pPr lvl="1" indent="-457200"/>
            <a:endParaRPr lang="en-US" sz="2600" dirty="0"/>
          </a:p>
        </p:txBody>
      </p:sp>
      <p:sp>
        <p:nvSpPr>
          <p:cNvPr id="3" name="Title 2"/>
          <p:cNvSpPr>
            <a:spLocks noGrp="1"/>
          </p:cNvSpPr>
          <p:nvPr>
            <p:ph type="ctrTitle"/>
          </p:nvPr>
        </p:nvSpPr>
        <p:spPr/>
        <p:txBody>
          <a:bodyPr/>
          <a:lstStyle/>
          <a:p>
            <a:r>
              <a:rPr lang="en-US" dirty="0"/>
              <a:t>Rationale for the VA National SRM Program		</a:t>
            </a:r>
          </a:p>
        </p:txBody>
      </p:sp>
    </p:spTree>
    <p:extLst>
      <p:ext uri="{BB962C8B-B14F-4D97-AF65-F5344CB8AC3E}">
        <p14:creationId xmlns:p14="http://schemas.microsoft.com/office/powerpoint/2010/main" val="3674667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indent="-457200">
              <a:lnSpc>
                <a:spcPct val="100000"/>
              </a:lnSpc>
              <a:buFont typeface="Arial" panose="020B0604020202020204" pitchFamily="34" charset="0"/>
              <a:buChar char="•"/>
            </a:pPr>
            <a:r>
              <a:rPr lang="en-US" sz="2400" b="0" dirty="0">
                <a:solidFill>
                  <a:schemeClr val="tx1"/>
                </a:solidFill>
              </a:rPr>
              <a:t>National launch in June 2013</a:t>
            </a:r>
          </a:p>
          <a:p>
            <a:pPr marL="457200" indent="-457200">
              <a:lnSpc>
                <a:spcPct val="100000"/>
              </a:lnSpc>
              <a:buFont typeface="Arial" panose="020B0604020202020204" pitchFamily="34" charset="0"/>
              <a:buChar char="•"/>
            </a:pPr>
            <a:r>
              <a:rPr lang="en-US" sz="2400" b="0" dirty="0">
                <a:solidFill>
                  <a:schemeClr val="tx1"/>
                </a:solidFill>
              </a:rPr>
              <a:t>Developed with guidance from VA Central Office, Advisory Board feedback and National Center for PTSD</a:t>
            </a:r>
          </a:p>
          <a:p>
            <a:pPr marL="457200" indent="-457200">
              <a:lnSpc>
                <a:spcPct val="100000"/>
              </a:lnSpc>
              <a:buFont typeface="Arial" panose="020B0604020202020204" pitchFamily="34" charset="0"/>
              <a:buChar char="•"/>
            </a:pPr>
            <a:r>
              <a:rPr lang="en-US" sz="2400" b="0" dirty="0">
                <a:solidFill>
                  <a:schemeClr val="tx1"/>
                </a:solidFill>
              </a:rPr>
              <a:t>Structure based on experiences with the Rocky Mountain MIRECC local consultation service and the National Center for PTSD consultation program</a:t>
            </a:r>
          </a:p>
          <a:p>
            <a:pPr marL="457200" indent="-457200">
              <a:lnSpc>
                <a:spcPct val="100000"/>
              </a:lnSpc>
              <a:buFont typeface="Arial" panose="020B0604020202020204" pitchFamily="34" charset="0"/>
              <a:buChar char="•"/>
            </a:pPr>
            <a:r>
              <a:rPr lang="en-US" sz="2400" b="0" dirty="0">
                <a:solidFill>
                  <a:schemeClr val="tx1"/>
                </a:solidFill>
              </a:rPr>
              <a:t>Founded in Therapeutic Risk Management of the Suicidal Patient model </a:t>
            </a:r>
          </a:p>
          <a:p>
            <a:pPr>
              <a:lnSpc>
                <a:spcPct val="100000"/>
              </a:lnSpc>
            </a:pPr>
            <a:r>
              <a:rPr lang="en-US" sz="2400" b="0" dirty="0">
                <a:solidFill>
                  <a:schemeClr val="tx1"/>
                </a:solidFill>
              </a:rPr>
              <a:t>	</a:t>
            </a:r>
            <a:r>
              <a:rPr lang="en-US" sz="2000" b="0" u="sng" dirty="0">
                <a:solidFill>
                  <a:schemeClr val="tx1"/>
                </a:solidFill>
              </a:rPr>
              <a:t>http://www.mirecc.va.gov/visn19/trm</a:t>
            </a:r>
            <a:endParaRPr lang="en-US" sz="2000" b="0" dirty="0">
              <a:solidFill>
                <a:schemeClr val="tx1"/>
              </a:solidFill>
            </a:endParaRPr>
          </a:p>
          <a:p>
            <a:pPr>
              <a:lnSpc>
                <a:spcPct val="100000"/>
              </a:lnSpc>
            </a:pPr>
            <a:endParaRPr lang="en-US" sz="2400" b="0" dirty="0">
              <a:solidFill>
                <a:schemeClr val="tx1"/>
              </a:solidFill>
            </a:endParaRPr>
          </a:p>
        </p:txBody>
      </p:sp>
      <p:sp>
        <p:nvSpPr>
          <p:cNvPr id="3" name="Title 2"/>
          <p:cNvSpPr>
            <a:spLocks noGrp="1"/>
          </p:cNvSpPr>
          <p:nvPr>
            <p:ph type="ctrTitle"/>
          </p:nvPr>
        </p:nvSpPr>
        <p:spPr/>
        <p:txBody>
          <a:bodyPr/>
          <a:lstStyle/>
          <a:p>
            <a:r>
              <a:rPr lang="en-US" dirty="0"/>
              <a:t>History and Guiding Model	</a:t>
            </a:r>
          </a:p>
        </p:txBody>
      </p:sp>
    </p:spTree>
    <p:extLst>
      <p:ext uri="{BB962C8B-B14F-4D97-AF65-F5344CB8AC3E}">
        <p14:creationId xmlns:p14="http://schemas.microsoft.com/office/powerpoint/2010/main" val="2065854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14350" indent="-514350">
              <a:lnSpc>
                <a:spcPct val="100000"/>
              </a:lnSpc>
              <a:buAutoNum type="arabicPeriod"/>
            </a:pPr>
            <a:r>
              <a:rPr lang="en-US" sz="2000" b="0" dirty="0">
                <a:solidFill>
                  <a:schemeClr val="tx1"/>
                </a:solidFill>
              </a:rPr>
              <a:t>Clinician places a consult via email (</a:t>
            </a:r>
            <a:r>
              <a:rPr lang="en-US" sz="2000" b="0" dirty="0">
                <a:solidFill>
                  <a:schemeClr val="tx1"/>
                </a:solidFill>
                <a:hlinkClick r:id="rId3"/>
              </a:rPr>
              <a:t>srmconsult@va.gov</a:t>
            </a:r>
            <a:r>
              <a:rPr lang="en-US" sz="2000" b="0" dirty="0">
                <a:solidFill>
                  <a:schemeClr val="tx1"/>
                </a:solidFill>
              </a:rPr>
              <a:t>) or phone (866-948-7880)</a:t>
            </a:r>
          </a:p>
          <a:p>
            <a:pPr marL="514350" indent="-514350">
              <a:lnSpc>
                <a:spcPct val="100000"/>
              </a:lnSpc>
              <a:buAutoNum type="arabicPeriod"/>
            </a:pPr>
            <a:r>
              <a:rPr lang="en-US" sz="2000" b="0" dirty="0">
                <a:solidFill>
                  <a:schemeClr val="tx1"/>
                </a:solidFill>
              </a:rPr>
              <a:t>Administrative staff schedules a one- hour consultation call and asks the clinician to complete a form prior to the consultation</a:t>
            </a:r>
          </a:p>
          <a:p>
            <a:pPr marL="514350" indent="-514350">
              <a:lnSpc>
                <a:spcPct val="100000"/>
              </a:lnSpc>
              <a:buAutoNum type="arabicPeriod"/>
            </a:pPr>
            <a:r>
              <a:rPr lang="en-US" sz="2000" b="0" dirty="0">
                <a:solidFill>
                  <a:schemeClr val="tx1"/>
                </a:solidFill>
              </a:rPr>
              <a:t>On the call, the clinician presents the case and asks the referral question</a:t>
            </a:r>
          </a:p>
          <a:p>
            <a:pPr marL="514350" indent="-514350">
              <a:lnSpc>
                <a:spcPct val="100000"/>
              </a:lnSpc>
              <a:buAutoNum type="arabicPeriod"/>
            </a:pPr>
            <a:r>
              <a:rPr lang="en-US" sz="2000" b="0" dirty="0">
                <a:solidFill>
                  <a:schemeClr val="tx1"/>
                </a:solidFill>
              </a:rPr>
              <a:t>Consultants ask questions and we collaboratively conceptualize the case</a:t>
            </a:r>
          </a:p>
          <a:p>
            <a:pPr marL="514350" indent="-514350">
              <a:lnSpc>
                <a:spcPct val="100000"/>
              </a:lnSpc>
              <a:buAutoNum type="arabicPeriod"/>
            </a:pPr>
            <a:r>
              <a:rPr lang="en-US" sz="2000" b="0" dirty="0">
                <a:solidFill>
                  <a:schemeClr val="tx1"/>
                </a:solidFill>
              </a:rPr>
              <a:t>Consultants:</a:t>
            </a:r>
          </a:p>
          <a:p>
            <a:pPr marL="971550" lvl="1" indent="-514350">
              <a:buFont typeface="+mj-lt"/>
              <a:buAutoNum type="alphaLcParenR"/>
            </a:pPr>
            <a:r>
              <a:rPr lang="en-US" sz="2000" dirty="0"/>
              <a:t>Answer the referral question</a:t>
            </a:r>
          </a:p>
          <a:p>
            <a:pPr marL="971550" lvl="1" indent="-514350">
              <a:buFont typeface="+mj-lt"/>
              <a:buAutoNum type="alphaLcParenR"/>
            </a:pPr>
            <a:r>
              <a:rPr lang="en-US" sz="2000" b="0" dirty="0">
                <a:solidFill>
                  <a:schemeClr val="tx1"/>
                </a:solidFill>
              </a:rPr>
              <a:t>Discuss risk stratification and documentation</a:t>
            </a:r>
            <a:endParaRPr lang="en-US" sz="2000" dirty="0"/>
          </a:p>
          <a:p>
            <a:pPr marL="971550" lvl="1" indent="-514350">
              <a:buFont typeface="+mj-lt"/>
              <a:buAutoNum type="alphaLcParenR"/>
            </a:pPr>
            <a:r>
              <a:rPr lang="en-US" sz="2000" dirty="0"/>
              <a:t>Offer emotional support when indicated</a:t>
            </a:r>
            <a:endParaRPr lang="en-US" sz="2000" b="0" dirty="0">
              <a:solidFill>
                <a:schemeClr val="tx1"/>
              </a:solidFill>
            </a:endParaRPr>
          </a:p>
        </p:txBody>
      </p:sp>
      <p:sp>
        <p:nvSpPr>
          <p:cNvPr id="3" name="Title 2"/>
          <p:cNvSpPr>
            <a:spLocks noGrp="1"/>
          </p:cNvSpPr>
          <p:nvPr>
            <p:ph type="ctrTitle"/>
          </p:nvPr>
        </p:nvSpPr>
        <p:spPr/>
        <p:txBody>
          <a:bodyPr>
            <a:normAutofit fontScale="90000"/>
          </a:bodyPr>
          <a:lstStyle/>
          <a:p>
            <a:pPr lvl="0">
              <a:lnSpc>
                <a:spcPct val="70000"/>
              </a:lnSpc>
              <a:spcBef>
                <a:spcPct val="20000"/>
              </a:spcBef>
            </a:pPr>
            <a:r>
              <a:rPr lang="en-US" sz="2900" dirty="0"/>
              <a:t>What Clinicians can Expect from the VA National SRM Consult Program</a:t>
            </a:r>
            <a:br>
              <a:rPr lang="en-US" dirty="0"/>
            </a:br>
            <a:r>
              <a:rPr lang="en-US" dirty="0"/>
              <a:t>	</a:t>
            </a:r>
          </a:p>
        </p:txBody>
      </p:sp>
    </p:spTree>
    <p:extLst>
      <p:ext uri="{BB962C8B-B14F-4D97-AF65-F5344CB8AC3E}">
        <p14:creationId xmlns:p14="http://schemas.microsoft.com/office/powerpoint/2010/main" val="1460064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indent="-457200">
              <a:lnSpc>
                <a:spcPct val="100000"/>
              </a:lnSpc>
              <a:buFont typeface="Arial" panose="020B0604020202020204" pitchFamily="34" charset="0"/>
              <a:buChar char="•"/>
            </a:pPr>
            <a:r>
              <a:rPr lang="en-US" sz="2000" b="0" dirty="0">
                <a:solidFill>
                  <a:schemeClr val="tx1"/>
                </a:solidFill>
              </a:rPr>
              <a:t>The service is provider-focused (i.e., we do not follow specific Veterans) and not meant for imminent suicidal crises </a:t>
            </a:r>
          </a:p>
          <a:p>
            <a:pPr>
              <a:lnSpc>
                <a:spcPct val="100000"/>
              </a:lnSpc>
            </a:pPr>
            <a:endParaRPr lang="en-US" sz="2000" b="0" dirty="0">
              <a:solidFill>
                <a:schemeClr val="tx1"/>
              </a:solidFill>
            </a:endParaRPr>
          </a:p>
          <a:p>
            <a:pPr marL="457200" indent="-457200">
              <a:lnSpc>
                <a:spcPct val="100000"/>
              </a:lnSpc>
              <a:buFont typeface="Arial" panose="020B0604020202020204" pitchFamily="34" charset="0"/>
              <a:buChar char="•"/>
            </a:pPr>
            <a:r>
              <a:rPr lang="en-US" sz="2000" b="0" dirty="0">
                <a:solidFill>
                  <a:schemeClr val="tx1"/>
                </a:solidFill>
              </a:rPr>
              <a:t>Specific focus on providing additional input from experts in:</a:t>
            </a:r>
          </a:p>
          <a:p>
            <a:pPr marL="914400" lvl="1" indent="-457200">
              <a:buFont typeface="Arial" panose="020B0604020202020204" pitchFamily="34" charset="0"/>
              <a:buChar char="•"/>
            </a:pPr>
            <a:r>
              <a:rPr lang="en-US" sz="2000" dirty="0"/>
              <a:t>Conceptualization of drivers of self-directed violence</a:t>
            </a:r>
          </a:p>
          <a:p>
            <a:pPr marL="914400" lvl="1" indent="-457200">
              <a:buFont typeface="Arial" panose="020B0604020202020204" pitchFamily="34" charset="0"/>
              <a:buChar char="•"/>
            </a:pPr>
            <a:r>
              <a:rPr lang="en-US" sz="2000" dirty="0"/>
              <a:t>Risk assessment and management</a:t>
            </a:r>
          </a:p>
          <a:p>
            <a:pPr marL="914400" lvl="1" indent="-457200">
              <a:buFont typeface="Arial" panose="020B0604020202020204" pitchFamily="34" charset="0"/>
              <a:buChar char="•"/>
            </a:pPr>
            <a:r>
              <a:rPr lang="en-US" sz="2000" dirty="0"/>
              <a:t>Treatment engagement and planning- Evidence-based psychotherapy, pharmacology</a:t>
            </a:r>
          </a:p>
          <a:p>
            <a:pPr marL="914400" lvl="1" indent="-457200">
              <a:buFont typeface="Arial" panose="020B0604020202020204" pitchFamily="34" charset="0"/>
              <a:buChar char="•"/>
            </a:pPr>
            <a:endParaRPr lang="en-US" sz="2000" dirty="0"/>
          </a:p>
          <a:p>
            <a:pPr marL="457200" indent="-457200">
              <a:buFont typeface="Arial" panose="020B0604020202020204" pitchFamily="34" charset="0"/>
              <a:buChar char="•"/>
            </a:pPr>
            <a:r>
              <a:rPr lang="en-US" sz="2000" b="0" dirty="0">
                <a:solidFill>
                  <a:schemeClr val="tx1"/>
                </a:solidFill>
              </a:rPr>
              <a:t>Not all consultations are about specific cases</a:t>
            </a:r>
          </a:p>
          <a:p>
            <a:pPr marL="457200" indent="-457200">
              <a:buFont typeface="Arial" panose="020B0604020202020204" pitchFamily="34" charset="0"/>
              <a:buChar char="•"/>
            </a:pPr>
            <a:endParaRPr lang="en-US" sz="2000" b="0" dirty="0">
              <a:solidFill>
                <a:schemeClr val="tx1"/>
              </a:solidFill>
            </a:endParaRPr>
          </a:p>
          <a:p>
            <a:pPr marL="457200" indent="-457200">
              <a:lnSpc>
                <a:spcPct val="100000"/>
              </a:lnSpc>
              <a:buFont typeface="Arial" panose="020B0604020202020204" pitchFamily="34" charset="0"/>
              <a:buChar char="•"/>
            </a:pPr>
            <a:r>
              <a:rPr lang="en-US" sz="2000" b="0" dirty="0">
                <a:solidFill>
                  <a:schemeClr val="tx1"/>
                </a:solidFill>
              </a:rPr>
              <a:t>Clinicians are not bound by our recommendations and are encouraged to run suggestions by local chain of command as appropriate</a:t>
            </a:r>
          </a:p>
          <a:p>
            <a:endParaRPr lang="en-US" sz="2000" b="0" dirty="0">
              <a:solidFill>
                <a:schemeClr val="tx1"/>
              </a:solidFill>
            </a:endParaRPr>
          </a:p>
          <a:p>
            <a:pPr marL="914400" lvl="1" indent="-457200">
              <a:buFont typeface="Arial" panose="020B0604020202020204" pitchFamily="34" charset="0"/>
              <a:buChar char="•"/>
            </a:pPr>
            <a:endParaRPr lang="en-US" sz="2000" dirty="0"/>
          </a:p>
        </p:txBody>
      </p:sp>
      <p:sp>
        <p:nvSpPr>
          <p:cNvPr id="3" name="Title 2"/>
          <p:cNvSpPr>
            <a:spLocks noGrp="1"/>
          </p:cNvSpPr>
          <p:nvPr>
            <p:ph type="ctrTitle"/>
          </p:nvPr>
        </p:nvSpPr>
        <p:spPr/>
        <p:txBody>
          <a:bodyPr/>
          <a:lstStyle/>
          <a:p>
            <a:r>
              <a:rPr lang="en-US" dirty="0"/>
              <a:t>What else is important to know?</a:t>
            </a:r>
          </a:p>
        </p:txBody>
      </p:sp>
    </p:spTree>
    <p:extLst>
      <p:ext uri="{BB962C8B-B14F-4D97-AF65-F5344CB8AC3E}">
        <p14:creationId xmlns:p14="http://schemas.microsoft.com/office/powerpoint/2010/main" val="144154511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1104</TotalTime>
  <Words>2959</Words>
  <Application>Microsoft Office PowerPoint</Application>
  <PresentationFormat>On-screen Show (4:3)</PresentationFormat>
  <Paragraphs>333</Paragraphs>
  <Slides>38</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38</vt:i4>
      </vt:variant>
    </vt:vector>
  </HeadingPairs>
  <TitlesOfParts>
    <vt:vector size="45" baseType="lpstr">
      <vt:lpstr>ＭＳ Ｐゴシック</vt:lpstr>
      <vt:lpstr>ＭＳ Ｐゴシック</vt:lpstr>
      <vt:lpstr>Arial</vt:lpstr>
      <vt:lpstr>Arial Narrow</vt:lpstr>
      <vt:lpstr>Calibri</vt:lpstr>
      <vt:lpstr>Times New Roman</vt:lpstr>
      <vt:lpstr>1_Office Theme</vt:lpstr>
      <vt:lpstr>Supporting our Community of Providers through the VA National Suicide Risk Management Consultation Program </vt:lpstr>
      <vt:lpstr>Disclosure</vt:lpstr>
      <vt:lpstr>Outline</vt:lpstr>
      <vt:lpstr>VA National Suicide Risk Management Consultation Program</vt:lpstr>
      <vt:lpstr>Mission and Philosophy of the Program</vt:lpstr>
      <vt:lpstr>Rationale for the VA National SRM Program  </vt:lpstr>
      <vt:lpstr>History and Guiding Model </vt:lpstr>
      <vt:lpstr>What Clinicians can Expect from the VA National SRM Consult Program  </vt:lpstr>
      <vt:lpstr>What else is important to know?</vt:lpstr>
      <vt:lpstr>Therapeutic Risk Management (TRM) of the Suicidal Patient </vt:lpstr>
      <vt:lpstr>Therapeutic Risk Management (TRM)</vt:lpstr>
      <vt:lpstr>Fear/Stress and Clinical Decision Making</vt:lpstr>
      <vt:lpstr>Fear/Stress and Clinical Decision Making</vt:lpstr>
      <vt:lpstr>Mitigating Fear...</vt:lpstr>
      <vt:lpstr>Program Evaluation </vt:lpstr>
      <vt:lpstr>Program Evaluation Procedures</vt:lpstr>
      <vt:lpstr>Volume of the Service</vt:lpstr>
      <vt:lpstr>Provider Discipline (n=266)</vt:lpstr>
      <vt:lpstr>Referral Questions </vt:lpstr>
      <vt:lpstr>Characteristics of Veterans Discussed</vt:lpstr>
      <vt:lpstr>Common Recommendations</vt:lpstr>
      <vt:lpstr>Satisfaction Survey Results </vt:lpstr>
      <vt:lpstr>Satisfaction Survey Results (n=192)</vt:lpstr>
      <vt:lpstr>Satisfaction Survey Results (n=192)</vt:lpstr>
      <vt:lpstr>Satisfaction Survey Results (n=192)</vt:lpstr>
      <vt:lpstr>PowerPoint Presentation</vt:lpstr>
      <vt:lpstr>VA Suicide Prevention Coordinator (SPC) Experience</vt:lpstr>
      <vt:lpstr>Case Presentations</vt:lpstr>
      <vt:lpstr>Case #1: Reason for Consult</vt:lpstr>
      <vt:lpstr>Consult Recommendations</vt:lpstr>
      <vt:lpstr>Case #2: Reason for Consult</vt:lpstr>
      <vt:lpstr>Consult Recommendations</vt:lpstr>
      <vt:lpstr>Case #3: Reason for Consult</vt:lpstr>
      <vt:lpstr>Consult Recommendations</vt:lpstr>
      <vt:lpstr>VA Suicide Prevention Coordinator Experience</vt:lpstr>
      <vt:lpstr>Next Steps</vt:lpstr>
      <vt:lpstr>Questions/Comments </vt:lpstr>
      <vt:lpstr>PowerPoint Presentation</vt:lpstr>
    </vt:vector>
  </TitlesOfParts>
  <Company>Veteran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 a Hero/Family of Heroes</dc:title>
  <dc:creator>Department of Veterans Affairs</dc:creator>
  <cp:lastModifiedBy>Marina Spenner</cp:lastModifiedBy>
  <cp:revision>79</cp:revision>
  <dcterms:created xsi:type="dcterms:W3CDTF">2015-09-23T17:11:44Z</dcterms:created>
  <dcterms:modified xsi:type="dcterms:W3CDTF">2017-08-09T19:22:50Z</dcterms:modified>
</cp:coreProperties>
</file>