
<file path=[Content_Types].xml><?xml version="1.0" encoding="utf-8"?>
<Types xmlns="http://schemas.openxmlformats.org/package/2006/content-types">
  <Default Extension="png" ContentType="image/png"/>
  <Default Extension="jpg&amp;ehk=2O50h3sefMxC5Ka0" ContentType="image/jpeg"/>
  <Default Extension="jpg&amp;ehk=g" ContentType="image/jpeg"/>
  <Default Extension="jpeg" ContentType="image/jpeg"/>
  <Default Extension="rels" ContentType="application/vnd.openxmlformats-package.relationships+xml"/>
  <Default Extension="xml" ContentType="application/xml"/>
  <Default Extension="jpg&amp;ehk=27pp" ContentType="image/jpeg"/>
  <Default Extension="wdp" ContentType="image/vnd.ms-photo"/>
  <Default Extension="tiff" ContentType="image/tiff"/>
  <Default Extension="jpg" ContentType="image/jpeg"/>
  <Default Extension="jpg&amp;ehk=oRsW7Tuc5ovjeYs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9"/>
  </p:notesMasterIdLst>
  <p:sldIdLst>
    <p:sldId id="258" r:id="rId3"/>
    <p:sldId id="346" r:id="rId4"/>
    <p:sldId id="317" r:id="rId5"/>
    <p:sldId id="319" r:id="rId6"/>
    <p:sldId id="343" r:id="rId7"/>
    <p:sldId id="269" r:id="rId8"/>
    <p:sldId id="296" r:id="rId9"/>
    <p:sldId id="331" r:id="rId10"/>
    <p:sldId id="322" r:id="rId11"/>
    <p:sldId id="345" r:id="rId12"/>
    <p:sldId id="323" r:id="rId13"/>
    <p:sldId id="274" r:id="rId14"/>
    <p:sldId id="299" r:id="rId15"/>
    <p:sldId id="306" r:id="rId16"/>
    <p:sldId id="262" r:id="rId17"/>
    <p:sldId id="330" r:id="rId18"/>
    <p:sldId id="308" r:id="rId19"/>
    <p:sldId id="309" r:id="rId20"/>
    <p:sldId id="310" r:id="rId21"/>
    <p:sldId id="344" r:id="rId22"/>
    <p:sldId id="285" r:id="rId23"/>
    <p:sldId id="311" r:id="rId24"/>
    <p:sldId id="312" r:id="rId25"/>
    <p:sldId id="313" r:id="rId26"/>
    <p:sldId id="302" r:id="rId27"/>
    <p:sldId id="303" r:id="rId28"/>
    <p:sldId id="304" r:id="rId29"/>
    <p:sldId id="332" r:id="rId30"/>
    <p:sldId id="333" r:id="rId31"/>
    <p:sldId id="334" r:id="rId32"/>
    <p:sldId id="335" r:id="rId33"/>
    <p:sldId id="336" r:id="rId34"/>
    <p:sldId id="337" r:id="rId35"/>
    <p:sldId id="339" r:id="rId36"/>
    <p:sldId id="341" r:id="rId37"/>
    <p:sldId id="34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una Springer" initials="SS" lastIdx="1" clrIdx="0">
    <p:extLst>
      <p:ext uri="{19B8F6BF-5375-455C-9EA6-DF929625EA0E}">
        <p15:presenceInfo xmlns:p15="http://schemas.microsoft.com/office/powerpoint/2012/main" userId="cf80ec51432b55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0ABB-FBB9-41E2-8B9B-8D8BE718CAF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F5A4E-3F69-4FCD-BBA5-53357F858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227874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50" y="891962"/>
            <a:ext cx="9153892" cy="51498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78743" y="891962"/>
            <a:ext cx="6875148" cy="514980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22000">
                <a:schemeClr val="accent1">
                  <a:alpha val="25000"/>
                </a:schemeClr>
              </a:gs>
              <a:gs pos="82000">
                <a:schemeClr val="accent1">
                  <a:alpha val="99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52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665047" y="2607129"/>
            <a:ext cx="610253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b="1" kern="900" spc="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TRAGEDY ASSISTANCE PROGRAM FOR SURVIVORS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b="20066"/>
          <a:stretch/>
        </p:blipFill>
        <p:spPr>
          <a:xfrm>
            <a:off x="4592329" y="1748073"/>
            <a:ext cx="2247976" cy="54706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047" y="2871165"/>
            <a:ext cx="6102539" cy="1599082"/>
          </a:xfr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>
            <a:lvl1pPr algn="ctr">
              <a:defRPr lang="en-US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ctr" defTabSz="45720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665046" y="4503451"/>
            <a:ext cx="6102539" cy="10200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73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-1"/>
            <a:ext cx="9144005" cy="622503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0"/>
            <a:ext cx="9143999" cy="6225029"/>
          </a:xfrm>
          <a:prstGeom prst="rect">
            <a:avLst/>
          </a:prstGeom>
          <a:gradFill flip="none" rotWithShape="1">
            <a:gsLst>
              <a:gs pos="81000">
                <a:srgbClr val="002D62">
                  <a:alpha val="80000"/>
                </a:srgbClr>
              </a:gs>
              <a:gs pos="0">
                <a:srgbClr val="B31117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5277802"/>
            <a:ext cx="9144000" cy="72294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endParaRPr lang="en-US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9576" y="1003253"/>
            <a:ext cx="2664828" cy="640489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 userDrawn="1"/>
        </p:nvGrpSpPr>
        <p:grpSpPr>
          <a:xfrm>
            <a:off x="-5" y="6225033"/>
            <a:ext cx="9144000" cy="642939"/>
            <a:chOff x="0" y="5357812"/>
            <a:chExt cx="9144000" cy="642939"/>
          </a:xfrm>
          <a:solidFill>
            <a:schemeClr val="accent1"/>
          </a:solidFill>
        </p:grpSpPr>
        <p:sp>
          <p:nvSpPr>
            <p:cNvPr id="20" name="Rounded Rectangle 21"/>
            <p:cNvSpPr/>
            <p:nvPr userDrawn="1"/>
          </p:nvSpPr>
          <p:spPr>
            <a:xfrm>
              <a:off x="0" y="5357812"/>
              <a:ext cx="9144000" cy="642937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05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285996" y="5357812"/>
              <a:ext cx="4572000" cy="642939"/>
            </a:xfrm>
            <a:prstGeom prst="rect">
              <a:avLst/>
            </a:prstGeom>
            <a:grpFill/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fld id="{E86F2DA1-11DA-43B9-BA71-1B37C6CEC397}" type="datetime4">
                <a:rPr lang="en-US" sz="1200" b="1" smtClea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August 9, 2017</a:t>
              </a:fld>
              <a:endParaRPr lang="en-US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825" spc="225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WWW.TAPS.ORG | 800-959-TAPS (8277)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796" y="2677884"/>
            <a:ext cx="7870390" cy="1356118"/>
          </a:xfr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>
            <a:lvl1pPr algn="ctr">
              <a:defRPr lang="en-US" sz="4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ctr" defTabSz="45720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0721" y="4034005"/>
            <a:ext cx="6102539" cy="6740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636796" y="2362199"/>
            <a:ext cx="7870390" cy="31568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45720" rIns="18288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100" b="1" spc="300" dirty="0"/>
              <a:t>THE TRAGEDY ASSISTANCE PROGRAM FOR SURVIVORS</a:t>
            </a:r>
          </a:p>
        </p:txBody>
      </p:sp>
    </p:spTree>
    <p:extLst>
      <p:ext uri="{BB962C8B-B14F-4D97-AF65-F5344CB8AC3E}">
        <p14:creationId xmlns:p14="http://schemas.microsoft.com/office/powerpoint/2010/main" val="23060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225" y="2816134"/>
            <a:ext cx="610253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b="1" kern="900" spc="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TRAGEDY ASSISTANCE PROGRAM FOR SURVIVORS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225" y="3080170"/>
            <a:ext cx="6102539" cy="1599082"/>
          </a:xfr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>
            <a:lvl1pPr algn="ctr">
              <a:defRPr lang="en-US" sz="4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ctr" defTabSz="457200"/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224" y="4712456"/>
            <a:ext cx="6102539" cy="10200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26" name="Picture 2" descr="Image result for taps logo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4023" y="1720348"/>
            <a:ext cx="3310984" cy="7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0" y="642235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solidFill>
                  <a:schemeClr val="bg1">
                    <a:lumMod val="75000"/>
                  </a:schemeClr>
                </a:solidFill>
              </a:rPr>
              <a:t>FOR PRINT ONLY</a:t>
            </a:r>
          </a:p>
        </p:txBody>
      </p:sp>
    </p:spTree>
    <p:extLst>
      <p:ext uri="{BB962C8B-B14F-4D97-AF65-F5344CB8AC3E}">
        <p14:creationId xmlns:p14="http://schemas.microsoft.com/office/powerpoint/2010/main" val="54957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46" y="1397285"/>
            <a:ext cx="4011004" cy="47796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97285"/>
            <a:ext cx="3886200" cy="47796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46" y="452063"/>
            <a:ext cx="4011004" cy="9452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46" y="1397285"/>
            <a:ext cx="4011004" cy="47796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343400" cy="6356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0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Bottom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46" y="1397285"/>
            <a:ext cx="8011504" cy="1403065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795588"/>
            <a:ext cx="9144000" cy="3560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63563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1"/>
            <a:ext cx="9144000" cy="516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spc="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46" y="452063"/>
            <a:ext cx="8011504" cy="9452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46" y="1397285"/>
            <a:ext cx="8011504" cy="477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9144000" cy="51663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 spc="600">
                <a:ln>
                  <a:solidFill>
                    <a:schemeClr val="accent1">
                      <a:lumMod val="25000"/>
                      <a:lumOff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686" y="6356351"/>
            <a:ext cx="827314" cy="5166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ln>
                  <a:noFill/>
                </a:ln>
                <a:solidFill>
                  <a:schemeClr val="accent1">
                    <a:lumMod val="25000"/>
                    <a:lumOff val="75000"/>
                  </a:schemeClr>
                </a:solidFill>
              </a:defRPr>
            </a:lvl1pPr>
          </a:lstStyle>
          <a:p>
            <a:fld id="{DBD01A83-5B13-4A8A-943B-49968B4D54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503846" y="408062"/>
            <a:ext cx="2113624" cy="0"/>
          </a:xfrm>
          <a:prstGeom prst="line">
            <a:avLst/>
          </a:prstGeom>
          <a:ln w="76200" cap="rnd">
            <a:solidFill>
              <a:schemeClr val="accent1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367" y="6491530"/>
            <a:ext cx="869119" cy="2646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93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1"/>
            <a:ext cx="9144000" cy="516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spc="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46" y="452063"/>
            <a:ext cx="8011504" cy="9452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46" y="1397285"/>
            <a:ext cx="8011504" cy="477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9144000" cy="51663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 spc="600">
                <a:ln>
                  <a:solidFill>
                    <a:schemeClr val="accent1">
                      <a:lumMod val="25000"/>
                      <a:lumOff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686" y="6356351"/>
            <a:ext cx="827314" cy="5166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ln>
                  <a:noFill/>
                </a:ln>
                <a:solidFill>
                  <a:schemeClr val="accent1">
                    <a:lumMod val="25000"/>
                    <a:lumOff val="75000"/>
                  </a:schemeClr>
                </a:solidFill>
              </a:defRPr>
            </a:lvl1pPr>
          </a:lstStyle>
          <a:p>
            <a:fld id="{DBD01A83-5B13-4A8A-943B-49968B4D54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503846" y="408062"/>
            <a:ext cx="2113624" cy="0"/>
          </a:xfrm>
          <a:prstGeom prst="line">
            <a:avLst/>
          </a:prstGeom>
          <a:ln w="76200" cap="rnd">
            <a:solidFill>
              <a:schemeClr val="accent1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7" y="6491530"/>
            <a:ext cx="869119" cy="2646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52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&amp;ehk=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&amp;ehk=27p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lickr.com/photos/surfingsanders/150257081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justageek/3352134828" TargetMode="External"/><Relationship Id="rId2" Type="http://schemas.openxmlformats.org/officeDocument/2006/relationships/image" Target="../media/image27.jpg&amp;ehk=oRsW7Tuc5ovjeYs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2O50h3sefMxC5Ka0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91530" y="2871165"/>
            <a:ext cx="6501467" cy="1599082"/>
          </a:xfrm>
        </p:spPr>
        <p:txBody>
          <a:bodyPr>
            <a:normAutofit/>
          </a:bodyPr>
          <a:lstStyle/>
          <a:p>
            <a:r>
              <a:rPr lang="en-US" sz="3200" dirty="0"/>
              <a:t>“Boot Camp Stories” </a:t>
            </a:r>
            <a:br>
              <a:rPr lang="en-US" dirty="0"/>
            </a:br>
            <a:r>
              <a:rPr lang="en-US" sz="2600" dirty="0"/>
              <a:t>A Novel Peer-to-Peer Intervention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6323" y="4864178"/>
            <a:ext cx="6102539" cy="1020066"/>
          </a:xfrm>
        </p:spPr>
        <p:txBody>
          <a:bodyPr>
            <a:normAutofit/>
          </a:bodyPr>
          <a:lstStyle/>
          <a:p>
            <a:r>
              <a:rPr lang="en-US" sz="1400" dirty="0"/>
              <a:t>Shauna Springer,</a:t>
            </a:r>
            <a:r>
              <a:rPr lang="en-US" dirty="0"/>
              <a:t> Ph.D.</a:t>
            </a:r>
          </a:p>
          <a:p>
            <a:r>
              <a:rPr lang="en-US" sz="1400" dirty="0"/>
              <a:t>Suicide Prevention Senior Advisor</a:t>
            </a:r>
          </a:p>
          <a:p>
            <a:r>
              <a:rPr lang="en-US" dirty="0"/>
              <a:t>Co-Executive Director, TAPS Red Team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317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1A50-E6FA-4006-B381-A03C6CAB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“Access to care” Scandal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C2CE9-2952-469E-94FC-E819DBD5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1BA5E-C417-4243-BC4F-7A90616F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va is lying vets are dying">
            <a:extLst>
              <a:ext uri="{FF2B5EF4-FFF2-40B4-BE49-F238E27FC236}">
                <a16:creationId xmlns:a16="http://schemas.microsoft.com/office/drawing/2014/main" id="{4F4AEBCE-A63D-441C-8762-2410CD84E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2" y="1397000"/>
            <a:ext cx="6471903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2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A80D74-3E8B-4E38-9366-588AB033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46" y="452063"/>
            <a:ext cx="8128425" cy="945222"/>
          </a:xfrm>
        </p:spPr>
        <p:txBody>
          <a:bodyPr>
            <a:normAutofit/>
          </a:bodyPr>
          <a:lstStyle/>
          <a:p>
            <a:r>
              <a:rPr lang="en-US" sz="3200" dirty="0"/>
              <a:t>Is VA really an impenetrable fortress?</a:t>
            </a:r>
          </a:p>
        </p:txBody>
      </p:sp>
      <p:pic>
        <p:nvPicPr>
          <p:cNvPr id="9" name="Content Placeholder 4" descr="A picture containing old, steam&#10;&#10;Description generated with high confidence">
            <a:extLst>
              <a:ext uri="{FF2B5EF4-FFF2-40B4-BE49-F238E27FC236}">
                <a16:creationId xmlns:a16="http://schemas.microsoft.com/office/drawing/2014/main" id="{26EB6EA2-8990-4E01-8E0B-8669D7678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38" y="1397285"/>
            <a:ext cx="3380762" cy="495906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48AE8-4D13-4EA1-87D1-8F13DC985D70}"/>
              </a:ext>
            </a:extLst>
          </p:cNvPr>
          <p:cNvSpPr txBox="1"/>
          <p:nvPr/>
        </p:nvSpPr>
        <p:spPr>
          <a:xfrm>
            <a:off x="503846" y="2076324"/>
            <a:ext cx="48823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(Not where I worked)</a:t>
            </a:r>
          </a:p>
          <a:p>
            <a:endParaRPr lang="en-US" sz="3200" dirty="0"/>
          </a:p>
          <a:p>
            <a:r>
              <a:rPr lang="en-US" sz="3200" i="1" u="sng" dirty="0"/>
              <a:t>But what if that is still the perception regardless of the reality?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845" y="452063"/>
            <a:ext cx="4643543" cy="945222"/>
          </a:xfrm>
        </p:spPr>
        <p:txBody>
          <a:bodyPr>
            <a:normAutofit/>
          </a:bodyPr>
          <a:lstStyle/>
          <a:p>
            <a:r>
              <a:rPr lang="en-US" dirty="0"/>
              <a:t>Perception Matters!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459B8-F256-4E64-8734-846D317A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89" y="268045"/>
            <a:ext cx="3582954" cy="59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6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o Airshow, Airplanes, Air Show, Military Jets">
            <a:extLst>
              <a:ext uri="{FF2B5EF4-FFF2-40B4-BE49-F238E27FC236}">
                <a16:creationId xmlns:a16="http://schemas.microsoft.com/office/drawing/2014/main" id="{CEF7B16A-D510-4589-AB82-63B451E57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2" r="10676" b="-1"/>
          <a:stretch/>
        </p:blipFill>
        <p:spPr bwMode="auto">
          <a:xfrm>
            <a:off x="1904816" y="1574127"/>
            <a:ext cx="4924338" cy="33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“The best defense is a good offense”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5A9DE7-996A-41A8-B135-BF884C906D55}"/>
              </a:ext>
            </a:extLst>
          </p:cNvPr>
          <p:cNvSpPr txBox="1">
            <a:spLocks/>
          </p:cNvSpPr>
          <p:nvPr/>
        </p:nvSpPr>
        <p:spPr>
          <a:xfrm>
            <a:off x="838549" y="5315260"/>
            <a:ext cx="7601300" cy="53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True in war, in football, and in healthcare.</a:t>
            </a:r>
          </a:p>
        </p:txBody>
      </p:sp>
    </p:spTree>
    <p:extLst>
      <p:ext uri="{BB962C8B-B14F-4D97-AF65-F5344CB8AC3E}">
        <p14:creationId xmlns:p14="http://schemas.microsoft.com/office/powerpoint/2010/main" val="328709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icture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30"/>
          <a:stretch/>
        </p:blipFill>
        <p:spPr>
          <a:xfrm>
            <a:off x="5370585" y="543864"/>
            <a:ext cx="3479800" cy="5143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71" y="479856"/>
            <a:ext cx="4690872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Best time to combat negative perceptions?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06" y="3195625"/>
            <a:ext cx="4917202" cy="1604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AS SOON AS POSSIBLE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269" y="6345892"/>
            <a:ext cx="914479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4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846" y="452063"/>
            <a:ext cx="8505930" cy="945222"/>
          </a:xfrm>
        </p:spPr>
        <p:txBody>
          <a:bodyPr>
            <a:normAutofit/>
          </a:bodyPr>
          <a:lstStyle/>
          <a:p>
            <a:r>
              <a:rPr lang="en-US" dirty="0"/>
              <a:t>Primary Care Presence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08" y="1267029"/>
            <a:ext cx="3816991" cy="5089322"/>
          </a:xfrm>
        </p:spPr>
      </p:pic>
      <p:sp>
        <p:nvSpPr>
          <p:cNvPr id="9" name="Title 6"/>
          <p:cNvSpPr>
            <a:spLocks noGrp="1"/>
          </p:cNvSpPr>
          <p:nvPr>
            <p:ph sz="half" idx="1"/>
          </p:nvPr>
        </p:nvSpPr>
        <p:spPr>
          <a:xfrm>
            <a:off x="659293" y="2550506"/>
            <a:ext cx="4278467" cy="1728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Opportunity to innovate…</a:t>
            </a:r>
          </a:p>
        </p:txBody>
      </p:sp>
    </p:spTree>
    <p:extLst>
      <p:ext uri="{BB962C8B-B14F-4D97-AF65-F5344CB8AC3E}">
        <p14:creationId xmlns:p14="http://schemas.microsoft.com/office/powerpoint/2010/main" val="49243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ilitary, Drill Instructor, Boot Camp, Instructional">
            <a:extLst>
              <a:ext uri="{FF2B5EF4-FFF2-40B4-BE49-F238E27FC236}">
                <a16:creationId xmlns:a16="http://schemas.microsoft.com/office/drawing/2014/main" id="{6B221CD4-8EBB-4344-B511-9762ACB00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1229" r="40670" b="1"/>
          <a:stretch/>
        </p:blipFill>
        <p:spPr bwMode="auto">
          <a:xfrm>
            <a:off x="872455" y="1562987"/>
            <a:ext cx="2283177" cy="43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FE294-88DE-4580-9907-2C1E3980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Facilitating MCT at the Gates of 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E4355-0668-40FC-96C3-EF150E7D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6F4E4-578F-4BA8-9860-BB1790E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person standing next to a tree&#10;&#10;Description generated with very high confidence">
            <a:extLst>
              <a:ext uri="{FF2B5EF4-FFF2-40B4-BE49-F238E27FC236}">
                <a16:creationId xmlns:a16="http://schemas.microsoft.com/office/drawing/2014/main" id="{410C86CA-F287-4E99-80F5-BD5F5800D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1" r="29311" b="-1"/>
          <a:stretch/>
        </p:blipFill>
        <p:spPr>
          <a:xfrm>
            <a:off x="5872797" y="1536330"/>
            <a:ext cx="2642553" cy="4341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525D21-FF02-4E2B-86B3-8F63D7471530}"/>
              </a:ext>
            </a:extLst>
          </p:cNvPr>
          <p:cNvPicPr/>
          <p:nvPr/>
        </p:nvPicPr>
        <p:blipFill rotWithShape="1">
          <a:blip r:embed="rId4"/>
          <a:srcRect l="31891" t="15385" r="32692" b="6837"/>
          <a:stretch/>
        </p:blipFill>
        <p:spPr bwMode="auto">
          <a:xfrm>
            <a:off x="3155632" y="1562987"/>
            <a:ext cx="2687814" cy="431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053F3F8-A350-45AC-95EF-8323BA24AB2A}"/>
              </a:ext>
            </a:extLst>
          </p:cNvPr>
          <p:cNvSpPr/>
          <p:nvPr/>
        </p:nvSpPr>
        <p:spPr>
          <a:xfrm>
            <a:off x="1048624" y="1627464"/>
            <a:ext cx="1090569" cy="10737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Focus for today</a:t>
            </a:r>
          </a:p>
        </p:txBody>
      </p:sp>
    </p:spTree>
    <p:extLst>
      <p:ext uri="{BB962C8B-B14F-4D97-AF65-F5344CB8AC3E}">
        <p14:creationId xmlns:p14="http://schemas.microsoft.com/office/powerpoint/2010/main" val="248754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collaboration necessary?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CF0B6-AA32-4F19-B2D2-3994D911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6" y="1269735"/>
            <a:ext cx="8322812" cy="46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C84CA-3B95-4D56-94B6-CA73D3F22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" t="14101" r="1"/>
          <a:stretch/>
        </p:blipFill>
        <p:spPr>
          <a:xfrm>
            <a:off x="914536" y="1942781"/>
            <a:ext cx="7402150" cy="363340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4BA4CFF-40BB-4646-AC42-415311F8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Transfer of Trust</a:t>
            </a:r>
          </a:p>
        </p:txBody>
      </p:sp>
    </p:spTree>
    <p:extLst>
      <p:ext uri="{BB962C8B-B14F-4D97-AF65-F5344CB8AC3E}">
        <p14:creationId xmlns:p14="http://schemas.microsoft.com/office/powerpoint/2010/main" val="391257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kind of relationship?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5217434"/>
            <a:ext cx="8440962" cy="128942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What if VA and DoD clinicians could become like </a:t>
            </a:r>
            <a:r>
              <a:rPr lang="en-US" b="1" i="1" u="sng" dirty="0"/>
              <a:t>trusted medics</a:t>
            </a:r>
            <a:r>
              <a:rPr lang="en-US" i="1" dirty="0"/>
              <a:t>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4" descr="A picture containing person, wall, indoor, man&#10;&#10;Description generated with very high confidence">
            <a:extLst>
              <a:ext uri="{FF2B5EF4-FFF2-40B4-BE49-F238E27FC236}">
                <a16:creationId xmlns:a16="http://schemas.microsoft.com/office/drawing/2014/main" id="{4ACE322F-762A-411D-94C7-F3868E931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28338"/>
          <a:stretch/>
        </p:blipFill>
        <p:spPr>
          <a:xfrm>
            <a:off x="1921166" y="1363112"/>
            <a:ext cx="3995863" cy="3551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852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A80D74-3E8B-4E38-9366-588AB03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“boot camp stories”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C4797-9DBC-4405-93F7-F264BC6192D3}"/>
              </a:ext>
            </a:extLst>
          </p:cNvPr>
          <p:cNvSpPr txBox="1"/>
          <p:nvPr/>
        </p:nvSpPr>
        <p:spPr>
          <a:xfrm>
            <a:off x="503846" y="2922710"/>
            <a:ext cx="5016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group I developed with a Veteran peer with two goals in mind </a:t>
            </a:r>
          </a:p>
        </p:txBody>
      </p:sp>
      <p:pic>
        <p:nvPicPr>
          <p:cNvPr id="3078" name="Picture 6" descr="Parachutist, Parachute, Skydiving, Fly, Float, Sky">
            <a:extLst>
              <a:ext uri="{FF2B5EF4-FFF2-40B4-BE49-F238E27FC236}">
                <a16:creationId xmlns:a16="http://schemas.microsoft.com/office/drawing/2014/main" id="{30C62A6F-7C8C-4030-A3D7-9B3078F0C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4" t="290" r="38643" b="-1"/>
          <a:stretch/>
        </p:blipFill>
        <p:spPr bwMode="auto">
          <a:xfrm>
            <a:off x="5780538" y="1313007"/>
            <a:ext cx="2843869" cy="50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62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46ED-84A9-4AAD-96D0-36006ADF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Boot Camp Stories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0F234-BDD1-45EB-B46A-FFBB7151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5113-063F-4B5D-93A3-49A6B26A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1000"/>
                    </a14:imgEffect>
                    <a14:imgEffect>
                      <a14:brightnessContrast bright="-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03023"/>
            <a:ext cx="9144000" cy="60533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B7EC88-9994-477D-9421-F8027E8FF5B3}"/>
              </a:ext>
            </a:extLst>
          </p:cNvPr>
          <p:cNvSpPr txBox="1">
            <a:spLocks/>
          </p:cNvSpPr>
          <p:nvPr/>
        </p:nvSpPr>
        <p:spPr>
          <a:xfrm>
            <a:off x="182534" y="432337"/>
            <a:ext cx="7468225" cy="6586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Strategic flow of “Boot Camp Stories” group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8BC94A-DDE9-4F77-8F46-298F98FCC75D}"/>
              </a:ext>
            </a:extLst>
          </p:cNvPr>
          <p:cNvSpPr/>
          <p:nvPr/>
        </p:nvSpPr>
        <p:spPr>
          <a:xfrm>
            <a:off x="-1" y="932294"/>
            <a:ext cx="4284751" cy="542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63F15A-CDF1-4470-A195-6C2860AC3119}"/>
              </a:ext>
            </a:extLst>
          </p:cNvPr>
          <p:cNvSpPr txBox="1">
            <a:spLocks/>
          </p:cNvSpPr>
          <p:nvPr/>
        </p:nvSpPr>
        <p:spPr>
          <a:xfrm>
            <a:off x="0" y="1500539"/>
            <a:ext cx="4102216" cy="39019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70000"/>
              </a:lnSpc>
              <a:buFont typeface="Arial" panose="020B0604020202020204" pitchFamily="34" charset="0"/>
              <a:buAutoNum type="arabicParenR"/>
            </a:pPr>
            <a:r>
              <a:rPr lang="en-US" dirty="0"/>
              <a:t>Story-telling 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 marL="457200" indent="-457200">
              <a:lnSpc>
                <a:spcPct val="70000"/>
              </a:lnSpc>
              <a:buFont typeface="Arial" panose="020B0604020202020204" pitchFamily="34" charset="0"/>
              <a:buAutoNum type="arabicParenR" startAt="2"/>
            </a:pPr>
            <a:r>
              <a:rPr lang="en-US" dirty="0"/>
              <a:t>Access memory of “CMT”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 marL="457200" indent="-457200">
              <a:lnSpc>
                <a:spcPct val="70000"/>
              </a:lnSpc>
              <a:buFont typeface="Arial" panose="020B0604020202020204" pitchFamily="34" charset="0"/>
              <a:buAutoNum type="arabicParenR" startAt="3"/>
            </a:pPr>
            <a:r>
              <a:rPr lang="en-US" dirty="0"/>
              <a:t>Values analysis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 marL="514350" indent="-514350">
              <a:lnSpc>
                <a:spcPct val="70000"/>
              </a:lnSpc>
              <a:buFont typeface="Arial" panose="020B0604020202020204" pitchFamily="34" charset="0"/>
              <a:buAutoNum type="arabicParenR" startAt="4"/>
            </a:pPr>
            <a:r>
              <a:rPr lang="en-US" dirty="0"/>
              <a:t>Military values as asset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 marL="514350" indent="-514350">
              <a:lnSpc>
                <a:spcPct val="70000"/>
              </a:lnSpc>
              <a:buFont typeface="Arial" panose="020B0604020202020204" pitchFamily="34" charset="0"/>
              <a:buAutoNum type="arabicParenR" startAt="4"/>
            </a:pPr>
            <a:r>
              <a:rPr lang="en-US" dirty="0"/>
              <a:t>Identity integration</a:t>
            </a:r>
          </a:p>
        </p:txBody>
      </p:sp>
    </p:spTree>
    <p:extLst>
      <p:ext uri="{BB962C8B-B14F-4D97-AF65-F5344CB8AC3E}">
        <p14:creationId xmlns:p14="http://schemas.microsoft.com/office/powerpoint/2010/main" val="3755496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D994B6-B1F4-4E49-AA86-F24FC95B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93" y="2308216"/>
            <a:ext cx="8177613" cy="1895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1. Finding “Tribe” through storytelling </a:t>
            </a:r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9398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start with boot camp stories?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79CEBCE-6C90-4B99-BBF6-E889F7ED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5453" y="1715743"/>
            <a:ext cx="3184890" cy="38188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BC64A5-488E-4CE1-BA9F-8F0BBCF7566D}"/>
              </a:ext>
            </a:extLst>
          </p:cNvPr>
          <p:cNvSpPr txBox="1">
            <a:spLocks/>
          </p:cNvSpPr>
          <p:nvPr/>
        </p:nvSpPr>
        <p:spPr>
          <a:xfrm>
            <a:off x="193453" y="1203176"/>
            <a:ext cx="5235490" cy="484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Identity-defining (Google it)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Every Vet has a war story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Bonding happens in 2 ways 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Give Veterans a positive initial experience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391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46" y="2088859"/>
            <a:ext cx="8011504" cy="24495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65F078-CA34-41F0-A7DF-312A3B58CDEE}"/>
              </a:ext>
            </a:extLst>
          </p:cNvPr>
          <p:cNvSpPr txBox="1">
            <a:spLocks/>
          </p:cNvSpPr>
          <p:nvPr/>
        </p:nvSpPr>
        <p:spPr>
          <a:xfrm>
            <a:off x="671119" y="2353287"/>
            <a:ext cx="7928121" cy="2867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Engaging Veterans in creative, respectful ways doesn’t mean treating them delicately or without using a sense of humor.</a:t>
            </a:r>
          </a:p>
        </p:txBody>
      </p:sp>
    </p:spTree>
    <p:extLst>
      <p:ext uri="{BB962C8B-B14F-4D97-AF65-F5344CB8AC3E}">
        <p14:creationId xmlns:p14="http://schemas.microsoft.com/office/powerpoint/2010/main" val="208559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46" y="452063"/>
            <a:ext cx="3531259" cy="945222"/>
          </a:xfrm>
        </p:spPr>
        <p:txBody>
          <a:bodyPr/>
          <a:lstStyle/>
          <a:p>
            <a:r>
              <a:rPr lang="en-US" dirty="0"/>
              <a:t>Spoiler Alert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2AFE7-2A03-41AA-9AF8-1D7E82407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r="7524"/>
          <a:stretch/>
        </p:blipFill>
        <p:spPr>
          <a:xfrm>
            <a:off x="2709645" y="1548287"/>
            <a:ext cx="2957703" cy="43757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802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44F3EE-FA98-4BF6-BA2D-1C996A27500C}"/>
              </a:ext>
            </a:extLst>
          </p:cNvPr>
          <p:cNvSpPr txBox="1">
            <a:spLocks/>
          </p:cNvSpPr>
          <p:nvPr/>
        </p:nvSpPr>
        <p:spPr>
          <a:xfrm>
            <a:off x="887664" y="1397674"/>
            <a:ext cx="7639941" cy="368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2. Remembering CMT promotes deeper insight into MCT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3728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27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E64E311-D443-4CFB-A318-4F7E99588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33623"/>
          <a:stretch/>
        </p:blipFill>
        <p:spPr>
          <a:xfrm>
            <a:off x="4721085" y="1701485"/>
            <a:ext cx="4422915" cy="437654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E66765-DF63-431F-A914-E99AF3DB6001}"/>
              </a:ext>
            </a:extLst>
          </p:cNvPr>
          <p:cNvSpPr txBox="1">
            <a:spLocks/>
          </p:cNvSpPr>
          <p:nvPr/>
        </p:nvSpPr>
        <p:spPr>
          <a:xfrm>
            <a:off x="596597" y="1635853"/>
            <a:ext cx="4124488" cy="4416298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1"/>
                </a:solidFill>
                <a:latin typeface="+mn-lt"/>
              </a:rPr>
              <a:t>When you entered the military, what new values were instilled in you?</a:t>
            </a:r>
          </a:p>
          <a:p>
            <a:endParaRPr lang="en-US" sz="3200" b="0" dirty="0">
              <a:solidFill>
                <a:schemeClr val="tx1"/>
              </a:solidFill>
              <a:latin typeface="+mn-lt"/>
            </a:endParaRPr>
          </a:p>
          <a:p>
            <a:endParaRPr lang="en-US" sz="3200" b="0" dirty="0">
              <a:solidFill>
                <a:schemeClr val="tx1"/>
              </a:solidFill>
              <a:latin typeface="+mn-lt"/>
            </a:endParaRPr>
          </a:p>
          <a:p>
            <a:r>
              <a:rPr lang="en-US" sz="3200" b="0" dirty="0">
                <a:solidFill>
                  <a:schemeClr val="tx1"/>
                </a:solidFill>
                <a:latin typeface="+mn-lt"/>
              </a:rPr>
              <a:t>What were the biggest changes in your personality?</a:t>
            </a:r>
          </a:p>
          <a:p>
            <a:endParaRPr lang="en-US" sz="3200" b="0" dirty="0">
              <a:solidFill>
                <a:schemeClr val="tx1"/>
              </a:solidFill>
              <a:latin typeface="+mn-lt"/>
            </a:endParaRPr>
          </a:p>
          <a:p>
            <a:endParaRPr lang="en-US" sz="3200" b="0" dirty="0">
              <a:solidFill>
                <a:schemeClr val="tx1"/>
              </a:solidFill>
              <a:latin typeface="+mn-lt"/>
            </a:endParaRPr>
          </a:p>
          <a:p>
            <a:r>
              <a:rPr lang="en-US" sz="3200" b="0" dirty="0">
                <a:solidFill>
                  <a:schemeClr val="tx1"/>
                </a:solidFill>
                <a:latin typeface="+mn-lt"/>
              </a:rPr>
              <a:t>What are the biggest differences between military and civilian culture?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3A3B52-C682-4F6E-9FCF-DBC3FDCA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46" y="452063"/>
            <a:ext cx="8044536" cy="945222"/>
          </a:xfrm>
        </p:spPr>
        <p:txBody>
          <a:bodyPr>
            <a:normAutofit/>
          </a:bodyPr>
          <a:lstStyle/>
          <a:p>
            <a:r>
              <a:rPr lang="en-US" dirty="0"/>
              <a:t>Reflecting on the C-M-T Transition</a:t>
            </a:r>
          </a:p>
        </p:txBody>
      </p:sp>
    </p:spTree>
    <p:extLst>
      <p:ext uri="{BB962C8B-B14F-4D97-AF65-F5344CB8AC3E}">
        <p14:creationId xmlns:p14="http://schemas.microsoft.com/office/powerpoint/2010/main" val="2587357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70000"/>
              </a:lnSpc>
              <a:buNone/>
            </a:pPr>
            <a:r>
              <a:rPr lang="en-US" sz="3200" dirty="0"/>
              <a:t>3. Comparative analysis of values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3200" dirty="0"/>
              <a:t>    (military and supportive therapy)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17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08" y="1107347"/>
            <a:ext cx="8161983" cy="10318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Unacknowledged cultural differences are a reason Veterans drop out of treatment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29</a:t>
            </a:fld>
            <a:endParaRPr lang="en-US"/>
          </a:p>
        </p:txBody>
      </p:sp>
      <p:pic>
        <p:nvPicPr>
          <p:cNvPr id="8" name="Content Placeholder 4" descr="A picture containing ice, nature&#10;&#10;Description generated with very high confidence">
            <a:extLst>
              <a:ext uri="{FF2B5EF4-FFF2-40B4-BE49-F238E27FC236}">
                <a16:creationId xmlns:a16="http://schemas.microsoft.com/office/drawing/2014/main" id="{BD8B3BF6-AC7D-4BBD-817D-FC65D139D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0624" r="2" b="7845"/>
          <a:stretch/>
        </p:blipFill>
        <p:spPr>
          <a:xfrm>
            <a:off x="2223082" y="2595356"/>
            <a:ext cx="4043494" cy="3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7689-BE09-43A5-AD96-BED938A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45" y="452063"/>
            <a:ext cx="8229093" cy="945222"/>
          </a:xfrm>
        </p:spPr>
        <p:txBody>
          <a:bodyPr>
            <a:normAutofit/>
          </a:bodyPr>
          <a:lstStyle/>
          <a:p>
            <a:r>
              <a:rPr lang="en-US" dirty="0"/>
              <a:t>“BCS” facilitates MCT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12339-343B-4D96-A4A4-FFF2AFC5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CA379-DBC6-4282-8E31-7E07AA3A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68F459-F12C-4864-A7CD-A47458B5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45" y="1872426"/>
            <a:ext cx="8287816" cy="312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50" dirty="0"/>
              <a:t>Military-to-Civilian transition…</a:t>
            </a:r>
          </a:p>
          <a:p>
            <a:r>
              <a:rPr lang="en-US" sz="2850" b="1" dirty="0"/>
              <a:t>Is a psychological and cultural evolution</a:t>
            </a:r>
          </a:p>
          <a:p>
            <a:r>
              <a:rPr lang="en-US" sz="2850" b="1" dirty="0"/>
              <a:t>Requires a new definition of wellness</a:t>
            </a:r>
          </a:p>
          <a:p>
            <a:r>
              <a:rPr lang="en-US" sz="2850" b="1" dirty="0"/>
              <a:t>Shifts from a collectivist community into an individualistic one</a:t>
            </a:r>
            <a:endParaRPr lang="en-US" sz="28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11039-4B8B-4071-B749-C19C48B9734D}"/>
              </a:ext>
            </a:extLst>
          </p:cNvPr>
          <p:cNvPicPr/>
          <p:nvPr/>
        </p:nvPicPr>
        <p:blipFill rotWithShape="1">
          <a:blip r:embed="rId2"/>
          <a:srcRect l="14263" t="39317" r="49519" b="47862"/>
          <a:stretch/>
        </p:blipFill>
        <p:spPr bwMode="auto">
          <a:xfrm>
            <a:off x="4413629" y="4555609"/>
            <a:ext cx="3992138" cy="1215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28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ACE54-031A-4541-AA2D-BD58E7F4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5" y="846034"/>
            <a:ext cx="8884569" cy="49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6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248" y="2140769"/>
            <a:ext cx="8011504" cy="21321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4. Discussion of how military values can be an ASSET to therapy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79" y="1095282"/>
            <a:ext cx="8245872" cy="2025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How has your military experience helped, or hindered, your post-military adjustment? 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What has your military training equipped you to do in new situations?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E5729-A653-4905-AEB0-8D3C590D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79" y="3269915"/>
            <a:ext cx="4731780" cy="30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50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10224-FD22-4E42-8CCB-E37885F3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40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83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248" y="2325326"/>
            <a:ext cx="8011504" cy="21321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5. Identity integration and cultural transition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2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46" y="452063"/>
            <a:ext cx="4202378" cy="945222"/>
          </a:xfrm>
        </p:spPr>
        <p:txBody>
          <a:bodyPr/>
          <a:lstStyle/>
          <a:p>
            <a:r>
              <a:rPr lang="en-US" dirty="0"/>
              <a:t>Final Reflection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2AFE7-2A03-41AA-9AF8-1D7E82407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87" y="3994810"/>
            <a:ext cx="3547856" cy="2361541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A35198-A9A4-480C-B4DD-E641B7F8C4B2}"/>
              </a:ext>
            </a:extLst>
          </p:cNvPr>
          <p:cNvSpPr txBox="1">
            <a:spLocks/>
          </p:cNvSpPr>
          <p:nvPr/>
        </p:nvSpPr>
        <p:spPr>
          <a:xfrm>
            <a:off x="376171" y="1397286"/>
            <a:ext cx="8390324" cy="2528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SzPct val="100000"/>
            </a:pPr>
            <a:r>
              <a:rPr lang="en-US" sz="2400" dirty="0"/>
              <a:t>Can your core military training values be an asset in treatment? </a:t>
            </a:r>
          </a:p>
          <a:p>
            <a:pPr marL="137160" indent="0">
              <a:buClr>
                <a:schemeClr val="accent3"/>
              </a:buClr>
              <a:buSzPct val="100000"/>
              <a:buNone/>
            </a:pPr>
            <a:endParaRPr lang="en-US" sz="2400" dirty="0"/>
          </a:p>
          <a:p>
            <a:pPr>
              <a:buClr>
                <a:schemeClr val="accent3"/>
              </a:buClr>
              <a:buSzPct val="100000"/>
            </a:pPr>
            <a:r>
              <a:rPr lang="en-US" sz="2400" dirty="0"/>
              <a:t>Do you think that one set of values must be given up to move forward?</a:t>
            </a:r>
          </a:p>
          <a:p>
            <a:pPr marL="137160" indent="0">
              <a:buClr>
                <a:schemeClr val="accent3"/>
              </a:buClr>
              <a:buSzPct val="100000"/>
              <a:buNone/>
            </a:pPr>
            <a:endParaRPr lang="en-US" sz="2400" dirty="0"/>
          </a:p>
          <a:p>
            <a:pPr>
              <a:buClr>
                <a:schemeClr val="accent3"/>
              </a:buClr>
              <a:buSzPct val="100000"/>
            </a:pPr>
            <a:r>
              <a:rPr lang="en-US" sz="2400" dirty="0"/>
              <a:t>How can merging both sets of values benefit your future quality of life?  </a:t>
            </a:r>
          </a:p>
        </p:txBody>
      </p:sp>
    </p:spTree>
    <p:extLst>
      <p:ext uri="{BB962C8B-B14F-4D97-AF65-F5344CB8AC3E}">
        <p14:creationId xmlns:p14="http://schemas.microsoft.com/office/powerpoint/2010/main" val="4184827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6EE-D4AB-46A0-8F4C-1EB271C3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97" y="2856970"/>
            <a:ext cx="8011504" cy="1035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Would you like to schedule an appointment with one of the members of our team?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A34B0-D2CC-45AE-BD95-C11BA0B9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848C1-8CE3-4E21-9952-184664B8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ilitary, Flight, Air Force, Fly, Aircraft, Plane">
            <a:extLst>
              <a:ext uri="{FF2B5EF4-FFF2-40B4-BE49-F238E27FC236}">
                <a16:creationId xmlns:a16="http://schemas.microsoft.com/office/drawing/2014/main" id="{3F52E21F-9827-4C15-BF36-8BDC729A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9" y="1397285"/>
            <a:ext cx="7438601" cy="49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C3DED-1B4A-4F77-98DB-D5B86A14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Active Duty and Veteran Care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F5B3-B22D-473A-814F-C6A700802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39" y="3398059"/>
            <a:ext cx="8011504" cy="3459941"/>
          </a:xfrm>
        </p:spPr>
        <p:txBody>
          <a:bodyPr>
            <a:normAutofit/>
          </a:bodyPr>
          <a:lstStyle/>
          <a:p>
            <a:r>
              <a:rPr lang="en-US" dirty="0"/>
              <a:t>Transitional units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Transitional assistance programs (TAP)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Behavioral health clinics and Vet Centers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FA916-0E42-4B3E-A60C-DC54C0BE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086DC-422F-48B6-9B8F-7BA3D8CB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4FB9-25F6-4845-AB70-2CD145E2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9BC09-139E-4AD3-907C-DC404A55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011B-57C9-4528-8D9F-D933441D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wooden pole&#10;&#10;Description generated with high confidence">
            <a:extLst>
              <a:ext uri="{FF2B5EF4-FFF2-40B4-BE49-F238E27FC236}">
                <a16:creationId xmlns:a16="http://schemas.microsoft.com/office/drawing/2014/main" id="{39EA8EE3-820E-41EF-88C5-FC125790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25" y="1589025"/>
            <a:ext cx="3153468" cy="42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461" y="2449585"/>
            <a:ext cx="6991225" cy="1912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/>
              <a:t>So why might Veterans not see the value of therapy?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98CA395-B4E8-4FB0-925E-98819BA07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" r="1668" b="17858"/>
          <a:stretch/>
        </p:blipFill>
        <p:spPr>
          <a:xfrm>
            <a:off x="0" y="511729"/>
            <a:ext cx="9143980" cy="551156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BED9E6-38AF-4401-9AF7-1CA6C279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84" y="572481"/>
            <a:ext cx="5613356" cy="8536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>
                <a:latin typeface="+mn-lt"/>
              </a:rPr>
              <a:t>Veterans’ prior experience with mental health providers?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ED413-9826-49F9-8B26-D8B4BF7C23A4}"/>
              </a:ext>
            </a:extLst>
          </p:cNvPr>
          <p:cNvSpPr/>
          <p:nvPr/>
        </p:nvSpPr>
        <p:spPr>
          <a:xfrm>
            <a:off x="105197" y="1789461"/>
            <a:ext cx="3531765" cy="44713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12C56-86C9-4BF5-A304-B1DD55BB9DE1}"/>
              </a:ext>
            </a:extLst>
          </p:cNvPr>
          <p:cNvSpPr txBox="1"/>
          <p:nvPr/>
        </p:nvSpPr>
        <p:spPr>
          <a:xfrm>
            <a:off x="168449" y="2298065"/>
            <a:ext cx="3468513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Psychological Evaluations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Fitness for Duty Assessments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Mental health screenings at the time discharge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(see a theme?)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10CAD8-D141-451E-B52E-8F44F7A56A05}"/>
              </a:ext>
            </a:extLst>
          </p:cNvPr>
          <p:cNvSpPr/>
          <p:nvPr/>
        </p:nvSpPr>
        <p:spPr>
          <a:xfrm>
            <a:off x="6535024" y="5461233"/>
            <a:ext cx="2097248" cy="562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0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counter-cultural proposition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829203-14BF-4CCE-AD51-B40323C5BCE4}"/>
              </a:ext>
            </a:extLst>
          </p:cNvPr>
          <p:cNvSpPr txBox="1">
            <a:spLocks/>
          </p:cNvSpPr>
          <p:nvPr/>
        </p:nvSpPr>
        <p:spPr>
          <a:xfrm>
            <a:off x="231449" y="1701149"/>
            <a:ext cx="8510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>
                <a:solidFill>
                  <a:srgbClr val="C00000"/>
                </a:solidFill>
              </a:rPr>
              <a:t>Mission Readiness is the priority </a:t>
            </a:r>
            <a:r>
              <a:rPr lang="en-US" sz="2300" dirty="0"/>
              <a:t>	</a:t>
            </a:r>
            <a:r>
              <a:rPr lang="en-US" sz="2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Restoring your health is the 						mission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	</a:t>
            </a:r>
            <a:br>
              <a:rPr lang="en-US" sz="2300" dirty="0"/>
            </a:br>
            <a:r>
              <a:rPr lang="en-US" sz="2300" dirty="0">
                <a:solidFill>
                  <a:srgbClr val="C00000"/>
                </a:solidFill>
              </a:rPr>
              <a:t>Every action is judged</a:t>
            </a:r>
            <a:r>
              <a:rPr lang="en-US" sz="2300" dirty="0"/>
              <a:t>			</a:t>
            </a:r>
            <a:r>
              <a:rPr lang="en-US" sz="2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No one is here to judge you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300" dirty="0"/>
            </a:br>
            <a:r>
              <a:rPr lang="en-US" sz="2300" dirty="0">
                <a:solidFill>
                  <a:srgbClr val="C00000"/>
                </a:solidFill>
              </a:rPr>
              <a:t>Follow standard procedure</a:t>
            </a:r>
            <a:r>
              <a:rPr lang="en-US" sz="2300" dirty="0"/>
              <a:t>		</a:t>
            </a:r>
            <a:r>
              <a:rPr lang="en-US" sz="2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Think outside the box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300" dirty="0"/>
            </a:br>
            <a:r>
              <a:rPr lang="en-US" sz="2300" dirty="0">
                <a:solidFill>
                  <a:srgbClr val="C00000"/>
                </a:solidFill>
              </a:rPr>
              <a:t>It doesn’t matter what you think</a:t>
            </a:r>
            <a:r>
              <a:rPr lang="en-US" sz="2300" dirty="0"/>
              <a:t>	 </a:t>
            </a:r>
            <a:r>
              <a:rPr lang="en-US" sz="2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What you think matters and is						 critical to moving 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>
                <a:solidFill>
                  <a:srgbClr val="C00000"/>
                </a:solidFill>
              </a:rPr>
              <a:t>Strength is handling things on </a:t>
            </a:r>
            <a:r>
              <a:rPr lang="en-US" sz="2300" dirty="0"/>
              <a:t>		</a:t>
            </a:r>
            <a:r>
              <a:rPr lang="en-US" sz="2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Getting help makes you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>
                <a:solidFill>
                  <a:srgbClr val="C00000"/>
                </a:solidFill>
              </a:rPr>
              <a:t>your own</a:t>
            </a:r>
            <a:r>
              <a:rPr lang="en-US" sz="2300" dirty="0"/>
              <a:t>	    			</a:t>
            </a:r>
            <a:r>
              <a:rPr lang="en-US" sz="23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stronger in the end                                                  </a:t>
            </a:r>
            <a:r>
              <a:rPr lang="en-US" sz="23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44CF55-D8FE-434D-A3E7-C0AFC5658FA0}"/>
              </a:ext>
            </a:extLst>
          </p:cNvPr>
          <p:cNvCxnSpPr>
            <a:stCxn id="2" idx="2"/>
            <a:endCxn id="8" idx="2"/>
          </p:cNvCxnSpPr>
          <p:nvPr/>
        </p:nvCxnSpPr>
        <p:spPr>
          <a:xfrm flipH="1">
            <a:off x="4486899" y="1397285"/>
            <a:ext cx="22699" cy="4655202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3B79FE-DC4F-404B-AD01-86E4681FEFF7}"/>
              </a:ext>
            </a:extLst>
          </p:cNvPr>
          <p:cNvCxnSpPr>
            <a:cxnSpLocks/>
          </p:cNvCxnSpPr>
          <p:nvPr/>
        </p:nvCxnSpPr>
        <p:spPr>
          <a:xfrm flipH="1">
            <a:off x="231449" y="1417273"/>
            <a:ext cx="8382712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DD182E79-C0EF-4DF8-82EC-EFDE98F6C17C}"/>
              </a:ext>
            </a:extLst>
          </p:cNvPr>
          <p:cNvSpPr/>
          <p:nvPr/>
        </p:nvSpPr>
        <p:spPr>
          <a:xfrm>
            <a:off x="7206143" y="168188"/>
            <a:ext cx="1761688" cy="1090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 new definition of wellness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60A9B04-2C78-471A-99B2-FD837F6E1D76}"/>
              </a:ext>
            </a:extLst>
          </p:cNvPr>
          <p:cNvSpPr/>
          <p:nvPr/>
        </p:nvSpPr>
        <p:spPr>
          <a:xfrm rot="2226036">
            <a:off x="6982415" y="850208"/>
            <a:ext cx="345615" cy="9509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3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©TAPS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1A83-5B13-4A8A-943B-49968B4D54E0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DCDE040F-8DF1-452C-B361-C4D172A71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" y="1315393"/>
            <a:ext cx="7032658" cy="50409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5240B55-5BD9-43C7-AA42-33E23AD5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face on VA Mental Health</a:t>
            </a:r>
          </a:p>
        </p:txBody>
      </p:sp>
    </p:spTree>
    <p:extLst>
      <p:ext uri="{BB962C8B-B14F-4D97-AF65-F5344CB8AC3E}">
        <p14:creationId xmlns:p14="http://schemas.microsoft.com/office/powerpoint/2010/main" val="423954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D62"/>
      </a:accent1>
      <a:accent2>
        <a:srgbClr val="B3111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1206B5-6EC7-458C-9C8E-2DFA859031B6}" vid="{C2036190-5208-4A1D-B0C7-260AAE47B516}"/>
    </a:ext>
  </a:extLst>
</a:theme>
</file>

<file path=ppt/theme/theme2.xml><?xml version="1.0" encoding="utf-8"?>
<a:theme xmlns:a="http://schemas.openxmlformats.org/drawingml/2006/main" name="Office Theme">
  <a:themeElements>
    <a:clrScheme name="TA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D62"/>
      </a:accent1>
      <a:accent2>
        <a:srgbClr val="B3111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1206B5-6EC7-458C-9C8E-2DFA859031B6}" vid="{E6C15173-83F7-41F7-9AF7-07B0A0BF45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TAPS Presentation</Template>
  <TotalTime>730</TotalTime>
  <Words>666</Words>
  <Application>Microsoft Office PowerPoint</Application>
  <PresentationFormat>On-screen Show (4:3)</PresentationFormat>
  <Paragraphs>184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Office Theme</vt:lpstr>
      <vt:lpstr>“Boot Camp Stories”  A Novel Peer-to-Peer Intervention</vt:lpstr>
      <vt:lpstr>What is “boot camp stories”</vt:lpstr>
      <vt:lpstr>“BCS” facilitates MCT</vt:lpstr>
      <vt:lpstr>Active Duty and Veteran Care Applications</vt:lpstr>
      <vt:lpstr>Three challenges</vt:lpstr>
      <vt:lpstr>PowerPoint Presentation</vt:lpstr>
      <vt:lpstr>Veterans’ prior experience with mental health providers?</vt:lpstr>
      <vt:lpstr>A counter-cultural proposition</vt:lpstr>
      <vt:lpstr>Putting a face on VA Mental Health</vt:lpstr>
      <vt:lpstr>“Access to care” Scandal</vt:lpstr>
      <vt:lpstr>Is VA really an impenetrable fortress?</vt:lpstr>
      <vt:lpstr>Perception Matters!</vt:lpstr>
      <vt:lpstr>“The best defense is a good offense”</vt:lpstr>
      <vt:lpstr>Best time to combat negative perceptions?</vt:lpstr>
      <vt:lpstr>Primary Care Presence</vt:lpstr>
      <vt:lpstr>Facilitating MCT at the Gates of Care</vt:lpstr>
      <vt:lpstr>Why is collaboration necessary?</vt:lpstr>
      <vt:lpstr>Principle of Transfer of Trust</vt:lpstr>
      <vt:lpstr>A new kind of relationship?</vt:lpstr>
      <vt:lpstr>PowerPoint Presentation</vt:lpstr>
      <vt:lpstr>PowerPoint Presentation</vt:lpstr>
      <vt:lpstr>PowerPoint Presentation</vt:lpstr>
      <vt:lpstr>Why start with boot camp stories?</vt:lpstr>
      <vt:lpstr>PowerPoint Presentation</vt:lpstr>
      <vt:lpstr>Spoiler Alert</vt:lpstr>
      <vt:lpstr>PowerPoint Presentation</vt:lpstr>
      <vt:lpstr>Reflecting on the C-M-T Transition</vt:lpstr>
      <vt:lpstr>PowerPoint Presentation</vt:lpstr>
      <vt:lpstr>PowerPoint Presentation</vt:lpstr>
      <vt:lpstr>PowerPoint Presentation</vt:lpstr>
      <vt:lpstr>PowerPoint Presentation</vt:lpstr>
      <vt:lpstr>Reflection</vt:lpstr>
      <vt:lpstr>PowerPoint Presentation</vt:lpstr>
      <vt:lpstr>PowerPoint Presentation</vt:lpstr>
      <vt:lpstr>Final Reflection</vt:lpstr>
      <vt:lpstr>PowerPoint Presentation</vt:lpstr>
    </vt:vector>
  </TitlesOfParts>
  <Company>TAPS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Kim Burditt</dc:creator>
  <cp:lastModifiedBy>Marina Spenner</cp:lastModifiedBy>
  <cp:revision>57</cp:revision>
  <dcterms:created xsi:type="dcterms:W3CDTF">2017-07-03T14:49:27Z</dcterms:created>
  <dcterms:modified xsi:type="dcterms:W3CDTF">2017-08-09T19:49:51Z</dcterms:modified>
</cp:coreProperties>
</file>