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6" r:id="rId1"/>
    <p:sldMasterId id="2147483657"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80" r:id="rId21"/>
    <p:sldId id="274" r:id="rId22"/>
    <p:sldId id="275" r:id="rId23"/>
    <p:sldId id="279" r:id="rId24"/>
    <p:sldId id="281" r:id="rId25"/>
    <p:sldId id="276" r:id="rId26"/>
    <p:sldId id="277" r:id="rId27"/>
    <p:sldId id="282" r:id="rId28"/>
    <p:sldId id="278" r:id="rId2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110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266701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79" name="Shape 79"/>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56" name="Shape 156"/>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65" name="Shape 165"/>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74" name="Shape 17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83" name="Shape 183"/>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92" name="Shape 192"/>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01" name="Shape 201"/>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10" name="Shape 210"/>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19" name="Shape 219"/>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28" name="Shape 228"/>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37" name="Shape 23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85" name="Shape 85"/>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46" name="Shape 24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55" name="Shape 25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265" name="Shape 265"/>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274" name="Shape 274"/>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94" name="Shape 94"/>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03" name="Shape 103"/>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12" name="Shape 112"/>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21" name="Shape 121"/>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29" name="Shape 129"/>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38" name="Shape 138"/>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47" name="Shape 147"/>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7"/>
        <p:cNvGrpSpPr/>
        <p:nvPr/>
      </p:nvGrpSpPr>
      <p:grpSpPr>
        <a:xfrm>
          <a:off x="0" y="0"/>
          <a:ext cx="0" cy="0"/>
          <a:chOff x="0" y="0"/>
          <a:chExt cx="0" cy="0"/>
        </a:xfrm>
      </p:grpSpPr>
      <p:sp>
        <p:nvSpPr>
          <p:cNvPr id="18" name="Shape 18"/>
          <p:cNvSpPr/>
          <p:nvPr/>
        </p:nvSpPr>
        <p:spPr>
          <a:xfrm>
            <a:off x="0" y="0"/>
            <a:ext cx="2278743" cy="6858000"/>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pic>
        <p:nvPicPr>
          <p:cNvPr id="19" name="Shape 19"/>
          <p:cNvPicPr preferRelativeResize="0"/>
          <p:nvPr/>
        </p:nvPicPr>
        <p:blipFill rotWithShape="1">
          <a:blip r:embed="rId2">
            <a:alphaModFix/>
          </a:blip>
          <a:srcRect/>
          <a:stretch/>
        </p:blipFill>
        <p:spPr>
          <a:xfrm>
            <a:off x="-28050" y="891962"/>
            <a:ext cx="9153892" cy="5149809"/>
          </a:xfrm>
          <a:prstGeom prst="rect">
            <a:avLst/>
          </a:prstGeom>
          <a:noFill/>
          <a:ln>
            <a:noFill/>
          </a:ln>
        </p:spPr>
      </p:pic>
      <p:sp>
        <p:nvSpPr>
          <p:cNvPr id="20" name="Shape 20"/>
          <p:cNvSpPr/>
          <p:nvPr/>
        </p:nvSpPr>
        <p:spPr>
          <a:xfrm>
            <a:off x="2278742" y="891962"/>
            <a:ext cx="6875148" cy="5149809"/>
          </a:xfrm>
          <a:prstGeom prst="rect">
            <a:avLst/>
          </a:prstGeom>
          <a:gradFill>
            <a:gsLst>
              <a:gs pos="0">
                <a:srgbClr val="002D62">
                  <a:alpha val="0"/>
                </a:srgbClr>
              </a:gs>
              <a:gs pos="22000">
                <a:srgbClr val="002D62">
                  <a:alpha val="24705"/>
                </a:srgbClr>
              </a:gs>
              <a:gs pos="82000">
                <a:srgbClr val="002D62">
                  <a:alpha val="98823"/>
                </a:srgbClr>
              </a:gs>
              <a:gs pos="100000">
                <a:srgbClr val="002D62">
                  <a:alpha val="98823"/>
                </a:srgbClr>
              </a:gs>
            </a:gsLst>
            <a:lin ang="5400000" scaled="0"/>
          </a:gradFill>
          <a:ln>
            <a:noFill/>
          </a:ln>
          <a:effectLst>
            <a:outerShdw blurRad="152400" dist="190500" dir="8100000" algn="tr"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21" name="Shape 21"/>
          <p:cNvSpPr txBox="1"/>
          <p:nvPr/>
        </p:nvSpPr>
        <p:spPr>
          <a:xfrm>
            <a:off x="2665047" y="2607128"/>
            <a:ext cx="6102539" cy="230832"/>
          </a:xfrm>
          <a:prstGeom prst="rect">
            <a:avLst/>
          </a:prstGeom>
          <a:noFill/>
          <a:ln>
            <a:noFill/>
          </a:ln>
        </p:spPr>
        <p:txBody>
          <a:bodyPr lIns="0" tIns="45700" rIns="0" bIns="45700" anchor="t" anchorCtr="0">
            <a:noAutofit/>
          </a:bodyPr>
          <a:lstStyle/>
          <a:p>
            <a:pPr marL="0" marR="0" lvl="0" indent="0" algn="ctr" rtl="0">
              <a:spcBef>
                <a:spcPts val="0"/>
              </a:spcBef>
              <a:buSzPct val="25000"/>
              <a:buNone/>
            </a:pPr>
            <a:r>
              <a:rPr lang="en-US" sz="900" b="1" i="0" u="none" strike="noStrike" cap="none">
                <a:solidFill>
                  <a:schemeClr val="lt1"/>
                </a:solidFill>
                <a:latin typeface="Arial"/>
                <a:ea typeface="Arial"/>
                <a:cs typeface="Arial"/>
                <a:sym typeface="Arial"/>
              </a:rPr>
              <a:t>TRAGEDY ASSISTANCE PROGRAM FOR SURVIVORS</a:t>
            </a:r>
          </a:p>
        </p:txBody>
      </p:sp>
      <p:pic>
        <p:nvPicPr>
          <p:cNvPr id="22" name="Shape 22"/>
          <p:cNvPicPr preferRelativeResize="0"/>
          <p:nvPr/>
        </p:nvPicPr>
        <p:blipFill rotWithShape="1">
          <a:blip r:embed="rId3">
            <a:alphaModFix/>
          </a:blip>
          <a:srcRect b="20066"/>
          <a:stretch/>
        </p:blipFill>
        <p:spPr>
          <a:xfrm>
            <a:off x="4592328" y="1748073"/>
            <a:ext cx="2247976" cy="547068"/>
          </a:xfrm>
          <a:prstGeom prst="rect">
            <a:avLst/>
          </a:prstGeom>
          <a:noFill/>
          <a:ln>
            <a:noFill/>
          </a:ln>
        </p:spPr>
      </p:pic>
      <p:sp>
        <p:nvSpPr>
          <p:cNvPr id="23" name="Shape 23"/>
          <p:cNvSpPr txBox="1">
            <a:spLocks noGrp="1"/>
          </p:cNvSpPr>
          <p:nvPr>
            <p:ph type="ctrTitle"/>
          </p:nvPr>
        </p:nvSpPr>
        <p:spPr>
          <a:xfrm>
            <a:off x="2665047" y="2871165"/>
            <a:ext cx="6102539" cy="1599082"/>
          </a:xfrm>
          <a:prstGeom prst="rect">
            <a:avLst/>
          </a:prstGeom>
          <a:noFill/>
          <a:ln w="19050" cap="flat" cmpd="sng">
            <a:solidFill>
              <a:schemeClr val="lt1"/>
            </a:solidFill>
            <a:prstDash val="solid"/>
            <a:miter/>
            <a:headEnd type="none" w="med" len="med"/>
            <a:tailEnd type="none" w="med" len="med"/>
          </a:ln>
        </p:spPr>
        <p:txBody>
          <a:bodyPr lIns="91425" tIns="91425" rIns="91425" bIns="91425" anchor="ctr" anchorCtr="0"/>
          <a:lstStyle>
            <a:lvl1pPr marL="0" marR="0" lvl="0" indent="0" algn="ctr" rtl="0">
              <a:lnSpc>
                <a:spcPct val="90000"/>
              </a:lnSpc>
              <a:spcBef>
                <a:spcPts val="0"/>
              </a:spcBef>
              <a:buClr>
                <a:schemeClr val="lt1"/>
              </a:buClr>
              <a:buFont typeface="Arial"/>
              <a:buNone/>
              <a:defRPr sz="4000" b="1" i="0" u="none" strike="noStrike" cap="none">
                <a:solidFill>
                  <a:schemeClr val="lt1"/>
                </a:solidFill>
                <a:latin typeface="Arial"/>
                <a:ea typeface="Arial"/>
                <a:cs typeface="Arial"/>
                <a:sym typeface="Arial"/>
              </a:defRPr>
            </a:lvl1pPr>
            <a:lvl2pPr lvl="1" indent="0">
              <a:spcBef>
                <a:spcPts val="0"/>
              </a:spcBef>
              <a:buNone/>
              <a:defRPr sz="1800">
                <a:solidFill>
                  <a:schemeClr val="lt1"/>
                </a:solidFill>
                <a:latin typeface="Arial"/>
                <a:ea typeface="Arial"/>
                <a:cs typeface="Arial"/>
                <a:sym typeface="Arial"/>
              </a:defRPr>
            </a:lvl2pPr>
            <a:lvl3pPr lvl="2" indent="0">
              <a:spcBef>
                <a:spcPts val="0"/>
              </a:spcBef>
              <a:buNone/>
              <a:defRPr sz="1800">
                <a:solidFill>
                  <a:schemeClr val="lt1"/>
                </a:solidFill>
                <a:latin typeface="Arial"/>
                <a:ea typeface="Arial"/>
                <a:cs typeface="Arial"/>
                <a:sym typeface="Arial"/>
              </a:defRPr>
            </a:lvl3pPr>
            <a:lvl4pPr lvl="3" indent="0">
              <a:spcBef>
                <a:spcPts val="0"/>
              </a:spcBef>
              <a:buNone/>
              <a:defRPr sz="1800">
                <a:solidFill>
                  <a:schemeClr val="lt1"/>
                </a:solidFill>
                <a:latin typeface="Arial"/>
                <a:ea typeface="Arial"/>
                <a:cs typeface="Arial"/>
                <a:sym typeface="Arial"/>
              </a:defRPr>
            </a:lvl4pPr>
            <a:lvl5pPr lvl="4" indent="0">
              <a:spcBef>
                <a:spcPts val="0"/>
              </a:spcBef>
              <a:buNone/>
              <a:defRPr sz="1800">
                <a:solidFill>
                  <a:schemeClr val="lt1"/>
                </a:solidFill>
                <a:latin typeface="Arial"/>
                <a:ea typeface="Arial"/>
                <a:cs typeface="Arial"/>
                <a:sym typeface="Arial"/>
              </a:defRPr>
            </a:lvl5pPr>
            <a:lvl6pPr lvl="5" indent="0">
              <a:spcBef>
                <a:spcPts val="0"/>
              </a:spcBef>
              <a:buNone/>
              <a:defRPr sz="1800">
                <a:solidFill>
                  <a:schemeClr val="lt1"/>
                </a:solidFill>
                <a:latin typeface="Arial"/>
                <a:ea typeface="Arial"/>
                <a:cs typeface="Arial"/>
                <a:sym typeface="Arial"/>
              </a:defRPr>
            </a:lvl6pPr>
            <a:lvl7pPr lvl="6" indent="0">
              <a:spcBef>
                <a:spcPts val="0"/>
              </a:spcBef>
              <a:buNone/>
              <a:defRPr sz="1800">
                <a:solidFill>
                  <a:schemeClr val="lt1"/>
                </a:solidFill>
                <a:latin typeface="Arial"/>
                <a:ea typeface="Arial"/>
                <a:cs typeface="Arial"/>
                <a:sym typeface="Arial"/>
              </a:defRPr>
            </a:lvl7pPr>
            <a:lvl8pPr lvl="7" indent="0">
              <a:spcBef>
                <a:spcPts val="0"/>
              </a:spcBef>
              <a:buNone/>
              <a:defRPr sz="1800">
                <a:solidFill>
                  <a:schemeClr val="lt1"/>
                </a:solidFill>
                <a:latin typeface="Arial"/>
                <a:ea typeface="Arial"/>
                <a:cs typeface="Arial"/>
                <a:sym typeface="Arial"/>
              </a:defRPr>
            </a:lvl8pPr>
            <a:lvl9pPr lvl="8" indent="0">
              <a:spcBef>
                <a:spcPts val="0"/>
              </a:spcBef>
              <a:buNone/>
              <a:defRPr sz="1800">
                <a:solidFill>
                  <a:schemeClr val="lt1"/>
                </a:solidFill>
                <a:latin typeface="Arial"/>
                <a:ea typeface="Arial"/>
                <a:cs typeface="Arial"/>
                <a:sym typeface="Arial"/>
              </a:defRPr>
            </a:lvl9pPr>
          </a:lstStyle>
          <a:p>
            <a:endParaRPr/>
          </a:p>
        </p:txBody>
      </p:sp>
      <p:sp>
        <p:nvSpPr>
          <p:cNvPr id="24" name="Shape 24"/>
          <p:cNvSpPr txBox="1">
            <a:spLocks noGrp="1"/>
          </p:cNvSpPr>
          <p:nvPr>
            <p:ph type="body" idx="1"/>
          </p:nvPr>
        </p:nvSpPr>
        <p:spPr>
          <a:xfrm>
            <a:off x="2665046" y="4503451"/>
            <a:ext cx="6102539" cy="1020065"/>
          </a:xfrm>
          <a:prstGeom prst="rect">
            <a:avLst/>
          </a:prstGeom>
          <a:noFill/>
          <a:ln>
            <a:noFill/>
          </a:ln>
        </p:spPr>
        <p:txBody>
          <a:bodyPr lIns="91425" tIns="91425" rIns="91425" bIns="91425" anchor="ctr" anchorCtr="0"/>
          <a:lstStyle>
            <a:lvl1pPr marL="0" marR="0" lvl="0" indent="0" algn="ctr" rtl="0">
              <a:lnSpc>
                <a:spcPct val="90000"/>
              </a:lnSpc>
              <a:spcBef>
                <a:spcPts val="1000"/>
              </a:spcBef>
              <a:buClr>
                <a:schemeClr val="lt1"/>
              </a:buClr>
              <a:buFont typeface="Arial"/>
              <a:buNone/>
              <a:defRPr sz="1400" b="0" i="0" u="none" strike="noStrike" cap="none">
                <a:solidFill>
                  <a:schemeClr val="lt1"/>
                </a:solidFill>
                <a:latin typeface="Arial"/>
                <a:ea typeface="Arial"/>
                <a:cs typeface="Arial"/>
                <a:sym typeface="Arial"/>
              </a:defRPr>
            </a:lvl1pPr>
            <a:lvl2pPr marL="457200" marR="0" lvl="1" indent="0" algn="ctr" rtl="0">
              <a:lnSpc>
                <a:spcPct val="90000"/>
              </a:lnSpc>
              <a:spcBef>
                <a:spcPts val="500"/>
              </a:spcBef>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ctr" rtl="0">
              <a:lnSpc>
                <a:spcPct val="90000"/>
              </a:lnSpc>
              <a:spcBef>
                <a:spcPts val="500"/>
              </a:spcBef>
              <a:buClr>
                <a:schemeClr val="dk1"/>
              </a:buClr>
              <a:buFont typeface="Arial"/>
              <a:buNone/>
              <a:defRPr sz="2000" b="0" i="0" u="none" strike="noStrike" cap="none">
                <a:solidFill>
                  <a:schemeClr val="dk1"/>
                </a:solidFill>
                <a:latin typeface="Arial"/>
                <a:ea typeface="Arial"/>
                <a:cs typeface="Arial"/>
                <a:sym typeface="Arial"/>
              </a:defRPr>
            </a:lvl3pPr>
            <a:lvl4pPr marL="1371600" marR="0" lvl="3" indent="0" algn="ctr" rtl="0">
              <a:lnSpc>
                <a:spcPct val="90000"/>
              </a:lnSpc>
              <a:spcBef>
                <a:spcPts val="500"/>
              </a:spcBef>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ctr" rtl="0">
              <a:lnSpc>
                <a:spcPct val="90000"/>
              </a:lnSpc>
              <a:spcBef>
                <a:spcPts val="500"/>
              </a:spcBef>
              <a:buClr>
                <a:schemeClr val="dk1"/>
              </a:buClr>
              <a:buFont typeface="Arial"/>
              <a:buNone/>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Picture_Right Side ">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503845" y="452062"/>
            <a:ext cx="4011003" cy="945221"/>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accent1"/>
              </a:buClr>
              <a:buFont typeface="Arial"/>
              <a:buNone/>
              <a:defRPr sz="3600" b="1" i="0" u="none" strike="noStrike" cap="none">
                <a:solidFill>
                  <a:schemeClr val="accen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503845" y="1397284"/>
            <a:ext cx="4011003" cy="4779677"/>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ftr" idx="11"/>
          </p:nvPr>
        </p:nvSpPr>
        <p:spPr>
          <a:xfrm>
            <a:off x="0" y="6356351"/>
            <a:ext cx="9144000" cy="516639"/>
          </a:xfrm>
          <a:prstGeom prst="rect">
            <a:avLst/>
          </a:prstGeom>
          <a:noFill/>
          <a:ln>
            <a:noFill/>
          </a:ln>
        </p:spPr>
        <p:txBody>
          <a:bodyPr lIns="91425" tIns="91425" rIns="91425" bIns="91425" anchor="ctr" anchorCtr="0"/>
          <a:lstStyle>
            <a:lvl1pPr marL="0" marR="0" lvl="0" indent="0" algn="ctr" rtl="0">
              <a:spcBef>
                <a:spcPts val="0"/>
              </a:spcBef>
              <a:buNone/>
              <a:defRPr sz="1000" b="0" i="0" u="none" strike="noStrike" cap="none">
                <a:solidFill>
                  <a:srgbClr val="F5898E"/>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sldNum" idx="12"/>
          </p:nvPr>
        </p:nvSpPr>
        <p:spPr>
          <a:xfrm>
            <a:off x="8316685" y="6356351"/>
            <a:ext cx="827313" cy="51663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1" i="0" u="none" strike="noStrike" cap="none">
                <a:solidFill>
                  <a:srgbClr val="97C6FF"/>
                </a:solidFill>
                <a:latin typeface="Arial"/>
                <a:ea typeface="Arial"/>
                <a:cs typeface="Arial"/>
                <a:sym typeface="Arial"/>
              </a:rPr>
              <a:t>‹#›</a:t>
            </a:fld>
            <a:endParaRPr lang="en-US" sz="900" b="1" i="0" u="none" strike="noStrike" cap="none">
              <a:solidFill>
                <a:srgbClr val="97C6FF"/>
              </a:solidFill>
              <a:latin typeface="Arial"/>
              <a:ea typeface="Arial"/>
              <a:cs typeface="Arial"/>
              <a:sym typeface="Arial"/>
            </a:endParaRPr>
          </a:p>
        </p:txBody>
      </p:sp>
      <p:sp>
        <p:nvSpPr>
          <p:cNvPr id="38" name="Shape 38"/>
          <p:cNvSpPr>
            <a:spLocks noGrp="1"/>
          </p:cNvSpPr>
          <p:nvPr>
            <p:ph type="pic" idx="2"/>
          </p:nvPr>
        </p:nvSpPr>
        <p:spPr>
          <a:xfrm>
            <a:off x="4800600" y="0"/>
            <a:ext cx="4343400" cy="635634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Picture_Bottom Half">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503845" y="452062"/>
            <a:ext cx="8011503" cy="945221"/>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accent1"/>
              </a:buClr>
              <a:buFont typeface="Arial"/>
              <a:buNone/>
              <a:defRPr sz="3600" b="1" i="0" u="none" strike="noStrike" cap="none">
                <a:solidFill>
                  <a:schemeClr val="accen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503845" y="1397284"/>
            <a:ext cx="8011503" cy="1403064"/>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914400" marR="0" lvl="2" indent="0" algn="l" rtl="0">
              <a:lnSpc>
                <a:spcPct val="90000"/>
              </a:lnSpc>
              <a:spcBef>
                <a:spcPts val="500"/>
              </a:spcBef>
              <a:buClr>
                <a:schemeClr val="dk1"/>
              </a:buClr>
              <a:buFont typeface="Arial"/>
              <a:buNone/>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0" y="6356351"/>
            <a:ext cx="9144000" cy="516639"/>
          </a:xfrm>
          <a:prstGeom prst="rect">
            <a:avLst/>
          </a:prstGeom>
          <a:noFill/>
          <a:ln>
            <a:noFill/>
          </a:ln>
        </p:spPr>
        <p:txBody>
          <a:bodyPr lIns="91425" tIns="91425" rIns="91425" bIns="91425" anchor="ctr" anchorCtr="0"/>
          <a:lstStyle>
            <a:lvl1pPr marL="0" marR="0" lvl="0" indent="0" algn="ctr" rtl="0">
              <a:spcBef>
                <a:spcPts val="0"/>
              </a:spcBef>
              <a:buNone/>
              <a:defRPr sz="1000" b="0" i="0" u="none" strike="noStrike" cap="none">
                <a:solidFill>
                  <a:srgbClr val="F5898E"/>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8316685" y="6356351"/>
            <a:ext cx="827313" cy="51663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1" i="0" u="none" strike="noStrike" cap="none">
                <a:solidFill>
                  <a:srgbClr val="97C6FF"/>
                </a:solidFill>
                <a:latin typeface="Arial"/>
                <a:ea typeface="Arial"/>
                <a:cs typeface="Arial"/>
                <a:sym typeface="Arial"/>
              </a:rPr>
              <a:t>‹#›</a:t>
            </a:fld>
            <a:endParaRPr lang="en-US" sz="900" b="1" i="0" u="none" strike="noStrike" cap="none">
              <a:solidFill>
                <a:srgbClr val="97C6FF"/>
              </a:solidFill>
              <a:latin typeface="Arial"/>
              <a:ea typeface="Arial"/>
              <a:cs typeface="Arial"/>
              <a:sym typeface="Arial"/>
            </a:endParaRPr>
          </a:p>
        </p:txBody>
      </p:sp>
      <p:sp>
        <p:nvSpPr>
          <p:cNvPr id="44" name="Shape 44"/>
          <p:cNvSpPr>
            <a:spLocks noGrp="1"/>
          </p:cNvSpPr>
          <p:nvPr>
            <p:ph type="pic" idx="2"/>
          </p:nvPr>
        </p:nvSpPr>
        <p:spPr>
          <a:xfrm>
            <a:off x="0" y="2795588"/>
            <a:ext cx="9144000" cy="3560761"/>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503845" y="452062"/>
            <a:ext cx="8011503" cy="945221"/>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accent1"/>
              </a:buClr>
              <a:buFont typeface="Arial"/>
              <a:buNone/>
              <a:defRPr sz="3600" b="1" i="0" u="none" strike="noStrike" cap="none">
                <a:solidFill>
                  <a:schemeClr val="accen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body" idx="1"/>
          </p:nvPr>
        </p:nvSpPr>
        <p:spPr>
          <a:xfrm>
            <a:off x="503845" y="1397284"/>
            <a:ext cx="4011003" cy="4779677"/>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body" idx="2"/>
          </p:nvPr>
        </p:nvSpPr>
        <p:spPr>
          <a:xfrm>
            <a:off x="4629150" y="1397284"/>
            <a:ext cx="3886200" cy="4779677"/>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ftr" idx="11"/>
          </p:nvPr>
        </p:nvSpPr>
        <p:spPr>
          <a:xfrm>
            <a:off x="0" y="6356351"/>
            <a:ext cx="9144000" cy="516639"/>
          </a:xfrm>
          <a:prstGeom prst="rect">
            <a:avLst/>
          </a:prstGeom>
          <a:noFill/>
          <a:ln>
            <a:noFill/>
          </a:ln>
        </p:spPr>
        <p:txBody>
          <a:bodyPr lIns="91425" tIns="91425" rIns="91425" bIns="91425" anchor="ctr" anchorCtr="0"/>
          <a:lstStyle>
            <a:lvl1pPr marL="0" marR="0" lvl="0" indent="0" algn="ctr" rtl="0">
              <a:spcBef>
                <a:spcPts val="0"/>
              </a:spcBef>
              <a:buNone/>
              <a:defRPr sz="1000" b="0" i="0" u="none" strike="noStrike" cap="none">
                <a:solidFill>
                  <a:srgbClr val="F5898E"/>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sldNum" idx="12"/>
          </p:nvPr>
        </p:nvSpPr>
        <p:spPr>
          <a:xfrm>
            <a:off x="8316685" y="6356351"/>
            <a:ext cx="827313" cy="51663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1" i="0" u="none" strike="noStrike" cap="none">
                <a:solidFill>
                  <a:srgbClr val="97C6FF"/>
                </a:solidFill>
                <a:latin typeface="Arial"/>
                <a:ea typeface="Arial"/>
                <a:cs typeface="Arial"/>
                <a:sym typeface="Arial"/>
              </a:rPr>
              <a:t>‹#›</a:t>
            </a:fld>
            <a:endParaRPr lang="en-US" sz="900" b="1" i="0" u="none" strike="noStrike" cap="none">
              <a:solidFill>
                <a:srgbClr val="97C6FF"/>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Mai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503845" y="452062"/>
            <a:ext cx="8011503" cy="945221"/>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accent1"/>
              </a:buClr>
              <a:buFont typeface="Arial"/>
              <a:buNone/>
              <a:defRPr sz="3600" b="1" i="0" u="none" strike="noStrike" cap="none">
                <a:solidFill>
                  <a:schemeClr val="accen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3" name="Shape 53"/>
          <p:cNvSpPr txBox="1">
            <a:spLocks noGrp="1"/>
          </p:cNvSpPr>
          <p:nvPr>
            <p:ph type="body" idx="1"/>
          </p:nvPr>
        </p:nvSpPr>
        <p:spPr>
          <a:xfrm>
            <a:off x="503845" y="1397284"/>
            <a:ext cx="8011503" cy="4779677"/>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ftr" idx="11"/>
          </p:nvPr>
        </p:nvSpPr>
        <p:spPr>
          <a:xfrm>
            <a:off x="0" y="6356351"/>
            <a:ext cx="9144000" cy="516639"/>
          </a:xfrm>
          <a:prstGeom prst="rect">
            <a:avLst/>
          </a:prstGeom>
          <a:noFill/>
          <a:ln>
            <a:noFill/>
          </a:ln>
        </p:spPr>
        <p:txBody>
          <a:bodyPr lIns="91425" tIns="91425" rIns="91425" bIns="91425" anchor="ctr" anchorCtr="0"/>
          <a:lstStyle>
            <a:lvl1pPr marL="0" marR="0" lvl="0" indent="0" algn="ctr" rtl="0">
              <a:spcBef>
                <a:spcPts val="0"/>
              </a:spcBef>
              <a:buNone/>
              <a:defRPr sz="1000" b="0" i="0" u="none" strike="noStrike" cap="none">
                <a:solidFill>
                  <a:srgbClr val="F5898E"/>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sldNum" idx="12"/>
          </p:nvPr>
        </p:nvSpPr>
        <p:spPr>
          <a:xfrm>
            <a:off x="8316685" y="6356351"/>
            <a:ext cx="827313" cy="51663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1" i="0" u="none" strike="noStrike" cap="none">
                <a:solidFill>
                  <a:srgbClr val="97C6FF"/>
                </a:solidFill>
                <a:latin typeface="Arial"/>
                <a:ea typeface="Arial"/>
                <a:cs typeface="Arial"/>
                <a:sym typeface="Arial"/>
              </a:rPr>
              <a:t>‹#›</a:t>
            </a:fld>
            <a:endParaRPr lang="en-US" sz="900" b="1" i="0" u="none" strike="noStrike" cap="none">
              <a:solidFill>
                <a:srgbClr val="97C6FF"/>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Picture_Full">
    <p:spTree>
      <p:nvGrpSpPr>
        <p:cNvPr id="1" name="Shape 56"/>
        <p:cNvGrpSpPr/>
        <p:nvPr/>
      </p:nvGrpSpPr>
      <p:grpSpPr>
        <a:xfrm>
          <a:off x="0" y="0"/>
          <a:ext cx="0" cy="0"/>
          <a:chOff x="0" y="0"/>
          <a:chExt cx="0" cy="0"/>
        </a:xfrm>
      </p:grpSpPr>
      <p:sp>
        <p:nvSpPr>
          <p:cNvPr id="57" name="Shape 57"/>
          <p:cNvSpPr>
            <a:spLocks noGrp="1"/>
          </p:cNvSpPr>
          <p:nvPr>
            <p:ph type="pic" idx="2"/>
          </p:nvPr>
        </p:nvSpPr>
        <p:spPr>
          <a:xfrm>
            <a:off x="0" y="0"/>
            <a:ext cx="9144000" cy="6356351"/>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ftr" idx="11"/>
          </p:nvPr>
        </p:nvSpPr>
        <p:spPr>
          <a:xfrm>
            <a:off x="0" y="6356351"/>
            <a:ext cx="9144000" cy="516639"/>
          </a:xfrm>
          <a:prstGeom prst="rect">
            <a:avLst/>
          </a:prstGeom>
          <a:noFill/>
          <a:ln>
            <a:noFill/>
          </a:ln>
        </p:spPr>
        <p:txBody>
          <a:bodyPr lIns="91425" tIns="91425" rIns="91425" bIns="91425" anchor="ctr" anchorCtr="0"/>
          <a:lstStyle>
            <a:lvl1pPr marL="0" marR="0" lvl="0" indent="0" algn="ctr" rtl="0">
              <a:spcBef>
                <a:spcPts val="0"/>
              </a:spcBef>
              <a:buNone/>
              <a:defRPr sz="1000" b="0" i="0" u="none" strike="noStrike" cap="none">
                <a:solidFill>
                  <a:srgbClr val="F5898E"/>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sldNum" idx="12"/>
          </p:nvPr>
        </p:nvSpPr>
        <p:spPr>
          <a:xfrm>
            <a:off x="8316685" y="6356351"/>
            <a:ext cx="827313" cy="51663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1" i="0" u="none" strike="noStrike" cap="none">
                <a:solidFill>
                  <a:srgbClr val="97C6FF"/>
                </a:solidFill>
                <a:latin typeface="Arial"/>
                <a:ea typeface="Arial"/>
                <a:cs typeface="Arial"/>
                <a:sym typeface="Arial"/>
              </a:rPr>
              <a:t>‹#›</a:t>
            </a:fld>
            <a:endParaRPr lang="en-US" sz="900" b="1" i="0" u="none" strike="noStrike" cap="none">
              <a:solidFill>
                <a:srgbClr val="97C6F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Slide">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2">
            <a:alphaModFix/>
          </a:blip>
          <a:srcRect/>
          <a:stretch/>
        </p:blipFill>
        <p:spPr>
          <a:xfrm>
            <a:off x="-5" y="0"/>
            <a:ext cx="9144005" cy="6225030"/>
          </a:xfrm>
          <a:prstGeom prst="rect">
            <a:avLst/>
          </a:prstGeom>
          <a:noFill/>
          <a:ln>
            <a:noFill/>
          </a:ln>
        </p:spPr>
      </p:pic>
      <p:sp>
        <p:nvSpPr>
          <p:cNvPr id="62" name="Shape 62"/>
          <p:cNvSpPr/>
          <p:nvPr/>
        </p:nvSpPr>
        <p:spPr>
          <a:xfrm>
            <a:off x="0" y="0"/>
            <a:ext cx="9143998" cy="6225028"/>
          </a:xfrm>
          <a:prstGeom prst="rect">
            <a:avLst/>
          </a:prstGeom>
          <a:gradFill>
            <a:gsLst>
              <a:gs pos="0">
                <a:srgbClr val="B31117">
                  <a:alpha val="80000"/>
                </a:srgbClr>
              </a:gs>
              <a:gs pos="81000">
                <a:srgbClr val="002D62">
                  <a:alpha val="80000"/>
                </a:srgbClr>
              </a:gs>
              <a:gs pos="100000">
                <a:srgbClr val="002D62">
                  <a:alpha val="80000"/>
                </a:srgbClr>
              </a:gs>
            </a:gsLst>
            <a:lin ang="2700000" scaled="0"/>
          </a:gradFill>
          <a:ln>
            <a:noFill/>
          </a:ln>
        </p:spPr>
        <p:txBody>
          <a:bodyPr lIns="91425" tIns="45700" rIns="91425" bIns="45700" anchor="ctr" anchorCtr="0">
            <a:noAutofit/>
          </a:bodyPr>
          <a:lstStyle/>
          <a:p>
            <a:pPr marL="0" marR="0" lvl="0" indent="0" algn="ctr" rtl="0">
              <a:spcBef>
                <a:spcPts val="0"/>
              </a:spcBef>
              <a:buNone/>
            </a:pPr>
            <a:endParaRPr sz="1350" b="0" i="0" u="none" strike="noStrike" cap="none">
              <a:solidFill>
                <a:schemeClr val="lt1"/>
              </a:solidFill>
              <a:latin typeface="Arial"/>
              <a:ea typeface="Arial"/>
              <a:cs typeface="Arial"/>
              <a:sym typeface="Arial"/>
            </a:endParaRPr>
          </a:p>
        </p:txBody>
      </p:sp>
      <p:sp>
        <p:nvSpPr>
          <p:cNvPr id="63" name="Shape 63"/>
          <p:cNvSpPr/>
          <p:nvPr/>
        </p:nvSpPr>
        <p:spPr>
          <a:xfrm>
            <a:off x="0" y="5277801"/>
            <a:ext cx="9144000" cy="722947"/>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050" b="0" i="0" u="none" strike="noStrike" cap="none">
              <a:solidFill>
                <a:schemeClr val="lt1"/>
              </a:solidFill>
              <a:latin typeface="Arial"/>
              <a:ea typeface="Arial"/>
              <a:cs typeface="Arial"/>
              <a:sym typeface="Arial"/>
            </a:endParaRPr>
          </a:p>
        </p:txBody>
      </p:sp>
      <p:pic>
        <p:nvPicPr>
          <p:cNvPr id="64" name="Shape 64"/>
          <p:cNvPicPr preferRelativeResize="0"/>
          <p:nvPr/>
        </p:nvPicPr>
        <p:blipFill/>
        <p:spPr>
          <a:xfrm>
            <a:off x="3239575" y="1003253"/>
            <a:ext cx="2664827" cy="640488"/>
          </a:xfrm>
          <a:prstGeom prst="rect">
            <a:avLst/>
          </a:prstGeom>
          <a:solidFill>
            <a:srgbClr val="FFFFFF"/>
          </a:solidFill>
          <a:ln>
            <a:noFill/>
          </a:ln>
        </p:spPr>
      </p:pic>
      <p:grpSp>
        <p:nvGrpSpPr>
          <p:cNvPr id="65" name="Shape 65"/>
          <p:cNvGrpSpPr/>
          <p:nvPr/>
        </p:nvGrpSpPr>
        <p:grpSpPr>
          <a:xfrm>
            <a:off x="-5" y="6225033"/>
            <a:ext cx="9144000" cy="642939"/>
            <a:chOff x="0" y="5357812"/>
            <a:chExt cx="9144000" cy="642939"/>
          </a:xfrm>
        </p:grpSpPr>
        <p:sp>
          <p:nvSpPr>
            <p:cNvPr id="66" name="Shape 66"/>
            <p:cNvSpPr/>
            <p:nvPr/>
          </p:nvSpPr>
          <p:spPr>
            <a:xfrm>
              <a:off x="0" y="5357812"/>
              <a:ext cx="9144000" cy="642936"/>
            </a:xfrm>
            <a:prstGeom prst="roundRect">
              <a:avLst>
                <a:gd name="adj" fmla="val 0"/>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050" b="0" i="0" u="none" strike="noStrike" cap="none">
                <a:solidFill>
                  <a:srgbClr val="FFFFFF"/>
                </a:solidFill>
                <a:latin typeface="Arial"/>
                <a:ea typeface="Arial"/>
                <a:cs typeface="Arial"/>
                <a:sym typeface="Arial"/>
              </a:endParaRPr>
            </a:p>
          </p:txBody>
        </p:sp>
        <p:sp>
          <p:nvSpPr>
            <p:cNvPr id="67" name="Shape 67"/>
            <p:cNvSpPr/>
            <p:nvPr/>
          </p:nvSpPr>
          <p:spPr>
            <a:xfrm>
              <a:off x="2285996" y="5357812"/>
              <a:ext cx="4572000" cy="642939"/>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50000"/>
                </a:lnSpc>
                <a:spcBef>
                  <a:spcPts val="0"/>
                </a:spcBef>
                <a:buSzPct val="25000"/>
                <a:buNone/>
              </a:pPr>
              <a:r>
                <a:rPr lang="en-US" sz="1200" b="1" i="0" u="none" strike="noStrike" cap="none">
                  <a:solidFill>
                    <a:srgbClr val="FFFFFF"/>
                  </a:solidFill>
                  <a:latin typeface="Arial"/>
                  <a:ea typeface="Arial"/>
                  <a:cs typeface="Arial"/>
                  <a:sym typeface="Arial"/>
                </a:rPr>
                <a:t>July 19, 2017</a:t>
              </a:r>
            </a:p>
            <a:p>
              <a:pPr marL="0" marR="0" lvl="0" indent="0" algn="ctr" rtl="0">
                <a:lnSpc>
                  <a:spcPct val="150000"/>
                </a:lnSpc>
                <a:spcBef>
                  <a:spcPts val="0"/>
                </a:spcBef>
                <a:buSzPct val="25000"/>
                <a:buNone/>
              </a:pPr>
              <a:r>
                <a:rPr lang="en-US" sz="825" b="0" i="0" u="none" strike="noStrike" cap="none">
                  <a:solidFill>
                    <a:srgbClr val="FFFFFF"/>
                  </a:solidFill>
                  <a:latin typeface="Arial"/>
                  <a:ea typeface="Arial"/>
                  <a:cs typeface="Arial"/>
                  <a:sym typeface="Arial"/>
                </a:rPr>
                <a:t>WWW.TAPS.ORG | 800-959-TAPS (8277)</a:t>
              </a:r>
            </a:p>
          </p:txBody>
        </p:sp>
      </p:grpSp>
      <p:sp>
        <p:nvSpPr>
          <p:cNvPr id="68" name="Shape 68"/>
          <p:cNvSpPr txBox="1">
            <a:spLocks noGrp="1"/>
          </p:cNvSpPr>
          <p:nvPr>
            <p:ph type="ctrTitle"/>
          </p:nvPr>
        </p:nvSpPr>
        <p:spPr>
          <a:xfrm>
            <a:off x="636795" y="2677883"/>
            <a:ext cx="7870390" cy="1356117"/>
          </a:xfrm>
          <a:prstGeom prst="rect">
            <a:avLst/>
          </a:prstGeom>
          <a:noFill/>
          <a:ln w="19050" cap="flat" cmpd="sng">
            <a:solidFill>
              <a:schemeClr val="lt1"/>
            </a:solidFill>
            <a:prstDash val="solid"/>
            <a:miter/>
            <a:headEnd type="none" w="med" len="med"/>
            <a:tailEnd type="none" w="med" len="med"/>
          </a:ln>
        </p:spPr>
        <p:txBody>
          <a:bodyPr lIns="91425" tIns="91425" rIns="91425" bIns="91425" anchor="ctr" anchorCtr="0"/>
          <a:lstStyle>
            <a:lvl1pPr marL="0" marR="0" lvl="0" indent="0" algn="ctr" rtl="0">
              <a:lnSpc>
                <a:spcPct val="90000"/>
              </a:lnSpc>
              <a:spcBef>
                <a:spcPts val="0"/>
              </a:spcBef>
              <a:buClr>
                <a:schemeClr val="lt1"/>
              </a:buClr>
              <a:buFont typeface="Arial"/>
              <a:buNone/>
              <a:defRPr sz="4000" b="1" i="0" u="none" strike="noStrike" cap="none">
                <a:solidFill>
                  <a:schemeClr val="lt1"/>
                </a:solidFill>
                <a:latin typeface="Arial"/>
                <a:ea typeface="Arial"/>
                <a:cs typeface="Arial"/>
                <a:sym typeface="Arial"/>
              </a:defRPr>
            </a:lvl1pPr>
            <a:lvl2pPr lvl="1" indent="0">
              <a:spcBef>
                <a:spcPts val="0"/>
              </a:spcBef>
              <a:buNone/>
              <a:defRPr sz="1800">
                <a:solidFill>
                  <a:schemeClr val="lt1"/>
                </a:solidFill>
                <a:latin typeface="Arial"/>
                <a:ea typeface="Arial"/>
                <a:cs typeface="Arial"/>
                <a:sym typeface="Arial"/>
              </a:defRPr>
            </a:lvl2pPr>
            <a:lvl3pPr lvl="2" indent="0">
              <a:spcBef>
                <a:spcPts val="0"/>
              </a:spcBef>
              <a:buNone/>
              <a:defRPr sz="1800">
                <a:solidFill>
                  <a:schemeClr val="lt1"/>
                </a:solidFill>
                <a:latin typeface="Arial"/>
                <a:ea typeface="Arial"/>
                <a:cs typeface="Arial"/>
                <a:sym typeface="Arial"/>
              </a:defRPr>
            </a:lvl3pPr>
            <a:lvl4pPr lvl="3" indent="0">
              <a:spcBef>
                <a:spcPts val="0"/>
              </a:spcBef>
              <a:buNone/>
              <a:defRPr sz="1800">
                <a:solidFill>
                  <a:schemeClr val="lt1"/>
                </a:solidFill>
                <a:latin typeface="Arial"/>
                <a:ea typeface="Arial"/>
                <a:cs typeface="Arial"/>
                <a:sym typeface="Arial"/>
              </a:defRPr>
            </a:lvl4pPr>
            <a:lvl5pPr lvl="4" indent="0">
              <a:spcBef>
                <a:spcPts val="0"/>
              </a:spcBef>
              <a:buNone/>
              <a:defRPr sz="1800">
                <a:solidFill>
                  <a:schemeClr val="lt1"/>
                </a:solidFill>
                <a:latin typeface="Arial"/>
                <a:ea typeface="Arial"/>
                <a:cs typeface="Arial"/>
                <a:sym typeface="Arial"/>
              </a:defRPr>
            </a:lvl5pPr>
            <a:lvl6pPr lvl="5" indent="0">
              <a:spcBef>
                <a:spcPts val="0"/>
              </a:spcBef>
              <a:buNone/>
              <a:defRPr sz="1800">
                <a:solidFill>
                  <a:schemeClr val="lt1"/>
                </a:solidFill>
                <a:latin typeface="Arial"/>
                <a:ea typeface="Arial"/>
                <a:cs typeface="Arial"/>
                <a:sym typeface="Arial"/>
              </a:defRPr>
            </a:lvl6pPr>
            <a:lvl7pPr lvl="6" indent="0">
              <a:spcBef>
                <a:spcPts val="0"/>
              </a:spcBef>
              <a:buNone/>
              <a:defRPr sz="1800">
                <a:solidFill>
                  <a:schemeClr val="lt1"/>
                </a:solidFill>
                <a:latin typeface="Arial"/>
                <a:ea typeface="Arial"/>
                <a:cs typeface="Arial"/>
                <a:sym typeface="Arial"/>
              </a:defRPr>
            </a:lvl7pPr>
            <a:lvl8pPr lvl="7" indent="0">
              <a:spcBef>
                <a:spcPts val="0"/>
              </a:spcBef>
              <a:buNone/>
              <a:defRPr sz="1800">
                <a:solidFill>
                  <a:schemeClr val="lt1"/>
                </a:solidFill>
                <a:latin typeface="Arial"/>
                <a:ea typeface="Arial"/>
                <a:cs typeface="Arial"/>
                <a:sym typeface="Arial"/>
              </a:defRPr>
            </a:lvl8pPr>
            <a:lvl9pPr lvl="8" indent="0">
              <a:spcBef>
                <a:spcPts val="0"/>
              </a:spcBef>
              <a:buNone/>
              <a:defRPr sz="1800">
                <a:solidFill>
                  <a:schemeClr val="lt1"/>
                </a:solidFill>
                <a:latin typeface="Arial"/>
                <a:ea typeface="Arial"/>
                <a:cs typeface="Arial"/>
                <a:sym typeface="Arial"/>
              </a:defRPr>
            </a:lvl9pPr>
          </a:lstStyle>
          <a:p>
            <a:endParaRPr/>
          </a:p>
        </p:txBody>
      </p:sp>
      <p:sp>
        <p:nvSpPr>
          <p:cNvPr id="69" name="Shape 69"/>
          <p:cNvSpPr txBox="1">
            <a:spLocks noGrp="1"/>
          </p:cNvSpPr>
          <p:nvPr>
            <p:ph type="body" idx="1"/>
          </p:nvPr>
        </p:nvSpPr>
        <p:spPr>
          <a:xfrm>
            <a:off x="1520720" y="4034005"/>
            <a:ext cx="6102539" cy="674065"/>
          </a:xfrm>
          <a:prstGeom prst="rect">
            <a:avLst/>
          </a:prstGeom>
          <a:noFill/>
          <a:ln>
            <a:noFill/>
          </a:ln>
        </p:spPr>
        <p:txBody>
          <a:bodyPr lIns="91425" tIns="91425" rIns="91425" bIns="91425" anchor="ctr" anchorCtr="0"/>
          <a:lstStyle>
            <a:lvl1pPr marL="0" marR="0" lvl="0" indent="0" algn="ctr" rtl="0">
              <a:lnSpc>
                <a:spcPct val="90000"/>
              </a:lnSpc>
              <a:spcBef>
                <a:spcPts val="1000"/>
              </a:spcBef>
              <a:buClr>
                <a:schemeClr val="lt1"/>
              </a:buClr>
              <a:buFont typeface="Arial"/>
              <a:buNone/>
              <a:defRPr sz="1400" b="0" i="0" u="none" strike="noStrike" cap="none">
                <a:solidFill>
                  <a:schemeClr val="lt1"/>
                </a:solidFill>
                <a:latin typeface="Arial"/>
                <a:ea typeface="Arial"/>
                <a:cs typeface="Arial"/>
                <a:sym typeface="Arial"/>
              </a:defRPr>
            </a:lvl1pPr>
            <a:lvl2pPr marL="457200" marR="0" lvl="1" indent="0" algn="ctr" rtl="0">
              <a:lnSpc>
                <a:spcPct val="90000"/>
              </a:lnSpc>
              <a:spcBef>
                <a:spcPts val="500"/>
              </a:spcBef>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ctr" rtl="0">
              <a:lnSpc>
                <a:spcPct val="90000"/>
              </a:lnSpc>
              <a:spcBef>
                <a:spcPts val="500"/>
              </a:spcBef>
              <a:buClr>
                <a:schemeClr val="dk1"/>
              </a:buClr>
              <a:buFont typeface="Arial"/>
              <a:buNone/>
              <a:defRPr sz="2000" b="0" i="0" u="none" strike="noStrike" cap="none">
                <a:solidFill>
                  <a:schemeClr val="dk1"/>
                </a:solidFill>
                <a:latin typeface="Arial"/>
                <a:ea typeface="Arial"/>
                <a:cs typeface="Arial"/>
                <a:sym typeface="Arial"/>
              </a:defRPr>
            </a:lvl3pPr>
            <a:lvl4pPr marL="1371600" marR="0" lvl="3" indent="0" algn="ctr" rtl="0">
              <a:lnSpc>
                <a:spcPct val="90000"/>
              </a:lnSpc>
              <a:spcBef>
                <a:spcPts val="500"/>
              </a:spcBef>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ctr" rtl="0">
              <a:lnSpc>
                <a:spcPct val="90000"/>
              </a:lnSpc>
              <a:spcBef>
                <a:spcPts val="500"/>
              </a:spcBef>
              <a:buClr>
                <a:schemeClr val="dk1"/>
              </a:buClr>
              <a:buFont typeface="Arial"/>
              <a:buNone/>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0" name="Shape 70"/>
          <p:cNvSpPr txBox="1"/>
          <p:nvPr/>
        </p:nvSpPr>
        <p:spPr>
          <a:xfrm>
            <a:off x="636795" y="2362199"/>
            <a:ext cx="7870390" cy="315681"/>
          </a:xfrm>
          <a:prstGeom prst="rect">
            <a:avLst/>
          </a:prstGeom>
          <a:noFill/>
          <a:ln>
            <a:noFill/>
          </a:ln>
        </p:spPr>
        <p:txBody>
          <a:bodyPr lIns="182875" tIns="45700" rIns="182875" bIns="45700" anchor="ctr" anchorCtr="0">
            <a:noAutofit/>
          </a:bodyPr>
          <a:lstStyle/>
          <a:p>
            <a:pPr marL="0" marR="0" lvl="0" indent="0" algn="ctr" rtl="0">
              <a:lnSpc>
                <a:spcPct val="90000"/>
              </a:lnSpc>
              <a:spcBef>
                <a:spcPts val="0"/>
              </a:spcBef>
              <a:buClr>
                <a:schemeClr val="lt1"/>
              </a:buClr>
              <a:buSzPct val="25000"/>
              <a:buFont typeface="Arial"/>
              <a:buNone/>
            </a:pPr>
            <a:r>
              <a:rPr lang="en-US" sz="1100" b="1" i="0" u="none" strike="noStrike" cap="none">
                <a:solidFill>
                  <a:schemeClr val="lt1"/>
                </a:solidFill>
                <a:latin typeface="Arial"/>
                <a:ea typeface="Arial"/>
                <a:cs typeface="Arial"/>
                <a:sym typeface="Arial"/>
              </a:rPr>
              <a:t>THE TRAGEDY ASSISTANCE PROGRAM FOR SURVIVORS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71"/>
        <p:cNvGrpSpPr/>
        <p:nvPr/>
      </p:nvGrpSpPr>
      <p:grpSpPr>
        <a:xfrm>
          <a:off x="0" y="0"/>
          <a:ext cx="0" cy="0"/>
          <a:chOff x="0" y="0"/>
          <a:chExt cx="0" cy="0"/>
        </a:xfrm>
      </p:grpSpPr>
      <p:sp>
        <p:nvSpPr>
          <p:cNvPr id="72" name="Shape 72"/>
          <p:cNvSpPr txBox="1"/>
          <p:nvPr/>
        </p:nvSpPr>
        <p:spPr>
          <a:xfrm>
            <a:off x="1524225" y="2816133"/>
            <a:ext cx="6102539" cy="230832"/>
          </a:xfrm>
          <a:prstGeom prst="rect">
            <a:avLst/>
          </a:prstGeom>
          <a:noFill/>
          <a:ln>
            <a:noFill/>
          </a:ln>
        </p:spPr>
        <p:txBody>
          <a:bodyPr lIns="0" tIns="45700" rIns="0" bIns="45700" anchor="t" anchorCtr="0">
            <a:noAutofit/>
          </a:bodyPr>
          <a:lstStyle/>
          <a:p>
            <a:pPr marL="0" marR="0" lvl="0" indent="0" algn="ctr" rtl="0">
              <a:spcBef>
                <a:spcPts val="0"/>
              </a:spcBef>
              <a:buSzPct val="25000"/>
              <a:buNone/>
            </a:pPr>
            <a:r>
              <a:rPr lang="en-US" sz="900" b="1" i="0" u="none" strike="noStrike" cap="none">
                <a:solidFill>
                  <a:schemeClr val="dk1"/>
                </a:solidFill>
                <a:latin typeface="Arial"/>
                <a:ea typeface="Arial"/>
                <a:cs typeface="Arial"/>
                <a:sym typeface="Arial"/>
              </a:rPr>
              <a:t>TRAGEDY ASSISTANCE PROGRAM FOR SURVIVORS</a:t>
            </a:r>
          </a:p>
        </p:txBody>
      </p:sp>
      <p:sp>
        <p:nvSpPr>
          <p:cNvPr id="73" name="Shape 73"/>
          <p:cNvSpPr txBox="1">
            <a:spLocks noGrp="1"/>
          </p:cNvSpPr>
          <p:nvPr>
            <p:ph type="ctrTitle"/>
          </p:nvPr>
        </p:nvSpPr>
        <p:spPr>
          <a:xfrm>
            <a:off x="1524225" y="3080169"/>
            <a:ext cx="6102539" cy="1599082"/>
          </a:xfrm>
          <a:prstGeom prst="rect">
            <a:avLst/>
          </a:prstGeom>
          <a:noFill/>
          <a:ln w="19050" cap="flat" cmpd="sng">
            <a:solidFill>
              <a:srgbClr val="A5A5A5"/>
            </a:solidFill>
            <a:prstDash val="solid"/>
            <a:miter/>
            <a:headEnd type="none" w="med" len="med"/>
            <a:tailEnd type="none" w="med" len="med"/>
          </a:ln>
        </p:spPr>
        <p:txBody>
          <a:bodyPr lIns="91425" tIns="91425" rIns="91425" bIns="91425" anchor="ctr" anchorCtr="0"/>
          <a:lstStyle>
            <a:lvl1pPr marL="0" marR="0" lvl="0" indent="0" algn="ctr" rtl="0">
              <a:lnSpc>
                <a:spcPct val="90000"/>
              </a:lnSpc>
              <a:spcBef>
                <a:spcPts val="0"/>
              </a:spcBef>
              <a:buClr>
                <a:schemeClr val="dk1"/>
              </a:buClr>
              <a:buFont typeface="Arial"/>
              <a:buNone/>
              <a:defRPr sz="4000" b="1" i="0" u="none" strike="noStrike" cap="none">
                <a:solidFill>
                  <a:schemeClr val="dk1"/>
                </a:solidFill>
                <a:latin typeface="Arial"/>
                <a:ea typeface="Arial"/>
                <a:cs typeface="Arial"/>
                <a:sym typeface="Arial"/>
              </a:defRPr>
            </a:lvl1pPr>
            <a:lvl2pPr lvl="1" indent="0">
              <a:spcBef>
                <a:spcPts val="0"/>
              </a:spcBef>
              <a:buNone/>
              <a:defRPr sz="1800">
                <a:solidFill>
                  <a:schemeClr val="lt1"/>
                </a:solidFill>
                <a:latin typeface="Arial"/>
                <a:ea typeface="Arial"/>
                <a:cs typeface="Arial"/>
                <a:sym typeface="Arial"/>
              </a:defRPr>
            </a:lvl2pPr>
            <a:lvl3pPr lvl="2" indent="0">
              <a:spcBef>
                <a:spcPts val="0"/>
              </a:spcBef>
              <a:buNone/>
              <a:defRPr sz="1800">
                <a:solidFill>
                  <a:schemeClr val="lt1"/>
                </a:solidFill>
                <a:latin typeface="Arial"/>
                <a:ea typeface="Arial"/>
                <a:cs typeface="Arial"/>
                <a:sym typeface="Arial"/>
              </a:defRPr>
            </a:lvl3pPr>
            <a:lvl4pPr lvl="3" indent="0">
              <a:spcBef>
                <a:spcPts val="0"/>
              </a:spcBef>
              <a:buNone/>
              <a:defRPr sz="1800">
                <a:solidFill>
                  <a:schemeClr val="lt1"/>
                </a:solidFill>
                <a:latin typeface="Arial"/>
                <a:ea typeface="Arial"/>
                <a:cs typeface="Arial"/>
                <a:sym typeface="Arial"/>
              </a:defRPr>
            </a:lvl4pPr>
            <a:lvl5pPr lvl="4" indent="0">
              <a:spcBef>
                <a:spcPts val="0"/>
              </a:spcBef>
              <a:buNone/>
              <a:defRPr sz="1800">
                <a:solidFill>
                  <a:schemeClr val="lt1"/>
                </a:solidFill>
                <a:latin typeface="Arial"/>
                <a:ea typeface="Arial"/>
                <a:cs typeface="Arial"/>
                <a:sym typeface="Arial"/>
              </a:defRPr>
            </a:lvl5pPr>
            <a:lvl6pPr lvl="5" indent="0">
              <a:spcBef>
                <a:spcPts val="0"/>
              </a:spcBef>
              <a:buNone/>
              <a:defRPr sz="1800">
                <a:solidFill>
                  <a:schemeClr val="lt1"/>
                </a:solidFill>
                <a:latin typeface="Arial"/>
                <a:ea typeface="Arial"/>
                <a:cs typeface="Arial"/>
                <a:sym typeface="Arial"/>
              </a:defRPr>
            </a:lvl6pPr>
            <a:lvl7pPr lvl="6" indent="0">
              <a:spcBef>
                <a:spcPts val="0"/>
              </a:spcBef>
              <a:buNone/>
              <a:defRPr sz="1800">
                <a:solidFill>
                  <a:schemeClr val="lt1"/>
                </a:solidFill>
                <a:latin typeface="Arial"/>
                <a:ea typeface="Arial"/>
                <a:cs typeface="Arial"/>
                <a:sym typeface="Arial"/>
              </a:defRPr>
            </a:lvl7pPr>
            <a:lvl8pPr lvl="7" indent="0">
              <a:spcBef>
                <a:spcPts val="0"/>
              </a:spcBef>
              <a:buNone/>
              <a:defRPr sz="1800">
                <a:solidFill>
                  <a:schemeClr val="lt1"/>
                </a:solidFill>
                <a:latin typeface="Arial"/>
                <a:ea typeface="Arial"/>
                <a:cs typeface="Arial"/>
                <a:sym typeface="Arial"/>
              </a:defRPr>
            </a:lvl8pPr>
            <a:lvl9pPr lvl="8" indent="0">
              <a:spcBef>
                <a:spcPts val="0"/>
              </a:spcBef>
              <a:buNone/>
              <a:defRPr sz="1800">
                <a:solidFill>
                  <a:schemeClr val="lt1"/>
                </a:solidFill>
                <a:latin typeface="Arial"/>
                <a:ea typeface="Arial"/>
                <a:cs typeface="Arial"/>
                <a:sym typeface="Arial"/>
              </a:defRPr>
            </a:lvl9pPr>
          </a:lstStyle>
          <a:p>
            <a:endParaRPr/>
          </a:p>
        </p:txBody>
      </p:sp>
      <p:sp>
        <p:nvSpPr>
          <p:cNvPr id="74" name="Shape 74"/>
          <p:cNvSpPr txBox="1">
            <a:spLocks noGrp="1"/>
          </p:cNvSpPr>
          <p:nvPr>
            <p:ph type="body" idx="1"/>
          </p:nvPr>
        </p:nvSpPr>
        <p:spPr>
          <a:xfrm>
            <a:off x="1524224" y="4712455"/>
            <a:ext cx="6102539" cy="1020065"/>
          </a:xfrm>
          <a:prstGeom prst="rect">
            <a:avLst/>
          </a:prstGeom>
          <a:noFill/>
          <a:ln>
            <a:noFill/>
          </a:ln>
        </p:spPr>
        <p:txBody>
          <a:bodyPr lIns="91425" tIns="91425" rIns="91425" bIns="91425" anchor="ctr" anchorCtr="0"/>
          <a:lstStyle>
            <a:lvl1pPr marL="0" marR="0" lvl="0" indent="0" algn="ctr" rtl="0">
              <a:lnSpc>
                <a:spcPct val="90000"/>
              </a:lnSpc>
              <a:spcBef>
                <a:spcPts val="1000"/>
              </a:spcBef>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ctr" rtl="0">
              <a:lnSpc>
                <a:spcPct val="90000"/>
              </a:lnSpc>
              <a:spcBef>
                <a:spcPts val="500"/>
              </a:spcBef>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ctr" rtl="0">
              <a:lnSpc>
                <a:spcPct val="90000"/>
              </a:lnSpc>
              <a:spcBef>
                <a:spcPts val="500"/>
              </a:spcBef>
              <a:buClr>
                <a:schemeClr val="dk1"/>
              </a:buClr>
              <a:buFont typeface="Arial"/>
              <a:buNone/>
              <a:defRPr sz="2000" b="0" i="0" u="none" strike="noStrike" cap="none">
                <a:solidFill>
                  <a:schemeClr val="dk1"/>
                </a:solidFill>
                <a:latin typeface="Arial"/>
                <a:ea typeface="Arial"/>
                <a:cs typeface="Arial"/>
                <a:sym typeface="Arial"/>
              </a:defRPr>
            </a:lvl3pPr>
            <a:lvl4pPr marL="1371600" marR="0" lvl="3" indent="0" algn="ctr" rtl="0">
              <a:lnSpc>
                <a:spcPct val="90000"/>
              </a:lnSpc>
              <a:spcBef>
                <a:spcPts val="500"/>
              </a:spcBef>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ctr" rtl="0">
              <a:lnSpc>
                <a:spcPct val="90000"/>
              </a:lnSpc>
              <a:spcBef>
                <a:spcPts val="500"/>
              </a:spcBef>
              <a:buClr>
                <a:schemeClr val="dk1"/>
              </a:buClr>
              <a:buFont typeface="Arial"/>
              <a:buNone/>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75" name="Shape 75" descr="Image result for taps logo"/>
          <p:cNvPicPr preferRelativeResize="0"/>
          <p:nvPr/>
        </p:nvPicPr>
        <p:blipFill rotWithShape="1">
          <a:blip r:embed="rId2">
            <a:alphaModFix/>
          </a:blip>
          <a:srcRect/>
          <a:stretch/>
        </p:blipFill>
        <p:spPr>
          <a:xfrm>
            <a:off x="2994023" y="1720348"/>
            <a:ext cx="3310983" cy="719455"/>
          </a:xfrm>
          <a:prstGeom prst="rect">
            <a:avLst/>
          </a:prstGeom>
          <a:noFill/>
          <a:ln>
            <a:noFill/>
          </a:ln>
        </p:spPr>
      </p:pic>
      <p:sp>
        <p:nvSpPr>
          <p:cNvPr id="76" name="Shape 76"/>
          <p:cNvSpPr txBox="1"/>
          <p:nvPr/>
        </p:nvSpPr>
        <p:spPr>
          <a:xfrm>
            <a:off x="0" y="6422350"/>
            <a:ext cx="9144000" cy="26160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100" b="0" i="0" u="none" strike="noStrike" cap="none">
                <a:solidFill>
                  <a:srgbClr val="BFBFBF"/>
                </a:solidFill>
                <a:latin typeface="Arial"/>
                <a:ea typeface="Arial"/>
                <a:cs typeface="Arial"/>
                <a:sym typeface="Arial"/>
              </a:rPr>
              <a:t>FOR PRINT ONLY</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6356351"/>
            <a:ext cx="9144000" cy="51663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800" b="0" i="0" u="none" strike="noStrike" cap="none">
              <a:solidFill>
                <a:srgbClr val="FFFFFF"/>
              </a:solidFill>
              <a:latin typeface="Arial"/>
              <a:ea typeface="Arial"/>
              <a:cs typeface="Arial"/>
              <a:sym typeface="Arial"/>
            </a:endParaRPr>
          </a:p>
        </p:txBody>
      </p:sp>
      <p:sp>
        <p:nvSpPr>
          <p:cNvPr id="11" name="Shape 11"/>
          <p:cNvSpPr txBox="1">
            <a:spLocks noGrp="1"/>
          </p:cNvSpPr>
          <p:nvPr>
            <p:ph type="title"/>
          </p:nvPr>
        </p:nvSpPr>
        <p:spPr>
          <a:xfrm>
            <a:off x="503845" y="452062"/>
            <a:ext cx="8011503" cy="945221"/>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accent1"/>
              </a:buClr>
              <a:buFont typeface="Arial"/>
              <a:buNone/>
              <a:defRPr sz="3600" b="1" i="0" u="none" strike="noStrike" cap="none">
                <a:solidFill>
                  <a:schemeClr val="accen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503845" y="1397284"/>
            <a:ext cx="8011503" cy="4779677"/>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0" y="6356351"/>
            <a:ext cx="9144000" cy="516639"/>
          </a:xfrm>
          <a:prstGeom prst="rect">
            <a:avLst/>
          </a:prstGeom>
          <a:noFill/>
          <a:ln>
            <a:noFill/>
          </a:ln>
        </p:spPr>
        <p:txBody>
          <a:bodyPr lIns="91425" tIns="91425" rIns="91425" bIns="91425" anchor="ctr" anchorCtr="0"/>
          <a:lstStyle>
            <a:lvl1pPr marL="0" marR="0" lvl="0" indent="0" algn="ctr" rtl="0">
              <a:spcBef>
                <a:spcPts val="0"/>
              </a:spcBef>
              <a:buNone/>
              <a:defRPr sz="1000" b="0" i="0" u="none" strike="noStrike" cap="none">
                <a:solidFill>
                  <a:srgbClr val="F5898E"/>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316685" y="6356351"/>
            <a:ext cx="827313" cy="51663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1" i="0" u="none" strike="noStrike" cap="none">
                <a:solidFill>
                  <a:srgbClr val="97C6FF"/>
                </a:solidFill>
                <a:latin typeface="Arial"/>
                <a:ea typeface="Arial"/>
                <a:cs typeface="Arial"/>
                <a:sym typeface="Arial"/>
              </a:rPr>
              <a:t>‹#›</a:t>
            </a:fld>
            <a:endParaRPr lang="en-US" sz="900" b="1" i="0" u="none" strike="noStrike" cap="none">
              <a:solidFill>
                <a:srgbClr val="97C6FF"/>
              </a:solidFill>
              <a:latin typeface="Arial"/>
              <a:ea typeface="Arial"/>
              <a:cs typeface="Arial"/>
              <a:sym typeface="Arial"/>
            </a:endParaRPr>
          </a:p>
        </p:txBody>
      </p:sp>
      <p:cxnSp>
        <p:nvCxnSpPr>
          <p:cNvPr id="15" name="Shape 15"/>
          <p:cNvCxnSpPr/>
          <p:nvPr/>
        </p:nvCxnSpPr>
        <p:spPr>
          <a:xfrm>
            <a:off x="503845" y="408062"/>
            <a:ext cx="2113623" cy="0"/>
          </a:xfrm>
          <a:prstGeom prst="straightConnector1">
            <a:avLst/>
          </a:prstGeom>
          <a:noFill/>
          <a:ln w="76200" cap="rnd" cmpd="sng">
            <a:solidFill>
              <a:schemeClr val="accent1"/>
            </a:solidFill>
            <a:prstDash val="solid"/>
            <a:round/>
            <a:headEnd type="none" w="med" len="med"/>
            <a:tailEnd type="none" w="med" len="med"/>
          </a:ln>
        </p:spPr>
      </p:cxnSp>
      <p:pic>
        <p:nvPicPr>
          <p:cNvPr id="16" name="Shape 16"/>
          <p:cNvPicPr preferRelativeResize="0"/>
          <p:nvPr/>
        </p:nvPicPr>
        <p:blipFill rotWithShape="1">
          <a:blip r:embed="rId3">
            <a:alphaModFix/>
          </a:blip>
          <a:srcRect/>
          <a:stretch/>
        </p:blipFill>
        <p:spPr>
          <a:xfrm>
            <a:off x="132367" y="6491530"/>
            <a:ext cx="869118" cy="26460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Shape 26"/>
          <p:cNvSpPr/>
          <p:nvPr/>
        </p:nvSpPr>
        <p:spPr>
          <a:xfrm>
            <a:off x="0" y="6356351"/>
            <a:ext cx="9144000" cy="51663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800" b="0" i="0" u="none" strike="noStrike" cap="none">
              <a:solidFill>
                <a:srgbClr val="FFFFFF"/>
              </a:solidFill>
              <a:latin typeface="Arial"/>
              <a:ea typeface="Arial"/>
              <a:cs typeface="Arial"/>
              <a:sym typeface="Arial"/>
            </a:endParaRPr>
          </a:p>
        </p:txBody>
      </p:sp>
      <p:sp>
        <p:nvSpPr>
          <p:cNvPr id="27" name="Shape 27"/>
          <p:cNvSpPr txBox="1">
            <a:spLocks noGrp="1"/>
          </p:cNvSpPr>
          <p:nvPr>
            <p:ph type="title"/>
          </p:nvPr>
        </p:nvSpPr>
        <p:spPr>
          <a:xfrm>
            <a:off x="503845" y="452062"/>
            <a:ext cx="8011503" cy="945221"/>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accent1"/>
              </a:buClr>
              <a:buFont typeface="Arial"/>
              <a:buNone/>
              <a:defRPr sz="3600" b="1" i="0" u="none" strike="noStrike" cap="none">
                <a:solidFill>
                  <a:schemeClr val="accen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a:spLocks noGrp="1"/>
          </p:cNvSpPr>
          <p:nvPr>
            <p:ph type="body" idx="1"/>
          </p:nvPr>
        </p:nvSpPr>
        <p:spPr>
          <a:xfrm>
            <a:off x="503845" y="1397284"/>
            <a:ext cx="8011503" cy="4779677"/>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ftr" idx="11"/>
          </p:nvPr>
        </p:nvSpPr>
        <p:spPr>
          <a:xfrm>
            <a:off x="0" y="6356351"/>
            <a:ext cx="9144000" cy="516639"/>
          </a:xfrm>
          <a:prstGeom prst="rect">
            <a:avLst/>
          </a:prstGeom>
          <a:noFill/>
          <a:ln>
            <a:noFill/>
          </a:ln>
        </p:spPr>
        <p:txBody>
          <a:bodyPr lIns="91425" tIns="91425" rIns="91425" bIns="91425" anchor="ctr" anchorCtr="0"/>
          <a:lstStyle>
            <a:lvl1pPr marL="0" marR="0" lvl="0" indent="0" algn="ctr" rtl="0">
              <a:spcBef>
                <a:spcPts val="0"/>
              </a:spcBef>
              <a:buNone/>
              <a:defRPr sz="1000" b="0" i="0" u="none" strike="noStrike" cap="none">
                <a:solidFill>
                  <a:srgbClr val="F5898E"/>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8316685" y="6356351"/>
            <a:ext cx="827313" cy="51663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1" i="0" u="none" strike="noStrike" cap="none">
                <a:solidFill>
                  <a:srgbClr val="97C6FF"/>
                </a:solidFill>
                <a:latin typeface="Arial"/>
                <a:ea typeface="Arial"/>
                <a:cs typeface="Arial"/>
                <a:sym typeface="Arial"/>
              </a:rPr>
              <a:t>‹#›</a:t>
            </a:fld>
            <a:endParaRPr lang="en-US" sz="900" b="1" i="0" u="none" strike="noStrike" cap="none">
              <a:solidFill>
                <a:srgbClr val="97C6FF"/>
              </a:solidFill>
              <a:latin typeface="Arial"/>
              <a:ea typeface="Arial"/>
              <a:cs typeface="Arial"/>
              <a:sym typeface="Arial"/>
            </a:endParaRPr>
          </a:p>
        </p:txBody>
      </p:sp>
      <p:cxnSp>
        <p:nvCxnSpPr>
          <p:cNvPr id="31" name="Shape 31"/>
          <p:cNvCxnSpPr/>
          <p:nvPr/>
        </p:nvCxnSpPr>
        <p:spPr>
          <a:xfrm>
            <a:off x="503845" y="408062"/>
            <a:ext cx="2113623" cy="0"/>
          </a:xfrm>
          <a:prstGeom prst="straightConnector1">
            <a:avLst/>
          </a:prstGeom>
          <a:noFill/>
          <a:ln w="76200" cap="rnd" cmpd="sng">
            <a:solidFill>
              <a:schemeClr val="accent1"/>
            </a:solidFill>
            <a:prstDash val="solid"/>
            <a:round/>
            <a:headEnd type="none" w="med" len="med"/>
            <a:tailEnd type="none" w="med" len="med"/>
          </a:ln>
        </p:spPr>
      </p:cxnSp>
      <p:pic>
        <p:nvPicPr>
          <p:cNvPr id="32" name="Shape 32"/>
          <p:cNvPicPr preferRelativeResize="0"/>
          <p:nvPr/>
        </p:nvPicPr>
        <p:blipFill rotWithShape="1">
          <a:blip r:embed="rId9">
            <a:alphaModFix/>
          </a:blip>
          <a:srcRect/>
          <a:stretch/>
        </p:blipFill>
        <p:spPr>
          <a:xfrm>
            <a:off x="132367" y="6491530"/>
            <a:ext cx="869118" cy="26460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mailto:kim@taps.org"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ctrTitle"/>
          </p:nvPr>
        </p:nvSpPr>
        <p:spPr>
          <a:xfrm>
            <a:off x="2665047" y="2906905"/>
            <a:ext cx="6102539" cy="1805341"/>
          </a:xfrm>
          <a:prstGeom prst="rect">
            <a:avLst/>
          </a:prstGeom>
          <a:noFill/>
          <a:ln w="19050" cap="flat" cmpd="sng">
            <a:solidFill>
              <a:schemeClr val="lt1"/>
            </a:solidFill>
            <a:prstDash val="solid"/>
            <a:miter/>
            <a:headEnd type="none" w="med" len="med"/>
            <a:tailEnd type="none" w="med" len="med"/>
          </a:ln>
        </p:spPr>
        <p:txBody>
          <a:bodyPr lIns="182875" tIns="45700" rIns="182875" bIns="45700" anchor="ctr" anchorCtr="0">
            <a:noAutofit/>
          </a:bodyPr>
          <a:lstStyle/>
          <a:p>
            <a:pPr marL="0" marR="0" lvl="0" indent="0" algn="ctr" rtl="0">
              <a:lnSpc>
                <a:spcPct val="90000"/>
              </a:lnSpc>
              <a:spcBef>
                <a:spcPts val="0"/>
              </a:spcBef>
              <a:buClr>
                <a:schemeClr val="lt1"/>
              </a:buClr>
              <a:buSzPct val="25000"/>
              <a:buFont typeface="Arial"/>
              <a:buNone/>
            </a:pPr>
            <a:r>
              <a:rPr lang="en-US" sz="4000" b="1" i="0" u="none" strike="noStrike" cap="none" dirty="0">
                <a:solidFill>
                  <a:schemeClr val="lt1"/>
                </a:solidFill>
                <a:latin typeface="Arial"/>
                <a:ea typeface="Arial"/>
                <a:cs typeface="Arial"/>
                <a:sym typeface="Arial"/>
              </a:rPr>
              <a:t>COMPREHENSIVE POSTVENTION</a:t>
            </a:r>
            <a:br>
              <a:rPr lang="en-US" sz="4000" b="1" i="0" u="none" strike="noStrike" cap="none" dirty="0">
                <a:solidFill>
                  <a:schemeClr val="lt1"/>
                </a:solidFill>
                <a:latin typeface="Arial"/>
                <a:ea typeface="Arial"/>
                <a:cs typeface="Arial"/>
                <a:sym typeface="Arial"/>
              </a:rPr>
            </a:br>
            <a:endParaRPr lang="en-US" sz="4000" b="1" i="0" u="none" strike="noStrike" cap="none" dirty="0">
              <a:solidFill>
                <a:schemeClr val="lt1"/>
              </a:solidFill>
              <a:latin typeface="Arial"/>
              <a:ea typeface="Arial"/>
              <a:cs typeface="Arial"/>
              <a:sym typeface="Arial"/>
            </a:endParaRPr>
          </a:p>
        </p:txBody>
      </p:sp>
      <p:sp>
        <p:nvSpPr>
          <p:cNvPr id="82" name="Shape 82"/>
          <p:cNvSpPr txBox="1">
            <a:spLocks noGrp="1"/>
          </p:cNvSpPr>
          <p:nvPr>
            <p:ph type="body" idx="1"/>
          </p:nvPr>
        </p:nvSpPr>
        <p:spPr>
          <a:xfrm>
            <a:off x="2665046" y="4849941"/>
            <a:ext cx="6102539" cy="673575"/>
          </a:xfrm>
          <a:prstGeom prst="rect">
            <a:avLst/>
          </a:prstGeom>
          <a:noFill/>
          <a:ln>
            <a:noFill/>
          </a:ln>
        </p:spPr>
        <p:txBody>
          <a:bodyPr lIns="91425" tIns="45700" rIns="91425" bIns="45700" anchor="ctr" anchorCtr="0">
            <a:noAutofit/>
          </a:bodyPr>
          <a:lstStyle/>
          <a:p>
            <a:pPr marL="0" marR="0" lvl="0" indent="0" algn="ctr" rtl="0">
              <a:lnSpc>
                <a:spcPct val="70000"/>
              </a:lnSpc>
              <a:spcBef>
                <a:spcPts val="0"/>
              </a:spcBef>
              <a:spcAft>
                <a:spcPts val="0"/>
              </a:spcAft>
              <a:buClr>
                <a:schemeClr val="lt1"/>
              </a:buClr>
              <a:buSzPct val="25000"/>
              <a:buFont typeface="Arial"/>
              <a:buNone/>
            </a:pPr>
            <a:r>
              <a:rPr lang="en-US" sz="980" b="0" i="0" u="none" strike="noStrike" cap="none">
                <a:solidFill>
                  <a:schemeClr val="lt1"/>
                </a:solidFill>
                <a:latin typeface="Arial"/>
                <a:ea typeface="Arial"/>
                <a:cs typeface="Arial"/>
                <a:sym typeface="Arial"/>
              </a:rPr>
              <a:t>Kim Ruocco MSW</a:t>
            </a:r>
          </a:p>
          <a:p>
            <a:pPr marL="0" marR="0" lvl="0" indent="0" algn="ctr" rtl="0">
              <a:lnSpc>
                <a:spcPct val="70000"/>
              </a:lnSpc>
              <a:spcBef>
                <a:spcPts val="1000"/>
              </a:spcBef>
              <a:spcAft>
                <a:spcPts val="0"/>
              </a:spcAft>
              <a:buClr>
                <a:schemeClr val="lt1"/>
              </a:buClr>
              <a:buSzPct val="25000"/>
              <a:buFont typeface="Arial"/>
              <a:buNone/>
            </a:pPr>
            <a:r>
              <a:rPr lang="en-US" sz="980" b="0" i="0" u="none" strike="noStrike" cap="none">
                <a:solidFill>
                  <a:schemeClr val="lt1"/>
                </a:solidFill>
                <a:latin typeface="Arial"/>
                <a:ea typeface="Arial"/>
                <a:cs typeface="Arial"/>
                <a:sym typeface="Arial"/>
              </a:rPr>
              <a:t>Co-Executive Director, TAPS Red Team</a:t>
            </a:r>
          </a:p>
          <a:p>
            <a:pPr marL="0" marR="0" lvl="0" indent="0" algn="ctr" rtl="0">
              <a:lnSpc>
                <a:spcPct val="70000"/>
              </a:lnSpc>
              <a:spcBef>
                <a:spcPts val="1000"/>
              </a:spcBef>
              <a:buClr>
                <a:schemeClr val="lt1"/>
              </a:buClr>
              <a:buSzPct val="25000"/>
              <a:buFont typeface="Arial"/>
              <a:buNone/>
            </a:pPr>
            <a:r>
              <a:rPr lang="en-US" sz="980" b="0" i="0" u="none" strike="noStrike" cap="none">
                <a:solidFill>
                  <a:schemeClr val="lt1"/>
                </a:solidFill>
                <a:latin typeface="Arial"/>
                <a:ea typeface="Arial"/>
                <a:cs typeface="Arial"/>
                <a:sym typeface="Arial"/>
              </a:rPr>
              <a:t>DOD/VA Suicide Prevention Conference August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503845" y="452062"/>
            <a:ext cx="8011503" cy="945221"/>
          </a:xfrm>
          <a:prstGeom prst="rect">
            <a:avLst/>
          </a:prstGeom>
          <a:noFill/>
          <a:ln>
            <a:noFill/>
          </a:ln>
        </p:spPr>
        <p:txBody>
          <a:bodyPr lIns="0" tIns="45700" rIns="0" bIns="45700" anchor="ctr" anchorCtr="0">
            <a:noAutofit/>
          </a:bodyPr>
          <a:lstStyle/>
          <a:p>
            <a:pPr marL="0" marR="0" lvl="0" indent="0" algn="l" rtl="0">
              <a:lnSpc>
                <a:spcPct val="90000"/>
              </a:lnSpc>
              <a:spcBef>
                <a:spcPts val="0"/>
              </a:spcBef>
              <a:buClr>
                <a:schemeClr val="accent1"/>
              </a:buClr>
              <a:buSzPct val="25000"/>
              <a:buFont typeface="Arial"/>
              <a:buNone/>
            </a:pPr>
            <a:r>
              <a:rPr lang="en-US" sz="3600" b="1" i="0" u="none" strike="noStrike" cap="none">
                <a:solidFill>
                  <a:schemeClr val="accent1"/>
                </a:solidFill>
                <a:latin typeface="Arial"/>
                <a:ea typeface="Arial"/>
                <a:cs typeface="Arial"/>
                <a:sym typeface="Arial"/>
              </a:rPr>
              <a:t>           RELIGIOUS MESSAGES</a:t>
            </a:r>
          </a:p>
        </p:txBody>
      </p:sp>
      <p:sp>
        <p:nvSpPr>
          <p:cNvPr id="159" name="Shape 159"/>
          <p:cNvSpPr txBox="1">
            <a:spLocks noGrp="1"/>
          </p:cNvSpPr>
          <p:nvPr>
            <p:ph type="body" idx="1"/>
          </p:nvPr>
        </p:nvSpPr>
        <p:spPr>
          <a:xfrm>
            <a:off x="503845" y="1397284"/>
            <a:ext cx="8011503" cy="1403064"/>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Arial"/>
              <a:buChar char="•"/>
            </a:pPr>
            <a:r>
              <a:rPr lang="en-US" sz="2800" b="0" i="0" u="none" strike="noStrike" cap="none">
                <a:solidFill>
                  <a:schemeClr val="dk1"/>
                </a:solidFill>
                <a:latin typeface="Arial"/>
                <a:ea typeface="Arial"/>
                <a:cs typeface="Arial"/>
                <a:sym typeface="Arial"/>
              </a:rPr>
              <a:t>Messages from childhood, teachings from religious institutions and faith communities can add fear, guilt and shame to the grief journey.</a:t>
            </a:r>
          </a:p>
        </p:txBody>
      </p:sp>
      <p:sp>
        <p:nvSpPr>
          <p:cNvPr id="160" name="Shape 160"/>
          <p:cNvSpPr txBox="1">
            <a:spLocks noGrp="1"/>
          </p:cNvSpPr>
          <p:nvPr>
            <p:ph type="ftr" idx="11"/>
          </p:nvPr>
        </p:nvSpPr>
        <p:spPr>
          <a:xfrm>
            <a:off x="0" y="6356351"/>
            <a:ext cx="9144000" cy="51663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000" b="0" i="0" u="none" strike="noStrike" cap="none">
                <a:solidFill>
                  <a:srgbClr val="F5898E"/>
                </a:solidFill>
                <a:latin typeface="Arial"/>
                <a:ea typeface="Arial"/>
                <a:cs typeface="Arial"/>
                <a:sym typeface="Arial"/>
              </a:rPr>
              <a:t>COPYRIGHT TAPS.ORG</a:t>
            </a:r>
          </a:p>
        </p:txBody>
      </p:sp>
      <p:sp>
        <p:nvSpPr>
          <p:cNvPr id="161" name="Shape 161"/>
          <p:cNvSpPr txBox="1">
            <a:spLocks noGrp="1"/>
          </p:cNvSpPr>
          <p:nvPr>
            <p:ph type="sldNum" idx="12"/>
          </p:nvPr>
        </p:nvSpPr>
        <p:spPr>
          <a:xfrm>
            <a:off x="8316685" y="6356351"/>
            <a:ext cx="827313" cy="51663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1" i="0" u="none" strike="noStrike" cap="none">
                <a:solidFill>
                  <a:srgbClr val="97C6FF"/>
                </a:solidFill>
                <a:latin typeface="Arial"/>
                <a:ea typeface="Arial"/>
                <a:cs typeface="Arial"/>
                <a:sym typeface="Arial"/>
              </a:rPr>
              <a:t>10</a:t>
            </a:fld>
            <a:endParaRPr lang="en-US" sz="900" b="1" i="0" u="none" strike="noStrike" cap="none">
              <a:solidFill>
                <a:srgbClr val="97C6FF"/>
              </a:solidFill>
              <a:latin typeface="Arial"/>
              <a:ea typeface="Arial"/>
              <a:cs typeface="Arial"/>
              <a:sym typeface="Arial"/>
            </a:endParaRPr>
          </a:p>
        </p:txBody>
      </p:sp>
      <p:pic>
        <p:nvPicPr>
          <p:cNvPr id="162" name="Shape 162"/>
          <p:cNvPicPr preferRelativeResize="0">
            <a:picLocks noGrp="1"/>
          </p:cNvPicPr>
          <p:nvPr>
            <p:ph type="pic" idx="2"/>
          </p:nvPr>
        </p:nvPicPr>
        <p:blipFill rotWithShape="1">
          <a:blip r:embed="rId3">
            <a:alphaModFix/>
          </a:blip>
          <a:srcRect/>
          <a:stretch/>
        </p:blipFill>
        <p:spPr>
          <a:xfrm>
            <a:off x="1901427" y="3090498"/>
            <a:ext cx="5341142" cy="3265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503845" y="452062"/>
            <a:ext cx="4011003" cy="945221"/>
          </a:xfrm>
          <a:prstGeom prst="rect">
            <a:avLst/>
          </a:prstGeom>
          <a:noFill/>
          <a:ln>
            <a:noFill/>
          </a:ln>
        </p:spPr>
        <p:txBody>
          <a:bodyPr lIns="0" tIns="45700" rIns="0" bIns="45700" anchor="ctr" anchorCtr="0">
            <a:noAutofit/>
          </a:bodyPr>
          <a:lstStyle/>
          <a:p>
            <a:pPr marL="0" marR="0" lvl="0" indent="0" algn="l" rtl="0">
              <a:lnSpc>
                <a:spcPct val="90000"/>
              </a:lnSpc>
              <a:spcBef>
                <a:spcPts val="0"/>
              </a:spcBef>
              <a:buClr>
                <a:schemeClr val="accent1"/>
              </a:buClr>
              <a:buSzPct val="25000"/>
              <a:buFont typeface="Arial"/>
              <a:buNone/>
            </a:pPr>
            <a:r>
              <a:rPr lang="en-US" sz="3600" b="1" i="0" u="none" strike="noStrike" cap="none">
                <a:solidFill>
                  <a:schemeClr val="accent1"/>
                </a:solidFill>
                <a:latin typeface="Arial"/>
                <a:ea typeface="Arial"/>
                <a:cs typeface="Arial"/>
                <a:sym typeface="Arial"/>
              </a:rPr>
              <a:t>      SECRETS</a:t>
            </a:r>
          </a:p>
        </p:txBody>
      </p:sp>
      <p:sp>
        <p:nvSpPr>
          <p:cNvPr id="168" name="Shape 168"/>
          <p:cNvSpPr txBox="1">
            <a:spLocks noGrp="1"/>
          </p:cNvSpPr>
          <p:nvPr>
            <p:ph type="body" idx="1"/>
          </p:nvPr>
        </p:nvSpPr>
        <p:spPr>
          <a:xfrm>
            <a:off x="503845" y="1397284"/>
            <a:ext cx="4011003" cy="4779677"/>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800" b="0" i="0" u="none" strike="noStrike" cap="none">
                <a:solidFill>
                  <a:schemeClr val="dk1"/>
                </a:solidFill>
                <a:latin typeface="Arial"/>
                <a:ea typeface="Arial"/>
                <a:cs typeface="Arial"/>
                <a:sym typeface="Arial"/>
              </a:rPr>
              <a:t>After a loved one dies by suicide it is common for the survivor to discover information about the deceased that they had no knowledge of. This can cause the survivor to question everything about their relationship.</a:t>
            </a:r>
          </a:p>
        </p:txBody>
      </p:sp>
      <p:sp>
        <p:nvSpPr>
          <p:cNvPr id="169" name="Shape 169"/>
          <p:cNvSpPr txBox="1">
            <a:spLocks noGrp="1"/>
          </p:cNvSpPr>
          <p:nvPr>
            <p:ph type="ftr" idx="11"/>
          </p:nvPr>
        </p:nvSpPr>
        <p:spPr>
          <a:xfrm>
            <a:off x="0" y="6356351"/>
            <a:ext cx="9144000" cy="51663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000" b="0" i="0" u="none" strike="noStrike" cap="none">
                <a:solidFill>
                  <a:srgbClr val="F5898E"/>
                </a:solidFill>
                <a:latin typeface="Arial"/>
                <a:ea typeface="Arial"/>
                <a:cs typeface="Arial"/>
                <a:sym typeface="Arial"/>
              </a:rPr>
              <a:t>COPYRIGHT TAPS.ORG</a:t>
            </a:r>
          </a:p>
        </p:txBody>
      </p:sp>
      <p:sp>
        <p:nvSpPr>
          <p:cNvPr id="170" name="Shape 170"/>
          <p:cNvSpPr txBox="1">
            <a:spLocks noGrp="1"/>
          </p:cNvSpPr>
          <p:nvPr>
            <p:ph type="sldNum" idx="12"/>
          </p:nvPr>
        </p:nvSpPr>
        <p:spPr>
          <a:xfrm>
            <a:off x="8316685" y="6356351"/>
            <a:ext cx="827313" cy="51663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1" i="0" u="none" strike="noStrike" cap="none">
                <a:solidFill>
                  <a:srgbClr val="97C6FF"/>
                </a:solidFill>
                <a:latin typeface="Arial"/>
                <a:ea typeface="Arial"/>
                <a:cs typeface="Arial"/>
                <a:sym typeface="Arial"/>
              </a:rPr>
              <a:t>11</a:t>
            </a:fld>
            <a:endParaRPr lang="en-US" sz="900" b="1" i="0" u="none" strike="noStrike" cap="none">
              <a:solidFill>
                <a:srgbClr val="97C6FF"/>
              </a:solidFill>
              <a:latin typeface="Arial"/>
              <a:ea typeface="Arial"/>
              <a:cs typeface="Arial"/>
              <a:sym typeface="Arial"/>
            </a:endParaRPr>
          </a:p>
        </p:txBody>
      </p:sp>
      <p:pic>
        <p:nvPicPr>
          <p:cNvPr id="171" name="Shape 171" descr="Sam002 (121).JPG"/>
          <p:cNvPicPr preferRelativeResize="0">
            <a:picLocks noGrp="1"/>
          </p:cNvPicPr>
          <p:nvPr>
            <p:ph type="pic" idx="2"/>
          </p:nvPr>
        </p:nvPicPr>
        <p:blipFill rotWithShape="1">
          <a:blip r:embed="rId3">
            <a:alphaModFix/>
          </a:blip>
          <a:srcRect t="1218" b="1217"/>
          <a:stretch/>
        </p:blipFill>
        <p:spPr>
          <a:xfrm>
            <a:off x="4800600" y="0"/>
            <a:ext cx="4343400" cy="63563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503845" y="452062"/>
            <a:ext cx="8011503" cy="945221"/>
          </a:xfrm>
          <a:prstGeom prst="rect">
            <a:avLst/>
          </a:prstGeom>
          <a:noFill/>
          <a:ln>
            <a:noFill/>
          </a:ln>
        </p:spPr>
        <p:txBody>
          <a:bodyPr lIns="0" tIns="45700" rIns="0" bIns="45700" anchor="ctr" anchorCtr="0">
            <a:noAutofit/>
          </a:bodyPr>
          <a:lstStyle/>
          <a:p>
            <a:pPr marL="0" marR="0" lvl="0" indent="0" algn="l" rtl="0">
              <a:lnSpc>
                <a:spcPct val="90000"/>
              </a:lnSpc>
              <a:spcBef>
                <a:spcPts val="0"/>
              </a:spcBef>
              <a:buClr>
                <a:schemeClr val="accent1"/>
              </a:buClr>
              <a:buSzPct val="25000"/>
              <a:buFont typeface="Arial"/>
              <a:buNone/>
            </a:pPr>
            <a:r>
              <a:rPr lang="en-US" sz="3600" b="1" i="0" u="none" strike="noStrike" cap="none">
                <a:solidFill>
                  <a:schemeClr val="accent1"/>
                </a:solidFill>
                <a:latin typeface="Arial"/>
                <a:ea typeface="Arial"/>
                <a:cs typeface="Arial"/>
                <a:sym typeface="Arial"/>
              </a:rPr>
              <a:t>                FAMILY DYNAMICS </a:t>
            </a:r>
          </a:p>
        </p:txBody>
      </p:sp>
      <p:sp>
        <p:nvSpPr>
          <p:cNvPr id="177" name="Shape 177"/>
          <p:cNvSpPr txBox="1">
            <a:spLocks noGrp="1"/>
          </p:cNvSpPr>
          <p:nvPr>
            <p:ph type="body" idx="1"/>
          </p:nvPr>
        </p:nvSpPr>
        <p:spPr>
          <a:xfrm>
            <a:off x="503845" y="1397284"/>
            <a:ext cx="8011503" cy="1403064"/>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dk1"/>
              </a:buClr>
              <a:buSzPct val="25000"/>
              <a:buFont typeface="Arial"/>
              <a:buNone/>
            </a:pPr>
            <a:r>
              <a:rPr lang="en-US" sz="2590" b="0" i="0" u="none" strike="noStrike" cap="none">
                <a:solidFill>
                  <a:schemeClr val="dk1"/>
                </a:solidFill>
                <a:latin typeface="Arial"/>
                <a:ea typeface="Arial"/>
                <a:cs typeface="Arial"/>
                <a:sym typeface="Arial"/>
              </a:rPr>
              <a:t>Suicide is a multifactor event that leaves a wake of questions, blame, guilt and shame. In military families this can lead to additional losses and conflict if not resolved.</a:t>
            </a:r>
          </a:p>
        </p:txBody>
      </p:sp>
      <p:sp>
        <p:nvSpPr>
          <p:cNvPr id="178" name="Shape 178"/>
          <p:cNvSpPr txBox="1">
            <a:spLocks noGrp="1"/>
          </p:cNvSpPr>
          <p:nvPr>
            <p:ph type="ftr" idx="11"/>
          </p:nvPr>
        </p:nvSpPr>
        <p:spPr>
          <a:xfrm>
            <a:off x="0" y="6356351"/>
            <a:ext cx="9144000" cy="51663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000" b="0" i="0" u="none" strike="noStrike" cap="none">
                <a:solidFill>
                  <a:srgbClr val="F5898E"/>
                </a:solidFill>
                <a:latin typeface="Arial"/>
                <a:ea typeface="Arial"/>
                <a:cs typeface="Arial"/>
                <a:sym typeface="Arial"/>
              </a:rPr>
              <a:t>COPYRIGHT TAPS.ORG</a:t>
            </a:r>
          </a:p>
        </p:txBody>
      </p:sp>
      <p:sp>
        <p:nvSpPr>
          <p:cNvPr id="179" name="Shape 179"/>
          <p:cNvSpPr txBox="1">
            <a:spLocks noGrp="1"/>
          </p:cNvSpPr>
          <p:nvPr>
            <p:ph type="sldNum" idx="12"/>
          </p:nvPr>
        </p:nvSpPr>
        <p:spPr>
          <a:xfrm>
            <a:off x="8316685" y="6356351"/>
            <a:ext cx="827313" cy="51663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1" i="0" u="none" strike="noStrike" cap="none">
                <a:solidFill>
                  <a:srgbClr val="97C6FF"/>
                </a:solidFill>
                <a:latin typeface="Arial"/>
                <a:ea typeface="Arial"/>
                <a:cs typeface="Arial"/>
                <a:sym typeface="Arial"/>
              </a:rPr>
              <a:t>12</a:t>
            </a:fld>
            <a:endParaRPr lang="en-US" sz="900" b="1" i="0" u="none" strike="noStrike" cap="none">
              <a:solidFill>
                <a:srgbClr val="97C6FF"/>
              </a:solidFill>
              <a:latin typeface="Arial"/>
              <a:ea typeface="Arial"/>
              <a:cs typeface="Arial"/>
              <a:sym typeface="Arial"/>
            </a:endParaRPr>
          </a:p>
        </p:txBody>
      </p:sp>
      <p:pic>
        <p:nvPicPr>
          <p:cNvPr id="180" name="Shape 180"/>
          <p:cNvPicPr preferRelativeResize="0">
            <a:picLocks noGrp="1"/>
          </p:cNvPicPr>
          <p:nvPr>
            <p:ph type="pic" idx="2"/>
          </p:nvPr>
        </p:nvPicPr>
        <p:blipFill>
          <a:blip r:embed="rId3">
            <a:extLst>
              <a:ext uri="{28A0092B-C50C-407E-A947-70E740481C1C}">
                <a14:useLocalDpi xmlns:a14="http://schemas.microsoft.com/office/drawing/2010/main" val="0"/>
              </a:ext>
            </a:extLst>
          </a:blip>
          <a:stretch>
            <a:fillRect/>
          </a:stretch>
        </p:blipFill>
        <p:spPr>
          <a:xfrm>
            <a:off x="2307141" y="2654458"/>
            <a:ext cx="5341141" cy="356076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503845" y="452062"/>
            <a:ext cx="4011003" cy="945221"/>
          </a:xfrm>
          <a:prstGeom prst="rect">
            <a:avLst/>
          </a:prstGeom>
          <a:noFill/>
          <a:ln>
            <a:noFill/>
          </a:ln>
        </p:spPr>
        <p:txBody>
          <a:bodyPr lIns="0" tIns="45700" rIns="0" bIns="45700" anchor="ctr" anchorCtr="0">
            <a:noAutofit/>
          </a:bodyPr>
          <a:lstStyle/>
          <a:p>
            <a:pPr marL="0" marR="0" lvl="0" indent="0" algn="l" rtl="0">
              <a:lnSpc>
                <a:spcPct val="90000"/>
              </a:lnSpc>
              <a:spcBef>
                <a:spcPts val="0"/>
              </a:spcBef>
              <a:buClr>
                <a:schemeClr val="accent1"/>
              </a:buClr>
              <a:buSzPct val="25000"/>
              <a:buFont typeface="Arial"/>
              <a:buNone/>
            </a:pPr>
            <a:r>
              <a:rPr lang="en-US" sz="3600" b="1" i="0" u="none" strike="noStrike" cap="none">
                <a:solidFill>
                  <a:schemeClr val="accent1"/>
                </a:solidFill>
                <a:latin typeface="Arial"/>
                <a:ea typeface="Arial"/>
                <a:cs typeface="Arial"/>
                <a:sym typeface="Arial"/>
              </a:rPr>
              <a:t>      CHILDREN</a:t>
            </a:r>
          </a:p>
        </p:txBody>
      </p:sp>
      <p:sp>
        <p:nvSpPr>
          <p:cNvPr id="186" name="Shape 186"/>
          <p:cNvSpPr txBox="1">
            <a:spLocks noGrp="1"/>
          </p:cNvSpPr>
          <p:nvPr>
            <p:ph type="body" idx="1"/>
          </p:nvPr>
        </p:nvSpPr>
        <p:spPr>
          <a:xfrm>
            <a:off x="503845" y="1397284"/>
            <a:ext cx="4011003" cy="4779677"/>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800" b="0" i="0" u="none" strike="noStrike" cap="none">
                <a:solidFill>
                  <a:schemeClr val="dk1"/>
                </a:solidFill>
                <a:latin typeface="Arial"/>
                <a:ea typeface="Arial"/>
                <a:cs typeface="Arial"/>
                <a:sym typeface="Arial"/>
              </a:rPr>
              <a:t>Every child grieves differently. They need to know that the death is not their fault and that whatever they are feeling is ok. Experts also agree that most children should be told the truth in a developmentally appropriate way. </a:t>
            </a:r>
          </a:p>
        </p:txBody>
      </p:sp>
      <p:sp>
        <p:nvSpPr>
          <p:cNvPr id="187" name="Shape 187"/>
          <p:cNvSpPr txBox="1">
            <a:spLocks noGrp="1"/>
          </p:cNvSpPr>
          <p:nvPr>
            <p:ph type="ftr" idx="11"/>
          </p:nvPr>
        </p:nvSpPr>
        <p:spPr>
          <a:xfrm>
            <a:off x="0" y="6356351"/>
            <a:ext cx="9144000" cy="51663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000" b="0" i="0" u="none" strike="noStrike" cap="none">
                <a:solidFill>
                  <a:srgbClr val="F5898E"/>
                </a:solidFill>
                <a:latin typeface="Arial"/>
                <a:ea typeface="Arial"/>
                <a:cs typeface="Arial"/>
                <a:sym typeface="Arial"/>
              </a:rPr>
              <a:t>TITLE OF PRESENTATION</a:t>
            </a:r>
          </a:p>
        </p:txBody>
      </p:sp>
      <p:sp>
        <p:nvSpPr>
          <p:cNvPr id="188" name="Shape 188"/>
          <p:cNvSpPr txBox="1">
            <a:spLocks noGrp="1"/>
          </p:cNvSpPr>
          <p:nvPr>
            <p:ph type="sldNum" idx="12"/>
          </p:nvPr>
        </p:nvSpPr>
        <p:spPr>
          <a:xfrm>
            <a:off x="8316685" y="6356351"/>
            <a:ext cx="827313" cy="51663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1" i="0" u="none" strike="noStrike" cap="none">
                <a:solidFill>
                  <a:srgbClr val="97C6FF"/>
                </a:solidFill>
                <a:latin typeface="Arial"/>
                <a:ea typeface="Arial"/>
                <a:cs typeface="Arial"/>
                <a:sym typeface="Arial"/>
              </a:rPr>
              <a:t>13</a:t>
            </a:fld>
            <a:endParaRPr lang="en-US" sz="900" b="1" i="0" u="none" strike="noStrike" cap="none">
              <a:solidFill>
                <a:srgbClr val="97C6FF"/>
              </a:solidFill>
              <a:latin typeface="Arial"/>
              <a:ea typeface="Arial"/>
              <a:cs typeface="Arial"/>
              <a:sym typeface="Arial"/>
            </a:endParaRPr>
          </a:p>
        </p:txBody>
      </p:sp>
      <p:pic>
        <p:nvPicPr>
          <p:cNvPr id="189" name="Shape 189"/>
          <p:cNvPicPr preferRelativeResize="0">
            <a:picLocks noGrp="1"/>
          </p:cNvPicPr>
          <p:nvPr>
            <p:ph type="pic" idx="2"/>
          </p:nvPr>
        </p:nvPicPr>
        <p:blipFill rotWithShape="1">
          <a:blip r:embed="rId3">
            <a:alphaModFix/>
          </a:blip>
          <a:srcRect/>
          <a:stretch/>
        </p:blipFill>
        <p:spPr>
          <a:xfrm>
            <a:off x="4853517" y="0"/>
            <a:ext cx="4237565" cy="63563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503845" y="452062"/>
            <a:ext cx="8011503" cy="945221"/>
          </a:xfrm>
          <a:prstGeom prst="rect">
            <a:avLst/>
          </a:prstGeom>
          <a:noFill/>
          <a:ln>
            <a:noFill/>
          </a:ln>
        </p:spPr>
        <p:txBody>
          <a:bodyPr lIns="0" tIns="45700" rIns="0" bIns="45700" anchor="ctr" anchorCtr="0">
            <a:noAutofit/>
          </a:bodyPr>
          <a:lstStyle/>
          <a:p>
            <a:pPr marL="0" marR="0" lvl="0" indent="0" algn="l" rtl="0">
              <a:lnSpc>
                <a:spcPct val="90000"/>
              </a:lnSpc>
              <a:spcBef>
                <a:spcPts val="0"/>
              </a:spcBef>
              <a:buClr>
                <a:schemeClr val="accent1"/>
              </a:buClr>
              <a:buSzPct val="25000"/>
              <a:buFont typeface="Arial"/>
              <a:buNone/>
            </a:pPr>
            <a:r>
              <a:rPr lang="en-US" sz="3600" b="1" i="0" u="none" strike="noStrike" cap="none">
                <a:solidFill>
                  <a:schemeClr val="accent1"/>
                </a:solidFill>
                <a:latin typeface="Arial"/>
                <a:ea typeface="Arial"/>
                <a:cs typeface="Arial"/>
                <a:sym typeface="Arial"/>
              </a:rPr>
              <a:t>       TALKING ABOUT THE DEATH</a:t>
            </a:r>
          </a:p>
        </p:txBody>
      </p:sp>
      <p:sp>
        <p:nvSpPr>
          <p:cNvPr id="195" name="Shape 195"/>
          <p:cNvSpPr txBox="1">
            <a:spLocks noGrp="1"/>
          </p:cNvSpPr>
          <p:nvPr>
            <p:ph type="body" idx="1"/>
          </p:nvPr>
        </p:nvSpPr>
        <p:spPr>
          <a:xfrm>
            <a:off x="503845" y="1397284"/>
            <a:ext cx="8011503" cy="1403064"/>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Arial"/>
              <a:buChar char="•"/>
            </a:pPr>
            <a:r>
              <a:rPr lang="en-US" sz="2800" b="0" i="0" u="none" strike="noStrike" cap="none">
                <a:solidFill>
                  <a:schemeClr val="dk1"/>
                </a:solidFill>
                <a:latin typeface="Arial"/>
                <a:ea typeface="Arial"/>
                <a:cs typeface="Arial"/>
                <a:sym typeface="Arial"/>
              </a:rPr>
              <a:t>Families often struggle with how to talk about a death by suicide. Without guidance families can recluse themselves in order to avoid questions.</a:t>
            </a:r>
          </a:p>
        </p:txBody>
      </p:sp>
      <p:sp>
        <p:nvSpPr>
          <p:cNvPr id="196" name="Shape 196"/>
          <p:cNvSpPr txBox="1">
            <a:spLocks noGrp="1"/>
          </p:cNvSpPr>
          <p:nvPr>
            <p:ph type="ftr" idx="11"/>
          </p:nvPr>
        </p:nvSpPr>
        <p:spPr>
          <a:xfrm>
            <a:off x="0" y="6356351"/>
            <a:ext cx="9144000" cy="51663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000" b="0" i="0" u="none" strike="noStrike" cap="none">
                <a:solidFill>
                  <a:srgbClr val="F5898E"/>
                </a:solidFill>
                <a:latin typeface="Arial"/>
                <a:ea typeface="Arial"/>
                <a:cs typeface="Arial"/>
                <a:sym typeface="Arial"/>
              </a:rPr>
              <a:t>TITLE OF PRESENTATION</a:t>
            </a:r>
          </a:p>
        </p:txBody>
      </p:sp>
      <p:sp>
        <p:nvSpPr>
          <p:cNvPr id="197" name="Shape 197"/>
          <p:cNvSpPr txBox="1">
            <a:spLocks noGrp="1"/>
          </p:cNvSpPr>
          <p:nvPr>
            <p:ph type="sldNum" idx="12"/>
          </p:nvPr>
        </p:nvSpPr>
        <p:spPr>
          <a:xfrm>
            <a:off x="8316685" y="6356351"/>
            <a:ext cx="827313" cy="51663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1" i="0" u="none" strike="noStrike" cap="none">
                <a:solidFill>
                  <a:srgbClr val="97C6FF"/>
                </a:solidFill>
                <a:latin typeface="Arial"/>
                <a:ea typeface="Arial"/>
                <a:cs typeface="Arial"/>
                <a:sym typeface="Arial"/>
              </a:rPr>
              <a:t>14</a:t>
            </a:fld>
            <a:endParaRPr lang="en-US" sz="900" b="1" i="0" u="none" strike="noStrike" cap="none">
              <a:solidFill>
                <a:srgbClr val="97C6FF"/>
              </a:solidFill>
              <a:latin typeface="Arial"/>
              <a:ea typeface="Arial"/>
              <a:cs typeface="Arial"/>
              <a:sym typeface="Arial"/>
            </a:endParaRPr>
          </a:p>
        </p:txBody>
      </p:sp>
      <p:pic>
        <p:nvPicPr>
          <p:cNvPr id="198" name="Shape 198"/>
          <p:cNvPicPr preferRelativeResize="0">
            <a:picLocks noGrp="1"/>
          </p:cNvPicPr>
          <p:nvPr>
            <p:ph type="pic" idx="2"/>
          </p:nvPr>
        </p:nvPicPr>
        <p:blipFill rotWithShape="1">
          <a:blip r:embed="rId3">
            <a:alphaModFix/>
          </a:blip>
          <a:srcRect/>
          <a:stretch/>
        </p:blipFill>
        <p:spPr>
          <a:xfrm>
            <a:off x="1901427" y="2795588"/>
            <a:ext cx="5341142" cy="356076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503845" y="452062"/>
            <a:ext cx="8011503" cy="945221"/>
          </a:xfrm>
          <a:prstGeom prst="rect">
            <a:avLst/>
          </a:prstGeom>
          <a:noFill/>
          <a:ln>
            <a:noFill/>
          </a:ln>
        </p:spPr>
        <p:txBody>
          <a:bodyPr lIns="0" tIns="45700" rIns="0" bIns="45700" anchor="ctr" anchorCtr="0">
            <a:noAutofit/>
          </a:bodyPr>
          <a:lstStyle/>
          <a:p>
            <a:pPr marL="0" marR="0" lvl="0" indent="0" algn="l" rtl="0">
              <a:lnSpc>
                <a:spcPct val="90000"/>
              </a:lnSpc>
              <a:spcBef>
                <a:spcPts val="0"/>
              </a:spcBef>
              <a:buClr>
                <a:schemeClr val="accent1"/>
              </a:buClr>
              <a:buSzPct val="25000"/>
              <a:buFont typeface="Arial"/>
              <a:buNone/>
            </a:pPr>
            <a:r>
              <a:rPr lang="en-US" sz="3600" b="1" i="0" u="none" strike="noStrike" cap="none">
                <a:solidFill>
                  <a:schemeClr val="accent1"/>
                </a:solidFill>
                <a:latin typeface="Arial"/>
                <a:ea typeface="Arial"/>
                <a:cs typeface="Arial"/>
                <a:sym typeface="Arial"/>
              </a:rPr>
              <a:t>   RELATIONSHIP SPECIFIC ISSUES</a:t>
            </a:r>
          </a:p>
        </p:txBody>
      </p:sp>
      <p:sp>
        <p:nvSpPr>
          <p:cNvPr id="204" name="Shape 204"/>
          <p:cNvSpPr txBox="1">
            <a:spLocks noGrp="1"/>
          </p:cNvSpPr>
          <p:nvPr>
            <p:ph type="body" idx="1"/>
          </p:nvPr>
        </p:nvSpPr>
        <p:spPr>
          <a:xfrm>
            <a:off x="503845" y="1397284"/>
            <a:ext cx="8011503" cy="1403064"/>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Arial"/>
              <a:buChar char="•"/>
            </a:pPr>
            <a:r>
              <a:rPr lang="en-US" sz="2800" b="0" i="0" u="none" strike="noStrike" cap="none">
                <a:solidFill>
                  <a:schemeClr val="dk1"/>
                </a:solidFill>
                <a:latin typeface="Arial"/>
                <a:ea typeface="Arial"/>
                <a:cs typeface="Arial"/>
                <a:sym typeface="Arial"/>
              </a:rPr>
              <a:t>Understanding the relationship between the deceased and the survivor can help identify and address specific issues.</a:t>
            </a:r>
          </a:p>
        </p:txBody>
      </p:sp>
      <p:sp>
        <p:nvSpPr>
          <p:cNvPr id="205" name="Shape 205"/>
          <p:cNvSpPr txBox="1">
            <a:spLocks noGrp="1"/>
          </p:cNvSpPr>
          <p:nvPr>
            <p:ph type="ftr" idx="11"/>
          </p:nvPr>
        </p:nvSpPr>
        <p:spPr>
          <a:xfrm>
            <a:off x="0" y="6356351"/>
            <a:ext cx="9144000" cy="51663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000" b="0" i="0" u="none" strike="noStrike" cap="none">
                <a:solidFill>
                  <a:srgbClr val="F5898E"/>
                </a:solidFill>
                <a:latin typeface="Arial"/>
                <a:ea typeface="Arial"/>
                <a:cs typeface="Arial"/>
                <a:sym typeface="Arial"/>
              </a:rPr>
              <a:t>TITLE OF PRESENTATION</a:t>
            </a:r>
          </a:p>
        </p:txBody>
      </p:sp>
      <p:sp>
        <p:nvSpPr>
          <p:cNvPr id="206" name="Shape 206"/>
          <p:cNvSpPr txBox="1">
            <a:spLocks noGrp="1"/>
          </p:cNvSpPr>
          <p:nvPr>
            <p:ph type="sldNum" idx="12"/>
          </p:nvPr>
        </p:nvSpPr>
        <p:spPr>
          <a:xfrm>
            <a:off x="8316685" y="6356351"/>
            <a:ext cx="827313" cy="51663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1" i="0" u="none" strike="noStrike" cap="none">
                <a:solidFill>
                  <a:srgbClr val="97C6FF"/>
                </a:solidFill>
                <a:latin typeface="Arial"/>
                <a:ea typeface="Arial"/>
                <a:cs typeface="Arial"/>
                <a:sym typeface="Arial"/>
              </a:rPr>
              <a:t>15</a:t>
            </a:fld>
            <a:endParaRPr lang="en-US" sz="900" b="1" i="0" u="none" strike="noStrike" cap="none">
              <a:solidFill>
                <a:srgbClr val="97C6FF"/>
              </a:solidFill>
              <a:latin typeface="Arial"/>
              <a:ea typeface="Arial"/>
              <a:cs typeface="Arial"/>
              <a:sym typeface="Arial"/>
            </a:endParaRPr>
          </a:p>
        </p:txBody>
      </p:sp>
      <p:pic>
        <p:nvPicPr>
          <p:cNvPr id="207" name="Shape 207"/>
          <p:cNvPicPr preferRelativeResize="0">
            <a:picLocks noGrp="1"/>
          </p:cNvPicPr>
          <p:nvPr>
            <p:ph type="pic" idx="2"/>
          </p:nvPr>
        </p:nvPicPr>
        <p:blipFill rotWithShape="1">
          <a:blip r:embed="rId3">
            <a:alphaModFix/>
          </a:blip>
          <a:srcRect/>
          <a:stretch/>
        </p:blipFill>
        <p:spPr>
          <a:xfrm>
            <a:off x="1901427" y="2795588"/>
            <a:ext cx="5341142" cy="356076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503845" y="452062"/>
            <a:ext cx="8011503" cy="945221"/>
          </a:xfrm>
          <a:prstGeom prst="rect">
            <a:avLst/>
          </a:prstGeom>
          <a:noFill/>
          <a:ln>
            <a:noFill/>
          </a:ln>
        </p:spPr>
        <p:txBody>
          <a:bodyPr lIns="0" tIns="45700" rIns="0" bIns="45700" anchor="ctr" anchorCtr="0">
            <a:noAutofit/>
          </a:bodyPr>
          <a:lstStyle/>
          <a:p>
            <a:pPr marL="0" marR="0" lvl="0" indent="0" algn="l" rtl="0">
              <a:lnSpc>
                <a:spcPct val="90000"/>
              </a:lnSpc>
              <a:spcBef>
                <a:spcPts val="0"/>
              </a:spcBef>
              <a:buClr>
                <a:schemeClr val="accent1"/>
              </a:buClr>
              <a:buSzPct val="25000"/>
              <a:buFont typeface="Arial"/>
              <a:buNone/>
            </a:pPr>
            <a:r>
              <a:rPr lang="en-US" sz="3600" b="1" i="0" u="none" strike="noStrike" cap="none">
                <a:solidFill>
                  <a:schemeClr val="accent1"/>
                </a:solidFill>
                <a:latin typeface="Arial"/>
                <a:ea typeface="Arial"/>
                <a:cs typeface="Arial"/>
                <a:sym typeface="Arial"/>
              </a:rPr>
              <a:t>  ROLLERCOASTER OF EMOTIONS</a:t>
            </a:r>
          </a:p>
        </p:txBody>
      </p:sp>
      <p:sp>
        <p:nvSpPr>
          <p:cNvPr id="213" name="Shape 213"/>
          <p:cNvSpPr txBox="1">
            <a:spLocks noGrp="1"/>
          </p:cNvSpPr>
          <p:nvPr>
            <p:ph type="body" idx="1"/>
          </p:nvPr>
        </p:nvSpPr>
        <p:spPr>
          <a:xfrm>
            <a:off x="503845" y="1397284"/>
            <a:ext cx="4011003" cy="4779677"/>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No order or stage</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Compound and conflicting</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No timeframe</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Socially unacceptable</a:t>
            </a:r>
          </a:p>
          <a:p>
            <a:pPr marL="228600" marR="0" lvl="0" indent="-228600" algn="l" rtl="0">
              <a:lnSpc>
                <a:spcPct val="90000"/>
              </a:lnSpc>
              <a:spcBef>
                <a:spcPts val="1000"/>
              </a:spcBef>
              <a:buClr>
                <a:schemeClr val="dk1"/>
              </a:buClr>
              <a:buSzPct val="100000"/>
              <a:buFont typeface="Arial"/>
              <a:buChar char="•"/>
            </a:pPr>
            <a:r>
              <a:rPr lang="en-US" sz="2800" b="0" i="0" u="none" strike="noStrike" cap="none">
                <a:solidFill>
                  <a:schemeClr val="dk1"/>
                </a:solidFill>
                <a:latin typeface="Arial"/>
                <a:ea typeface="Arial"/>
                <a:cs typeface="Arial"/>
                <a:sym typeface="Arial"/>
              </a:rPr>
              <a:t>Differs among survivors of the same event.</a:t>
            </a:r>
          </a:p>
        </p:txBody>
      </p:sp>
      <p:pic>
        <p:nvPicPr>
          <p:cNvPr id="214" name="Shape 214" descr="310.JPG"/>
          <p:cNvPicPr preferRelativeResize="0">
            <a:picLocks noGrp="1"/>
          </p:cNvPicPr>
          <p:nvPr>
            <p:ph type="body" idx="2"/>
          </p:nvPr>
        </p:nvPicPr>
        <p:blipFill rotWithShape="1">
          <a:blip r:embed="rId3">
            <a:alphaModFix/>
          </a:blip>
          <a:srcRect t="9001" b="9000"/>
          <a:stretch/>
        </p:blipFill>
        <p:spPr>
          <a:xfrm>
            <a:off x="4629150" y="1397284"/>
            <a:ext cx="3886200" cy="4779677"/>
          </a:xfrm>
          <a:prstGeom prst="rect">
            <a:avLst/>
          </a:prstGeom>
          <a:noFill/>
          <a:ln>
            <a:noFill/>
          </a:ln>
        </p:spPr>
      </p:pic>
      <p:sp>
        <p:nvSpPr>
          <p:cNvPr id="215" name="Shape 215"/>
          <p:cNvSpPr txBox="1">
            <a:spLocks noGrp="1"/>
          </p:cNvSpPr>
          <p:nvPr>
            <p:ph type="ftr" idx="11"/>
          </p:nvPr>
        </p:nvSpPr>
        <p:spPr>
          <a:xfrm>
            <a:off x="0" y="6356351"/>
            <a:ext cx="9144000" cy="51663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000" b="0" i="0" u="none" strike="noStrike" cap="none">
                <a:solidFill>
                  <a:srgbClr val="F5898E"/>
                </a:solidFill>
                <a:latin typeface="Arial"/>
                <a:ea typeface="Arial"/>
                <a:cs typeface="Arial"/>
                <a:sym typeface="Arial"/>
              </a:rPr>
              <a:t>COPYRIGHT TAPS.ORG</a:t>
            </a:r>
          </a:p>
        </p:txBody>
      </p:sp>
      <p:sp>
        <p:nvSpPr>
          <p:cNvPr id="216" name="Shape 216"/>
          <p:cNvSpPr txBox="1">
            <a:spLocks noGrp="1"/>
          </p:cNvSpPr>
          <p:nvPr>
            <p:ph type="sldNum" idx="12"/>
          </p:nvPr>
        </p:nvSpPr>
        <p:spPr>
          <a:xfrm>
            <a:off x="8316685" y="6356351"/>
            <a:ext cx="827313" cy="51663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1" i="0" u="none" strike="noStrike" cap="none">
                <a:solidFill>
                  <a:srgbClr val="97C6FF"/>
                </a:solidFill>
                <a:latin typeface="Arial"/>
                <a:ea typeface="Arial"/>
                <a:cs typeface="Arial"/>
                <a:sym typeface="Arial"/>
              </a:rPr>
              <a:t>16</a:t>
            </a:fld>
            <a:endParaRPr lang="en-US" sz="900" b="1" i="0" u="none" strike="noStrike" cap="none">
              <a:solidFill>
                <a:srgbClr val="97C6F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503845" y="452062"/>
            <a:ext cx="8011503" cy="945221"/>
          </a:xfrm>
          <a:prstGeom prst="rect">
            <a:avLst/>
          </a:prstGeom>
          <a:noFill/>
          <a:ln>
            <a:noFill/>
          </a:ln>
        </p:spPr>
        <p:txBody>
          <a:bodyPr lIns="0" tIns="45700" rIns="0" bIns="45700" anchor="ctr" anchorCtr="0">
            <a:noAutofit/>
          </a:bodyPr>
          <a:lstStyle/>
          <a:p>
            <a:pPr marL="0" marR="0" lvl="0" indent="0" algn="l" rtl="0">
              <a:lnSpc>
                <a:spcPct val="90000"/>
              </a:lnSpc>
              <a:spcBef>
                <a:spcPts val="0"/>
              </a:spcBef>
              <a:buClr>
                <a:schemeClr val="accent1"/>
              </a:buClr>
              <a:buSzPct val="25000"/>
              <a:buFont typeface="Arial"/>
              <a:buNone/>
            </a:pPr>
            <a:r>
              <a:rPr lang="en-US" sz="3600" b="1" i="0" u="none" strike="noStrike" cap="none">
                <a:solidFill>
                  <a:schemeClr val="accent1"/>
                </a:solidFill>
                <a:latin typeface="Arial"/>
                <a:ea typeface="Arial"/>
                <a:cs typeface="Arial"/>
                <a:sym typeface="Arial"/>
              </a:rPr>
              <a:t>                         MEDIA</a:t>
            </a:r>
          </a:p>
        </p:txBody>
      </p:sp>
      <p:sp>
        <p:nvSpPr>
          <p:cNvPr id="222" name="Shape 222"/>
          <p:cNvSpPr txBox="1">
            <a:spLocks noGrp="1"/>
          </p:cNvSpPr>
          <p:nvPr>
            <p:ph type="body" idx="1"/>
          </p:nvPr>
        </p:nvSpPr>
        <p:spPr>
          <a:xfrm>
            <a:off x="503845" y="1397284"/>
            <a:ext cx="4011003" cy="4779677"/>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Safe messaging</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Public statements</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Family interviews</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Obituary’s </a:t>
            </a: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Arial"/>
              <a:ea typeface="Arial"/>
              <a:cs typeface="Arial"/>
              <a:sym typeface="Arial"/>
            </a:endParaRPr>
          </a:p>
        </p:txBody>
      </p:sp>
      <p:pic>
        <p:nvPicPr>
          <p:cNvPr id="223" name="Shape 223" descr="D2001 (337).JPG"/>
          <p:cNvPicPr preferRelativeResize="0">
            <a:picLocks noGrp="1"/>
          </p:cNvPicPr>
          <p:nvPr>
            <p:ph type="body" idx="2"/>
          </p:nvPr>
        </p:nvPicPr>
        <p:blipFill rotWithShape="1">
          <a:blip r:embed="rId3">
            <a:alphaModFix/>
          </a:blip>
          <a:srcRect t="9001" b="9000"/>
          <a:stretch/>
        </p:blipFill>
        <p:spPr>
          <a:xfrm>
            <a:off x="4629150" y="1397284"/>
            <a:ext cx="3886200" cy="4779677"/>
          </a:xfrm>
          <a:prstGeom prst="rect">
            <a:avLst/>
          </a:prstGeom>
          <a:noFill/>
          <a:ln>
            <a:noFill/>
          </a:ln>
        </p:spPr>
      </p:pic>
      <p:sp>
        <p:nvSpPr>
          <p:cNvPr id="224" name="Shape 224"/>
          <p:cNvSpPr txBox="1">
            <a:spLocks noGrp="1"/>
          </p:cNvSpPr>
          <p:nvPr>
            <p:ph type="ftr" idx="11"/>
          </p:nvPr>
        </p:nvSpPr>
        <p:spPr>
          <a:xfrm>
            <a:off x="0" y="6356351"/>
            <a:ext cx="9144000" cy="51663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000" b="0" i="0" u="none" strike="noStrike" cap="none">
                <a:solidFill>
                  <a:srgbClr val="F5898E"/>
                </a:solidFill>
                <a:latin typeface="Arial"/>
                <a:ea typeface="Arial"/>
                <a:cs typeface="Arial"/>
                <a:sym typeface="Arial"/>
              </a:rPr>
              <a:t>COPYRIGHT TAPS.ORG</a:t>
            </a:r>
          </a:p>
        </p:txBody>
      </p:sp>
      <p:sp>
        <p:nvSpPr>
          <p:cNvPr id="225" name="Shape 225"/>
          <p:cNvSpPr txBox="1">
            <a:spLocks noGrp="1"/>
          </p:cNvSpPr>
          <p:nvPr>
            <p:ph type="sldNum" idx="12"/>
          </p:nvPr>
        </p:nvSpPr>
        <p:spPr>
          <a:xfrm>
            <a:off x="8316685" y="6356351"/>
            <a:ext cx="827313" cy="51663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1" i="0" u="none" strike="noStrike" cap="none">
                <a:solidFill>
                  <a:srgbClr val="97C6FF"/>
                </a:solidFill>
                <a:latin typeface="Arial"/>
                <a:ea typeface="Arial"/>
                <a:cs typeface="Arial"/>
                <a:sym typeface="Arial"/>
              </a:rPr>
              <a:t>17</a:t>
            </a:fld>
            <a:endParaRPr lang="en-US" sz="900" b="1" i="0" u="none" strike="noStrike" cap="none">
              <a:solidFill>
                <a:srgbClr val="97C6F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503845" y="452062"/>
            <a:ext cx="8011503" cy="945221"/>
          </a:xfrm>
          <a:prstGeom prst="rect">
            <a:avLst/>
          </a:prstGeom>
          <a:noFill/>
          <a:ln>
            <a:noFill/>
          </a:ln>
        </p:spPr>
        <p:txBody>
          <a:bodyPr lIns="0" tIns="45700" rIns="0" bIns="45700" anchor="ctr" anchorCtr="0">
            <a:noAutofit/>
          </a:bodyPr>
          <a:lstStyle/>
          <a:p>
            <a:pPr marL="0" marR="0" lvl="0" indent="0" algn="l" rtl="0">
              <a:lnSpc>
                <a:spcPct val="90000"/>
              </a:lnSpc>
              <a:spcBef>
                <a:spcPts val="0"/>
              </a:spcBef>
              <a:buClr>
                <a:schemeClr val="accent1"/>
              </a:buClr>
              <a:buSzPct val="25000"/>
              <a:buFont typeface="Arial"/>
              <a:buNone/>
            </a:pPr>
            <a:r>
              <a:rPr lang="en-US" sz="3600" b="1" i="0" u="none" strike="noStrike" cap="none">
                <a:solidFill>
                  <a:schemeClr val="accent1"/>
                </a:solidFill>
                <a:latin typeface="Arial"/>
                <a:ea typeface="Arial"/>
                <a:cs typeface="Arial"/>
                <a:sym typeface="Arial"/>
              </a:rPr>
              <a:t>                       TRAUMA   </a:t>
            </a:r>
          </a:p>
        </p:txBody>
      </p:sp>
      <p:sp>
        <p:nvSpPr>
          <p:cNvPr id="231" name="Shape 231"/>
          <p:cNvSpPr txBox="1">
            <a:spLocks noGrp="1"/>
          </p:cNvSpPr>
          <p:nvPr>
            <p:ph type="body" idx="1"/>
          </p:nvPr>
        </p:nvSpPr>
        <p:spPr>
          <a:xfrm>
            <a:off x="503845" y="1397284"/>
            <a:ext cx="4011003" cy="4779677"/>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Most suicides happen in a persons home.</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Barracks</a:t>
            </a: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Friends home</a:t>
            </a: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workplace</a:t>
            </a: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Arial"/>
              <a:ea typeface="Arial"/>
              <a:cs typeface="Arial"/>
              <a:sym typeface="Arial"/>
            </a:endParaRPr>
          </a:p>
        </p:txBody>
      </p:sp>
      <p:sp>
        <p:nvSpPr>
          <p:cNvPr id="232" name="Shape 232"/>
          <p:cNvSpPr txBox="1">
            <a:spLocks noGrp="1"/>
          </p:cNvSpPr>
          <p:nvPr>
            <p:ph type="body" idx="2"/>
          </p:nvPr>
        </p:nvSpPr>
        <p:spPr>
          <a:xfrm>
            <a:off x="4629150" y="1397284"/>
            <a:ext cx="3886200" cy="4779677"/>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800" b="0" i="0" u="none" strike="noStrike" cap="none">
                <a:solidFill>
                  <a:schemeClr val="dk1"/>
                </a:solidFill>
                <a:latin typeface="Arial"/>
                <a:ea typeface="Arial"/>
                <a:cs typeface="Arial"/>
                <a:sym typeface="Arial"/>
              </a:rPr>
              <a:t>51%</a:t>
            </a: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ct val="25000"/>
              <a:buFont typeface="Arial"/>
              <a:buNone/>
            </a:pPr>
            <a:r>
              <a:rPr lang="en-US" sz="2800" b="0" i="0" u="none" strike="noStrike" cap="none">
                <a:solidFill>
                  <a:schemeClr val="dk1"/>
                </a:solidFill>
                <a:latin typeface="Arial"/>
                <a:ea typeface="Arial"/>
                <a:cs typeface="Arial"/>
                <a:sym typeface="Arial"/>
              </a:rPr>
              <a:t>14%</a:t>
            </a: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ct val="25000"/>
              <a:buFont typeface="Arial"/>
              <a:buNone/>
            </a:pPr>
            <a:r>
              <a:rPr lang="en-US" sz="2800" b="0" i="0" u="none" strike="noStrike" cap="none">
                <a:solidFill>
                  <a:schemeClr val="dk1"/>
                </a:solidFill>
                <a:latin typeface="Arial"/>
                <a:ea typeface="Arial"/>
                <a:cs typeface="Arial"/>
                <a:sym typeface="Arial"/>
              </a:rPr>
              <a:t>6%</a:t>
            </a: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ct val="25000"/>
              <a:buFont typeface="Arial"/>
              <a:buNone/>
            </a:pPr>
            <a:r>
              <a:rPr lang="en-US" sz="2800" b="0" i="0" u="none" strike="noStrike" cap="none">
                <a:solidFill>
                  <a:schemeClr val="dk1"/>
                </a:solidFill>
                <a:latin typeface="Arial"/>
                <a:ea typeface="Arial"/>
                <a:cs typeface="Arial"/>
                <a:sym typeface="Arial"/>
              </a:rPr>
              <a:t>4%</a:t>
            </a: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ct val="25000"/>
              <a:buFont typeface="Arial"/>
              <a:buNone/>
            </a:pPr>
            <a:r>
              <a:rPr lang="en-US" sz="2800" b="0" i="0" u="none" strike="noStrike" cap="none">
                <a:solidFill>
                  <a:schemeClr val="dk1"/>
                </a:solidFill>
                <a:latin typeface="Arial"/>
                <a:ea typeface="Arial"/>
                <a:cs typeface="Arial"/>
                <a:sym typeface="Arial"/>
              </a:rPr>
              <a:t>(DODSER 2014)</a:t>
            </a: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Arial"/>
              <a:ea typeface="Arial"/>
              <a:cs typeface="Arial"/>
              <a:sym typeface="Arial"/>
            </a:endParaRPr>
          </a:p>
        </p:txBody>
      </p:sp>
      <p:sp>
        <p:nvSpPr>
          <p:cNvPr id="233" name="Shape 233"/>
          <p:cNvSpPr txBox="1">
            <a:spLocks noGrp="1"/>
          </p:cNvSpPr>
          <p:nvPr>
            <p:ph type="ftr" idx="11"/>
          </p:nvPr>
        </p:nvSpPr>
        <p:spPr>
          <a:xfrm>
            <a:off x="0" y="6356351"/>
            <a:ext cx="9144000" cy="51663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000" b="0" i="0" u="none" strike="noStrike" cap="none">
                <a:solidFill>
                  <a:srgbClr val="F5898E"/>
                </a:solidFill>
                <a:latin typeface="Arial"/>
                <a:ea typeface="Arial"/>
                <a:cs typeface="Arial"/>
                <a:sym typeface="Arial"/>
              </a:rPr>
              <a:t>COPYRIGHT TAPS.ORG</a:t>
            </a:r>
          </a:p>
        </p:txBody>
      </p:sp>
      <p:sp>
        <p:nvSpPr>
          <p:cNvPr id="234" name="Shape 234"/>
          <p:cNvSpPr txBox="1">
            <a:spLocks noGrp="1"/>
          </p:cNvSpPr>
          <p:nvPr>
            <p:ph type="sldNum" idx="12"/>
          </p:nvPr>
        </p:nvSpPr>
        <p:spPr>
          <a:xfrm>
            <a:off x="8316685" y="6356351"/>
            <a:ext cx="827313" cy="51663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1" i="0" u="none" strike="noStrike" cap="none">
                <a:solidFill>
                  <a:srgbClr val="97C6FF"/>
                </a:solidFill>
                <a:latin typeface="Arial"/>
                <a:ea typeface="Arial"/>
                <a:cs typeface="Arial"/>
                <a:sym typeface="Arial"/>
              </a:rPr>
              <a:t>18</a:t>
            </a:fld>
            <a:endParaRPr lang="en-US" sz="900" b="1" i="0" u="none" strike="noStrike" cap="none">
              <a:solidFill>
                <a:srgbClr val="97C6F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POST-TRAUMATIC GROWTH</a:t>
            </a:r>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1" i="0" u="none" strike="noStrike" cap="none" smtClean="0">
                <a:solidFill>
                  <a:srgbClr val="97C6FF"/>
                </a:solidFill>
                <a:latin typeface="Arial"/>
                <a:ea typeface="Arial"/>
                <a:cs typeface="Arial"/>
                <a:sym typeface="Arial"/>
              </a:rPr>
              <a:t>19</a:t>
            </a:fld>
            <a:endParaRPr lang="en-US" sz="900" b="1" i="0" u="none" strike="noStrike" cap="none">
              <a:solidFill>
                <a:srgbClr val="97C6FF"/>
              </a:solidFill>
              <a:latin typeface="Arial"/>
              <a:ea typeface="Arial"/>
              <a:cs typeface="Arial"/>
              <a:sym typeface="Arial"/>
            </a:endParaRPr>
          </a:p>
        </p:txBody>
      </p:sp>
    </p:spTree>
    <p:extLst>
      <p:ext uri="{BB962C8B-B14F-4D97-AF65-F5344CB8AC3E}">
        <p14:creationId xmlns:p14="http://schemas.microsoft.com/office/powerpoint/2010/main" val="1662179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503845" y="452062"/>
            <a:ext cx="4011003" cy="945221"/>
          </a:xfrm>
          <a:prstGeom prst="rect">
            <a:avLst/>
          </a:prstGeom>
          <a:noFill/>
          <a:ln>
            <a:noFill/>
          </a:ln>
        </p:spPr>
        <p:txBody>
          <a:bodyPr lIns="0" tIns="45700" rIns="0" bIns="45700" anchor="ctr" anchorCtr="0">
            <a:noAutofit/>
          </a:bodyPr>
          <a:lstStyle/>
          <a:p>
            <a:pPr marL="0" marR="0" lvl="0" indent="0" algn="l" rtl="0">
              <a:lnSpc>
                <a:spcPct val="90000"/>
              </a:lnSpc>
              <a:spcBef>
                <a:spcPts val="0"/>
              </a:spcBef>
              <a:buClr>
                <a:schemeClr val="accent1"/>
              </a:buClr>
              <a:buSzPct val="25000"/>
              <a:buFont typeface="Arial"/>
              <a:buNone/>
            </a:pPr>
            <a:r>
              <a:rPr lang="en-US" sz="3240" b="1" i="0" u="none" strike="noStrike" cap="none">
                <a:solidFill>
                  <a:schemeClr val="accent1"/>
                </a:solidFill>
                <a:latin typeface="Arial"/>
                <a:ea typeface="Arial"/>
                <a:cs typeface="Arial"/>
                <a:sym typeface="Arial"/>
              </a:rPr>
              <a:t>What is Postvention?</a:t>
            </a:r>
          </a:p>
        </p:txBody>
      </p:sp>
      <p:sp>
        <p:nvSpPr>
          <p:cNvPr id="88" name="Shape 88"/>
          <p:cNvSpPr txBox="1">
            <a:spLocks noGrp="1"/>
          </p:cNvSpPr>
          <p:nvPr>
            <p:ph type="body" idx="1"/>
          </p:nvPr>
        </p:nvSpPr>
        <p:spPr>
          <a:xfrm>
            <a:off x="503845" y="1728842"/>
            <a:ext cx="4011003" cy="444811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buClr>
                <a:schemeClr val="dk1"/>
              </a:buClr>
              <a:buSzPct val="25000"/>
              <a:buFont typeface="Arial"/>
              <a:buNone/>
            </a:pPr>
            <a:r>
              <a:rPr lang="en-US" sz="2800" b="0" i="0" u="none" strike="noStrike" cap="none">
                <a:solidFill>
                  <a:schemeClr val="dk1"/>
                </a:solidFill>
                <a:latin typeface="Arial"/>
                <a:ea typeface="Arial"/>
                <a:cs typeface="Arial"/>
                <a:sym typeface="Arial"/>
              </a:rPr>
              <a:t>Postvention is an intervention following a death by suicide. It is intended to decrease risk and promote healing. </a:t>
            </a:r>
          </a:p>
        </p:txBody>
      </p:sp>
      <p:sp>
        <p:nvSpPr>
          <p:cNvPr id="89" name="Shape 89"/>
          <p:cNvSpPr txBox="1">
            <a:spLocks noGrp="1"/>
          </p:cNvSpPr>
          <p:nvPr>
            <p:ph type="ftr" idx="11"/>
          </p:nvPr>
        </p:nvSpPr>
        <p:spPr>
          <a:xfrm>
            <a:off x="0" y="6356351"/>
            <a:ext cx="9144000" cy="51663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000" b="0" i="0" u="none" strike="noStrike" cap="none">
                <a:solidFill>
                  <a:srgbClr val="F5898E"/>
                </a:solidFill>
                <a:latin typeface="Arial"/>
                <a:ea typeface="Arial"/>
                <a:cs typeface="Arial"/>
                <a:sym typeface="Arial"/>
              </a:rPr>
              <a:t>COPYRIGHT TAPS.ORG</a:t>
            </a:r>
          </a:p>
        </p:txBody>
      </p:sp>
      <p:sp>
        <p:nvSpPr>
          <p:cNvPr id="90" name="Shape 90"/>
          <p:cNvSpPr txBox="1">
            <a:spLocks noGrp="1"/>
          </p:cNvSpPr>
          <p:nvPr>
            <p:ph type="sldNum" idx="12"/>
          </p:nvPr>
        </p:nvSpPr>
        <p:spPr>
          <a:xfrm>
            <a:off x="8316685" y="6356351"/>
            <a:ext cx="827313" cy="51663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1" i="0" u="none" strike="noStrike" cap="none">
                <a:solidFill>
                  <a:srgbClr val="97C6FF"/>
                </a:solidFill>
                <a:latin typeface="Arial"/>
                <a:ea typeface="Arial"/>
                <a:cs typeface="Arial"/>
                <a:sym typeface="Arial"/>
              </a:rPr>
              <a:t>2</a:t>
            </a:fld>
            <a:endParaRPr lang="en-US" sz="900" b="1" i="0" u="none" strike="noStrike" cap="none">
              <a:solidFill>
                <a:srgbClr val="97C6FF"/>
              </a:solidFill>
              <a:latin typeface="Arial"/>
              <a:ea typeface="Arial"/>
              <a:cs typeface="Arial"/>
              <a:sym typeface="Arial"/>
            </a:endParaRPr>
          </a:p>
        </p:txBody>
      </p:sp>
      <p:pic>
        <p:nvPicPr>
          <p:cNvPr id="91" name="Shape 91"/>
          <p:cNvPicPr preferRelativeResize="0">
            <a:picLocks noGrp="1"/>
          </p:cNvPicPr>
          <p:nvPr>
            <p:ph type="pic" idx="2"/>
          </p:nvPr>
        </p:nvPicPr>
        <p:blipFill rotWithShape="1">
          <a:blip r:embed="rId3">
            <a:alphaModFix/>
          </a:blip>
          <a:srcRect/>
          <a:stretch/>
        </p:blipFill>
        <p:spPr>
          <a:xfrm>
            <a:off x="4800600" y="2157228"/>
            <a:ext cx="4012524" cy="294495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503845" y="452062"/>
            <a:ext cx="8011503" cy="945221"/>
          </a:xfrm>
          <a:prstGeom prst="rect">
            <a:avLst/>
          </a:prstGeom>
          <a:noFill/>
          <a:ln>
            <a:noFill/>
          </a:ln>
        </p:spPr>
        <p:txBody>
          <a:bodyPr lIns="0" tIns="45700" rIns="0" bIns="45700" anchor="ctr" anchorCtr="0">
            <a:noAutofit/>
          </a:bodyPr>
          <a:lstStyle/>
          <a:p>
            <a:pPr marL="0" marR="0" lvl="0" indent="0" algn="l" rtl="0">
              <a:lnSpc>
                <a:spcPct val="90000"/>
              </a:lnSpc>
              <a:spcBef>
                <a:spcPts val="0"/>
              </a:spcBef>
              <a:buClr>
                <a:schemeClr val="accent1"/>
              </a:buClr>
              <a:buSzPct val="25000"/>
              <a:buFont typeface="Arial"/>
              <a:buNone/>
            </a:pPr>
            <a:r>
              <a:rPr lang="en-US" sz="3600" b="1" i="0" u="none" strike="noStrike" cap="none">
                <a:solidFill>
                  <a:schemeClr val="accent1"/>
                </a:solidFill>
                <a:latin typeface="Arial"/>
                <a:ea typeface="Arial"/>
                <a:cs typeface="Arial"/>
                <a:sym typeface="Arial"/>
              </a:rPr>
              <a:t>                   CLEAN UP  </a:t>
            </a:r>
          </a:p>
        </p:txBody>
      </p:sp>
      <p:sp>
        <p:nvSpPr>
          <p:cNvPr id="240" name="Shape 240"/>
          <p:cNvSpPr txBox="1">
            <a:spLocks noGrp="1"/>
          </p:cNvSpPr>
          <p:nvPr>
            <p:ph type="body" idx="1"/>
          </p:nvPr>
        </p:nvSpPr>
        <p:spPr>
          <a:xfrm>
            <a:off x="503845" y="1397284"/>
            <a:ext cx="8011503" cy="1403064"/>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Arial"/>
              <a:buChar char="•"/>
            </a:pPr>
            <a:r>
              <a:rPr lang="en-US" sz="2800" b="0" i="0" u="none" strike="noStrike" cap="none">
                <a:solidFill>
                  <a:schemeClr val="dk1"/>
                </a:solidFill>
                <a:latin typeface="Arial"/>
                <a:ea typeface="Arial"/>
                <a:cs typeface="Arial"/>
                <a:sym typeface="Arial"/>
              </a:rPr>
              <a:t>Something we don’t often think about and is left to the survivor family to take care of. </a:t>
            </a:r>
          </a:p>
        </p:txBody>
      </p:sp>
      <p:sp>
        <p:nvSpPr>
          <p:cNvPr id="241" name="Shape 241"/>
          <p:cNvSpPr txBox="1">
            <a:spLocks noGrp="1"/>
          </p:cNvSpPr>
          <p:nvPr>
            <p:ph type="ftr" idx="11"/>
          </p:nvPr>
        </p:nvSpPr>
        <p:spPr>
          <a:xfrm>
            <a:off x="0" y="6356351"/>
            <a:ext cx="9144000" cy="51663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000" b="0" i="0" u="none" strike="noStrike" cap="none">
                <a:solidFill>
                  <a:srgbClr val="F5898E"/>
                </a:solidFill>
                <a:latin typeface="Arial"/>
                <a:ea typeface="Arial"/>
                <a:cs typeface="Arial"/>
                <a:sym typeface="Arial"/>
              </a:rPr>
              <a:t>COPYRIGHT TAPS.ORG</a:t>
            </a:r>
          </a:p>
        </p:txBody>
      </p:sp>
      <p:sp>
        <p:nvSpPr>
          <p:cNvPr id="242" name="Shape 242"/>
          <p:cNvSpPr txBox="1">
            <a:spLocks noGrp="1"/>
          </p:cNvSpPr>
          <p:nvPr>
            <p:ph type="sldNum" idx="12"/>
          </p:nvPr>
        </p:nvSpPr>
        <p:spPr>
          <a:xfrm>
            <a:off x="8316685" y="6356351"/>
            <a:ext cx="827313" cy="51663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1" i="0" u="none" strike="noStrike" cap="none">
                <a:solidFill>
                  <a:srgbClr val="97C6FF"/>
                </a:solidFill>
                <a:latin typeface="Arial"/>
                <a:ea typeface="Arial"/>
                <a:cs typeface="Arial"/>
                <a:sym typeface="Arial"/>
              </a:rPr>
              <a:t>20</a:t>
            </a:fld>
            <a:endParaRPr lang="en-US" sz="900" b="1" i="0" u="none" strike="noStrike" cap="none">
              <a:solidFill>
                <a:srgbClr val="97C6FF"/>
              </a:solidFill>
              <a:latin typeface="Arial"/>
              <a:ea typeface="Arial"/>
              <a:cs typeface="Arial"/>
              <a:sym typeface="Arial"/>
            </a:endParaRPr>
          </a:p>
        </p:txBody>
      </p:sp>
      <p:pic>
        <p:nvPicPr>
          <p:cNvPr id="243" name="Shape 243" descr="011 (1).JPG"/>
          <p:cNvPicPr preferRelativeResize="0">
            <a:picLocks noGrp="1"/>
          </p:cNvPicPr>
          <p:nvPr>
            <p:ph type="pic" idx="2"/>
          </p:nvPr>
        </p:nvPicPr>
        <p:blipFill rotWithShape="1">
          <a:blip r:embed="rId3">
            <a:alphaModFix/>
          </a:blip>
          <a:srcRect t="33359" b="8228"/>
          <a:stretch/>
        </p:blipFill>
        <p:spPr>
          <a:xfrm>
            <a:off x="0" y="2795588"/>
            <a:ext cx="9144000" cy="356076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503845" y="452062"/>
            <a:ext cx="8011503" cy="945221"/>
          </a:xfrm>
          <a:prstGeom prst="rect">
            <a:avLst/>
          </a:prstGeom>
          <a:noFill/>
          <a:ln>
            <a:noFill/>
          </a:ln>
        </p:spPr>
        <p:txBody>
          <a:bodyPr lIns="0" tIns="45700" rIns="0" bIns="45700" anchor="ctr" anchorCtr="0">
            <a:noAutofit/>
          </a:bodyPr>
          <a:lstStyle/>
          <a:p>
            <a:pPr marL="0" marR="0" lvl="0" indent="0" algn="l" rtl="0">
              <a:lnSpc>
                <a:spcPct val="90000"/>
              </a:lnSpc>
              <a:spcBef>
                <a:spcPts val="0"/>
              </a:spcBef>
              <a:buClr>
                <a:schemeClr val="accent1"/>
              </a:buClr>
              <a:buSzPct val="25000"/>
              <a:buFont typeface="Arial"/>
              <a:buNone/>
            </a:pPr>
            <a:r>
              <a:rPr lang="en-US" sz="3600" b="1" i="0" u="none" strike="noStrike" cap="none">
                <a:solidFill>
                  <a:schemeClr val="accent1"/>
                </a:solidFill>
                <a:latin typeface="Arial"/>
                <a:ea typeface="Arial"/>
                <a:cs typeface="Arial"/>
                <a:sym typeface="Arial"/>
              </a:rPr>
              <a:t>            THE INVESTIGATION</a:t>
            </a:r>
          </a:p>
        </p:txBody>
      </p:sp>
      <p:sp>
        <p:nvSpPr>
          <p:cNvPr id="249" name="Shape 249"/>
          <p:cNvSpPr txBox="1">
            <a:spLocks noGrp="1"/>
          </p:cNvSpPr>
          <p:nvPr>
            <p:ph type="body" idx="1"/>
          </p:nvPr>
        </p:nvSpPr>
        <p:spPr>
          <a:xfrm>
            <a:off x="503845" y="1397284"/>
            <a:ext cx="8011503" cy="1403064"/>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800" b="0" i="0" u="none" strike="noStrike" cap="none">
                <a:solidFill>
                  <a:schemeClr val="dk1"/>
                </a:solidFill>
                <a:latin typeface="Arial"/>
                <a:ea typeface="Arial"/>
                <a:cs typeface="Arial"/>
                <a:sym typeface="Arial"/>
              </a:rPr>
              <a:t>Suicide investigations can take a long time to complete and may impede the grief journey. </a:t>
            </a:r>
          </a:p>
        </p:txBody>
      </p:sp>
      <p:sp>
        <p:nvSpPr>
          <p:cNvPr id="250" name="Shape 250"/>
          <p:cNvSpPr txBox="1">
            <a:spLocks noGrp="1"/>
          </p:cNvSpPr>
          <p:nvPr>
            <p:ph type="ftr" idx="11"/>
          </p:nvPr>
        </p:nvSpPr>
        <p:spPr>
          <a:xfrm>
            <a:off x="0" y="6356351"/>
            <a:ext cx="9144000" cy="51663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000" b="0" i="0" u="none" strike="noStrike" cap="none">
                <a:solidFill>
                  <a:srgbClr val="F5898E"/>
                </a:solidFill>
                <a:latin typeface="Arial"/>
                <a:ea typeface="Arial"/>
                <a:cs typeface="Arial"/>
                <a:sym typeface="Arial"/>
              </a:rPr>
              <a:t>COPYRIGHT TAPS.ORG</a:t>
            </a:r>
          </a:p>
        </p:txBody>
      </p:sp>
      <p:sp>
        <p:nvSpPr>
          <p:cNvPr id="251" name="Shape 251"/>
          <p:cNvSpPr txBox="1">
            <a:spLocks noGrp="1"/>
          </p:cNvSpPr>
          <p:nvPr>
            <p:ph type="sldNum" idx="12"/>
          </p:nvPr>
        </p:nvSpPr>
        <p:spPr>
          <a:xfrm>
            <a:off x="8316685" y="6356351"/>
            <a:ext cx="827313" cy="51663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1" i="0" u="none" strike="noStrike" cap="none">
                <a:solidFill>
                  <a:srgbClr val="97C6FF"/>
                </a:solidFill>
                <a:latin typeface="Arial"/>
                <a:ea typeface="Arial"/>
                <a:cs typeface="Arial"/>
                <a:sym typeface="Arial"/>
              </a:rPr>
              <a:t>21</a:t>
            </a:fld>
            <a:endParaRPr lang="en-US" sz="900" b="1" i="0" u="none" strike="noStrike" cap="none">
              <a:solidFill>
                <a:srgbClr val="97C6FF"/>
              </a:solidFill>
              <a:latin typeface="Arial"/>
              <a:ea typeface="Arial"/>
              <a:cs typeface="Arial"/>
              <a:sym typeface="Arial"/>
            </a:endParaRPr>
          </a:p>
        </p:txBody>
      </p:sp>
      <p:pic>
        <p:nvPicPr>
          <p:cNvPr id="252" name="Shape 252" descr="085.JPG"/>
          <p:cNvPicPr preferRelativeResize="0">
            <a:picLocks noGrp="1"/>
          </p:cNvPicPr>
          <p:nvPr>
            <p:ph type="pic" idx="2"/>
          </p:nvPr>
        </p:nvPicPr>
        <p:blipFill rotWithShape="1">
          <a:blip r:embed="rId3">
            <a:alphaModFix/>
          </a:blip>
          <a:srcRect t="16344" b="20794"/>
          <a:stretch/>
        </p:blipFill>
        <p:spPr>
          <a:xfrm>
            <a:off x="0" y="2524416"/>
            <a:ext cx="9144000" cy="383193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GRIEF WORK</a:t>
            </a:r>
          </a:p>
        </p:txBody>
      </p:sp>
      <p:sp>
        <p:nvSpPr>
          <p:cNvPr id="3" name="Text Placeholder 2"/>
          <p:cNvSpPr>
            <a:spLocks noGrp="1"/>
          </p:cNvSpPr>
          <p:nvPr>
            <p:ph type="body" idx="1"/>
          </p:nvPr>
        </p:nvSpPr>
        <p:spPr/>
        <p:txBody>
          <a:bodyPr/>
          <a:lstStyle/>
          <a:p>
            <a:pPr marL="177800" indent="0">
              <a:buNone/>
            </a:pPr>
            <a:r>
              <a:rPr lang="en-US" dirty="0"/>
              <a:t>Suicide loss grief can be complex and confusing. It has no timeline and everyone experiences it differently.</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1" i="0" u="none" strike="noStrike" cap="none" smtClean="0">
                <a:solidFill>
                  <a:srgbClr val="97C6FF"/>
                </a:solidFill>
                <a:latin typeface="Arial"/>
                <a:ea typeface="Arial"/>
                <a:cs typeface="Arial"/>
                <a:sym typeface="Arial"/>
              </a:rPr>
              <a:t>22</a:t>
            </a:fld>
            <a:endParaRPr lang="en-US" sz="900" b="1" i="0" u="none" strike="noStrike" cap="none">
              <a:solidFill>
                <a:srgbClr val="97C6FF"/>
              </a:solidFill>
              <a:latin typeface="Arial"/>
              <a:ea typeface="Arial"/>
              <a:cs typeface="Arial"/>
              <a:sym typeface="Arial"/>
            </a:endParaRPr>
          </a:p>
        </p:txBody>
      </p:sp>
      <p:pic>
        <p:nvPicPr>
          <p:cNvPr id="6" name="Picture Placeholder 5"/>
          <p:cNvPicPr>
            <a:picLocks noGrp="1" noChangeAspect="1"/>
          </p:cNvPicPr>
          <p:nvPr>
            <p:ph type="pic" idx="2"/>
          </p:nvPr>
        </p:nvPicPr>
        <p:blipFill>
          <a:blip r:embed="rId2">
            <a:extLst>
              <a:ext uri="{28A0092B-C50C-407E-A947-70E740481C1C}">
                <a14:useLocalDpi xmlns:a14="http://schemas.microsoft.com/office/drawing/2010/main" val="0"/>
              </a:ext>
            </a:extLst>
          </a:blip>
          <a:stretch>
            <a:fillRect/>
          </a:stretch>
        </p:blipFill>
        <p:spPr>
          <a:xfrm>
            <a:off x="5191751" y="2530970"/>
            <a:ext cx="2359004" cy="3560761"/>
          </a:xfrm>
        </p:spPr>
      </p:pic>
    </p:spTree>
    <p:extLst>
      <p:ext uri="{BB962C8B-B14F-4D97-AF65-F5344CB8AC3E}">
        <p14:creationId xmlns:p14="http://schemas.microsoft.com/office/powerpoint/2010/main" val="238499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POST-TRAUMATIC GROWTH</a:t>
            </a:r>
          </a:p>
        </p:txBody>
      </p:sp>
      <p:sp>
        <p:nvSpPr>
          <p:cNvPr id="3" name="Text Placeholder 2"/>
          <p:cNvSpPr>
            <a:spLocks noGrp="1"/>
          </p:cNvSpPr>
          <p:nvPr>
            <p:ph type="body" idx="1"/>
          </p:nvPr>
        </p:nvSpPr>
        <p:spPr/>
        <p:txBody>
          <a:bodyPr/>
          <a:lstStyle/>
          <a:p>
            <a:pPr marL="177800" indent="0">
              <a:buNone/>
            </a:pPr>
            <a:r>
              <a:rPr lang="en-US" dirty="0"/>
              <a:t>Post-traumatic growth is a positive, psychological change that happens because of an adversity or challenge.</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1" i="0" u="none" strike="noStrike" cap="none" smtClean="0">
                <a:solidFill>
                  <a:srgbClr val="97C6FF"/>
                </a:solidFill>
                <a:latin typeface="Arial"/>
                <a:ea typeface="Arial"/>
                <a:cs typeface="Arial"/>
                <a:sym typeface="Arial"/>
              </a:rPr>
              <a:t>23</a:t>
            </a:fld>
            <a:endParaRPr lang="en-US" sz="900" b="1" i="0" u="none" strike="noStrike" cap="none">
              <a:solidFill>
                <a:srgbClr val="97C6FF"/>
              </a:solidFill>
              <a:latin typeface="Arial"/>
              <a:ea typeface="Arial"/>
              <a:cs typeface="Arial"/>
              <a:sym typeface="Arial"/>
            </a:endParaRPr>
          </a:p>
        </p:txBody>
      </p:sp>
      <p:pic>
        <p:nvPicPr>
          <p:cNvPr id="6" name="Picture Placeholder 5" descr="IMG_5247.JPG"/>
          <p:cNvPicPr>
            <a:picLocks noGrp="1" noChangeAspect="1"/>
          </p:cNvPicPr>
          <p:nvPr>
            <p:ph type="pic" idx="2"/>
          </p:nvPr>
        </p:nvPicPr>
        <p:blipFill>
          <a:blip r:embed="rId2">
            <a:extLst>
              <a:ext uri="{28A0092B-C50C-407E-A947-70E740481C1C}">
                <a14:useLocalDpi xmlns:a14="http://schemas.microsoft.com/office/drawing/2010/main" val="0"/>
              </a:ext>
            </a:extLst>
          </a:blip>
          <a:srcRect t="20549" b="20549"/>
          <a:stretch>
            <a:fillRect/>
          </a:stretch>
        </p:blipFill>
        <p:spPr/>
      </p:pic>
    </p:spTree>
    <p:extLst>
      <p:ext uri="{BB962C8B-B14F-4D97-AF65-F5344CB8AC3E}">
        <p14:creationId xmlns:p14="http://schemas.microsoft.com/office/powerpoint/2010/main" val="3619919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503845" y="452062"/>
            <a:ext cx="8011503" cy="945221"/>
          </a:xfrm>
          <a:prstGeom prst="rect">
            <a:avLst/>
          </a:prstGeom>
          <a:noFill/>
          <a:ln>
            <a:noFill/>
          </a:ln>
        </p:spPr>
        <p:txBody>
          <a:bodyPr lIns="0" tIns="45700" rIns="0" bIns="45700" anchor="ctr" anchorCtr="0">
            <a:noAutofit/>
          </a:bodyPr>
          <a:lstStyle/>
          <a:p>
            <a:pPr marL="0" marR="0" lvl="0" indent="0" algn="l" rtl="0">
              <a:lnSpc>
                <a:spcPct val="90000"/>
              </a:lnSpc>
              <a:spcBef>
                <a:spcPts val="0"/>
              </a:spcBef>
              <a:buClr>
                <a:schemeClr val="accent1"/>
              </a:buClr>
              <a:buSzPct val="25000"/>
              <a:buFont typeface="Arial"/>
              <a:buNone/>
            </a:pPr>
            <a:r>
              <a:rPr lang="en-US" sz="3600" b="1" i="0" u="none" strike="noStrike" cap="none">
                <a:solidFill>
                  <a:schemeClr val="accent1"/>
                </a:solidFill>
                <a:latin typeface="Arial"/>
                <a:ea typeface="Arial"/>
                <a:cs typeface="Arial"/>
                <a:sym typeface="Arial"/>
              </a:rPr>
              <a:t>    HOPE HEALING AND GROWTH </a:t>
            </a:r>
          </a:p>
        </p:txBody>
      </p:sp>
      <p:sp>
        <p:nvSpPr>
          <p:cNvPr id="258" name="Shape 258"/>
          <p:cNvSpPr txBox="1">
            <a:spLocks noGrp="1"/>
          </p:cNvSpPr>
          <p:nvPr>
            <p:ph type="body" idx="1"/>
          </p:nvPr>
        </p:nvSpPr>
        <p:spPr>
          <a:xfrm>
            <a:off x="503845" y="1397284"/>
            <a:ext cx="8011503" cy="1403064"/>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800" b="0" i="0" u="none" strike="noStrike" cap="none">
                <a:solidFill>
                  <a:schemeClr val="dk1"/>
                </a:solidFill>
                <a:latin typeface="Arial"/>
                <a:ea typeface="Arial"/>
                <a:cs typeface="Arial"/>
                <a:sym typeface="Arial"/>
              </a:rPr>
              <a:t>Suicide survivors are uniquely perched for finding post-traumatic growth following loss.</a:t>
            </a:r>
          </a:p>
        </p:txBody>
      </p:sp>
      <p:sp>
        <p:nvSpPr>
          <p:cNvPr id="259" name="Shape 259"/>
          <p:cNvSpPr txBox="1">
            <a:spLocks noGrp="1"/>
          </p:cNvSpPr>
          <p:nvPr>
            <p:ph type="ftr" idx="11"/>
          </p:nvPr>
        </p:nvSpPr>
        <p:spPr>
          <a:xfrm>
            <a:off x="0" y="6356351"/>
            <a:ext cx="9144000" cy="51663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000" b="0" i="0" u="none" strike="noStrike" cap="none">
                <a:solidFill>
                  <a:srgbClr val="F5898E"/>
                </a:solidFill>
                <a:latin typeface="Arial"/>
                <a:ea typeface="Arial"/>
                <a:cs typeface="Arial"/>
                <a:sym typeface="Arial"/>
              </a:rPr>
              <a:t>COPYRIGHT TAPS.ORG</a:t>
            </a:r>
          </a:p>
        </p:txBody>
      </p:sp>
      <p:sp>
        <p:nvSpPr>
          <p:cNvPr id="260" name="Shape 260"/>
          <p:cNvSpPr txBox="1">
            <a:spLocks noGrp="1"/>
          </p:cNvSpPr>
          <p:nvPr>
            <p:ph type="sldNum" idx="12"/>
          </p:nvPr>
        </p:nvSpPr>
        <p:spPr>
          <a:xfrm>
            <a:off x="8316685" y="6356351"/>
            <a:ext cx="827313" cy="51663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1" i="0" u="none" strike="noStrike" cap="none">
                <a:solidFill>
                  <a:srgbClr val="97C6FF"/>
                </a:solidFill>
                <a:latin typeface="Arial"/>
                <a:ea typeface="Arial"/>
                <a:cs typeface="Arial"/>
                <a:sym typeface="Arial"/>
              </a:rPr>
              <a:t>24</a:t>
            </a:fld>
            <a:endParaRPr lang="en-US" sz="900" b="1" i="0" u="none" strike="noStrike" cap="none">
              <a:solidFill>
                <a:srgbClr val="97C6FF"/>
              </a:solidFill>
              <a:latin typeface="Arial"/>
              <a:ea typeface="Arial"/>
              <a:cs typeface="Arial"/>
              <a:sym typeface="Arial"/>
            </a:endParaRPr>
          </a:p>
        </p:txBody>
      </p:sp>
      <p:pic>
        <p:nvPicPr>
          <p:cNvPr id="261" name="Shape 261"/>
          <p:cNvPicPr preferRelativeResize="0">
            <a:picLocks noGrp="1"/>
          </p:cNvPicPr>
          <p:nvPr>
            <p:ph type="pic" idx="2"/>
          </p:nvPr>
        </p:nvPicPr>
        <p:blipFill rotWithShape="1">
          <a:blip r:embed="rId3">
            <a:alphaModFix/>
          </a:blip>
          <a:srcRect/>
          <a:stretch/>
        </p:blipFill>
        <p:spPr>
          <a:xfrm>
            <a:off x="1499455" y="3182296"/>
            <a:ext cx="5997822" cy="317405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503845" y="452062"/>
            <a:ext cx="8011500" cy="945300"/>
          </a:xfrm>
          <a:prstGeom prst="rect">
            <a:avLst/>
          </a:prstGeom>
        </p:spPr>
        <p:txBody>
          <a:bodyPr lIns="91425" tIns="91425" rIns="91425" bIns="91425" anchor="ctr" anchorCtr="0">
            <a:noAutofit/>
          </a:bodyPr>
          <a:lstStyle/>
          <a:p>
            <a:pPr lvl="0">
              <a:spcBef>
                <a:spcPts val="0"/>
              </a:spcBef>
              <a:buNone/>
            </a:pPr>
            <a:r>
              <a:rPr lang="en-US"/>
              <a:t>             TAPS PROGRAMS</a:t>
            </a:r>
          </a:p>
        </p:txBody>
      </p:sp>
      <p:sp>
        <p:nvSpPr>
          <p:cNvPr id="268" name="Shape 268"/>
          <p:cNvSpPr txBox="1">
            <a:spLocks noGrp="1"/>
          </p:cNvSpPr>
          <p:nvPr>
            <p:ph type="body" idx="1"/>
          </p:nvPr>
        </p:nvSpPr>
        <p:spPr>
          <a:xfrm>
            <a:off x="503845" y="1397284"/>
            <a:ext cx="4011000" cy="4779600"/>
          </a:xfrm>
          <a:prstGeom prst="rect">
            <a:avLst/>
          </a:prstGeom>
        </p:spPr>
        <p:txBody>
          <a:bodyPr lIns="91425" tIns="91425" rIns="91425" bIns="91425" anchor="t" anchorCtr="0">
            <a:noAutofit/>
          </a:bodyPr>
          <a:lstStyle/>
          <a:p>
            <a:pPr lvl="0">
              <a:spcBef>
                <a:spcPts val="0"/>
              </a:spcBef>
              <a:buNone/>
            </a:pPr>
            <a:r>
              <a:rPr lang="en-US" dirty="0"/>
              <a:t>24/7 peer line</a:t>
            </a:r>
          </a:p>
          <a:p>
            <a:pPr lvl="0">
              <a:spcBef>
                <a:spcPts val="0"/>
              </a:spcBef>
              <a:buNone/>
            </a:pPr>
            <a:endParaRPr lang="en-US" dirty="0"/>
          </a:p>
          <a:p>
            <a:pPr lvl="0">
              <a:spcBef>
                <a:spcPts val="0"/>
              </a:spcBef>
              <a:buNone/>
            </a:pPr>
            <a:r>
              <a:rPr lang="en-US" dirty="0"/>
              <a:t>Peer mentor program</a:t>
            </a:r>
          </a:p>
          <a:p>
            <a:pPr lvl="0">
              <a:spcBef>
                <a:spcPts val="0"/>
              </a:spcBef>
              <a:buNone/>
            </a:pPr>
            <a:endParaRPr lang="en-US" dirty="0"/>
          </a:p>
          <a:p>
            <a:pPr lvl="0">
              <a:spcBef>
                <a:spcPts val="0"/>
              </a:spcBef>
              <a:buNone/>
            </a:pPr>
            <a:r>
              <a:rPr lang="en-US" dirty="0"/>
              <a:t>Casework</a:t>
            </a:r>
          </a:p>
          <a:p>
            <a:pPr lvl="0">
              <a:spcBef>
                <a:spcPts val="0"/>
              </a:spcBef>
              <a:buNone/>
            </a:pPr>
            <a:endParaRPr lang="en-US" dirty="0"/>
          </a:p>
          <a:p>
            <a:pPr lvl="0">
              <a:spcBef>
                <a:spcPts val="0"/>
              </a:spcBef>
              <a:buNone/>
            </a:pPr>
            <a:r>
              <a:rPr lang="en-US" dirty="0"/>
              <a:t>Community care</a:t>
            </a:r>
          </a:p>
          <a:p>
            <a:pPr lvl="0">
              <a:spcBef>
                <a:spcPts val="0"/>
              </a:spcBef>
              <a:buNone/>
            </a:pPr>
            <a:endParaRPr lang="en-US" dirty="0"/>
          </a:p>
          <a:p>
            <a:pPr lvl="0">
              <a:spcBef>
                <a:spcPts val="0"/>
              </a:spcBef>
              <a:buNone/>
            </a:pPr>
            <a:r>
              <a:rPr lang="en-US" dirty="0"/>
              <a:t>Outreach</a:t>
            </a:r>
          </a:p>
          <a:p>
            <a:pPr lvl="0">
              <a:spcBef>
                <a:spcPts val="0"/>
              </a:spcBef>
              <a:buNone/>
            </a:pPr>
            <a:endParaRPr lang="en-US" dirty="0"/>
          </a:p>
          <a:p>
            <a:pPr lvl="0">
              <a:spcBef>
                <a:spcPts val="0"/>
              </a:spcBef>
              <a:buNone/>
            </a:pPr>
            <a:endParaRPr dirty="0"/>
          </a:p>
        </p:txBody>
      </p:sp>
      <p:sp>
        <p:nvSpPr>
          <p:cNvPr id="269" name="Shape 269"/>
          <p:cNvSpPr txBox="1">
            <a:spLocks noGrp="1"/>
          </p:cNvSpPr>
          <p:nvPr>
            <p:ph type="body" idx="2"/>
          </p:nvPr>
        </p:nvSpPr>
        <p:spPr>
          <a:xfrm>
            <a:off x="4629150" y="1397284"/>
            <a:ext cx="3886200" cy="4779600"/>
          </a:xfrm>
          <a:prstGeom prst="rect">
            <a:avLst/>
          </a:prstGeom>
        </p:spPr>
        <p:txBody>
          <a:bodyPr lIns="91425" tIns="91425" rIns="91425" bIns="91425" anchor="t" anchorCtr="0">
            <a:noAutofit/>
          </a:bodyPr>
          <a:lstStyle/>
          <a:p>
            <a:pPr lvl="0">
              <a:spcBef>
                <a:spcPts val="0"/>
              </a:spcBef>
              <a:buNone/>
            </a:pPr>
            <a:r>
              <a:rPr lang="en-US" dirty="0"/>
              <a:t>Seminars and retreats</a:t>
            </a:r>
          </a:p>
          <a:p>
            <a:pPr lvl="0">
              <a:spcBef>
                <a:spcPts val="0"/>
              </a:spcBef>
              <a:buNone/>
            </a:pPr>
            <a:endParaRPr lang="en-US" dirty="0"/>
          </a:p>
          <a:p>
            <a:pPr lvl="0">
              <a:spcBef>
                <a:spcPts val="0"/>
              </a:spcBef>
              <a:buNone/>
            </a:pPr>
            <a:r>
              <a:rPr lang="en-US" dirty="0"/>
              <a:t>Honor your loved one</a:t>
            </a:r>
          </a:p>
          <a:p>
            <a:pPr lvl="0">
              <a:spcBef>
                <a:spcPts val="0"/>
              </a:spcBef>
              <a:buNone/>
            </a:pPr>
            <a:endParaRPr lang="en-US" dirty="0"/>
          </a:p>
          <a:p>
            <a:pPr lvl="0">
              <a:spcBef>
                <a:spcPts val="0"/>
              </a:spcBef>
              <a:buNone/>
            </a:pPr>
            <a:r>
              <a:rPr lang="en-US" dirty="0"/>
              <a:t>Meet and greets</a:t>
            </a:r>
            <a:endParaRPr dirty="0"/>
          </a:p>
        </p:txBody>
      </p:sp>
      <p:sp>
        <p:nvSpPr>
          <p:cNvPr id="270" name="Shape 270"/>
          <p:cNvSpPr txBox="1">
            <a:spLocks noGrp="1"/>
          </p:cNvSpPr>
          <p:nvPr>
            <p:ph type="sldNum" idx="12"/>
          </p:nvPr>
        </p:nvSpPr>
        <p:spPr>
          <a:xfrm>
            <a:off x="8316685" y="6356351"/>
            <a:ext cx="827400" cy="516599"/>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CONNECT TO TAPS</a:t>
            </a:r>
          </a:p>
        </p:txBody>
      </p:sp>
      <p:sp>
        <p:nvSpPr>
          <p:cNvPr id="3" name="Text Placeholder 2"/>
          <p:cNvSpPr>
            <a:spLocks noGrp="1"/>
          </p:cNvSpPr>
          <p:nvPr>
            <p:ph type="body" idx="1"/>
          </p:nvPr>
        </p:nvSpPr>
        <p:spPr/>
        <p:txBody>
          <a:bodyPr/>
          <a:lstStyle/>
          <a:p>
            <a:r>
              <a:rPr lang="en-US" dirty="0"/>
              <a:t>MOU</a:t>
            </a:r>
          </a:p>
          <a:p>
            <a:endParaRPr lang="en-US" dirty="0"/>
          </a:p>
          <a:p>
            <a:r>
              <a:rPr lang="en-US" dirty="0"/>
              <a:t>Website </a:t>
            </a:r>
            <a:r>
              <a:rPr lang="en-US" dirty="0" err="1"/>
              <a:t>taps.org</a:t>
            </a:r>
            <a:endParaRPr lang="en-US" dirty="0"/>
          </a:p>
          <a:p>
            <a:endParaRPr lang="en-US" dirty="0"/>
          </a:p>
          <a:p>
            <a:r>
              <a:rPr lang="en-US" dirty="0"/>
              <a:t>Call line 800-959-8277</a:t>
            </a:r>
          </a:p>
          <a:p>
            <a:endParaRPr lang="en-US" dirty="0"/>
          </a:p>
        </p:txBody>
      </p:sp>
      <p:sp>
        <p:nvSpPr>
          <p:cNvPr id="4" name="Text Placeholder 3"/>
          <p:cNvSpPr>
            <a:spLocks noGrp="1"/>
          </p:cNvSpPr>
          <p:nvPr>
            <p:ph type="body" idx="2"/>
          </p:nvPr>
        </p:nvSpPr>
        <p:spPr/>
        <p:txBody>
          <a:bodyPr/>
          <a:lstStyle/>
          <a:p>
            <a:endParaRPr lang="en-US" dirty="0"/>
          </a:p>
        </p:txBody>
      </p:sp>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1" i="0" u="none" strike="noStrike" cap="none" smtClean="0">
                <a:solidFill>
                  <a:srgbClr val="97C6FF"/>
                </a:solidFill>
                <a:latin typeface="Arial"/>
                <a:ea typeface="Arial"/>
                <a:cs typeface="Arial"/>
                <a:sym typeface="Arial"/>
              </a:rPr>
              <a:t>26</a:t>
            </a:fld>
            <a:endParaRPr lang="en-US" sz="900" b="1" i="0" u="none" strike="noStrike" cap="none">
              <a:solidFill>
                <a:srgbClr val="97C6FF"/>
              </a:solidFill>
              <a:latin typeface="Arial"/>
              <a:ea typeface="Arial"/>
              <a:cs typeface="Arial"/>
              <a:sym typeface="Arial"/>
            </a:endParaRPr>
          </a:p>
        </p:txBody>
      </p:sp>
    </p:spTree>
    <p:extLst>
      <p:ext uri="{BB962C8B-B14F-4D97-AF65-F5344CB8AC3E}">
        <p14:creationId xmlns:p14="http://schemas.microsoft.com/office/powerpoint/2010/main" val="2088772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ctrTitle"/>
          </p:nvPr>
        </p:nvSpPr>
        <p:spPr>
          <a:xfrm>
            <a:off x="2665047" y="2871165"/>
            <a:ext cx="6102599" cy="1599000"/>
          </a:xfrm>
          <a:prstGeom prst="rect">
            <a:avLst/>
          </a:prstGeom>
        </p:spPr>
        <p:txBody>
          <a:bodyPr lIns="91425" tIns="91425" rIns="91425" bIns="91425" anchor="ctr" anchorCtr="0">
            <a:noAutofit/>
          </a:bodyPr>
          <a:lstStyle/>
          <a:p>
            <a:pPr lvl="0">
              <a:spcBef>
                <a:spcPts val="0"/>
              </a:spcBef>
              <a:buNone/>
            </a:pPr>
            <a:r>
              <a:rPr lang="en-US"/>
              <a:t>kim@taps.org</a:t>
            </a:r>
            <a:endParaRPr lang="en-US" dirty="0"/>
          </a:p>
          <a:p>
            <a:pPr lvl="0">
              <a:spcBef>
                <a:spcPts val="0"/>
              </a:spcBef>
              <a:buNone/>
            </a:pPr>
            <a:r>
              <a:rPr lang="en-US" dirty="0"/>
              <a:t>800-959-8277</a:t>
            </a:r>
          </a:p>
        </p:txBody>
      </p:sp>
      <p:sp>
        <p:nvSpPr>
          <p:cNvPr id="277" name="Shape 277"/>
          <p:cNvSpPr txBox="1">
            <a:spLocks noGrp="1"/>
          </p:cNvSpPr>
          <p:nvPr>
            <p:ph type="body" idx="1"/>
          </p:nvPr>
        </p:nvSpPr>
        <p:spPr>
          <a:xfrm>
            <a:off x="2665046" y="4503451"/>
            <a:ext cx="6102599" cy="1020000"/>
          </a:xfrm>
          <a:prstGeom prst="rect">
            <a:avLst/>
          </a:prstGeom>
        </p:spPr>
        <p:txBody>
          <a:bodyPr lIns="91425" tIns="91425" rIns="91425" bIns="91425" anchor="ctr" anchorCtr="0">
            <a:noAutofit/>
          </a:bodyPr>
          <a:lstStyle/>
          <a:p>
            <a:pPr lvl="0">
              <a:spcBef>
                <a:spcPts val="0"/>
              </a:spcBef>
              <a:buNone/>
            </a:pPr>
            <a:r>
              <a:rPr lang="en-US" sz="1800"/>
              <a:t>Kim Ruocco MSW</a:t>
            </a:r>
          </a:p>
          <a:p>
            <a:pPr lvl="0">
              <a:spcBef>
                <a:spcPts val="0"/>
              </a:spcBef>
              <a:buNone/>
            </a:pPr>
            <a:r>
              <a:rPr lang="en-US" sz="1800" u="sng">
                <a:solidFill>
                  <a:schemeClr val="hlink"/>
                </a:solidFill>
                <a:hlinkClick r:id="rId3"/>
              </a:rPr>
              <a:t>kim@taps.org</a:t>
            </a:r>
            <a:r>
              <a:rPr lang="en-US" sz="180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503845" y="452062"/>
            <a:ext cx="8011503" cy="945221"/>
          </a:xfrm>
          <a:prstGeom prst="rect">
            <a:avLst/>
          </a:prstGeom>
          <a:noFill/>
          <a:ln>
            <a:noFill/>
          </a:ln>
        </p:spPr>
        <p:txBody>
          <a:bodyPr lIns="0" tIns="45700" rIns="0" bIns="45700" anchor="ctr" anchorCtr="0">
            <a:noAutofit/>
          </a:bodyPr>
          <a:lstStyle/>
          <a:p>
            <a:pPr marL="0" marR="0" lvl="0" indent="0" algn="l" rtl="0">
              <a:lnSpc>
                <a:spcPct val="90000"/>
              </a:lnSpc>
              <a:spcBef>
                <a:spcPts val="0"/>
              </a:spcBef>
              <a:buClr>
                <a:schemeClr val="accent1"/>
              </a:buClr>
              <a:buSzPct val="25000"/>
              <a:buFont typeface="Arial"/>
              <a:buNone/>
            </a:pPr>
            <a:r>
              <a:rPr lang="en-US" sz="3600" b="1" i="0" u="none" strike="noStrike" cap="none">
                <a:solidFill>
                  <a:schemeClr val="accent1"/>
                </a:solidFill>
                <a:latin typeface="Arial"/>
                <a:ea typeface="Arial"/>
                <a:cs typeface="Arial"/>
                <a:sym typeface="Arial"/>
              </a:rPr>
              <a:t>Why is Postvention Important?</a:t>
            </a:r>
          </a:p>
        </p:txBody>
      </p:sp>
      <p:sp>
        <p:nvSpPr>
          <p:cNvPr id="97" name="Shape 97"/>
          <p:cNvSpPr txBox="1">
            <a:spLocks noGrp="1"/>
          </p:cNvSpPr>
          <p:nvPr>
            <p:ph type="body" idx="1"/>
          </p:nvPr>
        </p:nvSpPr>
        <p:spPr>
          <a:xfrm>
            <a:off x="503845" y="1397284"/>
            <a:ext cx="8011503" cy="1403064"/>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Postvention is prevention</a:t>
            </a:r>
          </a:p>
          <a:p>
            <a:pPr marL="228600" marR="0" lvl="0" indent="-228600" algn="l" rtl="0">
              <a:lnSpc>
                <a:spcPct val="90000"/>
              </a:lnSpc>
              <a:spcBef>
                <a:spcPts val="1000"/>
              </a:spcBef>
              <a:buClr>
                <a:schemeClr val="dk1"/>
              </a:buClr>
              <a:buSzPct val="100000"/>
              <a:buFont typeface="Arial"/>
              <a:buChar char="•"/>
            </a:pPr>
            <a:r>
              <a:rPr lang="en-US" sz="2800" b="0" i="0" u="none" strike="noStrike" cap="none">
                <a:solidFill>
                  <a:schemeClr val="dk1"/>
                </a:solidFill>
                <a:latin typeface="Arial"/>
                <a:ea typeface="Arial"/>
                <a:cs typeface="Arial"/>
                <a:sym typeface="Arial"/>
              </a:rPr>
              <a:t>Research tells us those exposed are at increased risk. </a:t>
            </a:r>
          </a:p>
        </p:txBody>
      </p:sp>
      <p:sp>
        <p:nvSpPr>
          <p:cNvPr id="98" name="Shape 98"/>
          <p:cNvSpPr txBox="1">
            <a:spLocks noGrp="1"/>
          </p:cNvSpPr>
          <p:nvPr>
            <p:ph type="ftr" idx="11"/>
          </p:nvPr>
        </p:nvSpPr>
        <p:spPr>
          <a:xfrm>
            <a:off x="0" y="6356351"/>
            <a:ext cx="9144000" cy="51663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000" b="0" i="0" u="none" strike="noStrike" cap="none">
                <a:solidFill>
                  <a:srgbClr val="F5898E"/>
                </a:solidFill>
                <a:latin typeface="Arial"/>
                <a:ea typeface="Arial"/>
                <a:cs typeface="Arial"/>
                <a:sym typeface="Arial"/>
              </a:rPr>
              <a:t>COPYRIGHT TAPS.ORG</a:t>
            </a:r>
          </a:p>
        </p:txBody>
      </p:sp>
      <p:sp>
        <p:nvSpPr>
          <p:cNvPr id="99" name="Shape 99"/>
          <p:cNvSpPr txBox="1">
            <a:spLocks noGrp="1"/>
          </p:cNvSpPr>
          <p:nvPr>
            <p:ph type="sldNum" idx="12"/>
          </p:nvPr>
        </p:nvSpPr>
        <p:spPr>
          <a:xfrm>
            <a:off x="8316685" y="6356351"/>
            <a:ext cx="827313" cy="51663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1" i="0" u="none" strike="noStrike" cap="none">
                <a:solidFill>
                  <a:srgbClr val="97C6FF"/>
                </a:solidFill>
                <a:latin typeface="Arial"/>
                <a:ea typeface="Arial"/>
                <a:cs typeface="Arial"/>
                <a:sym typeface="Arial"/>
              </a:rPr>
              <a:t>3</a:t>
            </a:fld>
            <a:endParaRPr lang="en-US" sz="900" b="1" i="0" u="none" strike="noStrike" cap="none">
              <a:solidFill>
                <a:srgbClr val="97C6FF"/>
              </a:solidFill>
              <a:latin typeface="Arial"/>
              <a:ea typeface="Arial"/>
              <a:cs typeface="Arial"/>
              <a:sym typeface="Arial"/>
            </a:endParaRPr>
          </a:p>
        </p:txBody>
      </p:sp>
      <p:pic>
        <p:nvPicPr>
          <p:cNvPr id="100" name="Shape 100"/>
          <p:cNvPicPr preferRelativeResize="0">
            <a:picLocks noGrp="1"/>
          </p:cNvPicPr>
          <p:nvPr>
            <p:ph type="pic" idx="2"/>
          </p:nvPr>
        </p:nvPicPr>
        <p:blipFill rotWithShape="1">
          <a:blip r:embed="rId3">
            <a:alphaModFix/>
          </a:blip>
          <a:srcRect/>
          <a:stretch/>
        </p:blipFill>
        <p:spPr>
          <a:xfrm>
            <a:off x="3779239" y="2795588"/>
            <a:ext cx="5079788" cy="35607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503845" y="452062"/>
            <a:ext cx="8011503" cy="945221"/>
          </a:xfrm>
          <a:prstGeom prst="rect">
            <a:avLst/>
          </a:prstGeom>
          <a:noFill/>
          <a:ln>
            <a:noFill/>
          </a:ln>
        </p:spPr>
        <p:txBody>
          <a:bodyPr lIns="0" tIns="45700" rIns="0" bIns="45700" anchor="ctr" anchorCtr="0">
            <a:noAutofit/>
          </a:bodyPr>
          <a:lstStyle/>
          <a:p>
            <a:pPr marL="0" marR="0" lvl="0" indent="0" algn="l" rtl="0">
              <a:lnSpc>
                <a:spcPct val="90000"/>
              </a:lnSpc>
              <a:spcBef>
                <a:spcPts val="0"/>
              </a:spcBef>
              <a:buClr>
                <a:schemeClr val="accent1"/>
              </a:buClr>
              <a:buSzPct val="25000"/>
              <a:buFont typeface="Arial"/>
              <a:buNone/>
            </a:pPr>
            <a:r>
              <a:rPr lang="en-US" sz="3600" b="1" i="0" u="none" strike="noStrike" cap="none">
                <a:solidFill>
                  <a:schemeClr val="accent1"/>
                </a:solidFill>
                <a:latin typeface="Arial"/>
                <a:ea typeface="Arial"/>
                <a:cs typeface="Arial"/>
                <a:sym typeface="Arial"/>
              </a:rPr>
              <a:t>Goals of Postvention:</a:t>
            </a:r>
          </a:p>
        </p:txBody>
      </p:sp>
      <p:sp>
        <p:nvSpPr>
          <p:cNvPr id="106" name="Shape 106"/>
          <p:cNvSpPr txBox="1">
            <a:spLocks noGrp="1"/>
          </p:cNvSpPr>
          <p:nvPr>
            <p:ph type="body" idx="1"/>
          </p:nvPr>
        </p:nvSpPr>
        <p:spPr>
          <a:xfrm>
            <a:off x="503845" y="1397284"/>
            <a:ext cx="4011003" cy="4779677"/>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Help set a foundation for a healthy grief journey</a:t>
            </a: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Identify and refer those at most risk.</a:t>
            </a: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Safely memorialize the deceased</a:t>
            </a: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Arial"/>
              <a:ea typeface="Arial"/>
              <a:cs typeface="Arial"/>
              <a:sym typeface="Arial"/>
            </a:endParaRPr>
          </a:p>
        </p:txBody>
      </p:sp>
      <p:pic>
        <p:nvPicPr>
          <p:cNvPr id="107" name="Shape 107" descr="DSC_0507.jpg"/>
          <p:cNvPicPr preferRelativeResize="0">
            <a:picLocks noGrp="1"/>
          </p:cNvPicPr>
          <p:nvPr>
            <p:ph type="body" idx="2"/>
          </p:nvPr>
        </p:nvPicPr>
        <p:blipFill rotWithShape="1">
          <a:blip r:embed="rId3">
            <a:alphaModFix/>
          </a:blip>
          <a:srcRect l="24923" r="24924"/>
          <a:stretch/>
        </p:blipFill>
        <p:spPr>
          <a:xfrm>
            <a:off x="4629150" y="1397284"/>
            <a:ext cx="3886200" cy="4779677"/>
          </a:xfrm>
          <a:prstGeom prst="rect">
            <a:avLst/>
          </a:prstGeom>
          <a:noFill/>
          <a:ln>
            <a:noFill/>
          </a:ln>
        </p:spPr>
      </p:pic>
      <p:sp>
        <p:nvSpPr>
          <p:cNvPr id="108" name="Shape 108"/>
          <p:cNvSpPr txBox="1">
            <a:spLocks noGrp="1"/>
          </p:cNvSpPr>
          <p:nvPr>
            <p:ph type="ftr" idx="11"/>
          </p:nvPr>
        </p:nvSpPr>
        <p:spPr>
          <a:xfrm>
            <a:off x="0" y="6356351"/>
            <a:ext cx="9144000" cy="51663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000" b="0" i="0" u="none" strike="noStrike" cap="none">
                <a:solidFill>
                  <a:srgbClr val="F5898E"/>
                </a:solidFill>
                <a:latin typeface="Arial"/>
                <a:ea typeface="Arial"/>
                <a:cs typeface="Arial"/>
                <a:sym typeface="Arial"/>
              </a:rPr>
              <a:t>COPYRIGHT TAPS.ORG</a:t>
            </a:r>
          </a:p>
        </p:txBody>
      </p:sp>
      <p:sp>
        <p:nvSpPr>
          <p:cNvPr id="109" name="Shape 109"/>
          <p:cNvSpPr txBox="1">
            <a:spLocks noGrp="1"/>
          </p:cNvSpPr>
          <p:nvPr>
            <p:ph type="sldNum" idx="12"/>
          </p:nvPr>
        </p:nvSpPr>
        <p:spPr>
          <a:xfrm>
            <a:off x="8316685" y="6356351"/>
            <a:ext cx="827313" cy="51663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1" i="0" u="none" strike="noStrike" cap="none">
                <a:solidFill>
                  <a:srgbClr val="97C6FF"/>
                </a:solidFill>
                <a:latin typeface="Arial"/>
                <a:ea typeface="Arial"/>
                <a:cs typeface="Arial"/>
                <a:sym typeface="Arial"/>
              </a:rPr>
              <a:t>4</a:t>
            </a:fld>
            <a:endParaRPr lang="en-US" sz="900" b="1" i="0" u="none" strike="noStrike" cap="none">
              <a:solidFill>
                <a:srgbClr val="97C6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503845" y="452062"/>
            <a:ext cx="8011503" cy="945221"/>
          </a:xfrm>
          <a:prstGeom prst="rect">
            <a:avLst/>
          </a:prstGeom>
          <a:noFill/>
          <a:ln>
            <a:noFill/>
          </a:ln>
        </p:spPr>
        <p:txBody>
          <a:bodyPr lIns="0" tIns="45700" rIns="0" bIns="45700" anchor="ctr" anchorCtr="0">
            <a:noAutofit/>
          </a:bodyPr>
          <a:lstStyle/>
          <a:p>
            <a:pPr marL="0" marR="0" lvl="0" indent="0" algn="l" rtl="0">
              <a:lnSpc>
                <a:spcPct val="90000"/>
              </a:lnSpc>
              <a:spcBef>
                <a:spcPts val="0"/>
              </a:spcBef>
              <a:buClr>
                <a:schemeClr val="accent1"/>
              </a:buClr>
              <a:buSzPct val="25000"/>
              <a:buFont typeface="Arial"/>
              <a:buNone/>
            </a:pPr>
            <a:r>
              <a:rPr lang="en-US" sz="3600" b="1" i="0" u="none" strike="noStrike" cap="none">
                <a:solidFill>
                  <a:schemeClr val="accent1"/>
                </a:solidFill>
                <a:latin typeface="Arial"/>
                <a:ea typeface="Arial"/>
                <a:cs typeface="Arial"/>
                <a:sym typeface="Arial"/>
              </a:rPr>
              <a:t>SUICIDE IS DIFFERENT</a:t>
            </a:r>
          </a:p>
        </p:txBody>
      </p:sp>
      <p:sp>
        <p:nvSpPr>
          <p:cNvPr id="115" name="Shape 115"/>
          <p:cNvSpPr txBox="1">
            <a:spLocks noGrp="1"/>
          </p:cNvSpPr>
          <p:nvPr>
            <p:ph type="body" idx="1"/>
          </p:nvPr>
        </p:nvSpPr>
        <p:spPr>
          <a:xfrm>
            <a:off x="503845" y="1397284"/>
            <a:ext cx="8011503" cy="1403064"/>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Arial"/>
              <a:buChar char="•"/>
            </a:pPr>
            <a:r>
              <a:rPr lang="en-US" sz="2800" b="0" i="0" u="none" strike="noStrike" cap="none">
                <a:solidFill>
                  <a:schemeClr val="dk1"/>
                </a:solidFill>
                <a:latin typeface="Arial"/>
                <a:ea typeface="Arial"/>
                <a:cs typeface="Arial"/>
                <a:sym typeface="Arial"/>
              </a:rPr>
              <a:t>The military’s emphasis on </a:t>
            </a:r>
            <a:r>
              <a:rPr lang="en-US" sz="2800" b="0" i="0" u="none" strike="noStrike" cap="none">
                <a:solidFill>
                  <a:srgbClr val="FF0000"/>
                </a:solidFill>
                <a:latin typeface="Arial"/>
                <a:ea typeface="Arial"/>
                <a:cs typeface="Arial"/>
                <a:sym typeface="Arial"/>
              </a:rPr>
              <a:t>HOW</a:t>
            </a:r>
            <a:r>
              <a:rPr lang="en-US" sz="2800" b="0" i="0" u="none" strike="noStrike" cap="none">
                <a:solidFill>
                  <a:schemeClr val="dk1"/>
                </a:solidFill>
                <a:latin typeface="Arial"/>
                <a:ea typeface="Arial"/>
                <a:cs typeface="Arial"/>
                <a:sym typeface="Arial"/>
              </a:rPr>
              <a:t> one dies can increase shame in suicide loss survivors.</a:t>
            </a:r>
          </a:p>
        </p:txBody>
      </p:sp>
      <p:sp>
        <p:nvSpPr>
          <p:cNvPr id="116" name="Shape 116"/>
          <p:cNvSpPr txBox="1">
            <a:spLocks noGrp="1"/>
          </p:cNvSpPr>
          <p:nvPr>
            <p:ph type="ftr" idx="11"/>
          </p:nvPr>
        </p:nvSpPr>
        <p:spPr>
          <a:xfrm>
            <a:off x="0" y="6356351"/>
            <a:ext cx="9144000" cy="51663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000" b="0" i="0" u="none" strike="noStrike" cap="none">
                <a:solidFill>
                  <a:srgbClr val="F5898E"/>
                </a:solidFill>
                <a:latin typeface="Arial"/>
                <a:ea typeface="Arial"/>
                <a:cs typeface="Arial"/>
                <a:sym typeface="Arial"/>
              </a:rPr>
              <a:t>COPYRIGHT TAPS.ORG</a:t>
            </a:r>
          </a:p>
        </p:txBody>
      </p:sp>
      <p:sp>
        <p:nvSpPr>
          <p:cNvPr id="117" name="Shape 117"/>
          <p:cNvSpPr txBox="1">
            <a:spLocks noGrp="1"/>
          </p:cNvSpPr>
          <p:nvPr>
            <p:ph type="sldNum" idx="12"/>
          </p:nvPr>
        </p:nvSpPr>
        <p:spPr>
          <a:xfrm>
            <a:off x="8316685" y="6356351"/>
            <a:ext cx="827313" cy="51663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1" i="0" u="none" strike="noStrike" cap="none">
                <a:solidFill>
                  <a:srgbClr val="97C6FF"/>
                </a:solidFill>
                <a:latin typeface="Arial"/>
                <a:ea typeface="Arial"/>
                <a:cs typeface="Arial"/>
                <a:sym typeface="Arial"/>
              </a:rPr>
              <a:t>5</a:t>
            </a:fld>
            <a:endParaRPr lang="en-US" sz="900" b="1" i="0" u="none" strike="noStrike" cap="none">
              <a:solidFill>
                <a:srgbClr val="97C6FF"/>
              </a:solidFill>
              <a:latin typeface="Arial"/>
              <a:ea typeface="Arial"/>
              <a:cs typeface="Arial"/>
              <a:sym typeface="Arial"/>
            </a:endParaRPr>
          </a:p>
        </p:txBody>
      </p:sp>
      <p:pic>
        <p:nvPicPr>
          <p:cNvPr id="118" name="Shape 118" descr="DSC_0543.JPG"/>
          <p:cNvPicPr preferRelativeResize="0">
            <a:picLocks noGrp="1"/>
          </p:cNvPicPr>
          <p:nvPr>
            <p:ph type="pic" idx="2"/>
          </p:nvPr>
        </p:nvPicPr>
        <p:blipFill rotWithShape="1">
          <a:blip r:embed="rId3">
            <a:alphaModFix/>
          </a:blip>
          <a:srcRect t="20684" b="20685"/>
          <a:stretch/>
        </p:blipFill>
        <p:spPr>
          <a:xfrm>
            <a:off x="0" y="2795588"/>
            <a:ext cx="9144000" cy="356076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503845" y="452062"/>
            <a:ext cx="8011503" cy="945221"/>
          </a:xfrm>
          <a:prstGeom prst="rect">
            <a:avLst/>
          </a:prstGeom>
          <a:noFill/>
          <a:ln>
            <a:noFill/>
          </a:ln>
        </p:spPr>
        <p:txBody>
          <a:bodyPr lIns="0" tIns="45700" rIns="0" bIns="45700" anchor="ctr" anchorCtr="0">
            <a:noAutofit/>
          </a:bodyPr>
          <a:lstStyle/>
          <a:p>
            <a:pPr marL="0" marR="0" lvl="0" indent="0" algn="l" rtl="0">
              <a:lnSpc>
                <a:spcPct val="90000"/>
              </a:lnSpc>
              <a:spcBef>
                <a:spcPts val="0"/>
              </a:spcBef>
              <a:buClr>
                <a:schemeClr val="accent1"/>
              </a:buClr>
              <a:buSzPct val="25000"/>
              <a:buFont typeface="Arial"/>
              <a:buNone/>
            </a:pPr>
            <a:r>
              <a:rPr lang="en-US" sz="3240" b="1" i="0" u="none" strike="noStrike" cap="none">
                <a:solidFill>
                  <a:schemeClr val="accent1"/>
                </a:solidFill>
                <a:latin typeface="Arial"/>
                <a:ea typeface="Arial"/>
                <a:cs typeface="Arial"/>
                <a:sym typeface="Arial"/>
              </a:rPr>
              <a:t>    </a:t>
            </a:r>
            <a:br>
              <a:rPr lang="en-US" sz="3240" b="1" i="0" u="none" strike="noStrike" cap="none">
                <a:solidFill>
                  <a:schemeClr val="accent1"/>
                </a:solidFill>
                <a:latin typeface="Arial"/>
                <a:ea typeface="Arial"/>
                <a:cs typeface="Arial"/>
                <a:sym typeface="Arial"/>
              </a:rPr>
            </a:br>
            <a:r>
              <a:rPr lang="en-US" sz="3240" b="1" i="0" u="none" strike="noStrike" cap="none">
                <a:solidFill>
                  <a:schemeClr val="accent1"/>
                </a:solidFill>
                <a:latin typeface="Arial"/>
                <a:ea typeface="Arial"/>
                <a:cs typeface="Arial"/>
                <a:sym typeface="Arial"/>
              </a:rPr>
              <a:t>    THREE PHASES OF POSTVENTION</a:t>
            </a:r>
            <a:br>
              <a:rPr lang="en-US" sz="3240" b="1" i="0" u="none" strike="noStrike" cap="none">
                <a:solidFill>
                  <a:schemeClr val="accent1"/>
                </a:solidFill>
                <a:latin typeface="Arial"/>
                <a:ea typeface="Arial"/>
                <a:cs typeface="Arial"/>
                <a:sym typeface="Arial"/>
              </a:rPr>
            </a:br>
            <a:r>
              <a:rPr lang="en-US" sz="2520" b="1" i="0" u="none" strike="noStrike" cap="none">
                <a:solidFill>
                  <a:srgbClr val="FF0000"/>
                </a:solidFill>
                <a:latin typeface="Arial"/>
                <a:ea typeface="Arial"/>
                <a:cs typeface="Arial"/>
                <a:sym typeface="Arial"/>
              </a:rPr>
              <a:t>          </a:t>
            </a:r>
            <a:br>
              <a:rPr lang="en-US" sz="2520" b="1" i="0" u="none" strike="noStrike" cap="none">
                <a:solidFill>
                  <a:srgbClr val="FF0000"/>
                </a:solidFill>
                <a:latin typeface="Arial"/>
                <a:ea typeface="Arial"/>
                <a:cs typeface="Arial"/>
                <a:sym typeface="Arial"/>
              </a:rPr>
            </a:br>
            <a:r>
              <a:rPr lang="en-US" sz="2520" b="1" i="0" u="none" strike="noStrike" cap="none">
                <a:solidFill>
                  <a:srgbClr val="FF0000"/>
                </a:solidFill>
                <a:latin typeface="Arial"/>
                <a:ea typeface="Arial"/>
                <a:cs typeface="Arial"/>
                <a:sym typeface="Arial"/>
              </a:rPr>
              <a:t>                A TAPS BEST PRACTICE MODEL</a:t>
            </a:r>
          </a:p>
        </p:txBody>
      </p:sp>
      <p:sp>
        <p:nvSpPr>
          <p:cNvPr id="124" name="Shape 124"/>
          <p:cNvSpPr txBox="1">
            <a:spLocks noGrp="1"/>
          </p:cNvSpPr>
          <p:nvPr>
            <p:ph type="body" idx="1"/>
          </p:nvPr>
        </p:nvSpPr>
        <p:spPr>
          <a:xfrm>
            <a:off x="503845" y="1397284"/>
            <a:ext cx="8011503" cy="4779677"/>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ct val="25000"/>
              <a:buFont typeface="Arial"/>
              <a:buNone/>
            </a:pPr>
            <a:r>
              <a:rPr lang="en-US" sz="2800" b="0" i="0" u="none" strike="noStrike" cap="none">
                <a:solidFill>
                  <a:schemeClr val="dk1"/>
                </a:solidFill>
                <a:latin typeface="Arial"/>
                <a:ea typeface="Arial"/>
                <a:cs typeface="Arial"/>
                <a:sym typeface="Arial"/>
              </a:rPr>
              <a:t>                            STABILIZE</a:t>
            </a: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ct val="25000"/>
              <a:buFont typeface="Arial"/>
              <a:buNone/>
            </a:pPr>
            <a:r>
              <a:rPr lang="en-US" sz="2800" b="0" i="0" u="none" strike="noStrike" cap="none">
                <a:solidFill>
                  <a:schemeClr val="dk1"/>
                </a:solidFill>
                <a:latin typeface="Arial"/>
                <a:ea typeface="Arial"/>
                <a:cs typeface="Arial"/>
                <a:sym typeface="Arial"/>
              </a:rPr>
              <a:t>                              GRIEVE</a:t>
            </a: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buClr>
                <a:schemeClr val="dk1"/>
              </a:buClr>
              <a:buSzPct val="25000"/>
              <a:buFont typeface="Arial"/>
              <a:buNone/>
            </a:pPr>
            <a:r>
              <a:rPr lang="en-US" sz="2800" b="0" i="0" u="none" strike="noStrike" cap="none">
                <a:solidFill>
                  <a:schemeClr val="dk1"/>
                </a:solidFill>
                <a:latin typeface="Arial"/>
                <a:ea typeface="Arial"/>
                <a:cs typeface="Arial"/>
                <a:sym typeface="Arial"/>
              </a:rPr>
              <a:t>                               GROW</a:t>
            </a:r>
          </a:p>
        </p:txBody>
      </p:sp>
      <p:sp>
        <p:nvSpPr>
          <p:cNvPr id="125" name="Shape 125"/>
          <p:cNvSpPr txBox="1">
            <a:spLocks noGrp="1"/>
          </p:cNvSpPr>
          <p:nvPr>
            <p:ph type="ftr" idx="11"/>
          </p:nvPr>
        </p:nvSpPr>
        <p:spPr>
          <a:xfrm>
            <a:off x="0" y="6356351"/>
            <a:ext cx="9144000" cy="51663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000" b="0" i="0" u="none" strike="noStrike" cap="none">
                <a:solidFill>
                  <a:srgbClr val="F5898E"/>
                </a:solidFill>
                <a:latin typeface="Arial"/>
                <a:ea typeface="Arial"/>
                <a:cs typeface="Arial"/>
                <a:sym typeface="Arial"/>
              </a:rPr>
              <a:t>COPYRIGHT TAPS.ORG</a:t>
            </a:r>
          </a:p>
        </p:txBody>
      </p:sp>
      <p:sp>
        <p:nvSpPr>
          <p:cNvPr id="126" name="Shape 126"/>
          <p:cNvSpPr txBox="1">
            <a:spLocks noGrp="1"/>
          </p:cNvSpPr>
          <p:nvPr>
            <p:ph type="sldNum" idx="12"/>
          </p:nvPr>
        </p:nvSpPr>
        <p:spPr>
          <a:xfrm>
            <a:off x="8316685" y="6356351"/>
            <a:ext cx="827313" cy="51663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1" i="0" u="none" strike="noStrike" cap="none">
                <a:solidFill>
                  <a:srgbClr val="97C6FF"/>
                </a:solidFill>
                <a:latin typeface="Arial"/>
                <a:ea typeface="Arial"/>
                <a:cs typeface="Arial"/>
                <a:sym typeface="Arial"/>
              </a:rPr>
              <a:t>6</a:t>
            </a:fld>
            <a:endParaRPr lang="en-US" sz="900" b="1" i="0" u="none" strike="noStrike" cap="none">
              <a:solidFill>
                <a:srgbClr val="97C6F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503845" y="452062"/>
            <a:ext cx="8011503" cy="945221"/>
          </a:xfrm>
          <a:prstGeom prst="rect">
            <a:avLst/>
          </a:prstGeom>
          <a:noFill/>
          <a:ln>
            <a:noFill/>
          </a:ln>
        </p:spPr>
        <p:txBody>
          <a:bodyPr lIns="0" tIns="45700" rIns="0" bIns="45700" anchor="ctr" anchorCtr="0">
            <a:noAutofit/>
          </a:bodyPr>
          <a:lstStyle/>
          <a:p>
            <a:pPr marL="0" marR="0" lvl="0" indent="0" algn="l" rtl="0">
              <a:lnSpc>
                <a:spcPct val="90000"/>
              </a:lnSpc>
              <a:spcBef>
                <a:spcPts val="0"/>
              </a:spcBef>
              <a:buClr>
                <a:schemeClr val="accent1"/>
              </a:buClr>
              <a:buSzPct val="25000"/>
              <a:buFont typeface="Arial"/>
              <a:buNone/>
            </a:pPr>
            <a:r>
              <a:rPr lang="en-US" sz="3600" b="1" i="0" u="none" strike="noStrike" cap="none">
                <a:solidFill>
                  <a:schemeClr val="accent1"/>
                </a:solidFill>
                <a:latin typeface="Arial"/>
                <a:ea typeface="Arial"/>
                <a:cs typeface="Arial"/>
                <a:sym typeface="Arial"/>
              </a:rPr>
              <a:t>                  STABILIZATION</a:t>
            </a:r>
          </a:p>
        </p:txBody>
      </p:sp>
      <p:sp>
        <p:nvSpPr>
          <p:cNvPr id="132" name="Shape 132"/>
          <p:cNvSpPr txBox="1">
            <a:spLocks noGrp="1"/>
          </p:cNvSpPr>
          <p:nvPr>
            <p:ph type="body" idx="1"/>
          </p:nvPr>
        </p:nvSpPr>
        <p:spPr>
          <a:xfrm>
            <a:off x="503845" y="1397284"/>
            <a:ext cx="8011503" cy="1403064"/>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800" b="0" i="0" u="none" strike="noStrike" cap="none">
                <a:solidFill>
                  <a:schemeClr val="dk1"/>
                </a:solidFill>
                <a:latin typeface="Arial"/>
                <a:ea typeface="Arial"/>
                <a:cs typeface="Arial"/>
                <a:sym typeface="Arial"/>
              </a:rPr>
              <a:t>There are specific issues associated with suicide loss that if not addressed will significantly increase risk and decrease possible healing. </a:t>
            </a:r>
          </a:p>
        </p:txBody>
      </p:sp>
      <p:sp>
        <p:nvSpPr>
          <p:cNvPr id="133" name="Shape 133"/>
          <p:cNvSpPr txBox="1">
            <a:spLocks noGrp="1"/>
          </p:cNvSpPr>
          <p:nvPr>
            <p:ph type="ftr" idx="11"/>
          </p:nvPr>
        </p:nvSpPr>
        <p:spPr>
          <a:xfrm>
            <a:off x="0" y="6356351"/>
            <a:ext cx="9144000" cy="51663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000" b="0" i="0" u="none" strike="noStrike" cap="none">
                <a:solidFill>
                  <a:srgbClr val="F5898E"/>
                </a:solidFill>
                <a:latin typeface="Arial"/>
                <a:ea typeface="Arial"/>
                <a:cs typeface="Arial"/>
                <a:sym typeface="Arial"/>
              </a:rPr>
              <a:t>COPYRIGHT TAPS.ORG</a:t>
            </a:r>
          </a:p>
        </p:txBody>
      </p:sp>
      <p:sp>
        <p:nvSpPr>
          <p:cNvPr id="134" name="Shape 134"/>
          <p:cNvSpPr txBox="1">
            <a:spLocks noGrp="1"/>
          </p:cNvSpPr>
          <p:nvPr>
            <p:ph type="sldNum" idx="12"/>
          </p:nvPr>
        </p:nvSpPr>
        <p:spPr>
          <a:xfrm>
            <a:off x="8316685" y="6356351"/>
            <a:ext cx="827313" cy="51663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1" i="0" u="none" strike="noStrike" cap="none">
                <a:solidFill>
                  <a:srgbClr val="97C6FF"/>
                </a:solidFill>
                <a:latin typeface="Arial"/>
                <a:ea typeface="Arial"/>
                <a:cs typeface="Arial"/>
                <a:sym typeface="Arial"/>
              </a:rPr>
              <a:t>7</a:t>
            </a:fld>
            <a:endParaRPr lang="en-US" sz="900" b="1" i="0" u="none" strike="noStrike" cap="none">
              <a:solidFill>
                <a:srgbClr val="97C6FF"/>
              </a:solidFill>
              <a:latin typeface="Arial"/>
              <a:ea typeface="Arial"/>
              <a:cs typeface="Arial"/>
              <a:sym typeface="Arial"/>
            </a:endParaRPr>
          </a:p>
        </p:txBody>
      </p:sp>
      <p:pic>
        <p:nvPicPr>
          <p:cNvPr id="135" name="Shape 135"/>
          <p:cNvPicPr preferRelativeResize="0">
            <a:picLocks noGrp="1"/>
          </p:cNvPicPr>
          <p:nvPr>
            <p:ph type="pic" idx="2"/>
          </p:nvPr>
        </p:nvPicPr>
        <p:blipFill rotWithShape="1">
          <a:blip r:embed="rId3">
            <a:alphaModFix/>
          </a:blip>
          <a:srcRect/>
          <a:stretch/>
        </p:blipFill>
        <p:spPr>
          <a:xfrm>
            <a:off x="1901427" y="2998701"/>
            <a:ext cx="5341142" cy="335764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503845" y="452062"/>
            <a:ext cx="8011503" cy="945221"/>
          </a:xfrm>
          <a:prstGeom prst="rect">
            <a:avLst/>
          </a:prstGeom>
          <a:noFill/>
          <a:ln>
            <a:noFill/>
          </a:ln>
        </p:spPr>
        <p:txBody>
          <a:bodyPr lIns="0" tIns="45700" rIns="0" bIns="45700" anchor="ctr" anchorCtr="0">
            <a:noAutofit/>
          </a:bodyPr>
          <a:lstStyle/>
          <a:p>
            <a:pPr marL="0" marR="0" lvl="0" indent="0" algn="l" rtl="0">
              <a:lnSpc>
                <a:spcPct val="90000"/>
              </a:lnSpc>
              <a:spcBef>
                <a:spcPts val="0"/>
              </a:spcBef>
              <a:buClr>
                <a:schemeClr val="accent1"/>
              </a:buClr>
              <a:buSzPct val="25000"/>
              <a:buFont typeface="Arial"/>
              <a:buNone/>
            </a:pPr>
            <a:r>
              <a:rPr lang="en-US" sz="3600" b="1" i="0" u="none" strike="noStrike" cap="none">
                <a:solidFill>
                  <a:schemeClr val="accent1"/>
                </a:solidFill>
                <a:latin typeface="Arial"/>
                <a:ea typeface="Arial"/>
                <a:cs typeface="Arial"/>
                <a:sym typeface="Arial"/>
              </a:rPr>
              <a:t>               SPECIFIC ISSUES</a:t>
            </a:r>
          </a:p>
        </p:txBody>
      </p:sp>
      <p:sp>
        <p:nvSpPr>
          <p:cNvPr id="141" name="Shape 141"/>
          <p:cNvSpPr txBox="1">
            <a:spLocks noGrp="1"/>
          </p:cNvSpPr>
          <p:nvPr>
            <p:ph type="body" idx="1"/>
          </p:nvPr>
        </p:nvSpPr>
        <p:spPr>
          <a:xfrm>
            <a:off x="503845" y="1591146"/>
            <a:ext cx="4011003" cy="4585814"/>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rgbClr val="FF0000"/>
              </a:buClr>
              <a:buSzPct val="100000"/>
              <a:buFont typeface="Arial"/>
              <a:buChar char="•"/>
            </a:pPr>
            <a:r>
              <a:rPr lang="en-US" sz="2800" b="0" i="0" u="none" strike="noStrike" cap="none">
                <a:solidFill>
                  <a:srgbClr val="FF0000"/>
                </a:solidFill>
                <a:latin typeface="Arial"/>
                <a:ea typeface="Arial"/>
                <a:cs typeface="Arial"/>
                <a:sym typeface="Arial"/>
              </a:rPr>
              <a:t>WHY</a:t>
            </a:r>
          </a:p>
          <a:p>
            <a:pPr marL="228600" marR="0" lvl="0" indent="-228600" algn="l" rtl="0">
              <a:lnSpc>
                <a:spcPct val="90000"/>
              </a:lnSpc>
              <a:spcBef>
                <a:spcPts val="1000"/>
              </a:spcBef>
              <a:spcAft>
                <a:spcPts val="0"/>
              </a:spcAft>
              <a:buClr>
                <a:srgbClr val="FF0000"/>
              </a:buClr>
              <a:buSzPct val="100000"/>
              <a:buFont typeface="Arial"/>
              <a:buChar char="•"/>
            </a:pPr>
            <a:r>
              <a:rPr lang="en-US" sz="2800" b="0" i="0" u="none" strike="noStrike" cap="none">
                <a:solidFill>
                  <a:srgbClr val="FF0000"/>
                </a:solidFill>
                <a:latin typeface="Arial"/>
                <a:ea typeface="Arial"/>
                <a:cs typeface="Arial"/>
                <a:sym typeface="Arial"/>
              </a:rPr>
              <a:t>RELIGION</a:t>
            </a:r>
          </a:p>
          <a:p>
            <a:pPr marL="228600" marR="0" lvl="0" indent="-228600" algn="l" rtl="0">
              <a:lnSpc>
                <a:spcPct val="90000"/>
              </a:lnSpc>
              <a:spcBef>
                <a:spcPts val="1000"/>
              </a:spcBef>
              <a:spcAft>
                <a:spcPts val="0"/>
              </a:spcAft>
              <a:buClr>
                <a:srgbClr val="FF0000"/>
              </a:buClr>
              <a:buSzPct val="100000"/>
              <a:buFont typeface="Arial"/>
              <a:buChar char="•"/>
            </a:pPr>
            <a:r>
              <a:rPr lang="en-US" sz="2800" b="0" i="0" u="none" strike="noStrike" cap="none">
                <a:solidFill>
                  <a:srgbClr val="FF0000"/>
                </a:solidFill>
                <a:latin typeface="Arial"/>
                <a:ea typeface="Arial"/>
                <a:cs typeface="Arial"/>
                <a:sym typeface="Arial"/>
              </a:rPr>
              <a:t>SECRETS</a:t>
            </a:r>
          </a:p>
          <a:p>
            <a:pPr marL="228600" marR="0" lvl="0" indent="-228600" algn="l" rtl="0">
              <a:lnSpc>
                <a:spcPct val="90000"/>
              </a:lnSpc>
              <a:spcBef>
                <a:spcPts val="1000"/>
              </a:spcBef>
              <a:spcAft>
                <a:spcPts val="0"/>
              </a:spcAft>
              <a:buClr>
                <a:srgbClr val="FF0000"/>
              </a:buClr>
              <a:buSzPct val="100000"/>
              <a:buFont typeface="Arial"/>
              <a:buChar char="•"/>
            </a:pPr>
            <a:r>
              <a:rPr lang="en-US" sz="2800" b="0" i="0" u="none" strike="noStrike" cap="none">
                <a:solidFill>
                  <a:srgbClr val="FF0000"/>
                </a:solidFill>
                <a:latin typeface="Arial"/>
                <a:ea typeface="Arial"/>
                <a:cs typeface="Arial"/>
                <a:sym typeface="Arial"/>
              </a:rPr>
              <a:t>FAMILY DYNAMICS</a:t>
            </a:r>
          </a:p>
          <a:p>
            <a:pPr marL="228600" marR="0" lvl="0" indent="-228600" algn="l" rtl="0">
              <a:lnSpc>
                <a:spcPct val="90000"/>
              </a:lnSpc>
              <a:spcBef>
                <a:spcPts val="1000"/>
              </a:spcBef>
              <a:spcAft>
                <a:spcPts val="0"/>
              </a:spcAft>
              <a:buClr>
                <a:srgbClr val="FF0000"/>
              </a:buClr>
              <a:buSzPct val="100000"/>
              <a:buFont typeface="Arial"/>
              <a:buChar char="•"/>
            </a:pPr>
            <a:r>
              <a:rPr lang="en-US" sz="2800" b="0" i="0" u="none" strike="noStrike" cap="none">
                <a:solidFill>
                  <a:srgbClr val="FF0000"/>
                </a:solidFill>
                <a:latin typeface="Arial"/>
                <a:ea typeface="Arial"/>
                <a:cs typeface="Arial"/>
                <a:sym typeface="Arial"/>
              </a:rPr>
              <a:t>TELLING CHILDREN</a:t>
            </a:r>
          </a:p>
          <a:p>
            <a:pPr marL="228600" marR="0" lvl="0" indent="-228600" algn="l" rtl="0">
              <a:lnSpc>
                <a:spcPct val="90000"/>
              </a:lnSpc>
              <a:spcBef>
                <a:spcPts val="1000"/>
              </a:spcBef>
              <a:spcAft>
                <a:spcPts val="0"/>
              </a:spcAft>
              <a:buClr>
                <a:srgbClr val="FF0000"/>
              </a:buClr>
              <a:buSzPct val="100000"/>
              <a:buFont typeface="Arial"/>
              <a:buChar char="•"/>
            </a:pPr>
            <a:r>
              <a:rPr lang="en-US" sz="2800" b="0" i="0" u="none" strike="noStrike" cap="none">
                <a:solidFill>
                  <a:srgbClr val="FF0000"/>
                </a:solidFill>
                <a:latin typeface="Arial"/>
                <a:ea typeface="Arial"/>
                <a:cs typeface="Arial"/>
                <a:sym typeface="Arial"/>
              </a:rPr>
              <a:t>TELLING OTHERS</a:t>
            </a:r>
          </a:p>
          <a:p>
            <a:pPr marL="228600" marR="0" lvl="0" indent="-228600" algn="l" rtl="0">
              <a:lnSpc>
                <a:spcPct val="90000"/>
              </a:lnSpc>
              <a:spcBef>
                <a:spcPts val="1000"/>
              </a:spcBef>
              <a:spcAft>
                <a:spcPts val="0"/>
              </a:spcAft>
              <a:buClr>
                <a:srgbClr val="FF0000"/>
              </a:buClr>
              <a:buSzPct val="100000"/>
              <a:buFont typeface="Arial"/>
              <a:buChar char="•"/>
            </a:pPr>
            <a:r>
              <a:rPr lang="en-US" sz="2800" b="0" i="0" u="none" strike="noStrike" cap="none">
                <a:solidFill>
                  <a:srgbClr val="FF0000"/>
                </a:solidFill>
                <a:latin typeface="Arial"/>
                <a:ea typeface="Arial"/>
                <a:cs typeface="Arial"/>
                <a:sym typeface="Arial"/>
              </a:rPr>
              <a:t>RELATIONSHIP</a:t>
            </a:r>
          </a:p>
          <a:p>
            <a:pPr marL="228600" marR="0" lvl="0" indent="-228600" algn="l" rtl="0">
              <a:lnSpc>
                <a:spcPct val="90000"/>
              </a:lnSpc>
              <a:spcBef>
                <a:spcPts val="1000"/>
              </a:spcBef>
              <a:buClr>
                <a:srgbClr val="FF0000"/>
              </a:buClr>
              <a:buSzPct val="100000"/>
              <a:buFont typeface="Arial"/>
              <a:buChar char="•"/>
            </a:pPr>
            <a:r>
              <a:rPr lang="en-US" sz="2800" b="0" i="0" u="none" strike="noStrike" cap="none">
                <a:solidFill>
                  <a:srgbClr val="FF0000"/>
                </a:solidFill>
                <a:latin typeface="Arial"/>
                <a:ea typeface="Arial"/>
                <a:cs typeface="Arial"/>
                <a:sym typeface="Arial"/>
              </a:rPr>
              <a:t>EMOTIONS</a:t>
            </a:r>
          </a:p>
        </p:txBody>
      </p:sp>
      <p:sp>
        <p:nvSpPr>
          <p:cNvPr id="142" name="Shape 142"/>
          <p:cNvSpPr txBox="1">
            <a:spLocks noGrp="1"/>
          </p:cNvSpPr>
          <p:nvPr>
            <p:ph type="body" idx="2"/>
          </p:nvPr>
        </p:nvSpPr>
        <p:spPr>
          <a:xfrm>
            <a:off x="4629150" y="1591146"/>
            <a:ext cx="3886200" cy="4585814"/>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TRAUMA</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CLEAN UP</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THE MEDIA</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INVESTIGATION</a:t>
            </a: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Arial"/>
              <a:ea typeface="Arial"/>
              <a:cs typeface="Arial"/>
              <a:sym typeface="Arial"/>
            </a:endParaRPr>
          </a:p>
        </p:txBody>
      </p:sp>
      <p:sp>
        <p:nvSpPr>
          <p:cNvPr id="143" name="Shape 143"/>
          <p:cNvSpPr txBox="1">
            <a:spLocks noGrp="1"/>
          </p:cNvSpPr>
          <p:nvPr>
            <p:ph type="ftr" idx="11"/>
          </p:nvPr>
        </p:nvSpPr>
        <p:spPr>
          <a:xfrm>
            <a:off x="0" y="6356351"/>
            <a:ext cx="9144000" cy="51663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000" b="0" i="0" u="none" strike="noStrike" cap="none">
                <a:solidFill>
                  <a:srgbClr val="F5898E"/>
                </a:solidFill>
                <a:latin typeface="Arial"/>
                <a:ea typeface="Arial"/>
                <a:cs typeface="Arial"/>
                <a:sym typeface="Arial"/>
              </a:rPr>
              <a:t>COPYRIGHT TAPS.ORG</a:t>
            </a:r>
          </a:p>
        </p:txBody>
      </p:sp>
      <p:sp>
        <p:nvSpPr>
          <p:cNvPr id="144" name="Shape 144"/>
          <p:cNvSpPr txBox="1">
            <a:spLocks noGrp="1"/>
          </p:cNvSpPr>
          <p:nvPr>
            <p:ph type="sldNum" idx="12"/>
          </p:nvPr>
        </p:nvSpPr>
        <p:spPr>
          <a:xfrm>
            <a:off x="8316685" y="6356351"/>
            <a:ext cx="827313" cy="51663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1" i="0" u="none" strike="noStrike" cap="none">
                <a:solidFill>
                  <a:srgbClr val="97C6FF"/>
                </a:solidFill>
                <a:latin typeface="Arial"/>
                <a:ea typeface="Arial"/>
                <a:cs typeface="Arial"/>
                <a:sym typeface="Arial"/>
              </a:rPr>
              <a:t>8</a:t>
            </a:fld>
            <a:endParaRPr lang="en-US" sz="900" b="1" i="0" u="none" strike="noStrike" cap="none">
              <a:solidFill>
                <a:srgbClr val="97C6F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503845" y="452062"/>
            <a:ext cx="8011503" cy="945221"/>
          </a:xfrm>
          <a:prstGeom prst="rect">
            <a:avLst/>
          </a:prstGeom>
          <a:noFill/>
          <a:ln>
            <a:noFill/>
          </a:ln>
        </p:spPr>
        <p:txBody>
          <a:bodyPr lIns="0" tIns="45700" rIns="0" bIns="45700" anchor="ctr" anchorCtr="0">
            <a:noAutofit/>
          </a:bodyPr>
          <a:lstStyle/>
          <a:p>
            <a:pPr marL="0" marR="0" lvl="0" indent="0" algn="l" rtl="0">
              <a:lnSpc>
                <a:spcPct val="90000"/>
              </a:lnSpc>
              <a:spcBef>
                <a:spcPts val="0"/>
              </a:spcBef>
              <a:buClr>
                <a:schemeClr val="accent1"/>
              </a:buClr>
              <a:buSzPct val="25000"/>
              <a:buFont typeface="Arial"/>
              <a:buNone/>
            </a:pPr>
            <a:r>
              <a:rPr lang="en-US" sz="3600" b="1" i="0" u="none" strike="noStrike" cap="none">
                <a:solidFill>
                  <a:schemeClr val="accent1"/>
                </a:solidFill>
                <a:latin typeface="Arial"/>
                <a:ea typeface="Arial"/>
                <a:cs typeface="Arial"/>
                <a:sym typeface="Arial"/>
              </a:rPr>
              <a:t>                     WHY?????      </a:t>
            </a:r>
          </a:p>
        </p:txBody>
      </p:sp>
      <p:sp>
        <p:nvSpPr>
          <p:cNvPr id="150" name="Shape 150"/>
          <p:cNvSpPr txBox="1">
            <a:spLocks noGrp="1"/>
          </p:cNvSpPr>
          <p:nvPr>
            <p:ph type="body" idx="1"/>
          </p:nvPr>
        </p:nvSpPr>
        <p:spPr>
          <a:xfrm>
            <a:off x="503845" y="1397284"/>
            <a:ext cx="8011503" cy="1403064"/>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Arial"/>
              <a:buChar char="•"/>
            </a:pPr>
            <a:r>
              <a:rPr lang="en-US" sz="2800" b="0" i="0" u="none" strike="noStrike" cap="none">
                <a:solidFill>
                  <a:schemeClr val="dk1"/>
                </a:solidFill>
                <a:latin typeface="Arial"/>
                <a:ea typeface="Arial"/>
                <a:cs typeface="Arial"/>
                <a:sym typeface="Arial"/>
              </a:rPr>
              <a:t>Survivors of suicide loss can become consumed with </a:t>
            </a:r>
            <a:r>
              <a:rPr lang="en-US" sz="2800" b="0" i="0" u="none" strike="noStrike" cap="none">
                <a:solidFill>
                  <a:srgbClr val="FF0000"/>
                </a:solidFill>
                <a:latin typeface="Arial"/>
                <a:ea typeface="Arial"/>
                <a:cs typeface="Arial"/>
                <a:sym typeface="Arial"/>
              </a:rPr>
              <a:t>WHY</a:t>
            </a:r>
            <a:r>
              <a:rPr lang="en-US" sz="2800" b="0" i="0" u="none" strike="noStrike" cap="none">
                <a:solidFill>
                  <a:schemeClr val="dk1"/>
                </a:solidFill>
                <a:latin typeface="Arial"/>
                <a:ea typeface="Arial"/>
                <a:cs typeface="Arial"/>
                <a:sym typeface="Arial"/>
              </a:rPr>
              <a:t> their loved one died by suicide and can blame themselves and/or others.</a:t>
            </a:r>
          </a:p>
        </p:txBody>
      </p:sp>
      <p:sp>
        <p:nvSpPr>
          <p:cNvPr id="151" name="Shape 151"/>
          <p:cNvSpPr txBox="1">
            <a:spLocks noGrp="1"/>
          </p:cNvSpPr>
          <p:nvPr>
            <p:ph type="ftr" idx="11"/>
          </p:nvPr>
        </p:nvSpPr>
        <p:spPr>
          <a:xfrm>
            <a:off x="0" y="6356351"/>
            <a:ext cx="9144000" cy="51663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000" b="0" i="0" u="none" strike="noStrike" cap="none">
                <a:solidFill>
                  <a:srgbClr val="F5898E"/>
                </a:solidFill>
                <a:latin typeface="Arial"/>
                <a:ea typeface="Arial"/>
                <a:cs typeface="Arial"/>
                <a:sym typeface="Arial"/>
              </a:rPr>
              <a:t>COPYRIGHT  TAPS.ORG</a:t>
            </a:r>
          </a:p>
        </p:txBody>
      </p:sp>
      <p:sp>
        <p:nvSpPr>
          <p:cNvPr id="152" name="Shape 152"/>
          <p:cNvSpPr txBox="1">
            <a:spLocks noGrp="1"/>
          </p:cNvSpPr>
          <p:nvPr>
            <p:ph type="sldNum" idx="12"/>
          </p:nvPr>
        </p:nvSpPr>
        <p:spPr>
          <a:xfrm>
            <a:off x="8316685" y="6356351"/>
            <a:ext cx="827313" cy="51663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1" i="0" u="none" strike="noStrike" cap="none">
                <a:solidFill>
                  <a:srgbClr val="97C6FF"/>
                </a:solidFill>
                <a:latin typeface="Arial"/>
                <a:ea typeface="Arial"/>
                <a:cs typeface="Arial"/>
                <a:sym typeface="Arial"/>
              </a:rPr>
              <a:t>9</a:t>
            </a:fld>
            <a:endParaRPr lang="en-US" sz="900" b="1" i="0" u="none" strike="noStrike" cap="none">
              <a:solidFill>
                <a:srgbClr val="97C6FF"/>
              </a:solidFill>
              <a:latin typeface="Arial"/>
              <a:ea typeface="Arial"/>
              <a:cs typeface="Arial"/>
              <a:sym typeface="Arial"/>
            </a:endParaRPr>
          </a:p>
        </p:txBody>
      </p:sp>
      <p:pic>
        <p:nvPicPr>
          <p:cNvPr id="153" name="Shape 153" descr="D2001 (568).JPG"/>
          <p:cNvPicPr preferRelativeResize="0">
            <a:picLocks noGrp="1"/>
          </p:cNvPicPr>
          <p:nvPr>
            <p:ph type="pic" idx="2"/>
          </p:nvPr>
        </p:nvPicPr>
        <p:blipFill rotWithShape="1">
          <a:blip r:embed="rId3">
            <a:alphaModFix/>
          </a:blip>
          <a:srcRect t="20794" b="20793"/>
          <a:stretch/>
        </p:blipFill>
        <p:spPr>
          <a:xfrm>
            <a:off x="0" y="2795588"/>
            <a:ext cx="9144000" cy="356076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TAPS">
      <a:dk1>
        <a:srgbClr val="000000"/>
      </a:dk1>
      <a:lt1>
        <a:srgbClr val="FFFFFF"/>
      </a:lt1>
      <a:dk2>
        <a:srgbClr val="44546A"/>
      </a:dk2>
      <a:lt2>
        <a:srgbClr val="E7E6E6"/>
      </a:lt2>
      <a:accent1>
        <a:srgbClr val="002D62"/>
      </a:accent1>
      <a:accent2>
        <a:srgbClr val="B31117"/>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TAPS">
      <a:dk1>
        <a:srgbClr val="000000"/>
      </a:dk1>
      <a:lt1>
        <a:srgbClr val="FFFFFF"/>
      </a:lt1>
      <a:dk2>
        <a:srgbClr val="44546A"/>
      </a:dk2>
      <a:lt2>
        <a:srgbClr val="E7E6E6"/>
      </a:lt2>
      <a:accent1>
        <a:srgbClr val="002D62"/>
      </a:accent1>
      <a:accent2>
        <a:srgbClr val="B31117"/>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690</Words>
  <Application>Microsoft Office PowerPoint</Application>
  <PresentationFormat>On-screen Show (4:3)</PresentationFormat>
  <Paragraphs>169</Paragraphs>
  <Slides>27</Slides>
  <Notes>23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27</vt:i4>
      </vt:variant>
    </vt:vector>
  </HeadingPairs>
  <TitlesOfParts>
    <vt:vector size="31" baseType="lpstr">
      <vt:lpstr>Arial</vt:lpstr>
      <vt:lpstr>Calibri</vt:lpstr>
      <vt:lpstr>Office Theme</vt:lpstr>
      <vt:lpstr>Office Theme</vt:lpstr>
      <vt:lpstr>COMPREHENSIVE POSTVENTION </vt:lpstr>
      <vt:lpstr>What is Postvention?</vt:lpstr>
      <vt:lpstr>Why is Postvention Important?</vt:lpstr>
      <vt:lpstr>Goals of Postvention:</vt:lpstr>
      <vt:lpstr>SUICIDE IS DIFFERENT</vt:lpstr>
      <vt:lpstr>         THREE PHASES OF POSTVENTION                            A TAPS BEST PRACTICE MODEL</vt:lpstr>
      <vt:lpstr>                  STABILIZATION</vt:lpstr>
      <vt:lpstr>               SPECIFIC ISSUES</vt:lpstr>
      <vt:lpstr>                     WHY?????      </vt:lpstr>
      <vt:lpstr>           RELIGIOUS MESSAGES</vt:lpstr>
      <vt:lpstr>      SECRETS</vt:lpstr>
      <vt:lpstr>                FAMILY DYNAMICS </vt:lpstr>
      <vt:lpstr>      CHILDREN</vt:lpstr>
      <vt:lpstr>       TALKING ABOUT THE DEATH</vt:lpstr>
      <vt:lpstr>   RELATIONSHIP SPECIFIC ISSUES</vt:lpstr>
      <vt:lpstr>  ROLLERCOASTER OF EMOTIONS</vt:lpstr>
      <vt:lpstr>                         MEDIA</vt:lpstr>
      <vt:lpstr>                       TRAUMA   </vt:lpstr>
      <vt:lpstr>POST-TRAUMATIC GROWTH</vt:lpstr>
      <vt:lpstr>                   CLEAN UP  </vt:lpstr>
      <vt:lpstr>            THE INVESTIGATION</vt:lpstr>
      <vt:lpstr>                   GRIEF WORK</vt:lpstr>
      <vt:lpstr>       POST-TRAUMATIC GROWTH</vt:lpstr>
      <vt:lpstr>    HOPE HEALING AND GROWTH </vt:lpstr>
      <vt:lpstr>             TAPS PROGRAMS</vt:lpstr>
      <vt:lpstr>            CONNECT TO TAPS</vt:lpstr>
      <vt:lpstr>kim@taps.org 800-959-8277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COMPREHENSIVE POSTVENTION </dc:title>
  <cp:lastModifiedBy>Marina Spenner</cp:lastModifiedBy>
  <cp:revision>3</cp:revision>
  <cp:lastPrinted>2017-08-01T01:30:36Z</cp:lastPrinted>
  <dcterms:modified xsi:type="dcterms:W3CDTF">2017-08-09T16:57:28Z</dcterms:modified>
</cp:coreProperties>
</file>