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5" r:id="rId3"/>
    <p:sldId id="287" r:id="rId4"/>
    <p:sldId id="288" r:id="rId5"/>
    <p:sldId id="293" r:id="rId6"/>
    <p:sldId id="295" r:id="rId7"/>
    <p:sldId id="294" r:id="rId8"/>
    <p:sldId id="289" r:id="rId9"/>
    <p:sldId id="301" r:id="rId10"/>
    <p:sldId id="298" r:id="rId11"/>
    <p:sldId id="299" r:id="rId12"/>
    <p:sldId id="300" r:id="rId13"/>
    <p:sldId id="291" r:id="rId14"/>
    <p:sldId id="302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92E"/>
    <a:srgbClr val="0C2340"/>
    <a:srgbClr val="394E6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Ellen\Documents\MIPDSPO\MIP_literat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Ellen\Documents\MIPDSPO\MIP_literatu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Ellen\Documents\MIPDSPO\MIP_literatu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96443826874583E-2"/>
          <c:y val="0.3238872905309913"/>
          <c:w val="0.9468599033816425"/>
          <c:h val="0.55202887139107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Declined</c:v>
                </c:pt>
                <c:pt idx="1">
                  <c:v>participant</c:v>
                </c:pt>
                <c:pt idx="2">
                  <c:v>not offered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148</c:v>
                </c:pt>
                <c:pt idx="1">
                  <c:v>620</c:v>
                </c:pt>
                <c:pt idx="2">
                  <c:v>263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Declined</c:v>
                </c:pt>
                <c:pt idx="1">
                  <c:v>participant</c:v>
                </c:pt>
                <c:pt idx="2">
                  <c:v>not offered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236</c:v>
                </c:pt>
                <c:pt idx="1">
                  <c:v>757</c:v>
                </c:pt>
                <c:pt idx="2">
                  <c:v>198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Declined</c:v>
                </c:pt>
                <c:pt idx="1">
                  <c:v>participant</c:v>
                </c:pt>
                <c:pt idx="2">
                  <c:v>not offered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244</c:v>
                </c:pt>
                <c:pt idx="1">
                  <c:v>865</c:v>
                </c:pt>
                <c:pt idx="2">
                  <c:v>197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96495192"/>
        <c:axId val="296495584"/>
      </c:barChart>
      <c:catAx>
        <c:axId val="296495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495584"/>
        <c:crosses val="autoZero"/>
        <c:auto val="1"/>
        <c:lblAlgn val="ctr"/>
        <c:lblOffset val="100"/>
        <c:noMultiLvlLbl val="0"/>
      </c:catAx>
      <c:valAx>
        <c:axId val="296495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49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22522522522521E-2"/>
          <c:y val="0.22209313549515042"/>
          <c:w val="0.9504504504504504"/>
          <c:h val="0.69886351706036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Sheet4!$A$2:$A$4</c:f>
              <c:strCache>
                <c:ptCount val="3"/>
                <c:pt idx="0">
                  <c:v>Declined</c:v>
                </c:pt>
                <c:pt idx="1">
                  <c:v>Participant</c:v>
                </c:pt>
                <c:pt idx="2">
                  <c:v>Not Offered</c:v>
                </c:pt>
              </c:strCache>
            </c:strRef>
          </c:cat>
          <c:val>
            <c:numRef>
              <c:f>Sheet4!$B$2:$B$4</c:f>
              <c:numCache>
                <c:formatCode>General</c:formatCode>
                <c:ptCount val="3"/>
                <c:pt idx="0">
                  <c:v>59</c:v>
                </c:pt>
                <c:pt idx="1">
                  <c:v>317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Sheet4!$A$2:$A$4</c:f>
              <c:strCache>
                <c:ptCount val="3"/>
                <c:pt idx="0">
                  <c:v>Declined</c:v>
                </c:pt>
                <c:pt idx="1">
                  <c:v>Participant</c:v>
                </c:pt>
                <c:pt idx="2">
                  <c:v>Not Offered</c:v>
                </c:pt>
              </c:strCache>
            </c:strRef>
          </c:cat>
          <c:val>
            <c:numRef>
              <c:f>Sheet4!$C$2:$C$4</c:f>
              <c:numCache>
                <c:formatCode>General</c:formatCode>
                <c:ptCount val="3"/>
                <c:pt idx="0">
                  <c:v>557</c:v>
                </c:pt>
                <c:pt idx="1">
                  <c:v>1905</c:v>
                </c:pt>
                <c:pt idx="2">
                  <c:v>554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1681832"/>
        <c:axId val="401680656"/>
      </c:barChart>
      <c:catAx>
        <c:axId val="401681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80656"/>
        <c:crosses val="autoZero"/>
        <c:auto val="1"/>
        <c:lblAlgn val="ctr"/>
        <c:lblOffset val="100"/>
        <c:noMultiLvlLbl val="0"/>
      </c:catAx>
      <c:valAx>
        <c:axId val="40168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168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Declined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Sheet5!$A$2:$A$37</c:f>
              <c:numCache>
                <c:formatCode>General</c:formatCode>
                <c:ptCount val="19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</c:numCache>
            </c:numRef>
          </c:cat>
          <c:val>
            <c:numRef>
              <c:f>Sheet5!$B$2:$B$37</c:f>
              <c:numCache>
                <c:formatCode>General</c:formatCode>
                <c:ptCount val="19"/>
                <c:pt idx="0">
                  <c:v>28</c:v>
                </c:pt>
                <c:pt idx="1">
                  <c:v>88</c:v>
                </c:pt>
                <c:pt idx="2">
                  <c:v>106</c:v>
                </c:pt>
                <c:pt idx="3">
                  <c:v>110</c:v>
                </c:pt>
                <c:pt idx="4">
                  <c:v>67</c:v>
                </c:pt>
                <c:pt idx="5">
                  <c:v>51</c:v>
                </c:pt>
                <c:pt idx="6">
                  <c:v>39</c:v>
                </c:pt>
                <c:pt idx="7">
                  <c:v>23</c:v>
                </c:pt>
                <c:pt idx="8">
                  <c:v>29</c:v>
                </c:pt>
                <c:pt idx="9">
                  <c:v>8</c:v>
                </c:pt>
                <c:pt idx="10">
                  <c:v>12</c:v>
                </c:pt>
                <c:pt idx="11">
                  <c:v>12</c:v>
                </c:pt>
                <c:pt idx="12">
                  <c:v>2</c:v>
                </c:pt>
                <c:pt idx="13">
                  <c:v>7</c:v>
                </c:pt>
                <c:pt idx="14">
                  <c:v>4</c:v>
                </c:pt>
                <c:pt idx="15">
                  <c:v>6</c:v>
                </c:pt>
                <c:pt idx="16">
                  <c:v>3</c:v>
                </c:pt>
                <c:pt idx="17">
                  <c:v>2</c:v>
                </c:pt>
                <c:pt idx="18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Participant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Sheet5!$A$2:$A$37</c:f>
              <c:numCache>
                <c:formatCode>General</c:formatCode>
                <c:ptCount val="19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</c:numCache>
            </c:numRef>
          </c:cat>
          <c:val>
            <c:numRef>
              <c:f>Sheet5!$C$2:$C$37</c:f>
              <c:numCache>
                <c:formatCode>General</c:formatCode>
                <c:ptCount val="19"/>
                <c:pt idx="0">
                  <c:v>76</c:v>
                </c:pt>
                <c:pt idx="1">
                  <c:v>345</c:v>
                </c:pt>
                <c:pt idx="2">
                  <c:v>432</c:v>
                </c:pt>
                <c:pt idx="3">
                  <c:v>373</c:v>
                </c:pt>
                <c:pt idx="4">
                  <c:v>290</c:v>
                </c:pt>
                <c:pt idx="5">
                  <c:v>166</c:v>
                </c:pt>
                <c:pt idx="6">
                  <c:v>106</c:v>
                </c:pt>
                <c:pt idx="7">
                  <c:v>87</c:v>
                </c:pt>
                <c:pt idx="8">
                  <c:v>67</c:v>
                </c:pt>
                <c:pt idx="9">
                  <c:v>39</c:v>
                </c:pt>
                <c:pt idx="10">
                  <c:v>32</c:v>
                </c:pt>
                <c:pt idx="11">
                  <c:v>37</c:v>
                </c:pt>
                <c:pt idx="12">
                  <c:v>27</c:v>
                </c:pt>
                <c:pt idx="13">
                  <c:v>27</c:v>
                </c:pt>
                <c:pt idx="14">
                  <c:v>16</c:v>
                </c:pt>
                <c:pt idx="15">
                  <c:v>14</c:v>
                </c:pt>
                <c:pt idx="16">
                  <c:v>14</c:v>
                </c:pt>
                <c:pt idx="17">
                  <c:v>9</c:v>
                </c:pt>
                <c:pt idx="18">
                  <c:v>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Not Offered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Sheet5!$A$2:$A$37</c:f>
              <c:numCache>
                <c:formatCode>General</c:formatCode>
                <c:ptCount val="19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</c:numCache>
            </c:numRef>
          </c:cat>
          <c:val>
            <c:numRef>
              <c:f>Sheet5!$D$2:$D$37</c:f>
              <c:numCache>
                <c:formatCode>General</c:formatCode>
                <c:ptCount val="19"/>
                <c:pt idx="0">
                  <c:v>28</c:v>
                </c:pt>
                <c:pt idx="1">
                  <c:v>115</c:v>
                </c:pt>
                <c:pt idx="2">
                  <c:v>99</c:v>
                </c:pt>
                <c:pt idx="3">
                  <c:v>94</c:v>
                </c:pt>
                <c:pt idx="4">
                  <c:v>75</c:v>
                </c:pt>
                <c:pt idx="5">
                  <c:v>41</c:v>
                </c:pt>
                <c:pt idx="6">
                  <c:v>32</c:v>
                </c:pt>
                <c:pt idx="7">
                  <c:v>21</c:v>
                </c:pt>
                <c:pt idx="8">
                  <c:v>24</c:v>
                </c:pt>
                <c:pt idx="9">
                  <c:v>24</c:v>
                </c:pt>
                <c:pt idx="10">
                  <c:v>22</c:v>
                </c:pt>
                <c:pt idx="11">
                  <c:v>12</c:v>
                </c:pt>
                <c:pt idx="12">
                  <c:v>11</c:v>
                </c:pt>
                <c:pt idx="13">
                  <c:v>14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  <c:pt idx="17">
                  <c:v>3</c:v>
                </c:pt>
                <c:pt idx="1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681048"/>
        <c:axId val="401678304"/>
      </c:lineChart>
      <c:catAx>
        <c:axId val="401681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78304"/>
        <c:crosses val="autoZero"/>
        <c:auto val="1"/>
        <c:lblAlgn val="ctr"/>
        <c:lblOffset val="100"/>
        <c:noMultiLvlLbl val="0"/>
      </c:catAx>
      <c:valAx>
        <c:axId val="401678304"/>
        <c:scaling>
          <c:orientation val="minMax"/>
          <c:max val="4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Number of Individuals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8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69183965640663"/>
          <c:y val="0.20845566264981835"/>
          <c:w val="0.50455559532331185"/>
          <c:h val="6.9791428289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D6FDDC-F40E-42C3-9D93-D8C0AD9728B3}" type="datetimeFigureOut">
              <a:rPr lang="en-US" smtClean="0"/>
              <a:t>7/3/2017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6C765DF-7811-4254-A7CD-90046A8A9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Design: literature review, meta-analysis, RCT, follow-up, etc.</a:t>
            </a:r>
          </a:p>
          <a:p>
            <a:pPr defTabSz="933237">
              <a:defRPr/>
            </a:pPr>
            <a:r>
              <a:rPr lang="en-US" dirty="0"/>
              <a:t>No case management.  Has to incorporate a caring contact component. </a:t>
            </a:r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Self-harm</a:t>
            </a:r>
            <a:r>
              <a:rPr lang="en-US" baseline="0" dirty="0" smtClean="0"/>
              <a:t> and self-poisoning are indicators of suicide risk.</a:t>
            </a:r>
          </a:p>
          <a:p>
            <a:pPr defTabSz="933237">
              <a:defRPr/>
            </a:pPr>
            <a:r>
              <a:rPr lang="en-US" baseline="0" dirty="0" smtClean="0"/>
              <a:t>Randomized controlled trial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6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 cells or n&lt;10 for legally separated and widowed categories. </a:t>
            </a:r>
          </a:p>
          <a:p>
            <a:r>
              <a:rPr lang="en-US" dirty="0" smtClean="0"/>
              <a:t>99% of MIP Participants Marines,</a:t>
            </a:r>
            <a:r>
              <a:rPr lang="en-US" baseline="0" dirty="0" smtClean="0"/>
              <a:t> 98% Declined MIP Marines, 100% not offered MIP Marines.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3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Chi-square = 51.1 p&lt;.0001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Chi-square = 10.0 p&lt;.01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Cells</a:t>
            </a:r>
            <a:r>
              <a:rPr lang="en-US" baseline="0" dirty="0" smtClean="0"/>
              <a:t> with zeros have been removed from analysis. </a:t>
            </a:r>
            <a:r>
              <a:rPr lang="en-US" sz="1200" dirty="0" smtClean="0"/>
              <a:t>Chi-square = 84.2 p&lt;.01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4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0"/>
            <a:ext cx="63520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4972"/>
            <a:ext cx="914400" cy="1283028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04800"/>
            <a:ext cx="5994400" cy="15240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3200400"/>
            <a:ext cx="5994400" cy="457200"/>
          </a:xfr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of Brief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2590800"/>
            <a:ext cx="5994400" cy="53340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OPR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3733800"/>
            <a:ext cx="5994400" cy="762000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Briefer</a:t>
            </a:r>
            <a:endParaRPr lang="en-US" dirty="0"/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7010400" y="6172201"/>
            <a:ext cx="3251200" cy="5492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u="sng" dirty="0" smtClean="0"/>
              <a:t>Point of Contact:</a:t>
            </a:r>
          </a:p>
          <a:p>
            <a:r>
              <a:rPr lang="en-US" dirty="0" smtClean="0"/>
              <a:t>Rank First Last Name</a:t>
            </a:r>
          </a:p>
          <a:p>
            <a:r>
              <a:rPr lang="en-US" dirty="0" smtClean="0"/>
              <a:t>Telephone #</a:t>
            </a:r>
            <a:endParaRPr lang="en-US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3962400" y="6248401"/>
            <a:ext cx="2540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122288"/>
            <a:ext cx="2615191" cy="6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2819400"/>
            <a:ext cx="9448800" cy="1524000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  <a:p>
            <a:pPr lvl="0"/>
            <a:r>
              <a:rPr lang="en-US" dirty="0" smtClean="0"/>
              <a:t>Slide Title</a:t>
            </a:r>
          </a:p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2362200"/>
            <a:ext cx="9448800" cy="381000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BRANCH/PROGRAM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" y="4572000"/>
            <a:ext cx="9448800" cy="68580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AUTHOR NAME </a:t>
            </a:r>
          </a:p>
          <a:p>
            <a:pPr lvl="0"/>
            <a:r>
              <a:rPr lang="en-US" dirty="0" smtClean="0"/>
              <a:t>OR PREFACE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99200" y="0"/>
            <a:ext cx="5892800" cy="61722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172200"/>
            <a:ext cx="10668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304800"/>
            <a:ext cx="5181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11200" y="1219200"/>
            <a:ext cx="5181600" cy="4800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/>
              <a:t>Content: Lorem ipsum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consectetuer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ligula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massa</a:t>
            </a:r>
            <a:r>
              <a:rPr lang="en-US" sz="1200" dirty="0" smtClean="0"/>
              <a:t>. Cum </a:t>
            </a:r>
            <a:r>
              <a:rPr lang="en-US" sz="1200" dirty="0" err="1" smtClean="0"/>
              <a:t>sociis</a:t>
            </a:r>
            <a:r>
              <a:rPr lang="en-US" sz="1200" dirty="0" smtClean="0"/>
              <a:t> </a:t>
            </a:r>
            <a:r>
              <a:rPr lang="en-US" sz="1200" dirty="0" err="1" smtClean="0"/>
              <a:t>natoque</a:t>
            </a:r>
            <a:r>
              <a:rPr lang="en-US" sz="1200" dirty="0" smtClean="0"/>
              <a:t> </a:t>
            </a:r>
            <a:r>
              <a:rPr lang="en-US" sz="1200" dirty="0" err="1" smtClean="0"/>
              <a:t>penatibus</a:t>
            </a:r>
            <a:r>
              <a:rPr lang="en-US" sz="1200" dirty="0" smtClean="0"/>
              <a:t> et </a:t>
            </a:r>
            <a:r>
              <a:rPr lang="en-US" sz="1200" dirty="0" err="1" smtClean="0"/>
              <a:t>magnis</a:t>
            </a:r>
            <a:r>
              <a:rPr lang="en-US" sz="1200" dirty="0" smtClean="0"/>
              <a:t> dis parturient </a:t>
            </a:r>
            <a:r>
              <a:rPr lang="en-US" sz="1200" dirty="0" err="1" smtClean="0"/>
              <a:t>montes</a:t>
            </a:r>
            <a:r>
              <a:rPr lang="en-US" sz="1200" dirty="0" smtClean="0"/>
              <a:t>, </a:t>
            </a:r>
            <a:r>
              <a:rPr lang="en-US" sz="1200" dirty="0" err="1" smtClean="0"/>
              <a:t>nascetur</a:t>
            </a:r>
            <a:r>
              <a:rPr lang="en-US" sz="1200" dirty="0" smtClean="0"/>
              <a:t> </a:t>
            </a:r>
            <a:r>
              <a:rPr lang="en-US" sz="1200" dirty="0" err="1" smtClean="0"/>
              <a:t>ridiculus</a:t>
            </a:r>
            <a:r>
              <a:rPr lang="en-US" sz="1200" dirty="0" smtClean="0"/>
              <a:t> mus.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quam </a:t>
            </a:r>
            <a:r>
              <a:rPr lang="en-US" sz="1200" dirty="0" err="1" smtClean="0"/>
              <a:t>felis</a:t>
            </a:r>
            <a:r>
              <a:rPr lang="en-US" sz="1200" dirty="0" smtClean="0"/>
              <a:t>,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,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, </a:t>
            </a:r>
            <a:r>
              <a:rPr lang="en-US" sz="1200" dirty="0" err="1" smtClean="0"/>
              <a:t>pretium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, </a:t>
            </a:r>
            <a:r>
              <a:rPr lang="en-US" sz="1200" dirty="0" err="1" smtClean="0"/>
              <a:t>sem</a:t>
            </a:r>
            <a:endParaRPr lang="en-US" sz="12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3152140" y="3025140"/>
            <a:ext cx="6172200" cy="121920"/>
          </a:xfrm>
          <a:prstGeom prst="rect">
            <a:avLst/>
          </a:prstGeom>
          <a:solidFill>
            <a:srgbClr val="A9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7721600" y="635635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1320800" cy="365125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165601" y="6400800"/>
            <a:ext cx="2566796" cy="304800"/>
            <a:chOff x="2286000" y="6400800"/>
            <a:chExt cx="1925097" cy="304800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3" name="Rounded Rectangle 2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ounded Rectangle 18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8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2534697" y="6419125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63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0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149600" y="3200400"/>
            <a:ext cx="5486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2800" y="6172200"/>
            <a:ext cx="10668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12800" y="3810000"/>
            <a:ext cx="10668000" cy="2209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/>
              <a:t>Content: Lorem ipsum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consectetuer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ligula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massa</a:t>
            </a:r>
            <a:r>
              <a:rPr lang="en-US" sz="1200" dirty="0" smtClean="0"/>
              <a:t>. Cum </a:t>
            </a:r>
            <a:r>
              <a:rPr lang="en-US" sz="1200" dirty="0" err="1" smtClean="0"/>
              <a:t>sociis</a:t>
            </a:r>
            <a:r>
              <a:rPr lang="en-US" sz="1200" dirty="0" smtClean="0"/>
              <a:t> </a:t>
            </a:r>
            <a:r>
              <a:rPr lang="en-US" sz="1200" dirty="0" err="1" smtClean="0"/>
              <a:t>natoque</a:t>
            </a:r>
            <a:r>
              <a:rPr lang="en-US" sz="1200" dirty="0" smtClean="0"/>
              <a:t> </a:t>
            </a:r>
            <a:r>
              <a:rPr lang="en-US" sz="1200" dirty="0" err="1" smtClean="0"/>
              <a:t>penatibus</a:t>
            </a:r>
            <a:r>
              <a:rPr lang="en-US" sz="1200" dirty="0" smtClean="0"/>
              <a:t> et </a:t>
            </a:r>
            <a:r>
              <a:rPr lang="en-US" sz="1200" dirty="0" err="1" smtClean="0"/>
              <a:t>magnis</a:t>
            </a:r>
            <a:r>
              <a:rPr lang="en-US" sz="1200" dirty="0" smtClean="0"/>
              <a:t> dis parturient </a:t>
            </a:r>
            <a:r>
              <a:rPr lang="en-US" sz="1200" dirty="0" err="1" smtClean="0"/>
              <a:t>montes</a:t>
            </a:r>
            <a:r>
              <a:rPr lang="en-US" sz="1200" dirty="0" smtClean="0"/>
              <a:t>, </a:t>
            </a:r>
            <a:r>
              <a:rPr lang="en-US" sz="1200" dirty="0" err="1" smtClean="0"/>
              <a:t>nascetur</a:t>
            </a:r>
            <a:r>
              <a:rPr lang="en-US" sz="1200" dirty="0" smtClean="0"/>
              <a:t> </a:t>
            </a:r>
            <a:r>
              <a:rPr lang="en-US" sz="1200" dirty="0" err="1" smtClean="0"/>
              <a:t>ridiculus</a:t>
            </a:r>
            <a:r>
              <a:rPr lang="en-US" sz="1200" dirty="0" smtClean="0"/>
              <a:t> mus.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quam </a:t>
            </a:r>
            <a:r>
              <a:rPr lang="en-US" sz="1200" dirty="0" err="1" smtClean="0"/>
              <a:t>felis</a:t>
            </a:r>
            <a:r>
              <a:rPr lang="en-US" sz="1200" dirty="0" smtClean="0"/>
              <a:t>,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,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, </a:t>
            </a:r>
            <a:r>
              <a:rPr lang="en-US" sz="1200" dirty="0" err="1" smtClean="0"/>
              <a:t>pretium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, </a:t>
            </a:r>
            <a:r>
              <a:rPr lang="en-US" sz="1200" dirty="0" err="1" smtClean="0"/>
              <a:t>sem</a:t>
            </a:r>
            <a:endParaRPr lang="en-US" sz="1200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048000"/>
            <a:ext cx="12192000" cy="91440"/>
          </a:xfrm>
          <a:prstGeom prst="rect">
            <a:avLst/>
          </a:prstGeom>
          <a:solidFill>
            <a:srgbClr val="A9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7721600" y="635635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1320800" cy="365125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4165601" y="6400800"/>
            <a:ext cx="2566796" cy="304800"/>
            <a:chOff x="2286000" y="6400800"/>
            <a:chExt cx="1925097" cy="304800"/>
          </a:xfrm>
        </p:grpSpPr>
        <p:grpSp>
          <p:nvGrpSpPr>
            <p:cNvPr id="37" name="Group 36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40" name="Rounded Rectangle 39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1" name="Rounded Rectangle 40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38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534697" y="6419125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0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00" y="6172200"/>
            <a:ext cx="10668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304800"/>
            <a:ext cx="5181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11200" y="1219200"/>
            <a:ext cx="10769600" cy="4800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/>
              <a:t>Content: Lorem ipsum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consectetuer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ligula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massa</a:t>
            </a:r>
            <a:r>
              <a:rPr lang="en-US" sz="1200" dirty="0" smtClean="0"/>
              <a:t>. Cum </a:t>
            </a:r>
            <a:r>
              <a:rPr lang="en-US" sz="1200" dirty="0" err="1" smtClean="0"/>
              <a:t>sociis</a:t>
            </a:r>
            <a:r>
              <a:rPr lang="en-US" sz="1200" dirty="0" smtClean="0"/>
              <a:t> </a:t>
            </a:r>
            <a:r>
              <a:rPr lang="en-US" sz="1200" dirty="0" err="1" smtClean="0"/>
              <a:t>natoque</a:t>
            </a:r>
            <a:r>
              <a:rPr lang="en-US" sz="1200" dirty="0" smtClean="0"/>
              <a:t> </a:t>
            </a:r>
            <a:r>
              <a:rPr lang="en-US" sz="1200" dirty="0" err="1" smtClean="0"/>
              <a:t>penatibus</a:t>
            </a:r>
            <a:r>
              <a:rPr lang="en-US" sz="1200" dirty="0" smtClean="0"/>
              <a:t> et </a:t>
            </a:r>
            <a:r>
              <a:rPr lang="en-US" sz="1200" dirty="0" err="1" smtClean="0"/>
              <a:t>magnis</a:t>
            </a:r>
            <a:r>
              <a:rPr lang="en-US" sz="1200" dirty="0" smtClean="0"/>
              <a:t> dis parturient </a:t>
            </a:r>
            <a:r>
              <a:rPr lang="en-US" sz="1200" dirty="0" err="1" smtClean="0"/>
              <a:t>montes</a:t>
            </a:r>
            <a:r>
              <a:rPr lang="en-US" sz="1200" dirty="0" smtClean="0"/>
              <a:t>, </a:t>
            </a:r>
            <a:r>
              <a:rPr lang="en-US" sz="1200" dirty="0" err="1" smtClean="0"/>
              <a:t>nascetur</a:t>
            </a:r>
            <a:r>
              <a:rPr lang="en-US" sz="1200" dirty="0" smtClean="0"/>
              <a:t> </a:t>
            </a:r>
            <a:r>
              <a:rPr lang="en-US" sz="1200" dirty="0" err="1" smtClean="0"/>
              <a:t>ridiculus</a:t>
            </a:r>
            <a:r>
              <a:rPr lang="en-US" sz="1200" dirty="0" smtClean="0"/>
              <a:t> mus.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quam </a:t>
            </a:r>
            <a:r>
              <a:rPr lang="en-US" sz="1200" dirty="0" err="1" smtClean="0"/>
              <a:t>felis</a:t>
            </a:r>
            <a:r>
              <a:rPr lang="en-US" sz="1200" dirty="0" smtClean="0"/>
              <a:t>,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,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, </a:t>
            </a:r>
            <a:r>
              <a:rPr lang="en-US" sz="1200" dirty="0" err="1" smtClean="0"/>
              <a:t>pretium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, </a:t>
            </a:r>
            <a:r>
              <a:rPr lang="en-US" sz="1200" dirty="0" err="1" smtClean="0"/>
              <a:t>sem</a:t>
            </a:r>
            <a:endParaRPr lang="en-US" sz="1200" dirty="0" smtClean="0"/>
          </a:p>
        </p:txBody>
      </p:sp>
      <p:sp>
        <p:nvSpPr>
          <p:cNvPr id="28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7721600" y="635635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1320800" cy="365125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165601" y="6400800"/>
            <a:ext cx="2566796" cy="304800"/>
            <a:chOff x="2286000" y="6400800"/>
            <a:chExt cx="1925097" cy="304800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35" name="Rounded Rectangle 34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6" name="Rounded Rectangle 35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33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2534697" y="6419125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09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00" y="6172200"/>
            <a:ext cx="10668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1200" y="304800"/>
            <a:ext cx="5181600" cy="6096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9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7721600" y="635635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1320800" cy="365125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165601" y="6400800"/>
            <a:ext cx="2566796" cy="304800"/>
            <a:chOff x="2286000" y="6400800"/>
            <a:chExt cx="1925097" cy="304800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36" name="Rounded Rectangle 35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7" name="Rounded Rectangle 36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34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2534697" y="6419125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70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67A5-D7FE-4A45-81AB-CF6B04CDCC31}" type="datetime1">
              <a:rPr lang="en-US" smtClean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66A9-DDD0-49CD-8DB0-614FA4CF7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49" r:id="rId3"/>
    <p:sldLayoutId id="2147483661" r:id="rId4"/>
    <p:sldLayoutId id="2147483663" r:id="rId5"/>
    <p:sldLayoutId id="2147483666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08545" y="304800"/>
            <a:ext cx="5239855" cy="16764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dirty="0" smtClean="0"/>
              <a:t>Marine Intercept Program: 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The Evolution of Caring </a:t>
            </a:r>
            <a:r>
              <a:rPr lang="en-US" dirty="0"/>
              <a:t>C</a:t>
            </a:r>
            <a:r>
              <a:rPr lang="en-US" dirty="0" smtClean="0"/>
              <a:t>ontacts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52600" y="3505200"/>
            <a:ext cx="4495800" cy="457200"/>
          </a:xfrm>
        </p:spPr>
        <p:txBody>
          <a:bodyPr/>
          <a:lstStyle/>
          <a:p>
            <a:r>
              <a:rPr lang="en-US" dirty="0" smtClean="0"/>
              <a:t>August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752600" y="2819400"/>
            <a:ext cx="44958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Headquarters, United States Marine Corps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752600" y="4267200"/>
            <a:ext cx="4495800" cy="762000"/>
          </a:xfrm>
        </p:spPr>
        <p:txBody>
          <a:bodyPr/>
          <a:lstStyle/>
          <a:p>
            <a:r>
              <a:rPr lang="en-US" dirty="0" smtClean="0"/>
              <a:t>Mary Ellen Stone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u="sng" dirty="0" smtClean="0"/>
              <a:t>Point of Contact:</a:t>
            </a:r>
          </a:p>
          <a:p>
            <a:r>
              <a:rPr lang="en-US" dirty="0" smtClean="0"/>
              <a:t>Mary.stone@usmc.mil</a:t>
            </a:r>
          </a:p>
          <a:p>
            <a:r>
              <a:rPr lang="en-US" dirty="0" smtClean="0"/>
              <a:t>703-784-1284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8545" y="2057400"/>
            <a:ext cx="5983910" cy="76200"/>
          </a:xfrm>
          <a:prstGeom prst="rect">
            <a:avLst/>
          </a:prstGeom>
          <a:solidFill>
            <a:srgbClr val="A9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3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57400" y="304800"/>
            <a:ext cx="85090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Frequency of MIP Participation Type by Calendar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966203"/>
              </p:ext>
            </p:extLst>
          </p:nvPr>
        </p:nvGraphicFramePr>
        <p:xfrm>
          <a:off x="533730" y="1328141"/>
          <a:ext cx="1104867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539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00200" y="304800"/>
            <a:ext cx="8534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Frequency of History of Suicide Attempt and/or Ideation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517966"/>
              </p:ext>
            </p:extLst>
          </p:nvPr>
        </p:nvGraphicFramePr>
        <p:xfrm>
          <a:off x="609600" y="1106920"/>
          <a:ext cx="10972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038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57400" y="304800"/>
            <a:ext cx="6019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Frequency of Participation Type by 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42791"/>
              </p:ext>
            </p:extLst>
          </p:nvPr>
        </p:nvGraphicFramePr>
        <p:xfrm>
          <a:off x="533400" y="1098550"/>
          <a:ext cx="11049000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570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11200" y="1219200"/>
            <a:ext cx="108712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Caring contacts may have roots in the 1970s, but the intervention is still in its infancy regarding best practices and effectiveness.</a:t>
            </a:r>
          </a:p>
          <a:p>
            <a:r>
              <a:rPr lang="en-US" sz="2400" dirty="0"/>
              <a:t>Further research, especially within the military population, is necessary to determine effectiveness, cost-effectiveness, impact, and best practices.</a:t>
            </a:r>
          </a:p>
          <a:p>
            <a:r>
              <a:rPr lang="en-US" sz="2400" dirty="0"/>
              <a:t>Empirical literature indicates that caring contacts have potential, but there are </a:t>
            </a:r>
            <a:r>
              <a:rPr lang="en-US" sz="2400" dirty="0" smtClean="0"/>
              <a:t>several limitations </a:t>
            </a:r>
            <a:r>
              <a:rPr lang="en-US" sz="2400" dirty="0"/>
              <a:t>and gaps in knowledge to implement caring contacts service-wide.</a:t>
            </a:r>
          </a:p>
          <a:p>
            <a:r>
              <a:rPr lang="en-US" sz="2400" dirty="0"/>
              <a:t>MIP will require a comprehensive evaluation, beginning with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00644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800" y="5410200"/>
            <a:ext cx="3124200" cy="914400"/>
          </a:xfrm>
        </p:spPr>
        <p:txBody>
          <a:bodyPr numCol="1">
            <a:noAutofit/>
          </a:bodyPr>
          <a:lstStyle/>
          <a:p>
            <a:r>
              <a:rPr lang="en-US" sz="2000" cap="small" dirty="0" smtClean="0"/>
              <a:t>Mary Ellen Stone</a:t>
            </a:r>
          </a:p>
          <a:p>
            <a:r>
              <a:rPr lang="en-US" sz="2000" cap="small" dirty="0" smtClean="0"/>
              <a:t>Mary.Stone@usmc.mil</a:t>
            </a:r>
            <a:endParaRPr lang="en-US" sz="2000" cap="smal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-190500" y="6446520"/>
            <a:ext cx="8153400" cy="411480"/>
          </a:xfrm>
        </p:spPr>
        <p:txBody>
          <a:bodyPr>
            <a:noAutofit/>
          </a:bodyPr>
          <a:lstStyle/>
          <a:p>
            <a:pPr algn="ctr"/>
            <a:r>
              <a:rPr lang="en-US" sz="2000" cap="small" dirty="0" smtClean="0"/>
              <a:t>HQMC </a:t>
            </a:r>
            <a:r>
              <a:rPr lang="en-US" sz="2000" cap="small" dirty="0"/>
              <a:t>Marine &amp; Family Programs Division, Behavioral Health </a:t>
            </a:r>
            <a:r>
              <a:rPr lang="en-US" sz="2000" cap="small" dirty="0" smtClean="0"/>
              <a:t>Branch</a:t>
            </a:r>
            <a:endParaRPr lang="en-US" sz="2000" cap="small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4840802"/>
            <a:ext cx="3429000" cy="640080"/>
          </a:xfrm>
        </p:spPr>
        <p:txBody>
          <a:bodyPr>
            <a:noAutofit/>
          </a:bodyPr>
          <a:lstStyle/>
          <a:p>
            <a:pPr algn="ctr"/>
            <a:endParaRPr lang="en-US" sz="2800" cap="small" dirty="0" smtClean="0"/>
          </a:p>
          <a:p>
            <a:pPr algn="ctr"/>
            <a:r>
              <a:rPr lang="en-US" sz="2800" cap="small" dirty="0" smtClean="0"/>
              <a:t>Contact Information</a:t>
            </a:r>
            <a:endParaRPr lang="en-US" sz="2800" cap="small" dirty="0"/>
          </a:p>
        </p:txBody>
      </p:sp>
    </p:spTree>
    <p:extLst>
      <p:ext uri="{BB962C8B-B14F-4D97-AF65-F5344CB8AC3E}">
        <p14:creationId xmlns:p14="http://schemas.microsoft.com/office/powerpoint/2010/main" val="88024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0160"/>
          <a:stretch/>
        </p:blipFill>
        <p:spPr>
          <a:xfrm>
            <a:off x="0" y="-15875"/>
            <a:ext cx="12191999" cy="3063875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Overview of “caring contacts”</a:t>
            </a:r>
          </a:p>
          <a:p>
            <a:pPr marL="457200" indent="-457200">
              <a:buAutoNum type="arabicPeriod"/>
            </a:pPr>
            <a:r>
              <a:rPr lang="en-US" sz="2000" dirty="0"/>
              <a:t>Systematic literature review</a:t>
            </a:r>
          </a:p>
          <a:p>
            <a:pPr marL="457200" indent="-457200">
              <a:buAutoNum type="arabicPeriod"/>
            </a:pPr>
            <a:r>
              <a:rPr lang="en-US" sz="2000" dirty="0"/>
              <a:t>Marine Intercept Program (MIP) background</a:t>
            </a:r>
          </a:p>
          <a:p>
            <a:pPr marL="457200" indent="-457200">
              <a:buAutoNum type="arabicPeriod"/>
            </a:pPr>
            <a:r>
              <a:rPr lang="en-US" sz="2000" dirty="0"/>
              <a:t>Preliminary descriptive analysis results of USMC MIP</a:t>
            </a:r>
          </a:p>
          <a:p>
            <a:pPr marL="457200" indent="-457200">
              <a:buAutoNum type="arabicPeriod"/>
            </a:pPr>
            <a:r>
              <a:rPr lang="en-US" sz="2000" dirty="0"/>
              <a:t>Discussion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Caring Contacts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838200" y="1219200"/>
            <a:ext cx="105918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Motto (1976), Motto and Bostrom (2001)</a:t>
            </a:r>
          </a:p>
          <a:p>
            <a:r>
              <a:rPr lang="en-US" sz="2400" dirty="0"/>
              <a:t>Provide caring contacts to individuals </a:t>
            </a:r>
            <a:r>
              <a:rPr lang="en-US" sz="2400" dirty="0" smtClean="0"/>
              <a:t>post-discharge</a:t>
            </a:r>
            <a:endParaRPr lang="en-US" sz="2000" dirty="0"/>
          </a:p>
          <a:p>
            <a:r>
              <a:rPr lang="en-US" sz="2400" dirty="0" smtClean="0"/>
              <a:t>Letters</a:t>
            </a:r>
            <a:r>
              <a:rPr lang="en-US" sz="2400" dirty="0"/>
              <a:t>, emails, texts, in-person contact, phone calls, postcards</a:t>
            </a:r>
          </a:p>
          <a:p>
            <a:r>
              <a:rPr lang="en-US" sz="2400" dirty="0"/>
              <a:t>Researcher, care provider, social worker, psychiatrist, case manager, etc.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06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r="1389" b="1235"/>
          <a:stretch/>
        </p:blipFill>
        <p:spPr>
          <a:xfrm>
            <a:off x="6251257" y="0"/>
            <a:ext cx="5940743" cy="61722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11200" y="1219200"/>
            <a:ext cx="51816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Inclusion criterion:</a:t>
            </a:r>
          </a:p>
          <a:p>
            <a:pPr lvl="1"/>
            <a:r>
              <a:rPr lang="en-US" sz="2000" dirty="0"/>
              <a:t>Empirical or systematic literature review, US/UK/Australia/Canada/Japan, </a:t>
            </a:r>
            <a:r>
              <a:rPr lang="en-US" sz="2000" smtClean="0"/>
              <a:t>suicide ideation (SI)/suicide attempt (SA)/Death </a:t>
            </a:r>
            <a:r>
              <a:rPr lang="en-US" sz="2000" dirty="0"/>
              <a:t>outcome</a:t>
            </a:r>
          </a:p>
          <a:p>
            <a:pPr lvl="1"/>
            <a:r>
              <a:rPr lang="en-US" sz="2000" dirty="0"/>
              <a:t>2000-2016</a:t>
            </a:r>
          </a:p>
          <a:p>
            <a:pPr lvl="1"/>
            <a:r>
              <a:rPr lang="en-US" sz="2000" dirty="0"/>
              <a:t>Must contain a caring contact component (not just case management)</a:t>
            </a:r>
          </a:p>
          <a:p>
            <a:r>
              <a:rPr lang="en-US" sz="2400" dirty="0"/>
              <a:t>Search terms using Web of Science and Google Scholar:</a:t>
            </a:r>
          </a:p>
          <a:p>
            <a:pPr lvl="1"/>
            <a:r>
              <a:rPr lang="en-US" sz="2000" dirty="0"/>
              <a:t>“suicide,” “caring contact,” “brief intervention contact,” “suicidal”</a:t>
            </a:r>
          </a:p>
          <a:p>
            <a:r>
              <a:rPr lang="en-US" sz="2400" dirty="0"/>
              <a:t>Sample size: </a:t>
            </a:r>
            <a:r>
              <a:rPr lang="en-US" sz="2400" dirty="0" smtClean="0"/>
              <a:t>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89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85800" y="76200"/>
            <a:ext cx="5181600" cy="609600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49021"/>
              </p:ext>
            </p:extLst>
          </p:nvPr>
        </p:nvGraphicFramePr>
        <p:xfrm>
          <a:off x="76200" y="610232"/>
          <a:ext cx="12039600" cy="563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65"/>
                <a:gridCol w="1900990"/>
                <a:gridCol w="5940593"/>
                <a:gridCol w="2534652"/>
              </a:tblGrid>
              <a:tr h="2597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Reference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Outcome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Main Findings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Design</a:t>
                      </a:r>
                      <a:endParaRPr lang="en-US" sz="1050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Beautrais et al., 2010</a:t>
                      </a:r>
                      <a:r>
                        <a:rPr lang="en-US" sz="1050" baseline="3000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Repeat</a:t>
                      </a:r>
                      <a:r>
                        <a:rPr lang="en-US" sz="1050" baseline="0" dirty="0" smtClean="0"/>
                        <a:t>ed self-harm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</a:t>
                      </a:r>
                      <a:r>
                        <a:rPr lang="en-US" sz="1050" baseline="0" dirty="0" smtClean="0"/>
                        <a:t> significant differences when controlled for previous self-harm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/>
                        <a:t>Postcard intervention may be effective only for selected sub-groups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Randomized</a:t>
                      </a:r>
                      <a:r>
                        <a:rPr lang="en-US" sz="1050" baseline="0" dirty="0" smtClean="0"/>
                        <a:t> Controlled Trials (RCT)</a:t>
                      </a:r>
                      <a:r>
                        <a:rPr lang="en-US" sz="1050" dirty="0" smtClean="0"/>
                        <a:t> Emergency Department </a:t>
                      </a:r>
                      <a:endParaRPr lang="en-US" sz="1050" dirty="0"/>
                    </a:p>
                  </a:txBody>
                  <a:tcPr/>
                </a:tc>
              </a:tr>
              <a:tr h="2597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Carter</a:t>
                      </a:r>
                      <a:r>
                        <a:rPr lang="en-US" sz="1050" baseline="0" dirty="0" smtClean="0"/>
                        <a:t> et al., 2005</a:t>
                      </a:r>
                      <a:r>
                        <a:rPr lang="en-US" sz="1050" baseline="3000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Self-poisoning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 significant differences (significant in unadjusted analysis)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RCT hospital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patients</a:t>
                      </a:r>
                      <a:endParaRPr lang="en-US" sz="1050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Carter et al., 2007</a:t>
                      </a:r>
                      <a:r>
                        <a:rPr lang="en-US" sz="1050" baseline="3000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Self-poisoning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 significant reduction</a:t>
                      </a:r>
                      <a:r>
                        <a:rPr lang="en-US" sz="1050" baseline="0" dirty="0" smtClean="0"/>
                        <a:t> in proportion of repeating self-poisoning in postcard group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/>
                        <a:t>Significant reduction in the rate of repetition (small effect size)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RCT follow-up</a:t>
                      </a:r>
                      <a:r>
                        <a:rPr lang="en-US" sz="1050" baseline="0" dirty="0" smtClean="0"/>
                        <a:t> </a:t>
                      </a:r>
                      <a:endParaRPr lang="en-US" sz="1050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Carter et al., 2013</a:t>
                      </a:r>
                      <a:r>
                        <a:rPr lang="en-US" sz="1050" baseline="30000" dirty="0" smtClean="0"/>
                        <a:t>1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Self-poisoning, psychiatric admissions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 difference between groups for any repeat episode self-poisoning admissions or psychiatric admission, but a significant</a:t>
                      </a:r>
                      <a:r>
                        <a:rPr lang="en-US" sz="1050" baseline="0" dirty="0" smtClean="0"/>
                        <a:t> reduction in event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RCT follow-up</a:t>
                      </a:r>
                      <a:endParaRPr lang="en-US" sz="1050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Chesin &amp;</a:t>
                      </a:r>
                      <a:r>
                        <a:rPr lang="en-US" sz="1050" baseline="0" dirty="0" smtClean="0"/>
                        <a:t> Stanley, 2013</a:t>
                      </a:r>
                      <a:r>
                        <a:rPr lang="en-US" sz="1050" baseline="30000" dirty="0" smtClean="0"/>
                        <a:t>2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Psychosocial suicide</a:t>
                      </a:r>
                      <a:r>
                        <a:rPr lang="en-US" sz="1050" baseline="0" dirty="0" smtClean="0"/>
                        <a:t> interventions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Mixed results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Recommend more rigorous studies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Literature review</a:t>
                      </a:r>
                      <a:endParaRPr lang="en-US" sz="1050" dirty="0"/>
                    </a:p>
                  </a:txBody>
                  <a:tcPr/>
                </a:tc>
              </a:tr>
              <a:tr h="259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Comtois &amp; Linehan,</a:t>
                      </a:r>
                      <a:r>
                        <a:rPr lang="en-US" sz="1050" baseline="0" dirty="0" smtClean="0"/>
                        <a:t> 2006</a:t>
                      </a:r>
                      <a:r>
                        <a:rPr lang="en-US" sz="1050" baseline="30000" dirty="0" smtClean="0"/>
                        <a:t>2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Psychosocial suicide treatments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 effective</a:t>
                      </a:r>
                      <a:r>
                        <a:rPr lang="en-US" sz="1050" baseline="0" dirty="0" smtClean="0"/>
                        <a:t> intervention in preventing completed suicide except Motto &amp; Bostrom (2001)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Literatur</a:t>
                      </a:r>
                      <a:r>
                        <a:rPr lang="en-US" sz="1050" baseline="0" dirty="0" smtClean="0"/>
                        <a:t>e review</a:t>
                      </a:r>
                      <a:endParaRPr lang="en-US" sz="1050" dirty="0"/>
                    </a:p>
                  </a:txBody>
                  <a:tcPr/>
                </a:tc>
              </a:tr>
              <a:tr h="58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Daigle et al.,</a:t>
                      </a:r>
                      <a:r>
                        <a:rPr lang="en-US" sz="1050" baseline="0" dirty="0" smtClean="0"/>
                        <a:t> 2011</a:t>
                      </a:r>
                      <a:r>
                        <a:rPr lang="en-US" sz="1050" baseline="30000" dirty="0" smtClean="0"/>
                        <a:t>1,3,4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Tertiary</a:t>
                      </a:r>
                      <a:r>
                        <a:rPr lang="en-US" sz="1050" baseline="0" dirty="0" smtClean="0"/>
                        <a:t> interventions of suicide attempt (SA)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Mixed results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Caring contact interventions vary significantly</a:t>
                      </a:r>
                      <a:r>
                        <a:rPr lang="en-US" sz="1050" baseline="0" dirty="0" smtClean="0"/>
                        <a:t> in their implementation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/>
                        <a:t>Recommend more rigorous studies and standardizing implementation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Literature review</a:t>
                      </a:r>
                      <a:endParaRPr lang="en-US" sz="1050" dirty="0"/>
                    </a:p>
                  </a:txBody>
                  <a:tcPr/>
                </a:tc>
              </a:tr>
              <a:tr h="259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Harmon et al. 2010</a:t>
                      </a:r>
                      <a:r>
                        <a:rPr lang="en-US" sz="1050" baseline="30000" dirty="0" smtClean="0"/>
                        <a:t>2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Military suicide prevention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Lack of empirical evidence demonstrating</a:t>
                      </a:r>
                      <a:r>
                        <a:rPr lang="en-US" sz="1050" baseline="0" dirty="0" smtClean="0"/>
                        <a:t> effective suicide prevention programs within U.S. services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Literature review</a:t>
                      </a:r>
                      <a:endParaRPr lang="en-US" sz="1050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Hawton et al.</a:t>
                      </a:r>
                      <a:r>
                        <a:rPr lang="en-US" sz="1050" baseline="0" dirty="0" smtClean="0"/>
                        <a:t>, 2016</a:t>
                      </a:r>
                      <a:r>
                        <a:rPr lang="en-US" sz="1050" baseline="30000" dirty="0" smtClean="0"/>
                        <a:t>1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Suicide, suicide ideation (SI), SA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 significant effects for postcards on deaths</a:t>
                      </a:r>
                      <a:r>
                        <a:rPr lang="en-US" sz="1050" baseline="0" dirty="0" smtClean="0"/>
                        <a:t> by suicide in four post-interventions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/>
                        <a:t>One trial showed significant treatment effect for suicidal ideation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Meta-analysis of RCTs (</a:t>
                      </a:r>
                      <a:r>
                        <a:rPr lang="en-US" sz="1050" dirty="0" err="1" smtClean="0"/>
                        <a:t>Beautrais</a:t>
                      </a:r>
                      <a:r>
                        <a:rPr lang="en-US" sz="1050" dirty="0" smtClean="0"/>
                        <a:t> et al., 2010 and Carter et al., 2005)</a:t>
                      </a:r>
                      <a:endParaRPr lang="en-US" sz="1050" dirty="0"/>
                    </a:p>
                  </a:txBody>
                  <a:tcPr/>
                </a:tc>
              </a:tr>
              <a:tr h="259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Lizardi &amp; Stanley, 2010</a:t>
                      </a:r>
                      <a:r>
                        <a:rPr lang="en-US" sz="1050" baseline="30000" dirty="0" smtClean="0"/>
                        <a:t>2,3,4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Treatment</a:t>
                      </a:r>
                      <a:r>
                        <a:rPr lang="en-US" sz="1050" baseline="0" dirty="0" smtClean="0"/>
                        <a:t> suicide attempt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Found no caring contact interventions had long-term effect in reducing number of repeat attempts</a:t>
                      </a:r>
                      <a:r>
                        <a:rPr lang="en-US" sz="1050" baseline="0" dirty="0" smtClean="0"/>
                        <a:t>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Literature review</a:t>
                      </a:r>
                      <a:endParaRPr lang="en-US" sz="1050" dirty="0"/>
                    </a:p>
                  </a:txBody>
                  <a:tcPr/>
                </a:tc>
              </a:tr>
              <a:tr h="259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Luxton et al., 2013</a:t>
                      </a:r>
                      <a:r>
                        <a:rPr lang="en-US" sz="1050" baseline="30000" dirty="0" smtClean="0"/>
                        <a:t>2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Suicide, SA, SI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Repeated</a:t>
                      </a:r>
                      <a:r>
                        <a:rPr lang="en-US" sz="1050" baseline="0" dirty="0" smtClean="0"/>
                        <a:t> follow-up contacts may have a preventive effect on suicidal behaviors.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Literature review</a:t>
                      </a:r>
                      <a:endParaRPr lang="en-US" sz="1050" dirty="0"/>
                    </a:p>
                  </a:txBody>
                  <a:tcPr/>
                </a:tc>
              </a:tr>
              <a:tr h="746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Milner et al.,</a:t>
                      </a:r>
                      <a:r>
                        <a:rPr lang="en-US" sz="1050" baseline="0" dirty="0" smtClean="0"/>
                        <a:t> 2015</a:t>
                      </a:r>
                      <a:r>
                        <a:rPr lang="en-US" sz="1050" baseline="30000" dirty="0" smtClean="0"/>
                        <a:t>1,2,4,5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Brief contact suicide interventions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Results vary significantly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No significant reduction in the odds of suicide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Contact</a:t>
                      </a:r>
                      <a:r>
                        <a:rPr lang="en-US" sz="1050" baseline="0" dirty="0" smtClean="0"/>
                        <a:t> interventions cannot be recommended for widespread clinical implementation, need further assessment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Meta-analysis of RCTs (</a:t>
                      </a:r>
                      <a:r>
                        <a:rPr lang="en-US" sz="1050" dirty="0" err="1" smtClean="0"/>
                        <a:t>Beautrais</a:t>
                      </a:r>
                      <a:r>
                        <a:rPr lang="en-US" sz="1050" dirty="0" smtClean="0"/>
                        <a:t> et al., 2010; Motto &amp; </a:t>
                      </a:r>
                      <a:r>
                        <a:rPr lang="en-US" sz="1050" dirty="0" err="1" smtClean="0"/>
                        <a:t>Bostrom</a:t>
                      </a:r>
                      <a:r>
                        <a:rPr lang="en-US" sz="1050" dirty="0" smtClean="0"/>
                        <a:t>, 2001;  Carter et al., 2013) </a:t>
                      </a:r>
                      <a:endParaRPr lang="en-US" sz="1050" dirty="0"/>
                    </a:p>
                  </a:txBody>
                  <a:tcPr/>
                </a:tc>
              </a:tr>
              <a:tr h="259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Motto &amp; </a:t>
                      </a:r>
                      <a:r>
                        <a:rPr lang="en-US" sz="1050" dirty="0" err="1" smtClean="0"/>
                        <a:t>Bostrom</a:t>
                      </a:r>
                      <a:r>
                        <a:rPr lang="en-US" sz="1050" baseline="0" dirty="0" smtClean="0"/>
                        <a:t> 2001</a:t>
                      </a:r>
                      <a:r>
                        <a:rPr lang="en-US" sz="1050" baseline="30000" dirty="0" smtClean="0"/>
                        <a:t>2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Suicide</a:t>
                      </a:r>
                      <a:r>
                        <a:rPr lang="en-US" sz="1050" baseline="0" dirty="0" smtClean="0"/>
                        <a:t> rate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Survival curves showed significantly lower rate at two years, differences in rates diminished</a:t>
                      </a:r>
                      <a:r>
                        <a:rPr lang="en-US" sz="1050" baseline="0" dirty="0" smtClean="0"/>
                        <a:t> thereafter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RCT psychiatric inpatients</a:t>
                      </a:r>
                      <a:endParaRPr lang="en-US" sz="1050" dirty="0"/>
                    </a:p>
                  </a:txBody>
                  <a:tcPr/>
                </a:tc>
              </a:tr>
              <a:tr h="2272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30000" dirty="0" smtClean="0"/>
                        <a:t>1</a:t>
                      </a:r>
                      <a:r>
                        <a:rPr lang="en-US" sz="800" baseline="0" dirty="0" smtClean="0"/>
                        <a:t> Postcards, </a:t>
                      </a:r>
                      <a:r>
                        <a:rPr lang="en-US" sz="800" baseline="30000" dirty="0" smtClean="0"/>
                        <a:t>2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Letters/emails, </a:t>
                      </a:r>
                      <a:r>
                        <a:rPr lang="en-US" sz="800" baseline="30000" dirty="0" smtClean="0"/>
                        <a:t>3</a:t>
                      </a:r>
                      <a:r>
                        <a:rPr lang="en-US" sz="800" baseline="0" dirty="0" smtClean="0"/>
                        <a:t> In-person, </a:t>
                      </a:r>
                      <a:r>
                        <a:rPr lang="en-US" sz="800" baseline="30000" dirty="0" smtClean="0"/>
                        <a:t>4</a:t>
                      </a:r>
                      <a:r>
                        <a:rPr lang="en-US" sz="800" baseline="0" dirty="0" smtClean="0"/>
                        <a:t> Telephone, </a:t>
                      </a:r>
                      <a:r>
                        <a:rPr lang="en-US" sz="800" baseline="30000" dirty="0" smtClean="0"/>
                        <a:t>5</a:t>
                      </a:r>
                      <a:r>
                        <a:rPr lang="en-US" sz="800" baseline="0" dirty="0" smtClean="0"/>
                        <a:t> Green card/crisis card</a:t>
                      </a:r>
                      <a:endParaRPr lang="en-US" sz="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5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4760"/>
          <a:stretch/>
        </p:blipFill>
        <p:spPr>
          <a:xfrm>
            <a:off x="6324600" y="0"/>
            <a:ext cx="5867400" cy="61722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Literature Review - Conclusions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practices identified or patterns which appear to be most effective (if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Limitations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057400" y="1219200"/>
            <a:ext cx="81534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5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11200" y="304800"/>
            <a:ext cx="6070600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Literature Review – Future Research Needs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11200" y="1219200"/>
            <a:ext cx="108712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RCTs </a:t>
            </a:r>
            <a:r>
              <a:rPr lang="en-US" sz="2400" dirty="0"/>
              <a:t>and replication to discern effectiveness and effect size</a:t>
            </a:r>
          </a:p>
          <a:p>
            <a:r>
              <a:rPr lang="en-US" sz="2400" dirty="0"/>
              <a:t>Best practices (mode, duration, frequency, contact provider)</a:t>
            </a:r>
          </a:p>
          <a:p>
            <a:r>
              <a:rPr lang="en-US" sz="2400" dirty="0"/>
              <a:t>Cost effectiveness</a:t>
            </a:r>
          </a:p>
          <a:p>
            <a:r>
              <a:rPr lang="en-US" sz="2400" dirty="0"/>
              <a:t>Application to both SIs and SAs </a:t>
            </a:r>
          </a:p>
          <a:p>
            <a:r>
              <a:rPr lang="en-US" sz="2400" dirty="0"/>
              <a:t>Military application and evaluation</a:t>
            </a:r>
          </a:p>
          <a:p>
            <a:pPr lvl="1"/>
            <a:r>
              <a:rPr lang="en-US" sz="2000" dirty="0"/>
              <a:t>Should caring contact look the same for military population? </a:t>
            </a:r>
          </a:p>
          <a:p>
            <a:r>
              <a:rPr lang="en-US" sz="2400" dirty="0"/>
              <a:t>Marine Intercept Program</a:t>
            </a:r>
          </a:p>
        </p:txBody>
      </p:sp>
    </p:spTree>
    <p:extLst>
      <p:ext uri="{BB962C8B-B14F-4D97-AF65-F5344CB8AC3E}">
        <p14:creationId xmlns:p14="http://schemas.microsoft.com/office/powerpoint/2010/main" val="202489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MIP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838200" y="1219200"/>
            <a:ext cx="105918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Purpose of MIP is to prevent repeat suicide ideations and/or attempts, as well as death by suicide.</a:t>
            </a:r>
          </a:p>
          <a:p>
            <a:r>
              <a:rPr lang="en-US" sz="2400" dirty="0"/>
              <a:t>Protocol</a:t>
            </a:r>
          </a:p>
          <a:p>
            <a:pPr lvl="1"/>
            <a:r>
              <a:rPr lang="en-US" sz="2000" dirty="0"/>
              <a:t>1, 3, </a:t>
            </a:r>
            <a:r>
              <a:rPr lang="en-US" sz="2000" dirty="0" smtClean="0"/>
              <a:t>7, </a:t>
            </a:r>
            <a:r>
              <a:rPr lang="en-US" sz="2000" dirty="0"/>
              <a:t>14, 30, 60, and 90 days</a:t>
            </a:r>
          </a:p>
          <a:p>
            <a:pPr lvl="1"/>
            <a:r>
              <a:rPr lang="en-US" sz="2000" dirty="0"/>
              <a:t>Phone call with MIP counselor (</a:t>
            </a:r>
            <a:r>
              <a:rPr lang="en-US" sz="2000" dirty="0" smtClean="0"/>
              <a:t>Community Counseling Program clinician)</a:t>
            </a:r>
            <a:endParaRPr lang="en-US" sz="2000" dirty="0"/>
          </a:p>
          <a:p>
            <a:pPr lvl="1"/>
            <a:r>
              <a:rPr lang="en-US" sz="2000" dirty="0"/>
              <a:t>Caring contact, suicide screener </a:t>
            </a:r>
            <a:r>
              <a:rPr lang="en-US" sz="2000" dirty="0" smtClean="0"/>
              <a:t>(Columbia Suicide Severity Rating Scale), Veterans Affairs </a:t>
            </a:r>
            <a:r>
              <a:rPr lang="en-US" sz="2000" dirty="0"/>
              <a:t>S</a:t>
            </a:r>
            <a:r>
              <a:rPr lang="en-US" sz="2000" dirty="0" smtClean="0"/>
              <a:t>afety </a:t>
            </a:r>
            <a:r>
              <a:rPr lang="en-US" sz="2000" dirty="0"/>
              <a:t>P</a:t>
            </a:r>
            <a:r>
              <a:rPr lang="en-US" sz="2000" dirty="0" smtClean="0"/>
              <a:t>lan</a:t>
            </a:r>
            <a:endParaRPr lang="en-US" sz="2000" dirty="0"/>
          </a:p>
          <a:p>
            <a:r>
              <a:rPr lang="en-US" sz="2400" dirty="0"/>
              <a:t>Tracking</a:t>
            </a:r>
          </a:p>
          <a:p>
            <a:pPr lvl="1"/>
            <a:r>
              <a:rPr lang="en-US" sz="2000" dirty="0"/>
              <a:t>Suicide Tracking and Reporting Tool (START)</a:t>
            </a:r>
          </a:p>
          <a:p>
            <a:pPr lvl="1"/>
            <a:r>
              <a:rPr lang="en-US" sz="2000" dirty="0"/>
              <a:t>Update Commander per their request or if having difficulty reaching Marine or attached Sailor</a:t>
            </a:r>
          </a:p>
        </p:txBody>
      </p:sp>
    </p:spTree>
    <p:extLst>
      <p:ext uri="{BB962C8B-B14F-4D97-AF65-F5344CB8AC3E}">
        <p14:creationId xmlns:p14="http://schemas.microsoft.com/office/powerpoint/2010/main" val="82834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8" y="6276020"/>
            <a:ext cx="1504193" cy="50578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81398"/>
              </p:ext>
            </p:extLst>
          </p:nvPr>
        </p:nvGraphicFramePr>
        <p:xfrm>
          <a:off x="609599" y="750759"/>
          <a:ext cx="10972802" cy="5416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837794"/>
                <a:gridCol w="1939100"/>
                <a:gridCol w="2121698"/>
                <a:gridCol w="2065759"/>
                <a:gridCol w="2008451"/>
              </a:tblGrid>
              <a:tr h="547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MIP Participant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(2,242)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Declined MIP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(628)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Not Offered MIP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(658)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 smtClean="0">
                          <a:effectLst/>
                        </a:rPr>
                        <a:t>Totals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 smtClean="0">
                          <a:effectLst/>
                        </a:rPr>
                        <a:t>(3,528)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 anchor="b"/>
                </a:tc>
              </a:tr>
              <a:tr h="256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Gender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solidFill>
                            <a:srgbClr val="00B050"/>
                          </a:solidFill>
                          <a:effectLst/>
                        </a:rPr>
                        <a:t>Male</a:t>
                      </a:r>
                      <a:endParaRPr lang="en-US" sz="1550" b="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83% (1,856)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80% (497)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84% (546)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83% (2,899)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Female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17% (379)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20% (128)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16% (101)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17% (608)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996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(2235)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(625)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(647)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(3,507)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Race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solidFill>
                            <a:srgbClr val="00B050"/>
                          </a:solidFill>
                          <a:effectLst/>
                        </a:rPr>
                        <a:t>White</a:t>
                      </a:r>
                      <a:endParaRPr lang="en-US" sz="1550" b="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63% (1,379)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64% (395)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66% (417)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63% (2,191)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African American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12% (256)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13% (78)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12% (75)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12% (409)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American </a:t>
                      </a:r>
                      <a:r>
                        <a:rPr lang="en-US" sz="1550" b="0" i="1" dirty="0" smtClean="0">
                          <a:effectLst/>
                        </a:rPr>
                        <a:t>Indian/Alaskan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2% (41)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--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2% (13)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2% (63)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Asian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3% (68)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2% (13)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2% (13)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3% (94)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Hawaiian/Pacific Islander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&lt;1% (17)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--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--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&lt;1% (26)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Hispanic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16% (344)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15% (93)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14% (86)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15% (523)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Other/Declined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4% (99)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4% (24)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4% (25)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4% (148)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8351">
                <a:tc>
                  <a:txBody>
                    <a:bodyPr/>
                    <a:lstStyle/>
                    <a:p>
                      <a:pPr marL="996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(2,204)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98% (615)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(635)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(3,454)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51">
                <a:tc>
                  <a:txBody>
                    <a:bodyPr/>
                    <a:lstStyle/>
                    <a:p>
                      <a:pPr marL="996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Marital Status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solidFill>
                            <a:srgbClr val="00B050"/>
                          </a:solidFill>
                          <a:effectLst/>
                        </a:rPr>
                        <a:t>Single</a:t>
                      </a:r>
                      <a:endParaRPr lang="en-US" sz="1550" b="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61% (1324)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60% (364)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60% (377)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60% (2065)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Married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37% (809)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37% (223)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37% (234)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37% (1,266)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2857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i="1" dirty="0">
                          <a:effectLst/>
                        </a:rPr>
                        <a:t>Divorced</a:t>
                      </a:r>
                      <a:endParaRPr lang="en-US" sz="155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2% (49)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3% (19)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3% (18)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3% (86)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6702">
                <a:tc>
                  <a:txBody>
                    <a:bodyPr/>
                    <a:lstStyle/>
                    <a:p>
                      <a:pPr marL="996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 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(2,182)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(606)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100% (629)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(3,417)</a:t>
                      </a:r>
                      <a:endParaRPr lang="en-US" sz="15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57400" y="304800"/>
            <a:ext cx="54102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Preliminary </a:t>
            </a:r>
            <a:r>
              <a:rPr lang="en-US" dirty="0"/>
              <a:t>D</a:t>
            </a:r>
            <a:r>
              <a:rPr lang="en-US" dirty="0" smtClean="0"/>
              <a:t>escriptive </a:t>
            </a:r>
            <a:r>
              <a:rPr lang="en-US" dirty="0"/>
              <a:t>R</a:t>
            </a:r>
            <a:r>
              <a:rPr lang="en-US" dirty="0" smtClean="0"/>
              <a:t>esults of USMC MIP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3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1326</Words>
  <Application>Microsoft Office PowerPoint</Application>
  <PresentationFormat>Widescreen</PresentationFormat>
  <Paragraphs>280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MOBLEY CIV GREGORY D</dc:creator>
  <cp:lastModifiedBy>SpenneMM</cp:lastModifiedBy>
  <cp:revision>101</cp:revision>
  <cp:lastPrinted>2017-06-23T18:29:47Z</cp:lastPrinted>
  <dcterms:created xsi:type="dcterms:W3CDTF">2015-11-10T13:09:17Z</dcterms:created>
  <dcterms:modified xsi:type="dcterms:W3CDTF">2017-07-03T18:48:13Z</dcterms:modified>
</cp:coreProperties>
</file>