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60" r:id="rId5"/>
    <p:sldId id="261" r:id="rId6"/>
    <p:sldId id="263" r:id="rId7"/>
    <p:sldId id="264" r:id="rId8"/>
    <p:sldId id="266" r:id="rId9"/>
    <p:sldId id="270" r:id="rId10"/>
    <p:sldId id="271" r:id="rId11"/>
    <p:sldId id="272" r:id="rId12"/>
    <p:sldId id="273" r:id="rId13"/>
    <p:sldId id="274" r:id="rId14"/>
    <p:sldId id="265" r:id="rId15"/>
    <p:sldId id="262" r:id="rId16"/>
    <p:sldId id="269"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dele, Jenefer M." initials="JJM" lastIdx="9" clrIdx="0">
    <p:extLst>
      <p:ext uri="{19B8F6BF-5375-455C-9EA6-DF929625EA0E}">
        <p15:presenceInfo xmlns:p15="http://schemas.microsoft.com/office/powerpoint/2012/main" userId="S-1-5-21-1049385772-1271217253-623647154-277588" providerId="AD"/>
      </p:ext>
    </p:extLst>
  </p:cmAuthor>
  <p:cmAuthor id="2" name="Richardson, John S." initials="RJS" lastIdx="4" clrIdx="1">
    <p:extLst>
      <p:ext uri="{19B8F6BF-5375-455C-9EA6-DF929625EA0E}">
        <p15:presenceInfo xmlns:p15="http://schemas.microsoft.com/office/powerpoint/2012/main" userId="S-1-5-21-1049385772-1271217253-623647154-2577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82792" autoAdjust="0"/>
  </p:normalViewPr>
  <p:slideViewPr>
    <p:cSldViewPr snapToGrid="0">
      <p:cViewPr varScale="1">
        <p:scale>
          <a:sx n="90" d="100"/>
          <a:sy n="90" d="100"/>
        </p:scale>
        <p:origin x="1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3"/>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3"/>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3"/>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a:solidFill>
          <a:schemeClr val="accent3"/>
        </a:solidFill>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3"/>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3"/>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1"/>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a:solidFill>
          <a:schemeClr val="accent3"/>
        </a:solidFill>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3"/>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3"/>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1"/>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a:solidFill>
          <a:schemeClr val="accent3"/>
        </a:solidFill>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1"/>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3"/>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3"/>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a:solidFill>
          <a:schemeClr val="accent3"/>
        </a:solidFill>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1"/>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3"/>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3"/>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a:solidFill>
          <a:schemeClr val="accent3"/>
        </a:solidFill>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1"/>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3"/>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3"/>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a:solidFill>
          <a:schemeClr val="accent3"/>
        </a:solidFill>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3"/>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1"/>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3"/>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a:solidFill>
          <a:schemeClr val="accent3"/>
        </a:solidFill>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3"/>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1"/>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3"/>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a:solidFill>
          <a:schemeClr val="accent3"/>
        </a:solidFill>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3"/>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1"/>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3"/>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a:solidFill>
          <a:schemeClr val="accent3"/>
        </a:solidFill>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3"/>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1"/>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3"/>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6CE870B-591B-4D9D-9078-ED240BF0D157}" type="doc">
      <dgm:prSet loTypeId="urn:microsoft.com/office/officeart/2005/8/layout/hChevron3" loCatId="process" qsTypeId="urn:microsoft.com/office/officeart/2005/8/quickstyle/simple1" qsCatId="simple" csTypeId="urn:microsoft.com/office/officeart/2005/8/colors/accent1_2" csCatId="accent1" phldr="1"/>
      <dgm:spPr/>
    </dgm:pt>
    <dgm:pt modelId="{6800BECB-379C-491C-B07F-80FE9B040F9D}">
      <dgm:prSet phldrT="[Text]"/>
      <dgm:spPr>
        <a:solidFill>
          <a:schemeClr val="accent3"/>
        </a:solidFill>
      </dgm:spPr>
      <dgm:t>
        <a:bodyPr/>
        <a:lstStyle/>
        <a:p>
          <a:r>
            <a:rPr lang="en-US" dirty="0"/>
            <a:t>Background</a:t>
          </a:r>
        </a:p>
      </dgm:t>
    </dgm:pt>
    <dgm:pt modelId="{E6D4691A-744C-43EF-933F-9FE52B4092ED}" type="parTrans" cxnId="{EE577B4B-DD7F-4839-8736-CCC78F077488}">
      <dgm:prSet/>
      <dgm:spPr/>
      <dgm:t>
        <a:bodyPr/>
        <a:lstStyle/>
        <a:p>
          <a:endParaRPr lang="en-US"/>
        </a:p>
      </dgm:t>
    </dgm:pt>
    <dgm:pt modelId="{10BB5B6F-73A0-41D0-AFB6-20D542856533}" type="sibTrans" cxnId="{EE577B4B-DD7F-4839-8736-CCC78F077488}">
      <dgm:prSet/>
      <dgm:spPr/>
      <dgm:t>
        <a:bodyPr/>
        <a:lstStyle/>
        <a:p>
          <a:endParaRPr lang="en-US"/>
        </a:p>
      </dgm:t>
    </dgm:pt>
    <dgm:pt modelId="{FAB7D006-B7A9-4134-8003-75DDEC798763}">
      <dgm:prSet phldrT="[Text]"/>
      <dgm:spPr>
        <a:solidFill>
          <a:schemeClr val="accent3"/>
        </a:solidFill>
      </dgm:spPr>
      <dgm:t>
        <a:bodyPr/>
        <a:lstStyle/>
        <a:p>
          <a:r>
            <a:rPr lang="en-US" dirty="0"/>
            <a:t>Methods</a:t>
          </a:r>
        </a:p>
      </dgm:t>
    </dgm:pt>
    <dgm:pt modelId="{D913415F-0A52-4204-9A3B-9BEECFCF8592}" type="parTrans" cxnId="{A13466B6-2CDB-43EB-B10D-E909FA3F2B3F}">
      <dgm:prSet/>
      <dgm:spPr/>
      <dgm:t>
        <a:bodyPr/>
        <a:lstStyle/>
        <a:p>
          <a:endParaRPr lang="en-US"/>
        </a:p>
      </dgm:t>
    </dgm:pt>
    <dgm:pt modelId="{4F5F61DC-BBEC-4EE3-BF00-39A3CE581E86}" type="sibTrans" cxnId="{A13466B6-2CDB-43EB-B10D-E909FA3F2B3F}">
      <dgm:prSet/>
      <dgm:spPr/>
      <dgm:t>
        <a:bodyPr/>
        <a:lstStyle/>
        <a:p>
          <a:endParaRPr lang="en-US"/>
        </a:p>
      </dgm:t>
    </dgm:pt>
    <dgm:pt modelId="{B34B63CF-6ED1-4EB5-BFB2-6094A56FA8EA}">
      <dgm:prSet phldrT="[Text]"/>
      <dgm:spPr>
        <a:solidFill>
          <a:schemeClr val="accent3"/>
        </a:solidFill>
      </dgm:spPr>
      <dgm:t>
        <a:bodyPr/>
        <a:lstStyle/>
        <a:p>
          <a:r>
            <a:rPr lang="en-US" dirty="0"/>
            <a:t>Results</a:t>
          </a:r>
        </a:p>
      </dgm:t>
    </dgm:pt>
    <dgm:pt modelId="{581EB662-421C-4E99-ABE2-5288A832F3AC}" type="parTrans" cxnId="{104B1F4D-EB76-43AB-93F1-836006738239}">
      <dgm:prSet/>
      <dgm:spPr/>
      <dgm:t>
        <a:bodyPr/>
        <a:lstStyle/>
        <a:p>
          <a:endParaRPr lang="en-US"/>
        </a:p>
      </dgm:t>
    </dgm:pt>
    <dgm:pt modelId="{4CA09FAB-412A-4762-A7A9-04012131D821}" type="sibTrans" cxnId="{104B1F4D-EB76-43AB-93F1-836006738239}">
      <dgm:prSet/>
      <dgm:spPr/>
      <dgm:t>
        <a:bodyPr/>
        <a:lstStyle/>
        <a:p>
          <a:endParaRPr lang="en-US"/>
        </a:p>
      </dgm:t>
    </dgm:pt>
    <dgm:pt modelId="{70FD249E-8878-4A77-A0A8-4DCFB84FC219}">
      <dgm:prSet phldrT="[Text]"/>
      <dgm:spPr>
        <a:solidFill>
          <a:schemeClr val="accent1"/>
        </a:solidFill>
      </dgm:spPr>
      <dgm:t>
        <a:bodyPr/>
        <a:lstStyle/>
        <a:p>
          <a:r>
            <a:rPr lang="en-US" dirty="0"/>
            <a:t>Conclusions</a:t>
          </a:r>
        </a:p>
      </dgm:t>
    </dgm:pt>
    <dgm:pt modelId="{322A0C6D-67B5-48B4-9AA0-43109342846D}" type="parTrans" cxnId="{E8521A82-ED4D-46C4-9EAE-4518A2709AE2}">
      <dgm:prSet/>
      <dgm:spPr/>
      <dgm:t>
        <a:bodyPr/>
        <a:lstStyle/>
        <a:p>
          <a:endParaRPr lang="en-US"/>
        </a:p>
      </dgm:t>
    </dgm:pt>
    <dgm:pt modelId="{84D81CE2-1634-443E-A720-DC33D1557256}" type="sibTrans" cxnId="{E8521A82-ED4D-46C4-9EAE-4518A2709AE2}">
      <dgm:prSet/>
      <dgm:spPr/>
      <dgm:t>
        <a:bodyPr/>
        <a:lstStyle/>
        <a:p>
          <a:endParaRPr lang="en-US"/>
        </a:p>
      </dgm:t>
    </dgm:pt>
    <dgm:pt modelId="{E2C9D35F-64D6-496B-A373-6AC3DA29B250}" type="pres">
      <dgm:prSet presAssocID="{76CE870B-591B-4D9D-9078-ED240BF0D157}" presName="Name0" presStyleCnt="0">
        <dgm:presLayoutVars>
          <dgm:dir/>
          <dgm:resizeHandles val="exact"/>
        </dgm:presLayoutVars>
      </dgm:prSet>
      <dgm:spPr/>
    </dgm:pt>
    <dgm:pt modelId="{1462A885-D347-4CF2-8391-E2381E33F7BA}" type="pres">
      <dgm:prSet presAssocID="{6800BECB-379C-491C-B07F-80FE9B040F9D}" presName="parTxOnly" presStyleLbl="node1" presStyleIdx="0" presStyleCnt="4">
        <dgm:presLayoutVars>
          <dgm:bulletEnabled val="1"/>
        </dgm:presLayoutVars>
      </dgm:prSet>
      <dgm:spPr/>
    </dgm:pt>
    <dgm:pt modelId="{660694EF-C4AE-4DC8-8DE5-7AE0AEECF411}" type="pres">
      <dgm:prSet presAssocID="{10BB5B6F-73A0-41D0-AFB6-20D542856533}" presName="parSpace" presStyleCnt="0"/>
      <dgm:spPr/>
    </dgm:pt>
    <dgm:pt modelId="{F483B25A-C652-4C4C-B3AD-60780E13DB20}" type="pres">
      <dgm:prSet presAssocID="{FAB7D006-B7A9-4134-8003-75DDEC798763}" presName="parTxOnly" presStyleLbl="node1" presStyleIdx="1" presStyleCnt="4">
        <dgm:presLayoutVars>
          <dgm:bulletEnabled val="1"/>
        </dgm:presLayoutVars>
      </dgm:prSet>
      <dgm:spPr/>
    </dgm:pt>
    <dgm:pt modelId="{D14E21DB-73FC-440C-93E2-515D79AFE105}" type="pres">
      <dgm:prSet presAssocID="{4F5F61DC-BBEC-4EE3-BF00-39A3CE581E86}" presName="parSpace" presStyleCnt="0"/>
      <dgm:spPr/>
    </dgm:pt>
    <dgm:pt modelId="{655CFE71-61A7-437A-8B8D-9E783FAB9496}" type="pres">
      <dgm:prSet presAssocID="{B34B63CF-6ED1-4EB5-BFB2-6094A56FA8EA}" presName="parTxOnly" presStyleLbl="node1" presStyleIdx="2" presStyleCnt="4">
        <dgm:presLayoutVars>
          <dgm:bulletEnabled val="1"/>
        </dgm:presLayoutVars>
      </dgm:prSet>
      <dgm:spPr/>
    </dgm:pt>
    <dgm:pt modelId="{867A0DB7-C9B6-46E5-BFF5-9659B16D17AC}" type="pres">
      <dgm:prSet presAssocID="{4CA09FAB-412A-4762-A7A9-04012131D821}" presName="parSpace" presStyleCnt="0"/>
      <dgm:spPr/>
    </dgm:pt>
    <dgm:pt modelId="{85CEA063-F60E-4723-BC3E-1A74035067D4}" type="pres">
      <dgm:prSet presAssocID="{70FD249E-8878-4A77-A0A8-4DCFB84FC219}" presName="parTxOnly" presStyleLbl="node1" presStyleIdx="3" presStyleCnt="4">
        <dgm:presLayoutVars>
          <dgm:bulletEnabled val="1"/>
        </dgm:presLayoutVars>
      </dgm:prSet>
      <dgm:spPr/>
    </dgm:pt>
  </dgm:ptLst>
  <dgm:cxnLst>
    <dgm:cxn modelId="{104B1F4D-EB76-43AB-93F1-836006738239}" srcId="{76CE870B-591B-4D9D-9078-ED240BF0D157}" destId="{B34B63CF-6ED1-4EB5-BFB2-6094A56FA8EA}" srcOrd="2" destOrd="0" parTransId="{581EB662-421C-4E99-ABE2-5288A832F3AC}" sibTransId="{4CA09FAB-412A-4762-A7A9-04012131D821}"/>
    <dgm:cxn modelId="{370A0612-B50F-4587-8259-8BC0262E9A28}" type="presOf" srcId="{6800BECB-379C-491C-B07F-80FE9B040F9D}" destId="{1462A885-D347-4CF2-8391-E2381E33F7BA}" srcOrd="0" destOrd="0" presId="urn:microsoft.com/office/officeart/2005/8/layout/hChevron3"/>
    <dgm:cxn modelId="{08EC2E5F-B474-41B7-BA1B-6D17AF3A237A}" type="presOf" srcId="{76CE870B-591B-4D9D-9078-ED240BF0D157}" destId="{E2C9D35F-64D6-496B-A373-6AC3DA29B250}" srcOrd="0" destOrd="0" presId="urn:microsoft.com/office/officeart/2005/8/layout/hChevron3"/>
    <dgm:cxn modelId="{EEBF48EA-2985-4D5C-A794-A730444AB1C8}" type="presOf" srcId="{B34B63CF-6ED1-4EB5-BFB2-6094A56FA8EA}" destId="{655CFE71-61A7-437A-8B8D-9E783FAB9496}" srcOrd="0" destOrd="0" presId="urn:microsoft.com/office/officeart/2005/8/layout/hChevron3"/>
    <dgm:cxn modelId="{EE577B4B-DD7F-4839-8736-CCC78F077488}" srcId="{76CE870B-591B-4D9D-9078-ED240BF0D157}" destId="{6800BECB-379C-491C-B07F-80FE9B040F9D}" srcOrd="0" destOrd="0" parTransId="{E6D4691A-744C-43EF-933F-9FE52B4092ED}" sibTransId="{10BB5B6F-73A0-41D0-AFB6-20D542856533}"/>
    <dgm:cxn modelId="{F4660EC3-BC42-4CC8-BB66-2B2256EB0110}" type="presOf" srcId="{70FD249E-8878-4A77-A0A8-4DCFB84FC219}" destId="{85CEA063-F60E-4723-BC3E-1A74035067D4}" srcOrd="0" destOrd="0" presId="urn:microsoft.com/office/officeart/2005/8/layout/hChevron3"/>
    <dgm:cxn modelId="{A13466B6-2CDB-43EB-B10D-E909FA3F2B3F}" srcId="{76CE870B-591B-4D9D-9078-ED240BF0D157}" destId="{FAB7D006-B7A9-4134-8003-75DDEC798763}" srcOrd="1" destOrd="0" parTransId="{D913415F-0A52-4204-9A3B-9BEECFCF8592}" sibTransId="{4F5F61DC-BBEC-4EE3-BF00-39A3CE581E86}"/>
    <dgm:cxn modelId="{5FCB6549-E6B7-4C32-BEF1-88697431D0DD}" type="presOf" srcId="{FAB7D006-B7A9-4134-8003-75DDEC798763}" destId="{F483B25A-C652-4C4C-B3AD-60780E13DB20}" srcOrd="0" destOrd="0" presId="urn:microsoft.com/office/officeart/2005/8/layout/hChevron3"/>
    <dgm:cxn modelId="{E8521A82-ED4D-46C4-9EAE-4518A2709AE2}" srcId="{76CE870B-591B-4D9D-9078-ED240BF0D157}" destId="{70FD249E-8878-4A77-A0A8-4DCFB84FC219}" srcOrd="3" destOrd="0" parTransId="{322A0C6D-67B5-48B4-9AA0-43109342846D}" sibTransId="{84D81CE2-1634-443E-A720-DC33D1557256}"/>
    <dgm:cxn modelId="{2DF40AA5-66DF-41AD-A275-F8D8BA243124}" type="presParOf" srcId="{E2C9D35F-64D6-496B-A373-6AC3DA29B250}" destId="{1462A885-D347-4CF2-8391-E2381E33F7BA}" srcOrd="0" destOrd="0" presId="urn:microsoft.com/office/officeart/2005/8/layout/hChevron3"/>
    <dgm:cxn modelId="{45FF2C20-204D-41EA-9157-F61AA9C62789}" type="presParOf" srcId="{E2C9D35F-64D6-496B-A373-6AC3DA29B250}" destId="{660694EF-C4AE-4DC8-8DE5-7AE0AEECF411}" srcOrd="1" destOrd="0" presId="urn:microsoft.com/office/officeart/2005/8/layout/hChevron3"/>
    <dgm:cxn modelId="{BAAC49F0-9036-4835-9DDC-002F6B0655B3}" type="presParOf" srcId="{E2C9D35F-64D6-496B-A373-6AC3DA29B250}" destId="{F483B25A-C652-4C4C-B3AD-60780E13DB20}" srcOrd="2" destOrd="0" presId="urn:microsoft.com/office/officeart/2005/8/layout/hChevron3"/>
    <dgm:cxn modelId="{5CBDDCAB-6EF2-430B-B8D4-64C621541AC9}" type="presParOf" srcId="{E2C9D35F-64D6-496B-A373-6AC3DA29B250}" destId="{D14E21DB-73FC-440C-93E2-515D79AFE105}" srcOrd="3" destOrd="0" presId="urn:microsoft.com/office/officeart/2005/8/layout/hChevron3"/>
    <dgm:cxn modelId="{975F3684-6D73-4380-A909-01ACFE03DCA7}" type="presParOf" srcId="{E2C9D35F-64D6-496B-A373-6AC3DA29B250}" destId="{655CFE71-61A7-437A-8B8D-9E783FAB9496}" srcOrd="4" destOrd="0" presId="urn:microsoft.com/office/officeart/2005/8/layout/hChevron3"/>
    <dgm:cxn modelId="{DEC474CE-DFB3-4189-9F9F-D1E380EC0666}" type="presParOf" srcId="{E2C9D35F-64D6-496B-A373-6AC3DA29B250}" destId="{867A0DB7-C9B6-46E5-BFF5-9659B16D17AC}" srcOrd="5" destOrd="0" presId="urn:microsoft.com/office/officeart/2005/8/layout/hChevron3"/>
    <dgm:cxn modelId="{FE60023F-888A-4D95-81CD-3D8EE991A790}" type="presParOf" srcId="{E2C9D35F-64D6-496B-A373-6AC3DA29B250}" destId="{85CEA063-F60E-4723-BC3E-1A74035067D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2A885-D347-4CF2-8391-E2381E33F7BA}">
      <dsp:nvSpPr>
        <dsp:cNvPr id="0" name=""/>
        <dsp:cNvSpPr/>
      </dsp:nvSpPr>
      <dsp:spPr>
        <a:xfrm>
          <a:off x="3571" y="0"/>
          <a:ext cx="3583781" cy="493136"/>
        </a:xfrm>
        <a:prstGeom prst="homePlat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Background</a:t>
          </a:r>
        </a:p>
      </dsp:txBody>
      <dsp:txXfrm>
        <a:off x="3571" y="0"/>
        <a:ext cx="3460497" cy="493136"/>
      </dsp:txXfrm>
    </dsp:sp>
    <dsp:sp modelId="{F483B25A-C652-4C4C-B3AD-60780E13DB20}">
      <dsp:nvSpPr>
        <dsp:cNvPr id="0" name=""/>
        <dsp:cNvSpPr/>
      </dsp:nvSpPr>
      <dsp:spPr>
        <a:xfrm>
          <a:off x="2870596"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Methods</a:t>
          </a:r>
        </a:p>
      </dsp:txBody>
      <dsp:txXfrm>
        <a:off x="3117164" y="0"/>
        <a:ext cx="3090645" cy="493136"/>
      </dsp:txXfrm>
    </dsp:sp>
    <dsp:sp modelId="{655CFE71-61A7-437A-8B8D-9E783FAB9496}">
      <dsp:nvSpPr>
        <dsp:cNvPr id="0" name=""/>
        <dsp:cNvSpPr/>
      </dsp:nvSpPr>
      <dsp:spPr>
        <a:xfrm>
          <a:off x="5737621" y="0"/>
          <a:ext cx="3583781" cy="493136"/>
        </a:xfrm>
        <a:prstGeom prst="chevron">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Results</a:t>
          </a:r>
        </a:p>
      </dsp:txBody>
      <dsp:txXfrm>
        <a:off x="5984189" y="0"/>
        <a:ext cx="3090645" cy="493136"/>
      </dsp:txXfrm>
    </dsp:sp>
    <dsp:sp modelId="{85CEA063-F60E-4723-BC3E-1A74035067D4}">
      <dsp:nvSpPr>
        <dsp:cNvPr id="0" name=""/>
        <dsp:cNvSpPr/>
      </dsp:nvSpPr>
      <dsp:spPr>
        <a:xfrm>
          <a:off x="8604646" y="0"/>
          <a:ext cx="3583781" cy="493136"/>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t>Conclusions</a:t>
          </a:r>
        </a:p>
      </dsp:txBody>
      <dsp:txXfrm>
        <a:off x="8851214" y="0"/>
        <a:ext cx="3090645" cy="493136"/>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C5A664-1073-4652-AFCD-57668C521F9A}" type="datetimeFigureOut">
              <a:rPr lang="en-US" smtClean="0"/>
              <a:t>7/17/2017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6262CF-330C-4A3B-ACBE-58DF0CE96253}" type="slidenum">
              <a:rPr lang="en-US" smtClean="0"/>
              <a:t>‹#›</a:t>
            </a:fld>
            <a:endParaRPr lang="en-US"/>
          </a:p>
        </p:txBody>
      </p:sp>
    </p:spTree>
    <p:extLst>
      <p:ext uri="{BB962C8B-B14F-4D97-AF65-F5344CB8AC3E}">
        <p14:creationId xmlns:p14="http://schemas.microsoft.com/office/powerpoint/2010/main" val="3687036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Specialty</a:t>
            </a:r>
            <a:r>
              <a:rPr lang="en-US" baseline="0" dirty="0"/>
              <a:t> services for PTSD or MST are identified in the handbook from the following questions: </a:t>
            </a:r>
            <a:r>
              <a:rPr lang="en-US" sz="1200" b="0" i="0" u="none" strike="noStrike" kern="1200" baseline="0" dirty="0">
                <a:solidFill>
                  <a:schemeClr val="tx1"/>
                </a:solidFill>
                <a:latin typeface="+mn-lt"/>
                <a:ea typeface="+mn-ea"/>
                <a:cs typeface="+mn-cs"/>
              </a:rPr>
              <a:t>Q134. A specialized outpatient PTSD program with the ability to provide care and support for Veterans with PTSD (either a PTSD Clinical Team (PCT) or PTSD specialists, based on locally-determined patient population needs)</a:t>
            </a:r>
          </a:p>
          <a:p>
            <a:r>
              <a:rPr lang="en-US" sz="1200" b="0" i="0" u="none" strike="noStrike" kern="1200" baseline="0" dirty="0">
                <a:solidFill>
                  <a:schemeClr val="tx1"/>
                </a:solidFill>
                <a:latin typeface="+mn-lt"/>
                <a:ea typeface="+mn-ea"/>
                <a:cs typeface="+mn-cs"/>
              </a:rPr>
              <a:t>Q135. SUD specialty services provided by a SUD Specialist associated with the specialized outpatient PTSD Program (PCT or equivalent)</a:t>
            </a:r>
          </a:p>
          <a:p>
            <a:r>
              <a:rPr lang="en-US" sz="1200" b="0" i="0" u="none" strike="noStrike" kern="1200" baseline="0" dirty="0">
                <a:solidFill>
                  <a:schemeClr val="tx1"/>
                </a:solidFill>
                <a:latin typeface="+mn-lt"/>
                <a:ea typeface="+mn-ea"/>
                <a:cs typeface="+mn-cs"/>
              </a:rPr>
              <a:t>Q136. A PTSD Day Hospital or PTSD track in a PRRC, or an equivalent program</a:t>
            </a:r>
          </a:p>
          <a:p>
            <a:r>
              <a:rPr lang="en-US" sz="1200" b="0" i="0" u="none" strike="noStrike" kern="1200" baseline="0" dirty="0">
                <a:solidFill>
                  <a:schemeClr val="tx1"/>
                </a:solidFill>
                <a:latin typeface="+mn-lt"/>
                <a:ea typeface="+mn-ea"/>
                <a:cs typeface="+mn-cs"/>
              </a:rPr>
              <a:t>Q139. OEF/OIF mental health services provided by staff with training and expertise to serve the population either through an OEF/OIF Team, Serving Returning Veterans-Mental Health (</a:t>
            </a:r>
            <a:r>
              <a:rPr lang="en-US" sz="1200" b="0" i="0" u="none" strike="noStrike" kern="1200" baseline="0" dirty="0" err="1">
                <a:solidFill>
                  <a:schemeClr val="tx1"/>
                </a:solidFill>
                <a:latin typeface="+mn-lt"/>
                <a:ea typeface="+mn-ea"/>
                <a:cs typeface="+mn-cs"/>
              </a:rPr>
              <a:t>SeRV</a:t>
            </a:r>
            <a:r>
              <a:rPr lang="en-US" sz="1200" b="0" i="0" u="none" strike="noStrike" kern="1200" baseline="0" dirty="0">
                <a:solidFill>
                  <a:schemeClr val="tx1"/>
                </a:solidFill>
                <a:latin typeface="+mn-lt"/>
                <a:ea typeface="+mn-ea"/>
                <a:cs typeface="+mn-cs"/>
              </a:rPr>
              <a:t>-MH) Team, or PTSD program staff</a:t>
            </a:r>
          </a:p>
          <a:p>
            <a:r>
              <a:rPr lang="en-US" sz="1200" b="0" i="0" u="none" strike="noStrike" kern="1200" baseline="0" dirty="0">
                <a:solidFill>
                  <a:schemeClr val="tx1"/>
                </a:solidFill>
                <a:latin typeface="+mn-lt"/>
                <a:ea typeface="+mn-ea"/>
                <a:cs typeface="+mn-cs"/>
              </a:rPr>
              <a:t>Q142. The identified range of mental health services to Veterans diagnosed with mental health conditions related to military sexual trauma, utilizing clinicians with particular expertise in sexual trauma treatment</a:t>
            </a:r>
          </a:p>
          <a:p>
            <a:r>
              <a:rPr lang="en-US" sz="1200" b="0" i="0" u="none" strike="noStrike" kern="1200" baseline="0" dirty="0">
                <a:solidFill>
                  <a:schemeClr val="tx1"/>
                </a:solidFill>
                <a:latin typeface="+mn-lt"/>
                <a:ea typeface="+mn-ea"/>
                <a:cs typeface="+mn-cs"/>
              </a:rPr>
              <a:t>Q143.The option of being assigned a same-sex MH provider, or opposite-sex provider if the trauma involved a same-sex perpetrator for patients (women and men) being treated for MH conditions related to MST</a:t>
            </a:r>
            <a:endParaRPr lang="en-US" dirty="0"/>
          </a:p>
        </p:txBody>
      </p:sp>
      <p:sp>
        <p:nvSpPr>
          <p:cNvPr id="4" name="Slide Number Placeholder 3"/>
          <p:cNvSpPr>
            <a:spLocks noGrp="1"/>
          </p:cNvSpPr>
          <p:nvPr>
            <p:ph type="sldNum" sz="quarter" idx="10"/>
          </p:nvPr>
        </p:nvSpPr>
        <p:spPr/>
        <p:txBody>
          <a:bodyPr/>
          <a:lstStyle/>
          <a:p>
            <a:fld id="{346262CF-330C-4A3B-ACBE-58DF0CE96253}" type="slidenum">
              <a:rPr lang="en-US" smtClean="0"/>
              <a:t>8</a:t>
            </a:fld>
            <a:endParaRPr lang="en-US"/>
          </a:p>
        </p:txBody>
      </p:sp>
    </p:spTree>
    <p:extLst>
      <p:ext uri="{BB962C8B-B14F-4D97-AF65-F5344CB8AC3E}">
        <p14:creationId xmlns:p14="http://schemas.microsoft.com/office/powerpoint/2010/main" val="1882927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MH</a:t>
            </a:r>
            <a:r>
              <a:rPr lang="en-US" baseline="0" dirty="0"/>
              <a:t> providers are the following providers that delivered care in a MH setting: </a:t>
            </a:r>
            <a:r>
              <a:rPr lang="en-US" sz="1200" kern="1200" dirty="0">
                <a:solidFill>
                  <a:schemeClr val="tx1"/>
                </a:solidFill>
                <a:effectLst/>
                <a:latin typeface="+mn-lt"/>
                <a:ea typeface="+mn-ea"/>
                <a:cs typeface="+mn-cs"/>
              </a:rPr>
              <a:t>Clinical Nurse Specialist, Clinical Pharmacists, LPCs, MFTs, Nurse Practitioner, Other Counselor, Other MD, Other RN, Other Staff, Pharmacists, Physician Assistant, Psychiatrist, Psychologist, Social Worker, Unknown</a:t>
            </a:r>
          </a:p>
          <a:p>
            <a:endParaRPr lang="en-US" dirty="0"/>
          </a:p>
        </p:txBody>
      </p:sp>
      <p:sp>
        <p:nvSpPr>
          <p:cNvPr id="4" name="Slide Number Placeholder 3"/>
          <p:cNvSpPr>
            <a:spLocks noGrp="1"/>
          </p:cNvSpPr>
          <p:nvPr>
            <p:ph type="sldNum" sz="quarter" idx="10"/>
          </p:nvPr>
        </p:nvSpPr>
        <p:spPr/>
        <p:txBody>
          <a:bodyPr/>
          <a:lstStyle/>
          <a:p>
            <a:fld id="{346262CF-330C-4A3B-ACBE-58DF0CE96253}" type="slidenum">
              <a:rPr lang="en-US" smtClean="0"/>
              <a:t>9</a:t>
            </a:fld>
            <a:endParaRPr lang="en-US"/>
          </a:p>
        </p:txBody>
      </p:sp>
    </p:spTree>
    <p:extLst>
      <p:ext uri="{BB962C8B-B14F-4D97-AF65-F5344CB8AC3E}">
        <p14:creationId xmlns:p14="http://schemas.microsoft.com/office/powerpoint/2010/main" val="1024117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suggest taking the largest lambda that produces an</a:t>
            </a:r>
            <a:r>
              <a:rPr lang="en-US" baseline="0" dirty="0"/>
              <a:t> average error estimate that is within 1 standard errors of the minimum average error.</a:t>
            </a:r>
            <a:endParaRPr lang="en-US" dirty="0"/>
          </a:p>
        </p:txBody>
      </p:sp>
      <p:sp>
        <p:nvSpPr>
          <p:cNvPr id="4" name="Slide Number Placeholder 3"/>
          <p:cNvSpPr>
            <a:spLocks noGrp="1"/>
          </p:cNvSpPr>
          <p:nvPr>
            <p:ph type="sldNum" sz="quarter" idx="10"/>
          </p:nvPr>
        </p:nvSpPr>
        <p:spPr/>
        <p:txBody>
          <a:bodyPr/>
          <a:lstStyle/>
          <a:p>
            <a:fld id="{89811DB4-D960-4244-B68A-3959760FB8A0}" type="slidenum">
              <a:rPr lang="en-US" smtClean="0"/>
              <a:t>15</a:t>
            </a:fld>
            <a:endParaRPr lang="en-US"/>
          </a:p>
        </p:txBody>
      </p:sp>
    </p:spTree>
    <p:extLst>
      <p:ext uri="{BB962C8B-B14F-4D97-AF65-F5344CB8AC3E}">
        <p14:creationId xmlns:p14="http://schemas.microsoft.com/office/powerpoint/2010/main" val="2804492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5ED0DF7-ADC6-4A7A-996A-FAF8C44CADF9}" type="datetimeFigureOut">
              <a:rPr lang="en-US" smtClean="0"/>
              <a:t>7/17/2017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440787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ED0DF7-ADC6-4A7A-996A-FAF8C44CADF9}" type="datetimeFigureOut">
              <a:rPr lang="en-US" smtClean="0"/>
              <a:t>7/17/2017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2815874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ED0DF7-ADC6-4A7A-996A-FAF8C44CADF9}" type="datetimeFigureOut">
              <a:rPr lang="en-US" smtClean="0"/>
              <a:t>7/17/2017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2983323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ED0DF7-ADC6-4A7A-996A-FAF8C44CADF9}" type="datetimeFigureOut">
              <a:rPr lang="en-US" smtClean="0"/>
              <a:t>7/17/2017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3677592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ED0DF7-ADC6-4A7A-996A-FAF8C44CADF9}" type="datetimeFigureOut">
              <a:rPr lang="en-US" smtClean="0"/>
              <a:t>7/17/2017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2949885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ED0DF7-ADC6-4A7A-996A-FAF8C44CADF9}" type="datetimeFigureOut">
              <a:rPr lang="en-US" smtClean="0"/>
              <a:t>7/17/2017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2936739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ED0DF7-ADC6-4A7A-996A-FAF8C44CADF9}" type="datetimeFigureOut">
              <a:rPr lang="en-US" smtClean="0"/>
              <a:t>7/17/2017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714703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ED0DF7-ADC6-4A7A-996A-FAF8C44CADF9}" type="datetimeFigureOut">
              <a:rPr lang="en-US" smtClean="0"/>
              <a:t>7/17/2017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3482339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D0DF7-ADC6-4A7A-996A-FAF8C44CADF9}" type="datetimeFigureOut">
              <a:rPr lang="en-US" smtClean="0"/>
              <a:t>7/17/2017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4135466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ED0DF7-ADC6-4A7A-996A-FAF8C44CADF9}" type="datetimeFigureOut">
              <a:rPr lang="en-US" smtClean="0"/>
              <a:t>7/17/2017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31800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ED0DF7-ADC6-4A7A-996A-FAF8C44CADF9}" type="datetimeFigureOut">
              <a:rPr lang="en-US" smtClean="0"/>
              <a:t>7/17/2017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B65C-5738-4121-852A-3A0895E63565}" type="slidenum">
              <a:rPr lang="en-US" smtClean="0"/>
              <a:t>‹#›</a:t>
            </a:fld>
            <a:endParaRPr lang="en-US"/>
          </a:p>
        </p:txBody>
      </p:sp>
    </p:spTree>
    <p:extLst>
      <p:ext uri="{BB962C8B-B14F-4D97-AF65-F5344CB8AC3E}">
        <p14:creationId xmlns:p14="http://schemas.microsoft.com/office/powerpoint/2010/main" val="228330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D0DF7-ADC6-4A7A-996A-FAF8C44CADF9}" type="datetimeFigureOut">
              <a:rPr lang="en-US" smtClean="0"/>
              <a:t>7/17/2017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4B65C-5738-4121-852A-3A0895E63565}" type="slidenum">
              <a:rPr lang="en-US" smtClean="0"/>
              <a:t>‹#›</a:t>
            </a:fld>
            <a:endParaRPr lang="en-US"/>
          </a:p>
        </p:txBody>
      </p:sp>
    </p:spTree>
    <p:extLst>
      <p:ext uri="{BB962C8B-B14F-4D97-AF65-F5344CB8AC3E}">
        <p14:creationId xmlns:p14="http://schemas.microsoft.com/office/powerpoint/2010/main" val="4084583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2" Type="http://schemas.openxmlformats.org/officeDocument/2006/relationships/hyperlink" Target="mailto:John.Richardson9@VA.gov"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Layout" Target="../diagrams/layout5.xml"/><Relationship Id="rId7" Type="http://schemas.openxmlformats.org/officeDocument/2006/relationships/image" Target="../media/image2.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4.emf"/><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a:t>Applying Machine Learning Techniques</a:t>
            </a:r>
            <a:br>
              <a:rPr lang="en-US" sz="4000" dirty="0"/>
            </a:br>
            <a:r>
              <a:rPr lang="en-US" sz="4000" dirty="0"/>
              <a:t>to Identify Quality and Staffing Measures Associated with VHA Facility Suicide Rates in 2013-2014</a:t>
            </a:r>
          </a:p>
        </p:txBody>
      </p:sp>
      <p:sp>
        <p:nvSpPr>
          <p:cNvPr id="3" name="Subtitle 2"/>
          <p:cNvSpPr>
            <a:spLocks noGrp="1"/>
          </p:cNvSpPr>
          <p:nvPr>
            <p:ph type="subTitle" idx="1"/>
          </p:nvPr>
        </p:nvSpPr>
        <p:spPr>
          <a:xfrm>
            <a:off x="1524000" y="3602037"/>
            <a:ext cx="9144000" cy="2514983"/>
          </a:xfrm>
        </p:spPr>
        <p:txBody>
          <a:bodyPr>
            <a:normAutofit/>
          </a:bodyPr>
          <a:lstStyle/>
          <a:p>
            <a:endParaRPr lang="en-US" dirty="0"/>
          </a:p>
          <a:p>
            <a:r>
              <a:rPr lang="en-US" dirty="0"/>
              <a:t>John S. Richardson, MPH</a:t>
            </a:r>
          </a:p>
          <a:p>
            <a:r>
              <a:rPr lang="en-US" dirty="0"/>
              <a:t>John F. McCarthy, PhD, MPH</a:t>
            </a:r>
          </a:p>
          <a:p>
            <a:r>
              <a:rPr lang="en-US" dirty="0"/>
              <a:t> Ira R. Katz, MD, PhD</a:t>
            </a:r>
          </a:p>
          <a:p>
            <a:endParaRPr lang="en-US" sz="100" dirty="0"/>
          </a:p>
          <a:p>
            <a:r>
              <a:rPr lang="en-US" dirty="0"/>
              <a:t>VA Office of Mental Health and Suicide Prevention</a:t>
            </a:r>
          </a:p>
        </p:txBody>
      </p:sp>
    </p:spTree>
    <p:extLst>
      <p:ext uri="{BB962C8B-B14F-4D97-AF65-F5344CB8AC3E}">
        <p14:creationId xmlns:p14="http://schemas.microsoft.com/office/powerpoint/2010/main" val="1085046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838200" y="1781908"/>
            <a:ext cx="10642600" cy="4395055"/>
          </a:xfrm>
        </p:spPr>
        <p:txBody>
          <a:bodyPr>
            <a:normAutofit fontScale="77500" lnSpcReduction="20000"/>
          </a:bodyPr>
          <a:lstStyle/>
          <a:p>
            <a:r>
              <a:rPr lang="en-US" dirty="0"/>
              <a:t>Descriptive analyses indicate that suicide rates varied substantially by facility beyond the typical regional variations we would expect.</a:t>
            </a:r>
          </a:p>
          <a:p>
            <a:r>
              <a:rPr lang="en-US" dirty="0"/>
              <a:t>The following facility characteristics were significantly associated with this variation:</a:t>
            </a:r>
          </a:p>
          <a:p>
            <a:pPr lvl="1"/>
            <a:r>
              <a:rPr lang="en-US" dirty="0"/>
              <a:t>Percentage of service connected Veterans receiving VA mental health services (suicide rates   ). </a:t>
            </a:r>
          </a:p>
          <a:p>
            <a:pPr lvl="2"/>
            <a:r>
              <a:rPr lang="en-US" dirty="0"/>
              <a:t>Is this an indicator of engagement, particularly, engaging patients with potential mental health needs?</a:t>
            </a:r>
          </a:p>
          <a:p>
            <a:pPr lvl="1"/>
            <a:r>
              <a:rPr lang="en-US" dirty="0"/>
              <a:t>Mental health provider to patient ratios (suicides rates   ).</a:t>
            </a:r>
          </a:p>
          <a:p>
            <a:pPr lvl="2"/>
            <a:r>
              <a:rPr lang="en-US" dirty="0"/>
              <a:t>Are facilities with more mental health providers able to better address mental health needs of patients?</a:t>
            </a:r>
          </a:p>
          <a:p>
            <a:pPr lvl="1"/>
            <a:r>
              <a:rPr lang="en-US" dirty="0"/>
              <a:t>Ratio of the number of Veterans who received at least one day of RRTP to the number of Veterans on the National Psychosis Registry (suicide rates    ).</a:t>
            </a:r>
          </a:p>
          <a:p>
            <a:pPr lvl="2"/>
            <a:r>
              <a:rPr lang="en-US" dirty="0"/>
              <a:t>Is this an indicator of their being higher risk individuals at the facility?</a:t>
            </a:r>
          </a:p>
          <a:p>
            <a:pPr lvl="1"/>
            <a:r>
              <a:rPr lang="en-US" dirty="0"/>
              <a:t>Percentage of patients with PTSD receiving a benzodiazepine (suicide rates    ).</a:t>
            </a:r>
          </a:p>
          <a:p>
            <a:pPr lvl="2"/>
            <a:r>
              <a:rPr lang="en-US" dirty="0"/>
              <a:t>Is this a signal of poor care, care that may even be increasing risk of suicide? </a:t>
            </a:r>
          </a:p>
          <a:p>
            <a:r>
              <a:rPr lang="en-US" dirty="0"/>
              <a:t>Our quality and staffing model accounted for ~45% of the variation in suicide rates. </a:t>
            </a:r>
          </a:p>
          <a:p>
            <a:pPr lvl="1"/>
            <a:r>
              <a:rPr lang="en-US" dirty="0"/>
              <a:t>Adjusting for changes in the number of covariates, adding quality and staffing measures explained an additional 5% of the variation from the base model, from 36% to 41% explained.</a:t>
            </a:r>
          </a:p>
        </p:txBody>
      </p:sp>
      <p:graphicFrame>
        <p:nvGraphicFramePr>
          <p:cNvPr id="5" name="Diagram 4"/>
          <p:cNvGraphicFramePr/>
          <p:nvPr>
            <p:extLst>
              <p:ext uri="{D42A27DB-BD31-4B8C-83A1-F6EECF244321}">
                <p14:modId xmlns:p14="http://schemas.microsoft.com/office/powerpoint/2010/main" val="1753054763"/>
              </p:ext>
            </p:extLst>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10658137" y="2683216"/>
            <a:ext cx="13119" cy="276329"/>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6422202" y="3880256"/>
            <a:ext cx="1117" cy="24450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022810" y="3169693"/>
            <a:ext cx="13119" cy="276329"/>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9021262" y="4374304"/>
            <a:ext cx="1117" cy="24450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1405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a:t>
            </a:r>
          </a:p>
        </p:txBody>
      </p:sp>
      <p:sp>
        <p:nvSpPr>
          <p:cNvPr id="3" name="Content Placeholder 2"/>
          <p:cNvSpPr>
            <a:spLocks noGrp="1"/>
          </p:cNvSpPr>
          <p:nvPr>
            <p:ph idx="1"/>
          </p:nvPr>
        </p:nvSpPr>
        <p:spPr/>
        <p:txBody>
          <a:bodyPr>
            <a:normAutofit/>
          </a:bodyPr>
          <a:lstStyle/>
          <a:p>
            <a:r>
              <a:rPr lang="en-US" dirty="0"/>
              <a:t>This study examined correlation and not causation. </a:t>
            </a:r>
          </a:p>
          <a:p>
            <a:r>
              <a:rPr lang="en-US" dirty="0"/>
              <a:t>LASSO regression does not handle highly collinear variables very well.  Using a different random seed for cross validation, could result in selection of slightly different sets of variables.</a:t>
            </a:r>
          </a:p>
          <a:p>
            <a:pPr lvl="1"/>
            <a:r>
              <a:rPr lang="en-US" dirty="0"/>
              <a:t>For example: percentage of service connected Veterans receiving VA mental health services was selected vs. percentage of </a:t>
            </a:r>
            <a:r>
              <a:rPr lang="en-US" i="1" dirty="0"/>
              <a:t>mental health </a:t>
            </a:r>
            <a:r>
              <a:rPr lang="en-US" dirty="0"/>
              <a:t>service connected Veterans receiving VA mental health services </a:t>
            </a:r>
          </a:p>
        </p:txBody>
      </p:sp>
      <p:graphicFrame>
        <p:nvGraphicFramePr>
          <p:cNvPr id="5" name="Diagram 4"/>
          <p:cNvGraphicFramePr/>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645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Implications and Future Analyses</a:t>
            </a:r>
          </a:p>
        </p:txBody>
      </p:sp>
      <p:sp>
        <p:nvSpPr>
          <p:cNvPr id="3" name="Content Placeholder 2"/>
          <p:cNvSpPr>
            <a:spLocks noGrp="1"/>
          </p:cNvSpPr>
          <p:nvPr>
            <p:ph idx="1"/>
          </p:nvPr>
        </p:nvSpPr>
        <p:spPr/>
        <p:txBody>
          <a:bodyPr>
            <a:normAutofit/>
          </a:bodyPr>
          <a:lstStyle/>
          <a:p>
            <a:r>
              <a:rPr lang="en-US" dirty="0"/>
              <a:t>Findings regarding facility characteristics could be used to supplement ongoing VA suicide predictive modeling (REACH VET). </a:t>
            </a:r>
          </a:p>
          <a:p>
            <a:r>
              <a:rPr lang="en-US" dirty="0"/>
              <a:t>Findings may inform ongoing VA operations and quality improvement activities.</a:t>
            </a:r>
          </a:p>
          <a:p>
            <a:r>
              <a:rPr lang="en-US" dirty="0"/>
              <a:t>A substantial portion of the variation in suicide rates was related to contextual or patient population measures, suggesting the importance of engaging communities in suicide prevention efforts.</a:t>
            </a:r>
          </a:p>
          <a:p>
            <a:r>
              <a:rPr lang="en-US" dirty="0"/>
              <a:t>Future assessments should investigate the mechanisms underlying the observed associations and opportunities to enhance suicide prevention.</a:t>
            </a:r>
          </a:p>
        </p:txBody>
      </p:sp>
      <p:graphicFrame>
        <p:nvGraphicFramePr>
          <p:cNvPr id="5" name="Diagram 4"/>
          <p:cNvGraphicFramePr/>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8501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4" name="Text Placeholder 3"/>
          <p:cNvSpPr>
            <a:spLocks noGrp="1"/>
          </p:cNvSpPr>
          <p:nvPr>
            <p:ph type="body" idx="1"/>
          </p:nvPr>
        </p:nvSpPr>
        <p:spPr/>
        <p:txBody>
          <a:bodyPr/>
          <a:lstStyle/>
          <a:p>
            <a:r>
              <a:rPr lang="en-US" dirty="0"/>
              <a:t>For more information please contact John Richardson: </a:t>
            </a:r>
          </a:p>
          <a:p>
            <a:r>
              <a:rPr lang="en-US" dirty="0">
                <a:hlinkClick r:id="rId2"/>
              </a:rPr>
              <a:t>John.Richardson9@VA.gov</a:t>
            </a:r>
            <a:r>
              <a:rPr lang="en-US" dirty="0"/>
              <a:t>	 </a:t>
            </a:r>
          </a:p>
        </p:txBody>
      </p:sp>
    </p:spTree>
    <p:extLst>
      <p:ext uri="{BB962C8B-B14F-4D97-AF65-F5344CB8AC3E}">
        <p14:creationId xmlns:p14="http://schemas.microsoft.com/office/powerpoint/2010/main" val="1173307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2992565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3600" dirty="0"/>
              <a:t>Description of  k-fold cross-validation</a:t>
            </a:r>
          </a:p>
        </p:txBody>
      </p:sp>
      <p:sp>
        <p:nvSpPr>
          <p:cNvPr id="2" name="Content Placeholder 1"/>
          <p:cNvSpPr>
            <a:spLocks noGrp="1"/>
          </p:cNvSpPr>
          <p:nvPr>
            <p:ph idx="1"/>
          </p:nvPr>
        </p:nvSpPr>
        <p:spPr>
          <a:xfrm>
            <a:off x="838200" y="1371600"/>
            <a:ext cx="10515599" cy="5181600"/>
          </a:xfrm>
        </p:spPr>
        <p:txBody>
          <a:bodyPr>
            <a:normAutofit fontScale="77500" lnSpcReduction="20000"/>
          </a:bodyPr>
          <a:lstStyle/>
          <a:p>
            <a:r>
              <a:rPr lang="en-US" b="1" dirty="0"/>
              <a:t>Step 1: </a:t>
            </a:r>
            <a:r>
              <a:rPr lang="en-US" dirty="0"/>
              <a:t>Randomly sort the data and divide into k equal sections or “folds” (in this example k=4)</a:t>
            </a:r>
          </a:p>
          <a:p>
            <a:r>
              <a:rPr lang="en-US" b="1" dirty="0"/>
              <a:t>Step 2: </a:t>
            </a:r>
            <a:r>
              <a:rPr lang="en-US" dirty="0"/>
              <a:t>For each of the 4 folds, use the remaining ¾ of the data to develop or “train” a set of models. Each of these models has a different fixed level of lambda.</a:t>
            </a:r>
          </a:p>
          <a:p>
            <a:endParaRPr lang="en-US" dirty="0"/>
          </a:p>
          <a:p>
            <a:endParaRPr lang="en-US" dirty="0"/>
          </a:p>
          <a:p>
            <a:endParaRPr lang="en-US" dirty="0"/>
          </a:p>
          <a:p>
            <a:endParaRPr lang="en-US" dirty="0"/>
          </a:p>
          <a:p>
            <a:endParaRPr lang="en-US" dirty="0"/>
          </a:p>
          <a:p>
            <a:r>
              <a:rPr lang="en-US" b="1" dirty="0"/>
              <a:t>Step 3: </a:t>
            </a:r>
            <a:r>
              <a:rPr lang="en-US" dirty="0"/>
              <a:t>Use the trained models to predict the outcome in the validation fold, and calculate the error in the prediction. </a:t>
            </a:r>
          </a:p>
          <a:p>
            <a:r>
              <a:rPr lang="en-US" b="1" dirty="0"/>
              <a:t>Step 4: </a:t>
            </a:r>
            <a:r>
              <a:rPr lang="en-US" dirty="0"/>
              <a:t>For each level of lambda tested you will have 4 unique error estimates. Take the average.</a:t>
            </a:r>
          </a:p>
          <a:p>
            <a:endParaRPr lang="en-US" dirty="0"/>
          </a:p>
          <a:p>
            <a:r>
              <a:rPr lang="en-US" dirty="0"/>
              <a:t>The lambda that produces the minimum average error is the optimal lambda.    </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8612" y="2743201"/>
            <a:ext cx="4014788" cy="1393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228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Cross-validation for determining lambda</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6308" y="1359898"/>
            <a:ext cx="6799384" cy="5470360"/>
          </a:xfrm>
        </p:spPr>
      </p:pic>
      <p:sp>
        <p:nvSpPr>
          <p:cNvPr id="5" name="TextBox 4"/>
          <p:cNvSpPr txBox="1"/>
          <p:nvPr/>
        </p:nvSpPr>
        <p:spPr>
          <a:xfrm>
            <a:off x="4665784" y="1359898"/>
            <a:ext cx="280711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Number of Non-Zero Coefficients</a:t>
            </a:r>
          </a:p>
        </p:txBody>
      </p:sp>
      <p:sp>
        <p:nvSpPr>
          <p:cNvPr id="7" name="TextBox 6"/>
          <p:cNvSpPr txBox="1"/>
          <p:nvPr/>
        </p:nvSpPr>
        <p:spPr>
          <a:xfrm flipH="1">
            <a:off x="3727937" y="6107722"/>
            <a:ext cx="5228493" cy="738664"/>
          </a:xfrm>
          <a:prstGeom prst="rect">
            <a:avLst/>
          </a:prstGeom>
          <a:solidFill>
            <a:schemeClr val="bg1"/>
          </a:solidFill>
        </p:spPr>
        <p:txBody>
          <a:bodyPr wrap="square" rtlCol="0">
            <a:spAutoFit/>
          </a:bodyPr>
          <a:lstStyle/>
          <a:p>
            <a:pPr algn="ctr"/>
            <a:r>
              <a:rPr lang="en-US" sz="1400" dirty="0">
                <a:latin typeface="Arial" panose="020B0604020202020204" pitchFamily="34" charset="0"/>
                <a:cs typeface="Arial" panose="020B0604020202020204" pitchFamily="34" charset="0"/>
              </a:rPr>
              <a:t>Natural Log of Lambda</a:t>
            </a:r>
          </a:p>
          <a:p>
            <a:pPr algn="ctr"/>
            <a:r>
              <a:rPr lang="en-US" sz="1400" dirty="0">
                <a:latin typeface="Arial" panose="020B0604020202020204" pitchFamily="34" charset="0"/>
                <a:cs typeface="Arial" panose="020B0604020202020204" pitchFamily="34" charset="0"/>
              </a:rPr>
              <a:t>(negative if lambda is between 0 and 1, 0 if lambda is 1, and positive if lambda is greater than 1)</a:t>
            </a:r>
          </a:p>
        </p:txBody>
      </p:sp>
    </p:spTree>
    <p:extLst>
      <p:ext uri="{BB962C8B-B14F-4D97-AF65-F5344CB8AC3E}">
        <p14:creationId xmlns:p14="http://schemas.microsoft.com/office/powerpoint/2010/main" val="398814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Shrinkage plot of covariates in LASSO model</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23535" y="1393526"/>
            <a:ext cx="6744930" cy="5426550"/>
          </a:xfrm>
        </p:spPr>
      </p:pic>
      <p:sp>
        <p:nvSpPr>
          <p:cNvPr id="5" name="TextBox 4"/>
          <p:cNvSpPr txBox="1"/>
          <p:nvPr/>
        </p:nvSpPr>
        <p:spPr>
          <a:xfrm flipH="1">
            <a:off x="4994031" y="1511864"/>
            <a:ext cx="2790093"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Number of Non-Zero Coefficients</a:t>
            </a:r>
          </a:p>
        </p:txBody>
      </p:sp>
      <p:sp>
        <p:nvSpPr>
          <p:cNvPr id="6" name="TextBox 5"/>
          <p:cNvSpPr txBox="1"/>
          <p:nvPr/>
        </p:nvSpPr>
        <p:spPr>
          <a:xfrm rot="16200000" flipH="1">
            <a:off x="1786228" y="3890858"/>
            <a:ext cx="2182391" cy="307777"/>
          </a:xfrm>
          <a:prstGeom prst="rect">
            <a:avLst/>
          </a:prstGeom>
          <a:solidFill>
            <a:schemeClr val="bg1"/>
          </a:solidFill>
        </p:spPr>
        <p:txBody>
          <a:bodyPr wrap="square" rtlCol="0">
            <a:spAutoFit/>
          </a:bodyPr>
          <a:lstStyle/>
          <a:p>
            <a:r>
              <a:rPr lang="en-US" sz="1400" dirty="0">
                <a:latin typeface="Arial" panose="020B0604020202020204" pitchFamily="34" charset="0"/>
                <a:cs typeface="Arial" panose="020B0604020202020204" pitchFamily="34" charset="0"/>
              </a:rPr>
              <a:t>Magnitude of Coefficients</a:t>
            </a:r>
          </a:p>
        </p:txBody>
      </p:sp>
      <p:sp>
        <p:nvSpPr>
          <p:cNvPr id="8" name="TextBox 7"/>
          <p:cNvSpPr txBox="1"/>
          <p:nvPr/>
        </p:nvSpPr>
        <p:spPr>
          <a:xfrm flipH="1">
            <a:off x="3727937" y="6107722"/>
            <a:ext cx="5228493" cy="738664"/>
          </a:xfrm>
          <a:prstGeom prst="rect">
            <a:avLst/>
          </a:prstGeom>
          <a:solidFill>
            <a:schemeClr val="bg1"/>
          </a:solidFill>
        </p:spPr>
        <p:txBody>
          <a:bodyPr wrap="square" rtlCol="0">
            <a:spAutoFit/>
          </a:bodyPr>
          <a:lstStyle/>
          <a:p>
            <a:pPr algn="ctr"/>
            <a:r>
              <a:rPr lang="en-US" sz="1400" dirty="0">
                <a:latin typeface="Arial" panose="020B0604020202020204" pitchFamily="34" charset="0"/>
                <a:cs typeface="Arial" panose="020B0604020202020204" pitchFamily="34" charset="0"/>
              </a:rPr>
              <a:t>Natural Log of Lambda</a:t>
            </a:r>
          </a:p>
          <a:p>
            <a:pPr algn="ctr"/>
            <a:r>
              <a:rPr lang="en-US" sz="1400" dirty="0">
                <a:latin typeface="Arial" panose="020B0604020202020204" pitchFamily="34" charset="0"/>
                <a:cs typeface="Arial" panose="020B0604020202020204" pitchFamily="34" charset="0"/>
              </a:rPr>
              <a:t>(negative if lambda is between 0 and 1, 0 if lambda is 1, and positive if lambda is greater than 1)</a:t>
            </a:r>
          </a:p>
        </p:txBody>
      </p:sp>
    </p:spTree>
    <p:extLst>
      <p:ext uri="{BB962C8B-B14F-4D97-AF65-F5344CB8AC3E}">
        <p14:creationId xmlns:p14="http://schemas.microsoft.com/office/powerpoint/2010/main" val="1563488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fontScale="92500" lnSpcReduction="10000"/>
          </a:bodyPr>
          <a:lstStyle/>
          <a:p>
            <a:r>
              <a:rPr lang="en-US" dirty="0"/>
              <a:t>Health system characteristics may be associated with patterns of suicide mortality.   Prior work suggests associations between staffing and suicide rates</a:t>
            </a:r>
            <a:r>
              <a:rPr lang="en-US" sz="2200" dirty="0"/>
              <a:t> (Katz et al., 2013).  </a:t>
            </a:r>
            <a:endParaRPr lang="en-US" dirty="0"/>
          </a:p>
          <a:p>
            <a:r>
              <a:rPr lang="en-US" dirty="0"/>
              <a:t>To date there are no published studies regarding patterns of suicide mortality across Veteran Health Administration (VHA) facilities.  </a:t>
            </a:r>
          </a:p>
          <a:p>
            <a:r>
              <a:rPr lang="en-US" dirty="0"/>
              <a:t>Significant regional variations in suicide among Veterans have been identified, and they mirror patterns seen in the general US  population (e.g., higher rates in the West) </a:t>
            </a:r>
            <a:r>
              <a:rPr lang="en-US" sz="2200" dirty="0"/>
              <a:t>(Department of Veterans Affairs, 2016).</a:t>
            </a:r>
            <a:r>
              <a:rPr lang="en-US" dirty="0"/>
              <a:t>  </a:t>
            </a:r>
          </a:p>
          <a:p>
            <a:r>
              <a:rPr lang="en-US" dirty="0"/>
              <a:t>The goals of this study were:</a:t>
            </a:r>
          </a:p>
          <a:p>
            <a:pPr lvl="1"/>
            <a:r>
              <a:rPr lang="en-US" dirty="0"/>
              <a:t>To examine variation in suicide rates across VHA facilities among recent users.</a:t>
            </a:r>
          </a:p>
          <a:p>
            <a:pPr lvl="1"/>
            <a:r>
              <a:rPr lang="en-US" dirty="0"/>
              <a:t>To identify, from a set of facility quality, performance, and staffing measures, those that best predicted variation in suicide rates.</a:t>
            </a:r>
          </a:p>
        </p:txBody>
      </p:sp>
      <p:graphicFrame>
        <p:nvGraphicFramePr>
          <p:cNvPr id="5" name="Diagram 4"/>
          <p:cNvGraphicFramePr/>
          <p:nvPr>
            <p:extLst>
              <p:ext uri="{D42A27DB-BD31-4B8C-83A1-F6EECF244321}">
                <p14:modId xmlns:p14="http://schemas.microsoft.com/office/powerpoint/2010/main" val="3839875799"/>
              </p:ext>
            </p:extLst>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6754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 Population Studied</a:t>
            </a:r>
          </a:p>
        </p:txBody>
      </p:sp>
      <p:sp>
        <p:nvSpPr>
          <p:cNvPr id="3" name="Content Placeholder 2"/>
          <p:cNvSpPr>
            <a:spLocks noGrp="1"/>
          </p:cNvSpPr>
          <p:nvPr>
            <p:ph idx="1"/>
          </p:nvPr>
        </p:nvSpPr>
        <p:spPr/>
        <p:txBody>
          <a:bodyPr>
            <a:normAutofit fontScale="92500" lnSpcReduction="20000"/>
          </a:bodyPr>
          <a:lstStyle/>
          <a:p>
            <a:r>
              <a:rPr lang="en-US" b="1" dirty="0"/>
              <a:t>Recent VHA users: </a:t>
            </a:r>
            <a:r>
              <a:rPr lang="en-US" dirty="0"/>
              <a:t>Veterans and non-Veterans who received care at a VHA facility in the index year (2013 or 2014) or the prior year (2012 or 2013) and were alive at the start of the index year.</a:t>
            </a:r>
          </a:p>
          <a:p>
            <a:pPr lvl="1"/>
            <a:r>
              <a:rPr lang="en-US" dirty="0"/>
              <a:t>Users assigned to the administrative parent facility of last use.</a:t>
            </a:r>
          </a:p>
          <a:p>
            <a:r>
              <a:rPr lang="en-US" b="1" dirty="0"/>
              <a:t>Exclusion criteria: </a:t>
            </a:r>
            <a:r>
              <a:rPr lang="en-US" dirty="0"/>
              <a:t>missing sex; missing age; age less than 18; last use was outside of the 50 states or the District of Columbia; or had VHA use six months after their  recorded date of death.</a:t>
            </a:r>
          </a:p>
          <a:p>
            <a:r>
              <a:rPr lang="en-US" b="1" dirty="0"/>
              <a:t>Suicide rates: </a:t>
            </a:r>
          </a:p>
          <a:p>
            <a:pPr lvl="1"/>
            <a:r>
              <a:rPr lang="en-US" dirty="0"/>
              <a:t>Numerator – Deaths identified using National Death Index search results included in the VA Suicide Data Repository.</a:t>
            </a:r>
          </a:p>
          <a:p>
            <a:pPr lvl="1"/>
            <a:r>
              <a:rPr lang="en-US" dirty="0"/>
              <a:t>Denominator – Person years at risk of death. </a:t>
            </a:r>
          </a:p>
          <a:p>
            <a:pPr lvl="2"/>
            <a:r>
              <a:rPr lang="en-US" dirty="0"/>
              <a:t>Start: the beginning of the index year, or the first use in the index year for those who did not have use in the prior year</a:t>
            </a:r>
          </a:p>
          <a:p>
            <a:pPr lvl="2"/>
            <a:r>
              <a:rPr lang="en-US" dirty="0"/>
              <a:t>End: the end of the year, or the date of death for those who died in the index year.</a:t>
            </a:r>
          </a:p>
        </p:txBody>
      </p:sp>
      <p:graphicFrame>
        <p:nvGraphicFramePr>
          <p:cNvPr id="5" name="Diagram 4"/>
          <p:cNvGraphicFramePr/>
          <p:nvPr>
            <p:extLst>
              <p:ext uri="{D42A27DB-BD31-4B8C-83A1-F6EECF244321}">
                <p14:modId xmlns:p14="http://schemas.microsoft.com/office/powerpoint/2010/main" val="3829497338"/>
              </p:ext>
            </p:extLst>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493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 Analytic Approach</a:t>
            </a:r>
          </a:p>
        </p:txBody>
      </p:sp>
      <p:sp>
        <p:nvSpPr>
          <p:cNvPr id="3" name="Content Placeholder 2"/>
          <p:cNvSpPr>
            <a:spLocks noGrp="1"/>
          </p:cNvSpPr>
          <p:nvPr>
            <p:ph idx="1"/>
          </p:nvPr>
        </p:nvSpPr>
        <p:spPr/>
        <p:txBody>
          <a:bodyPr>
            <a:normAutofit fontScale="92500" lnSpcReduction="20000"/>
          </a:bodyPr>
          <a:lstStyle/>
          <a:p>
            <a:r>
              <a:rPr lang="en-US" dirty="0"/>
              <a:t>Descriptive Analyses:</a:t>
            </a:r>
          </a:p>
          <a:p>
            <a:pPr lvl="1"/>
            <a:r>
              <a:rPr lang="en-US" dirty="0"/>
              <a:t>Suicide rates by facility among recent VHA users in 2013 and 2014.  Results were mapped and summarized in tables.</a:t>
            </a:r>
          </a:p>
          <a:p>
            <a:r>
              <a:rPr lang="en-US" dirty="0"/>
              <a:t> Statistical Analyses:</a:t>
            </a:r>
          </a:p>
          <a:p>
            <a:pPr lvl="1"/>
            <a:r>
              <a:rPr lang="en-US" dirty="0"/>
              <a:t>Three ordinary least squares regression models</a:t>
            </a:r>
          </a:p>
          <a:p>
            <a:pPr lvl="2"/>
            <a:r>
              <a:rPr lang="en-US" dirty="0"/>
              <a:t>Outcome: Suicide rates in 2013 and in 2014 at each of the 140 administrative parent facilities.</a:t>
            </a:r>
          </a:p>
          <a:p>
            <a:pPr lvl="2"/>
            <a:r>
              <a:rPr lang="en-US" dirty="0"/>
              <a:t>Adjusted for within-site correlation across the two years using robust standard errors</a:t>
            </a:r>
          </a:p>
          <a:p>
            <a:pPr lvl="1"/>
            <a:r>
              <a:rPr lang="en-US" dirty="0"/>
              <a:t>1. Base model predictors</a:t>
            </a:r>
          </a:p>
          <a:p>
            <a:pPr lvl="2"/>
            <a:r>
              <a:rPr lang="en-US" dirty="0"/>
              <a:t>Facility size, age and sex distributions, region, and state-level suicide rates among non-VHA users.</a:t>
            </a:r>
          </a:p>
          <a:p>
            <a:pPr lvl="1"/>
            <a:r>
              <a:rPr lang="en-US" dirty="0"/>
              <a:t>2. Quality model predictors</a:t>
            </a:r>
          </a:p>
          <a:p>
            <a:pPr lvl="2"/>
            <a:r>
              <a:rPr lang="en-US" dirty="0"/>
              <a:t>Variables from base model, plus:  VHA facility quality indicators from the Mental Health Information System (MHIS) that were selected using LASSO regression. </a:t>
            </a:r>
          </a:p>
          <a:p>
            <a:pPr lvl="1"/>
            <a:r>
              <a:rPr lang="en-US" dirty="0"/>
              <a:t>3. Quality and Staffing model predictors</a:t>
            </a:r>
          </a:p>
          <a:p>
            <a:pPr lvl="2"/>
            <a:r>
              <a:rPr lang="en-US" dirty="0"/>
              <a:t>Variables from quality model, plus:  facility mental health staffing ratios.</a:t>
            </a:r>
          </a:p>
          <a:p>
            <a:pPr lvl="1"/>
            <a:endParaRPr lang="en-US" dirty="0"/>
          </a:p>
        </p:txBody>
      </p:sp>
      <p:graphicFrame>
        <p:nvGraphicFramePr>
          <p:cNvPr id="5" name="Diagram 4"/>
          <p:cNvGraphicFramePr/>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0942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–Selection of Quality Indicators</a:t>
            </a:r>
          </a:p>
        </p:txBody>
      </p:sp>
      <p:sp>
        <p:nvSpPr>
          <p:cNvPr id="3" name="Content Placeholder 2"/>
          <p:cNvSpPr>
            <a:spLocks noGrp="1"/>
          </p:cNvSpPr>
          <p:nvPr>
            <p:ph idx="1"/>
          </p:nvPr>
        </p:nvSpPr>
        <p:spPr>
          <a:xfrm>
            <a:off x="838200" y="1616149"/>
            <a:ext cx="10515600" cy="4560814"/>
          </a:xfrm>
        </p:spPr>
        <p:txBody>
          <a:bodyPr>
            <a:normAutofit fontScale="62500" lnSpcReduction="20000"/>
          </a:bodyPr>
          <a:lstStyle/>
          <a:p>
            <a:r>
              <a:rPr lang="en-US" b="1" dirty="0"/>
              <a:t>Quality indicators: </a:t>
            </a:r>
            <a:r>
              <a:rPr lang="en-US" dirty="0"/>
              <a:t>76 MHIS quality indicators. Present across all 140 administrative parent facilities in last quarters of  calendar years 2013 and 2014, and had variation across at least 5 facilities per year.</a:t>
            </a:r>
          </a:p>
          <a:p>
            <a:r>
              <a:rPr lang="en-US" b="1" dirty="0"/>
              <a:t>Selection technique: </a:t>
            </a:r>
            <a:r>
              <a:rPr lang="en-US" dirty="0"/>
              <a:t>LASSO regression, a form of penalized regression that fits beta coefficients that minimize the following error term:</a:t>
            </a:r>
          </a:p>
          <a:p>
            <a:endParaRPr lang="en-US" dirty="0"/>
          </a:p>
          <a:p>
            <a:endParaRPr lang="en-US" dirty="0"/>
          </a:p>
          <a:p>
            <a:endParaRPr lang="en-US" dirty="0"/>
          </a:p>
          <a:p>
            <a:endParaRPr lang="en-US" dirty="0"/>
          </a:p>
          <a:p>
            <a:endParaRPr lang="en-US" dirty="0"/>
          </a:p>
          <a:p>
            <a:pPr marL="0" indent="0">
              <a:buNone/>
            </a:pPr>
            <a:endParaRPr lang="en-US" dirty="0"/>
          </a:p>
          <a:p>
            <a:r>
              <a:rPr lang="en-US" dirty="0"/>
              <a:t>This technique creates a tradeoff with each covariate between reducing the error by reducing the residual sum of squares, but also increasing the error by adding to the penalty term given the size of the coefficient. </a:t>
            </a:r>
          </a:p>
          <a:p>
            <a:r>
              <a:rPr lang="en-US" dirty="0"/>
              <a:t>Coefficients that do not sufficiently reduce the overall error term are reduced to 0. </a:t>
            </a:r>
          </a:p>
          <a:p>
            <a:r>
              <a:rPr lang="en-US" dirty="0"/>
              <a:t>The non-zero coefficients were selected for use in quality models.</a:t>
            </a:r>
          </a:p>
          <a:p>
            <a:r>
              <a:rPr lang="en-US" dirty="0"/>
              <a:t>The amount of weight given to the penalty term (</a:t>
            </a:r>
            <a:r>
              <a:rPr lang="el-GR" dirty="0"/>
              <a:t>λ</a:t>
            </a:r>
            <a:r>
              <a:rPr lang="en-US" dirty="0"/>
              <a:t>) is determined using cross-validation.</a:t>
            </a:r>
          </a:p>
        </p:txBody>
      </p:sp>
      <p:graphicFrame>
        <p:nvGraphicFramePr>
          <p:cNvPr id="5" name="Diagram 4"/>
          <p:cNvGraphicFramePr/>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p:cNvGrpSpPr/>
          <p:nvPr/>
        </p:nvGrpSpPr>
        <p:grpSpPr>
          <a:xfrm>
            <a:off x="3804226" y="2690040"/>
            <a:ext cx="4261866" cy="1654304"/>
            <a:chOff x="1477816" y="2514600"/>
            <a:chExt cx="5837384" cy="2132327"/>
          </a:xfrm>
        </p:grpSpPr>
        <p:pic>
          <p:nvPicPr>
            <p:cNvPr id="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7816" y="2514600"/>
              <a:ext cx="5380184" cy="1233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 name="Group 7"/>
            <p:cNvGrpSpPr/>
            <p:nvPr/>
          </p:nvGrpSpPr>
          <p:grpSpPr>
            <a:xfrm>
              <a:off x="1481138" y="3429000"/>
              <a:ext cx="5834062" cy="1217927"/>
              <a:chOff x="1481138" y="3511329"/>
              <a:chExt cx="4462462" cy="1217927"/>
            </a:xfrm>
          </p:grpSpPr>
          <p:sp>
            <p:nvSpPr>
              <p:cNvPr id="9" name="Right Brace 8"/>
              <p:cNvSpPr/>
              <p:nvPr/>
            </p:nvSpPr>
            <p:spPr>
              <a:xfrm rot="5400000">
                <a:off x="2667001" y="2325466"/>
                <a:ext cx="490537" cy="28622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1676400" y="4001869"/>
                <a:ext cx="2460358" cy="727387"/>
              </a:xfrm>
              <a:prstGeom prst="rect">
                <a:avLst/>
              </a:prstGeom>
              <a:noFill/>
            </p:spPr>
            <p:txBody>
              <a:bodyPr wrap="square" rtlCol="0">
                <a:spAutoFit/>
              </a:bodyPr>
              <a:lstStyle/>
              <a:p>
                <a:pPr algn="ctr"/>
                <a:r>
                  <a:rPr lang="en-US" sz="1400" dirty="0"/>
                  <a:t>What is minimized in OLS </a:t>
                </a:r>
              </a:p>
              <a:p>
                <a:pPr algn="ctr"/>
                <a:r>
                  <a:rPr lang="en-US" sz="1400" dirty="0"/>
                  <a:t>(The residual sum of squares)</a:t>
                </a:r>
              </a:p>
            </p:txBody>
          </p:sp>
          <p:sp>
            <p:nvSpPr>
              <p:cNvPr id="11" name="Right Brace 10"/>
              <p:cNvSpPr/>
              <p:nvPr/>
            </p:nvSpPr>
            <p:spPr>
              <a:xfrm rot="5400000">
                <a:off x="4762499" y="3201769"/>
                <a:ext cx="490539" cy="110966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4038600" y="3931799"/>
                <a:ext cx="1905000" cy="727387"/>
              </a:xfrm>
              <a:prstGeom prst="rect">
                <a:avLst/>
              </a:prstGeom>
              <a:noFill/>
            </p:spPr>
            <p:txBody>
              <a:bodyPr wrap="square" rtlCol="0">
                <a:spAutoFit/>
              </a:bodyPr>
              <a:lstStyle/>
              <a:p>
                <a:pPr algn="ctr"/>
                <a:r>
                  <a:rPr lang="en-US" sz="1400" dirty="0"/>
                  <a:t>The penalty term specific to LASSO</a:t>
                </a:r>
              </a:p>
            </p:txBody>
          </p:sp>
        </p:grpSp>
      </p:grpSp>
    </p:spTree>
    <p:extLst>
      <p:ext uri="{BB962C8B-B14F-4D97-AF65-F5344CB8AC3E}">
        <p14:creationId xmlns:p14="http://schemas.microsoft.com/office/powerpoint/2010/main" val="3811993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Descriptive Analysis </a:t>
            </a:r>
          </a:p>
        </p:txBody>
      </p:sp>
      <p:sp>
        <p:nvSpPr>
          <p:cNvPr id="3" name="Content Placeholder 2"/>
          <p:cNvSpPr>
            <a:spLocks noGrp="1"/>
          </p:cNvSpPr>
          <p:nvPr>
            <p:ph idx="1"/>
          </p:nvPr>
        </p:nvSpPr>
        <p:spPr/>
        <p:txBody>
          <a:bodyPr>
            <a:normAutofit/>
          </a:bodyPr>
          <a:lstStyle/>
          <a:p>
            <a:pPr marL="0" indent="0">
              <a:buNone/>
            </a:pPr>
            <a:r>
              <a:rPr lang="en-US" dirty="0"/>
              <a:t>Variations in facility-level suicide rates among recent VHA users</a:t>
            </a:r>
          </a:p>
        </p:txBody>
      </p:sp>
      <p:graphicFrame>
        <p:nvGraphicFramePr>
          <p:cNvPr id="5" name="Diagram 4"/>
          <p:cNvGraphicFramePr/>
          <p:nvPr>
            <p:extLst>
              <p:ext uri="{D42A27DB-BD31-4B8C-83A1-F6EECF244321}">
                <p14:modId xmlns:p14="http://schemas.microsoft.com/office/powerpoint/2010/main" val="1987532919"/>
              </p:ext>
            </p:extLst>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1142" y="2334795"/>
            <a:ext cx="5230808" cy="3598414"/>
          </a:xfrm>
          <a:prstGeom prst="rect">
            <a:avLst/>
          </a:prstGeom>
        </p:spPr>
      </p:pic>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52944" y="2334795"/>
            <a:ext cx="5230808" cy="3598414"/>
          </a:xfrm>
          <a:prstGeom prst="rect">
            <a:avLst/>
          </a:prstGeom>
        </p:spPr>
      </p:pic>
      <p:sp>
        <p:nvSpPr>
          <p:cNvPr id="7" name="TextBox 6"/>
          <p:cNvSpPr txBox="1"/>
          <p:nvPr/>
        </p:nvSpPr>
        <p:spPr>
          <a:xfrm>
            <a:off x="2348345" y="2421081"/>
            <a:ext cx="1600200" cy="369332"/>
          </a:xfrm>
          <a:prstGeom prst="rect">
            <a:avLst/>
          </a:prstGeom>
          <a:noFill/>
        </p:spPr>
        <p:txBody>
          <a:bodyPr wrap="square" rtlCol="0">
            <a:spAutoFit/>
          </a:bodyPr>
          <a:lstStyle/>
          <a:p>
            <a:pPr algn="ctr"/>
            <a:r>
              <a:rPr lang="en-US" dirty="0"/>
              <a:t>2013</a:t>
            </a:r>
          </a:p>
        </p:txBody>
      </p:sp>
      <p:sp>
        <p:nvSpPr>
          <p:cNvPr id="8" name="TextBox 7"/>
          <p:cNvSpPr txBox="1"/>
          <p:nvPr/>
        </p:nvSpPr>
        <p:spPr>
          <a:xfrm>
            <a:off x="8049491" y="2421081"/>
            <a:ext cx="1600200" cy="369332"/>
          </a:xfrm>
          <a:prstGeom prst="rect">
            <a:avLst/>
          </a:prstGeom>
          <a:noFill/>
        </p:spPr>
        <p:txBody>
          <a:bodyPr wrap="square" rtlCol="0">
            <a:spAutoFit/>
          </a:bodyPr>
          <a:lstStyle/>
          <a:p>
            <a:pPr algn="ctr"/>
            <a:r>
              <a:rPr lang="en-US" dirty="0"/>
              <a:t>2014</a:t>
            </a:r>
          </a:p>
        </p:txBody>
      </p:sp>
    </p:spTree>
    <p:extLst>
      <p:ext uri="{BB962C8B-B14F-4D97-AF65-F5344CB8AC3E}">
        <p14:creationId xmlns:p14="http://schemas.microsoft.com/office/powerpoint/2010/main" val="1484909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Base Model</a:t>
            </a:r>
          </a:p>
        </p:txBody>
      </p:sp>
      <p:graphicFrame>
        <p:nvGraphicFramePr>
          <p:cNvPr id="5" name="Diagram 4"/>
          <p:cNvGraphicFramePr/>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2549236" y="5282357"/>
            <a:ext cx="7093528" cy="553998"/>
          </a:xfrm>
          <a:prstGeom prst="rect">
            <a:avLst/>
          </a:prstGeom>
          <a:noFill/>
        </p:spPr>
        <p:txBody>
          <a:bodyPr wrap="square" rtlCol="0">
            <a:spAutoFit/>
          </a:bodyPr>
          <a:lstStyle/>
          <a:p>
            <a:pPr algn="ctr"/>
            <a:r>
              <a:rPr lang="en-US" sz="1200" dirty="0"/>
              <a:t>Reference group was women VHA users, aged 75+, in the Midwest region.</a:t>
            </a:r>
          </a:p>
          <a:p>
            <a:pPr algn="ctr"/>
            <a:r>
              <a:rPr lang="en-US" dirty="0"/>
              <a:t>R-squared: 0.3801; Adjusted R-squared: 0.3594</a:t>
            </a:r>
          </a:p>
        </p:txBody>
      </p:sp>
      <p:pic>
        <p:nvPicPr>
          <p:cNvPr id="8" name="Picture 7"/>
          <p:cNvPicPr>
            <a:picLocks noChangeAspect="1"/>
          </p:cNvPicPr>
          <p:nvPr/>
        </p:nvPicPr>
        <p:blipFill>
          <a:blip r:embed="rId7"/>
          <a:stretch>
            <a:fillRect/>
          </a:stretch>
        </p:blipFill>
        <p:spPr>
          <a:xfrm>
            <a:off x="3623187" y="1830287"/>
            <a:ext cx="4945626" cy="3458046"/>
          </a:xfrm>
          <a:prstGeom prst="rect">
            <a:avLst/>
          </a:prstGeom>
        </p:spPr>
      </p:pic>
    </p:spTree>
    <p:extLst>
      <p:ext uri="{BB962C8B-B14F-4D97-AF65-F5344CB8AC3E}">
        <p14:creationId xmlns:p14="http://schemas.microsoft.com/office/powerpoint/2010/main" val="2448876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Quality Model</a:t>
            </a:r>
          </a:p>
        </p:txBody>
      </p:sp>
      <p:graphicFrame>
        <p:nvGraphicFramePr>
          <p:cNvPr id="5" name="Diagram 4"/>
          <p:cNvGraphicFramePr/>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1160585" y="5568025"/>
            <a:ext cx="9870830" cy="738664"/>
          </a:xfrm>
          <a:prstGeom prst="rect">
            <a:avLst/>
          </a:prstGeom>
          <a:noFill/>
        </p:spPr>
        <p:txBody>
          <a:bodyPr wrap="square" rtlCol="0">
            <a:spAutoFit/>
          </a:bodyPr>
          <a:lstStyle/>
          <a:p>
            <a:pPr algn="ctr"/>
            <a:r>
              <a:rPr lang="en-US" sz="1200" dirty="0"/>
              <a:t>Abbreviations: RRTP, Residential Rehabilitation Treatment Program; PC-MHI, Primary Care Mental Health Integration; PTSD, Post Traumatic Stress Disorder</a:t>
            </a:r>
          </a:p>
          <a:p>
            <a:pPr algn="ctr"/>
            <a:r>
              <a:rPr lang="en-US" sz="1200" dirty="0"/>
              <a:t>Reference group was women VHA users, aged 75+, in the Midwest region.</a:t>
            </a:r>
          </a:p>
          <a:p>
            <a:pPr algn="ctr"/>
            <a:r>
              <a:rPr lang="en-US" dirty="0"/>
              <a:t>R-squared: 0.4359; Adjusted R-squared: 0.4039</a:t>
            </a:r>
          </a:p>
        </p:txBody>
      </p:sp>
      <p:sp>
        <p:nvSpPr>
          <p:cNvPr id="7" name="Left Brace 6"/>
          <p:cNvSpPr/>
          <p:nvPr/>
        </p:nvSpPr>
        <p:spPr>
          <a:xfrm>
            <a:off x="2155980" y="1678643"/>
            <a:ext cx="363415" cy="189689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Left Brace 8"/>
          <p:cNvSpPr/>
          <p:nvPr/>
        </p:nvSpPr>
        <p:spPr>
          <a:xfrm>
            <a:off x="2155980" y="3628979"/>
            <a:ext cx="363415" cy="165813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374607" y="2309447"/>
            <a:ext cx="1711036" cy="646331"/>
          </a:xfrm>
          <a:prstGeom prst="rect">
            <a:avLst/>
          </a:prstGeom>
          <a:noFill/>
        </p:spPr>
        <p:txBody>
          <a:bodyPr wrap="square" rtlCol="0">
            <a:spAutoFit/>
          </a:bodyPr>
          <a:lstStyle/>
          <a:p>
            <a:pPr algn="ctr"/>
            <a:r>
              <a:rPr lang="en-US" dirty="0"/>
              <a:t>Same covariates in base model</a:t>
            </a:r>
          </a:p>
        </p:txBody>
      </p:sp>
      <p:sp>
        <p:nvSpPr>
          <p:cNvPr id="11" name="TextBox 10"/>
          <p:cNvSpPr txBox="1"/>
          <p:nvPr/>
        </p:nvSpPr>
        <p:spPr>
          <a:xfrm>
            <a:off x="281354" y="3443274"/>
            <a:ext cx="1804289" cy="2031325"/>
          </a:xfrm>
          <a:prstGeom prst="rect">
            <a:avLst/>
          </a:prstGeom>
          <a:noFill/>
        </p:spPr>
        <p:txBody>
          <a:bodyPr wrap="square" rtlCol="0">
            <a:spAutoFit/>
          </a:bodyPr>
          <a:lstStyle/>
          <a:p>
            <a:pPr algn="ctr"/>
            <a:r>
              <a:rPr lang="en-US" dirty="0"/>
              <a:t>6 of the 76 MHIS variables were selected and included based on a separate LASSO regression model</a:t>
            </a:r>
          </a:p>
        </p:txBody>
      </p:sp>
      <p:pic>
        <p:nvPicPr>
          <p:cNvPr id="3" name="Picture 2"/>
          <p:cNvPicPr>
            <a:picLocks noChangeAspect="1"/>
          </p:cNvPicPr>
          <p:nvPr/>
        </p:nvPicPr>
        <p:blipFill>
          <a:blip r:embed="rId8"/>
          <a:stretch>
            <a:fillRect/>
          </a:stretch>
        </p:blipFill>
        <p:spPr>
          <a:xfrm>
            <a:off x="2549235" y="1354040"/>
            <a:ext cx="7093530" cy="4202172"/>
          </a:xfrm>
          <a:prstGeom prst="rect">
            <a:avLst/>
          </a:prstGeom>
        </p:spPr>
      </p:pic>
    </p:spTree>
    <p:extLst>
      <p:ext uri="{BB962C8B-B14F-4D97-AF65-F5344CB8AC3E}">
        <p14:creationId xmlns:p14="http://schemas.microsoft.com/office/powerpoint/2010/main" val="64738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Quality and Staffing Model</a:t>
            </a:r>
          </a:p>
        </p:txBody>
      </p:sp>
      <p:graphicFrame>
        <p:nvGraphicFramePr>
          <p:cNvPr id="5" name="Diagram 4"/>
          <p:cNvGraphicFramePr/>
          <p:nvPr/>
        </p:nvGraphicFramePr>
        <p:xfrm>
          <a:off x="0" y="6348841"/>
          <a:ext cx="12192000" cy="493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1160585" y="5667861"/>
            <a:ext cx="9870830" cy="738664"/>
          </a:xfrm>
          <a:prstGeom prst="rect">
            <a:avLst/>
          </a:prstGeom>
          <a:noFill/>
        </p:spPr>
        <p:txBody>
          <a:bodyPr wrap="square" rtlCol="0">
            <a:spAutoFit/>
          </a:bodyPr>
          <a:lstStyle/>
          <a:p>
            <a:pPr algn="ctr"/>
            <a:r>
              <a:rPr lang="en-US" sz="1200" dirty="0"/>
              <a:t>Abbreviations: RRTP, Residential Rehabilitation Treatment Program; PC-MHI, Primary Care Mental Health Integration; PTSD, Post Traumatic Stress Disorder</a:t>
            </a:r>
          </a:p>
          <a:p>
            <a:pPr algn="ctr"/>
            <a:r>
              <a:rPr lang="en-US" sz="1200" dirty="0"/>
              <a:t>Reference group was women VHA users, aged 75+, in the Midwest region.</a:t>
            </a:r>
          </a:p>
          <a:p>
            <a:pPr algn="ctr"/>
            <a:r>
              <a:rPr lang="en-US" dirty="0"/>
              <a:t>R-squared: 0.4455; Adjusted R-squared: 0.4118</a:t>
            </a:r>
          </a:p>
        </p:txBody>
      </p:sp>
      <p:sp>
        <p:nvSpPr>
          <p:cNvPr id="12" name="Left Brace 11"/>
          <p:cNvSpPr/>
          <p:nvPr/>
        </p:nvSpPr>
        <p:spPr>
          <a:xfrm>
            <a:off x="2155980" y="1570893"/>
            <a:ext cx="363415" cy="366151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308344" y="3078485"/>
            <a:ext cx="1776231" cy="646331"/>
          </a:xfrm>
          <a:prstGeom prst="rect">
            <a:avLst/>
          </a:prstGeom>
          <a:noFill/>
        </p:spPr>
        <p:txBody>
          <a:bodyPr wrap="square" rtlCol="0">
            <a:spAutoFit/>
          </a:bodyPr>
          <a:lstStyle/>
          <a:p>
            <a:pPr algn="ctr"/>
            <a:r>
              <a:rPr lang="en-US" dirty="0"/>
              <a:t>Same covariates in quality model</a:t>
            </a:r>
          </a:p>
        </p:txBody>
      </p:sp>
      <p:cxnSp>
        <p:nvCxnSpPr>
          <p:cNvPr id="15" name="Straight Arrow Connector 14"/>
          <p:cNvCxnSpPr/>
          <p:nvPr/>
        </p:nvCxnSpPr>
        <p:spPr>
          <a:xfrm flipV="1">
            <a:off x="2155980" y="5345724"/>
            <a:ext cx="399651" cy="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8"/>
          <a:stretch>
            <a:fillRect/>
          </a:stretch>
        </p:blipFill>
        <p:spPr>
          <a:xfrm>
            <a:off x="2555629" y="1330457"/>
            <a:ext cx="7080742" cy="4345948"/>
          </a:xfrm>
          <a:prstGeom prst="rect">
            <a:avLst/>
          </a:prstGeom>
        </p:spPr>
      </p:pic>
    </p:spTree>
    <p:extLst>
      <p:ext uri="{BB962C8B-B14F-4D97-AF65-F5344CB8AC3E}">
        <p14:creationId xmlns:p14="http://schemas.microsoft.com/office/powerpoint/2010/main" val="2226966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1739</Words>
  <Application>Microsoft Office PowerPoint</Application>
  <PresentationFormat>Widescreen</PresentationFormat>
  <Paragraphs>172</Paragraphs>
  <Slides>17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Applying Machine Learning Techniques to Identify Quality and Staffing Measures Associated with VHA Facility Suicide Rates in 2013-2014</vt:lpstr>
      <vt:lpstr>Background</vt:lpstr>
      <vt:lpstr>Methods – Population Studied</vt:lpstr>
      <vt:lpstr>Methods – Analytic Approach</vt:lpstr>
      <vt:lpstr>Methods –Selection of Quality Indicators</vt:lpstr>
      <vt:lpstr>Results – Descriptive Analysis </vt:lpstr>
      <vt:lpstr>Results – Base Model</vt:lpstr>
      <vt:lpstr>Results – Quality Model</vt:lpstr>
      <vt:lpstr>Results – Quality and Staffing Model</vt:lpstr>
      <vt:lpstr>Summary</vt:lpstr>
      <vt:lpstr>Limitations</vt:lpstr>
      <vt:lpstr>Implications and Future Analyses</vt:lpstr>
      <vt:lpstr>Thank you!</vt:lpstr>
      <vt:lpstr>Appendix</vt:lpstr>
      <vt:lpstr>Description of  k-fold cross-validation</vt:lpstr>
      <vt:lpstr>Cross-validation for determining lambda</vt:lpstr>
      <vt:lpstr>Shrinkage plot of covariates in LASSO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Richardson, John S.</dc:creator>
  <cp:lastModifiedBy>Richardson, John S.</cp:lastModifiedBy>
  <cp:revision>76</cp:revision>
  <dcterms:created xsi:type="dcterms:W3CDTF">2017-06-21T12:41:18Z</dcterms:created>
  <dcterms:modified xsi:type="dcterms:W3CDTF">2017-07-17T19:40:55Z</dcterms:modified>
</cp:coreProperties>
</file>