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 id="2147483809" r:id="rId2"/>
  </p:sldMasterIdLst>
  <p:notesMasterIdLst>
    <p:notesMasterId r:id="rId22"/>
  </p:notesMasterIdLst>
  <p:handoutMasterIdLst>
    <p:handoutMasterId r:id="rId23"/>
  </p:handoutMasterIdLst>
  <p:sldIdLst>
    <p:sldId id="256" r:id="rId3"/>
    <p:sldId id="268" r:id="rId4"/>
    <p:sldId id="259" r:id="rId5"/>
    <p:sldId id="264" r:id="rId6"/>
    <p:sldId id="261" r:id="rId7"/>
    <p:sldId id="262" r:id="rId8"/>
    <p:sldId id="270" r:id="rId9"/>
    <p:sldId id="263" r:id="rId10"/>
    <p:sldId id="283" r:id="rId11"/>
    <p:sldId id="276" r:id="rId12"/>
    <p:sldId id="275" r:id="rId13"/>
    <p:sldId id="284" r:id="rId14"/>
    <p:sldId id="265" r:id="rId15"/>
    <p:sldId id="277" r:id="rId16"/>
    <p:sldId id="272" r:id="rId17"/>
    <p:sldId id="282" r:id="rId18"/>
    <p:sldId id="278" r:id="rId19"/>
    <p:sldId id="269" r:id="rId20"/>
    <p:sldId id="273" r:id="rId21"/>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wnsend, James C." initials="TJC" lastIdx="2" clrIdx="0"/>
  <p:cmAuthor id="1" name="Waliski, Angie D." initials="WAD" lastIdx="8"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7" autoAdjust="0"/>
    <p:restoredTop sz="85899" autoAdjust="0"/>
  </p:normalViewPr>
  <p:slideViewPr>
    <p:cSldViewPr>
      <p:cViewPr varScale="1">
        <p:scale>
          <a:sx n="66" d="100"/>
          <a:sy n="66" d="100"/>
        </p:scale>
        <p:origin x="123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956" tIns="45979" rIns="91956" bIns="45979"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4820"/>
          </a:xfrm>
          <a:prstGeom prst="rect">
            <a:avLst/>
          </a:prstGeom>
        </p:spPr>
        <p:txBody>
          <a:bodyPr vert="horz" lIns="91956" tIns="45979" rIns="91956" bIns="45979" rtlCol="0"/>
          <a:lstStyle>
            <a:lvl1pPr algn="r">
              <a:defRPr sz="1200"/>
            </a:lvl1pPr>
          </a:lstStyle>
          <a:p>
            <a:fld id="{8D0A6901-33F7-48BA-995C-133FFBA3381C}" type="datetimeFigureOut">
              <a:rPr lang="en-US" smtClean="0"/>
              <a:t>8/9/2017</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1956" tIns="45979" rIns="91956" bIns="459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956" tIns="45979" rIns="91956" bIns="45979" rtlCol="0" anchor="b"/>
          <a:lstStyle>
            <a:lvl1pPr algn="r">
              <a:defRPr sz="1200"/>
            </a:lvl1pPr>
          </a:lstStyle>
          <a:p>
            <a:fld id="{31789F0E-6182-46EB-A424-92BF759E0217}" type="slidenum">
              <a:rPr lang="en-US" smtClean="0"/>
              <a:t>‹#›</a:t>
            </a:fld>
            <a:endParaRPr lang="en-US" dirty="0"/>
          </a:p>
        </p:txBody>
      </p:sp>
    </p:spTree>
    <p:extLst>
      <p:ext uri="{BB962C8B-B14F-4D97-AF65-F5344CB8AC3E}">
        <p14:creationId xmlns:p14="http://schemas.microsoft.com/office/powerpoint/2010/main" val="1382834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956" tIns="45979" rIns="91956" bIns="45979"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956" tIns="45979" rIns="91956" bIns="45979" rtlCol="0"/>
          <a:lstStyle>
            <a:lvl1pPr algn="r">
              <a:defRPr sz="1200"/>
            </a:lvl1pPr>
          </a:lstStyle>
          <a:p>
            <a:fld id="{53602231-9138-4CEB-BE16-ACA059088821}" type="datetimeFigureOut">
              <a:rPr lang="en-US" smtClean="0"/>
              <a:t>8/9/2017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956" tIns="45979" rIns="91956" bIns="45979"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956" tIns="45979" rIns="91956" bIns="459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956" tIns="45979" rIns="91956" bIns="459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956" tIns="45979" rIns="91956" bIns="45979" rtlCol="0" anchor="b"/>
          <a:lstStyle>
            <a:lvl1pPr algn="r">
              <a:defRPr sz="1200"/>
            </a:lvl1pPr>
          </a:lstStyle>
          <a:p>
            <a:fld id="{E3866DC1-8B45-4E51-804E-D574D40BE582}" type="slidenum">
              <a:rPr lang="en-US" smtClean="0"/>
              <a:t>‹#›</a:t>
            </a:fld>
            <a:endParaRPr lang="en-US" dirty="0"/>
          </a:p>
        </p:txBody>
      </p:sp>
    </p:spTree>
    <p:extLst>
      <p:ext uri="{BB962C8B-B14F-4D97-AF65-F5344CB8AC3E}">
        <p14:creationId xmlns:p14="http://schemas.microsoft.com/office/powerpoint/2010/main" val="9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a:t>
            </a:fld>
            <a:endParaRPr lang="en-US" dirty="0"/>
          </a:p>
        </p:txBody>
      </p:sp>
    </p:spTree>
    <p:extLst>
      <p:ext uri="{BB962C8B-B14F-4D97-AF65-F5344CB8AC3E}">
        <p14:creationId xmlns:p14="http://schemas.microsoft.com/office/powerpoint/2010/main" val="2483740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10</a:t>
            </a:fld>
            <a:endParaRPr lang="en-US" dirty="0"/>
          </a:p>
        </p:txBody>
      </p:sp>
    </p:spTree>
    <p:extLst>
      <p:ext uri="{BB962C8B-B14F-4D97-AF65-F5344CB8AC3E}">
        <p14:creationId xmlns:p14="http://schemas.microsoft.com/office/powerpoint/2010/main" val="250549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11</a:t>
            </a:fld>
            <a:endParaRPr lang="en-US" dirty="0"/>
          </a:p>
        </p:txBody>
      </p:sp>
    </p:spTree>
    <p:extLst>
      <p:ext uri="{BB962C8B-B14F-4D97-AF65-F5344CB8AC3E}">
        <p14:creationId xmlns:p14="http://schemas.microsoft.com/office/powerpoint/2010/main" val="2216435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discharged a firearm but were not seriously injured</a:t>
            </a:r>
          </a:p>
          <a:p>
            <a:r>
              <a:rPr lang="en-US" dirty="0"/>
              <a:t>10 were aborted</a:t>
            </a:r>
          </a:p>
          <a:p>
            <a:r>
              <a:rPr lang="en-US" dirty="0"/>
              <a:t>7 were serious ongoing ideations with a plan</a:t>
            </a:r>
          </a:p>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12</a:t>
            </a:fld>
            <a:endParaRPr lang="en-US" dirty="0"/>
          </a:p>
        </p:txBody>
      </p:sp>
    </p:spTree>
    <p:extLst>
      <p:ext uri="{BB962C8B-B14F-4D97-AF65-F5344CB8AC3E}">
        <p14:creationId xmlns:p14="http://schemas.microsoft.com/office/powerpoint/2010/main" val="57516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13</a:t>
            </a:fld>
            <a:endParaRPr lang="en-US" dirty="0"/>
          </a:p>
        </p:txBody>
      </p:sp>
    </p:spTree>
    <p:extLst>
      <p:ext uri="{BB962C8B-B14F-4D97-AF65-F5344CB8AC3E}">
        <p14:creationId xmlns:p14="http://schemas.microsoft.com/office/powerpoint/2010/main" val="39050465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14</a:t>
            </a:fld>
            <a:endParaRPr lang="en-US" dirty="0"/>
          </a:p>
        </p:txBody>
      </p:sp>
    </p:spTree>
    <p:extLst>
      <p:ext uri="{BB962C8B-B14F-4D97-AF65-F5344CB8AC3E}">
        <p14:creationId xmlns:p14="http://schemas.microsoft.com/office/powerpoint/2010/main" val="4282911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15</a:t>
            </a:fld>
            <a:endParaRPr lang="en-US" dirty="0"/>
          </a:p>
        </p:txBody>
      </p:sp>
    </p:spTree>
    <p:extLst>
      <p:ext uri="{BB962C8B-B14F-4D97-AF65-F5344CB8AC3E}">
        <p14:creationId xmlns:p14="http://schemas.microsoft.com/office/powerpoint/2010/main" val="1941018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16</a:t>
            </a:fld>
            <a:endParaRPr lang="en-US" dirty="0"/>
          </a:p>
        </p:txBody>
      </p:sp>
    </p:spTree>
    <p:extLst>
      <p:ext uri="{BB962C8B-B14F-4D97-AF65-F5344CB8AC3E}">
        <p14:creationId xmlns:p14="http://schemas.microsoft.com/office/powerpoint/2010/main" val="204845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17</a:t>
            </a:fld>
            <a:endParaRPr lang="en-US" dirty="0"/>
          </a:p>
        </p:txBody>
      </p:sp>
    </p:spTree>
    <p:extLst>
      <p:ext uri="{BB962C8B-B14F-4D97-AF65-F5344CB8AC3E}">
        <p14:creationId xmlns:p14="http://schemas.microsoft.com/office/powerpoint/2010/main" val="3150536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18</a:t>
            </a:fld>
            <a:endParaRPr lang="en-US" dirty="0"/>
          </a:p>
        </p:txBody>
      </p:sp>
    </p:spTree>
    <p:extLst>
      <p:ext uri="{BB962C8B-B14F-4D97-AF65-F5344CB8AC3E}">
        <p14:creationId xmlns:p14="http://schemas.microsoft.com/office/powerpoint/2010/main" val="1005571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19</a:t>
            </a:fld>
            <a:endParaRPr lang="en-US" dirty="0"/>
          </a:p>
        </p:txBody>
      </p:sp>
    </p:spTree>
    <p:extLst>
      <p:ext uri="{BB962C8B-B14F-4D97-AF65-F5344CB8AC3E}">
        <p14:creationId xmlns:p14="http://schemas.microsoft.com/office/powerpoint/2010/main" val="26584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2</a:t>
            </a:fld>
            <a:endParaRPr lang="en-US" dirty="0"/>
          </a:p>
        </p:txBody>
      </p:sp>
    </p:spTree>
    <p:extLst>
      <p:ext uri="{BB962C8B-B14F-4D97-AF65-F5344CB8AC3E}">
        <p14:creationId xmlns:p14="http://schemas.microsoft.com/office/powerpoint/2010/main" val="2287337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primary goal of this project was achieved by pursuing the following specific aims. In a population of Veterans with report of non-fatal suicide events involving firearms, we:</a:t>
            </a:r>
          </a:p>
          <a:p>
            <a:r>
              <a:rPr lang="en-US" b="1" dirty="0"/>
              <a:t>Aim 1:</a:t>
            </a:r>
            <a:r>
              <a:rPr lang="en-US" dirty="0"/>
              <a:t> Describe the context and characteristics of non-fatal suicide events involving firearms. </a:t>
            </a:r>
          </a:p>
          <a:p>
            <a:r>
              <a:rPr lang="en-US" dirty="0"/>
              <a:t>Objective 1.1:	Describe the environment of risk in the time period immediately surrounding the suicide event (e.g. stressors, precipitating events, etc). </a:t>
            </a:r>
          </a:p>
          <a:p>
            <a:r>
              <a:rPr lang="en-US" dirty="0"/>
              <a:t>Objective 1.2: Identify the process for obtaining access to the firearms during periods of increased suicide risk, including processes of acquisition, location within the home, and use of safety devices such as gun safety locks. </a:t>
            </a:r>
          </a:p>
          <a:p>
            <a:r>
              <a:rPr lang="en-US" dirty="0"/>
              <a:t>Objective 1.3: Assess attitudes related to and history of firearm use and firearm safety.</a:t>
            </a:r>
          </a:p>
          <a:p>
            <a:r>
              <a:rPr lang="en-US" dirty="0"/>
              <a:t>Objective 1.4: Assess perceptions of suicide risk associated with other means and reason(s) for selecting a firearm. </a:t>
            </a:r>
          </a:p>
          <a:p>
            <a:r>
              <a:rPr lang="en-US" b="1" dirty="0"/>
              <a:t>Aim 2: </a:t>
            </a:r>
            <a:r>
              <a:rPr lang="en-US" dirty="0"/>
              <a:t>Identify facilitators and barriers to help-seeking and disclosure of intent prior to the event. </a:t>
            </a:r>
          </a:p>
          <a:p>
            <a:r>
              <a:rPr lang="en-US" dirty="0"/>
              <a:t>Objective 2.1: Describe patterns of help seeking and service use prior to the suicide event.</a:t>
            </a:r>
          </a:p>
          <a:p>
            <a:r>
              <a:rPr lang="en-US" dirty="0"/>
              <a:t>Objective 2.2: Identify factors associated with aborted or interrupted suicide attempts.</a:t>
            </a:r>
          </a:p>
          <a:p>
            <a:r>
              <a:rPr lang="en-US" b="1" dirty="0"/>
              <a:t>Aim 3: </a:t>
            </a:r>
            <a:r>
              <a:rPr lang="en-US" dirty="0"/>
              <a:t>Develop recommendations for reducing access to firearms during periods of extreme emotional distress. </a:t>
            </a:r>
          </a:p>
          <a:p>
            <a:r>
              <a:rPr lang="en-US" dirty="0"/>
              <a:t>Objective 3.1: Identify preferences for gun safety practices; including the feasibility of off-site storage when there are concerns about individual safety. </a:t>
            </a:r>
          </a:p>
          <a:p>
            <a:r>
              <a:rPr lang="en-US" dirty="0"/>
              <a:t>Objective 3.2: Develop recommendations for clinical practices of counseling on limiting access to firearms in the home during times of distress. </a:t>
            </a:r>
          </a:p>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3</a:t>
            </a:fld>
            <a:endParaRPr lang="en-US" dirty="0"/>
          </a:p>
        </p:txBody>
      </p:sp>
    </p:spTree>
    <p:extLst>
      <p:ext uri="{BB962C8B-B14F-4D97-AF65-F5344CB8AC3E}">
        <p14:creationId xmlns:p14="http://schemas.microsoft.com/office/powerpoint/2010/main" val="213401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“Common Data Elements” (CDE) questionnaire that broadly covered essential components of suicidality such as recent suicidal thoughts, relevant cognitive and emotional variables, anxiety and symptoms of post-traumatic stress disorder, insomnia, history of traumatic brain injury, and alcohol/ substance use.  Questions regarding demographics, military, and medical history were also included.  </a:t>
            </a:r>
            <a:endParaRPr lang="en-US" dirty="0">
              <a:effectLst/>
            </a:endParaRPr>
          </a:p>
          <a:p>
            <a:r>
              <a:rPr lang="en-US" dirty="0"/>
              <a:t> </a:t>
            </a:r>
          </a:p>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4</a:t>
            </a:fld>
            <a:endParaRPr lang="en-US" dirty="0"/>
          </a:p>
        </p:txBody>
      </p:sp>
    </p:spTree>
    <p:extLst>
      <p:ext uri="{BB962C8B-B14F-4D97-AF65-F5344CB8AC3E}">
        <p14:creationId xmlns:p14="http://schemas.microsoft.com/office/powerpoint/2010/main" val="1046140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5</a:t>
            </a:fld>
            <a:endParaRPr lang="en-US" dirty="0"/>
          </a:p>
        </p:txBody>
      </p:sp>
    </p:spTree>
    <p:extLst>
      <p:ext uri="{BB962C8B-B14F-4D97-AF65-F5344CB8AC3E}">
        <p14:creationId xmlns:p14="http://schemas.microsoft.com/office/powerpoint/2010/main" val="223552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6</a:t>
            </a:fld>
            <a:endParaRPr lang="en-US" dirty="0"/>
          </a:p>
        </p:txBody>
      </p:sp>
    </p:spTree>
    <p:extLst>
      <p:ext uri="{BB962C8B-B14F-4D97-AF65-F5344CB8AC3E}">
        <p14:creationId xmlns:p14="http://schemas.microsoft.com/office/powerpoint/2010/main" val="1552315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7</a:t>
            </a:fld>
            <a:endParaRPr lang="en-US" dirty="0"/>
          </a:p>
        </p:txBody>
      </p:sp>
    </p:spTree>
    <p:extLst>
      <p:ext uri="{BB962C8B-B14F-4D97-AF65-F5344CB8AC3E}">
        <p14:creationId xmlns:p14="http://schemas.microsoft.com/office/powerpoint/2010/main" val="3395327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866DC1-8B45-4E51-804E-D574D40BE582}" type="slidenum">
              <a:rPr lang="en-US" smtClean="0"/>
              <a:t>8</a:t>
            </a:fld>
            <a:endParaRPr lang="en-US" dirty="0"/>
          </a:p>
        </p:txBody>
      </p:sp>
    </p:spTree>
    <p:extLst>
      <p:ext uri="{BB962C8B-B14F-4D97-AF65-F5344CB8AC3E}">
        <p14:creationId xmlns:p14="http://schemas.microsoft.com/office/powerpoint/2010/main" val="1245334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204" indent="-169204">
              <a:buFontTx/>
              <a:buChar char="-"/>
            </a:pPr>
            <a:r>
              <a:rPr lang="en-US" baseline="0" dirty="0"/>
              <a:t>A</a:t>
            </a:r>
            <a:r>
              <a:rPr lang="en-US" dirty="0"/>
              <a:t>re women</a:t>
            </a:r>
            <a:r>
              <a:rPr lang="en-US" baseline="0" dirty="0"/>
              <a:t> veterans </a:t>
            </a:r>
            <a:r>
              <a:rPr lang="en-US" dirty="0"/>
              <a:t>not having suicidal ideations/attempts, not reporting</a:t>
            </a:r>
            <a:r>
              <a:rPr lang="en-US" baseline="0" dirty="0"/>
              <a:t> suicidal ideations/attempts, or </a:t>
            </a:r>
            <a:r>
              <a:rPr lang="en-US" dirty="0"/>
              <a:t>not being admitted to psychiatric</a:t>
            </a:r>
            <a:r>
              <a:rPr lang="en-US" baseline="0" dirty="0"/>
              <a:t> inpatient? </a:t>
            </a:r>
          </a:p>
          <a:p>
            <a:pPr marL="169204" indent="-169204">
              <a:buFontTx/>
              <a:buChar char="-"/>
            </a:pPr>
            <a:r>
              <a:rPr lang="en-US" baseline="0" dirty="0"/>
              <a:t>There is a need for further clarification on the 6 months of mental health treatment prior to inpatient event.</a:t>
            </a:r>
          </a:p>
          <a:p>
            <a:pPr marL="169204" indent="-169204">
              <a:buFontTx/>
              <a:buChar char="-"/>
            </a:pPr>
            <a:r>
              <a:rPr lang="en-US" baseline="0" dirty="0"/>
              <a:t>Although 9 indicated they did not belong or were close to people, 10 indicated people care and 8 that support was available. This indicates the potential of engaging family and friends in recovery and there is opportunity to instill hope.</a:t>
            </a:r>
            <a:endParaRPr lang="en-US" dirty="0"/>
          </a:p>
        </p:txBody>
      </p:sp>
      <p:sp>
        <p:nvSpPr>
          <p:cNvPr id="4" name="Slide Number Placeholder 3"/>
          <p:cNvSpPr>
            <a:spLocks noGrp="1"/>
          </p:cNvSpPr>
          <p:nvPr>
            <p:ph type="sldNum" sz="quarter" idx="10"/>
          </p:nvPr>
        </p:nvSpPr>
        <p:spPr/>
        <p:txBody>
          <a:bodyPr/>
          <a:lstStyle/>
          <a:p>
            <a:fld id="{E3866DC1-8B45-4E51-804E-D574D40BE582}" type="slidenum">
              <a:rPr lang="en-US" smtClean="0"/>
              <a:t>9</a:t>
            </a:fld>
            <a:endParaRPr lang="en-US" dirty="0"/>
          </a:p>
        </p:txBody>
      </p:sp>
    </p:spTree>
    <p:extLst>
      <p:ext uri="{BB962C8B-B14F-4D97-AF65-F5344CB8AC3E}">
        <p14:creationId xmlns:p14="http://schemas.microsoft.com/office/powerpoint/2010/main" val="26180180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cover9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338880" y="1586843"/>
            <a:ext cx="7772400" cy="730127"/>
          </a:xfrm>
        </p:spPr>
        <p:txBody>
          <a:bodyPr anchor="b" anchorCtr="0">
            <a:normAutofit/>
          </a:bodyPr>
          <a:lstStyle>
            <a:lvl1pPr algn="l">
              <a:defRPr sz="2000" b="1">
                <a:latin typeface="Calibri"/>
                <a:cs typeface="Calibri"/>
              </a:defRPr>
            </a:lvl1pPr>
          </a:lstStyle>
          <a:p>
            <a:r>
              <a:rPr lang="en-US" dirty="0"/>
              <a:t>CLICK TO EDIT MASTER TITLE STYLE</a:t>
            </a:r>
          </a:p>
        </p:txBody>
      </p:sp>
      <p:sp>
        <p:nvSpPr>
          <p:cNvPr id="3" name="Subtitle 2"/>
          <p:cNvSpPr>
            <a:spLocks noGrp="1"/>
          </p:cNvSpPr>
          <p:nvPr>
            <p:ph type="subTitle" idx="1"/>
          </p:nvPr>
        </p:nvSpPr>
        <p:spPr>
          <a:xfrm>
            <a:off x="357696" y="2413135"/>
            <a:ext cx="7753584" cy="914813"/>
          </a:xfrm>
        </p:spPr>
        <p:txBody>
          <a:bodyPr>
            <a:noAutofit/>
          </a:bodyPr>
          <a:lstStyle>
            <a:lvl1pPr marL="0" indent="0" algn="l">
              <a:buNone/>
              <a:defRPr sz="1600">
                <a:solidFill>
                  <a:srgbClr val="FFFFF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99" y="6172200"/>
            <a:ext cx="2438401" cy="562377"/>
          </a:xfrm>
          <a:prstGeom prst="rect">
            <a:avLst/>
          </a:prstGeom>
        </p:spPr>
      </p:pic>
    </p:spTree>
    <p:extLst>
      <p:ext uri="{BB962C8B-B14F-4D97-AF65-F5344CB8AC3E}">
        <p14:creationId xmlns:p14="http://schemas.microsoft.com/office/powerpoint/2010/main" val="344353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287463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 descr="cover93.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userDrawn="1">
            <p:ph type="ctrTitle" hasCustomPrompt="1"/>
          </p:nvPr>
        </p:nvSpPr>
        <p:spPr>
          <a:xfrm>
            <a:off x="338880" y="1586843"/>
            <a:ext cx="7772400" cy="730127"/>
          </a:xfrm>
        </p:spPr>
        <p:txBody>
          <a:bodyPr anchor="b" anchorCtr="0">
            <a:normAutofit/>
          </a:bodyPr>
          <a:lstStyle>
            <a:lvl1pPr algn="l">
              <a:defRPr sz="2000" b="1">
                <a:latin typeface="Calibri"/>
                <a:cs typeface="Calibri"/>
              </a:defRPr>
            </a:lvl1pPr>
          </a:lstStyle>
          <a:p>
            <a:r>
              <a:rPr lang="en-US" dirty="0"/>
              <a:t>CLICK TO EDIT MASTER TITLE STYLE</a:t>
            </a:r>
          </a:p>
        </p:txBody>
      </p:sp>
      <p:sp>
        <p:nvSpPr>
          <p:cNvPr id="3" name="Subtitle 2"/>
          <p:cNvSpPr>
            <a:spLocks noGrp="1"/>
          </p:cNvSpPr>
          <p:nvPr userDrawn="1">
            <p:ph type="subTitle" idx="1"/>
          </p:nvPr>
        </p:nvSpPr>
        <p:spPr>
          <a:xfrm>
            <a:off x="357696" y="2413135"/>
            <a:ext cx="7753584" cy="914813"/>
          </a:xfrm>
        </p:spPr>
        <p:txBody>
          <a:bodyPr>
            <a:noAutofit/>
          </a:bodyPr>
          <a:lstStyle>
            <a:lvl1pPr marL="0" indent="0" algn="l">
              <a:buNone/>
              <a:defRPr sz="1600">
                <a:solidFill>
                  <a:srgbClr val="FFFFFF"/>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2" descr="C:\Users\VACOholyak\AppData\Local\Microsoft\Windows\Temporary Internet Files\Content.Outlook\W3Z9NURA\VA-PRIMARY-HORIZONTAL-BLACK-VECTOR2 (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11880" y="6168208"/>
            <a:ext cx="1993900" cy="459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857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35650"/>
            <a:ext cx="8229600" cy="41905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837890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7593" y="4406900"/>
            <a:ext cx="7772400" cy="1362075"/>
          </a:xfrm>
        </p:spPr>
        <p:txBody>
          <a:bodyPr anchor="t">
            <a:normAutofit/>
          </a:bodyPr>
          <a:lstStyle>
            <a:lvl1pPr algn="l">
              <a:defRPr sz="3200" b="1" cap="all"/>
            </a:lvl1pPr>
          </a:lstStyle>
          <a:p>
            <a:r>
              <a:rPr lang="en-US"/>
              <a:t>Click to edit Master title style</a:t>
            </a:r>
            <a:endParaRPr lang="en-US" dirty="0"/>
          </a:p>
        </p:txBody>
      </p:sp>
      <p:sp>
        <p:nvSpPr>
          <p:cNvPr id="3" name="Text Placeholder 2"/>
          <p:cNvSpPr>
            <a:spLocks noGrp="1"/>
          </p:cNvSpPr>
          <p:nvPr>
            <p:ph type="body" idx="1"/>
          </p:nvPr>
        </p:nvSpPr>
        <p:spPr>
          <a:xfrm>
            <a:off x="53759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3768292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8621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32377"/>
            <a:ext cx="4040188"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372139"/>
            <a:ext cx="4040188" cy="3706052"/>
          </a:xfrm>
        </p:spPr>
        <p:txBody>
          <a:bodyPr>
            <a:normAutofit/>
          </a:bodyPr>
          <a:lstStyle>
            <a:lvl1pPr>
              <a:defRPr sz="1600"/>
            </a:lvl1pPr>
            <a:lvl2pPr>
              <a:defRPr sz="1600"/>
            </a:lvl2pPr>
            <a:lvl3pPr>
              <a:defRPr sz="1600"/>
            </a:lvl3pPr>
            <a:lvl4pPr>
              <a:defRPr sz="1800"/>
            </a:lvl4pPr>
            <a:lvl5pPr>
              <a:defRPr sz="18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5" y="1732377"/>
            <a:ext cx="4041775"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372139"/>
            <a:ext cx="4041775" cy="37060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p:txBody>
      </p:sp>
      <p:sp>
        <p:nvSpPr>
          <p:cNvPr id="9" name="Slide Number Placeholder 8"/>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425867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4316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43180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997295"/>
            <a:ext cx="5111750" cy="4128867"/>
          </a:xfrm>
        </p:spPr>
        <p:txBody>
          <a:bodyPr>
            <a:normAutofit/>
          </a:bodyPr>
          <a:lstStyle>
            <a:lvl1pPr>
              <a:defRPr sz="1800"/>
            </a:lvl1pPr>
            <a:lvl2pPr>
              <a:defRPr sz="18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0" y="1997296"/>
            <a:ext cx="3008313" cy="4128866"/>
          </a:xfrm>
          <a:solidFill>
            <a:srgbClr val="FFFFFF"/>
          </a:solidFill>
          <a:ln>
            <a:solidFill>
              <a:srgbClr val="BFBFBF"/>
            </a:solidFill>
          </a:ln>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539106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2391824"/>
            <a:ext cx="5486400" cy="27240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682602"/>
            <a:ext cx="5486400" cy="6135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66622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35650"/>
            <a:ext cx="8229600" cy="41905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737778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p:cNvSpPr>
            <a:spLocks noGrp="1"/>
          </p:cNvSpPr>
          <p:nvPr>
            <p:ph type="sldNum" sz="quarter" idx="10"/>
          </p:nvPr>
        </p:nvSpPr>
        <p:spPr/>
        <p:txBody>
          <a:body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82079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7593" y="4406900"/>
            <a:ext cx="7772400" cy="1362075"/>
          </a:xfrm>
        </p:spPr>
        <p:txBody>
          <a:bodyPr anchor="t">
            <a:normAutofit/>
          </a:bodyPr>
          <a:lstStyle>
            <a:lvl1pPr algn="l">
              <a:defRPr sz="3200" b="1" cap="all"/>
            </a:lvl1pPr>
          </a:lstStyle>
          <a:p>
            <a:r>
              <a:rPr lang="en-US"/>
              <a:t>Click to edit Master title style</a:t>
            </a:r>
            <a:endParaRPr lang="en-US" dirty="0"/>
          </a:p>
        </p:txBody>
      </p:sp>
      <p:sp>
        <p:nvSpPr>
          <p:cNvPr id="3" name="Text Placeholder 2"/>
          <p:cNvSpPr>
            <a:spLocks noGrp="1"/>
          </p:cNvSpPr>
          <p:nvPr>
            <p:ph type="body" idx="1"/>
          </p:nvPr>
        </p:nvSpPr>
        <p:spPr>
          <a:xfrm>
            <a:off x="53759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1244678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923322"/>
            <a:ext cx="4038600" cy="4202841"/>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49433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732377"/>
            <a:ext cx="4040188"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372139"/>
            <a:ext cx="4040188" cy="3706052"/>
          </a:xfrm>
        </p:spPr>
        <p:txBody>
          <a:bodyPr>
            <a:normAutofit/>
          </a:bodyPr>
          <a:lstStyle>
            <a:lvl1pPr>
              <a:defRPr sz="1600"/>
            </a:lvl1pPr>
            <a:lvl2pPr>
              <a:defRPr sz="1600"/>
            </a:lvl2pPr>
            <a:lvl3pPr>
              <a:defRPr sz="1600"/>
            </a:lvl3pPr>
            <a:lvl4pPr>
              <a:defRPr sz="1800"/>
            </a:lvl4pPr>
            <a:lvl5pPr>
              <a:defRPr sz="18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5" y="1732377"/>
            <a:ext cx="4041775" cy="639762"/>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372139"/>
            <a:ext cx="4041775" cy="3706052"/>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p:txBody>
      </p:sp>
      <p:sp>
        <p:nvSpPr>
          <p:cNvPr id="9" name="Slide Number Placeholder 8"/>
          <p:cNvSpPr>
            <a:spLocks noGrp="1"/>
          </p:cNvSpPr>
          <p:nvPr>
            <p:ph type="sldNum" sz="quarter" idx="12"/>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3836491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1171790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EDF18AB-CFB4-409D-A7FE-75610E52C081}" type="slidenum">
              <a:rPr lang="en-US" smtClean="0"/>
              <a:t>‹#›</a:t>
            </a:fld>
            <a:endParaRPr lang="en-US" dirty="0"/>
          </a:p>
        </p:txBody>
      </p:sp>
    </p:spTree>
    <p:extLst>
      <p:ext uri="{BB962C8B-B14F-4D97-AF65-F5344CB8AC3E}">
        <p14:creationId xmlns:p14="http://schemas.microsoft.com/office/powerpoint/2010/main" val="3945536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997295"/>
            <a:ext cx="5111750" cy="4128867"/>
          </a:xfrm>
        </p:spPr>
        <p:txBody>
          <a:bodyPr>
            <a:normAutofit/>
          </a:bodyPr>
          <a:lstStyle>
            <a:lvl1pPr>
              <a:defRPr sz="1800"/>
            </a:lvl1pPr>
            <a:lvl2pPr>
              <a:defRPr sz="18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0" y="1997296"/>
            <a:ext cx="3008313" cy="4128866"/>
          </a:xfrm>
          <a:solidFill>
            <a:srgbClr val="FFFFFF"/>
          </a:solidFill>
          <a:ln>
            <a:solidFill>
              <a:srgbClr val="BFBFBF"/>
            </a:solidFill>
          </a:ln>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EDF18AB-CFB4-409D-A7FE-75610E52C081}" type="slidenum">
              <a:rPr lang="en-US" smtClean="0"/>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50794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792288" y="2391824"/>
            <a:ext cx="5486400" cy="27240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682602"/>
            <a:ext cx="5486400" cy="61356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EEDF18AB-CFB4-409D-A7FE-75610E52C081}" type="slidenum">
              <a:rPr lang="en-US" smtClean="0"/>
              <a:t>‹#›</a:t>
            </a:fld>
            <a:endParaRPr lang="en-US"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234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ckground interior.pdf"/>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29114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49348"/>
            <a:ext cx="8229600" cy="42768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4"/>
          </p:nvPr>
        </p:nvSpPr>
        <p:spPr>
          <a:xfrm>
            <a:off x="8583351" y="6249857"/>
            <a:ext cx="490750" cy="365125"/>
          </a:xfrm>
          <a:prstGeom prst="rect">
            <a:avLst/>
          </a:prstGeom>
        </p:spPr>
        <p:txBody>
          <a:bodyPr vert="horz" lIns="91440" tIns="45720" rIns="91440" bIns="45720" rtlCol="0" anchor="ctr"/>
          <a:lstStyle>
            <a:lvl1pPr algn="r">
              <a:defRPr sz="1000">
                <a:solidFill>
                  <a:schemeClr val="tx1">
                    <a:tint val="75000"/>
                  </a:schemeClr>
                </a:solidFill>
                <a:latin typeface="Georgia"/>
                <a:cs typeface="Georgia"/>
              </a:defRPr>
            </a:lvl1pPr>
          </a:lstStyle>
          <a:p>
            <a:fld id="{EEDF18AB-CFB4-409D-A7FE-75610E52C081}" type="slidenum">
              <a:rPr lang="en-US" smtClean="0"/>
              <a:t>‹#›</a:t>
            </a:fld>
            <a:endParaRPr lang="en-US" dirty="0"/>
          </a:p>
        </p:txBody>
      </p:sp>
      <p:sp>
        <p:nvSpPr>
          <p:cNvPr id="5" name="TextBox 4"/>
          <p:cNvSpPr txBox="1"/>
          <p:nvPr/>
        </p:nvSpPr>
        <p:spPr>
          <a:xfrm>
            <a:off x="457200" y="6284494"/>
            <a:ext cx="4311073" cy="276999"/>
          </a:xfrm>
          <a:prstGeom prst="rect">
            <a:avLst/>
          </a:prstGeom>
          <a:noFill/>
        </p:spPr>
        <p:txBody>
          <a:bodyPr wrap="square" rtlCol="0">
            <a:spAutoFit/>
          </a:bodyPr>
          <a:lstStyle/>
          <a:p>
            <a:r>
              <a:rPr lang="en-US" sz="1200" spc="100" dirty="0">
                <a:solidFill>
                  <a:schemeClr val="bg1">
                    <a:lumMod val="65000"/>
                  </a:schemeClr>
                </a:solidFill>
              </a:rPr>
              <a:t>VETERANS HEALTH</a:t>
            </a:r>
            <a:r>
              <a:rPr lang="en-US" sz="1200" spc="100" baseline="0" dirty="0">
                <a:solidFill>
                  <a:schemeClr val="bg1">
                    <a:lumMod val="65000"/>
                  </a:schemeClr>
                </a:solidFill>
              </a:rPr>
              <a:t> ADMINISTRATION</a:t>
            </a:r>
            <a:endParaRPr lang="en-US" sz="1200" spc="100" dirty="0">
              <a:solidFill>
                <a:schemeClr val="bg1">
                  <a:lumMod val="65000"/>
                </a:schemeClr>
              </a:solidFill>
            </a:endParaRPr>
          </a:p>
        </p:txBody>
      </p:sp>
    </p:spTree>
    <p:extLst>
      <p:ext uri="{BB962C8B-B14F-4D97-AF65-F5344CB8AC3E}">
        <p14:creationId xmlns:p14="http://schemas.microsoft.com/office/powerpoint/2010/main" val="1843436496"/>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Lst>
  <p:txStyles>
    <p:titleStyle>
      <a:lvl1pPr algn="l" defTabSz="457200" rtl="0" eaLnBrk="1" latinLnBrk="0" hangingPunct="1">
        <a:spcBef>
          <a:spcPct val="0"/>
        </a:spcBef>
        <a:buNone/>
        <a:defRPr sz="2400" kern="1200">
          <a:solidFill>
            <a:schemeClr val="bg1"/>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mn-lt"/>
          <a:ea typeface="+mn-ea"/>
          <a:cs typeface="Georgia"/>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Georgia"/>
        </a:defRPr>
      </a:lvl2pPr>
      <a:lvl3pPr marL="1143000" indent="-228600" algn="l" defTabSz="457200" rtl="0" eaLnBrk="1" latinLnBrk="0" hangingPunct="1">
        <a:spcBef>
          <a:spcPct val="20000"/>
        </a:spcBef>
        <a:buFont typeface="Arial"/>
        <a:buChar char="•"/>
        <a:defRPr sz="1400" kern="1200">
          <a:solidFill>
            <a:schemeClr val="tx1"/>
          </a:solidFill>
          <a:latin typeface="+mn-lt"/>
          <a:ea typeface="+mn-ea"/>
          <a:cs typeface="Georgia"/>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Georgia"/>
        </a:defRPr>
      </a:lvl4pPr>
      <a:lvl5pPr marL="2057400" indent="-228600" algn="l" defTabSz="457200" rtl="0" eaLnBrk="1" latinLnBrk="0" hangingPunct="1">
        <a:spcBef>
          <a:spcPct val="20000"/>
        </a:spcBef>
        <a:buFont typeface="Arial"/>
        <a:buChar char="»"/>
        <a:defRPr sz="1200" kern="1200">
          <a:solidFill>
            <a:schemeClr val="tx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background interior.pdf"/>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29114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49348"/>
            <a:ext cx="8229600" cy="427681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Slide Number Placeholder 5"/>
          <p:cNvSpPr>
            <a:spLocks noGrp="1"/>
          </p:cNvSpPr>
          <p:nvPr>
            <p:ph type="sldNum" sz="quarter" idx="4"/>
          </p:nvPr>
        </p:nvSpPr>
        <p:spPr>
          <a:xfrm>
            <a:off x="8583351" y="6249857"/>
            <a:ext cx="490750" cy="365125"/>
          </a:xfrm>
          <a:prstGeom prst="rect">
            <a:avLst/>
          </a:prstGeom>
        </p:spPr>
        <p:txBody>
          <a:bodyPr vert="horz" lIns="91440" tIns="45720" rIns="91440" bIns="45720" rtlCol="0" anchor="ctr"/>
          <a:lstStyle>
            <a:lvl1pPr algn="r">
              <a:defRPr sz="1000">
                <a:solidFill>
                  <a:schemeClr val="tx1">
                    <a:tint val="75000"/>
                  </a:schemeClr>
                </a:solidFill>
                <a:latin typeface="Georgia"/>
                <a:cs typeface="Georgia"/>
              </a:defRPr>
            </a:lvl1pPr>
          </a:lstStyle>
          <a:p>
            <a:fld id="{9B27D237-6C0D-5549-BE11-2040A22CBC71}" type="slidenum">
              <a:rPr lang="en-US" smtClean="0">
                <a:solidFill>
                  <a:prstClr val="black">
                    <a:tint val="75000"/>
                  </a:prstClr>
                </a:solidFill>
              </a:rPr>
              <a:pPr/>
              <a:t>‹#›</a:t>
            </a:fld>
            <a:endParaRPr lang="en-US" dirty="0">
              <a:solidFill>
                <a:prstClr val="black">
                  <a:tint val="75000"/>
                </a:prstClr>
              </a:solidFill>
            </a:endParaRPr>
          </a:p>
        </p:txBody>
      </p:sp>
      <p:sp>
        <p:nvSpPr>
          <p:cNvPr id="5" name="TextBox 4"/>
          <p:cNvSpPr txBox="1"/>
          <p:nvPr/>
        </p:nvSpPr>
        <p:spPr>
          <a:xfrm>
            <a:off x="457200" y="6284494"/>
            <a:ext cx="4311073" cy="276999"/>
          </a:xfrm>
          <a:prstGeom prst="rect">
            <a:avLst/>
          </a:prstGeom>
          <a:noFill/>
        </p:spPr>
        <p:txBody>
          <a:bodyPr wrap="square" rtlCol="0">
            <a:spAutoFit/>
          </a:bodyPr>
          <a:lstStyle/>
          <a:p>
            <a:r>
              <a:rPr lang="en-US" sz="1200" spc="100" dirty="0">
                <a:solidFill>
                  <a:prstClr val="white">
                    <a:lumMod val="65000"/>
                  </a:prstClr>
                </a:solidFill>
              </a:rPr>
              <a:t>VETERANS HEALTH ADMINISTRATION</a:t>
            </a:r>
          </a:p>
        </p:txBody>
      </p:sp>
    </p:spTree>
    <p:extLst>
      <p:ext uri="{BB962C8B-B14F-4D97-AF65-F5344CB8AC3E}">
        <p14:creationId xmlns:p14="http://schemas.microsoft.com/office/powerpoint/2010/main" val="3510586878"/>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Lst>
  <p:hf hdr="0" ftr="0" dt="0"/>
  <p:txStyles>
    <p:titleStyle>
      <a:lvl1pPr algn="l" defTabSz="457200" rtl="0" eaLnBrk="1" latinLnBrk="0" hangingPunct="1">
        <a:spcBef>
          <a:spcPct val="0"/>
        </a:spcBef>
        <a:buNone/>
        <a:defRPr sz="2400" kern="1200">
          <a:solidFill>
            <a:schemeClr val="bg1"/>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1800" kern="1200">
          <a:solidFill>
            <a:schemeClr val="tx1"/>
          </a:solidFill>
          <a:latin typeface="+mn-lt"/>
          <a:ea typeface="+mn-ea"/>
          <a:cs typeface="Georgia"/>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Georgia"/>
        </a:defRPr>
      </a:lvl2pPr>
      <a:lvl3pPr marL="1143000" indent="-228600" algn="l" defTabSz="457200" rtl="0" eaLnBrk="1" latinLnBrk="0" hangingPunct="1">
        <a:spcBef>
          <a:spcPct val="20000"/>
        </a:spcBef>
        <a:buFont typeface="Arial"/>
        <a:buChar char="•"/>
        <a:defRPr sz="1400" kern="1200">
          <a:solidFill>
            <a:schemeClr val="tx1"/>
          </a:solidFill>
          <a:latin typeface="+mn-lt"/>
          <a:ea typeface="+mn-ea"/>
          <a:cs typeface="Georgia"/>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Georgia"/>
        </a:defRPr>
      </a:lvl4pPr>
      <a:lvl5pPr marL="2057400" indent="-228600" algn="l" defTabSz="457200" rtl="0" eaLnBrk="1" latinLnBrk="0" hangingPunct="1">
        <a:spcBef>
          <a:spcPct val="20000"/>
        </a:spcBef>
        <a:buFont typeface="Arial"/>
        <a:buChar char="»"/>
        <a:defRPr sz="1200" kern="1200">
          <a:solidFill>
            <a:schemeClr val="tx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dx.doi.org/10.1016/j.genhosppsych.2015.08.007"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543800" cy="2670175"/>
          </a:xfrm>
        </p:spPr>
        <p:txBody>
          <a:bodyPr>
            <a:normAutofit/>
          </a:bodyPr>
          <a:lstStyle/>
          <a:p>
            <a:r>
              <a:rPr lang="en-US" sz="4400" dirty="0">
                <a:latin typeface="Georgia" panose="02040502050405020303" pitchFamily="18" charset="0"/>
              </a:rPr>
              <a:t>Veteran Suicide Attempts and Ideations Involving Firearms</a:t>
            </a:r>
            <a:endParaRPr lang="en-US" sz="4400" dirty="0">
              <a:latin typeface="Georgia" panose="02040502050405020303" pitchFamily="18" charset="0"/>
              <a:cs typeface="Arial" panose="020B0604020202020204" pitchFamily="34" charset="0"/>
            </a:endParaRPr>
          </a:p>
        </p:txBody>
      </p:sp>
      <p:sp>
        <p:nvSpPr>
          <p:cNvPr id="4" name="TextBox 3"/>
          <p:cNvSpPr txBox="1"/>
          <p:nvPr/>
        </p:nvSpPr>
        <p:spPr>
          <a:xfrm>
            <a:off x="4343400" y="4343400"/>
            <a:ext cx="4907280" cy="1477328"/>
          </a:xfrm>
          <a:prstGeom prst="rect">
            <a:avLst/>
          </a:prstGeom>
          <a:noFill/>
        </p:spPr>
        <p:txBody>
          <a:bodyPr wrap="square" rtlCol="0">
            <a:spAutoFit/>
          </a:bodyPr>
          <a:lstStyle/>
          <a:p>
            <a:r>
              <a:rPr lang="en-US" sz="2000" dirty="0">
                <a:latin typeface="Georgia" panose="02040502050405020303" pitchFamily="18" charset="0"/>
                <a:cs typeface="Arial" panose="020B0604020202020204" pitchFamily="34" charset="0"/>
              </a:rPr>
              <a:t>Angie Waliski, PhD, LPC, NCC</a:t>
            </a:r>
          </a:p>
          <a:p>
            <a:r>
              <a:rPr lang="en-US" sz="2000" dirty="0">
                <a:latin typeface="Georgia" panose="02040502050405020303" pitchFamily="18" charset="0"/>
                <a:cs typeface="Arial" panose="020B0604020202020204" pitchFamily="34" charset="0"/>
              </a:rPr>
              <a:t>James Townsend, </a:t>
            </a:r>
            <a:r>
              <a:rPr lang="en-US" sz="2000" dirty="0" err="1">
                <a:latin typeface="Georgia" panose="02040502050405020303" pitchFamily="18" charset="0"/>
                <a:cs typeface="Arial" panose="020B0604020202020204" pitchFamily="34" charset="0"/>
              </a:rPr>
              <a:t>DHSc</a:t>
            </a:r>
            <a:r>
              <a:rPr lang="en-US" sz="2000" dirty="0">
                <a:latin typeface="Georgia" panose="02040502050405020303" pitchFamily="18" charset="0"/>
                <a:cs typeface="Arial" panose="020B0604020202020204" pitchFamily="34" charset="0"/>
              </a:rPr>
              <a:t>., MBA, MIS</a:t>
            </a:r>
          </a:p>
          <a:p>
            <a:r>
              <a:rPr lang="en-US" sz="1600" dirty="0">
                <a:latin typeface="Georgia" panose="02040502050405020303" pitchFamily="18" charset="0"/>
                <a:cs typeface="Arial" panose="020B0604020202020204" pitchFamily="34" charset="0"/>
              </a:rPr>
              <a:t>VA/DoD Suicide Prevention Conference</a:t>
            </a:r>
          </a:p>
          <a:p>
            <a:r>
              <a:rPr lang="en-US" sz="1600" dirty="0">
                <a:latin typeface="Georgia" panose="02040502050405020303" pitchFamily="18" charset="0"/>
                <a:cs typeface="Arial" panose="020B0604020202020204" pitchFamily="34" charset="0"/>
              </a:rPr>
              <a:t>Denver, Colorado</a:t>
            </a:r>
          </a:p>
          <a:p>
            <a:r>
              <a:rPr lang="en-US" sz="1600" dirty="0">
                <a:latin typeface="Georgia" panose="02040502050405020303" pitchFamily="18" charset="0"/>
                <a:cs typeface="Arial" panose="020B0604020202020204" pitchFamily="34" charset="0"/>
              </a:rPr>
              <a:t>August 2, 2017 </a:t>
            </a:r>
          </a:p>
        </p:txBody>
      </p:sp>
    </p:spTree>
    <p:extLst>
      <p:ext uri="{BB962C8B-B14F-4D97-AF65-F5344CB8AC3E}">
        <p14:creationId xmlns:p14="http://schemas.microsoft.com/office/powerpoint/2010/main" val="3093176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 y="228600"/>
            <a:ext cx="8229600" cy="1291144"/>
          </a:xfrm>
        </p:spPr>
        <p:txBody>
          <a:bodyPr/>
          <a:lstStyle/>
          <a:p>
            <a:br>
              <a:rPr lang="en-US" dirty="0">
                <a:latin typeface="Georgia" panose="02040502050405020303" pitchFamily="18" charset="0"/>
                <a:cs typeface="Arial" panose="020B0604020202020204" pitchFamily="34" charset="0"/>
              </a:rPr>
            </a:br>
            <a:endParaRPr lang="en-US" dirty="0">
              <a:latin typeface="Georgia" panose="02040502050405020303" pitchFamily="18" charset="0"/>
            </a:endParaRPr>
          </a:p>
        </p:txBody>
      </p:sp>
      <p:sp>
        <p:nvSpPr>
          <p:cNvPr id="3" name="Content Placeholder 2"/>
          <p:cNvSpPr>
            <a:spLocks noGrp="1"/>
          </p:cNvSpPr>
          <p:nvPr>
            <p:ph idx="1"/>
          </p:nvPr>
        </p:nvSpPr>
        <p:spPr>
          <a:xfrm>
            <a:off x="228600" y="1905000"/>
            <a:ext cx="8610600" cy="4724400"/>
          </a:xfrm>
        </p:spPr>
        <p:txBody>
          <a:bodyPr>
            <a:normAutofit/>
          </a:bodyPr>
          <a:lstStyle/>
          <a:p>
            <a:pPr marL="137160" indent="0">
              <a:buNone/>
            </a:pPr>
            <a:endParaRPr lang="en-US" dirty="0">
              <a:latin typeface="Georgia" panose="02040502050405020303" pitchFamily="18" charset="0"/>
              <a:cs typeface="Arial" panose="020B0604020202020204" pitchFamily="34" charset="0"/>
            </a:endParaRPr>
          </a:p>
          <a:p>
            <a:pPr marL="457200" lvl="1" indent="0">
              <a:buNone/>
            </a:pPr>
            <a:r>
              <a:rPr lang="en-US" sz="3600" i="1" dirty="0">
                <a:latin typeface="Georgia" panose="02040502050405020303" pitchFamily="18" charset="0"/>
                <a:cs typeface="Arial" panose="020B0604020202020204" pitchFamily="34" charset="0"/>
              </a:rPr>
              <a:t>“</a:t>
            </a:r>
            <a:r>
              <a:rPr lang="en-US" sz="3600" dirty="0">
                <a:latin typeface="Georgia" panose="02040502050405020303" pitchFamily="18" charset="0"/>
                <a:cs typeface="Arial" panose="020B0604020202020204" pitchFamily="34" charset="0"/>
              </a:rPr>
              <a:t>Another whining soldier”</a:t>
            </a:r>
          </a:p>
          <a:p>
            <a:pPr marL="457200" lvl="1" indent="0">
              <a:buNone/>
            </a:pPr>
            <a:endParaRPr lang="en-US" sz="3600" dirty="0">
              <a:latin typeface="Georgia" panose="02040502050405020303" pitchFamily="18" charset="0"/>
              <a:cs typeface="Arial" panose="020B0604020202020204" pitchFamily="34" charset="0"/>
            </a:endParaRPr>
          </a:p>
          <a:p>
            <a:pPr marL="457200" lvl="1" indent="0">
              <a:buNone/>
            </a:pPr>
            <a:r>
              <a:rPr lang="en-US" sz="3200" dirty="0">
                <a:latin typeface="Georgia" panose="02040502050405020303" pitchFamily="18" charset="0"/>
                <a:cs typeface="Arial" panose="020B0604020202020204" pitchFamily="34" charset="0"/>
              </a:rPr>
              <a:t>“I lost everything that I was taught in the military; to be strong about everything.” </a:t>
            </a:r>
            <a:endParaRPr lang="en-US" sz="2400" dirty="0">
              <a:latin typeface="Georgia" panose="02040502050405020303" pitchFamily="18" charset="0"/>
              <a:cs typeface="Arial" panose="020B0604020202020204" pitchFamily="34" charset="0"/>
            </a:endParaRPr>
          </a:p>
          <a:p>
            <a:pPr lvl="1"/>
            <a:endParaRPr lang="en-US" sz="2800" dirty="0">
              <a:latin typeface="Georgia" panose="02040502050405020303" pitchFamily="18" charset="0"/>
              <a:cs typeface="Arial" panose="020B0604020202020204" pitchFamily="34" charset="0"/>
            </a:endParaRPr>
          </a:p>
          <a:p>
            <a:pPr lvl="1"/>
            <a:endParaRPr lang="en-US" sz="2800" dirty="0">
              <a:latin typeface="Georgia" panose="02040502050405020303" pitchFamily="18" charset="0"/>
              <a:cs typeface="Arial" panose="020B0604020202020204" pitchFamily="34" charset="0"/>
            </a:endParaRPr>
          </a:p>
          <a:p>
            <a:pPr marL="585216" lvl="1" indent="0">
              <a:buNone/>
            </a:pPr>
            <a:endParaRPr lang="en-US" sz="2800" dirty="0">
              <a:latin typeface="Georgia" panose="02040502050405020303" pitchFamily="18" charset="0"/>
              <a:cs typeface="Arial" panose="020B0604020202020204" pitchFamily="34" charset="0"/>
            </a:endParaRPr>
          </a:p>
        </p:txBody>
      </p:sp>
      <p:sp>
        <p:nvSpPr>
          <p:cNvPr id="5" name="Title 1"/>
          <p:cNvSpPr txBox="1">
            <a:spLocks/>
          </p:cNvSpPr>
          <p:nvPr/>
        </p:nvSpPr>
        <p:spPr>
          <a:xfrm>
            <a:off x="457200" y="286605"/>
            <a:ext cx="8229600" cy="1313596"/>
          </a:xfrm>
          <a:prstGeom prst="rect">
            <a:avLst/>
          </a:prstGeom>
        </p:spPr>
        <p:txBody>
          <a:bodyPr vert="horz" lIns="91440" tIns="45720" rIns="91440" bIns="45720" rtlCol="0" anchor="b">
            <a:normAutofit/>
          </a:bodyPr>
          <a:lstStyle>
            <a:lvl1pPr algn="l" defTabSz="457200" rtl="0" eaLnBrk="1" latinLnBrk="0" hangingPunct="1">
              <a:spcBef>
                <a:spcPct val="0"/>
              </a:spcBef>
              <a:buNone/>
              <a:defRPr sz="2400" kern="1200">
                <a:solidFill>
                  <a:schemeClr val="bg1"/>
                </a:solidFill>
                <a:latin typeface="Georgia"/>
                <a:ea typeface="+mj-ea"/>
                <a:cs typeface="Georgia"/>
              </a:defRPr>
            </a:lvl1pPr>
          </a:lstStyle>
          <a:p>
            <a:r>
              <a:rPr lang="en-US" sz="4400" dirty="0">
                <a:latin typeface="Georgia" panose="02040502050405020303" pitchFamily="18" charset="0"/>
              </a:rPr>
              <a:t>Key Quotes</a:t>
            </a:r>
          </a:p>
        </p:txBody>
      </p:sp>
    </p:spTree>
    <p:extLst>
      <p:ext uri="{BB962C8B-B14F-4D97-AF65-F5344CB8AC3E}">
        <p14:creationId xmlns:p14="http://schemas.microsoft.com/office/powerpoint/2010/main" val="2977846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rPr>
              <a:t>Context</a:t>
            </a:r>
            <a:r>
              <a:rPr lang="en-US" sz="4400" dirty="0"/>
              <a:t> </a:t>
            </a:r>
          </a:p>
        </p:txBody>
      </p:sp>
      <p:sp>
        <p:nvSpPr>
          <p:cNvPr id="3" name="Content Placeholder 2"/>
          <p:cNvSpPr>
            <a:spLocks noGrp="1"/>
          </p:cNvSpPr>
          <p:nvPr>
            <p:ph idx="1"/>
          </p:nvPr>
        </p:nvSpPr>
        <p:spPr>
          <a:xfrm>
            <a:off x="276224" y="1752600"/>
            <a:ext cx="8562975" cy="4023360"/>
          </a:xfrm>
        </p:spPr>
        <p:txBody>
          <a:bodyPr>
            <a:normAutofit/>
          </a:bodyPr>
          <a:lstStyle/>
          <a:p>
            <a:r>
              <a:rPr lang="en-US" sz="2000" dirty="0">
                <a:latin typeface="Georgia" panose="02040502050405020303" pitchFamily="18" charset="0"/>
                <a:cs typeface="Arial" panose="020B0604020202020204" pitchFamily="34" charset="0"/>
              </a:rPr>
              <a:t>Negative life events such as unemployment, relationship problems, PTSD, substance use disorder were reported</a:t>
            </a:r>
          </a:p>
          <a:p>
            <a:pPr marL="137160" indent="0">
              <a:buNone/>
            </a:pPr>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Veterans from the Vietnam era (n=3) were more likely to report long term alcohol or substance use as a major contributor to suicide while OEF/OIF/OND reported deployment history as a major contributor</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Alcohol and illegal substances were reported as a method to cope with the suicidal feelings</a:t>
            </a:r>
          </a:p>
          <a:p>
            <a:endParaRPr lang="en-US" sz="2000" dirty="0">
              <a:latin typeface="Georgia" panose="02040502050405020303" pitchFamily="18" charset="0"/>
            </a:endParaRPr>
          </a:p>
        </p:txBody>
      </p:sp>
    </p:spTree>
    <p:extLst>
      <p:ext uri="{BB962C8B-B14F-4D97-AF65-F5344CB8AC3E}">
        <p14:creationId xmlns:p14="http://schemas.microsoft.com/office/powerpoint/2010/main" val="402735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rPr>
              <a:t>Firearm Context	</a:t>
            </a:r>
          </a:p>
        </p:txBody>
      </p:sp>
      <p:sp>
        <p:nvSpPr>
          <p:cNvPr id="3" name="Content Placeholder 2"/>
          <p:cNvSpPr>
            <a:spLocks noGrp="1"/>
          </p:cNvSpPr>
          <p:nvPr>
            <p:ph idx="1"/>
          </p:nvPr>
        </p:nvSpPr>
        <p:spPr>
          <a:xfrm>
            <a:off x="342900" y="1752600"/>
            <a:ext cx="8458200" cy="4326466"/>
          </a:xfrm>
        </p:spPr>
        <p:txBody>
          <a:bodyPr>
            <a:normAutofit/>
          </a:bodyPr>
          <a:lstStyle/>
          <a:p>
            <a:pPr>
              <a:lnSpc>
                <a:spcPct val="120000"/>
              </a:lnSpc>
            </a:pPr>
            <a:r>
              <a:rPr lang="en-US" sz="2400" dirty="0">
                <a:latin typeface="Georgia" panose="02040502050405020303" pitchFamily="18" charset="0"/>
                <a:cs typeface="Arial" panose="020B0604020202020204" pitchFamily="34" charset="0"/>
              </a:rPr>
              <a:t>2 discharged a firearm but were not seriously injured</a:t>
            </a:r>
          </a:p>
          <a:p>
            <a:pPr>
              <a:lnSpc>
                <a:spcPct val="120000"/>
              </a:lnSpc>
            </a:pPr>
            <a:r>
              <a:rPr lang="en-US" sz="2400" dirty="0">
                <a:latin typeface="Georgia" panose="02040502050405020303" pitchFamily="18" charset="0"/>
                <a:cs typeface="Arial" panose="020B0604020202020204" pitchFamily="34" charset="0"/>
              </a:rPr>
              <a:t>10 had a gun in hand</a:t>
            </a:r>
          </a:p>
          <a:p>
            <a:pPr>
              <a:lnSpc>
                <a:spcPct val="120000"/>
              </a:lnSpc>
            </a:pPr>
            <a:r>
              <a:rPr lang="en-US" sz="2400" dirty="0">
                <a:latin typeface="Georgia" panose="02040502050405020303" pitchFamily="18" charset="0"/>
                <a:cs typeface="Arial" panose="020B0604020202020204" pitchFamily="34" charset="0"/>
              </a:rPr>
              <a:t>7 were serious ongoing ideations with a plan</a:t>
            </a:r>
          </a:p>
          <a:p>
            <a:pPr>
              <a:lnSpc>
                <a:spcPct val="120000"/>
              </a:lnSpc>
            </a:pPr>
            <a:r>
              <a:rPr lang="en-US" sz="2400" dirty="0">
                <a:latin typeface="Georgia" panose="02040502050405020303" pitchFamily="18" charset="0"/>
                <a:cs typeface="Arial" panose="020B0604020202020204" pitchFamily="34" charset="0"/>
              </a:rPr>
              <a:t>12 reported owning a firearm while 3 borrowed the firearm used for the suicide plan</a:t>
            </a:r>
          </a:p>
          <a:p>
            <a:pPr>
              <a:lnSpc>
                <a:spcPct val="120000"/>
              </a:lnSpc>
            </a:pPr>
            <a:r>
              <a:rPr lang="en-US" sz="2400" dirty="0">
                <a:latin typeface="Georgia" panose="02040502050405020303" pitchFamily="18" charset="0"/>
                <a:cs typeface="Arial" panose="020B0604020202020204" pitchFamily="34" charset="0"/>
              </a:rPr>
              <a:t>6 indicated they own gun locks and 3 reported using them</a:t>
            </a:r>
          </a:p>
          <a:p>
            <a:pPr>
              <a:lnSpc>
                <a:spcPct val="120000"/>
              </a:lnSpc>
            </a:pPr>
            <a:r>
              <a:rPr lang="en-US" sz="2400" dirty="0">
                <a:latin typeface="Georgia" panose="02040502050405020303" pitchFamily="18" charset="0"/>
                <a:cs typeface="Arial" panose="020B0604020202020204" pitchFamily="34" charset="0"/>
              </a:rPr>
              <a:t>1 used a rifle and 14 involved a handgun</a:t>
            </a:r>
          </a:p>
          <a:p>
            <a:pPr>
              <a:lnSpc>
                <a:spcPct val="120000"/>
              </a:lnSpc>
            </a:pPr>
            <a:endParaRPr lang="en-US" sz="2400" dirty="0">
              <a:latin typeface="Georgia" panose="02040502050405020303" pitchFamily="18" charset="0"/>
              <a:cs typeface="Arial" panose="020B0604020202020204" pitchFamily="34" charset="0"/>
            </a:endParaRPr>
          </a:p>
          <a:p>
            <a:pPr>
              <a:lnSpc>
                <a:spcPct val="120000"/>
              </a:lnSpc>
            </a:pPr>
            <a:endParaRPr lang="en-US" sz="2400" dirty="0">
              <a:latin typeface="Georgia" panose="02040502050405020303" pitchFamily="18" charset="0"/>
              <a:cs typeface="Arial" panose="020B0604020202020204" pitchFamily="34" charset="0"/>
            </a:endParaRPr>
          </a:p>
          <a:p>
            <a:endParaRPr lang="en-US" sz="1400" dirty="0">
              <a:latin typeface="Georgia" panose="02040502050405020303" pitchFamily="18" charset="0"/>
            </a:endParaRPr>
          </a:p>
        </p:txBody>
      </p:sp>
    </p:spTree>
    <p:extLst>
      <p:ext uri="{BB962C8B-B14F-4D97-AF65-F5344CB8AC3E}">
        <p14:creationId xmlns:p14="http://schemas.microsoft.com/office/powerpoint/2010/main" val="51273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Lethality</a:t>
            </a:r>
          </a:p>
        </p:txBody>
      </p:sp>
      <p:sp>
        <p:nvSpPr>
          <p:cNvPr id="3" name="Content Placeholder 2"/>
          <p:cNvSpPr>
            <a:spLocks noGrp="1"/>
          </p:cNvSpPr>
          <p:nvPr>
            <p:ph idx="1"/>
          </p:nvPr>
        </p:nvSpPr>
        <p:spPr>
          <a:xfrm>
            <a:off x="304800" y="1981200"/>
            <a:ext cx="8610600" cy="3886200"/>
          </a:xfrm>
        </p:spPr>
        <p:txBody>
          <a:bodyPr>
            <a:noAutofit/>
          </a:bodyPr>
          <a:lstStyle/>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Firearm was chosen for lethality</a:t>
            </a:r>
          </a:p>
          <a:p>
            <a:pPr lvl="1"/>
            <a:endParaRPr lang="en-US" sz="2400" dirty="0">
              <a:latin typeface="Georgia" panose="02040502050405020303" pitchFamily="18" charset="0"/>
              <a:cs typeface="Arial" panose="020B0604020202020204" pitchFamily="34" charset="0"/>
            </a:endParaRPr>
          </a:p>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While the use of a firearm was predominantly the most lethal method of attempt or ideation</a:t>
            </a:r>
          </a:p>
          <a:p>
            <a:pPr lvl="1"/>
            <a:endParaRPr lang="en-US" sz="2400" dirty="0">
              <a:latin typeface="Georgia" panose="02040502050405020303" pitchFamily="18" charset="0"/>
              <a:cs typeface="Arial" panose="020B0604020202020204" pitchFamily="34" charset="0"/>
            </a:endParaRPr>
          </a:p>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It was not considered the most lethal for three of the participants who had earlier attempts by carbon monoxide poisoning, overdosing on pills, and crashing their vehicle; ending in hospitalization</a:t>
            </a:r>
          </a:p>
          <a:p>
            <a:pPr marL="585216" lvl="1" indent="0">
              <a:buNone/>
            </a:pPr>
            <a:endParaRPr lang="en-US" sz="2000" dirty="0">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3406863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rPr>
              <a:t>Prevention</a:t>
            </a:r>
          </a:p>
        </p:txBody>
      </p:sp>
      <p:sp>
        <p:nvSpPr>
          <p:cNvPr id="3" name="Content Placeholder 2"/>
          <p:cNvSpPr>
            <a:spLocks noGrp="1"/>
          </p:cNvSpPr>
          <p:nvPr>
            <p:ph idx="1"/>
          </p:nvPr>
        </p:nvSpPr>
        <p:spPr>
          <a:xfrm>
            <a:off x="276226" y="1828800"/>
            <a:ext cx="8381999" cy="4023360"/>
          </a:xfrm>
        </p:spPr>
        <p:txBody>
          <a:bodyPr>
            <a:normAutofit/>
          </a:bodyPr>
          <a:lstStyle/>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Gun Locks were viewed acceptable</a:t>
            </a:r>
          </a:p>
          <a:p>
            <a:pPr marL="285750" indent="-285750">
              <a:buNone/>
            </a:pPr>
            <a:endParaRPr lang="en-US" sz="2000" dirty="0">
              <a:latin typeface="Georgia" panose="02040502050405020303" pitchFamily="18" charset="0"/>
              <a:cs typeface="Arial" panose="020B0604020202020204" pitchFamily="34" charset="0"/>
            </a:endParaRPr>
          </a:p>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Allowing a friend or family member to hold their firearms during times of crisis was viewed as acceptable </a:t>
            </a:r>
          </a:p>
          <a:p>
            <a:pPr marL="285750" lvl="1"/>
            <a:endParaRPr lang="en-US" sz="2400" dirty="0">
              <a:latin typeface="Georgia" panose="02040502050405020303" pitchFamily="18" charset="0"/>
              <a:cs typeface="Arial" panose="020B0604020202020204" pitchFamily="34" charset="0"/>
            </a:endParaRPr>
          </a:p>
          <a:p>
            <a:pPr marL="342900" lvl="1" indent="-342900">
              <a:buFont typeface="Arial" panose="020B0604020202020204" pitchFamily="34" charset="0"/>
              <a:buChar char="•"/>
            </a:pPr>
            <a:r>
              <a:rPr lang="en-US" sz="2400" dirty="0">
                <a:latin typeface="Georgia" panose="02040502050405020303" pitchFamily="18" charset="0"/>
                <a:cs typeface="Arial" panose="020B0604020202020204" pitchFamily="34" charset="0"/>
              </a:rPr>
              <a:t>However, many stated these preventive actions were just a deterrent and other means would be chosen if firearms were not available</a:t>
            </a:r>
            <a:endParaRPr lang="en-US" sz="3200" dirty="0">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1188968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Key Findings </a:t>
            </a:r>
          </a:p>
        </p:txBody>
      </p:sp>
      <p:sp>
        <p:nvSpPr>
          <p:cNvPr id="3" name="Content Placeholder 2"/>
          <p:cNvSpPr>
            <a:spLocks noGrp="1"/>
          </p:cNvSpPr>
          <p:nvPr>
            <p:ph idx="1"/>
          </p:nvPr>
        </p:nvSpPr>
        <p:spPr>
          <a:xfrm>
            <a:off x="342900" y="1752600"/>
            <a:ext cx="8458200" cy="4038600"/>
          </a:xfrm>
        </p:spPr>
        <p:txBody>
          <a:bodyPr>
            <a:noAutofit/>
          </a:bodyPr>
          <a:lstStyle/>
          <a:p>
            <a:pPr>
              <a:spcAft>
                <a:spcPts val="300"/>
              </a:spcAft>
            </a:pPr>
            <a:r>
              <a:rPr lang="en-US" sz="2200" dirty="0">
                <a:latin typeface="Georgia" panose="02040502050405020303" pitchFamily="18" charset="0"/>
                <a:cs typeface="Arial" panose="020B0604020202020204" pitchFamily="34" charset="0"/>
              </a:rPr>
              <a:t>Most indicated they were cared about by other people</a:t>
            </a:r>
          </a:p>
          <a:p>
            <a:pPr>
              <a:spcAft>
                <a:spcPts val="300"/>
              </a:spcAft>
            </a:pPr>
            <a:r>
              <a:rPr lang="en-US" sz="2200" dirty="0">
                <a:latin typeface="Georgia" panose="02040502050405020303" pitchFamily="18" charset="0"/>
                <a:cs typeface="Arial" panose="020B0604020202020204" pitchFamily="34" charset="0"/>
              </a:rPr>
              <a:t>Family most often deterred suicide</a:t>
            </a:r>
          </a:p>
          <a:p>
            <a:pPr>
              <a:spcAft>
                <a:spcPts val="300"/>
              </a:spcAft>
            </a:pPr>
            <a:r>
              <a:rPr lang="en-US" sz="2200" dirty="0">
                <a:latin typeface="Georgia" panose="02040502050405020303" pitchFamily="18" charset="0"/>
                <a:cs typeface="Arial" panose="020B0604020202020204" pitchFamily="34" charset="0"/>
              </a:rPr>
              <a:t>Suicide attempts/ideations exist over a period of time and are not always reported</a:t>
            </a:r>
          </a:p>
          <a:p>
            <a:pPr>
              <a:spcAft>
                <a:spcPts val="300"/>
              </a:spcAft>
            </a:pPr>
            <a:r>
              <a:rPr lang="en-US" sz="2200" dirty="0">
                <a:latin typeface="Georgia" panose="02040502050405020303" pitchFamily="18" charset="0"/>
                <a:cs typeface="Arial" panose="020B0604020202020204" pitchFamily="34" charset="0"/>
              </a:rPr>
              <a:t>Will opt for any means to complete a suicide</a:t>
            </a:r>
          </a:p>
          <a:p>
            <a:pPr>
              <a:spcAft>
                <a:spcPts val="300"/>
              </a:spcAft>
            </a:pPr>
            <a:r>
              <a:rPr lang="en-US" sz="2200" dirty="0">
                <a:latin typeface="Georgia" panose="02040502050405020303" pitchFamily="18" charset="0"/>
                <a:cs typeface="Arial" panose="020B0604020202020204" pitchFamily="34" charset="0"/>
              </a:rPr>
              <a:t>Are likely to re-attempt  </a:t>
            </a:r>
          </a:p>
          <a:p>
            <a:pPr>
              <a:spcAft>
                <a:spcPts val="300"/>
              </a:spcAft>
            </a:pPr>
            <a:r>
              <a:rPr lang="en-US" sz="2200" dirty="0">
                <a:latin typeface="Georgia" panose="02040502050405020303" pitchFamily="18" charset="0"/>
                <a:cs typeface="Arial" panose="020B0604020202020204" pitchFamily="34" charset="0"/>
              </a:rPr>
              <a:t>Veterans acknowledged the importance of seeking help and talking about their physical and mental health problems </a:t>
            </a:r>
          </a:p>
          <a:p>
            <a:r>
              <a:rPr lang="en-US" sz="2200" dirty="0">
                <a:latin typeface="Georgia" panose="02040502050405020303" pitchFamily="18" charset="0"/>
                <a:cs typeface="Arial" panose="020B0604020202020204" pitchFamily="34" charset="0"/>
              </a:rPr>
              <a:t>Majority indicated that participating in the study interviews helped them feel like they were helping others</a:t>
            </a:r>
          </a:p>
          <a:p>
            <a:endParaRPr lang="en-US" sz="2200" dirty="0">
              <a:latin typeface="Georgia" panose="02040502050405020303" pitchFamily="18" charset="0"/>
              <a:cs typeface="Arial" panose="020B0604020202020204" pitchFamily="34" charset="0"/>
            </a:endParaRPr>
          </a:p>
          <a:p>
            <a:endParaRPr lang="en-US" sz="2200" dirty="0">
              <a:latin typeface="Georgia" panose="02040502050405020303" pitchFamily="18" charset="0"/>
            </a:endParaRPr>
          </a:p>
        </p:txBody>
      </p:sp>
    </p:spTree>
    <p:extLst>
      <p:ext uri="{BB962C8B-B14F-4D97-AF65-F5344CB8AC3E}">
        <p14:creationId xmlns:p14="http://schemas.microsoft.com/office/powerpoint/2010/main" val="85794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latin typeface="Georgia" panose="02040502050405020303" pitchFamily="18" charset="0"/>
              </a:rPr>
              <a:t>Limitations &amp; Future Investigation</a:t>
            </a:r>
          </a:p>
        </p:txBody>
      </p:sp>
      <p:sp>
        <p:nvSpPr>
          <p:cNvPr id="3" name="Content Placeholder 2"/>
          <p:cNvSpPr>
            <a:spLocks noGrp="1"/>
          </p:cNvSpPr>
          <p:nvPr>
            <p:ph idx="1"/>
          </p:nvPr>
        </p:nvSpPr>
        <p:spPr>
          <a:xfrm>
            <a:off x="304800" y="1828800"/>
            <a:ext cx="8534400" cy="4190513"/>
          </a:xfrm>
        </p:spPr>
        <p:txBody>
          <a:bodyPr>
            <a:noAutofit/>
          </a:bodyPr>
          <a:lstStyle/>
          <a:p>
            <a:pPr marL="137160" indent="0">
              <a:buNone/>
            </a:pPr>
            <a:endParaRPr lang="en-US" sz="2000" dirty="0">
              <a:latin typeface="Georgia" panose="02040502050405020303" pitchFamily="18" charset="0"/>
            </a:endParaRPr>
          </a:p>
          <a:p>
            <a:pPr>
              <a:buFont typeface="Arial" panose="020B0604020202020204" pitchFamily="34" charset="0"/>
              <a:buChar char="•"/>
            </a:pPr>
            <a:r>
              <a:rPr lang="en-US" sz="2000" dirty="0">
                <a:latin typeface="Georgia" panose="02040502050405020303" pitchFamily="18" charset="0"/>
              </a:rPr>
              <a:t>Larger study with follow-up to understand treatment provided and adherence to safety planning</a:t>
            </a:r>
          </a:p>
          <a:p>
            <a:pPr marL="0" indent="0">
              <a:buNone/>
            </a:pPr>
            <a:endParaRPr lang="en-US" sz="2000" dirty="0">
              <a:latin typeface="Georgia" panose="02040502050405020303" pitchFamily="18" charset="0"/>
            </a:endParaRPr>
          </a:p>
          <a:p>
            <a:pPr>
              <a:buFont typeface="Arial" panose="020B0604020202020204" pitchFamily="34" charset="0"/>
              <a:buChar char="•"/>
            </a:pPr>
            <a:r>
              <a:rPr lang="en-US" sz="2000" dirty="0">
                <a:latin typeface="Georgia" panose="02040502050405020303" pitchFamily="18" charset="0"/>
              </a:rPr>
              <a:t>Utilization of the Self-Directed Classification System to include more Veteran involvement</a:t>
            </a:r>
          </a:p>
          <a:p>
            <a:pPr marL="0" indent="0">
              <a:buNone/>
            </a:pPr>
            <a:endParaRPr lang="en-US" sz="2000" dirty="0">
              <a:latin typeface="Georgia" panose="02040502050405020303" pitchFamily="18" charset="0"/>
            </a:endParaRPr>
          </a:p>
          <a:p>
            <a:pPr>
              <a:buFont typeface="Arial" panose="020B0604020202020204" pitchFamily="34" charset="0"/>
              <a:buChar char="•"/>
            </a:pPr>
            <a:r>
              <a:rPr lang="en-US" sz="2000" dirty="0">
                <a:latin typeface="Georgia" panose="02040502050405020303" pitchFamily="18" charset="0"/>
              </a:rPr>
              <a:t>Further investigate interventions such as peer support programs, and programs that involve family and the improvement of communication skills</a:t>
            </a:r>
          </a:p>
          <a:p>
            <a:pPr marL="0" indent="0">
              <a:buNone/>
            </a:pPr>
            <a:r>
              <a:rPr lang="en-US" sz="2000" dirty="0">
                <a:latin typeface="Georgia" panose="02040502050405020303" pitchFamily="18" charset="0"/>
              </a:rPr>
              <a:t>  </a:t>
            </a:r>
          </a:p>
        </p:txBody>
      </p:sp>
    </p:spTree>
    <p:extLst>
      <p:ext uri="{BB962C8B-B14F-4D97-AF65-F5344CB8AC3E}">
        <p14:creationId xmlns:p14="http://schemas.microsoft.com/office/powerpoint/2010/main" val="3716114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latin typeface="Georgia" panose="02040502050405020303" pitchFamily="18" charset="0"/>
              </a:rPr>
              <a:t>Awareness</a:t>
            </a:r>
          </a:p>
        </p:txBody>
      </p:sp>
      <p:sp>
        <p:nvSpPr>
          <p:cNvPr id="3" name="Content Placeholder 2"/>
          <p:cNvSpPr>
            <a:spLocks noGrp="1"/>
          </p:cNvSpPr>
          <p:nvPr>
            <p:ph idx="1"/>
          </p:nvPr>
        </p:nvSpPr>
        <p:spPr>
          <a:xfrm>
            <a:off x="304800" y="1905000"/>
            <a:ext cx="8229600" cy="4190513"/>
          </a:xfrm>
        </p:spPr>
        <p:txBody>
          <a:bodyPr/>
          <a:lstStyle/>
          <a:p>
            <a:endParaRPr lang="en-US" dirty="0">
              <a:latin typeface="Georgia" panose="02040502050405020303" pitchFamily="18" charset="0"/>
              <a:cs typeface="Arial" panose="020B0604020202020204" pitchFamily="34" charset="0"/>
            </a:endParaRPr>
          </a:p>
          <a:p>
            <a:endParaRPr lang="en-US" dirty="0">
              <a:latin typeface="Georgia" panose="02040502050405020303" pitchFamily="18" charset="0"/>
              <a:cs typeface="Arial" panose="020B0604020202020204" pitchFamily="34" charset="0"/>
            </a:endParaRPr>
          </a:p>
          <a:p>
            <a:pPr marL="0" indent="0">
              <a:buNone/>
            </a:pPr>
            <a:r>
              <a:rPr lang="en-US" sz="2400" dirty="0">
                <a:latin typeface="Georgia" panose="02040502050405020303" pitchFamily="18" charset="0"/>
                <a:cs typeface="Arial" panose="020B0604020202020204" pitchFamily="34" charset="0"/>
              </a:rPr>
              <a:t>“We don’t normally just talk about our feelings and what we’re going through.  We can see the different waves of depression, want to be isolated, don’t want nobody touching us, don’t want to talk to nobody, and you can see us going through that together.”</a:t>
            </a:r>
          </a:p>
          <a:p>
            <a:endParaRPr lang="en-US" dirty="0">
              <a:latin typeface="Georgia" panose="02040502050405020303" pitchFamily="18" charset="0"/>
            </a:endParaRPr>
          </a:p>
          <a:p>
            <a:endParaRPr lang="en-US" dirty="0">
              <a:latin typeface="Georgia" panose="02040502050405020303" pitchFamily="18" charset="0"/>
            </a:endParaRPr>
          </a:p>
        </p:txBody>
      </p:sp>
    </p:spTree>
    <p:extLst>
      <p:ext uri="{BB962C8B-B14F-4D97-AF65-F5344CB8AC3E}">
        <p14:creationId xmlns:p14="http://schemas.microsoft.com/office/powerpoint/2010/main" val="2607382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543800" cy="975361"/>
          </a:xfrm>
        </p:spPr>
        <p:txBody>
          <a:bodyPr>
            <a:normAutofit/>
          </a:bodyPr>
          <a:lstStyle/>
          <a:p>
            <a:r>
              <a:rPr lang="en-US" sz="3600" dirty="0">
                <a:latin typeface="Georgia" panose="02040502050405020303" pitchFamily="18" charset="0"/>
                <a:cs typeface="Arial" panose="020B0604020202020204" pitchFamily="34" charset="0"/>
              </a:rPr>
              <a:t>References</a:t>
            </a:r>
          </a:p>
        </p:txBody>
      </p:sp>
      <p:sp>
        <p:nvSpPr>
          <p:cNvPr id="3" name="Content Placeholder 2"/>
          <p:cNvSpPr>
            <a:spLocks noGrp="1"/>
          </p:cNvSpPr>
          <p:nvPr>
            <p:ph idx="1"/>
          </p:nvPr>
        </p:nvSpPr>
        <p:spPr>
          <a:xfrm>
            <a:off x="228600" y="1699261"/>
            <a:ext cx="8686800" cy="4625339"/>
          </a:xfrm>
        </p:spPr>
        <p:txBody>
          <a:bodyPr>
            <a:noAutofit/>
          </a:bodyPr>
          <a:lstStyle/>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 Ahmedani BK, Simon GE, Stewart C, Beck A, Waitzfelder BE, </a:t>
            </a:r>
            <a:r>
              <a:rPr lang="en-US" sz="1200" dirty="0" err="1">
                <a:latin typeface="Georgia" panose="02040502050405020303" pitchFamily="18" charset="0"/>
                <a:cs typeface="Arial" panose="020B0604020202020204" pitchFamily="34" charset="0"/>
              </a:rPr>
              <a:t>Rossom</a:t>
            </a:r>
            <a:r>
              <a:rPr lang="en-US" sz="1200" dirty="0">
                <a:latin typeface="Georgia" panose="02040502050405020303" pitchFamily="18" charset="0"/>
                <a:cs typeface="Arial" panose="020B0604020202020204" pitchFamily="34" charset="0"/>
              </a:rPr>
              <a:t> R, et al. Health care contacts in the year before suicide death. Journal of General Internal Medicine. 2014;29:870–7.</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2. Heron M. Deaths: Leading causes for 2009. National Vital Statistics Report.2012;61(7):1–94.</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3. </a:t>
            </a:r>
            <a:r>
              <a:rPr lang="en-US" sz="1200" dirty="0" err="1">
                <a:latin typeface="Georgia" panose="02040502050405020303" pitchFamily="18" charset="0"/>
                <a:cs typeface="Arial" panose="020B0604020202020204" pitchFamily="34" charset="0"/>
              </a:rPr>
              <a:t>Rockett</a:t>
            </a:r>
            <a:r>
              <a:rPr lang="en-US" sz="1200" dirty="0">
                <a:latin typeface="Georgia" panose="02040502050405020303" pitchFamily="18" charset="0"/>
                <a:cs typeface="Arial" panose="020B0604020202020204" pitchFamily="34" charset="0"/>
              </a:rPr>
              <a:t> IR, </a:t>
            </a:r>
            <a:r>
              <a:rPr lang="en-US" sz="1200" dirty="0" err="1">
                <a:latin typeface="Georgia" panose="02040502050405020303" pitchFamily="18" charset="0"/>
                <a:cs typeface="Arial" panose="020B0604020202020204" pitchFamily="34" charset="0"/>
              </a:rPr>
              <a:t>Regier</a:t>
            </a:r>
            <a:r>
              <a:rPr lang="en-US" sz="1200" dirty="0">
                <a:latin typeface="Georgia" panose="02040502050405020303" pitchFamily="18" charset="0"/>
                <a:cs typeface="Arial" panose="020B0604020202020204" pitchFamily="34" charset="0"/>
              </a:rPr>
              <a:t> MD, </a:t>
            </a:r>
            <a:r>
              <a:rPr lang="en-US" sz="1200" dirty="0" err="1">
                <a:latin typeface="Georgia" panose="02040502050405020303" pitchFamily="18" charset="0"/>
                <a:cs typeface="Arial" panose="020B0604020202020204" pitchFamily="34" charset="0"/>
              </a:rPr>
              <a:t>Kapusta</a:t>
            </a:r>
            <a:r>
              <a:rPr lang="en-US" sz="1200" dirty="0">
                <a:latin typeface="Georgia" panose="02040502050405020303" pitchFamily="18" charset="0"/>
                <a:cs typeface="Arial" panose="020B0604020202020204" pitchFamily="34" charset="0"/>
              </a:rPr>
              <a:t> ND, </a:t>
            </a:r>
            <a:r>
              <a:rPr lang="en-US" sz="1200" dirty="0" err="1">
                <a:latin typeface="Georgia" panose="02040502050405020303" pitchFamily="18" charset="0"/>
                <a:cs typeface="Arial" panose="020B0604020202020204" pitchFamily="34" charset="0"/>
              </a:rPr>
              <a:t>Coben</a:t>
            </a:r>
            <a:r>
              <a:rPr lang="en-US" sz="1200" dirty="0">
                <a:latin typeface="Georgia" panose="02040502050405020303" pitchFamily="18" charset="0"/>
                <a:cs typeface="Arial" panose="020B0604020202020204" pitchFamily="34" charset="0"/>
              </a:rPr>
              <a:t> JH, Miller TR, </a:t>
            </a:r>
            <a:r>
              <a:rPr lang="en-US" sz="1200" dirty="0" err="1">
                <a:latin typeface="Georgia" panose="02040502050405020303" pitchFamily="18" charset="0"/>
                <a:cs typeface="Arial" panose="020B0604020202020204" pitchFamily="34" charset="0"/>
              </a:rPr>
              <a:t>Hanzlick</a:t>
            </a:r>
            <a:r>
              <a:rPr lang="en-US" sz="1200" dirty="0">
                <a:latin typeface="Georgia" panose="02040502050405020303" pitchFamily="18" charset="0"/>
                <a:cs typeface="Arial" panose="020B0604020202020204" pitchFamily="34" charset="0"/>
              </a:rPr>
              <a:t> RL, et al. Leading Causes of Unintentional and Intentional Injury Mortality: United States, 2000–2009. American Journal of Public Health. 2012;102(11):e84–92</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4. </a:t>
            </a:r>
            <a:r>
              <a:rPr lang="en-US" sz="1200" dirty="0" err="1">
                <a:latin typeface="Georgia" panose="02040502050405020303" pitchFamily="18" charset="0"/>
                <a:cs typeface="Arial" panose="020B0604020202020204" pitchFamily="34" charset="0"/>
              </a:rPr>
              <a:t>Holinger</a:t>
            </a:r>
            <a:r>
              <a:rPr lang="en-US" sz="1200" dirty="0">
                <a:latin typeface="Georgia" panose="02040502050405020303" pitchFamily="18" charset="0"/>
                <a:cs typeface="Arial" panose="020B0604020202020204" pitchFamily="34" charset="0"/>
              </a:rPr>
              <a:t> PC, </a:t>
            </a:r>
            <a:r>
              <a:rPr lang="en-US" sz="1200" dirty="0" err="1">
                <a:latin typeface="Georgia" panose="02040502050405020303" pitchFamily="18" charset="0"/>
                <a:cs typeface="Arial" panose="020B0604020202020204" pitchFamily="34" charset="0"/>
              </a:rPr>
              <a:t>Klemen</a:t>
            </a:r>
            <a:r>
              <a:rPr lang="en-US" sz="1200" dirty="0">
                <a:latin typeface="Georgia" panose="02040502050405020303" pitchFamily="18" charset="0"/>
                <a:cs typeface="Arial" panose="020B0604020202020204" pitchFamily="34" charset="0"/>
              </a:rPr>
              <a:t> EH. Violent deaths in the United States, 1900–1975. Relationships between suicide, homicide and accidental deaths. </a:t>
            </a:r>
            <a:r>
              <a:rPr lang="en-US" sz="1200" dirty="0" err="1">
                <a:latin typeface="Georgia" panose="02040502050405020303" pitchFamily="18" charset="0"/>
                <a:cs typeface="Arial" panose="020B0604020202020204" pitchFamily="34" charset="0"/>
              </a:rPr>
              <a:t>Soc</a:t>
            </a:r>
            <a:r>
              <a:rPr lang="en-US" sz="1200" dirty="0">
                <a:latin typeface="Georgia" panose="02040502050405020303" pitchFamily="18" charset="0"/>
                <a:cs typeface="Arial" panose="020B0604020202020204" pitchFamily="34" charset="0"/>
              </a:rPr>
              <a:t> </a:t>
            </a:r>
            <a:r>
              <a:rPr lang="en-US" sz="1200" dirty="0" err="1">
                <a:latin typeface="Georgia" panose="02040502050405020303" pitchFamily="18" charset="0"/>
                <a:cs typeface="Arial" panose="020B0604020202020204" pitchFamily="34" charset="0"/>
              </a:rPr>
              <a:t>Sci</a:t>
            </a:r>
            <a:r>
              <a:rPr lang="en-US" sz="1200" dirty="0">
                <a:latin typeface="Georgia" panose="02040502050405020303" pitchFamily="18" charset="0"/>
                <a:cs typeface="Arial" panose="020B0604020202020204" pitchFamily="34" charset="0"/>
              </a:rPr>
              <a:t> Med. 1982;16(22):1929–38.</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5. Newport F. In U.S., 24% of Men, 2% of Women Are Veterans. GALLUP. (2012, Nov 12). www.gallup.com/poll/158729/men-wome-veterans.aspx. </a:t>
            </a:r>
            <a:r>
              <a:rPr lang="en-US" sz="1200" dirty="0" err="1">
                <a:latin typeface="Georgia" panose="02040502050405020303" pitchFamily="18" charset="0"/>
                <a:cs typeface="Arial" panose="020B0604020202020204" pitchFamily="34" charset="0"/>
              </a:rPr>
              <a:t>Retreived</a:t>
            </a:r>
            <a:r>
              <a:rPr lang="en-US" sz="1200" dirty="0">
                <a:latin typeface="Georgia" panose="02040502050405020303" pitchFamily="18" charset="0"/>
                <a:cs typeface="Arial" panose="020B0604020202020204" pitchFamily="34" charset="0"/>
              </a:rPr>
              <a:t> on 10-28-2015.</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6. </a:t>
            </a:r>
            <a:r>
              <a:rPr lang="en-US" sz="1200" dirty="0" err="1">
                <a:latin typeface="Georgia" panose="02040502050405020303" pitchFamily="18" charset="0"/>
                <a:cs typeface="Arial" panose="020B0604020202020204" pitchFamily="34" charset="0"/>
              </a:rPr>
              <a:t>Hoffmire</a:t>
            </a:r>
            <a:r>
              <a:rPr lang="en-US" sz="1200" dirty="0">
                <a:latin typeface="Georgia" panose="02040502050405020303" pitchFamily="18" charset="0"/>
                <a:cs typeface="Arial" panose="020B0604020202020204" pitchFamily="34" charset="0"/>
              </a:rPr>
              <a:t> CA, Kemp JE, &amp; Bossarte RM. Changes in Suicide Mortality for Veterans and Nonveterans by Gender and History of VHA Service Use, 2000 - 2010. Psychiatric Services, 2015;66, 959-965.</a:t>
            </a: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7. </a:t>
            </a:r>
            <a:r>
              <a:rPr lang="en-US" sz="1200" dirty="0" err="1">
                <a:latin typeface="Georgia" panose="02040502050405020303" pitchFamily="18" charset="0"/>
                <a:cs typeface="Arial" panose="020B0604020202020204" pitchFamily="34" charset="0"/>
              </a:rPr>
              <a:t>Denneson</a:t>
            </a:r>
            <a:r>
              <a:rPr lang="en-US" sz="1200" dirty="0">
                <a:latin typeface="Georgia" panose="02040502050405020303" pitchFamily="18" charset="0"/>
                <a:cs typeface="Arial" panose="020B0604020202020204" pitchFamily="34" charset="0"/>
              </a:rPr>
              <a:t> LM, Williams HB, Kaplan MS, McFarland BH &amp; </a:t>
            </a:r>
            <a:r>
              <a:rPr lang="en-US" sz="1200" dirty="0" err="1">
                <a:latin typeface="Georgia" panose="02040502050405020303" pitchFamily="18" charset="0"/>
                <a:cs typeface="Arial" panose="020B0604020202020204" pitchFamily="34" charset="0"/>
              </a:rPr>
              <a:t>Dobscha</a:t>
            </a:r>
            <a:r>
              <a:rPr lang="en-US" sz="1200" dirty="0">
                <a:latin typeface="Georgia" panose="02040502050405020303" pitchFamily="18" charset="0"/>
                <a:cs typeface="Arial" panose="020B0604020202020204" pitchFamily="34" charset="0"/>
              </a:rPr>
              <a:t> SK. Treatment of veterans with mental health symptoms in VA primary care prior to suicide. General Hospital Psychiatry (2015), </a:t>
            </a:r>
            <a:r>
              <a:rPr lang="en-US" sz="1200" dirty="0">
                <a:latin typeface="Georgia" panose="02040502050405020303" pitchFamily="18" charset="0"/>
                <a:cs typeface="Arial" panose="020B0604020202020204" pitchFamily="34" charset="0"/>
                <a:hlinkClick r:id="rId3"/>
              </a:rPr>
              <a:t>http://dx.doi.org/10.1016/j.genhosppsych.2015.08.007</a:t>
            </a:r>
            <a:endParaRPr lang="en-US" sz="1200" dirty="0">
              <a:latin typeface="Georgia" panose="02040502050405020303" pitchFamily="18" charset="0"/>
              <a:cs typeface="Arial" panose="020B0604020202020204" pitchFamily="34" charset="0"/>
            </a:endParaRPr>
          </a:p>
          <a:p>
            <a:pPr marL="17145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8. </a:t>
            </a:r>
            <a:r>
              <a:rPr lang="en-US" sz="1200" dirty="0" err="1">
                <a:latin typeface="Georgia" panose="02040502050405020303" pitchFamily="18" charset="0"/>
                <a:cs typeface="Arial" panose="020B0604020202020204" pitchFamily="34" charset="0"/>
              </a:rPr>
              <a:t>McCarten</a:t>
            </a:r>
            <a:r>
              <a:rPr lang="en-US" sz="1200" dirty="0">
                <a:latin typeface="Georgia" panose="02040502050405020303" pitchFamily="18" charset="0"/>
                <a:cs typeface="Arial" panose="020B0604020202020204" pitchFamily="34" charset="0"/>
              </a:rPr>
              <a:t> JM, </a:t>
            </a:r>
            <a:r>
              <a:rPr lang="en-US" sz="1200" dirty="0" err="1">
                <a:latin typeface="Georgia" panose="02040502050405020303" pitchFamily="18" charset="0"/>
                <a:cs typeface="Arial" panose="020B0604020202020204" pitchFamily="34" charset="0"/>
              </a:rPr>
              <a:t>Hoffmire</a:t>
            </a:r>
            <a:r>
              <a:rPr lang="en-US" sz="1200" dirty="0">
                <a:latin typeface="Georgia" panose="02040502050405020303" pitchFamily="18" charset="0"/>
                <a:cs typeface="Arial" panose="020B0604020202020204" pitchFamily="34" charset="0"/>
              </a:rPr>
              <a:t> CA, Bossarte RM. Changes in overall and firearm veteran suicide rates by gender, 2001-2010. American Journal of Preventive Medicine. 2015;48:360–4.</a:t>
            </a:r>
          </a:p>
        </p:txBody>
      </p:sp>
    </p:spTree>
    <p:extLst>
      <p:ext uri="{BB962C8B-B14F-4D97-AF65-F5344CB8AC3E}">
        <p14:creationId xmlns:p14="http://schemas.microsoft.com/office/powerpoint/2010/main" val="540710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543800" cy="1127761"/>
          </a:xfrm>
        </p:spPr>
        <p:txBody>
          <a:bodyPr>
            <a:normAutofit/>
          </a:bodyPr>
          <a:lstStyle/>
          <a:p>
            <a:r>
              <a:rPr lang="en-US" sz="3600" dirty="0">
                <a:latin typeface="Georgia" panose="02040502050405020303" pitchFamily="18" charset="0"/>
                <a:cs typeface="Arial" panose="020B0604020202020204" pitchFamily="34" charset="0"/>
              </a:rPr>
              <a:t>References- Cont.</a:t>
            </a:r>
          </a:p>
        </p:txBody>
      </p:sp>
      <p:sp>
        <p:nvSpPr>
          <p:cNvPr id="3" name="Content Placeholder 2"/>
          <p:cNvSpPr>
            <a:spLocks noGrp="1"/>
          </p:cNvSpPr>
          <p:nvPr>
            <p:ph idx="1"/>
          </p:nvPr>
        </p:nvSpPr>
        <p:spPr>
          <a:xfrm>
            <a:off x="228600" y="1737361"/>
            <a:ext cx="8686800" cy="4388802"/>
          </a:xfrm>
        </p:spPr>
        <p:txBody>
          <a:bodyPr>
            <a:noAutofit/>
          </a:bodyPr>
          <a:lstStyle/>
          <a:p>
            <a:pPr marL="228600" lvl="0" indent="-17145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9. Katz IR, McCarthy JF, Ignacio RV, Kemp J. Suicide among veterans in 16 states, 2005 to 2008: Comparisons between utilizers and non-utilizers of Veterans Health Administration (VHA) services based on data from the National Death Index, the National Violent Death Reporting System, and VHA administrative records. American Journal of Public Health, 2012;102(Suppl. 1):S105–10. </a:t>
            </a:r>
          </a:p>
          <a:p>
            <a:pPr marL="228600" lvl="0" indent="-22860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10. Office of Patient Care Services and Office of Mental Health Services. VA Suicide Prevention Program: Facts about Veteran suicide. http://www.erie.va.gov/pressreleases/assets/suicidepreventionfactsheet.doc. 2011.</a:t>
            </a:r>
          </a:p>
          <a:p>
            <a:pPr marL="228600" lvl="0" indent="-22860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11. Bossarte R. (2012). "Internal Analysis" conducted at VA Serious Mental Illness, Treatment, Research, Education and Clinical Center (SMITRECC). Personal communication from Dr. Robert </a:t>
            </a:r>
            <a:r>
              <a:rPr lang="en-US" sz="1200" dirty="0" err="1">
                <a:latin typeface="Georgia" panose="02040502050405020303" pitchFamily="18" charset="0"/>
                <a:cs typeface="Arial" panose="020B0604020202020204" pitchFamily="34" charset="0"/>
              </a:rPr>
              <a:t>Bossarte</a:t>
            </a:r>
            <a:r>
              <a:rPr lang="en-US" sz="1200" dirty="0">
                <a:latin typeface="Georgia" panose="02040502050405020303" pitchFamily="18" charset="0"/>
                <a:cs typeface="Arial" panose="020B0604020202020204" pitchFamily="34" charset="0"/>
              </a:rPr>
              <a:t>, PhD, Acting Associate Director, VISN 2 Center of Excellence for Suicide Prevention and Chief, Epidemiology and Populations Research.</a:t>
            </a:r>
          </a:p>
          <a:p>
            <a:pPr marL="0" lvl="0" indent="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12. Centers for Disease Control and Prevention (CDC), 2010.</a:t>
            </a:r>
          </a:p>
          <a:p>
            <a:pPr marL="228600" lvl="0" indent="-22860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13. Bossarte R, Claassen, &amp; Knox, 2010; U.S. Department of Health and Human Services (HHS) &amp; Office of Surgeon General and National Action for Suicide Prevention </a:t>
            </a:r>
          </a:p>
          <a:p>
            <a:pPr marL="228600" indent="-228600">
              <a:lnSpc>
                <a:spcPct val="150000"/>
              </a:lnSpc>
              <a:spcBef>
                <a:spcPts val="0"/>
              </a:spcBef>
              <a:spcAft>
                <a:spcPts val="0"/>
              </a:spcAft>
              <a:buNone/>
            </a:pPr>
            <a:r>
              <a:rPr lang="en-US" sz="1200" dirty="0">
                <a:latin typeface="Georgia" panose="02040502050405020303" pitchFamily="18" charset="0"/>
                <a:cs typeface="Arial" panose="020B0604020202020204" pitchFamily="34" charset="0"/>
              </a:rPr>
              <a:t>14. U.S. Department of Health and Human Services (HHS) and Office of Surgeon General and National Action for Suicide Prevention. 2012 National Strategy for Suicide Prevention:  Goals and Objectives for Action. Washington, DC:HHS, September 2012.</a:t>
            </a:r>
          </a:p>
          <a:p>
            <a:pPr marL="0" lvl="0" indent="0">
              <a:lnSpc>
                <a:spcPct val="150000"/>
              </a:lnSpc>
              <a:spcBef>
                <a:spcPts val="0"/>
              </a:spcBef>
              <a:spcAft>
                <a:spcPts val="0"/>
              </a:spcAft>
              <a:buNone/>
            </a:pPr>
            <a:endParaRPr lang="en-US" sz="1200" dirty="0">
              <a:latin typeface="Georgia" panose="02040502050405020303" pitchFamily="18" charset="0"/>
              <a:cs typeface="Arial" panose="020B0604020202020204" pitchFamily="34" charset="0"/>
            </a:endParaRPr>
          </a:p>
          <a:p>
            <a:endParaRPr lang="en-US" sz="1200" dirty="0">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202158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Research Team</a:t>
            </a:r>
          </a:p>
        </p:txBody>
      </p:sp>
      <p:sp>
        <p:nvSpPr>
          <p:cNvPr id="3" name="Content Placeholder 2"/>
          <p:cNvSpPr>
            <a:spLocks noGrp="1"/>
          </p:cNvSpPr>
          <p:nvPr>
            <p:ph idx="1"/>
          </p:nvPr>
        </p:nvSpPr>
        <p:spPr>
          <a:xfrm>
            <a:off x="304800" y="1828800"/>
            <a:ext cx="8229600" cy="4190513"/>
          </a:xfrm>
        </p:spPr>
        <p:txBody>
          <a:bodyPr>
            <a:normAutofit lnSpcReduction="10000"/>
          </a:bodyPr>
          <a:lstStyle/>
          <a:p>
            <a:pPr>
              <a:spcBef>
                <a:spcPts val="600"/>
              </a:spcBef>
              <a:spcAft>
                <a:spcPts val="600"/>
              </a:spcAft>
            </a:pPr>
            <a:r>
              <a:rPr lang="en-US" sz="2000" dirty="0">
                <a:latin typeface="Georgia" panose="02040502050405020303" pitchFamily="18" charset="0"/>
                <a:cs typeface="Arial" panose="020B0604020202020204" pitchFamily="34" charset="0"/>
              </a:rPr>
              <a:t>Angie Waliski, PhD</a:t>
            </a:r>
          </a:p>
          <a:p>
            <a:pPr>
              <a:spcBef>
                <a:spcPts val="600"/>
              </a:spcBef>
              <a:spcAft>
                <a:spcPts val="600"/>
              </a:spcAft>
            </a:pPr>
            <a:r>
              <a:rPr lang="en-US" sz="2000" dirty="0">
                <a:latin typeface="Georgia" panose="02040502050405020303" pitchFamily="18" charset="0"/>
                <a:cs typeface="Arial" panose="020B0604020202020204" pitchFamily="34" charset="0"/>
              </a:rPr>
              <a:t>Monica Matthieu, PhD</a:t>
            </a:r>
          </a:p>
          <a:p>
            <a:pPr>
              <a:spcBef>
                <a:spcPts val="600"/>
              </a:spcBef>
              <a:spcAft>
                <a:spcPts val="600"/>
              </a:spcAft>
            </a:pPr>
            <a:r>
              <a:rPr lang="en-US" sz="2000" dirty="0">
                <a:latin typeface="Georgia" panose="02040502050405020303" pitchFamily="18" charset="0"/>
                <a:cs typeface="Arial" panose="020B0604020202020204" pitchFamily="34" charset="0"/>
              </a:rPr>
              <a:t>James Townsend, </a:t>
            </a:r>
            <a:r>
              <a:rPr lang="en-US" sz="2000" dirty="0" err="1">
                <a:latin typeface="Georgia" panose="02040502050405020303" pitchFamily="18" charset="0"/>
                <a:cs typeface="Arial" panose="020B0604020202020204" pitchFamily="34" charset="0"/>
              </a:rPr>
              <a:t>DHSc</a:t>
            </a:r>
            <a:r>
              <a:rPr lang="en-US" sz="2000" dirty="0">
                <a:latin typeface="Georgia" panose="02040502050405020303" pitchFamily="18" charset="0"/>
                <a:cs typeface="Arial" panose="020B0604020202020204" pitchFamily="34" charset="0"/>
              </a:rPr>
              <a:t>.</a:t>
            </a:r>
          </a:p>
          <a:p>
            <a:pPr>
              <a:spcBef>
                <a:spcPts val="600"/>
              </a:spcBef>
              <a:spcAft>
                <a:spcPts val="600"/>
              </a:spcAft>
            </a:pPr>
            <a:r>
              <a:rPr lang="en-US" sz="2000" dirty="0">
                <a:latin typeface="Georgia" panose="02040502050405020303" pitchFamily="18" charset="0"/>
                <a:cs typeface="Arial" panose="020B0604020202020204" pitchFamily="34" charset="0"/>
              </a:rPr>
              <a:t>JoAnn Kirchner, MD</a:t>
            </a:r>
          </a:p>
          <a:p>
            <a:pPr>
              <a:spcBef>
                <a:spcPts val="600"/>
              </a:spcBef>
              <a:spcAft>
                <a:spcPts val="600"/>
              </a:spcAft>
            </a:pPr>
            <a:r>
              <a:rPr lang="en-US" sz="2000" dirty="0">
                <a:latin typeface="Georgia" panose="02040502050405020303" pitchFamily="18" charset="0"/>
                <a:cs typeface="Arial" panose="020B0604020202020204" pitchFamily="34" charset="0"/>
              </a:rPr>
              <a:t>Maria Castro, PhD</a:t>
            </a:r>
          </a:p>
          <a:p>
            <a:pPr>
              <a:spcBef>
                <a:spcPts val="600"/>
              </a:spcBef>
              <a:spcAft>
                <a:spcPts val="600"/>
              </a:spcAft>
            </a:pPr>
            <a:r>
              <a:rPr lang="en-US" sz="2000" dirty="0">
                <a:latin typeface="Georgia" panose="02040502050405020303" pitchFamily="18" charset="0"/>
                <a:cs typeface="Arial" panose="020B0604020202020204" pitchFamily="34" charset="0"/>
              </a:rPr>
              <a:t>Robert Bossarte, PhD</a:t>
            </a:r>
          </a:p>
          <a:p>
            <a:pPr>
              <a:spcBef>
                <a:spcPts val="600"/>
              </a:spcBef>
              <a:spcAft>
                <a:spcPts val="600"/>
              </a:spcAft>
            </a:pPr>
            <a:r>
              <a:rPr lang="en-US" sz="2000" dirty="0">
                <a:latin typeface="Georgia" panose="02040502050405020303" pitchFamily="18" charset="0"/>
                <a:cs typeface="Arial" panose="020B0604020202020204" pitchFamily="34" charset="0"/>
              </a:rPr>
              <a:t>Becky Doan, Ed(c)</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Research support provided by VA Health Services Research and Development pilot grant.</a:t>
            </a:r>
          </a:p>
        </p:txBody>
      </p:sp>
    </p:spTree>
    <p:extLst>
      <p:ext uri="{BB962C8B-B14F-4D97-AF65-F5344CB8AC3E}">
        <p14:creationId xmlns:p14="http://schemas.microsoft.com/office/powerpoint/2010/main" val="166166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latin typeface="Georgia" panose="02040502050405020303" pitchFamily="18" charset="0"/>
                <a:cs typeface="Arial" panose="020B0604020202020204" pitchFamily="34" charset="0"/>
              </a:rPr>
              <a:t>VA Health Service Research Pilot Project</a:t>
            </a:r>
          </a:p>
        </p:txBody>
      </p:sp>
      <p:sp>
        <p:nvSpPr>
          <p:cNvPr id="3" name="Content Placeholder 2"/>
          <p:cNvSpPr>
            <a:spLocks noGrp="1"/>
          </p:cNvSpPr>
          <p:nvPr>
            <p:ph idx="1"/>
          </p:nvPr>
        </p:nvSpPr>
        <p:spPr>
          <a:xfrm>
            <a:off x="381000" y="1845734"/>
            <a:ext cx="8458199" cy="4023360"/>
          </a:xfrm>
        </p:spPr>
        <p:txBody>
          <a:bodyPr>
            <a:normAutofit/>
          </a:bodyPr>
          <a:lstStyle/>
          <a:p>
            <a:r>
              <a:rPr lang="en-US" sz="2200" dirty="0">
                <a:latin typeface="Georgia" panose="02040502050405020303" pitchFamily="18" charset="0"/>
                <a:cs typeface="Arial" panose="020B0604020202020204" pitchFamily="34" charset="0"/>
              </a:rPr>
              <a:t>Aim 1: Describe the context and characteristics of non-fatal suicide events involving firearms</a:t>
            </a:r>
          </a:p>
          <a:p>
            <a:pPr marL="0" indent="0">
              <a:buNone/>
            </a:pPr>
            <a:endParaRPr lang="en-US" sz="2200" dirty="0">
              <a:latin typeface="Georgia" panose="02040502050405020303" pitchFamily="18" charset="0"/>
              <a:cs typeface="Arial" panose="020B0604020202020204" pitchFamily="34" charset="0"/>
            </a:endParaRPr>
          </a:p>
          <a:p>
            <a:r>
              <a:rPr lang="en-US" sz="2200" dirty="0">
                <a:latin typeface="Georgia" panose="02040502050405020303" pitchFamily="18" charset="0"/>
                <a:cs typeface="Arial" panose="020B0604020202020204" pitchFamily="34" charset="0"/>
              </a:rPr>
              <a:t>Aim 2: Identify facilitators and barriers to help-seeking and disclosure of intent prior to the event</a:t>
            </a:r>
          </a:p>
          <a:p>
            <a:pPr marL="0" indent="0">
              <a:buNone/>
            </a:pPr>
            <a:endParaRPr lang="en-US" sz="2200" dirty="0">
              <a:latin typeface="Georgia" panose="02040502050405020303" pitchFamily="18" charset="0"/>
              <a:cs typeface="Arial" panose="020B0604020202020204" pitchFamily="34" charset="0"/>
            </a:endParaRPr>
          </a:p>
          <a:p>
            <a:r>
              <a:rPr lang="en-US" sz="2200" dirty="0">
                <a:latin typeface="Georgia" panose="02040502050405020303" pitchFamily="18" charset="0"/>
                <a:cs typeface="Arial" panose="020B0604020202020204" pitchFamily="34" charset="0"/>
              </a:rPr>
              <a:t>Aim 3: Develop recommendations for reducing access to firearms during periods of extreme emotional distress </a:t>
            </a:r>
          </a:p>
          <a:p>
            <a:endParaRPr lang="en-US" sz="2200" dirty="0">
              <a:latin typeface="Georgia" panose="02040502050405020303" pitchFamily="18" charset="0"/>
            </a:endParaRPr>
          </a:p>
        </p:txBody>
      </p:sp>
    </p:spTree>
    <p:extLst>
      <p:ext uri="{BB962C8B-B14F-4D97-AF65-F5344CB8AC3E}">
        <p14:creationId xmlns:p14="http://schemas.microsoft.com/office/powerpoint/2010/main" val="71610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Methods</a:t>
            </a:r>
          </a:p>
        </p:txBody>
      </p:sp>
      <p:sp>
        <p:nvSpPr>
          <p:cNvPr id="3" name="Content Placeholder 2"/>
          <p:cNvSpPr>
            <a:spLocks noGrp="1"/>
          </p:cNvSpPr>
          <p:nvPr>
            <p:ph idx="1"/>
          </p:nvPr>
        </p:nvSpPr>
        <p:spPr>
          <a:xfrm>
            <a:off x="333375" y="1752600"/>
            <a:ext cx="8382000" cy="4404360"/>
          </a:xfrm>
        </p:spPr>
        <p:txBody>
          <a:bodyPr>
            <a:noAutofit/>
          </a:bodyPr>
          <a:lstStyle/>
          <a:p>
            <a:r>
              <a:rPr lang="en-US" sz="2200" dirty="0">
                <a:latin typeface="Georgia" panose="02040502050405020303" pitchFamily="18" charset="0"/>
                <a:cs typeface="Arial" panose="020B0604020202020204" pitchFamily="34" charset="0"/>
              </a:rPr>
              <a:t>Mixed Methods study</a:t>
            </a:r>
          </a:p>
          <a:p>
            <a:pPr marL="0" indent="0">
              <a:buNone/>
            </a:pPr>
            <a:endParaRPr lang="en-US" sz="2200" dirty="0">
              <a:latin typeface="Georgia" panose="02040502050405020303" pitchFamily="18" charset="0"/>
              <a:cs typeface="Arial" panose="020B0604020202020204" pitchFamily="34" charset="0"/>
            </a:endParaRPr>
          </a:p>
          <a:p>
            <a:r>
              <a:rPr lang="en-US" sz="2200" dirty="0">
                <a:latin typeface="Georgia" panose="02040502050405020303" pitchFamily="18" charset="0"/>
                <a:cs typeface="Arial" panose="020B0604020202020204" pitchFamily="34" charset="0"/>
              </a:rPr>
              <a:t>Data collection within 72 hours of suicide attempt/serious ideation resulting in hospitalization</a:t>
            </a:r>
          </a:p>
          <a:p>
            <a:pPr marL="0" indent="0">
              <a:buNone/>
            </a:pPr>
            <a:endParaRPr lang="en-US" sz="2200" dirty="0">
              <a:latin typeface="Georgia" panose="02040502050405020303" pitchFamily="18" charset="0"/>
              <a:cs typeface="Arial" panose="020B0604020202020204" pitchFamily="34" charset="0"/>
            </a:endParaRPr>
          </a:p>
          <a:p>
            <a:r>
              <a:rPr lang="en-US" sz="2200" dirty="0">
                <a:latin typeface="Georgia" panose="02040502050405020303" pitchFamily="18" charset="0"/>
                <a:cs typeface="Arial" panose="020B0604020202020204" pitchFamily="34" charset="0"/>
              </a:rPr>
              <a:t>Measures:</a:t>
            </a:r>
          </a:p>
          <a:p>
            <a:pPr lvl="1"/>
            <a:r>
              <a:rPr lang="en-US" sz="2200" dirty="0">
                <a:latin typeface="Georgia" panose="02040502050405020303" pitchFamily="18" charset="0"/>
                <a:cs typeface="Arial" panose="020B0604020202020204" pitchFamily="34" charset="0"/>
              </a:rPr>
              <a:t>Semi-Structured Key informant interviews</a:t>
            </a:r>
          </a:p>
          <a:p>
            <a:pPr lvl="1"/>
            <a:r>
              <a:rPr lang="en-US" sz="2200" dirty="0">
                <a:latin typeface="Georgia" panose="02040502050405020303" pitchFamily="18" charset="0"/>
                <a:cs typeface="Arial" panose="020B0604020202020204" pitchFamily="34" charset="0"/>
              </a:rPr>
              <a:t>Common Data Elements </a:t>
            </a:r>
          </a:p>
          <a:p>
            <a:pPr lvl="1"/>
            <a:r>
              <a:rPr lang="en-US" sz="2200" dirty="0">
                <a:latin typeface="Georgia" panose="02040502050405020303" pitchFamily="18" charset="0"/>
                <a:cs typeface="Arial" panose="020B0604020202020204" pitchFamily="34" charset="0"/>
              </a:rPr>
              <a:t>Demographic, military, and medical history questionnaire</a:t>
            </a:r>
          </a:p>
        </p:txBody>
      </p:sp>
    </p:spTree>
    <p:extLst>
      <p:ext uri="{BB962C8B-B14F-4D97-AF65-F5344CB8AC3E}">
        <p14:creationId xmlns:p14="http://schemas.microsoft.com/office/powerpoint/2010/main" val="4079110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20762"/>
          </a:xfrm>
        </p:spPr>
        <p:txBody>
          <a:bodyPr>
            <a:normAutofit/>
          </a:bodyPr>
          <a:lstStyle/>
          <a:p>
            <a:r>
              <a:rPr lang="en-US" sz="4400" dirty="0">
                <a:latin typeface="Georgia" panose="02040502050405020303" pitchFamily="18" charset="0"/>
                <a:cs typeface="Arial" panose="020B0604020202020204" pitchFamily="34" charset="0"/>
              </a:rPr>
              <a:t>Results: Demographics</a:t>
            </a:r>
          </a:p>
        </p:txBody>
      </p:sp>
      <p:sp>
        <p:nvSpPr>
          <p:cNvPr id="3" name="Content Placeholder 2"/>
          <p:cNvSpPr>
            <a:spLocks noGrp="1"/>
          </p:cNvSpPr>
          <p:nvPr>
            <p:ph idx="1"/>
          </p:nvPr>
        </p:nvSpPr>
        <p:spPr>
          <a:xfrm>
            <a:off x="304800" y="1752600"/>
            <a:ext cx="8633012" cy="4495800"/>
          </a:xfrm>
        </p:spPr>
        <p:txBody>
          <a:bodyPr>
            <a:normAutofit/>
          </a:bodyPr>
          <a:lstStyle/>
          <a:p>
            <a:pPr>
              <a:lnSpc>
                <a:spcPct val="100000"/>
              </a:lnSpc>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15  males with a mean age of 42 (±14 yrs.)</a:t>
            </a:r>
          </a:p>
          <a:p>
            <a:pPr>
              <a:lnSpc>
                <a:spcPct val="100000"/>
              </a:lnSpc>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9    (60%) were divorced or separated</a:t>
            </a:r>
          </a:p>
          <a:p>
            <a:pPr>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10   (67%) were unemployed</a:t>
            </a:r>
          </a:p>
          <a:p>
            <a:pPr>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11   (73%) served in the OIF/OEF/OND conflicts; 1 Desert Storm, and 3         Vietnam </a:t>
            </a:r>
          </a:p>
          <a:p>
            <a:pPr>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14   (93%) served in the enlisted ranks</a:t>
            </a:r>
          </a:p>
          <a:p>
            <a:pPr>
              <a:spcAft>
                <a:spcPts val="800"/>
              </a:spcAft>
              <a:buFont typeface="Arial" panose="020B0604020202020204" pitchFamily="34" charset="0"/>
              <a:buChar char="•"/>
            </a:pPr>
            <a:r>
              <a:rPr lang="en-US" sz="2000" dirty="0">
                <a:latin typeface="Georgia" panose="02040502050405020303" pitchFamily="18" charset="0"/>
                <a:cs typeface="Arial" panose="020B0604020202020204" pitchFamily="34" charset="0"/>
              </a:rPr>
              <a:t>13   (87%) were exposed to direct combat</a:t>
            </a:r>
          </a:p>
          <a:p>
            <a:pPr>
              <a:buFont typeface="Arial" panose="020B0604020202020204" pitchFamily="34" charset="0"/>
              <a:buChar char="•"/>
            </a:pPr>
            <a:endParaRPr lang="en-US" sz="2000" dirty="0">
              <a:latin typeface="Georgia" panose="02040502050405020303" pitchFamily="18" charset="0"/>
            </a:endParaRPr>
          </a:p>
        </p:txBody>
      </p:sp>
    </p:spTree>
    <p:extLst>
      <p:ext uri="{BB962C8B-B14F-4D97-AF65-F5344CB8AC3E}">
        <p14:creationId xmlns:p14="http://schemas.microsoft.com/office/powerpoint/2010/main" val="1121970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Results: Mental Health</a:t>
            </a:r>
          </a:p>
        </p:txBody>
      </p:sp>
      <p:sp>
        <p:nvSpPr>
          <p:cNvPr id="3" name="Content Placeholder 2"/>
          <p:cNvSpPr>
            <a:spLocks noGrp="1"/>
          </p:cNvSpPr>
          <p:nvPr>
            <p:ph idx="1"/>
          </p:nvPr>
        </p:nvSpPr>
        <p:spPr>
          <a:xfrm>
            <a:off x="228600" y="1905000"/>
            <a:ext cx="8686800" cy="3810000"/>
          </a:xfrm>
        </p:spPr>
        <p:txBody>
          <a:bodyPr>
            <a:normAutofit/>
          </a:bodyPr>
          <a:lstStyle/>
          <a:p>
            <a:r>
              <a:rPr lang="en-US" sz="2000" dirty="0">
                <a:latin typeface="Georgia" panose="02040502050405020303" pitchFamily="18" charset="0"/>
                <a:cs typeface="Arial" panose="020B0604020202020204" pitchFamily="34" charset="0"/>
              </a:rPr>
              <a:t>11  (73%) indicated previous hospitalizations for mental health problems</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 6   (40%) indicating hospitalizations within the last 12 months</a:t>
            </a:r>
          </a:p>
          <a:p>
            <a:pPr marL="0" indent="0">
              <a:buNone/>
            </a:pPr>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12  (80%) had counseling sessions at some point in their lifetime</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 7   (47%) received counseling within the year</a:t>
            </a:r>
          </a:p>
          <a:p>
            <a:endParaRPr lang="en-US" sz="2000" dirty="0">
              <a:latin typeface="Georgia" panose="02040502050405020303" pitchFamily="18" charset="0"/>
              <a:cs typeface="Arial" panose="020B0604020202020204" pitchFamily="34" charset="0"/>
            </a:endParaRPr>
          </a:p>
          <a:p>
            <a:pPr marL="0" indent="0">
              <a:buNone/>
            </a:pPr>
            <a:endParaRPr lang="en-US" sz="2000" dirty="0">
              <a:latin typeface="Georgia" panose="02040502050405020303" pitchFamily="18" charset="0"/>
            </a:endParaRPr>
          </a:p>
        </p:txBody>
      </p:sp>
    </p:spTree>
    <p:extLst>
      <p:ext uri="{BB962C8B-B14F-4D97-AF65-F5344CB8AC3E}">
        <p14:creationId xmlns:p14="http://schemas.microsoft.com/office/powerpoint/2010/main" val="178349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Results: Mental Health – Cont. </a:t>
            </a:r>
          </a:p>
        </p:txBody>
      </p:sp>
      <p:sp>
        <p:nvSpPr>
          <p:cNvPr id="3" name="Content Placeholder 2"/>
          <p:cNvSpPr>
            <a:spLocks noGrp="1"/>
          </p:cNvSpPr>
          <p:nvPr>
            <p:ph idx="1"/>
          </p:nvPr>
        </p:nvSpPr>
        <p:spPr>
          <a:xfrm>
            <a:off x="228600" y="1752600"/>
            <a:ext cx="8610600" cy="4724400"/>
          </a:xfrm>
        </p:spPr>
        <p:txBody>
          <a:bodyPr>
            <a:normAutofit/>
          </a:bodyPr>
          <a:lstStyle/>
          <a:p>
            <a:r>
              <a:rPr lang="en-US" sz="2000" dirty="0">
                <a:latin typeface="Georgia" panose="02040502050405020303" pitchFamily="18" charset="0"/>
                <a:cs typeface="Arial" panose="020B0604020202020204" pitchFamily="34" charset="0"/>
              </a:rPr>
              <a:t>11  (73%) had recurring thoughts of killing themselves in the past year </a:t>
            </a:r>
          </a:p>
          <a:p>
            <a:pPr marL="0" indent="0">
              <a:buNone/>
            </a:pPr>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6   (40%) had serious thoughts of killing themselves 5 or more times within the past year</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14  (93%) had used prescription medication for mental health within the year</a:t>
            </a:r>
          </a:p>
          <a:p>
            <a:pPr marL="137160" indent="0">
              <a:buNone/>
            </a:pPr>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 7   (47%) had seen a healthcare provider in the past 30 days</a:t>
            </a:r>
          </a:p>
          <a:p>
            <a:pPr marL="0" indent="0">
              <a:buNone/>
            </a:pPr>
            <a:endParaRPr lang="en-US" sz="2000" dirty="0">
              <a:latin typeface="Georgia" panose="02040502050405020303" pitchFamily="18" charset="0"/>
              <a:cs typeface="Arial" panose="020B0604020202020204" pitchFamily="34" charset="0"/>
            </a:endParaRPr>
          </a:p>
          <a:p>
            <a:pPr marL="0" indent="0">
              <a:buNone/>
            </a:pPr>
            <a:endParaRPr lang="en-US" dirty="0">
              <a:latin typeface="Georgia" panose="02040502050405020303" pitchFamily="18" charset="0"/>
            </a:endParaRPr>
          </a:p>
        </p:txBody>
      </p:sp>
    </p:spTree>
    <p:extLst>
      <p:ext uri="{BB962C8B-B14F-4D97-AF65-F5344CB8AC3E}">
        <p14:creationId xmlns:p14="http://schemas.microsoft.com/office/powerpoint/2010/main" val="585878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Georgia" panose="02040502050405020303" pitchFamily="18" charset="0"/>
                <a:cs typeface="Arial" panose="020B0604020202020204" pitchFamily="34" charset="0"/>
              </a:rPr>
              <a:t>Results: Relationships</a:t>
            </a:r>
          </a:p>
        </p:txBody>
      </p:sp>
      <p:sp>
        <p:nvSpPr>
          <p:cNvPr id="3" name="Content Placeholder 2"/>
          <p:cNvSpPr>
            <a:spLocks noGrp="1"/>
          </p:cNvSpPr>
          <p:nvPr>
            <p:ph idx="1"/>
          </p:nvPr>
        </p:nvSpPr>
        <p:spPr>
          <a:xfrm>
            <a:off x="304800" y="1828800"/>
            <a:ext cx="8610600" cy="4876800"/>
          </a:xfrm>
        </p:spPr>
        <p:txBody>
          <a:bodyPr>
            <a:normAutofit/>
          </a:bodyPr>
          <a:lstStyle/>
          <a:p>
            <a:r>
              <a:rPr lang="en-US" sz="2000" dirty="0">
                <a:latin typeface="Georgia" panose="02040502050405020303" pitchFamily="18" charset="0"/>
                <a:cs typeface="Arial" panose="020B0604020202020204" pitchFamily="34" charset="0"/>
              </a:rPr>
              <a:t>9  (60%) reported that past stressful military experiences continued to effect their lives</a:t>
            </a:r>
          </a:p>
          <a:p>
            <a:pPr marL="137160" indent="0">
              <a:buNone/>
            </a:pPr>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9  (60%) felt they did not belong, that they were not close to other people, and that they did not have many supportive friends</a:t>
            </a:r>
          </a:p>
          <a:p>
            <a:pPr marL="0" indent="0">
              <a:buNone/>
            </a:pPr>
            <a:r>
              <a:rPr lang="en-US" sz="2000" dirty="0">
                <a:latin typeface="Georgia" panose="02040502050405020303" pitchFamily="18" charset="0"/>
                <a:cs typeface="Arial" panose="020B0604020202020204" pitchFamily="34" charset="0"/>
              </a:rPr>
              <a:t> </a:t>
            </a:r>
          </a:p>
          <a:p>
            <a:r>
              <a:rPr lang="en-US" sz="2000" dirty="0">
                <a:latin typeface="Georgia" panose="02040502050405020303" pitchFamily="18" charset="0"/>
                <a:cs typeface="Arial" panose="020B0604020202020204" pitchFamily="34" charset="0"/>
              </a:rPr>
              <a:t>10 (67%) felt that other people cared about them</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8  (54%) felt that there were people that they could turn to in times of need</a:t>
            </a:r>
          </a:p>
          <a:p>
            <a:endParaRPr lang="en-US" sz="2000" dirty="0">
              <a:latin typeface="Georgia" panose="02040502050405020303" pitchFamily="18" charset="0"/>
              <a:cs typeface="Arial" panose="020B0604020202020204" pitchFamily="34" charset="0"/>
            </a:endParaRPr>
          </a:p>
          <a:p>
            <a:r>
              <a:rPr lang="en-US" sz="2000" dirty="0">
                <a:latin typeface="Georgia" panose="02040502050405020303" pitchFamily="18" charset="0"/>
                <a:cs typeface="Arial" panose="020B0604020202020204" pitchFamily="34" charset="0"/>
              </a:rPr>
              <a:t>7  (50%) reported that they are likely to attempt suicide someday</a:t>
            </a:r>
            <a:endParaRPr lang="en-US" sz="2800" dirty="0">
              <a:latin typeface="Georgia" panose="02040502050405020303" pitchFamily="18" charset="0"/>
              <a:cs typeface="Arial" panose="020B0604020202020204" pitchFamily="34" charset="0"/>
            </a:endParaRPr>
          </a:p>
        </p:txBody>
      </p:sp>
    </p:spTree>
    <p:extLst>
      <p:ext uri="{BB962C8B-B14F-4D97-AF65-F5344CB8AC3E}">
        <p14:creationId xmlns:p14="http://schemas.microsoft.com/office/powerpoint/2010/main" val="2123897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6605"/>
            <a:ext cx="8229600" cy="1313596"/>
          </a:xfrm>
        </p:spPr>
        <p:txBody>
          <a:bodyPr>
            <a:normAutofit/>
          </a:bodyPr>
          <a:lstStyle/>
          <a:p>
            <a:r>
              <a:rPr lang="en-US" sz="4400" dirty="0">
                <a:latin typeface="Georgia" panose="02040502050405020303" pitchFamily="18" charset="0"/>
              </a:rPr>
              <a:t>Need for Further Investigation</a:t>
            </a:r>
          </a:p>
        </p:txBody>
      </p:sp>
      <p:sp>
        <p:nvSpPr>
          <p:cNvPr id="3" name="Content Placeholder 2"/>
          <p:cNvSpPr>
            <a:spLocks noGrp="1"/>
          </p:cNvSpPr>
          <p:nvPr>
            <p:ph idx="1"/>
          </p:nvPr>
        </p:nvSpPr>
        <p:spPr>
          <a:xfrm>
            <a:off x="381000" y="1752600"/>
            <a:ext cx="8382000" cy="4326466"/>
          </a:xfrm>
        </p:spPr>
        <p:txBody>
          <a:bodyPr>
            <a:noAutofit/>
          </a:bodyPr>
          <a:lstStyle/>
          <a:p>
            <a:pPr>
              <a:spcAft>
                <a:spcPts val="800"/>
              </a:spcAft>
            </a:pPr>
            <a:r>
              <a:rPr lang="en-US" sz="2000" dirty="0">
                <a:latin typeface="Georgia" panose="02040502050405020303" pitchFamily="18" charset="0"/>
              </a:rPr>
              <a:t>Although the risk for women dying by suicide has increased, no women were admitted for suicide ideation/attempts during the requirement period. </a:t>
            </a:r>
          </a:p>
          <a:p>
            <a:pPr>
              <a:spcAft>
                <a:spcPts val="800"/>
              </a:spcAft>
            </a:pPr>
            <a:r>
              <a:rPr lang="en-US" sz="2000" dirty="0">
                <a:latin typeface="Georgia" panose="02040502050405020303" pitchFamily="18" charset="0"/>
              </a:rPr>
              <a:t>12 had sought mental health counseling in their lifetime, 7 within the year prior to this suicide event, yet 14 indicated being prescribed medication for mental health issues in the past year.</a:t>
            </a:r>
          </a:p>
          <a:p>
            <a:pPr>
              <a:spcAft>
                <a:spcPts val="800"/>
              </a:spcAft>
            </a:pPr>
            <a:r>
              <a:rPr lang="en-US" sz="2000" dirty="0">
                <a:latin typeface="Georgia" panose="02040502050405020303" pitchFamily="18" charset="0"/>
                <a:cs typeface="Arial" panose="020B0604020202020204" pitchFamily="34" charset="0"/>
              </a:rPr>
              <a:t>9  felt they did not belong or were not close to other people, or have many supportive friends, yet 10 felt that other people cared about them and 8 felt that there were people that they could turn to in times of need. </a:t>
            </a:r>
          </a:p>
          <a:p>
            <a:pPr>
              <a:spcAft>
                <a:spcPts val="800"/>
              </a:spcAft>
            </a:pPr>
            <a:endParaRPr lang="en-US" sz="2000" dirty="0">
              <a:latin typeface="Georgia" panose="02040502050405020303" pitchFamily="18" charset="0"/>
              <a:cs typeface="Arial" panose="020B0604020202020204" pitchFamily="34" charset="0"/>
            </a:endParaRPr>
          </a:p>
          <a:p>
            <a:r>
              <a:rPr lang="en-US" sz="2000" i="1" dirty="0">
                <a:latin typeface="Georgia" panose="02040502050405020303" pitchFamily="18" charset="0"/>
                <a:cs typeface="Arial" panose="020B0604020202020204" pitchFamily="34" charset="0"/>
              </a:rPr>
              <a:t>7  (50%) reported that they are likely to attempt suicide someday</a:t>
            </a:r>
            <a:endParaRPr lang="en-US" sz="2800" i="1" dirty="0">
              <a:latin typeface="Georgia" panose="02040502050405020303" pitchFamily="18" charset="0"/>
              <a:cs typeface="Arial" panose="020B0604020202020204" pitchFamily="34" charset="0"/>
            </a:endParaRPr>
          </a:p>
          <a:p>
            <a:pPr marL="0" indent="0">
              <a:buNone/>
            </a:pPr>
            <a:endParaRPr lang="en-US" sz="2000" dirty="0">
              <a:latin typeface="Georgia" panose="02040502050405020303" pitchFamily="18" charset="0"/>
              <a:cs typeface="Arial" panose="020B0604020202020204" pitchFamily="34" charset="0"/>
            </a:endParaRPr>
          </a:p>
          <a:p>
            <a:endParaRPr lang="en-US" sz="2000" dirty="0">
              <a:latin typeface="Georgia" panose="02040502050405020303" pitchFamily="18" charset="0"/>
              <a:cs typeface="Arial" panose="020B0604020202020204" pitchFamily="34" charset="0"/>
            </a:endParaRPr>
          </a:p>
          <a:p>
            <a:endParaRPr lang="en-US" sz="2000" dirty="0">
              <a:latin typeface="Georgia" panose="02040502050405020303" pitchFamily="18" charset="0"/>
            </a:endParaRPr>
          </a:p>
        </p:txBody>
      </p:sp>
    </p:spTree>
    <p:extLst>
      <p:ext uri="{BB962C8B-B14F-4D97-AF65-F5344CB8AC3E}">
        <p14:creationId xmlns:p14="http://schemas.microsoft.com/office/powerpoint/2010/main" val="1037699358"/>
      </p:ext>
    </p:extLst>
  </p:cSld>
  <p:clrMapOvr>
    <a:masterClrMapping/>
  </p:clrMapOvr>
</p:sld>
</file>

<file path=ppt/theme/theme1.xml><?xml version="1.0" encoding="utf-8"?>
<a:theme xmlns:a="http://schemas.openxmlformats.org/drawingml/2006/main" name="ORH_empty_PP_temp">
  <a:themeElements>
    <a:clrScheme name="Custom 5">
      <a:dk1>
        <a:sysClr val="windowText" lastClr="000000"/>
      </a:dk1>
      <a:lt1>
        <a:sysClr val="window" lastClr="FFFFFF"/>
      </a:lt1>
      <a:dk2>
        <a:srgbClr val="FFFFFE"/>
      </a:dk2>
      <a:lt2>
        <a:srgbClr val="FFFFFE"/>
      </a:lt2>
      <a:accent1>
        <a:srgbClr val="0083BE"/>
      </a:accent1>
      <a:accent2>
        <a:srgbClr val="78BE20"/>
      </a:accent2>
      <a:accent3>
        <a:srgbClr val="C4262E"/>
      </a:accent3>
      <a:accent4>
        <a:srgbClr val="FF7F32"/>
      </a:accent4>
      <a:accent5>
        <a:srgbClr val="F3CF45"/>
      </a:accent5>
      <a:accent6>
        <a:srgbClr val="FFFFF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7_Office Theme">
  <a:themeElements>
    <a:clrScheme name="Custom 5">
      <a:dk1>
        <a:sysClr val="windowText" lastClr="000000"/>
      </a:dk1>
      <a:lt1>
        <a:sysClr val="window" lastClr="FFFFFF"/>
      </a:lt1>
      <a:dk2>
        <a:srgbClr val="FFFFFE"/>
      </a:dk2>
      <a:lt2>
        <a:srgbClr val="FFFFFE"/>
      </a:lt2>
      <a:accent1>
        <a:srgbClr val="0083BE"/>
      </a:accent1>
      <a:accent2>
        <a:srgbClr val="78BE20"/>
      </a:accent2>
      <a:accent3>
        <a:srgbClr val="C4262E"/>
      </a:accent3>
      <a:accent4>
        <a:srgbClr val="FF7F32"/>
      </a:accent4>
      <a:accent5>
        <a:srgbClr val="F3CF45"/>
      </a:accent5>
      <a:accent6>
        <a:srgbClr val="FFFFF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ORH_empty_PP_temp</Template>
  <TotalTime>5106</TotalTime>
  <Words>1817</Words>
  <Application>Microsoft Office PowerPoint</Application>
  <PresentationFormat>On-screen Show (4:3)</PresentationFormat>
  <Paragraphs>179</Paragraphs>
  <Slides>19</Slides>
  <Notes>19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Georgia</vt:lpstr>
      <vt:lpstr>ORH_empty_PP_temp</vt:lpstr>
      <vt:lpstr>7_Office Theme</vt:lpstr>
      <vt:lpstr>Veteran Suicide Attempts and Ideations Involving Firearms</vt:lpstr>
      <vt:lpstr>Research Team</vt:lpstr>
      <vt:lpstr>VA Health Service Research Pilot Project</vt:lpstr>
      <vt:lpstr>Methods</vt:lpstr>
      <vt:lpstr>Results: Demographics</vt:lpstr>
      <vt:lpstr>Results: Mental Health</vt:lpstr>
      <vt:lpstr>Results: Mental Health – Cont. </vt:lpstr>
      <vt:lpstr>Results: Relationships</vt:lpstr>
      <vt:lpstr>Need for Further Investigation</vt:lpstr>
      <vt:lpstr> </vt:lpstr>
      <vt:lpstr>Context </vt:lpstr>
      <vt:lpstr>Firearm Context </vt:lpstr>
      <vt:lpstr>Lethality</vt:lpstr>
      <vt:lpstr>Prevention</vt:lpstr>
      <vt:lpstr>Key Findings </vt:lpstr>
      <vt:lpstr>Limitations &amp; Future Investigation</vt:lpstr>
      <vt:lpstr>Awareness</vt:lpstr>
      <vt:lpstr>References</vt:lpstr>
      <vt:lpstr>References- Cont.</vt:lpstr>
    </vt:vector>
  </TitlesOfParts>
  <Company>Dept.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Waliski, Angie D.</dc:creator>
  <cp:lastModifiedBy>Marina Spenner</cp:lastModifiedBy>
  <cp:revision>102</cp:revision>
  <cp:lastPrinted>2017-07-27T14:43:19Z</cp:lastPrinted>
  <dcterms:created xsi:type="dcterms:W3CDTF">2016-01-25T17:36:04Z</dcterms:created>
  <dcterms:modified xsi:type="dcterms:W3CDTF">2017-08-09T19:22:02Z</dcterms:modified>
</cp:coreProperties>
</file>